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0" r:id="rId5"/>
    <p:sldId id="296" r:id="rId6"/>
    <p:sldId id="261" r:id="rId7"/>
    <p:sldId id="262" r:id="rId8"/>
    <p:sldId id="297" r:id="rId9"/>
    <p:sldId id="298" r:id="rId10"/>
    <p:sldId id="299" r:id="rId11"/>
    <p:sldId id="263" r:id="rId12"/>
    <p:sldId id="300" r:id="rId13"/>
    <p:sldId id="301" r:id="rId14"/>
    <p:sldId id="302" r:id="rId15"/>
    <p:sldId id="303" r:id="rId16"/>
    <p:sldId id="304" r:id="rId17"/>
    <p:sldId id="305" r:id="rId18"/>
    <p:sldId id="307" r:id="rId19"/>
    <p:sldId id="308" r:id="rId20"/>
    <p:sldId id="309" r:id="rId21"/>
    <p:sldId id="310" r:id="rId22"/>
    <p:sldId id="311" r:id="rId23"/>
    <p:sldId id="312" r:id="rId24"/>
    <p:sldId id="313" r:id="rId25"/>
    <p:sldId id="314"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295"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66" name="组合 65"/>
          <p:cNvGrpSpPr/>
          <p:nvPr/>
        </p:nvGrpSpPr>
        <p:grpSpPr>
          <a:xfrm>
            <a:off x="2156175" y="567980"/>
            <a:ext cx="7879650" cy="3073233"/>
            <a:chOff x="2014158" y="457200"/>
            <a:chExt cx="8163685" cy="3184013"/>
          </a:xfrm>
        </p:grpSpPr>
        <p:sp>
          <p:nvSpPr>
            <p:cNvPr id="37" name="Rectangle 9"/>
            <p:cNvSpPr>
              <a:spLocks noChangeArrowheads="1"/>
            </p:cNvSpPr>
            <p:nvPr/>
          </p:nvSpPr>
          <p:spPr bwMode="auto">
            <a:xfrm>
              <a:off x="4319862" y="677540"/>
              <a:ext cx="3552276" cy="220339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10"/>
            <p:cNvSpPr>
              <a:spLocks noChangeArrowheads="1"/>
            </p:cNvSpPr>
            <p:nvPr/>
          </p:nvSpPr>
          <p:spPr bwMode="auto">
            <a:xfrm>
              <a:off x="4497232" y="816588"/>
              <a:ext cx="3197535" cy="1801220"/>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Freeform 11"/>
            <p:cNvSpPr>
              <a:spLocks noEditPoints="1"/>
            </p:cNvSpPr>
            <p:nvPr/>
          </p:nvSpPr>
          <p:spPr bwMode="auto">
            <a:xfrm>
              <a:off x="4086608" y="457200"/>
              <a:ext cx="4018785" cy="2554224"/>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5128964" y="3174004"/>
              <a:ext cx="1924352" cy="434260"/>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5853026" y="3174004"/>
              <a:ext cx="1200290" cy="434260"/>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Rectangle 14"/>
            <p:cNvSpPr>
              <a:spLocks noChangeArrowheads="1"/>
            </p:cNvSpPr>
            <p:nvPr/>
          </p:nvSpPr>
          <p:spPr bwMode="auto">
            <a:xfrm>
              <a:off x="4497232" y="816588"/>
              <a:ext cx="1115251" cy="35938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15"/>
            <p:cNvSpPr>
              <a:spLocks noChangeArrowheads="1"/>
            </p:cNvSpPr>
            <p:nvPr/>
          </p:nvSpPr>
          <p:spPr bwMode="auto">
            <a:xfrm>
              <a:off x="4497232" y="1175976"/>
              <a:ext cx="1115251" cy="1441831"/>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16"/>
            <p:cNvSpPr>
              <a:spLocks noChangeArrowheads="1"/>
            </p:cNvSpPr>
            <p:nvPr/>
          </p:nvSpPr>
          <p:spPr bwMode="auto">
            <a:xfrm>
              <a:off x="4681893" y="1340697"/>
              <a:ext cx="743500" cy="295212"/>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17"/>
            <p:cNvSpPr>
              <a:spLocks noChangeArrowheads="1"/>
            </p:cNvSpPr>
            <p:nvPr/>
          </p:nvSpPr>
          <p:spPr bwMode="auto">
            <a:xfrm>
              <a:off x="4681893" y="1832716"/>
              <a:ext cx="743500" cy="293072"/>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Rectangle 18"/>
            <p:cNvSpPr>
              <a:spLocks noChangeArrowheads="1"/>
            </p:cNvSpPr>
            <p:nvPr/>
          </p:nvSpPr>
          <p:spPr bwMode="auto">
            <a:xfrm>
              <a:off x="4681893" y="2290509"/>
              <a:ext cx="743500" cy="164719"/>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Rectangle 19"/>
            <p:cNvSpPr>
              <a:spLocks noChangeArrowheads="1"/>
            </p:cNvSpPr>
            <p:nvPr/>
          </p:nvSpPr>
          <p:spPr bwMode="auto">
            <a:xfrm>
              <a:off x="6059555" y="1210204"/>
              <a:ext cx="1375231" cy="98404"/>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FFC543"/>
                </a:solidFill>
              </a:endParaRPr>
            </a:p>
          </p:txBody>
        </p:sp>
        <p:sp>
          <p:nvSpPr>
            <p:cNvPr id="48" name="Rectangle 20"/>
            <p:cNvSpPr>
              <a:spLocks noChangeArrowheads="1"/>
            </p:cNvSpPr>
            <p:nvPr/>
          </p:nvSpPr>
          <p:spPr bwMode="auto">
            <a:xfrm>
              <a:off x="6059555" y="1471188"/>
              <a:ext cx="1375231" cy="98404"/>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21"/>
            <p:cNvSpPr>
              <a:spLocks noChangeArrowheads="1"/>
            </p:cNvSpPr>
            <p:nvPr/>
          </p:nvSpPr>
          <p:spPr bwMode="auto">
            <a:xfrm>
              <a:off x="6059555" y="1734312"/>
              <a:ext cx="1375231" cy="98404"/>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22"/>
            <p:cNvSpPr>
              <a:spLocks noChangeArrowheads="1"/>
            </p:cNvSpPr>
            <p:nvPr/>
          </p:nvSpPr>
          <p:spPr bwMode="auto">
            <a:xfrm>
              <a:off x="6059555" y="1995297"/>
              <a:ext cx="1375231" cy="98404"/>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23"/>
            <p:cNvSpPr>
              <a:spLocks noChangeArrowheads="1"/>
            </p:cNvSpPr>
            <p:nvPr/>
          </p:nvSpPr>
          <p:spPr bwMode="auto">
            <a:xfrm>
              <a:off x="6059555" y="2258420"/>
              <a:ext cx="1375231" cy="98404"/>
            </a:xfrm>
            <a:prstGeom prst="rect">
              <a:avLst/>
            </a:prstGeom>
            <a:solidFill>
              <a:srgbClr val="FFC543"/>
            </a:solidFill>
            <a:ln>
              <a:noFill/>
            </a:ln>
          </p:spPr>
          <p:txBody>
            <a:bodyPr vert="horz" wrap="square" lIns="91440" tIns="45720" rIns="91440" bIns="45720" numCol="1" anchor="t" anchorCtr="0" compatLnSpc="1"/>
            <a:lstStyle/>
            <a:p>
              <a:endParaRPr lang="zh-CN" altLang="en-US">
                <a:solidFill>
                  <a:srgbClr val="FFC000"/>
                </a:solidFill>
              </a:endParaRPr>
            </a:p>
          </p:txBody>
        </p:sp>
        <p:sp>
          <p:nvSpPr>
            <p:cNvPr id="52" name="Rectangle 25"/>
            <p:cNvSpPr>
              <a:spLocks noChangeArrowheads="1"/>
            </p:cNvSpPr>
            <p:nvPr/>
          </p:nvSpPr>
          <p:spPr bwMode="auto">
            <a:xfrm>
              <a:off x="2014158" y="3451765"/>
              <a:ext cx="300645" cy="18944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26"/>
            <p:cNvSpPr>
              <a:spLocks noChangeArrowheads="1"/>
            </p:cNvSpPr>
            <p:nvPr/>
          </p:nvSpPr>
          <p:spPr bwMode="auto">
            <a:xfrm>
              <a:off x="2314803" y="3095520"/>
              <a:ext cx="290350" cy="545691"/>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27"/>
            <p:cNvSpPr>
              <a:spLocks noChangeArrowheads="1"/>
            </p:cNvSpPr>
            <p:nvPr/>
          </p:nvSpPr>
          <p:spPr bwMode="auto">
            <a:xfrm>
              <a:off x="2605152" y="2560124"/>
              <a:ext cx="300645" cy="108108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28"/>
            <p:cNvSpPr>
              <a:spLocks noChangeArrowheads="1"/>
            </p:cNvSpPr>
            <p:nvPr/>
          </p:nvSpPr>
          <p:spPr bwMode="auto">
            <a:xfrm>
              <a:off x="2905798" y="2175052"/>
              <a:ext cx="298587" cy="1466161"/>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29"/>
            <p:cNvSpPr>
              <a:spLocks noChangeArrowheads="1"/>
            </p:cNvSpPr>
            <p:nvPr/>
          </p:nvSpPr>
          <p:spPr bwMode="auto">
            <a:xfrm>
              <a:off x="3204385" y="3009033"/>
              <a:ext cx="292409" cy="632178"/>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 name="Rectangle 30"/>
            <p:cNvSpPr>
              <a:spLocks noChangeArrowheads="1"/>
            </p:cNvSpPr>
            <p:nvPr/>
          </p:nvSpPr>
          <p:spPr bwMode="auto">
            <a:xfrm>
              <a:off x="3496793" y="3379692"/>
              <a:ext cx="298587" cy="26152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32"/>
            <p:cNvSpPr>
              <a:spLocks noChangeArrowheads="1"/>
            </p:cNvSpPr>
            <p:nvPr/>
          </p:nvSpPr>
          <p:spPr bwMode="auto">
            <a:xfrm>
              <a:off x="9887493" y="3451765"/>
              <a:ext cx="290350" cy="18944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33"/>
            <p:cNvSpPr>
              <a:spLocks noChangeArrowheads="1"/>
            </p:cNvSpPr>
            <p:nvPr/>
          </p:nvSpPr>
          <p:spPr bwMode="auto">
            <a:xfrm>
              <a:off x="9586848" y="3095520"/>
              <a:ext cx="300645" cy="545691"/>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34"/>
            <p:cNvSpPr>
              <a:spLocks noChangeArrowheads="1"/>
            </p:cNvSpPr>
            <p:nvPr/>
          </p:nvSpPr>
          <p:spPr bwMode="auto">
            <a:xfrm>
              <a:off x="9288261" y="2560124"/>
              <a:ext cx="298587" cy="108108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35"/>
            <p:cNvSpPr>
              <a:spLocks noChangeArrowheads="1"/>
            </p:cNvSpPr>
            <p:nvPr/>
          </p:nvSpPr>
          <p:spPr bwMode="auto">
            <a:xfrm>
              <a:off x="8995852" y="2175052"/>
              <a:ext cx="292409" cy="1466161"/>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36"/>
            <p:cNvSpPr>
              <a:spLocks noChangeArrowheads="1"/>
            </p:cNvSpPr>
            <p:nvPr/>
          </p:nvSpPr>
          <p:spPr bwMode="auto">
            <a:xfrm>
              <a:off x="8697266" y="3009033"/>
              <a:ext cx="298587" cy="632178"/>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37"/>
            <p:cNvSpPr>
              <a:spLocks noChangeArrowheads="1"/>
            </p:cNvSpPr>
            <p:nvPr/>
          </p:nvSpPr>
          <p:spPr bwMode="auto">
            <a:xfrm>
              <a:off x="8396621" y="3379692"/>
              <a:ext cx="300645" cy="26152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 name="Title 1"/>
          <p:cNvSpPr>
            <a:spLocks noGrp="1"/>
          </p:cNvSpPr>
          <p:nvPr>
            <p:ph type="ctrTitle"/>
          </p:nvPr>
        </p:nvSpPr>
        <p:spPr>
          <a:xfrm>
            <a:off x="1524000" y="3471048"/>
            <a:ext cx="9144000" cy="1637564"/>
          </a:xfrm>
        </p:spPr>
        <p:txBody>
          <a:bodyPr anchor="b" anchorCtr="0">
            <a:normAutofit/>
          </a:bodyPr>
          <a:lstStyle>
            <a:lvl1pPr algn="ctr">
              <a:defRPr sz="5400">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338631"/>
            <a:ext cx="9144000" cy="666863"/>
          </a:xfrm>
        </p:spPr>
        <p:txBody>
          <a:bodyPr/>
          <a:lstStyle>
            <a:lvl1pPr marL="0" indent="0" algn="ctr">
              <a:buNone/>
              <a:defRPr sz="240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3893879"/>
            <a:ext cx="10515600" cy="1235811"/>
          </a:xfrm>
        </p:spPr>
        <p:txBody>
          <a:bodyPr anchor="b">
            <a:normAutofit/>
          </a:bodyPr>
          <a:lstStyle>
            <a:lvl1pPr algn="ctr">
              <a:defRPr sz="5400" b="1">
                <a:solidFill>
                  <a:schemeClr val="tx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5308445"/>
            <a:ext cx="10515600" cy="47523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grpSp>
        <p:nvGrpSpPr>
          <p:cNvPr id="12" name="组合 11"/>
          <p:cNvGrpSpPr/>
          <p:nvPr/>
        </p:nvGrpSpPr>
        <p:grpSpPr>
          <a:xfrm>
            <a:off x="4087134" y="585216"/>
            <a:ext cx="4017733" cy="3036349"/>
            <a:chOff x="3186113" y="530112"/>
            <a:chExt cx="2625725" cy="2338387"/>
          </a:xfrm>
        </p:grpSpPr>
        <p:sp>
          <p:nvSpPr>
            <p:cNvPr id="13"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1D1296-2E93-47A3-B509-9CB210ECFEC1}" type="slidenum">
              <a:rPr lang="zh-CN" altLang="en-US" smtClean="0"/>
            </a:fld>
            <a:endParaRPr lang="zh-CN" altLang="en-US"/>
          </a:p>
        </p:txBody>
      </p:sp>
      <p:sp>
        <p:nvSpPr>
          <p:cNvPr id="6" name="矩形 5"/>
          <p:cNvSpPr/>
          <p:nvPr>
            <p:custDataLst>
              <p:tags r:id="rId2"/>
            </p:custDataLst>
          </p:nvPr>
        </p:nvSpPr>
        <p:spPr>
          <a:xfrm>
            <a:off x="1" y="2260237"/>
            <a:ext cx="12192000" cy="2516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a:bodyPr>
          <a:lstStyle/>
          <a:p>
            <a:pPr algn="ctr"/>
            <a:endParaRPr lang="zh-CN" altLang="en-US" sz="1320"/>
          </a:p>
        </p:txBody>
      </p:sp>
      <p:sp>
        <p:nvSpPr>
          <p:cNvPr id="2" name="Title 1"/>
          <p:cNvSpPr>
            <a:spLocks noGrp="1"/>
          </p:cNvSpPr>
          <p:nvPr>
            <p:ph type="title"/>
          </p:nvPr>
        </p:nvSpPr>
        <p:spPr>
          <a:xfrm>
            <a:off x="838200" y="2490507"/>
            <a:ext cx="10515600" cy="2055731"/>
          </a:xfrm>
        </p:spPr>
        <p:txBody>
          <a:bodyPr>
            <a:normAutofit/>
          </a:bodyPr>
          <a:lstStyle>
            <a:lvl1pPr algn="ctr">
              <a:defRPr sz="6600"/>
            </a:lvl1pPr>
          </a:lstStyle>
          <a:p>
            <a:r>
              <a:rPr lang="zh-CN" altLang="en-US" smtClean="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63040"/>
            <a:ext cx="10515600" cy="471392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D1296-2E93-47A3-B509-9CB210ECFE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65125" indent="-365125"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3.png"/><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33.xml"/><Relationship Id="rId2" Type="http://schemas.openxmlformats.org/officeDocument/2006/relationships/image" Target="../media/image4.png"/><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4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46.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46.xml"/><Relationship Id="rId8" Type="http://schemas.openxmlformats.org/officeDocument/2006/relationships/slideLayout" Target="../slideLayouts/slideLayout6.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2.png"/><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dirty="0"/>
              <a:t>Week8</a:t>
            </a:r>
            <a:endParaRPr lang="zh-CN" altLang="en-US" dirty="0"/>
          </a:p>
        </p:txBody>
      </p:sp>
      <p:sp>
        <p:nvSpPr>
          <p:cNvPr id="3" name="副标题 2"/>
          <p:cNvSpPr>
            <a:spLocks noGrp="1"/>
          </p:cNvSpPr>
          <p:nvPr>
            <p:ph type="subTitle" idx="1"/>
            <p:custDataLst>
              <p:tags r:id="rId2"/>
            </p:custDataLst>
          </p:nvPr>
        </p:nvSpPr>
        <p:spPr/>
        <p:txBody>
          <a:bodyPr>
            <a:normAutofit/>
          </a:bodyPr>
          <a:lstStyle/>
          <a:p>
            <a:r>
              <a:rPr lang="zh-CN" altLang="en-US" dirty="0"/>
              <a:t>多媒体应用</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selfishlover\Desktop\捕获.PNG捕获"/>
          <p:cNvPicPr>
            <a:picLocks noChangeAspect="1"/>
          </p:cNvPicPr>
          <p:nvPr>
            <p:custDataLst>
              <p:tags r:id="rId1"/>
            </p:custDataLst>
          </p:nvPr>
        </p:nvPicPr>
        <p:blipFill rotWithShape="1">
          <a:blip r:embed="rId2"/>
          <a:srcRect/>
          <a:stretch>
            <a:fillRect/>
          </a:stretch>
        </p:blipFill>
        <p:spPr>
          <a:xfrm>
            <a:off x="4034473" y="554355"/>
            <a:ext cx="4704715" cy="5938520"/>
          </a:xfrm>
          <a:prstGeom prst="rect">
            <a:avLst/>
          </a:prstGeom>
        </p:spPr>
      </p:pic>
      <p:sp>
        <p:nvSpPr>
          <p:cNvPr id="2" name="文本框 1"/>
          <p:cNvSpPr txBox="1"/>
          <p:nvPr/>
        </p:nvSpPr>
        <p:spPr>
          <a:xfrm>
            <a:off x="823595" y="328295"/>
            <a:ext cx="2540000" cy="3108960"/>
          </a:xfrm>
          <a:prstGeom prst="rect">
            <a:avLst/>
          </a:prstGeom>
          <a:noFill/>
        </p:spPr>
        <p:txBody>
          <a:bodyPr wrap="square" rtlCol="0" anchor="t">
            <a:spAutoFit/>
          </a:bodyPr>
          <a:p>
            <a:r>
              <a:rPr lang="zh-CN" altLang="en-US"/>
              <a:t>下面的代码实现示例 UI 控件的功能。 Play、Pause 和 Stop 方法分别用于播放、暂停和停止媒体。 可以通过更改 MediaElement 的 Position 属性来在媒体中回退和快进。 最后，Volume 和 SpeedRatio 属性用于调整媒体的音量和播放速度。  </a:t>
            </a:r>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selfishlover\Desktop\捕获.PNG捕获"/>
          <p:cNvPicPr>
            <a:picLocks noChangeAspect="1"/>
          </p:cNvPicPr>
          <p:nvPr>
            <p:custDataLst>
              <p:tags r:id="rId1"/>
            </p:custDataLst>
          </p:nvPr>
        </p:nvPicPr>
        <p:blipFill rotWithShape="1">
          <a:blip r:embed="rId2"/>
          <a:srcRect/>
          <a:stretch>
            <a:fillRect/>
          </a:stretch>
        </p:blipFill>
        <p:spPr>
          <a:xfrm>
            <a:off x="3326130" y="321945"/>
            <a:ext cx="5350510" cy="623125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MediaElement</a:t>
            </a:r>
            <a:r>
              <a:rPr lang="zh-CN" altLang="en-US" sz="3600" dirty="0">
                <a:solidFill>
                  <a:schemeClr val="accent1"/>
                </a:solidFill>
              </a:rPr>
              <a:t>播放本地视</a:t>
            </a:r>
            <a:r>
              <a:rPr lang="zh-CN" altLang="en-US" sz="3600" dirty="0">
                <a:solidFill>
                  <a:schemeClr val="accent1"/>
                </a:solidFill>
              </a:rPr>
              <a:t>频</a:t>
            </a:r>
            <a:endParaRPr lang="zh-CN"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在</a:t>
            </a:r>
            <a:r>
              <a:rPr lang="en-US" altLang="zh-CN" dirty="0">
                <a:solidFill>
                  <a:schemeClr val="tx2"/>
                </a:solidFill>
                <a:sym typeface="+mn-ea"/>
              </a:rPr>
              <a:t>win10</a:t>
            </a:r>
            <a:r>
              <a:rPr lang="zh-CN" altLang="en-US" dirty="0">
                <a:solidFill>
                  <a:schemeClr val="tx2"/>
                </a:solidFill>
                <a:sym typeface="+mn-ea"/>
              </a:rPr>
              <a:t>中播放视频依然使用</a:t>
            </a:r>
            <a:r>
              <a:rPr lang="en-US" altLang="zh-CN" dirty="0">
                <a:solidFill>
                  <a:schemeClr val="tx2"/>
                </a:solidFill>
                <a:sym typeface="+mn-ea"/>
              </a:rPr>
              <a:t>MediaElement</a:t>
            </a:r>
            <a:r>
              <a:rPr lang="zh-CN" altLang="en-US" dirty="0">
                <a:solidFill>
                  <a:schemeClr val="tx2"/>
                </a:solidFill>
                <a:sym typeface="+mn-ea"/>
              </a:rPr>
              <a:t>去实现，但与音频不同的是，视频播放还产生一个显示效果，这要求</a:t>
            </a:r>
            <a:r>
              <a:rPr lang="en-US" altLang="zh-CN" dirty="0">
                <a:solidFill>
                  <a:schemeClr val="tx2"/>
                </a:solidFill>
                <a:sym typeface="+mn-ea"/>
              </a:rPr>
              <a:t>MediaElement</a:t>
            </a:r>
            <a:r>
              <a:rPr lang="zh-CN" altLang="en-US" dirty="0">
                <a:solidFill>
                  <a:schemeClr val="tx2"/>
                </a:solidFill>
                <a:sym typeface="+mn-ea"/>
              </a:rPr>
              <a:t>必须具有一定的宽度和高度才能把视频显示出来。</a:t>
            </a:r>
            <a:endParaRPr lang="zh-CN" altLang="en-US" dirty="0">
              <a:solidFill>
                <a:schemeClr val="tx2"/>
              </a:solidFill>
              <a:sym typeface="+mn-ea"/>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MediaPlayer</a:t>
            </a:r>
            <a:endParaRPr lang="en-US" altLang="zh-CN"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Windows 10 版本 1607 对媒体播放 API 进行了显著改进，包括简化了后台音频的单进程设计、自动与系统媒体传输控件 (SMTC) 集成、能够同步多个媒体播放器、支持 Windows.UI.Composition 表面，并且提供用于创建和计划内容的媒体中断的简单界面。 若要充分利用这些改进功能，推荐用于播放媒体的最佳做法是将 MediaPlayer 类（而非 MediaElement）用于媒体播放。 引入了轻型 XAML 控件 MediaPlayerElement，该控件允许你在 XAML 页面中呈现媒体内容。 MediaElement 提供的许多播放控件和状态 API 现在都可通过新 MediaPlaybackSession 对象获取。 MediaElement 将继续运行以支持向后兼容，但不会向此类添加其他功能。</a:t>
            </a:r>
            <a:endParaRPr lang="zh-CN" altLang="en-US" dirty="0">
              <a:solidFill>
                <a:schemeClr val="tx2"/>
              </a:solidFill>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MediaPlayer</a:t>
            </a:r>
            <a:endParaRPr lang="en-US" altLang="zh-CN"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MediaPlayer 将 MediaSource 类用作所有媒体项目的容器。 此类允许你加载并播放来自许多不同源的媒体，这些来源包括本地文件、内存流和网络源等，但使用的都是同一界面。 此外，还有更高级的类能够与 MediaSource 一同使用，例如 MediaPlaybackItem 和 MediaPlaybackList，这些类提供更加高级的功能，例如播放列表，以及通过音频、视频和元数据多轨道管理媒体源的功能。</a:t>
            </a:r>
            <a:endParaRPr lang="zh-CN" altLang="en-US" dirty="0">
              <a:solidFill>
                <a:schemeClr val="tx2"/>
              </a:solidFill>
              <a:sym typeface="+mn-ea"/>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 MediaPlayer 播放媒体文件</a:t>
            </a:r>
            <a:endParaRPr lang="zh-CN"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通过 MediaPlayer 进行基本媒体播放非常易于实现。 首先，创建 MediaPlayer 类的新实例。 应用可以同时使用多个 MediaPlayer 实例。 接下来，将播放器的 Source 属性设为实现 IMediaPlaybackSource 的对象，例如 MediaSource、MediaPlaybackItem 或 MediaPlaybackList。 在本例中，MediaSource 创建于应用本地存储中的文件，MediaPlaybackItem 创建于源，随后分配到播放器的 Source 属性。</a:t>
            </a:r>
            <a:endParaRPr lang="zh-CN" altLang="en-US" dirty="0">
              <a:solidFill>
                <a:schemeClr val="tx2"/>
              </a:solidFill>
              <a:sym typeface="+mn-ea"/>
            </a:endParaRPr>
          </a:p>
          <a:p>
            <a:r>
              <a:rPr lang="zh-CN" altLang="en-US" dirty="0">
                <a:solidFill>
                  <a:schemeClr val="tx2"/>
                </a:solidFill>
                <a:sym typeface="+mn-ea"/>
              </a:rPr>
              <a:t>与 MediaElement 不同，默认情况下，MediaPlayer 不会自动开始播放。 可以通过调用 Play、将 AutoPlay 属性设为 True，或者等到用户使用内置媒体控件启动播放时开始播放。</a:t>
            </a:r>
            <a:endParaRPr lang="zh-CN" altLang="en-US" dirty="0">
              <a:solidFill>
                <a:schemeClr val="tx2"/>
              </a:solidFill>
              <a:sym typeface="+mn-ea"/>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 MediaPlayer 播放媒体文件</a:t>
            </a:r>
            <a:endParaRPr lang="zh-CN" altLang="en-US" sz="3600" dirty="0">
              <a:solidFill>
                <a:schemeClr val="accent1"/>
              </a:solidFill>
            </a:endParaRPr>
          </a:p>
        </p:txBody>
      </p:sp>
      <p:pic>
        <p:nvPicPr>
          <p:cNvPr id="2" name="图片 1" descr="捕获"/>
          <p:cNvPicPr>
            <a:picLocks noChangeAspect="1"/>
          </p:cNvPicPr>
          <p:nvPr/>
        </p:nvPicPr>
        <p:blipFill>
          <a:blip r:embed="rId2"/>
          <a:stretch>
            <a:fillRect/>
          </a:stretch>
        </p:blipFill>
        <p:spPr>
          <a:xfrm>
            <a:off x="1022985" y="1441450"/>
            <a:ext cx="7550785" cy="901700"/>
          </a:xfrm>
          <a:prstGeom prst="rect">
            <a:avLst/>
          </a:prstGeom>
        </p:spPr>
      </p:pic>
      <p:sp>
        <p:nvSpPr>
          <p:cNvPr id="3" name="文本框 2"/>
          <p:cNvSpPr txBox="1"/>
          <p:nvPr/>
        </p:nvSpPr>
        <p:spPr>
          <a:xfrm>
            <a:off x="1003935" y="2571115"/>
            <a:ext cx="10130790" cy="640080"/>
          </a:xfrm>
          <a:prstGeom prst="rect">
            <a:avLst/>
          </a:prstGeom>
          <a:noFill/>
        </p:spPr>
        <p:txBody>
          <a:bodyPr wrap="square" rtlCol="0">
            <a:spAutoFit/>
          </a:bodyPr>
          <a:p>
            <a:r>
              <a:rPr lang="zh-CN" altLang="en-US"/>
              <a:t>当应用结束使用 MediaPlayer 后，应该调用 Close 方法（对应 C# 中的 Dispose）清理播放器使用的资源。</a:t>
            </a:r>
            <a:endParaRPr lang="zh-CN" altLang="en-US"/>
          </a:p>
        </p:txBody>
      </p:sp>
      <p:pic>
        <p:nvPicPr>
          <p:cNvPr id="6" name="图片 5" descr="捕获"/>
          <p:cNvPicPr>
            <a:picLocks noChangeAspect="1"/>
          </p:cNvPicPr>
          <p:nvPr/>
        </p:nvPicPr>
        <p:blipFill>
          <a:blip r:embed="rId3"/>
          <a:stretch>
            <a:fillRect/>
          </a:stretch>
        </p:blipFill>
        <p:spPr>
          <a:xfrm>
            <a:off x="1095375" y="3376295"/>
            <a:ext cx="2520315" cy="616585"/>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 MediaPlayerElement 在 XAML 中呈现视频</a:t>
            </a:r>
            <a:endParaRPr lang="zh-CN"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可以在 MediaPlayer 中播放媒体，无需在 XAML 中显示，但是许多媒体播放应用会希望在 XAML 页面中呈现媒体。 为此，请使用轻型 MediaPlayerElement 控件。 </a:t>
            </a:r>
            <a:endParaRPr lang="zh-CN" altLang="en-US" dirty="0">
              <a:solidFill>
                <a:schemeClr val="tx2"/>
              </a:solidFill>
              <a:sym typeface="+mn-ea"/>
            </a:endParaRPr>
          </a:p>
          <a:p>
            <a:r>
              <a:rPr lang="zh-CN" altLang="en-US" dirty="0">
                <a:solidFill>
                  <a:schemeClr val="tx2"/>
                </a:solidFill>
                <a:sym typeface="+mn-ea"/>
              </a:rPr>
              <a:t>&lt;MediaPlayerElement x:Name="_mediaPlayerElement" HorizontalAlignment="Stretch"  Grid.Row="0"/&gt;</a:t>
            </a:r>
            <a:endParaRPr lang="zh-CN" altLang="en-US" dirty="0">
              <a:solidFill>
                <a:schemeClr val="tx2"/>
              </a:solidFill>
              <a:sym typeface="+mn-ea"/>
            </a:endParaRPr>
          </a:p>
          <a:p>
            <a:r>
              <a:rPr lang="zh-CN" altLang="en-US" dirty="0">
                <a:solidFill>
                  <a:schemeClr val="tx2"/>
                </a:solidFill>
                <a:sym typeface="+mn-ea"/>
              </a:rPr>
              <a:t>可以通过调用 SetMediaPlayer，设置绑定元素的 MediaPlayer 实例。</a:t>
            </a:r>
            <a:endParaRPr lang="zh-CN" altLang="en-US" dirty="0">
              <a:solidFill>
                <a:schemeClr val="tx2"/>
              </a:solidFill>
              <a:sym typeface="+mn-ea"/>
            </a:endParaRPr>
          </a:p>
          <a:p>
            <a:r>
              <a:rPr lang="zh-CN" altLang="en-US" dirty="0">
                <a:solidFill>
                  <a:schemeClr val="tx2"/>
                </a:solidFill>
                <a:sym typeface="+mn-ea"/>
              </a:rPr>
              <a:t>_mediaPlayerElement.SetMediaPlayer(_mediaPlayer);</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 MediaPlayerElement 在 XAML 中呈现视频</a:t>
            </a:r>
            <a:endParaRPr lang="zh-CN"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还可以在 MediaPlayerElement 上设置播放源，元素将自动创建可以使用 MediaPlayer 属性访问的新 MediaPlayer 实例。</a:t>
            </a:r>
            <a:endParaRPr lang="zh-CN" altLang="en-US" dirty="0">
              <a:solidFill>
                <a:schemeClr val="tx2"/>
              </a:solidFill>
              <a:sym typeface="+mn-ea"/>
            </a:endParaRPr>
          </a:p>
          <a:p>
            <a:r>
              <a:rPr lang="zh-CN" altLang="en-US" dirty="0">
                <a:solidFill>
                  <a:schemeClr val="tx2"/>
                </a:solidFill>
                <a:sym typeface="+mn-ea"/>
              </a:rPr>
              <a:t>_mediaPlayerElement.Source = MediaSource.CreateFromUri(new Uri("ms-appx:///Assets/example_video.mkv"));</a:t>
            </a:r>
            <a:endParaRPr lang="zh-CN" altLang="en-US" dirty="0">
              <a:solidFill>
                <a:schemeClr val="tx2"/>
              </a:solidFill>
              <a:sym typeface="+mn-ea"/>
            </a:endParaRPr>
          </a:p>
          <a:p>
            <a:r>
              <a:rPr lang="zh-CN" altLang="en-US" dirty="0">
                <a:solidFill>
                  <a:schemeClr val="tx2"/>
                </a:solidFill>
                <a:sym typeface="+mn-ea"/>
              </a:rPr>
              <a:t>_mediaPlayer = _mediaPlayerElement.MediaPlayer;</a:t>
            </a:r>
            <a:endParaRPr lang="zh-CN" altLang="en-US" dirty="0">
              <a:solidFill>
                <a:schemeClr val="tx2"/>
              </a:solidFill>
              <a:sym typeface="+mn-ea"/>
            </a:endParaRPr>
          </a:p>
          <a:p>
            <a:r>
              <a:rPr lang="zh-CN" altLang="en-US" dirty="0">
                <a:solidFill>
                  <a:schemeClr val="tx2"/>
                </a:solidFill>
                <a:sym typeface="+mn-ea"/>
              </a:rPr>
              <a:t>_mediaPlayer.Play();</a:t>
            </a:r>
            <a:endParaRPr lang="zh-CN" altLang="en-US" dirty="0">
              <a:solidFill>
                <a:schemeClr val="tx2"/>
              </a:solidFill>
              <a:sym typeface="+mn-ea"/>
            </a:endParaRPr>
          </a:p>
          <a:p>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MediaPlayer 常见任务</a:t>
            </a:r>
            <a:endParaRPr lang="zh-CN"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设置音频类别：将 MediaPlayer 的 AudioCategory 属性设为 MediaPlayerAudioCategory 枚举的其中一个值，让系统知道播放的媒体种类。 游戏应该将其音乐流归类为 GameMedia，以使游戏音乐在其他应用程序在后台播放音乐时自动静音。 音乐或视频应用程序应该将它们的流归类为 Media 或 Movie，以使它们能够优先于 GameMedia 流。</a:t>
            </a:r>
            <a:endParaRPr lang="zh-CN" altLang="en-US" dirty="0">
              <a:solidFill>
                <a:schemeClr val="tx2"/>
              </a:solidFill>
              <a:sym typeface="+mn-ea"/>
            </a:endParaRPr>
          </a:p>
          <a:p>
            <a:r>
              <a:rPr lang="zh-CN" altLang="en-US" dirty="0">
                <a:solidFill>
                  <a:schemeClr val="tx2"/>
                </a:solidFill>
                <a:sym typeface="+mn-ea"/>
              </a:rPr>
              <a:t>_mediaPlayer.AudioCategory = MediaPlayerAudioCategory.Media;</a:t>
            </a:r>
            <a:endParaRPr lang="zh-CN" altLang="en-US" dirty="0">
              <a:solidFill>
                <a:schemeClr val="tx2"/>
              </a:solidFill>
              <a:sym typeface="+mn-ea"/>
            </a:endParaRPr>
          </a:p>
          <a:p>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多媒体应用</a:t>
            </a:r>
            <a:endParaRPr lang="zh-CN"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tx2"/>
                </a:solidFill>
              </a:rPr>
              <a:t>Win10</a:t>
            </a:r>
            <a:r>
              <a:rPr lang="zh-CN" altLang="en-US" dirty="0">
                <a:solidFill>
                  <a:schemeClr val="tx2"/>
                </a:solidFill>
              </a:rPr>
              <a:t>提供了常见媒体的编码和解码机制，因此我们能够十分容易实现音频，视频等多媒体的播放。通过使用</a:t>
            </a:r>
            <a:r>
              <a:rPr lang="en-US" altLang="zh-CN" dirty="0">
                <a:solidFill>
                  <a:schemeClr val="tx2"/>
                </a:solidFill>
              </a:rPr>
              <a:t>win10</a:t>
            </a:r>
            <a:r>
              <a:rPr lang="zh-CN" altLang="en-US" dirty="0">
                <a:solidFill>
                  <a:schemeClr val="tx2"/>
                </a:solidFill>
              </a:rPr>
              <a:t>提供的</a:t>
            </a:r>
            <a:r>
              <a:rPr lang="en-US" altLang="zh-CN" dirty="0">
                <a:solidFill>
                  <a:schemeClr val="tx2"/>
                </a:solidFill>
              </a:rPr>
              <a:t>API</a:t>
            </a:r>
            <a:r>
              <a:rPr lang="zh-CN" altLang="en-US" dirty="0">
                <a:solidFill>
                  <a:schemeClr val="tx2"/>
                </a:solidFill>
              </a:rPr>
              <a:t>和</a:t>
            </a:r>
            <a:r>
              <a:rPr lang="en-US" altLang="zh-CN" dirty="0">
                <a:solidFill>
                  <a:schemeClr val="tx2"/>
                </a:solidFill>
              </a:rPr>
              <a:t>MediaElement</a:t>
            </a:r>
            <a:r>
              <a:rPr lang="zh-CN" altLang="en-US" dirty="0">
                <a:solidFill>
                  <a:schemeClr val="tx2"/>
                </a:solidFill>
              </a:rPr>
              <a:t>控件，就能够创建出属于您自己的音乐和视频播放器！当然，有些应用需要硬件的支持。</a:t>
            </a:r>
            <a:r>
              <a:rPr lang="en-US" altLang="zh-CN" dirty="0">
                <a:solidFill>
                  <a:schemeClr val="tx2"/>
                </a:solidFill>
              </a:rPr>
              <a:t>Win10</a:t>
            </a:r>
            <a:r>
              <a:rPr lang="zh-CN" altLang="en-US" dirty="0">
                <a:solidFill>
                  <a:schemeClr val="tx2"/>
                </a:solidFill>
              </a:rPr>
              <a:t>支持的视频格式有</a:t>
            </a:r>
            <a:r>
              <a:rPr lang="en-US" altLang="zh-CN" dirty="0">
                <a:solidFill>
                  <a:schemeClr val="tx2"/>
                </a:solidFill>
              </a:rPr>
              <a:t>MP4</a:t>
            </a:r>
            <a:r>
              <a:rPr lang="zh-CN" altLang="en-US" dirty="0">
                <a:solidFill>
                  <a:schemeClr val="tx2"/>
                </a:solidFill>
              </a:rPr>
              <a:t>，</a:t>
            </a:r>
            <a:r>
              <a:rPr lang="en-US" altLang="zh-CN" dirty="0">
                <a:solidFill>
                  <a:schemeClr val="tx2"/>
                </a:solidFill>
              </a:rPr>
              <a:t>AVI</a:t>
            </a:r>
            <a:r>
              <a:rPr lang="zh-CN" altLang="en-US" dirty="0">
                <a:solidFill>
                  <a:schemeClr val="tx2"/>
                </a:solidFill>
              </a:rPr>
              <a:t>，</a:t>
            </a:r>
            <a:r>
              <a:rPr lang="en-US" altLang="zh-CN" dirty="0">
                <a:solidFill>
                  <a:schemeClr val="tx2"/>
                </a:solidFill>
              </a:rPr>
              <a:t>WMV</a:t>
            </a:r>
            <a:r>
              <a:rPr lang="zh-CN" altLang="en-US" dirty="0">
                <a:solidFill>
                  <a:schemeClr val="tx2"/>
                </a:solidFill>
              </a:rPr>
              <a:t>，</a:t>
            </a:r>
            <a:r>
              <a:rPr lang="en-US" altLang="zh-CN" dirty="0">
                <a:solidFill>
                  <a:schemeClr val="tx2"/>
                </a:solidFill>
              </a:rPr>
              <a:t>ASF</a:t>
            </a:r>
            <a:r>
              <a:rPr lang="zh-CN" altLang="en-US" dirty="0">
                <a:solidFill>
                  <a:schemeClr val="tx2"/>
                </a:solidFill>
              </a:rPr>
              <a:t>等，支持的音频格式有</a:t>
            </a:r>
            <a:r>
              <a:rPr lang="en-US" altLang="zh-CN" dirty="0">
                <a:solidFill>
                  <a:schemeClr val="tx2"/>
                </a:solidFill>
              </a:rPr>
              <a:t>MP3</a:t>
            </a:r>
            <a:r>
              <a:rPr lang="zh-CN" altLang="en-US" dirty="0">
                <a:solidFill>
                  <a:schemeClr val="tx2"/>
                </a:solidFill>
              </a:rPr>
              <a:t>，</a:t>
            </a:r>
            <a:r>
              <a:rPr lang="en-US" altLang="zh-CN" dirty="0">
                <a:solidFill>
                  <a:schemeClr val="tx2"/>
                </a:solidFill>
              </a:rPr>
              <a:t>WMA</a:t>
            </a:r>
            <a:r>
              <a:rPr lang="zh-CN" altLang="en-US" dirty="0">
                <a:solidFill>
                  <a:schemeClr val="tx2"/>
                </a:solidFill>
              </a:rPr>
              <a:t>，</a:t>
            </a:r>
            <a:r>
              <a:rPr lang="en-US" altLang="zh-CN" dirty="0">
                <a:solidFill>
                  <a:schemeClr val="tx2"/>
                </a:solidFill>
              </a:rPr>
              <a:t>M4a</a:t>
            </a:r>
            <a:r>
              <a:rPr lang="zh-CN" altLang="en-US" dirty="0">
                <a:solidFill>
                  <a:schemeClr val="tx2"/>
                </a:solidFill>
              </a:rPr>
              <a:t>，</a:t>
            </a:r>
            <a:r>
              <a:rPr lang="en-US" altLang="zh-CN" dirty="0">
                <a:solidFill>
                  <a:schemeClr val="tx2"/>
                </a:solidFill>
              </a:rPr>
              <a:t>M4b</a:t>
            </a:r>
            <a:r>
              <a:rPr lang="zh-CN" altLang="en-US" dirty="0">
                <a:solidFill>
                  <a:schemeClr val="tx2"/>
                </a:solidFill>
              </a:rPr>
              <a:t>等。</a:t>
            </a:r>
            <a:endParaRPr lang="zh-CN" altLang="en-US" dirty="0">
              <a:solidFill>
                <a:schemeClr val="tx2"/>
              </a:solidFill>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输出到特定音频终结点</a:t>
            </a:r>
            <a:endParaRPr lang="zh-CN" altLang="en-US" sz="3600" dirty="0">
              <a:solidFill>
                <a:schemeClr val="accent1"/>
              </a:solidFill>
            </a:endParaRPr>
          </a:p>
        </p:txBody>
      </p:sp>
      <p:sp>
        <p:nvSpPr>
          <p:cNvPr id="5" name="文本框 4"/>
          <p:cNvSpPr txBox="1"/>
          <p:nvPr>
            <p:custDataLst>
              <p:tags r:id="rId2"/>
            </p:custDataLst>
          </p:nvPr>
        </p:nvSpPr>
        <p:spPr>
          <a:xfrm>
            <a:off x="838835" y="1367155"/>
            <a:ext cx="10515600" cy="4810125"/>
          </a:xfrm>
          <a:prstGeom prst="rect">
            <a:avLst/>
          </a:prstGeom>
        </p:spPr>
        <p:txBody>
          <a:bodyPr>
            <a:normAutofit fontScale="6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默认情况下，MediaPlayer 的音频输出路由到系统的默认音频终结点，但是可以指定 MediaPlayer 应该用于输出的特定音频终结点。 在以下示例中，MediaDevice.GetAudioRenderSelector 返回了唯一标识设备音频呈现类别的字符串。 接下来，调用 DeviceInformation 方法 FindAllAsync 获取所选类型的所有可用设备列表。 可以通过编程方式确定希望使用的设备，或者将返回的设备添加到 ComboBox 以允许用户选择设备。</a:t>
            </a:r>
            <a:endParaRPr lang="zh-CN" altLang="en-US" dirty="0">
              <a:solidFill>
                <a:schemeClr val="tx2"/>
              </a:solidFill>
              <a:sym typeface="+mn-ea"/>
            </a:endParaRPr>
          </a:p>
          <a:p>
            <a:r>
              <a:rPr lang="zh-CN" altLang="en-US" dirty="0">
                <a:solidFill>
                  <a:schemeClr val="tx2"/>
                </a:solidFill>
                <a:sym typeface="+mn-ea"/>
              </a:rPr>
              <a:t>string audioSelector = MediaDevice.GetAudioRenderSelector();</a:t>
            </a:r>
            <a:endParaRPr lang="zh-CN" altLang="en-US" dirty="0">
              <a:solidFill>
                <a:schemeClr val="tx2"/>
              </a:solidFill>
              <a:sym typeface="+mn-ea"/>
            </a:endParaRPr>
          </a:p>
          <a:p>
            <a:r>
              <a:rPr lang="zh-CN" altLang="en-US" dirty="0">
                <a:solidFill>
                  <a:schemeClr val="tx2"/>
                </a:solidFill>
                <a:sym typeface="+mn-ea"/>
              </a:rPr>
              <a:t>var outputDevices = await DeviceInformation.FindAllAsync(audioSelector);</a:t>
            </a:r>
            <a:endParaRPr lang="zh-CN" altLang="en-US" dirty="0">
              <a:solidFill>
                <a:schemeClr val="tx2"/>
              </a:solidFill>
              <a:sym typeface="+mn-ea"/>
            </a:endParaRPr>
          </a:p>
          <a:p>
            <a:r>
              <a:rPr lang="zh-CN" altLang="en-US" dirty="0">
                <a:solidFill>
                  <a:schemeClr val="tx2"/>
                </a:solidFill>
                <a:sym typeface="+mn-ea"/>
              </a:rPr>
              <a:t>foreach(var device in outputDevices)</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var deviceItem = new ComboBoxItem();</a:t>
            </a:r>
            <a:endParaRPr lang="zh-CN" altLang="en-US" dirty="0">
              <a:solidFill>
                <a:schemeClr val="tx2"/>
              </a:solidFill>
              <a:sym typeface="+mn-ea"/>
            </a:endParaRPr>
          </a:p>
          <a:p>
            <a:r>
              <a:rPr lang="zh-CN" altLang="en-US" dirty="0">
                <a:solidFill>
                  <a:schemeClr val="tx2"/>
                </a:solidFill>
                <a:sym typeface="+mn-ea"/>
              </a:rPr>
              <a:t>    deviceItem.Content = device.Name;</a:t>
            </a:r>
            <a:endParaRPr lang="zh-CN" altLang="en-US" dirty="0">
              <a:solidFill>
                <a:schemeClr val="tx2"/>
              </a:solidFill>
              <a:sym typeface="+mn-ea"/>
            </a:endParaRPr>
          </a:p>
          <a:p>
            <a:r>
              <a:rPr lang="zh-CN" altLang="en-US" dirty="0">
                <a:solidFill>
                  <a:schemeClr val="tx2"/>
                </a:solidFill>
                <a:sym typeface="+mn-ea"/>
              </a:rPr>
              <a:t>    deviceItem.Tag = device;</a:t>
            </a:r>
            <a:endParaRPr lang="zh-CN" altLang="en-US" dirty="0">
              <a:solidFill>
                <a:schemeClr val="tx2"/>
              </a:solidFill>
              <a:sym typeface="+mn-ea"/>
            </a:endParaRPr>
          </a:p>
          <a:p>
            <a:r>
              <a:rPr lang="zh-CN" altLang="en-US" dirty="0">
                <a:solidFill>
                  <a:schemeClr val="tx2"/>
                </a:solidFill>
                <a:sym typeface="+mn-ea"/>
              </a:rPr>
              <a:t>    _audioDeviceComboBox.Items.Add(deviceItem);</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输出到特定音频终结点</a:t>
            </a:r>
            <a:endParaRPr lang="zh-CN" altLang="en-US" sz="3600" dirty="0">
              <a:solidFill>
                <a:schemeClr val="accent1"/>
              </a:solidFill>
            </a:endParaRPr>
          </a:p>
        </p:txBody>
      </p:sp>
      <p:sp>
        <p:nvSpPr>
          <p:cNvPr id="5" name="文本框 4"/>
          <p:cNvSpPr txBox="1"/>
          <p:nvPr>
            <p:custDataLst>
              <p:tags r:id="rId2"/>
            </p:custDataLst>
          </p:nvPr>
        </p:nvSpPr>
        <p:spPr>
          <a:xfrm>
            <a:off x="838835" y="1367155"/>
            <a:ext cx="10515600" cy="4810125"/>
          </a:xfrm>
          <a:prstGeom prst="rect">
            <a:avLst/>
          </a:prstGeom>
        </p:spPr>
        <p:txBody>
          <a:bodyPr>
            <a:normAutofit fontScale="8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在用于设备组合框的 SelectionChanged 事件中，MediaPlayer 的 AudioDevice 属性设置为所选设备，该属性存储在 ComboBoxItem 的 Tag 属性中。</a:t>
            </a:r>
            <a:endParaRPr lang="zh-CN" altLang="en-US" dirty="0">
              <a:solidFill>
                <a:schemeClr val="tx2"/>
              </a:solidFill>
              <a:sym typeface="+mn-ea"/>
            </a:endParaRPr>
          </a:p>
          <a:p>
            <a:r>
              <a:rPr lang="zh-CN" altLang="en-US" dirty="0">
                <a:solidFill>
                  <a:schemeClr val="tx2"/>
                </a:solidFill>
                <a:sym typeface="+mn-ea"/>
              </a:rPr>
              <a:t>private void _audioDeviceComboBox_SelectionChanged(object sender, SelectionChangedEventArgs 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DeviceInformation selectedDevice = (DeviceInformation)((ComboBoxItem)_audioDeviceComboBox.SelectedItem).Tag;</a:t>
            </a:r>
            <a:endParaRPr lang="zh-CN" altLang="en-US" dirty="0">
              <a:solidFill>
                <a:schemeClr val="tx2"/>
              </a:solidFill>
              <a:sym typeface="+mn-ea"/>
            </a:endParaRPr>
          </a:p>
          <a:p>
            <a:r>
              <a:rPr lang="zh-CN" altLang="en-US" dirty="0">
                <a:solidFill>
                  <a:schemeClr val="tx2"/>
                </a:solidFill>
                <a:sym typeface="+mn-ea"/>
              </a:rPr>
              <a:t>    if (selectedDevice != null)</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        _mediaPlayer.AudioDevice = selectedDevice;</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播放会话</a:t>
            </a:r>
            <a:endParaRPr lang="zh-CN" altLang="en-US" sz="3600" dirty="0">
              <a:solidFill>
                <a:schemeClr val="accent1"/>
              </a:solidFill>
            </a:endParaRPr>
          </a:p>
        </p:txBody>
      </p:sp>
      <p:sp>
        <p:nvSpPr>
          <p:cNvPr id="5" name="文本框 4"/>
          <p:cNvSpPr txBox="1"/>
          <p:nvPr>
            <p:custDataLst>
              <p:tags r:id="rId2"/>
            </p:custDataLst>
          </p:nvPr>
        </p:nvSpPr>
        <p:spPr>
          <a:xfrm>
            <a:off x="838835" y="1367155"/>
            <a:ext cx="10515600" cy="48101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许多由 MediaElement 类公开的函数都已移到 MediaPlaybackSession 类。 这包括有关播放器播放状态的信息，例如当前播放位置、播放器是已暂停还是正在播放，以及当前播放速度。 MediaPlaybackSession 还会提供几个事件，用于在状态更改时通知用户，这些更改包括所播放内容的当前缓冲和下载状态，以及当前播放视频内容的自然大小和纵横比。</a:t>
            </a:r>
            <a:endParaRPr lang="zh-CN" altLang="en-US" dirty="0">
              <a:solidFill>
                <a:schemeClr val="tx2"/>
              </a:solidFill>
              <a:sym typeface="+mn-ea"/>
            </a:endParaRPr>
          </a:p>
          <a:p>
            <a:r>
              <a:rPr lang="zh-CN" altLang="en-US" dirty="0">
                <a:solidFill>
                  <a:schemeClr val="tx2"/>
                </a:solidFill>
                <a:sym typeface="+mn-ea"/>
              </a:rPr>
              <a:t>以下示例演示了如何实现向前跳过 10 秒内容的按钮单击处理程序。 首先，使用 PlaybackSession 属性检索播放器的 MediaPlaybackSession 对象。 接下来，将 Position 属性设置为当前播放位置向后 10 秒的值。</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播放会话</a:t>
            </a:r>
            <a:endParaRPr lang="zh-CN" altLang="en-US" sz="3600" dirty="0">
              <a:solidFill>
                <a:schemeClr val="accent1"/>
              </a:solidFill>
            </a:endParaRPr>
          </a:p>
        </p:txBody>
      </p:sp>
      <p:sp>
        <p:nvSpPr>
          <p:cNvPr id="5" name="文本框 4"/>
          <p:cNvSpPr txBox="1"/>
          <p:nvPr>
            <p:custDataLst>
              <p:tags r:id="rId2"/>
            </p:custDataLst>
          </p:nvPr>
        </p:nvSpPr>
        <p:spPr>
          <a:xfrm>
            <a:off x="838835" y="1367155"/>
            <a:ext cx="10515600" cy="48101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private void _skipForwardButton_Click(object sender, RoutedEventArgs 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var session = _mediaPlayer.PlaybackSession;</a:t>
            </a:r>
            <a:endParaRPr lang="zh-CN" altLang="en-US" dirty="0">
              <a:solidFill>
                <a:schemeClr val="tx2"/>
              </a:solidFill>
              <a:sym typeface="+mn-ea"/>
            </a:endParaRPr>
          </a:p>
          <a:p>
            <a:r>
              <a:rPr lang="zh-CN" altLang="en-US" dirty="0">
                <a:solidFill>
                  <a:schemeClr val="tx2"/>
                </a:solidFill>
                <a:sym typeface="+mn-ea"/>
              </a:rPr>
              <a:t>    session.Position = session.Position + TimeSpan.FromSeconds(10);</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播放会话</a:t>
            </a:r>
            <a:endParaRPr lang="zh-CN" altLang="en-US" sz="3600" dirty="0">
              <a:solidFill>
                <a:schemeClr val="accent1"/>
              </a:solidFill>
            </a:endParaRPr>
          </a:p>
        </p:txBody>
      </p:sp>
      <p:sp>
        <p:nvSpPr>
          <p:cNvPr id="5" name="文本框 4"/>
          <p:cNvSpPr txBox="1"/>
          <p:nvPr>
            <p:custDataLst>
              <p:tags r:id="rId2"/>
            </p:custDataLst>
          </p:nvPr>
        </p:nvSpPr>
        <p:spPr>
          <a:xfrm>
            <a:off x="838835" y="1367155"/>
            <a:ext cx="10515600" cy="4810125"/>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下一个示例介绍通过设置会话的 PlaybackRate 属性，使用切换按钮在正常播放速度和 2 倍播放速度之间切换。</a:t>
            </a:r>
            <a:endParaRPr lang="zh-CN" altLang="en-US" dirty="0">
              <a:solidFill>
                <a:schemeClr val="tx2"/>
              </a:solidFill>
              <a:sym typeface="+mn-ea"/>
            </a:endParaRPr>
          </a:p>
          <a:p>
            <a:r>
              <a:rPr lang="zh-CN" altLang="en-US" dirty="0">
                <a:solidFill>
                  <a:schemeClr val="tx2"/>
                </a:solidFill>
                <a:sym typeface="+mn-ea"/>
              </a:rPr>
              <a:t>private void _speedToggleButton_Checked(object sender, RoutedEventArgs 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_mediaPlayer.PlaybackSession.PlaybackRate = 2.0;</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private void _speedToggleButton_Unchecked(object sender, RoutedEventArgs 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_mediaPlayer.PlaybackSession.PlaybackRate = 1.0;</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使用收缩手势缩放视频</a:t>
            </a:r>
            <a:endParaRPr lang="zh-CN" altLang="en-US" sz="3600" dirty="0">
              <a:solidFill>
                <a:schemeClr val="accent1"/>
              </a:solidFill>
            </a:endParaRPr>
          </a:p>
        </p:txBody>
      </p:sp>
      <p:sp>
        <p:nvSpPr>
          <p:cNvPr id="5" name="文本框 4"/>
          <p:cNvSpPr txBox="1"/>
          <p:nvPr>
            <p:custDataLst>
              <p:tags r:id="rId2"/>
            </p:custDataLst>
          </p:nvPr>
        </p:nvSpPr>
        <p:spPr>
          <a:xfrm>
            <a:off x="838835" y="1367155"/>
            <a:ext cx="10515600" cy="48101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MediaPlayer 支持在视频内容中指定应该呈现的源矩形，这可有效地支持视频放大。 所指定的矩形与规范化矩形 (0,0,1,1) 成比例，其中 0,0 是帧的左上角，1,1 指定帧的全宽和全高。 因此，如果要设置缩放矩形以呈现视频的右上角象限，需指定矩形 (.5,0,.5,.5)。 请务必检查这些值，确保源矩形位于 (0,0,1,1) 规范化矩形内。 尝试设置超出此范围的值将引发异常。</a:t>
            </a:r>
            <a:endParaRPr lang="zh-CN" altLang="en-US" dirty="0">
              <a:solidFill>
                <a:schemeClr val="tx2"/>
              </a:solidFill>
              <a:sym typeface="+mn-ea"/>
            </a:endParaRPr>
          </a:p>
          <a:p>
            <a:r>
              <a:rPr lang="zh-CN" altLang="en-US" dirty="0">
                <a:solidFill>
                  <a:schemeClr val="tx2"/>
                </a:solidFill>
                <a:sym typeface="+mn-ea"/>
              </a:rPr>
              <a:t>若要使用多点触控手势实现收缩以缩放，必须先指定要支持的手势。 在本例中，请求了缩放和平移手势。 发生一个订阅手势即会引发 ManipulationDelta 事件。 DoubleTapped 事件用于将缩放重置为完整的帧。 </a:t>
            </a:r>
            <a:endParaRPr lang="zh-CN" altLang="en-US" dirty="0">
              <a:solidFill>
                <a:schemeClr val="tx2"/>
              </a:solidFill>
              <a:sym typeface="+mn-ea"/>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使用收缩手势缩放视频</a:t>
            </a:r>
            <a:endParaRPr lang="zh-CN" altLang="en-US" sz="3600" dirty="0">
              <a:solidFill>
                <a:schemeClr val="accent1"/>
              </a:solidFill>
            </a:endParaRPr>
          </a:p>
        </p:txBody>
      </p:sp>
      <p:sp>
        <p:nvSpPr>
          <p:cNvPr id="5" name="文本框 4"/>
          <p:cNvSpPr txBox="1"/>
          <p:nvPr>
            <p:custDataLst>
              <p:tags r:id="rId2"/>
            </p:custDataLst>
          </p:nvPr>
        </p:nvSpPr>
        <p:spPr>
          <a:xfrm>
            <a:off x="838835" y="1367155"/>
            <a:ext cx="10515600" cy="48101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_mediaPlayerElement.ManipulationMode = ManipulationModes.Scale | ManipulationModes.TranslateX | ManipulationModes.TranslateY;</a:t>
            </a:r>
            <a:endParaRPr lang="zh-CN" altLang="en-US" dirty="0">
              <a:solidFill>
                <a:schemeClr val="tx2"/>
              </a:solidFill>
              <a:sym typeface="+mn-ea"/>
            </a:endParaRPr>
          </a:p>
          <a:p>
            <a:r>
              <a:rPr lang="zh-CN" altLang="en-US" dirty="0">
                <a:solidFill>
                  <a:schemeClr val="tx2"/>
                </a:solidFill>
                <a:sym typeface="+mn-ea"/>
              </a:rPr>
              <a:t>_mediaPlayerElement.ManipulationDelta += _mediaPlayerElement_ManipulationDelta;</a:t>
            </a:r>
            <a:endParaRPr lang="zh-CN" altLang="en-US" dirty="0">
              <a:solidFill>
                <a:schemeClr val="tx2"/>
              </a:solidFill>
              <a:sym typeface="+mn-ea"/>
            </a:endParaRPr>
          </a:p>
          <a:p>
            <a:r>
              <a:rPr lang="zh-CN" altLang="en-US" dirty="0">
                <a:solidFill>
                  <a:schemeClr val="tx2"/>
                </a:solidFill>
                <a:sym typeface="+mn-ea"/>
              </a:rPr>
              <a:t>_mediaPlayerElement.DoubleTapped += _mediaPlayerElement_DoubleTapped;</a:t>
            </a:r>
            <a:endParaRPr lang="zh-CN" altLang="en-US" dirty="0">
              <a:solidFill>
                <a:schemeClr val="tx2"/>
              </a:solidFill>
              <a:sym typeface="+mn-ea"/>
            </a:endParaRPr>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使用收缩手势缩放视频</a:t>
            </a:r>
            <a:endParaRPr lang="zh-CN" altLang="en-US" sz="3600" dirty="0">
              <a:solidFill>
                <a:schemeClr val="accent1"/>
              </a:solidFill>
            </a:endParaRPr>
          </a:p>
        </p:txBody>
      </p:sp>
      <p:sp>
        <p:nvSpPr>
          <p:cNvPr id="5" name="文本框 4"/>
          <p:cNvSpPr txBox="1"/>
          <p:nvPr>
            <p:custDataLst>
              <p:tags r:id="rId2"/>
            </p:custDataLst>
          </p:nvPr>
        </p:nvSpPr>
        <p:spPr>
          <a:xfrm>
            <a:off x="838835" y="1367155"/>
            <a:ext cx="10515600" cy="481012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接下来，声明存储当前缩放源矩形的 Rect 对象：</a:t>
            </a:r>
            <a:endParaRPr lang="zh-CN" altLang="en-US" dirty="0">
              <a:solidFill>
                <a:schemeClr val="tx2"/>
              </a:solidFill>
              <a:sym typeface="+mn-ea"/>
            </a:endParaRPr>
          </a:p>
          <a:p>
            <a:r>
              <a:rPr lang="zh-CN" altLang="en-US" dirty="0">
                <a:solidFill>
                  <a:schemeClr val="tx2"/>
                </a:solidFill>
                <a:sym typeface="+mn-ea"/>
              </a:rPr>
              <a:t>Rect _sourceRect = new Rect(0, 0, 1, 1);</a:t>
            </a:r>
            <a:endParaRPr lang="zh-CN" altLang="en-US" dirty="0">
              <a:solidFill>
                <a:schemeClr val="tx2"/>
              </a:solidFill>
              <a:sym typeface="+mn-ea"/>
            </a:endParaRPr>
          </a:p>
          <a:p>
            <a:r>
              <a:rPr lang="zh-CN" altLang="en-US" dirty="0">
                <a:solidFill>
                  <a:schemeClr val="tx2"/>
                </a:solidFill>
                <a:sym typeface="+mn-ea"/>
              </a:rPr>
              <a:t>ManipulationDelta 处理程序调整缩放矩形的缩放或平移。 如果增量缩放值不为 1，则意味着用户执行了收缩手势。 如果值大于 1，源矩形应变小以放大内容。 如果值小于 1，源矩形应变大以缩小内容。 在设置新缩放值前，请检查生成的矩形，确保它完全处于 (0,0,1,1) 限定范围内。</a:t>
            </a:r>
            <a:endParaRPr lang="zh-CN" altLang="en-US" dirty="0">
              <a:solidFill>
                <a:schemeClr val="tx2"/>
              </a:solidFill>
              <a:sym typeface="+mn-ea"/>
            </a:endParaRPr>
          </a:p>
          <a:p>
            <a:r>
              <a:rPr lang="zh-CN" altLang="en-US" dirty="0">
                <a:solidFill>
                  <a:schemeClr val="tx2"/>
                </a:solidFill>
                <a:sym typeface="+mn-ea"/>
              </a:rPr>
              <a:t>如果缩放值为 1，则处理平移手势。 矩形仅根据手势的像素数除以控件的宽度和高度所得结果平移。 同样，检查生成的矩形，确保它位于 (0,0,1,1) 边界内。</a:t>
            </a:r>
            <a:endParaRPr lang="zh-CN" altLang="en-US" dirty="0">
              <a:solidFill>
                <a:schemeClr val="tx2"/>
              </a:solidFill>
              <a:sym typeface="+mn-ea"/>
            </a:endParaRPr>
          </a:p>
          <a:p>
            <a:r>
              <a:rPr lang="zh-CN" altLang="en-US" dirty="0">
                <a:solidFill>
                  <a:schemeClr val="tx2"/>
                </a:solidFill>
                <a:sym typeface="+mn-ea"/>
              </a:rPr>
              <a:t>最后，将 MediaPlaybackSession 的 NormalizedSourceRect 设置为新调整的矩形，从而指定视频帧中应该呈现的区域。</a:t>
            </a:r>
            <a:endParaRPr lang="zh-CN" altLang="en-US" dirty="0">
              <a:solidFill>
                <a:schemeClr val="tx2"/>
              </a:solidFill>
              <a:sym typeface="+mn-ea"/>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捕获"/>
          <p:cNvPicPr>
            <a:picLocks noChangeAspect="1"/>
          </p:cNvPicPr>
          <p:nvPr/>
        </p:nvPicPr>
        <p:blipFill>
          <a:blip r:embed="rId1"/>
          <a:stretch>
            <a:fillRect/>
          </a:stretch>
        </p:blipFill>
        <p:spPr>
          <a:xfrm>
            <a:off x="2738755" y="548005"/>
            <a:ext cx="6713855" cy="5761355"/>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使用收缩手势缩放视频</a:t>
            </a:r>
            <a:endParaRPr lang="zh-CN" altLang="en-US" sz="3600" dirty="0">
              <a:solidFill>
                <a:schemeClr val="accent1"/>
              </a:solidFill>
            </a:endParaRPr>
          </a:p>
        </p:txBody>
      </p:sp>
      <p:sp>
        <p:nvSpPr>
          <p:cNvPr id="5" name="文本框 4"/>
          <p:cNvSpPr txBox="1"/>
          <p:nvPr>
            <p:custDataLst>
              <p:tags r:id="rId2"/>
            </p:custDataLst>
          </p:nvPr>
        </p:nvSpPr>
        <p:spPr>
          <a:xfrm>
            <a:off x="838835" y="1367155"/>
            <a:ext cx="10515600" cy="481012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在 DoubleTapped 事件处理程序中，源矩形重新设为 (0,0,1,1)，以呈现整个视频帧。</a:t>
            </a:r>
            <a:endParaRPr lang="zh-CN" altLang="en-US" dirty="0">
              <a:solidFill>
                <a:schemeClr val="tx2"/>
              </a:solidFill>
              <a:sym typeface="+mn-ea"/>
            </a:endParaRPr>
          </a:p>
          <a:p>
            <a:r>
              <a:rPr lang="zh-CN" altLang="en-US" dirty="0">
                <a:solidFill>
                  <a:schemeClr val="tx2"/>
                </a:solidFill>
                <a:sym typeface="+mn-ea"/>
              </a:rPr>
              <a:t>private void _mediaPlayerElement_DoubleTapped(object sender, DoubleTappedRoutedEventArgs 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_sourceRect = new Rect(0, 0, 1, 1);</a:t>
            </a:r>
            <a:endParaRPr lang="zh-CN" altLang="en-US" dirty="0">
              <a:solidFill>
                <a:schemeClr val="tx2"/>
              </a:solidFill>
              <a:sym typeface="+mn-ea"/>
            </a:endParaRPr>
          </a:p>
          <a:p>
            <a:r>
              <a:rPr lang="zh-CN" altLang="en-US" dirty="0">
                <a:solidFill>
                  <a:schemeClr val="tx2"/>
                </a:solidFill>
                <a:sym typeface="+mn-ea"/>
              </a:rPr>
              <a:t>    _mediaPlayer.PlaybackSession.NormalizedSourceRect = _sourceRect;</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MediaElement</a:t>
            </a:r>
            <a:endParaRPr lang="en-US" altLang="zh-CN"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rPr>
              <a:t>向</a:t>
            </a:r>
            <a:r>
              <a:rPr lang="en-US" altLang="zh-CN" dirty="0">
                <a:solidFill>
                  <a:schemeClr val="tx2"/>
                </a:solidFill>
              </a:rPr>
              <a:t>win10</a:t>
            </a:r>
            <a:r>
              <a:rPr lang="zh-CN" altLang="en-US" dirty="0">
                <a:solidFill>
                  <a:schemeClr val="tx2"/>
                </a:solidFill>
              </a:rPr>
              <a:t>应用添加媒体的操作十分简单，只需要把媒体文件添加到</a:t>
            </a:r>
            <a:r>
              <a:rPr lang="en-US" altLang="zh-CN" dirty="0">
                <a:solidFill>
                  <a:schemeClr val="tx2"/>
                </a:solidFill>
              </a:rPr>
              <a:t>MediaElement</a:t>
            </a:r>
            <a:r>
              <a:rPr lang="zh-CN" altLang="en-US" dirty="0">
                <a:solidFill>
                  <a:schemeClr val="tx2"/>
                </a:solidFill>
              </a:rPr>
              <a:t>对象上就可以实现播放，暂停等操作。使用</a:t>
            </a:r>
            <a:r>
              <a:rPr lang="en-US" altLang="zh-CN" dirty="0">
                <a:solidFill>
                  <a:schemeClr val="tx2"/>
                </a:solidFill>
                <a:sym typeface="+mn-ea"/>
              </a:rPr>
              <a:t>MediaElement</a:t>
            </a:r>
            <a:r>
              <a:rPr lang="zh-CN" altLang="en-US" dirty="0">
                <a:solidFill>
                  <a:schemeClr val="tx2"/>
                </a:solidFill>
                <a:sym typeface="+mn-ea"/>
              </a:rPr>
              <a:t>对象可以播放许多不同类型的音频和视频媒体。</a:t>
            </a:r>
            <a:r>
              <a:rPr lang="en-US" altLang="zh-CN" dirty="0">
                <a:solidFill>
                  <a:schemeClr val="tx2"/>
                </a:solidFill>
                <a:sym typeface="+mn-ea"/>
              </a:rPr>
              <a:t>MediaElement</a:t>
            </a:r>
            <a:r>
              <a:rPr lang="zh-CN" altLang="en-US" dirty="0">
                <a:solidFill>
                  <a:schemeClr val="tx2"/>
                </a:solidFill>
                <a:sym typeface="+mn-ea"/>
              </a:rPr>
              <a:t>对象在</a:t>
            </a:r>
            <a:r>
              <a:rPr lang="en-US" altLang="zh-CN" dirty="0">
                <a:solidFill>
                  <a:schemeClr val="tx2"/>
                </a:solidFill>
                <a:sym typeface="+mn-ea"/>
              </a:rPr>
              <a:t>UI</a:t>
            </a:r>
            <a:r>
              <a:rPr lang="zh-CN" altLang="en-US" dirty="0">
                <a:solidFill>
                  <a:schemeClr val="tx2"/>
                </a:solidFill>
                <a:sym typeface="+mn-ea"/>
              </a:rPr>
              <a:t>呈现上是一个矩形区域，可以在其界面上播放视频或音频（播放音频时将不显示视频，但</a:t>
            </a:r>
            <a:r>
              <a:rPr lang="en-US" altLang="zh-CN" dirty="0">
                <a:solidFill>
                  <a:schemeClr val="tx2"/>
                </a:solidFill>
                <a:sym typeface="+mn-ea"/>
              </a:rPr>
              <a:t>MediaElement</a:t>
            </a:r>
            <a:r>
              <a:rPr lang="zh-CN" altLang="en-US" dirty="0">
                <a:solidFill>
                  <a:schemeClr val="tx2"/>
                </a:solidFill>
                <a:sym typeface="+mn-ea"/>
              </a:rPr>
              <a:t>仍然充当具有相应</a:t>
            </a:r>
            <a:r>
              <a:rPr lang="en-US" altLang="zh-CN" dirty="0">
                <a:solidFill>
                  <a:schemeClr val="tx2"/>
                </a:solidFill>
                <a:sym typeface="+mn-ea"/>
              </a:rPr>
              <a:t>API</a:t>
            </a:r>
            <a:r>
              <a:rPr lang="zh-CN" altLang="en-US" dirty="0">
                <a:solidFill>
                  <a:schemeClr val="tx2"/>
                </a:solidFill>
                <a:sym typeface="+mn-ea"/>
              </a:rPr>
              <a:t>的播放器对象）。由于</a:t>
            </a:r>
            <a:r>
              <a:rPr lang="en-US" altLang="zh-CN" dirty="0">
                <a:solidFill>
                  <a:schemeClr val="tx2"/>
                </a:solidFill>
                <a:sym typeface="+mn-ea"/>
              </a:rPr>
              <a:t>MediaElement</a:t>
            </a:r>
            <a:r>
              <a:rPr lang="zh-CN" altLang="en-US" dirty="0">
                <a:solidFill>
                  <a:schemeClr val="tx2"/>
                </a:solidFill>
                <a:sym typeface="+mn-ea"/>
              </a:rPr>
              <a:t>是从</a:t>
            </a:r>
            <a:r>
              <a:rPr lang="en-US" altLang="zh-CN" dirty="0">
                <a:solidFill>
                  <a:schemeClr val="tx2"/>
                </a:solidFill>
                <a:sym typeface="+mn-ea"/>
              </a:rPr>
              <a:t>UIElement</a:t>
            </a:r>
            <a:r>
              <a:rPr lang="zh-CN" altLang="en-US" dirty="0">
                <a:solidFill>
                  <a:schemeClr val="tx2"/>
                </a:solidFill>
                <a:sym typeface="+mn-ea"/>
              </a:rPr>
              <a:t>派生而来的，它仍然具有一般</a:t>
            </a:r>
            <a:r>
              <a:rPr lang="en-US" altLang="zh-CN" dirty="0">
                <a:solidFill>
                  <a:schemeClr val="tx2"/>
                </a:solidFill>
                <a:sym typeface="+mn-ea"/>
              </a:rPr>
              <a:t>UI</a:t>
            </a:r>
            <a:r>
              <a:rPr lang="zh-CN" altLang="en-US" dirty="0">
                <a:solidFill>
                  <a:schemeClr val="tx2"/>
                </a:solidFill>
                <a:sym typeface="+mn-ea"/>
              </a:rPr>
              <a:t>控件的通用属性，例如设置</a:t>
            </a:r>
            <a:r>
              <a:rPr lang="en-US" altLang="zh-CN" dirty="0">
                <a:solidFill>
                  <a:schemeClr val="tx2"/>
                </a:solidFill>
                <a:sym typeface="+mn-ea"/>
              </a:rPr>
              <a:t>width</a:t>
            </a:r>
            <a:r>
              <a:rPr lang="zh-CN" altLang="en-US" dirty="0">
                <a:solidFill>
                  <a:schemeClr val="tx2"/>
                </a:solidFill>
                <a:sym typeface="+mn-ea"/>
              </a:rPr>
              <a:t>和</a:t>
            </a:r>
            <a:r>
              <a:rPr lang="en-US" altLang="zh-CN" dirty="0">
                <a:solidFill>
                  <a:schemeClr val="tx2"/>
                </a:solidFill>
                <a:sym typeface="+mn-ea"/>
              </a:rPr>
              <a:t>height</a:t>
            </a:r>
            <a:r>
              <a:rPr lang="zh-CN" altLang="en-US" dirty="0">
                <a:solidFill>
                  <a:schemeClr val="tx2"/>
                </a:solidFill>
                <a:sym typeface="+mn-ea"/>
              </a:rPr>
              <a:t>属性可以指定视频显示界面的大小。但为了获得最佳体验，应避免显式地设置</a:t>
            </a:r>
            <a:r>
              <a:rPr lang="en-US" altLang="zh-CN" dirty="0">
                <a:solidFill>
                  <a:schemeClr val="tx2"/>
                </a:solidFill>
                <a:sym typeface="+mn-ea"/>
              </a:rPr>
              <a:t>MediaElement</a:t>
            </a:r>
            <a:r>
              <a:rPr lang="zh-CN" altLang="en-US" dirty="0">
                <a:solidFill>
                  <a:schemeClr val="tx2"/>
                </a:solidFill>
                <a:sym typeface="+mn-ea"/>
              </a:rPr>
              <a:t>的宽度和高度，而应将这些值保留为未设置。指定播放源后，媒体将以其实际尺寸显示，布局将重新计算其尺寸。</a:t>
            </a:r>
            <a:endParaRPr lang="en-US" altLang="zh-CN" dirty="0">
              <a:solidFill>
                <a:schemeClr val="tx2"/>
              </a:solidFill>
              <a:sym typeface="+mn-ea"/>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 MediaPlayerSurface 将视频呈现到 Windows.UI.Composition 界面</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从 Windows 10 版本 1607 开始，可以使用 MediaPlayer 将视频呈现到 ICompositionSurface，这可以支持播放器与 Windows.UI.Composition 命名空间中的 API 进行互操作。 合成框架允许你在 XAML 与低级别 DirectX 图形 API 之间的可视化层处理图形。 这可以使任意 XAML 控件都能够执行呈现视频等方案。</a:t>
            </a:r>
            <a:endParaRPr lang="zh-CN" altLang="en-US" dirty="0">
              <a:solidFill>
                <a:schemeClr val="tx2"/>
              </a:solidFill>
              <a:sym typeface="+mn-ea"/>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 MediaPlayerSurface 将视频呈现到 Windows.UI.Composition 界面</a:t>
            </a:r>
            <a:endParaRPr lang="zh-CN" altLang="en-US" sz="3600" dirty="0">
              <a:solidFill>
                <a:schemeClr val="accent1"/>
              </a:solidFill>
            </a:endParaRPr>
          </a:p>
        </p:txBody>
      </p:sp>
      <p:sp>
        <p:nvSpPr>
          <p:cNvPr id="5" name="文本框 4"/>
          <p:cNvSpPr txBox="1"/>
          <p:nvPr>
            <p:custDataLst>
              <p:tags r:id="rId2"/>
            </p:custDataLst>
          </p:nvPr>
        </p:nvSpPr>
        <p:spPr>
          <a:xfrm>
            <a:off x="838835" y="1626870"/>
            <a:ext cx="10515600" cy="4550410"/>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以下示例介绍了如何将视频播放器内容呈现到 Canvas 控件。 本例中特定于媒体播放器的调用为 SetSurfaceSize 和 GetSurface。 SetSurfaceSize 告知系统为呈现内容应该分配的缓冲区大小。 GetSurface 将 Compositor 视作参数，并且检索 MediaPlayerSurface 类的实例。 使用此类可以访问用于通过 CompositionSurface 属性创建表面和公开表面自身的 MediaPlayer 和 Compositor。</a:t>
            </a:r>
            <a:endParaRPr lang="zh-CN" altLang="en-US" dirty="0">
              <a:solidFill>
                <a:schemeClr val="tx2"/>
              </a:solidFill>
              <a:sym typeface="+mn-ea"/>
            </a:endParaRPr>
          </a:p>
          <a:p>
            <a:r>
              <a:rPr lang="zh-CN" altLang="en-US" dirty="0">
                <a:solidFill>
                  <a:schemeClr val="tx2"/>
                </a:solidFill>
                <a:sym typeface="+mn-ea"/>
              </a:rPr>
              <a:t>本例中的其余代码创建视频要呈现到的 SpriteVisual，还将大小设为显示视觉效果的画布元素大小。 接下来，从 MediaPlayerSurface 创建 CompositionBrush，并将其分配到视觉效果的 Brush 属性。 然后，创建 ContainerVisual，在它的可视树顶部插入 SpriteVisual。 最后，调用 SetElementChildVisual，将容器视觉效果分配到 Canvas。</a:t>
            </a:r>
            <a:endParaRPr lang="zh-CN" altLang="en-US" dirty="0">
              <a:solidFill>
                <a:schemeClr val="tx2"/>
              </a:solidFill>
              <a:sym typeface="+mn-ea"/>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 MediaPlayerSurface 将视频呈现到 Windows.UI.Composition 界面</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fontScale="4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_mediaPlayer.SetSurfaceSize(new Size(_compositionCanvas.ActualWidth, _compositionCanvas.ActualHeight));</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var compositor = ElementCompositionPreview.GetElementVisual(this).Compositor;</a:t>
            </a:r>
            <a:endParaRPr lang="zh-CN" altLang="en-US" dirty="0">
              <a:solidFill>
                <a:schemeClr val="tx2"/>
              </a:solidFill>
              <a:sym typeface="+mn-ea"/>
            </a:endParaRPr>
          </a:p>
          <a:p>
            <a:r>
              <a:rPr lang="zh-CN" altLang="en-US" dirty="0">
                <a:solidFill>
                  <a:schemeClr val="tx2"/>
                </a:solidFill>
                <a:sym typeface="+mn-ea"/>
              </a:rPr>
              <a:t>MediaPlayerSurface surface = _mediaPlayer.GetSurface(compositor);</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SpriteVisual spriteVisual = compositor.CreateSpriteVisual();</a:t>
            </a:r>
            <a:endParaRPr lang="zh-CN" altLang="en-US" dirty="0">
              <a:solidFill>
                <a:schemeClr val="tx2"/>
              </a:solidFill>
              <a:sym typeface="+mn-ea"/>
            </a:endParaRPr>
          </a:p>
          <a:p>
            <a:r>
              <a:rPr lang="zh-CN" altLang="en-US" dirty="0">
                <a:solidFill>
                  <a:schemeClr val="tx2"/>
                </a:solidFill>
                <a:sym typeface="+mn-ea"/>
              </a:rPr>
              <a:t>spriteVisual.Size = </a:t>
            </a:r>
            <a:endParaRPr lang="zh-CN" altLang="en-US" dirty="0">
              <a:solidFill>
                <a:schemeClr val="tx2"/>
              </a:solidFill>
              <a:sym typeface="+mn-ea"/>
            </a:endParaRPr>
          </a:p>
          <a:p>
            <a:r>
              <a:rPr lang="zh-CN" altLang="en-US" dirty="0">
                <a:solidFill>
                  <a:schemeClr val="tx2"/>
                </a:solidFill>
                <a:sym typeface="+mn-ea"/>
              </a:rPr>
              <a:t>    new System.Numerics.Vector2((float)_compositionCanvas.ActualWidth, (float)_compositionCanvas.ActualHeight);</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CompositionBrush brush = compositor.CreateSurfaceBrush(surface.CompositionSurface);</a:t>
            </a:r>
            <a:endParaRPr lang="zh-CN" altLang="en-US" dirty="0">
              <a:solidFill>
                <a:schemeClr val="tx2"/>
              </a:solidFill>
              <a:sym typeface="+mn-ea"/>
            </a:endParaRPr>
          </a:p>
          <a:p>
            <a:r>
              <a:rPr lang="zh-CN" altLang="en-US" dirty="0">
                <a:solidFill>
                  <a:schemeClr val="tx2"/>
                </a:solidFill>
                <a:sym typeface="+mn-ea"/>
              </a:rPr>
              <a:t>spriteVisual.Brush = brush;</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ContainerVisual container = compositor.CreateContainerVisual();</a:t>
            </a:r>
            <a:endParaRPr lang="zh-CN" altLang="en-US" dirty="0">
              <a:solidFill>
                <a:schemeClr val="tx2"/>
              </a:solidFill>
              <a:sym typeface="+mn-ea"/>
            </a:endParaRPr>
          </a:p>
          <a:p>
            <a:r>
              <a:rPr lang="zh-CN" altLang="en-US" dirty="0">
                <a:solidFill>
                  <a:schemeClr val="tx2"/>
                </a:solidFill>
                <a:sym typeface="+mn-ea"/>
              </a:rPr>
              <a:t>container.Children.InsertAtTop(spriteVisual);</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ElementCompositionPreview.SetElementChildVisual(_compositionCanvas, container);</a:t>
            </a:r>
            <a:endParaRPr lang="zh-CN" altLang="en-US" dirty="0">
              <a:solidFill>
                <a:schemeClr val="tx2"/>
              </a:solidFill>
              <a:sym typeface="+mn-ea"/>
            </a:endParaRPr>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使用 MediaTimelineController 跨多台播放器同步内容。</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如前文所述，应用可以同时使用多个 MediaPlayer 对象。 默认情况下，所创建的每个 MediaPlayer 都独立操作。 在某些情况下（例如同步视频的解说音轨），你可能希望同步多台播放器的状态、播放位置和播放速度。 从 Windows 10 版本 1607 开始，可以使用 MediaTimelineController 类实现这种行为。</a:t>
            </a:r>
            <a:endParaRPr lang="zh-CN" altLang="en-US" dirty="0">
              <a:solidFill>
                <a:schemeClr val="tx2"/>
              </a:solidFill>
              <a:sym typeface="+mn-ea"/>
            </a:endParaRPr>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实现播放控件</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以下示例展示了如何使用 MediaTimelineController 控制 MediaPlayer 的两个实例。 首先，MediaPlayer 的每个实例均进行实例化，并且 Source 设置为媒体文件。 接下来，创建新 MediaTimelineController。 对于每个 MediaPlayer，将 IsEnabled 属性设为 False 禁用与每台播放器关联的 MediaPlaybackCommandManager。 然后，TimelineController 属性设置为时间线控制器对象。</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实现播放控件</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fontScale="4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MediaTimelineController _mediaTimelineController;</a:t>
            </a:r>
            <a:endParaRPr lang="zh-CN" altLang="en-US" dirty="0">
              <a:solidFill>
                <a:schemeClr val="tx2"/>
              </a:solidFill>
              <a:sym typeface="+mn-ea"/>
            </a:endParaRPr>
          </a:p>
          <a:p>
            <a:r>
              <a:rPr lang="zh-CN" altLang="en-US" dirty="0">
                <a:solidFill>
                  <a:schemeClr val="tx2"/>
                </a:solidFill>
                <a:sym typeface="+mn-ea"/>
              </a:rPr>
              <a:t>_mediaPlayer = new MediaPlayer();      </a:t>
            </a:r>
            <a:endParaRPr lang="zh-CN" altLang="en-US" dirty="0">
              <a:solidFill>
                <a:schemeClr val="tx2"/>
              </a:solidFill>
              <a:sym typeface="+mn-ea"/>
            </a:endParaRPr>
          </a:p>
          <a:p>
            <a:r>
              <a:rPr lang="zh-CN" altLang="en-US" dirty="0">
                <a:solidFill>
                  <a:schemeClr val="tx2"/>
                </a:solidFill>
                <a:sym typeface="+mn-ea"/>
              </a:rPr>
              <a:t>_mediaPlayer.Source = MediaSource.CreateFromUri(new Uri("ms-appx:///Assets/example_video.mkv"));</a:t>
            </a:r>
            <a:endParaRPr lang="zh-CN" altLang="en-US" dirty="0">
              <a:solidFill>
                <a:schemeClr val="tx2"/>
              </a:solidFill>
              <a:sym typeface="+mn-ea"/>
            </a:endParaRPr>
          </a:p>
          <a:p>
            <a:r>
              <a:rPr lang="zh-CN" altLang="en-US" dirty="0">
                <a:solidFill>
                  <a:schemeClr val="tx2"/>
                </a:solidFill>
                <a:sym typeface="+mn-ea"/>
              </a:rPr>
              <a:t>_mediaPlayerElement.SetMediaPlayer(_mediaPlayer);</a:t>
            </a:r>
            <a:endParaRPr lang="zh-CN" altLang="en-US" dirty="0">
              <a:solidFill>
                <a:schemeClr val="tx2"/>
              </a:solidFill>
              <a:sym typeface="+mn-ea"/>
            </a:endParaRPr>
          </a:p>
          <a:p>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_mediaPlayer2 = new MediaPlayer();</a:t>
            </a:r>
            <a:endParaRPr lang="zh-CN" altLang="en-US" dirty="0">
              <a:solidFill>
                <a:schemeClr val="tx2"/>
              </a:solidFill>
              <a:sym typeface="+mn-ea"/>
            </a:endParaRPr>
          </a:p>
          <a:p>
            <a:r>
              <a:rPr lang="zh-CN" altLang="en-US" dirty="0">
                <a:solidFill>
                  <a:schemeClr val="tx2"/>
                </a:solidFill>
                <a:sym typeface="+mn-ea"/>
              </a:rPr>
              <a:t>_mediaPlayer2.Source = MediaSource.CreateFromUri(new Uri("ms-appx:///Assets/example_video_2.mkv"));</a:t>
            </a:r>
            <a:endParaRPr lang="zh-CN" altLang="en-US" dirty="0">
              <a:solidFill>
                <a:schemeClr val="tx2"/>
              </a:solidFill>
              <a:sym typeface="+mn-ea"/>
            </a:endParaRPr>
          </a:p>
          <a:p>
            <a:r>
              <a:rPr lang="zh-CN" altLang="en-US" dirty="0">
                <a:solidFill>
                  <a:schemeClr val="tx2"/>
                </a:solidFill>
                <a:sym typeface="+mn-ea"/>
              </a:rPr>
              <a:t>_mediaPlayerElement2.SetMediaPlayer(_mediaPlayer2);</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_mediaTimelineController = new MediaTimelineController();</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_mediaPlayer.CommandManager.IsEnabled = false;</a:t>
            </a:r>
            <a:endParaRPr lang="zh-CN" altLang="en-US" dirty="0">
              <a:solidFill>
                <a:schemeClr val="tx2"/>
              </a:solidFill>
              <a:sym typeface="+mn-ea"/>
            </a:endParaRPr>
          </a:p>
          <a:p>
            <a:r>
              <a:rPr lang="zh-CN" altLang="en-US" dirty="0">
                <a:solidFill>
                  <a:schemeClr val="tx2"/>
                </a:solidFill>
                <a:sym typeface="+mn-ea"/>
              </a:rPr>
              <a:t>_mediaPlayer.TimelineController = _mediaTimelineController;</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_mediaPlayer2.CommandManager.IsEnabled = false;</a:t>
            </a:r>
            <a:endParaRPr lang="zh-CN" altLang="en-US" dirty="0">
              <a:solidFill>
                <a:schemeClr val="tx2"/>
              </a:solidFill>
              <a:sym typeface="+mn-ea"/>
            </a:endParaRPr>
          </a:p>
          <a:p>
            <a:r>
              <a:rPr lang="zh-CN" altLang="en-US" dirty="0">
                <a:solidFill>
                  <a:schemeClr val="tx2"/>
                </a:solidFill>
                <a:sym typeface="+mn-ea"/>
              </a:rPr>
              <a:t>_mediaPlayer2.TimelineController = _mediaTimelineController;</a:t>
            </a:r>
            <a:endParaRPr lang="zh-CN" altLang="en-US" dirty="0">
              <a:solidFill>
                <a:schemeClr val="tx2"/>
              </a:solidFill>
              <a:sym typeface="+mn-ea"/>
            </a:endParaRPr>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实现播放控件</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将 MediaTimelineController 附加到一个或多个媒体播放器后，可以通过使用控制器公开的方法控制播放状态。 以下示例调用 Start 使所有关联的媒体播放器从媒体开头处开始播放。</a:t>
            </a:r>
            <a:endParaRPr lang="zh-CN" altLang="en-US" dirty="0">
              <a:solidFill>
                <a:schemeClr val="tx2"/>
              </a:solidFill>
              <a:sym typeface="+mn-ea"/>
            </a:endParaRPr>
          </a:p>
          <a:p>
            <a:r>
              <a:rPr lang="zh-CN" altLang="en-US" dirty="0">
                <a:solidFill>
                  <a:schemeClr val="tx2"/>
                </a:solidFill>
                <a:sym typeface="+mn-ea"/>
              </a:rPr>
              <a:t>private void PlayButton_Click(object sender, RoutedEventArgs 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_mediaTimelineController.Start();</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实现播放控件</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fontScale="5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本例介绍暂停并恢复所有附加的媒体播放器。</a:t>
            </a:r>
            <a:endParaRPr lang="zh-CN" altLang="en-US" dirty="0">
              <a:solidFill>
                <a:schemeClr val="tx2"/>
              </a:solidFill>
              <a:sym typeface="+mn-ea"/>
            </a:endParaRPr>
          </a:p>
          <a:p>
            <a:r>
              <a:rPr lang="zh-CN" altLang="en-US" dirty="0">
                <a:solidFill>
                  <a:schemeClr val="tx2"/>
                </a:solidFill>
                <a:sym typeface="+mn-ea"/>
              </a:rPr>
              <a:t>private void PauseButton_Click(object sender, RoutedEventArgs 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if(_mediaTimelineController.State == MediaTimelineControllerState.Running)</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        _mediaTimelineController.Pause();</a:t>
            </a:r>
            <a:endParaRPr lang="zh-CN" altLang="en-US" dirty="0">
              <a:solidFill>
                <a:schemeClr val="tx2"/>
              </a:solidFill>
              <a:sym typeface="+mn-ea"/>
            </a:endParaRPr>
          </a:p>
          <a:p>
            <a:r>
              <a:rPr lang="zh-CN" altLang="en-US" dirty="0">
                <a:solidFill>
                  <a:schemeClr val="tx2"/>
                </a:solidFill>
                <a:sym typeface="+mn-ea"/>
              </a:rPr>
              <a:t>        _pauseButton.Content = "Resume";</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    else</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        _mediaTimelineController.Resume();</a:t>
            </a:r>
            <a:endParaRPr lang="zh-CN" altLang="en-US" dirty="0">
              <a:solidFill>
                <a:schemeClr val="tx2"/>
              </a:solidFill>
              <a:sym typeface="+mn-ea"/>
            </a:endParaRPr>
          </a:p>
          <a:p>
            <a:r>
              <a:rPr lang="zh-CN" altLang="en-US" dirty="0">
                <a:solidFill>
                  <a:schemeClr val="tx2"/>
                </a:solidFill>
                <a:sym typeface="+mn-ea"/>
              </a:rPr>
              <a:t>        _pauseButton.Content = "Pause";</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实现播放控件</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为了使所有连接的媒体播放器快进，请将播放速度设置为大于 1 的值。</a:t>
            </a:r>
            <a:endParaRPr lang="zh-CN" altLang="en-US" dirty="0">
              <a:solidFill>
                <a:schemeClr val="tx2"/>
              </a:solidFill>
              <a:sym typeface="+mn-ea"/>
            </a:endParaRPr>
          </a:p>
          <a:p>
            <a:r>
              <a:rPr lang="zh-CN" altLang="en-US" dirty="0">
                <a:solidFill>
                  <a:schemeClr val="tx2"/>
                </a:solidFill>
                <a:sym typeface="+mn-ea"/>
              </a:rPr>
              <a:t>private void FastForwardButton_Click(object sender, RoutedEventArgs 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_mediaTimelineController.ClockRate = 2.0;</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实现播放控件</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下一个示例介绍如何使用 Slider 控件显示时间线控制器的当前播放位置，该位置与某一个连接的媒体播放器播放的内容持续时间有关。 首先，创建新 MediaSource，并且为媒体源的 OpenOperationCompleted 注册处理程序。 </a:t>
            </a:r>
            <a:endParaRPr lang="zh-CN" altLang="en-US" dirty="0">
              <a:solidFill>
                <a:schemeClr val="tx2"/>
              </a:solidFill>
              <a:sym typeface="+mn-ea"/>
            </a:endParaRPr>
          </a:p>
          <a:p>
            <a:r>
              <a:rPr lang="zh-CN" altLang="en-US" dirty="0">
                <a:solidFill>
                  <a:schemeClr val="tx2"/>
                </a:solidFill>
                <a:sym typeface="+mn-ea"/>
              </a:rPr>
              <a:t>var mediaSource = MediaSource.CreateFromUri(new Uri("ms-appx:///Assets/example_video.mkv"));</a:t>
            </a:r>
            <a:endParaRPr lang="zh-CN" altLang="en-US" dirty="0">
              <a:solidFill>
                <a:schemeClr val="tx2"/>
              </a:solidFill>
              <a:sym typeface="+mn-ea"/>
            </a:endParaRPr>
          </a:p>
          <a:p>
            <a:r>
              <a:rPr lang="zh-CN" altLang="en-US" dirty="0">
                <a:solidFill>
                  <a:schemeClr val="tx2"/>
                </a:solidFill>
                <a:sym typeface="+mn-ea"/>
              </a:rPr>
              <a:t>mediaSource.OpenOperationCompleted += MediaSource_OpenOperationCompleted;</a:t>
            </a:r>
            <a:endParaRPr lang="zh-CN" altLang="en-US" dirty="0">
              <a:solidFill>
                <a:schemeClr val="tx2"/>
              </a:solidFill>
              <a:sym typeface="+mn-ea"/>
            </a:endParaRPr>
          </a:p>
          <a:p>
            <a:r>
              <a:rPr lang="zh-CN" altLang="en-US" dirty="0">
                <a:solidFill>
                  <a:schemeClr val="tx2"/>
                </a:solidFill>
                <a:sym typeface="+mn-ea"/>
              </a:rPr>
              <a:t>_mediaPlayer.Source = mediaSource;</a:t>
            </a:r>
            <a:endParaRPr lang="zh-CN" altLang="en-US" dirty="0">
              <a:solidFill>
                <a:schemeClr val="tx2"/>
              </a:solidFill>
              <a:sym typeface="+mn-ea"/>
            </a:endParaRPr>
          </a:p>
          <a:p>
            <a:r>
              <a:rPr lang="zh-CN" altLang="en-US" dirty="0">
                <a:solidFill>
                  <a:schemeClr val="tx2"/>
                </a:solidFill>
                <a:sym typeface="+mn-ea"/>
              </a:rPr>
              <a:t>_mediaPlayerElement.SetMediaPlayer(_mediaPlayer);</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1756533"/>
            <a:ext cx="5180400"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rPr>
              <a:t>默认情况下，加载</a:t>
            </a:r>
            <a:r>
              <a:rPr lang="en-US" altLang="zh-CN" dirty="0">
                <a:solidFill>
                  <a:schemeClr val="tx2"/>
                </a:solidFill>
                <a:sym typeface="+mn-ea"/>
              </a:rPr>
              <a:t>MediaElement</a:t>
            </a:r>
            <a:r>
              <a:rPr lang="zh-CN" altLang="en-US" dirty="0">
                <a:solidFill>
                  <a:schemeClr val="tx2"/>
                </a:solidFill>
                <a:sym typeface="+mn-ea"/>
              </a:rPr>
              <a:t>对象后，将立即播放由</a:t>
            </a:r>
            <a:r>
              <a:rPr lang="en-US" altLang="zh-CN" dirty="0">
                <a:solidFill>
                  <a:schemeClr val="tx2"/>
                </a:solidFill>
                <a:sym typeface="+mn-ea"/>
              </a:rPr>
              <a:t>source</a:t>
            </a:r>
            <a:r>
              <a:rPr lang="zh-CN" altLang="en-US" dirty="0">
                <a:solidFill>
                  <a:schemeClr val="tx2"/>
                </a:solidFill>
                <a:sym typeface="+mn-ea"/>
              </a:rPr>
              <a:t>定义的媒体。如不希望它自动播放，把</a:t>
            </a:r>
            <a:r>
              <a:rPr lang="en-US" altLang="zh-CN" dirty="0">
                <a:solidFill>
                  <a:schemeClr val="tx2"/>
                </a:solidFill>
                <a:sym typeface="+mn-ea"/>
              </a:rPr>
              <a:t>AutoPlay</a:t>
            </a:r>
            <a:r>
              <a:rPr lang="zh-CN" altLang="en-US" dirty="0">
                <a:solidFill>
                  <a:schemeClr val="tx2"/>
                </a:solidFill>
                <a:sym typeface="+mn-ea"/>
              </a:rPr>
              <a:t>设为</a:t>
            </a:r>
            <a:r>
              <a:rPr lang="en-US" altLang="zh-CN" dirty="0">
                <a:solidFill>
                  <a:schemeClr val="tx2"/>
                </a:solidFill>
                <a:sym typeface="+mn-ea"/>
              </a:rPr>
              <a:t>False</a:t>
            </a:r>
            <a:r>
              <a:rPr lang="zh-CN" altLang="en-US" dirty="0">
                <a:solidFill>
                  <a:schemeClr val="tx2"/>
                </a:solidFill>
                <a:sym typeface="+mn-ea"/>
              </a:rPr>
              <a:t>即可。</a:t>
            </a:r>
            <a:endParaRPr lang="zh-CN" altLang="en-US" dirty="0">
              <a:solidFill>
                <a:schemeClr val="tx2"/>
              </a:solidFill>
              <a:sym typeface="+mn-ea"/>
            </a:endParaRPr>
          </a:p>
          <a:p>
            <a:r>
              <a:rPr lang="en-US" altLang="zh-CN" dirty="0">
                <a:solidFill>
                  <a:schemeClr val="tx2"/>
                </a:solidFill>
                <a:sym typeface="+mn-ea"/>
              </a:rPr>
              <a:t>MediaElement</a:t>
            </a:r>
            <a:r>
              <a:rPr lang="zh-CN" altLang="en-US" dirty="0">
                <a:solidFill>
                  <a:schemeClr val="tx2"/>
                </a:solidFill>
                <a:sym typeface="+mn-ea"/>
              </a:rPr>
              <a:t>不仅可以播放本地视频，也可以播放网络上的视频。</a:t>
            </a:r>
            <a:endParaRPr lang="zh-CN" altLang="en-US" dirty="0">
              <a:solidFill>
                <a:schemeClr val="tx2"/>
              </a:solidFill>
              <a:sym typeface="+mn-ea"/>
            </a:endParaRPr>
          </a:p>
        </p:txBody>
      </p:sp>
      <p:sp>
        <p:nvSpPr>
          <p:cNvPr id="8" name="文本框 7"/>
          <p:cNvSpPr txBox="1"/>
          <p:nvPr>
            <p:custDataLst>
              <p:tags r:id="rId2"/>
            </p:custDataLst>
          </p:nvPr>
        </p:nvSpPr>
        <p:spPr>
          <a:xfrm>
            <a:off x="6172800" y="1756533"/>
            <a:ext cx="5181600" cy="4351338"/>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rPr>
              <a:t>播放本地视频文件的</a:t>
            </a:r>
            <a:r>
              <a:rPr lang="en-US" altLang="zh-CN" dirty="0">
                <a:solidFill>
                  <a:schemeClr val="tx2"/>
                </a:solidFill>
              </a:rPr>
              <a:t>XAML</a:t>
            </a:r>
            <a:r>
              <a:rPr lang="zh-CN" altLang="en-US" dirty="0">
                <a:solidFill>
                  <a:schemeClr val="tx2"/>
                </a:solidFill>
              </a:rPr>
              <a:t>语法：</a:t>
            </a:r>
            <a:endParaRPr lang="zh-CN" altLang="en-US" dirty="0">
              <a:solidFill>
                <a:schemeClr val="tx2"/>
              </a:solidFill>
            </a:endParaRPr>
          </a:p>
          <a:p>
            <a:r>
              <a:rPr lang="en-US" altLang="zh-CN" dirty="0">
                <a:solidFill>
                  <a:schemeClr val="tx2"/>
                </a:solidFill>
              </a:rPr>
              <a:t>&lt;</a:t>
            </a:r>
            <a:r>
              <a:rPr lang="en-US" altLang="zh-CN" dirty="0">
                <a:solidFill>
                  <a:schemeClr val="tx2"/>
                </a:solidFill>
                <a:sym typeface="+mn-ea"/>
              </a:rPr>
              <a:t>MediaElement Source = “Assets/test.mp4” AutoPlay = “True”/&gt;</a:t>
            </a:r>
            <a:endParaRPr lang="en-US" altLang="zh-CN" dirty="0">
              <a:solidFill>
                <a:schemeClr val="tx2"/>
              </a:solidFill>
              <a:sym typeface="+mn-ea"/>
            </a:endParaRPr>
          </a:p>
          <a:p>
            <a:r>
              <a:rPr lang="zh-CN" altLang="en-US" dirty="0">
                <a:solidFill>
                  <a:schemeClr val="tx2"/>
                </a:solidFill>
              </a:rPr>
              <a:t>播放远程视频文件的</a:t>
            </a:r>
            <a:r>
              <a:rPr lang="en-US" altLang="zh-CN" dirty="0">
                <a:solidFill>
                  <a:schemeClr val="tx2"/>
                </a:solidFill>
              </a:rPr>
              <a:t>XAML</a:t>
            </a:r>
            <a:r>
              <a:rPr lang="zh-CN" altLang="en-US" dirty="0">
                <a:solidFill>
                  <a:schemeClr val="tx2"/>
                </a:solidFill>
              </a:rPr>
              <a:t>语法：</a:t>
            </a:r>
            <a:endParaRPr lang="zh-CN" altLang="en-US" dirty="0">
              <a:solidFill>
                <a:schemeClr val="tx2"/>
              </a:solidFill>
            </a:endParaRPr>
          </a:p>
          <a:p>
            <a:r>
              <a:rPr lang="en-US" altLang="zh-CN" dirty="0">
                <a:solidFill>
                  <a:schemeClr val="tx2"/>
                </a:solidFill>
                <a:sym typeface="+mn-ea"/>
              </a:rPr>
              <a:t>&lt;</a:t>
            </a:r>
            <a:r>
              <a:rPr lang="en-US" altLang="zh-CN" dirty="0">
                <a:solidFill>
                  <a:schemeClr val="tx2"/>
                </a:solidFill>
                <a:sym typeface="+mn-ea"/>
              </a:rPr>
              <a:t>MediaElement Source = “http://youku.com/ad.wmv” AutoPlay = “True”/&gt;</a:t>
            </a:r>
            <a:endParaRPr lang="zh-CN" altLang="en-US" dirty="0">
              <a:solidFill>
                <a:schemeClr val="tx2"/>
              </a:solidFill>
            </a:endParaRPr>
          </a:p>
        </p:txBody>
      </p:sp>
      <p:sp>
        <p:nvSpPr>
          <p:cNvPr id="9" name="文本框 8"/>
          <p:cNvSpPr txBox="1"/>
          <p:nvPr>
            <p:custDataLst>
              <p:tags r:id="rId3"/>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MediaElement</a:t>
            </a:r>
            <a:endParaRPr lang="en-US" altLang="zh-CN" sz="3600" dirty="0">
              <a:solidFill>
                <a:schemeClr val="accent1"/>
              </a:solidFill>
            </a:endParaRPr>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实现播放控件</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fontScale="5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使用 OpenOperationCompleted 处理程序有机会发现媒体源内容的持续时间。 确定持续时间后，Slider 控件的最大值设置为媒体项的总秒数。 此值在 RunAsync 调用中设置，以确保它在 UI 线程上运行。</a:t>
            </a:r>
            <a:endParaRPr lang="zh-CN" altLang="en-US" dirty="0">
              <a:solidFill>
                <a:schemeClr val="tx2"/>
              </a:solidFill>
              <a:sym typeface="+mn-ea"/>
            </a:endParaRPr>
          </a:p>
          <a:p>
            <a:r>
              <a:rPr lang="zh-CN" altLang="en-US" dirty="0">
                <a:solidFill>
                  <a:schemeClr val="tx2"/>
                </a:solidFill>
                <a:sym typeface="+mn-ea"/>
              </a:rPr>
              <a:t>private async void MediaSource_OpenOperationCompleted(MediaSource sender, MediaSourceOpenOperationCompletedEventArgs args)</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_duration = sender.Duration.GetValueOrDefault();</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    await Dispatcher.RunAsync(Windows.UI.Core.CoreDispatcherPriority.Normal, () =&gt;</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        _positionSlider.Minimum = 0;</a:t>
            </a:r>
            <a:endParaRPr lang="zh-CN" altLang="en-US" dirty="0">
              <a:solidFill>
                <a:schemeClr val="tx2"/>
              </a:solidFill>
              <a:sym typeface="+mn-ea"/>
            </a:endParaRPr>
          </a:p>
          <a:p>
            <a:r>
              <a:rPr lang="zh-CN" altLang="en-US" dirty="0">
                <a:solidFill>
                  <a:schemeClr val="tx2"/>
                </a:solidFill>
                <a:sym typeface="+mn-ea"/>
              </a:rPr>
              <a:t>        _positionSlider.Maximum = _duration.TotalSeconds;</a:t>
            </a:r>
            <a:endParaRPr lang="zh-CN" altLang="en-US" dirty="0">
              <a:solidFill>
                <a:schemeClr val="tx2"/>
              </a:solidFill>
              <a:sym typeface="+mn-ea"/>
            </a:endParaRPr>
          </a:p>
          <a:p>
            <a:r>
              <a:rPr lang="zh-CN" altLang="en-US" dirty="0">
                <a:solidFill>
                  <a:schemeClr val="tx2"/>
                </a:solidFill>
                <a:sym typeface="+mn-ea"/>
              </a:rPr>
              <a:t>        _positionSlider.StepFrequency = 1;</a:t>
            </a:r>
            <a:endParaRPr lang="zh-CN" altLang="en-US" dirty="0">
              <a:solidFill>
                <a:schemeClr val="tx2"/>
              </a:solidFill>
              <a:sym typeface="+mn-ea"/>
            </a:endParaRPr>
          </a:p>
          <a:p>
            <a:r>
              <a:rPr lang="zh-CN" altLang="en-US" dirty="0">
                <a:solidFill>
                  <a:schemeClr val="tx2"/>
                </a:solidFill>
                <a:sym typeface="+mn-ea"/>
              </a:rPr>
              <a:t>    }); </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实现播放控件</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接下来，为时间线控制器的 PositionChanged 事件注册处理程序。 系统将定期调用它，频率大约为每秒 4 次。</a:t>
            </a:r>
            <a:endParaRPr lang="zh-CN" altLang="en-US" dirty="0">
              <a:solidFill>
                <a:schemeClr val="tx2"/>
              </a:solidFill>
              <a:sym typeface="+mn-ea"/>
            </a:endParaRPr>
          </a:p>
          <a:p>
            <a:r>
              <a:rPr lang="zh-CN" altLang="en-US" dirty="0">
                <a:solidFill>
                  <a:schemeClr val="tx2"/>
                </a:solidFill>
                <a:sym typeface="+mn-ea"/>
              </a:rPr>
              <a:t>_mediaTimelineController.PositionChanged += _mediaTimelineController_PositionChanged;</a:t>
            </a:r>
            <a:endParaRPr lang="zh-CN" altLang="en-US" dirty="0">
              <a:solidFill>
                <a:schemeClr val="tx2"/>
              </a:solidFill>
              <a:sym typeface="+mn-ea"/>
            </a:endParaRPr>
          </a:p>
          <a:p>
            <a:r>
              <a:rPr lang="zh-CN" altLang="en-US" dirty="0">
                <a:solidFill>
                  <a:schemeClr val="tx2"/>
                </a:solidFill>
                <a:sym typeface="+mn-ea"/>
              </a:rPr>
              <a:t>在 PositionChanged 的处理程序中，更新滑块值以反映时间线控制器的当前位置。</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实现播放控件</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fontScale="7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private async void _mediaTimelineController_PositionChanged(MediaTimelineController sender, object args)</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if (_duration != TimeSpan.Zero)</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        await Dispatcher.RunAsync(Windows.UI.Core.CoreDispatcherPriority.Normal, () =&gt;</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            _positionSlider.Value = sender.Position.TotalSeconds / (float)_duration.TotalSeconds;</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    }</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使播放位置偏离时间线位置</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在某些情况下，与时间线控制器关联的一个或多个媒体播放器的播放位置可能需要偏离其他播放器。 为此，可以设置要偏离的 MediaPlayer 对象的 TimelineControllerPositionOffset 属性。 以下示例使用两个媒体播放器的内容持续时间设置两个滑块控件的最小值和最大值，以增加或减少项目的时间长度。 </a:t>
            </a:r>
            <a:endParaRPr lang="zh-CN" altLang="en-US" dirty="0">
              <a:solidFill>
                <a:schemeClr val="tx2"/>
              </a:solidFill>
              <a:sym typeface="+mn-ea"/>
            </a:endParaRPr>
          </a:p>
          <a:p>
            <a:r>
              <a:rPr lang="zh-CN" altLang="en-US" dirty="0">
                <a:solidFill>
                  <a:schemeClr val="tx2"/>
                </a:solidFill>
                <a:sym typeface="+mn-ea"/>
              </a:rPr>
              <a:t>_timelineOffsetSlider1.Minimum = -1 * _duration.TotalSeconds;</a:t>
            </a:r>
            <a:endParaRPr lang="zh-CN" altLang="en-US" dirty="0">
              <a:solidFill>
                <a:schemeClr val="tx2"/>
              </a:solidFill>
              <a:sym typeface="+mn-ea"/>
            </a:endParaRPr>
          </a:p>
          <a:p>
            <a:r>
              <a:rPr lang="zh-CN" altLang="en-US" dirty="0">
                <a:solidFill>
                  <a:schemeClr val="tx2"/>
                </a:solidFill>
                <a:sym typeface="+mn-ea"/>
              </a:rPr>
              <a:t>_timelineOffsetSlider1.Maximum = _duration.TotalSeconds;</a:t>
            </a:r>
            <a:endParaRPr lang="zh-CN" altLang="en-US" dirty="0">
              <a:solidFill>
                <a:schemeClr val="tx2"/>
              </a:solidFill>
              <a:sym typeface="+mn-ea"/>
            </a:endParaRPr>
          </a:p>
          <a:p>
            <a:r>
              <a:rPr lang="zh-CN" altLang="en-US" dirty="0">
                <a:solidFill>
                  <a:schemeClr val="tx2"/>
                </a:solidFill>
                <a:sym typeface="+mn-ea"/>
              </a:rPr>
              <a:t>_timelineOffsetSlider1.StepFrequency = 1;</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_timelineOffsetSlider2.Minimum = -1 * _duration2.TotalSeconds;</a:t>
            </a:r>
            <a:endParaRPr lang="zh-CN" altLang="en-US" dirty="0">
              <a:solidFill>
                <a:schemeClr val="tx2"/>
              </a:solidFill>
              <a:sym typeface="+mn-ea"/>
            </a:endParaRPr>
          </a:p>
          <a:p>
            <a:r>
              <a:rPr lang="zh-CN" altLang="en-US" dirty="0">
                <a:solidFill>
                  <a:schemeClr val="tx2"/>
                </a:solidFill>
                <a:sym typeface="+mn-ea"/>
              </a:rPr>
              <a:t>_timelineOffsetSlider2.Maximum = _duration2.TotalSeconds;</a:t>
            </a:r>
            <a:endParaRPr lang="zh-CN" altLang="en-US" dirty="0">
              <a:solidFill>
                <a:schemeClr val="tx2"/>
              </a:solidFill>
              <a:sym typeface="+mn-ea"/>
            </a:endParaRPr>
          </a:p>
          <a:p>
            <a:r>
              <a:rPr lang="zh-CN" altLang="en-US" dirty="0">
                <a:solidFill>
                  <a:schemeClr val="tx2"/>
                </a:solidFill>
                <a:sym typeface="+mn-ea"/>
              </a:rPr>
              <a:t>_timelineOffsetSlider2.StepFrequency = 1;</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使播放位置偏离时间线位置</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fontScale="6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在每个滑块的 ValueChanged 事件中，将每个播放器的 TimelineControllerPositionOffset 设置为相应值。</a:t>
            </a:r>
            <a:endParaRPr lang="zh-CN" altLang="en-US" dirty="0">
              <a:solidFill>
                <a:schemeClr val="tx2"/>
              </a:solidFill>
              <a:sym typeface="+mn-ea"/>
            </a:endParaRPr>
          </a:p>
          <a:p>
            <a:r>
              <a:rPr lang="zh-CN" altLang="en-US" dirty="0">
                <a:solidFill>
                  <a:schemeClr val="tx2"/>
                </a:solidFill>
                <a:sym typeface="+mn-ea"/>
              </a:rPr>
              <a:t>private void _timelineOffsetSlider1_ValueChanged(object sender, RangeBaseValueChangedEventArgs 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_mediaPlayer.TimelineControllerPositionOffset = TimeSpan.FromSeconds(_timelineOffsetSlider1.Value);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endParaRPr lang="zh-CN" altLang="en-US" dirty="0">
              <a:solidFill>
                <a:schemeClr val="tx2"/>
              </a:solidFill>
              <a:sym typeface="+mn-ea"/>
            </a:endParaRPr>
          </a:p>
          <a:p>
            <a:r>
              <a:rPr lang="zh-CN" altLang="en-US" dirty="0">
                <a:solidFill>
                  <a:schemeClr val="tx2"/>
                </a:solidFill>
                <a:sym typeface="+mn-ea"/>
              </a:rPr>
              <a:t>private void _timelineOffsetSlider2_ValueChanged(object sender, RangeBaseValueChangedEventArgs 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r>
              <a:rPr lang="zh-CN" altLang="en-US" dirty="0">
                <a:solidFill>
                  <a:schemeClr val="tx2"/>
                </a:solidFill>
                <a:sym typeface="+mn-ea"/>
              </a:rPr>
              <a:t>    _mediaPlayer2.TimelineControllerPositionOffset = TimeSpan.FromSeconds(_timelineOffsetSlider2.Value);</a:t>
            </a:r>
            <a:endParaRPr lang="zh-CN" altLang="en-US" dirty="0">
              <a:solidFill>
                <a:schemeClr val="tx2"/>
              </a:solidFill>
              <a:sym typeface="+mn-ea"/>
            </a:endParaRPr>
          </a:p>
          <a:p>
            <a:r>
              <a:rPr lang="zh-CN" altLang="en-US" dirty="0">
                <a:solidFill>
                  <a:schemeClr val="tx2"/>
                </a:solidFill>
                <a:sym typeface="+mn-ea"/>
              </a:rPr>
              <a:t>}</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24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使播放位置偏离时间线位置</a:t>
            </a:r>
            <a:endParaRPr lang="zh-CN" altLang="en-US" sz="3600" dirty="0">
              <a:solidFill>
                <a:schemeClr val="accent1"/>
              </a:solidFill>
            </a:endParaRPr>
          </a:p>
        </p:txBody>
      </p:sp>
      <p:sp>
        <p:nvSpPr>
          <p:cNvPr id="5" name="文本框 4"/>
          <p:cNvSpPr txBox="1"/>
          <p:nvPr>
            <p:custDataLst>
              <p:tags r:id="rId2"/>
            </p:custDataLst>
          </p:nvPr>
        </p:nvSpPr>
        <p:spPr>
          <a:xfrm>
            <a:off x="838835" y="1480185"/>
            <a:ext cx="10515600" cy="469709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2"/>
                </a:solidFill>
                <a:sym typeface="+mn-ea"/>
              </a:rPr>
              <a:t>请注意，如果播放器的偏离值映射到反向播放位置，剪辑将保持暂停状态，直到偏离值达到零后才开始播放。 同样地，如果偏离值映射到的播放位置大于媒体项的持续时间，将显示最后一帧，就像单个媒体播放器播放完内容一样。</a:t>
            </a:r>
            <a:endParaRPr lang="zh-CN" altLang="en-US" dirty="0">
              <a:solidFill>
                <a:schemeClr val="tx2"/>
              </a:solidFill>
              <a:sym typeface="+mn-ea"/>
            </a:endParaRPr>
          </a:p>
          <a:p>
            <a:endParaRPr lang="zh-CN" altLang="en-US" dirty="0">
              <a:solidFill>
                <a:schemeClr val="tx2"/>
              </a:solidFill>
              <a:sym typeface="+mn-ea"/>
            </a:endParaRPr>
          </a:p>
        </p:txBody>
      </p:sp>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3550273" y="2782814"/>
            <a:ext cx="5091455" cy="1484386"/>
            <a:chOff x="1452993" y="2977752"/>
            <a:chExt cx="2350225" cy="902494"/>
          </a:xfrm>
        </p:grpSpPr>
        <p:sp>
          <p:nvSpPr>
            <p:cNvPr id="3" name="文本框 2"/>
            <p:cNvSpPr txBox="1"/>
            <p:nvPr>
              <p:custDataLst>
                <p:tags r:id="rId2"/>
              </p:custDataLst>
            </p:nvPr>
          </p:nvSpPr>
          <p:spPr>
            <a:xfrm>
              <a:off x="1452993" y="2977752"/>
              <a:ext cx="2073484" cy="445621"/>
            </a:xfrm>
            <a:custGeom>
              <a:avLst/>
              <a:gdLst/>
              <a:ahLst/>
              <a:cxnLst/>
              <a:rect l="l" t="t" r="r" b="b"/>
              <a:pathLst>
                <a:path w="4809530" h="445621">
                  <a:moveTo>
                    <a:pt x="3914775" y="14883"/>
                  </a:moveTo>
                  <a:lnTo>
                    <a:pt x="4071342" y="14883"/>
                  </a:lnTo>
                  <a:lnTo>
                    <a:pt x="3705225" y="368499"/>
                  </a:lnTo>
                  <a:lnTo>
                    <a:pt x="3762005" y="445621"/>
                  </a:lnTo>
                  <a:lnTo>
                    <a:pt x="3483444" y="445621"/>
                  </a:lnTo>
                  <a:close/>
                  <a:moveTo>
                    <a:pt x="3365896" y="14883"/>
                  </a:moveTo>
                  <a:lnTo>
                    <a:pt x="3481388" y="14883"/>
                  </a:lnTo>
                  <a:lnTo>
                    <a:pt x="3481388" y="445621"/>
                  </a:lnTo>
                  <a:lnTo>
                    <a:pt x="3365896" y="445621"/>
                  </a:lnTo>
                  <a:close/>
                  <a:moveTo>
                    <a:pt x="3070026" y="14883"/>
                  </a:moveTo>
                  <a:lnTo>
                    <a:pt x="3180754" y="14883"/>
                  </a:lnTo>
                  <a:lnTo>
                    <a:pt x="3180754" y="445621"/>
                  </a:lnTo>
                  <a:lnTo>
                    <a:pt x="3070026" y="445621"/>
                  </a:lnTo>
                  <a:close/>
                  <a:moveTo>
                    <a:pt x="2493168" y="14883"/>
                  </a:moveTo>
                  <a:lnTo>
                    <a:pt x="2611636" y="14883"/>
                  </a:lnTo>
                  <a:lnTo>
                    <a:pt x="2899792" y="445621"/>
                  </a:lnTo>
                  <a:lnTo>
                    <a:pt x="2766860" y="445621"/>
                  </a:lnTo>
                  <a:lnTo>
                    <a:pt x="2603896" y="201811"/>
                  </a:lnTo>
                  <a:lnTo>
                    <a:pt x="2603896" y="445621"/>
                  </a:lnTo>
                  <a:lnTo>
                    <a:pt x="2493168" y="445621"/>
                  </a:lnTo>
                  <a:close/>
                  <a:moveTo>
                    <a:pt x="1924050" y="14883"/>
                  </a:moveTo>
                  <a:lnTo>
                    <a:pt x="2048470" y="14883"/>
                  </a:lnTo>
                  <a:lnTo>
                    <a:pt x="2224762" y="445621"/>
                  </a:lnTo>
                  <a:lnTo>
                    <a:pt x="2105067" y="445621"/>
                  </a:lnTo>
                  <a:lnTo>
                    <a:pt x="2045494" y="287536"/>
                  </a:lnTo>
                  <a:cubicBezTo>
                    <a:pt x="2017713" y="214114"/>
                    <a:pt x="1997075" y="153789"/>
                    <a:pt x="1983581" y="106561"/>
                  </a:cubicBezTo>
                  <a:cubicBezTo>
                    <a:pt x="1972468" y="162521"/>
                    <a:pt x="1956792" y="218083"/>
                    <a:pt x="1936551" y="273249"/>
                  </a:cubicBezTo>
                  <a:lnTo>
                    <a:pt x="1872012" y="445621"/>
                  </a:lnTo>
                  <a:lnTo>
                    <a:pt x="1758630" y="445621"/>
                  </a:lnTo>
                  <a:close/>
                  <a:moveTo>
                    <a:pt x="812006" y="14883"/>
                  </a:moveTo>
                  <a:lnTo>
                    <a:pt x="927497" y="14883"/>
                  </a:lnTo>
                  <a:lnTo>
                    <a:pt x="927497" y="373261"/>
                  </a:lnTo>
                  <a:lnTo>
                    <a:pt x="1381125" y="373261"/>
                  </a:lnTo>
                  <a:lnTo>
                    <a:pt x="1381125" y="14883"/>
                  </a:lnTo>
                  <a:lnTo>
                    <a:pt x="1496615" y="14883"/>
                  </a:lnTo>
                  <a:lnTo>
                    <a:pt x="1496615" y="445621"/>
                  </a:lnTo>
                  <a:lnTo>
                    <a:pt x="812006" y="445621"/>
                  </a:lnTo>
                  <a:close/>
                  <a:moveTo>
                    <a:pt x="0" y="14883"/>
                  </a:moveTo>
                  <a:lnTo>
                    <a:pt x="691753" y="14883"/>
                  </a:lnTo>
                  <a:lnTo>
                    <a:pt x="691753" y="117872"/>
                  </a:lnTo>
                  <a:lnTo>
                    <a:pt x="403027" y="117872"/>
                  </a:lnTo>
                  <a:lnTo>
                    <a:pt x="403027" y="445621"/>
                  </a:lnTo>
                  <a:lnTo>
                    <a:pt x="287536" y="445621"/>
                  </a:lnTo>
                  <a:lnTo>
                    <a:pt x="287536" y="117872"/>
                  </a:lnTo>
                  <a:lnTo>
                    <a:pt x="0" y="117872"/>
                  </a:lnTo>
                  <a:close/>
                  <a:moveTo>
                    <a:pt x="4481513" y="0"/>
                  </a:moveTo>
                  <a:cubicBezTo>
                    <a:pt x="4546203" y="0"/>
                    <a:pt x="4603254" y="10418"/>
                    <a:pt x="4652665" y="31254"/>
                  </a:cubicBezTo>
                  <a:cubicBezTo>
                    <a:pt x="4702076" y="52090"/>
                    <a:pt x="4740076" y="82749"/>
                    <a:pt x="4766667" y="123230"/>
                  </a:cubicBezTo>
                  <a:cubicBezTo>
                    <a:pt x="4793257" y="163711"/>
                    <a:pt x="4807544" y="209550"/>
                    <a:pt x="4809530" y="260747"/>
                  </a:cubicBezTo>
                  <a:lnTo>
                    <a:pt x="4698802" y="269081"/>
                  </a:lnTo>
                  <a:cubicBezTo>
                    <a:pt x="4692848" y="213916"/>
                    <a:pt x="4672707" y="172244"/>
                    <a:pt x="4638377" y="144066"/>
                  </a:cubicBezTo>
                  <a:cubicBezTo>
                    <a:pt x="4604047" y="115888"/>
                    <a:pt x="4553346" y="101799"/>
                    <a:pt x="4486275" y="101799"/>
                  </a:cubicBezTo>
                  <a:cubicBezTo>
                    <a:pt x="4416425" y="101799"/>
                    <a:pt x="4365525" y="114598"/>
                    <a:pt x="4333578" y="140196"/>
                  </a:cubicBezTo>
                  <a:cubicBezTo>
                    <a:pt x="4301629" y="165795"/>
                    <a:pt x="4285654" y="196652"/>
                    <a:pt x="4285654" y="232767"/>
                  </a:cubicBezTo>
                  <a:cubicBezTo>
                    <a:pt x="4285654" y="264120"/>
                    <a:pt x="4296965" y="289917"/>
                    <a:pt x="4319587" y="310158"/>
                  </a:cubicBezTo>
                  <a:cubicBezTo>
                    <a:pt x="4341812" y="330399"/>
                    <a:pt x="4399855" y="351135"/>
                    <a:pt x="4493716" y="372368"/>
                  </a:cubicBezTo>
                  <a:cubicBezTo>
                    <a:pt x="4587577" y="393601"/>
                    <a:pt x="4651971" y="412155"/>
                    <a:pt x="4686895" y="428030"/>
                  </a:cubicBezTo>
                  <a:lnTo>
                    <a:pt x="4716159" y="445621"/>
                  </a:lnTo>
                  <a:lnTo>
                    <a:pt x="4336288" y="445621"/>
                  </a:lnTo>
                  <a:lnTo>
                    <a:pt x="4298156" y="430411"/>
                  </a:lnTo>
                  <a:cubicBezTo>
                    <a:pt x="4256484" y="408583"/>
                    <a:pt x="4225429" y="381496"/>
                    <a:pt x="4204990" y="349151"/>
                  </a:cubicBezTo>
                  <a:cubicBezTo>
                    <a:pt x="4184550" y="316806"/>
                    <a:pt x="4174331" y="280591"/>
                    <a:pt x="4174331" y="240506"/>
                  </a:cubicBezTo>
                  <a:cubicBezTo>
                    <a:pt x="4174331" y="196453"/>
                    <a:pt x="4186833" y="155278"/>
                    <a:pt x="4211836" y="116979"/>
                  </a:cubicBezTo>
                  <a:cubicBezTo>
                    <a:pt x="4236839" y="78681"/>
                    <a:pt x="4273351" y="49610"/>
                    <a:pt x="4321373" y="29766"/>
                  </a:cubicBezTo>
                  <a:cubicBezTo>
                    <a:pt x="4369395" y="9922"/>
                    <a:pt x="4422775" y="0"/>
                    <a:pt x="4481513" y="0"/>
                  </a:cubicBezTo>
                  <a:close/>
                </a:path>
              </a:pathLst>
            </a:custGeom>
            <a:solidFill>
              <a:schemeClr val="accent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70000" lnSpcReduction="20000"/>
            </a:bodyPr>
            <a:lstStyle/>
            <a:p>
              <a:pPr algn="ctr"/>
              <a:endParaRPr lang="zh-CN" altLang="en-US" sz="7045" dirty="0">
                <a:solidFill>
                  <a:schemeClr val="bg1"/>
                </a:solidFill>
              </a:endParaRPr>
            </a:p>
          </p:txBody>
        </p:sp>
        <p:sp>
          <p:nvSpPr>
            <p:cNvPr id="4" name="文本框 3"/>
            <p:cNvSpPr txBox="1"/>
            <p:nvPr>
              <p:custDataLst>
                <p:tags r:id="rId3"/>
              </p:custDataLst>
            </p:nvPr>
          </p:nvSpPr>
          <p:spPr>
            <a:xfrm>
              <a:off x="1576956" y="3423373"/>
              <a:ext cx="1960813" cy="456873"/>
            </a:xfrm>
            <a:custGeom>
              <a:avLst/>
              <a:gdLst/>
              <a:ahLst/>
              <a:cxnLst/>
              <a:rect l="l" t="t" r="r" b="b"/>
              <a:pathLst>
                <a:path w="4548187" h="456873">
                  <a:moveTo>
                    <a:pt x="4048752" y="0"/>
                  </a:moveTo>
                  <a:lnTo>
                    <a:pt x="4428623" y="0"/>
                  </a:lnTo>
                  <a:lnTo>
                    <a:pt x="4465588" y="22220"/>
                  </a:lnTo>
                  <a:cubicBezTo>
                    <a:pt x="4484340" y="37054"/>
                    <a:pt x="4499768" y="53449"/>
                    <a:pt x="4511873" y="71408"/>
                  </a:cubicBezTo>
                  <a:cubicBezTo>
                    <a:pt x="4536082" y="107325"/>
                    <a:pt x="4548187" y="148700"/>
                    <a:pt x="4548187" y="195531"/>
                  </a:cubicBezTo>
                  <a:cubicBezTo>
                    <a:pt x="4548187" y="241965"/>
                    <a:pt x="4534892" y="285721"/>
                    <a:pt x="4508301" y="326797"/>
                  </a:cubicBezTo>
                  <a:cubicBezTo>
                    <a:pt x="4481710" y="367874"/>
                    <a:pt x="4443511" y="399822"/>
                    <a:pt x="4393704" y="422643"/>
                  </a:cubicBezTo>
                  <a:cubicBezTo>
                    <a:pt x="4343896" y="445463"/>
                    <a:pt x="4287837" y="456873"/>
                    <a:pt x="4225528" y="456873"/>
                  </a:cubicBezTo>
                  <a:cubicBezTo>
                    <a:pt x="4146550" y="456873"/>
                    <a:pt x="4080371" y="445364"/>
                    <a:pt x="4026991" y="422345"/>
                  </a:cubicBezTo>
                  <a:cubicBezTo>
                    <a:pt x="3973611" y="399326"/>
                    <a:pt x="3931741" y="364699"/>
                    <a:pt x="3901380" y="318463"/>
                  </a:cubicBezTo>
                  <a:cubicBezTo>
                    <a:pt x="3871019" y="272227"/>
                    <a:pt x="3855045" y="219939"/>
                    <a:pt x="3853457" y="161598"/>
                  </a:cubicBezTo>
                  <a:lnTo>
                    <a:pt x="3962400" y="152073"/>
                  </a:lnTo>
                  <a:cubicBezTo>
                    <a:pt x="3967559" y="195729"/>
                    <a:pt x="3979565" y="231547"/>
                    <a:pt x="3998416" y="259527"/>
                  </a:cubicBezTo>
                  <a:cubicBezTo>
                    <a:pt x="4017268" y="287507"/>
                    <a:pt x="4046537" y="310128"/>
                    <a:pt x="4086225" y="327393"/>
                  </a:cubicBezTo>
                  <a:cubicBezTo>
                    <a:pt x="4125912" y="344657"/>
                    <a:pt x="4170560" y="353289"/>
                    <a:pt x="4220170" y="353289"/>
                  </a:cubicBezTo>
                  <a:cubicBezTo>
                    <a:pt x="4264223" y="353289"/>
                    <a:pt x="4303117" y="346740"/>
                    <a:pt x="4336851" y="333643"/>
                  </a:cubicBezTo>
                  <a:cubicBezTo>
                    <a:pt x="4370585" y="320546"/>
                    <a:pt x="4395688" y="302588"/>
                    <a:pt x="4412159" y="279768"/>
                  </a:cubicBezTo>
                  <a:cubicBezTo>
                    <a:pt x="4428628" y="256947"/>
                    <a:pt x="4436864" y="232043"/>
                    <a:pt x="4436864" y="205056"/>
                  </a:cubicBezTo>
                  <a:cubicBezTo>
                    <a:pt x="4436864" y="177671"/>
                    <a:pt x="4428926" y="153760"/>
                    <a:pt x="4413051" y="133321"/>
                  </a:cubicBezTo>
                  <a:cubicBezTo>
                    <a:pt x="4397176" y="112882"/>
                    <a:pt x="4370983" y="95717"/>
                    <a:pt x="4334470" y="81826"/>
                  </a:cubicBezTo>
                  <a:cubicBezTo>
                    <a:pt x="4311054" y="72698"/>
                    <a:pt x="4259262" y="58510"/>
                    <a:pt x="4179093" y="39261"/>
                  </a:cubicBezTo>
                  <a:cubicBezTo>
                    <a:pt x="4139009" y="29637"/>
                    <a:pt x="4104927" y="20286"/>
                    <a:pt x="4076848" y="11207"/>
                  </a:cubicBezTo>
                  <a:close/>
                  <a:moveTo>
                    <a:pt x="3078360" y="0"/>
                  </a:moveTo>
                  <a:lnTo>
                    <a:pt x="3193851" y="0"/>
                  </a:lnTo>
                  <a:lnTo>
                    <a:pt x="3193851" y="2054"/>
                  </a:lnTo>
                  <a:lnTo>
                    <a:pt x="3195908" y="0"/>
                  </a:lnTo>
                  <a:lnTo>
                    <a:pt x="3474469" y="0"/>
                  </a:lnTo>
                  <a:lnTo>
                    <a:pt x="3799879" y="441990"/>
                  </a:lnTo>
                  <a:lnTo>
                    <a:pt x="3647479" y="441990"/>
                  </a:lnTo>
                  <a:lnTo>
                    <a:pt x="3336726" y="268"/>
                  </a:lnTo>
                  <a:lnTo>
                    <a:pt x="3193851" y="139571"/>
                  </a:lnTo>
                  <a:lnTo>
                    <a:pt x="3193851" y="441990"/>
                  </a:lnTo>
                  <a:lnTo>
                    <a:pt x="3078360" y="441990"/>
                  </a:lnTo>
                  <a:close/>
                  <a:moveTo>
                    <a:pt x="2479324" y="0"/>
                  </a:moveTo>
                  <a:lnTo>
                    <a:pt x="2612256" y="0"/>
                  </a:lnTo>
                  <a:lnTo>
                    <a:pt x="2782490" y="254467"/>
                  </a:lnTo>
                  <a:lnTo>
                    <a:pt x="2782490" y="0"/>
                  </a:lnTo>
                  <a:lnTo>
                    <a:pt x="2893218" y="0"/>
                  </a:lnTo>
                  <a:lnTo>
                    <a:pt x="2893218" y="441990"/>
                  </a:lnTo>
                  <a:lnTo>
                    <a:pt x="2774751" y="441990"/>
                  </a:lnTo>
                  <a:close/>
                  <a:moveTo>
                    <a:pt x="2205632" y="0"/>
                  </a:moveTo>
                  <a:lnTo>
                    <a:pt x="2316360" y="0"/>
                  </a:lnTo>
                  <a:lnTo>
                    <a:pt x="2316360" y="441990"/>
                  </a:lnTo>
                  <a:lnTo>
                    <a:pt x="2205632" y="441990"/>
                  </a:lnTo>
                  <a:close/>
                  <a:moveTo>
                    <a:pt x="1471094" y="0"/>
                  </a:moveTo>
                  <a:lnTo>
                    <a:pt x="1584476" y="0"/>
                  </a:lnTo>
                  <a:lnTo>
                    <a:pt x="1553170" y="83612"/>
                  </a:lnTo>
                  <a:lnTo>
                    <a:pt x="1849040" y="83612"/>
                  </a:lnTo>
                  <a:lnTo>
                    <a:pt x="1817531" y="0"/>
                  </a:lnTo>
                  <a:lnTo>
                    <a:pt x="1937226" y="0"/>
                  </a:lnTo>
                  <a:lnTo>
                    <a:pt x="2118122" y="441990"/>
                  </a:lnTo>
                  <a:lnTo>
                    <a:pt x="1986557" y="441990"/>
                  </a:lnTo>
                  <a:lnTo>
                    <a:pt x="1884759" y="177671"/>
                  </a:lnTo>
                  <a:lnTo>
                    <a:pt x="1519833" y="177671"/>
                  </a:lnTo>
                  <a:lnTo>
                    <a:pt x="1423987" y="441990"/>
                  </a:lnTo>
                  <a:lnTo>
                    <a:pt x="1301353" y="441990"/>
                  </a:lnTo>
                  <a:close/>
                  <a:moveTo>
                    <a:pt x="524470" y="0"/>
                  </a:moveTo>
                  <a:lnTo>
                    <a:pt x="1209079" y="0"/>
                  </a:lnTo>
                  <a:lnTo>
                    <a:pt x="1209079" y="441990"/>
                  </a:lnTo>
                  <a:lnTo>
                    <a:pt x="1093589" y="441990"/>
                  </a:lnTo>
                  <a:lnTo>
                    <a:pt x="1093589" y="30629"/>
                  </a:lnTo>
                  <a:lnTo>
                    <a:pt x="639961" y="30629"/>
                  </a:lnTo>
                  <a:lnTo>
                    <a:pt x="639961" y="441990"/>
                  </a:lnTo>
                  <a:lnTo>
                    <a:pt x="524470" y="441990"/>
                  </a:lnTo>
                  <a:close/>
                  <a:moveTo>
                    <a:pt x="0" y="0"/>
                  </a:moveTo>
                  <a:lnTo>
                    <a:pt x="115491" y="0"/>
                  </a:lnTo>
                  <a:lnTo>
                    <a:pt x="115491" y="441990"/>
                  </a:lnTo>
                  <a:lnTo>
                    <a:pt x="0" y="441990"/>
                  </a:lnTo>
                  <a:close/>
                </a:path>
              </a:pathLst>
            </a:custGeom>
            <a:solidFill>
              <a:schemeClr val="bg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77500" lnSpcReduction="20000"/>
            </a:bodyPr>
            <a:lstStyle/>
            <a:p>
              <a:pPr algn="ctr"/>
              <a:endParaRPr lang="zh-CN" altLang="en-US" sz="7045" dirty="0"/>
            </a:p>
          </p:txBody>
        </p:sp>
        <p:sp>
          <p:nvSpPr>
            <p:cNvPr id="5" name="矩形 4"/>
            <p:cNvSpPr/>
            <p:nvPr>
              <p:custDataLst>
                <p:tags r:id="rId4"/>
              </p:custDataLst>
            </p:nvPr>
          </p:nvSpPr>
          <p:spPr>
            <a:xfrm>
              <a:off x="3710824" y="2977753"/>
              <a:ext cx="92394" cy="442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a:bodyPr>
            <a:lstStyle/>
            <a:p>
              <a:pPr algn="ctr"/>
              <a:endParaRPr lang="zh-CN" altLang="en-US" sz="1320"/>
            </a:p>
          </p:txBody>
        </p:sp>
        <p:sp>
          <p:nvSpPr>
            <p:cNvPr id="6" name="矩形 5"/>
            <p:cNvSpPr/>
            <p:nvPr>
              <p:custDataLst>
                <p:tags r:id="rId5"/>
              </p:custDataLst>
            </p:nvPr>
          </p:nvSpPr>
          <p:spPr>
            <a:xfrm>
              <a:off x="3710824" y="3420665"/>
              <a:ext cx="92394"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fontScale="70000" lnSpcReduction="20000"/>
            </a:bodyPr>
            <a:lstStyle/>
            <a:p>
              <a:pPr algn="ctr"/>
              <a:endParaRPr lang="zh-CN" altLang="en-US" sz="1320"/>
            </a:p>
          </p:txBody>
        </p:sp>
        <p:sp>
          <p:nvSpPr>
            <p:cNvPr id="7" name="矩形 6"/>
            <p:cNvSpPr/>
            <p:nvPr>
              <p:custDataLst>
                <p:tags r:id="rId6"/>
              </p:custDataLst>
            </p:nvPr>
          </p:nvSpPr>
          <p:spPr>
            <a:xfrm>
              <a:off x="3710824" y="3739602"/>
              <a:ext cx="92394" cy="140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fontScale="92500" lnSpcReduction="20000"/>
            </a:bodyPr>
            <a:lstStyle/>
            <a:p>
              <a:pPr algn="ctr"/>
              <a:endParaRPr lang="zh-CN" altLang="en-US" sz="1320"/>
            </a:p>
          </p:txBody>
        </p:sp>
      </p:grpSp>
    </p:spTree>
    <p:custDataLst>
      <p:tags r:id="rId7"/>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457200"/>
            <a:ext cx="4165349" cy="1602000"/>
          </a:xfrm>
          <a:prstGeom prst="rect">
            <a:avLst/>
          </a:prstGeom>
        </p:spPr>
        <p:txBody>
          <a:bodyPr vert="horz" lIns="91440" tIns="45720" rIns="91440" bIns="45720" rtlCol="0" anchor="b">
            <a:normAutofit/>
          </a:bodyPr>
          <a:lstStyle>
            <a:defPPr>
              <a:defRPr lang="zh-CN"/>
            </a:defPPr>
            <a:lvl1pPr>
              <a:defRPr sz="3200"/>
            </a:lvl1pPr>
          </a:lstStyle>
          <a:p>
            <a:r>
              <a:rPr lang="en-US" altLang="zh-CN" dirty="0">
                <a:solidFill>
                  <a:schemeClr val="tx2"/>
                </a:solidFill>
                <a:sym typeface="+mn-ea"/>
              </a:rPr>
              <a:t>MediaElement</a:t>
            </a:r>
            <a:endParaRPr lang="en-US" altLang="zh-CN" dirty="0">
              <a:solidFill>
                <a:schemeClr val="accent1"/>
              </a:solidFill>
              <a:latin typeface="+mj-lt"/>
              <a:ea typeface="+mj-ea"/>
              <a:cs typeface="+mj-cs"/>
            </a:endParaRPr>
          </a:p>
        </p:txBody>
      </p:sp>
      <p:sp>
        <p:nvSpPr>
          <p:cNvPr id="8" name="文本框 7"/>
          <p:cNvSpPr txBox="1"/>
          <p:nvPr>
            <p:custDataLst>
              <p:tags r:id="rId2"/>
            </p:custDataLst>
          </p:nvPr>
        </p:nvSpPr>
        <p:spPr>
          <a:xfrm>
            <a:off x="838200" y="2059200"/>
            <a:ext cx="4165349" cy="381240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lang="en-US" altLang="zh-CN" dirty="0">
                <a:solidFill>
                  <a:schemeClr val="tx2"/>
                </a:solidFill>
              </a:rPr>
              <a:t>MediaElement</a:t>
            </a:r>
            <a:r>
              <a:rPr lang="zh-CN" altLang="en-US" dirty="0">
                <a:solidFill>
                  <a:schemeClr val="tx2"/>
                </a:solidFill>
              </a:rPr>
              <a:t>类的命名空间是</a:t>
            </a:r>
            <a:r>
              <a:rPr lang="en-US" altLang="zh-CN" dirty="0">
                <a:solidFill>
                  <a:schemeClr val="tx2"/>
                </a:solidFill>
              </a:rPr>
              <a:t>Windows.UI.Xaml.Controls</a:t>
            </a:r>
            <a:r>
              <a:rPr lang="zh-CN" altLang="en-US" dirty="0">
                <a:solidFill>
                  <a:schemeClr val="tx2"/>
                </a:solidFill>
              </a:rPr>
              <a:t>，它除了拥有普通</a:t>
            </a:r>
            <a:r>
              <a:rPr lang="en-US" altLang="zh-CN" dirty="0">
                <a:solidFill>
                  <a:schemeClr val="tx2"/>
                </a:solidFill>
              </a:rPr>
              <a:t>UI</a:t>
            </a:r>
            <a:r>
              <a:rPr lang="zh-CN" altLang="en-US" dirty="0">
                <a:solidFill>
                  <a:schemeClr val="tx2"/>
                </a:solidFill>
              </a:rPr>
              <a:t>控件的基本特性外，还有很多与媒体相关的处理功能。下面来看一下它的一些重要属性，方法和事件。</a:t>
            </a:r>
            <a:endParaRPr lang="en-US" altLang="zh-CN" dirty="0">
              <a:solidFill>
                <a:schemeClr val="tx2"/>
              </a:solidFill>
            </a:endParaRPr>
          </a:p>
        </p:txBody>
      </p:sp>
      <p:sp>
        <p:nvSpPr>
          <p:cNvPr id="2" name="文本框 1"/>
          <p:cNvSpPr txBox="1"/>
          <p:nvPr/>
        </p:nvSpPr>
        <p:spPr>
          <a:xfrm>
            <a:off x="5255260" y="605155"/>
            <a:ext cx="6563995" cy="5303520"/>
          </a:xfrm>
          <a:prstGeom prst="rect">
            <a:avLst/>
          </a:prstGeom>
          <a:noFill/>
        </p:spPr>
        <p:txBody>
          <a:bodyPr wrap="square" rtlCol="0">
            <a:spAutoFit/>
          </a:bodyPr>
          <a:p>
            <a:r>
              <a:rPr lang="en-US" altLang="zh-CN" dirty="0">
                <a:solidFill>
                  <a:schemeClr val="tx2"/>
                </a:solidFill>
                <a:sym typeface="+mn-ea"/>
              </a:rPr>
              <a:t>MediaElement</a:t>
            </a:r>
            <a:r>
              <a:rPr lang="zh-CN" altLang="en-US" dirty="0">
                <a:solidFill>
                  <a:schemeClr val="tx2"/>
                </a:solidFill>
                <a:sym typeface="+mn-ea"/>
              </a:rPr>
              <a:t>的</a:t>
            </a:r>
            <a:r>
              <a:rPr lang="zh-CN" altLang="en-US" dirty="0">
                <a:solidFill>
                  <a:schemeClr val="tx2"/>
                </a:solidFill>
                <a:sym typeface="+mn-ea"/>
              </a:rPr>
              <a:t>属性：</a:t>
            </a:r>
            <a:endParaRPr lang="zh-CN" altLang="en-US" dirty="0">
              <a:solidFill>
                <a:schemeClr val="tx2"/>
              </a:solidFill>
              <a:sym typeface="+mn-ea"/>
            </a:endParaRPr>
          </a:p>
          <a:p>
            <a:r>
              <a:rPr lang="zh-CN" altLang="en-US"/>
              <a:t>Balance：获取或设置扬声器的音量比。</a:t>
            </a:r>
            <a:endParaRPr lang="zh-CN" altLang="en-US"/>
          </a:p>
          <a:p>
            <a:r>
              <a:rPr lang="zh-CN" altLang="en-US"/>
              <a:t>BufferingProgress：获取一个值，该值指示缓冲进度的百分比。</a:t>
            </a:r>
            <a:endParaRPr lang="zh-CN" altLang="en-US"/>
          </a:p>
          <a:p>
            <a:r>
              <a:rPr lang="zh-CN" altLang="en-US"/>
              <a:t>CanPause：获取一个值，该值指示是否可以暂停媒体。</a:t>
            </a:r>
            <a:endParaRPr lang="zh-CN" altLang="en-US"/>
          </a:p>
          <a:p>
            <a:r>
              <a:rPr lang="zh-CN" altLang="en-US"/>
              <a:t>Clock：获取或设置与相关联的时钟 MediaTimeline 控制媒体的播放。</a:t>
            </a:r>
            <a:endParaRPr lang="zh-CN" altLang="en-US"/>
          </a:p>
          <a:p>
            <a:r>
              <a:rPr lang="zh-CN" altLang="en-US"/>
              <a:t>DownloadProgress：获取一个百分比值，该值为位于远程服务器上的内容完成的下载量。</a:t>
            </a:r>
            <a:endParaRPr lang="zh-CN" altLang="en-US"/>
          </a:p>
          <a:p>
            <a:r>
              <a:rPr lang="zh-CN" altLang="en-US"/>
              <a:t>HasAudio：获取一个值，该值指示媒体是否具有音频。</a:t>
            </a:r>
            <a:endParaRPr lang="zh-CN" altLang="en-US"/>
          </a:p>
          <a:p>
            <a:r>
              <a:rPr lang="zh-CN" altLang="en-US"/>
              <a:t>HasVideo：获取一个值，该值指示媒体是否具有视频。</a:t>
            </a:r>
            <a:endParaRPr lang="zh-CN" altLang="en-US"/>
          </a:p>
          <a:p>
            <a:r>
              <a:rPr lang="zh-CN" altLang="en-US"/>
              <a:t>IsBuffering：获取一个值指示媒体是否正在缓冲。 </a:t>
            </a:r>
            <a:endParaRPr lang="zh-CN" altLang="en-US"/>
          </a:p>
          <a:p>
            <a:r>
              <a:rPr lang="zh-CN" altLang="en-US"/>
              <a:t>IsMuted：获取或设置一个值，该值指示是否已静音。</a:t>
            </a:r>
            <a:endParaRPr lang="zh-CN" altLang="en-US"/>
          </a:p>
          <a:p>
            <a:r>
              <a:rPr lang="zh-CN" altLang="en-US"/>
              <a:t>NaturalDuration：获取介质的自然持续时间。</a:t>
            </a:r>
            <a:endParaRPr lang="zh-CN" altLang="en-US"/>
          </a:p>
          <a:p>
            <a:r>
              <a:rPr lang="zh-CN" altLang="en-US"/>
              <a:t>NaturalVideoHeight：获取与媒体关联的视频的高度。</a:t>
            </a:r>
            <a:endParaRPr lang="zh-CN" altLang="en-US"/>
          </a:p>
          <a:p>
            <a:r>
              <a:rPr lang="zh-CN" altLang="en-US"/>
              <a:t>NaturalVideoWidth：获取与媒体关联的视频的宽度。</a:t>
            </a:r>
            <a:endParaRPr lang="zh-CN" altLang="en-US"/>
          </a:p>
          <a:p>
            <a:r>
              <a:rPr lang="zh-CN" altLang="en-US"/>
              <a:t>Position：通过媒体的播放时间获取或设置进度的当前位置。</a:t>
            </a:r>
            <a:endParaRPr lang="zh-CN" altLang="en-US"/>
          </a:p>
          <a:p>
            <a:r>
              <a:rPr lang="zh-CN" altLang="en-US"/>
              <a:t>Source：获取或设置 MediaElement 上的媒体源。</a:t>
            </a:r>
            <a:endParaRPr lang="zh-CN" altLang="en-US"/>
          </a:p>
          <a:p>
            <a:r>
              <a:rPr lang="zh-CN" altLang="en-US"/>
              <a:t>SpeedRatio：获取或设置媒体的速率。</a:t>
            </a:r>
            <a:endParaRPr lang="zh-CN" altLang="en-US"/>
          </a:p>
          <a:p>
            <a:r>
              <a:rPr lang="zh-CN" altLang="en-US"/>
              <a:t>Volume：获取或设置媒体的音量。</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838200" y="683260"/>
            <a:ext cx="4165600" cy="5188585"/>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lang="en-US" altLang="zh-CN" dirty="0">
                <a:solidFill>
                  <a:schemeClr val="tx2"/>
                </a:solidFill>
              </a:rPr>
              <a:t>MediaElement</a:t>
            </a:r>
            <a:r>
              <a:rPr lang="zh-CN" altLang="en-US" dirty="0">
                <a:solidFill>
                  <a:schemeClr val="tx2"/>
                </a:solidFill>
              </a:rPr>
              <a:t>的方法：</a:t>
            </a:r>
            <a:endParaRPr lang="zh-CN" altLang="en-US" dirty="0">
              <a:solidFill>
                <a:schemeClr val="tx2"/>
              </a:solidFill>
            </a:endParaRPr>
          </a:p>
          <a:p>
            <a:r>
              <a:rPr lang="zh-CN" altLang="en-US" dirty="0">
                <a:solidFill>
                  <a:schemeClr val="tx2"/>
                </a:solidFill>
              </a:rPr>
              <a:t>Close()：关闭媒体。</a:t>
            </a:r>
            <a:endParaRPr lang="zh-CN" altLang="en-US" dirty="0">
              <a:solidFill>
                <a:schemeClr val="tx2"/>
              </a:solidFill>
            </a:endParaRPr>
          </a:p>
          <a:p>
            <a:r>
              <a:rPr lang="zh-CN" altLang="en-US" dirty="0">
                <a:solidFill>
                  <a:schemeClr val="tx2"/>
                </a:solidFill>
              </a:rPr>
              <a:t>Pause()：在当前位置暂停媒体。</a:t>
            </a:r>
            <a:endParaRPr lang="zh-CN" altLang="en-US" dirty="0">
              <a:solidFill>
                <a:schemeClr val="tx2"/>
              </a:solidFill>
            </a:endParaRPr>
          </a:p>
          <a:p>
            <a:r>
              <a:rPr lang="zh-CN" altLang="en-US" dirty="0">
                <a:solidFill>
                  <a:schemeClr val="tx2"/>
                </a:solidFill>
              </a:rPr>
              <a:t>Play()：从当前位置播放媒体。</a:t>
            </a:r>
            <a:endParaRPr lang="zh-CN" altLang="en-US" dirty="0">
              <a:solidFill>
                <a:schemeClr val="tx2"/>
              </a:solidFill>
            </a:endParaRPr>
          </a:p>
          <a:p>
            <a:r>
              <a:rPr lang="zh-CN" altLang="en-US" dirty="0">
                <a:solidFill>
                  <a:schemeClr val="tx2"/>
                </a:solidFill>
              </a:rPr>
              <a:t>Stop()：停止并重置媒体使其从头播放。</a:t>
            </a:r>
            <a:endParaRPr lang="zh-CN" altLang="en-US" dirty="0">
              <a:solidFill>
                <a:schemeClr val="tx2"/>
              </a:solidFill>
            </a:endParaRPr>
          </a:p>
          <a:p>
            <a:r>
              <a:rPr lang="en-US" altLang="zh-CN" dirty="0">
                <a:solidFill>
                  <a:schemeClr val="tx2"/>
                </a:solidFill>
              </a:rPr>
              <a:t>SetSource(MediaStreamSource)</a:t>
            </a:r>
            <a:r>
              <a:rPr lang="zh-CN" altLang="en-US" dirty="0">
                <a:solidFill>
                  <a:schemeClr val="tx2"/>
                </a:solidFill>
              </a:rPr>
              <a:t>：</a:t>
            </a:r>
            <a:endParaRPr lang="zh-CN" altLang="en-US" dirty="0">
              <a:solidFill>
                <a:schemeClr val="tx2"/>
              </a:solidFill>
            </a:endParaRPr>
          </a:p>
          <a:p>
            <a:r>
              <a:rPr lang="zh-CN" altLang="en-US" dirty="0">
                <a:solidFill>
                  <a:schemeClr val="tx2"/>
                </a:solidFill>
              </a:rPr>
              <a:t>把</a:t>
            </a:r>
            <a:r>
              <a:rPr lang="en-US" altLang="zh-CN" dirty="0">
                <a:solidFill>
                  <a:schemeClr val="tx2"/>
                </a:solidFill>
                <a:sym typeface="+mn-ea"/>
              </a:rPr>
              <a:t>MediaElement</a:t>
            </a:r>
            <a:r>
              <a:rPr lang="zh-CN" altLang="en-US" dirty="0">
                <a:solidFill>
                  <a:schemeClr val="tx2"/>
                </a:solidFill>
                <a:sym typeface="+mn-ea"/>
              </a:rPr>
              <a:t>的</a:t>
            </a:r>
            <a:r>
              <a:rPr lang="en-US" altLang="zh-CN" dirty="0">
                <a:solidFill>
                  <a:schemeClr val="tx2"/>
                </a:solidFill>
                <a:sym typeface="+mn-ea"/>
              </a:rPr>
              <a:t>source</a:t>
            </a:r>
            <a:r>
              <a:rPr lang="zh-CN" altLang="en-US" dirty="0">
                <a:solidFill>
                  <a:schemeClr val="tx2"/>
                </a:solidFill>
                <a:sym typeface="+mn-ea"/>
              </a:rPr>
              <a:t>设为</a:t>
            </a:r>
            <a:r>
              <a:rPr lang="en-US" altLang="zh-CN" dirty="0">
                <a:solidFill>
                  <a:schemeClr val="tx2"/>
                </a:solidFill>
                <a:sym typeface="+mn-ea"/>
              </a:rPr>
              <a:t>MediaStreamSource</a:t>
            </a:r>
            <a:r>
              <a:rPr lang="zh-CN" altLang="en-US" dirty="0">
                <a:solidFill>
                  <a:schemeClr val="tx2"/>
                </a:solidFill>
                <a:sym typeface="+mn-ea"/>
              </a:rPr>
              <a:t>的子类。</a:t>
            </a:r>
            <a:endParaRPr lang="zh-CN" altLang="en-US" dirty="0">
              <a:solidFill>
                <a:schemeClr val="tx2"/>
              </a:solidFill>
              <a:sym typeface="+mn-ea"/>
            </a:endParaRPr>
          </a:p>
          <a:p>
            <a:r>
              <a:rPr lang="en-US" altLang="zh-CN" dirty="0">
                <a:solidFill>
                  <a:schemeClr val="tx2"/>
                </a:solidFill>
                <a:sym typeface="+mn-ea"/>
              </a:rPr>
              <a:t>SetSource(Stream)</a:t>
            </a:r>
            <a:r>
              <a:rPr lang="zh-CN" altLang="en-US" dirty="0">
                <a:solidFill>
                  <a:schemeClr val="tx2"/>
                </a:solidFill>
                <a:sym typeface="+mn-ea"/>
              </a:rPr>
              <a:t>：使用提供的流作为</a:t>
            </a:r>
            <a:r>
              <a:rPr lang="en-US" altLang="zh-CN" dirty="0">
                <a:solidFill>
                  <a:schemeClr val="tx2"/>
                </a:solidFill>
                <a:sym typeface="+mn-ea"/>
              </a:rPr>
              <a:t>MediaElement</a:t>
            </a:r>
            <a:r>
              <a:rPr lang="zh-CN" altLang="en-US" dirty="0">
                <a:solidFill>
                  <a:schemeClr val="tx2"/>
                </a:solidFill>
                <a:sym typeface="+mn-ea"/>
              </a:rPr>
              <a:t>的</a:t>
            </a:r>
            <a:r>
              <a:rPr lang="en-US" altLang="zh-CN" dirty="0">
                <a:solidFill>
                  <a:schemeClr val="tx2"/>
                </a:solidFill>
                <a:sym typeface="+mn-ea"/>
              </a:rPr>
              <a:t>source</a:t>
            </a:r>
            <a:r>
              <a:rPr lang="zh-CN" altLang="en-US" dirty="0">
                <a:solidFill>
                  <a:schemeClr val="tx2"/>
                </a:solidFill>
                <a:sym typeface="+mn-ea"/>
              </a:rPr>
              <a:t>。</a:t>
            </a:r>
            <a:endParaRPr lang="zh-CN" altLang="en-US" dirty="0">
              <a:solidFill>
                <a:schemeClr val="tx2"/>
              </a:solidFill>
              <a:sym typeface="+mn-ea"/>
            </a:endParaRPr>
          </a:p>
        </p:txBody>
      </p:sp>
      <p:sp>
        <p:nvSpPr>
          <p:cNvPr id="2" name="文本框 1"/>
          <p:cNvSpPr txBox="1"/>
          <p:nvPr/>
        </p:nvSpPr>
        <p:spPr>
          <a:xfrm>
            <a:off x="5255260" y="605155"/>
            <a:ext cx="6563995" cy="2286000"/>
          </a:xfrm>
          <a:prstGeom prst="rect">
            <a:avLst/>
          </a:prstGeom>
          <a:noFill/>
        </p:spPr>
        <p:txBody>
          <a:bodyPr wrap="square" rtlCol="0">
            <a:spAutoFit/>
          </a:bodyPr>
          <a:p>
            <a:r>
              <a:rPr lang="en-US" altLang="zh-CN" dirty="0">
                <a:solidFill>
                  <a:schemeClr val="tx2"/>
                </a:solidFill>
                <a:sym typeface="+mn-ea"/>
              </a:rPr>
              <a:t>MediaElement</a:t>
            </a:r>
            <a:r>
              <a:rPr lang="zh-CN" altLang="en-US" dirty="0">
                <a:solidFill>
                  <a:schemeClr val="tx2"/>
                </a:solidFill>
                <a:sym typeface="+mn-ea"/>
              </a:rPr>
              <a:t>的事件</a:t>
            </a:r>
            <a:r>
              <a:rPr lang="zh-CN" altLang="en-US" dirty="0">
                <a:solidFill>
                  <a:schemeClr val="tx2"/>
                </a:solidFill>
                <a:sym typeface="+mn-ea"/>
              </a:rPr>
              <a:t>：</a:t>
            </a:r>
            <a:endParaRPr lang="zh-CN" altLang="en-US" dirty="0">
              <a:solidFill>
                <a:schemeClr val="tx2"/>
              </a:solidFill>
              <a:sym typeface="+mn-ea"/>
            </a:endParaRPr>
          </a:p>
          <a:p>
            <a:r>
              <a:rPr lang="zh-CN" altLang="en-US"/>
              <a:t>MediaEnded：媒体结束时发生。</a:t>
            </a:r>
            <a:endParaRPr lang="zh-CN" altLang="en-US"/>
          </a:p>
          <a:p>
            <a:r>
              <a:rPr lang="zh-CN" altLang="en-US"/>
              <a:t>MediaFailed：遇到错误时发生。</a:t>
            </a:r>
            <a:endParaRPr lang="zh-CN" altLang="en-US"/>
          </a:p>
          <a:p>
            <a:r>
              <a:rPr lang="zh-CN" altLang="en-US"/>
              <a:t>MediaOpened：媒体加载已完成时发生。</a:t>
            </a:r>
            <a:endParaRPr lang="zh-CN" altLang="en-US"/>
          </a:p>
          <a:p>
            <a:r>
              <a:rPr lang="zh-CN" altLang="en-US"/>
              <a:t>SourceUpdated：对于此元素上的绑定的任何现有属性的源值更改时发生。</a:t>
            </a:r>
            <a:endParaRPr lang="zh-CN" altLang="en-US"/>
          </a:p>
          <a:p>
            <a:r>
              <a:rPr lang="zh-CN" altLang="en-US"/>
              <a:t>BufferingEnded：媒体缓冲结束时发生。</a:t>
            </a:r>
            <a:endParaRPr lang="zh-CN" altLang="en-US"/>
          </a:p>
          <a:p>
            <a:r>
              <a:rPr lang="zh-CN" altLang="en-US"/>
              <a:t>BufferingStarted：媒体缓冲开始时发生。</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605155"/>
            <a:ext cx="4165600" cy="545465"/>
          </a:xfrm>
          <a:prstGeom prst="rect">
            <a:avLst/>
          </a:prstGeom>
        </p:spPr>
        <p:txBody>
          <a:bodyPr vert="horz" lIns="91440" tIns="45720" rIns="91440" bIns="45720" rtlCol="0" anchor="b">
            <a:normAutofit fontScale="90000"/>
          </a:bodyPr>
          <a:lstStyle>
            <a:defPPr>
              <a:defRPr lang="zh-CN"/>
            </a:defPPr>
            <a:lvl1pPr>
              <a:defRPr sz="3200"/>
            </a:lvl1pPr>
          </a:lstStyle>
          <a:p>
            <a:r>
              <a:rPr lang="en-US" altLang="zh-CN" dirty="0">
                <a:solidFill>
                  <a:schemeClr val="tx2"/>
                </a:solidFill>
                <a:sym typeface="+mn-ea"/>
              </a:rPr>
              <a:t>MediaElement</a:t>
            </a:r>
            <a:r>
              <a:rPr lang="zh-CN" altLang="en-US" dirty="0">
                <a:solidFill>
                  <a:schemeClr val="tx2"/>
                </a:solidFill>
                <a:sym typeface="+mn-ea"/>
              </a:rPr>
              <a:t>的状态</a:t>
            </a:r>
            <a:endParaRPr lang="zh-CN" altLang="en-US" dirty="0">
              <a:solidFill>
                <a:schemeClr val="tx2"/>
              </a:solidFill>
              <a:sym typeface="+mn-ea"/>
            </a:endParaRPr>
          </a:p>
        </p:txBody>
      </p:sp>
      <p:sp>
        <p:nvSpPr>
          <p:cNvPr id="8" name="文本框 7"/>
          <p:cNvSpPr txBox="1"/>
          <p:nvPr>
            <p:custDataLst>
              <p:tags r:id="rId2"/>
            </p:custDataLst>
          </p:nvPr>
        </p:nvSpPr>
        <p:spPr>
          <a:xfrm>
            <a:off x="838200" y="1150620"/>
            <a:ext cx="4165600" cy="4721225"/>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lang="en-US" altLang="zh-CN" dirty="0">
                <a:solidFill>
                  <a:schemeClr val="tx2"/>
                </a:solidFill>
                <a:sym typeface="+mn-ea"/>
              </a:rPr>
              <a:t>MediaElement</a:t>
            </a:r>
            <a:r>
              <a:rPr lang="zh-CN" altLang="en-US" dirty="0">
                <a:solidFill>
                  <a:schemeClr val="tx2"/>
                </a:solidFill>
                <a:sym typeface="+mn-ea"/>
              </a:rPr>
              <a:t>的当前状态（</a:t>
            </a:r>
            <a:r>
              <a:rPr lang="en-US" altLang="zh-CN" dirty="0">
                <a:solidFill>
                  <a:schemeClr val="tx2"/>
                </a:solidFill>
                <a:sym typeface="+mn-ea"/>
              </a:rPr>
              <a:t>Buffering, Closed, Error, Opening, Paused, Playing, Stopped</a:t>
            </a:r>
            <a:r>
              <a:rPr lang="zh-CN" altLang="en-US" dirty="0">
                <a:solidFill>
                  <a:schemeClr val="tx2"/>
                </a:solidFill>
                <a:sym typeface="+mn-ea"/>
              </a:rPr>
              <a:t>等）会影响使用媒体的用户，如果用户正在尝试观看一个大型视频，则</a:t>
            </a:r>
            <a:r>
              <a:rPr lang="en-US" altLang="zh-CN" dirty="0">
                <a:solidFill>
                  <a:schemeClr val="tx2"/>
                </a:solidFill>
                <a:sym typeface="+mn-ea"/>
              </a:rPr>
              <a:t>MediaElement</a:t>
            </a:r>
            <a:r>
              <a:rPr lang="zh-CN" altLang="en-US" dirty="0">
                <a:solidFill>
                  <a:schemeClr val="tx2"/>
                </a:solidFill>
                <a:sym typeface="+mn-ea"/>
              </a:rPr>
              <a:t>将可能长时间保持在</a:t>
            </a:r>
            <a:r>
              <a:rPr lang="en-US" altLang="zh-CN" dirty="0">
                <a:solidFill>
                  <a:schemeClr val="tx2"/>
                </a:solidFill>
                <a:sym typeface="+mn-ea"/>
              </a:rPr>
              <a:t>Buffering</a:t>
            </a:r>
            <a:r>
              <a:rPr lang="zh-CN" altLang="en-US" dirty="0">
                <a:solidFill>
                  <a:schemeClr val="tx2"/>
                </a:solidFill>
                <a:sym typeface="+mn-ea"/>
              </a:rPr>
              <a:t>状态。在这种情况下，可能希望用户</a:t>
            </a:r>
            <a:r>
              <a:rPr lang="en-US" altLang="zh-CN" dirty="0">
                <a:solidFill>
                  <a:schemeClr val="tx2"/>
                </a:solidFill>
                <a:sym typeface="+mn-ea"/>
              </a:rPr>
              <a:t>1</a:t>
            </a:r>
            <a:r>
              <a:rPr lang="zh-CN" altLang="en-US" dirty="0">
                <a:solidFill>
                  <a:schemeClr val="tx2"/>
                </a:solidFill>
                <a:sym typeface="+mn-ea"/>
              </a:rPr>
              <a:t>界面中提供某种还不能播放媒体的提示。当缓冲结束后，再播放媒体。</a:t>
            </a:r>
            <a:endParaRPr lang="zh-CN" altLang="en-US" dirty="0">
              <a:solidFill>
                <a:schemeClr val="tx2"/>
              </a:solidFill>
              <a:sym typeface="+mn-ea"/>
            </a:endParaRPr>
          </a:p>
        </p:txBody>
      </p:sp>
      <p:sp>
        <p:nvSpPr>
          <p:cNvPr id="2" name="文本框 1"/>
          <p:cNvSpPr txBox="1"/>
          <p:nvPr/>
        </p:nvSpPr>
        <p:spPr>
          <a:xfrm>
            <a:off x="5255260" y="605155"/>
            <a:ext cx="6563995" cy="3931920"/>
          </a:xfrm>
          <a:prstGeom prst="rect">
            <a:avLst/>
          </a:prstGeom>
          <a:noFill/>
        </p:spPr>
        <p:txBody>
          <a:bodyPr wrap="square" rtlCol="0">
            <a:spAutoFit/>
          </a:bodyPr>
          <a:p>
            <a:r>
              <a:rPr lang="en-US" altLang="zh-CN" dirty="0">
                <a:solidFill>
                  <a:schemeClr val="tx2"/>
                </a:solidFill>
                <a:sym typeface="+mn-ea"/>
              </a:rPr>
              <a:t>MediaElement</a:t>
            </a:r>
            <a:r>
              <a:rPr lang="zh-CN" altLang="en-US" dirty="0">
                <a:solidFill>
                  <a:schemeClr val="tx2"/>
                </a:solidFill>
                <a:sym typeface="+mn-ea"/>
              </a:rPr>
              <a:t>的状态</a:t>
            </a:r>
            <a:r>
              <a:rPr lang="zh-CN" altLang="en-US" dirty="0">
                <a:solidFill>
                  <a:schemeClr val="tx2"/>
                </a:solidFill>
                <a:sym typeface="+mn-ea"/>
              </a:rPr>
              <a:t>：</a:t>
            </a:r>
            <a:endParaRPr lang="zh-CN" altLang="en-US" dirty="0">
              <a:solidFill>
                <a:schemeClr val="tx2"/>
              </a:solidFill>
              <a:sym typeface="+mn-ea"/>
            </a:endParaRPr>
          </a:p>
          <a:p>
            <a:r>
              <a:rPr lang="en-US" altLang="zh-CN"/>
              <a:t>AcquiringLicense</a:t>
            </a:r>
            <a:r>
              <a:rPr lang="zh-CN" altLang="en-US"/>
              <a:t>：仅在播放</a:t>
            </a:r>
            <a:r>
              <a:rPr lang="en-US" altLang="zh-CN"/>
              <a:t>DRM</a:t>
            </a:r>
            <a:r>
              <a:rPr lang="zh-CN" altLang="en-US"/>
              <a:t>受保护的内容时适用。</a:t>
            </a:r>
            <a:r>
              <a:rPr lang="en-US" altLang="zh-CN" dirty="0">
                <a:solidFill>
                  <a:schemeClr val="tx2"/>
                </a:solidFill>
                <a:sym typeface="+mn-ea"/>
              </a:rPr>
              <a:t>MediaElement</a:t>
            </a:r>
            <a:r>
              <a:rPr lang="zh-CN" altLang="en-US" dirty="0">
                <a:solidFill>
                  <a:schemeClr val="tx2"/>
                </a:solidFill>
                <a:sym typeface="+mn-ea"/>
              </a:rPr>
              <a:t>正在获取播放</a:t>
            </a:r>
            <a:r>
              <a:rPr lang="en-US" altLang="zh-CN">
                <a:sym typeface="+mn-ea"/>
              </a:rPr>
              <a:t>DRM</a:t>
            </a:r>
            <a:r>
              <a:rPr lang="zh-CN" altLang="en-US">
                <a:sym typeface="+mn-ea"/>
              </a:rPr>
              <a:t>受保护的内容的许可证。</a:t>
            </a:r>
            <a:endParaRPr lang="zh-CN" altLang="en-US">
              <a:sym typeface="+mn-ea"/>
            </a:endParaRPr>
          </a:p>
          <a:p>
            <a:r>
              <a:rPr lang="en-US" altLang="zh-CN">
                <a:sym typeface="+mn-ea"/>
              </a:rPr>
              <a:t>Buffering</a:t>
            </a:r>
            <a:r>
              <a:rPr lang="zh-CN" altLang="en-US">
                <a:sym typeface="+mn-ea"/>
              </a:rPr>
              <a:t>：</a:t>
            </a:r>
            <a:r>
              <a:rPr lang="en-US" altLang="zh-CN" dirty="0">
                <a:solidFill>
                  <a:schemeClr val="tx2"/>
                </a:solidFill>
                <a:sym typeface="+mn-ea"/>
              </a:rPr>
              <a:t>MediaElement</a:t>
            </a:r>
            <a:r>
              <a:rPr lang="zh-CN" altLang="en-US" dirty="0">
                <a:solidFill>
                  <a:schemeClr val="tx2"/>
                </a:solidFill>
                <a:sym typeface="+mn-ea"/>
              </a:rPr>
              <a:t>正在加载要播放的媒体。在此状态中，它的</a:t>
            </a:r>
            <a:r>
              <a:rPr lang="en-US" altLang="zh-CN" dirty="0">
                <a:solidFill>
                  <a:schemeClr val="tx2"/>
                </a:solidFill>
                <a:sym typeface="+mn-ea"/>
              </a:rPr>
              <a:t>position</a:t>
            </a:r>
            <a:r>
              <a:rPr lang="zh-CN" altLang="en-US" dirty="0">
                <a:solidFill>
                  <a:schemeClr val="tx2"/>
                </a:solidFill>
                <a:sym typeface="+mn-ea"/>
              </a:rPr>
              <a:t>不前进，如果它已经在播放视频，将继续显示上一帧。</a:t>
            </a:r>
            <a:endParaRPr lang="zh-CN" altLang="en-US" dirty="0">
              <a:solidFill>
                <a:schemeClr val="tx2"/>
              </a:solidFill>
              <a:sym typeface="+mn-ea"/>
            </a:endParaRPr>
          </a:p>
          <a:p>
            <a:r>
              <a:rPr lang="en-US" altLang="zh-CN" dirty="0">
                <a:solidFill>
                  <a:schemeClr val="tx2"/>
                </a:solidFill>
                <a:sym typeface="+mn-ea"/>
              </a:rPr>
              <a:t>Closed</a:t>
            </a:r>
            <a:r>
              <a:rPr lang="zh-CN" altLang="en-US" dirty="0">
                <a:solidFill>
                  <a:schemeClr val="tx2"/>
                </a:solidFill>
                <a:sym typeface="+mn-ea"/>
              </a:rPr>
              <a:t>：</a:t>
            </a:r>
            <a:r>
              <a:rPr lang="en-US" altLang="zh-CN" dirty="0">
                <a:solidFill>
                  <a:schemeClr val="tx2"/>
                </a:solidFill>
                <a:sym typeface="+mn-ea"/>
              </a:rPr>
              <a:t>MediaElement</a:t>
            </a:r>
            <a:r>
              <a:rPr lang="zh-CN" altLang="en-US" dirty="0">
                <a:solidFill>
                  <a:schemeClr val="tx2"/>
                </a:solidFill>
                <a:sym typeface="+mn-ea"/>
              </a:rPr>
              <a:t>不包含媒体。</a:t>
            </a:r>
            <a:endParaRPr lang="zh-CN" altLang="en-US" dirty="0">
              <a:solidFill>
                <a:schemeClr val="tx2"/>
              </a:solidFill>
              <a:sym typeface="+mn-ea"/>
            </a:endParaRPr>
          </a:p>
          <a:p>
            <a:r>
              <a:rPr lang="en-US" altLang="zh-CN" dirty="0">
                <a:solidFill>
                  <a:schemeClr val="tx2"/>
                </a:solidFill>
                <a:sym typeface="+mn-ea"/>
              </a:rPr>
              <a:t>Opening</a:t>
            </a:r>
            <a:r>
              <a:rPr lang="zh-CN" altLang="en-US" dirty="0">
                <a:solidFill>
                  <a:schemeClr val="tx2"/>
                </a:solidFill>
                <a:sym typeface="+mn-ea"/>
              </a:rPr>
              <a:t>：</a:t>
            </a:r>
            <a:r>
              <a:rPr lang="en-US" altLang="zh-CN" dirty="0">
                <a:solidFill>
                  <a:schemeClr val="tx2"/>
                </a:solidFill>
                <a:sym typeface="+mn-ea"/>
              </a:rPr>
              <a:t>MediaElement</a:t>
            </a:r>
            <a:r>
              <a:rPr lang="zh-CN" altLang="en-US" dirty="0">
                <a:solidFill>
                  <a:schemeClr val="tx2"/>
                </a:solidFill>
                <a:sym typeface="+mn-ea"/>
              </a:rPr>
              <a:t>正在进行验证并尝试打开由其</a:t>
            </a:r>
            <a:r>
              <a:rPr lang="en-US" altLang="zh-CN" dirty="0">
                <a:solidFill>
                  <a:schemeClr val="tx2"/>
                </a:solidFill>
                <a:sym typeface="+mn-ea"/>
              </a:rPr>
              <a:t>source</a:t>
            </a:r>
            <a:r>
              <a:rPr lang="zh-CN" altLang="en-US" dirty="0">
                <a:solidFill>
                  <a:schemeClr val="tx2"/>
                </a:solidFill>
                <a:sym typeface="+mn-ea"/>
              </a:rPr>
              <a:t>指定的</a:t>
            </a:r>
            <a:r>
              <a:rPr lang="en-US" altLang="zh-CN" dirty="0">
                <a:solidFill>
                  <a:schemeClr val="tx2"/>
                </a:solidFill>
                <a:sym typeface="+mn-ea"/>
              </a:rPr>
              <a:t>URI</a:t>
            </a:r>
            <a:r>
              <a:rPr lang="zh-CN" altLang="en-US" dirty="0">
                <a:solidFill>
                  <a:schemeClr val="tx2"/>
                </a:solidFill>
                <a:sym typeface="+mn-ea"/>
              </a:rPr>
              <a:t>。</a:t>
            </a:r>
            <a:endParaRPr lang="zh-CN" altLang="en-US" dirty="0">
              <a:solidFill>
                <a:schemeClr val="tx2"/>
              </a:solidFill>
              <a:sym typeface="+mn-ea"/>
            </a:endParaRPr>
          </a:p>
          <a:p>
            <a:r>
              <a:rPr lang="en-US" altLang="zh-CN" dirty="0">
                <a:solidFill>
                  <a:schemeClr val="tx2"/>
                </a:solidFill>
                <a:sym typeface="+mn-ea"/>
              </a:rPr>
              <a:t>Paused</a:t>
            </a:r>
            <a:r>
              <a:rPr lang="zh-CN" altLang="en-US" dirty="0">
                <a:solidFill>
                  <a:schemeClr val="tx2"/>
                </a:solidFill>
                <a:sym typeface="+mn-ea"/>
              </a:rPr>
              <a:t>：暂停中。</a:t>
            </a:r>
            <a:endParaRPr lang="zh-CN" altLang="en-US" dirty="0">
              <a:solidFill>
                <a:schemeClr val="tx2"/>
              </a:solidFill>
              <a:sym typeface="+mn-ea"/>
            </a:endParaRPr>
          </a:p>
          <a:p>
            <a:r>
              <a:rPr lang="en-US" altLang="zh-CN" dirty="0">
                <a:solidFill>
                  <a:schemeClr val="tx2"/>
                </a:solidFill>
                <a:sym typeface="+mn-ea"/>
              </a:rPr>
              <a:t>Playing</a:t>
            </a:r>
            <a:r>
              <a:rPr lang="zh-CN" altLang="en-US" dirty="0">
                <a:solidFill>
                  <a:schemeClr val="tx2"/>
                </a:solidFill>
                <a:sym typeface="+mn-ea"/>
              </a:rPr>
              <a:t>：正常播放中。</a:t>
            </a:r>
            <a:endParaRPr lang="zh-CN" altLang="en-US" dirty="0">
              <a:solidFill>
                <a:schemeClr val="tx2"/>
              </a:solidFill>
              <a:sym typeface="+mn-ea"/>
            </a:endParaRPr>
          </a:p>
          <a:p>
            <a:r>
              <a:rPr lang="en-US" altLang="zh-CN" dirty="0">
                <a:solidFill>
                  <a:schemeClr val="tx2"/>
                </a:solidFill>
                <a:sym typeface="+mn-ea"/>
              </a:rPr>
              <a:t>Stopped</a:t>
            </a:r>
            <a:r>
              <a:rPr lang="zh-CN" altLang="en-US" dirty="0">
                <a:solidFill>
                  <a:schemeClr val="tx2"/>
                </a:solidFill>
                <a:sym typeface="+mn-ea"/>
              </a:rPr>
              <a:t>：</a:t>
            </a:r>
            <a:r>
              <a:rPr lang="en-US" altLang="zh-CN" dirty="0">
                <a:solidFill>
                  <a:schemeClr val="tx2"/>
                </a:solidFill>
                <a:sym typeface="+mn-ea"/>
              </a:rPr>
              <a:t>MediaElement</a:t>
            </a:r>
            <a:r>
              <a:rPr lang="zh-CN" altLang="en-US" dirty="0">
                <a:solidFill>
                  <a:schemeClr val="tx2"/>
                </a:solidFill>
                <a:sym typeface="+mn-ea"/>
              </a:rPr>
              <a:t>包含媒体，但未播放或已停止播放。它的</a:t>
            </a:r>
            <a:r>
              <a:rPr lang="en-US" altLang="zh-CN" dirty="0">
                <a:solidFill>
                  <a:schemeClr val="tx2"/>
                </a:solidFill>
                <a:sym typeface="+mn-ea"/>
              </a:rPr>
              <a:t>position</a:t>
            </a:r>
            <a:r>
              <a:rPr lang="zh-CN" altLang="en-US" dirty="0">
                <a:solidFill>
                  <a:schemeClr val="tx2"/>
                </a:solidFill>
                <a:sym typeface="+mn-ea"/>
              </a:rPr>
              <a:t>为</a:t>
            </a:r>
            <a:r>
              <a:rPr lang="en-US" altLang="zh-CN" dirty="0">
                <a:solidFill>
                  <a:schemeClr val="tx2"/>
                </a:solidFill>
                <a:sym typeface="+mn-ea"/>
              </a:rPr>
              <a:t>0</a:t>
            </a:r>
            <a:r>
              <a:rPr lang="zh-CN" altLang="en-US" dirty="0">
                <a:solidFill>
                  <a:schemeClr val="tx2"/>
                </a:solidFill>
                <a:sym typeface="+mn-ea"/>
              </a:rPr>
              <a:t>，且不会前进。如果加载的为视频，将显示第一帧。</a:t>
            </a:r>
            <a:endParaRPr lang="zh-CN" altLang="en-US" dirty="0">
              <a:solidFill>
                <a:schemeClr val="tx2"/>
              </a:solidFill>
              <a:sym typeface="+mn-ea"/>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MediaElement</a:t>
            </a:r>
            <a:r>
              <a:rPr lang="zh-CN" altLang="en-US" sz="3600" dirty="0">
                <a:solidFill>
                  <a:schemeClr val="accent1"/>
                </a:solidFill>
              </a:rPr>
              <a:t>播放本地音频</a:t>
            </a:r>
            <a:endParaRPr lang="zh-CN"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tx2"/>
                </a:solidFill>
                <a:sym typeface="+mn-ea"/>
              </a:rPr>
              <a:t>下面的示例演示如何使用 MediaElement 来控制媒体播放。 该示例创建一个简单的媒体播放器，通过该播放器可以对媒体进行播放、暂停、停止、回退和快进，还可以调整音量和速度比。</a:t>
            </a:r>
            <a:endParaRPr lang="en-US" altLang="zh-CN" dirty="0">
              <a:solidFill>
                <a:schemeClr val="tx2"/>
              </a:solidFill>
              <a:sym typeface="+mn-ea"/>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selfishlover\Desktop\捕获.PNG捕获"/>
          <p:cNvPicPr>
            <a:picLocks noChangeAspect="1"/>
          </p:cNvPicPr>
          <p:nvPr>
            <p:custDataLst>
              <p:tags r:id="rId1"/>
            </p:custDataLst>
          </p:nvPr>
        </p:nvPicPr>
        <p:blipFill rotWithShape="1">
          <a:blip r:embed="rId2"/>
          <a:srcRect/>
          <a:stretch>
            <a:fillRect/>
          </a:stretch>
        </p:blipFill>
        <p:spPr>
          <a:xfrm>
            <a:off x="3166110" y="614680"/>
            <a:ext cx="5922010" cy="5938520"/>
          </a:xfrm>
          <a:prstGeom prst="rect">
            <a:avLst/>
          </a:prstGeom>
        </p:spPr>
      </p:pic>
      <p:sp>
        <p:nvSpPr>
          <p:cNvPr id="2" name="文本框 1"/>
          <p:cNvSpPr txBox="1"/>
          <p:nvPr/>
        </p:nvSpPr>
        <p:spPr>
          <a:xfrm>
            <a:off x="823595" y="328295"/>
            <a:ext cx="2540000" cy="365760"/>
          </a:xfrm>
          <a:prstGeom prst="rect">
            <a:avLst/>
          </a:prstGeom>
          <a:noFill/>
        </p:spPr>
        <p:txBody>
          <a:bodyPr wrap="square" rtlCol="0" anchor="t">
            <a:spAutoFit/>
          </a:bodyPr>
          <a:p>
            <a:r>
              <a:rPr lang="zh-CN" altLang="en-US"/>
              <a:t>下面的代码创建 UI。 </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257*i*0"/>
  <p:tag name="KSO_WM_TEMPLATE_CATEGORY" val="custom"/>
  <p:tag name="KSO_WM_TEMPLATE_INDEX" val="916025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2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2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2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2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3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33.xml><?xml version="1.0" encoding="utf-8"?>
<p:tagLst xmlns:p="http://schemas.openxmlformats.org/presentationml/2006/main">
  <p:tag name="KSO_WM_TAG_VERSION" val="1.0"/>
  <p:tag name="KSO_WM_BEAUTIFY_FLAG" val="#wm#"/>
  <p:tag name="KSO_WM_UNIT_TYPE" val="i"/>
  <p:tag name="KSO_WM_UNIT_ID" val="custom160570_37*i*0"/>
  <p:tag name="KSO_WM_TEMPLATE_CATEGORY" val="custom"/>
  <p:tag name="KSO_WM_TEMPLATE_INDEX" val="160570"/>
  <p:tag name="KSO_WM_UNIT_INDEX" val="0"/>
</p:tagLst>
</file>

<file path=ppt/tags/tag134.xml><?xml version="1.0" encoding="utf-8"?>
<p:tagLst xmlns:p="http://schemas.openxmlformats.org/presentationml/2006/main">
  <p:tag name="KSO_WM_TAG_VERSION" val="1.0"/>
  <p:tag name="KSO_WM_BEAUTIFY_FLAG" val="#wm#"/>
  <p:tag name="KSO_WM_UNIT_TYPE" val="i"/>
  <p:tag name="KSO_WM_UNIT_ID" val="custom160570_37*i*6"/>
  <p:tag name="KSO_WM_TEMPLATE_CATEGORY" val="custom"/>
  <p:tag name="KSO_WM_TEMPLATE_INDEX" val="160570"/>
  <p:tag name="KSO_WM_UNIT_INDEX" val="6"/>
</p:tagLst>
</file>

<file path=ppt/tags/tag135.xml><?xml version="1.0" encoding="utf-8"?>
<p:tagLst xmlns:p="http://schemas.openxmlformats.org/presentationml/2006/main">
  <p:tag name="KSO_WM_TAG_VERSION" val="1.0"/>
  <p:tag name="KSO_WM_BEAUTIFY_FLAG" val="#wm#"/>
  <p:tag name="KSO_WM_UNIT_TYPE" val="i"/>
  <p:tag name="KSO_WM_UNIT_ID" val="custom160570_37*i*7"/>
  <p:tag name="KSO_WM_TEMPLATE_CATEGORY" val="custom"/>
  <p:tag name="KSO_WM_TEMPLATE_INDEX" val="160570"/>
  <p:tag name="KSO_WM_UNIT_INDEX" val="7"/>
</p:tagLst>
</file>

<file path=ppt/tags/tag136.xml><?xml version="1.0" encoding="utf-8"?>
<p:tagLst xmlns:p="http://schemas.openxmlformats.org/presentationml/2006/main">
  <p:tag name="KSO_WM_TAG_VERSION" val="1.0"/>
  <p:tag name="KSO_WM_BEAUTIFY_FLAG" val="#wm#"/>
  <p:tag name="KSO_WM_UNIT_TYPE" val="i"/>
  <p:tag name="KSO_WM_UNIT_ID" val="custom160570_37*i*8"/>
  <p:tag name="KSO_WM_TEMPLATE_CATEGORY" val="custom"/>
  <p:tag name="KSO_WM_TEMPLATE_INDEX" val="160570"/>
  <p:tag name="KSO_WM_UNIT_INDEX" val="8"/>
</p:tagLst>
</file>

<file path=ppt/tags/tag137.xml><?xml version="1.0" encoding="utf-8"?>
<p:tagLst xmlns:p="http://schemas.openxmlformats.org/presentationml/2006/main">
  <p:tag name="KSO_WM_TAG_VERSION" val="1.0"/>
  <p:tag name="KSO_WM_BEAUTIFY_FLAG" val="#wm#"/>
  <p:tag name="KSO_WM_UNIT_TYPE" val="i"/>
  <p:tag name="KSO_WM_UNIT_ID" val="custom160570_37*i*9"/>
  <p:tag name="KSO_WM_TEMPLATE_CATEGORY" val="custom"/>
  <p:tag name="KSO_WM_TEMPLATE_INDEX" val="160570"/>
  <p:tag name="KSO_WM_UNIT_INDEX" val="9"/>
</p:tagLst>
</file>

<file path=ppt/tags/tag138.xml><?xml version="1.0" encoding="utf-8"?>
<p:tagLst xmlns:p="http://schemas.openxmlformats.org/presentationml/2006/main">
  <p:tag name="KSO_WM_TAG_VERSION" val="1.0"/>
  <p:tag name="KSO_WM_BEAUTIFY_FLAG" val="#wm#"/>
  <p:tag name="KSO_WM_UNIT_TYPE" val="i"/>
  <p:tag name="KSO_WM_UNIT_ID" val="custom160570_37*i*10"/>
  <p:tag name="KSO_WM_TEMPLATE_CATEGORY" val="custom"/>
  <p:tag name="KSO_WM_TEMPLATE_INDEX" val="160570"/>
  <p:tag name="KSO_WM_UNIT_INDEX" val="10"/>
</p:tagLst>
</file>

<file path=ppt/tags/tag139.xml><?xml version="1.0" encoding="utf-8"?>
<p:tagLst xmlns:p="http://schemas.openxmlformats.org/presentationml/2006/main">
  <p:tag name="MH" val="20151014143730"/>
  <p:tag name="MH_LIBRARY" val="GRAPHIC"/>
  <p:tag name="KSO_WM_TEMPLATE_CATEGORY" val="custom"/>
  <p:tag name="KSO_WM_TEMPLATE_INDEX" val="160570"/>
  <p:tag name="KSO_WM_TAG_VERSION" val="1.0"/>
  <p:tag name="KSO_WM_SLIDE_ID" val="custom160570_37"/>
  <p:tag name="KSO_WM_SLIDE_INDEX" val="37"/>
  <p:tag name="KSO_WM_SLIDE_ITEM_CNT" val="0"/>
  <p:tag name="KSO_WM_SLIDE_TYPE" val="endPage"/>
  <p:tag name="KSO_WM_BEAUTIFY_FLAG" val="#wm#"/>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2"/>
  <p:tag name="KSO_WM_UNIT_ID" val="custom160570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9.xml><?xml version="1.0" encoding="utf-8"?>
<p:tagLst xmlns:p="http://schemas.openxmlformats.org/presentationml/2006/main">
  <p:tag name="KSO_WM_TEMPLATE_CATEGORY" val="custom"/>
  <p:tag name="KSO_WM_TEMPLATE_INDEX" val="160570"/>
  <p:tag name="KSO_WM_TAG_VERSION" val="1.0"/>
  <p:tag name="KSO_WM_SLIDE_ID" val="custom160570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2.xml><?xml version="1.0" encoding="utf-8"?>
<p:tagLst xmlns:p="http://schemas.openxmlformats.org/presentationml/2006/main">
  <p:tag name="KSO_WM_TAG_VERSION" val="1.0"/>
  <p:tag name="KSO_WM_TEMPLATE_CATEGORY" val="custom"/>
  <p:tag name="KSO_WM_TEMPLATE_INDEX" val="160570"/>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21.xml><?xml version="1.0" encoding="utf-8"?>
<p:tagLst xmlns:p="http://schemas.openxmlformats.org/presentationml/2006/main">
  <p:tag name="KSO_WM_TEMPLATE_CATEGORY" val="custom"/>
  <p:tag name="KSO_WM_TEMPLATE_INDEX" val="160570"/>
  <p:tag name="KSO_WM_TAG_VERSION" val="1.0"/>
  <p:tag name="KSO_WM_SLIDE_ID" val="custom160570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24.xml><?xml version="1.0" encoding="utf-8"?>
<p:tagLst xmlns:p="http://schemas.openxmlformats.org/presentationml/2006/main">
  <p:tag name="KSO_WM_TEMPLATE_CATEGORY" val="custom"/>
  <p:tag name="KSO_WM_TEMPLATE_INDEX" val="160570"/>
  <p:tag name="KSO_WM_TAG_VERSION" val="1.0"/>
  <p:tag name="KSO_WM_SLIDE_ID" val="custom160570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5*d*1"/>
  <p:tag name="KSO_WM_UNIT_CLEAR" val="0"/>
  <p:tag name="KSO_WM_UNIT_LAYERLEVEL" val="1"/>
  <p:tag name="KSO_WM_UNIT_VALUE" val="1261*2521"/>
  <p:tag name="KSO_WM_UNIT_HIGHLIGHT" val="0"/>
  <p:tag name="KSO_WM_UNIT_COMPATIBLE" val="0"/>
</p:tagLst>
</file>

<file path=ppt/tags/tag29.xml><?xml version="1.0" encoding="utf-8"?>
<p:tagLst xmlns:p="http://schemas.openxmlformats.org/presentationml/2006/main">
  <p:tag name="KSO_WM_TEMPLATE_CATEGORY" val="custom"/>
  <p:tag name="KSO_WM_TEMPLATE_INDEX" val="160570"/>
  <p:tag name="KSO_WM_TAG_VERSION" val="1.0"/>
  <p:tag name="KSO_WM_SLIDE_ID" val="custom160570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3.xml><?xml version="1.0" encoding="utf-8"?>
<p:tagLst xmlns:p="http://schemas.openxmlformats.org/presentationml/2006/main">
  <p:tag name="KSO_WM_TAG_VERSION" val="1.0"/>
  <p:tag name="KSO_WM_TEMPLATE_CATEGORY" val="custom"/>
  <p:tag name="KSO_WM_TEMPLATE_INDEX" val="160570"/>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5*d*1"/>
  <p:tag name="KSO_WM_UNIT_CLEAR" val="0"/>
  <p:tag name="KSO_WM_UNIT_LAYERLEVEL" val="1"/>
  <p:tag name="KSO_WM_UNIT_VALUE" val="1261*2521"/>
  <p:tag name="KSO_WM_UNIT_HIGHLIGHT" val="0"/>
  <p:tag name="KSO_WM_UNIT_COMPATIBLE" val="0"/>
</p:tagLst>
</file>

<file path=ppt/tags/tag31.xml><?xml version="1.0" encoding="utf-8"?>
<p:tagLst xmlns:p="http://schemas.openxmlformats.org/presentationml/2006/main">
  <p:tag name="KSO_WM_TEMPLATE_CATEGORY" val="custom"/>
  <p:tag name="KSO_WM_TEMPLATE_INDEX" val="160570"/>
  <p:tag name="KSO_WM_TAG_VERSION" val="1.0"/>
  <p:tag name="KSO_WM_SLIDE_ID" val="custom160570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5*d*1"/>
  <p:tag name="KSO_WM_UNIT_CLEAR" val="0"/>
  <p:tag name="KSO_WM_UNIT_LAYERLEVEL" val="1"/>
  <p:tag name="KSO_WM_UNIT_VALUE" val="1261*2521"/>
  <p:tag name="KSO_WM_UNIT_HIGHLIGHT" val="0"/>
  <p:tag name="KSO_WM_UNIT_COMPATIBLE" val="0"/>
</p:tagLst>
</file>

<file path=ppt/tags/tag33.xml><?xml version="1.0" encoding="utf-8"?>
<p:tagLst xmlns:p="http://schemas.openxmlformats.org/presentationml/2006/main">
  <p:tag name="KSO_WM_TEMPLATE_CATEGORY" val="custom"/>
  <p:tag name="KSO_WM_TEMPLATE_INDEX" val="160570"/>
  <p:tag name="KSO_WM_TAG_VERSION" val="1.0"/>
  <p:tag name="KSO_WM_SLIDE_ID" val="custom160570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b"/>
  <p:tag name="KSO_WM_UNIT_INDEX" val="1"/>
  <p:tag name="KSO_WM_UNIT_ID" val="custom160570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xml><?xml version="1.0" encoding="utf-8"?>
<p:tagLst xmlns:p="http://schemas.openxmlformats.org/presentationml/2006/main">
  <p:tag name="KSO_WM_TEMPLATE_THUMBS_INDEX" val="1、4、5、9、12、17、25、27、29、30、31、32、34、35、36、37"/>
  <p:tag name="KSO_WM_TEMPLATE_CATEGORY" val="custom"/>
  <p:tag name="KSO_WM_TEMPLATE_INDEX" val="160570"/>
  <p:tag name="KSO_WM_TAG_VERSION" val="1.0"/>
  <p:tag name="KSO_WM_SLIDE_ID" val="custom160570_1"/>
  <p:tag name="KSO_WM_SLIDE_INDEX" val="1"/>
  <p:tag name="KSO_WM_SLIDE_ITEM_CNT" val="2"/>
  <p:tag name="KSO_WM_SLIDE_LAYOUT" val="a_b"/>
  <p:tag name="KSO_WM_SLIDE_LAYOUT_CNT" val="1_1"/>
  <p:tag name="KSO_WM_SLIDE_TYPE" val="title"/>
  <p:tag name="KSO_WM_BEAUTIFY_FLAG" val="#wm#"/>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8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heme/theme1.xml><?xml version="1.0" encoding="utf-8"?>
<a:theme xmlns:a="http://schemas.openxmlformats.org/drawingml/2006/main" name="1_Office 主题">
  <a:themeElements>
    <a:clrScheme name="160570">
      <a:dk1>
        <a:srgbClr val="5F5F5F"/>
      </a:dk1>
      <a:lt1>
        <a:sysClr val="window" lastClr="FFFFFF"/>
      </a:lt1>
      <a:dk2>
        <a:srgbClr val="4D4D4D"/>
      </a:dk2>
      <a:lt2>
        <a:srgbClr val="FFFFFF"/>
      </a:lt2>
      <a:accent1>
        <a:srgbClr val="FC6C2C"/>
      </a:accent1>
      <a:accent2>
        <a:srgbClr val="1C2B38"/>
      </a:accent2>
      <a:accent3>
        <a:srgbClr val="FFC543"/>
      </a:accent3>
      <a:accent4>
        <a:srgbClr val="464F5A"/>
      </a:accent4>
      <a:accent5>
        <a:srgbClr val="5E65A6"/>
      </a:accent5>
      <a:accent6>
        <a:srgbClr val="4283D2"/>
      </a:accent6>
      <a:hlink>
        <a:srgbClr val="9B73B1"/>
      </a:hlink>
      <a:folHlink>
        <a:srgbClr val="D6522E"/>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13654</Words>
  <Application>WPS 演示</Application>
  <PresentationFormat>宽屏</PresentationFormat>
  <Paragraphs>378</Paragraphs>
  <Slides>46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Arial</vt:lpstr>
      <vt:lpstr>宋体</vt:lpstr>
      <vt:lpstr>Wingdings</vt:lpstr>
      <vt:lpstr>Calibri Light</vt:lpstr>
      <vt:lpstr>Calibri</vt:lpstr>
      <vt:lpstr>微软雅黑</vt:lpstr>
      <vt:lpstr>黑体</vt:lpstr>
      <vt:lpstr>华文细黑</vt:lpstr>
      <vt:lpstr>Arial Narrow</vt:lpstr>
      <vt:lpstr>等线</vt:lpstr>
      <vt:lpstr>1_Office 主题</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selfishlover</dc:creator>
  <cp:lastModifiedBy>selfishlover</cp:lastModifiedBy>
  <cp:revision>1</cp:revision>
  <dcterms:created xsi:type="dcterms:W3CDTF">2017-04-11T17:05:05Z</dcterms:created>
  <dcterms:modified xsi:type="dcterms:W3CDTF">2017-04-11T19:24:58Z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