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8"/>
  </p:notesMasterIdLst>
  <p:sldIdLst>
    <p:sldId id="283" r:id="rId3"/>
    <p:sldId id="257" r:id="rId4"/>
    <p:sldId id="258" r:id="rId5"/>
    <p:sldId id="284" r:id="rId6"/>
    <p:sldId id="266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EB7819-16B8-45AB-83B6-5D5E52D32E3A}" type="slidenum">
              <a:rPr lang="zh-CN" altLang="en-US">
                <a:ea typeface="宋体" panose="02010600030101010101" pitchFamily="2" charset="-122"/>
              </a:rPr>
              <a:t>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27765"/>
            <a:ext cx="9144000" cy="153569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90308"/>
            <a:ext cx="9144000" cy="602673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4001" y="5527962"/>
            <a:ext cx="9143999" cy="5364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None/>
              <a:defRPr sz="1800" baseline="0">
                <a:solidFill>
                  <a:schemeClr val="accent3"/>
                </a:solidFill>
                <a:effectLst/>
                <a:latin typeface="+mj-lt"/>
                <a:ea typeface="+mj-ea"/>
              </a:defRPr>
            </a:lvl1pPr>
            <a:lvl2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2097088" y="1595438"/>
            <a:ext cx="8196262" cy="3667125"/>
          </a:xfrm>
          <a:prstGeom prst="round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20"/>
          <p:cNvGrpSpPr/>
          <p:nvPr/>
        </p:nvGrpSpPr>
        <p:grpSpPr bwMode="auto">
          <a:xfrm>
            <a:off x="2297928" y="2442638"/>
            <a:ext cx="2992772" cy="220171"/>
            <a:chOff x="2220686" y="1828800"/>
            <a:chExt cx="2992492" cy="220264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2221458" y="1945261"/>
              <a:ext cx="2801676" cy="142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992974" y="1829325"/>
              <a:ext cx="220642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1"/>
          <p:cNvGrpSpPr/>
          <p:nvPr/>
        </p:nvGrpSpPr>
        <p:grpSpPr bwMode="auto">
          <a:xfrm rot="10800000">
            <a:off x="7058806" y="4241373"/>
            <a:ext cx="2992772" cy="220171"/>
            <a:chOff x="2220686" y="1828800"/>
            <a:chExt cx="2992492" cy="220264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2221801" y="1946994"/>
              <a:ext cx="2801676" cy="142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994904" y="1829469"/>
              <a:ext cx="220641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7088" y="2871788"/>
            <a:ext cx="8196262" cy="781050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7088" y="3716338"/>
            <a:ext cx="8196262" cy="3317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0" indent="-571500">
              <a:buFont typeface="Wingdings" panose="05000000000000000000" pitchFamily="2" charset="2"/>
              <a:buChar char="Ø"/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 bwMode="auto">
          <a:xfrm>
            <a:off x="4691063" y="1843088"/>
            <a:ext cx="2395537" cy="2397125"/>
          </a:xfrm>
          <a:prstGeom prst="diamond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菱形 7"/>
          <p:cNvSpPr/>
          <p:nvPr/>
        </p:nvSpPr>
        <p:spPr bwMode="auto">
          <a:xfrm>
            <a:off x="4691063" y="1627188"/>
            <a:ext cx="2395537" cy="2395537"/>
          </a:xfrm>
          <a:prstGeom prst="diamond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4322764"/>
            <a:ext cx="10515600" cy="500064"/>
          </a:xfrm>
        </p:spPr>
        <p:txBody>
          <a:bodyPr anchor="ctr">
            <a:normAutofit/>
          </a:bodyPr>
          <a:lstStyle>
            <a:lvl1pPr marL="457200" indent="-457200" algn="ctr">
              <a:buFont typeface="Wingdings" panose="05000000000000000000" pitchFamily="2" charset="2"/>
              <a:buChar char="u"/>
              <a:defRPr sz="28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963323"/>
            <a:ext cx="10515600" cy="319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0" indent="-571500">
              <a:buFont typeface="Wingdings" panose="05000000000000000000" pitchFamily="2" charset="2"/>
              <a:buChar char="Ø"/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602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7691"/>
            <a:ext cx="5157787" cy="3551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602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7691"/>
            <a:ext cx="5183188" cy="3551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2097088" y="1595438"/>
            <a:ext cx="8196262" cy="3667125"/>
          </a:xfrm>
          <a:prstGeom prst="round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20"/>
          <p:cNvGrpSpPr/>
          <p:nvPr/>
        </p:nvGrpSpPr>
        <p:grpSpPr bwMode="auto">
          <a:xfrm>
            <a:off x="2297909" y="2442638"/>
            <a:ext cx="2992492" cy="220171"/>
            <a:chOff x="2220686" y="1828800"/>
            <a:chExt cx="2992492" cy="220264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2221477" y="1945261"/>
              <a:ext cx="2801938" cy="142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993252" y="1829325"/>
              <a:ext cx="220663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21"/>
          <p:cNvGrpSpPr/>
          <p:nvPr/>
        </p:nvGrpSpPr>
        <p:grpSpPr bwMode="auto">
          <a:xfrm rot="10800000">
            <a:off x="7058341" y="4241373"/>
            <a:ext cx="2992492" cy="220171"/>
            <a:chOff x="2220686" y="1828800"/>
            <a:chExt cx="2992492" cy="220264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221056" y="1946994"/>
              <a:ext cx="2801938" cy="142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992831" y="1829469"/>
              <a:ext cx="220663" cy="219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7087" y="2836863"/>
            <a:ext cx="8196263" cy="661986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2097087" y="3657600"/>
            <a:ext cx="8196263" cy="3841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marL="571500" indent="-571500">
              <a:buFont typeface="Wingdings" panose="05000000000000000000" pitchFamily="2" charset="2"/>
              <a:buChar char="Ø"/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2018/4/16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29900" y="365125"/>
            <a:ext cx="723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6774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2DF7C-2A18-41DC-97E2-293FAC45FADA}" type="datetime1">
              <a:rPr lang="zh-CN" altLang="en-US"/>
              <a:t>2018/4/16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5746-D55F-4022-95AB-C0413CA4931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702129"/>
            <a:ext cx="10515600" cy="5470071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851893" y="623074"/>
            <a:ext cx="3209636" cy="5026063"/>
            <a:chOff x="2921000" y="904098"/>
            <a:chExt cx="2387600" cy="373881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3668184" y="904098"/>
              <a:ext cx="1640416" cy="1839369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921000" y="1883836"/>
              <a:ext cx="2387600" cy="27590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 flipH="1">
              <a:off x="3210984" y="2904598"/>
              <a:ext cx="1066800" cy="115570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633" y="2763983"/>
            <a:ext cx="7157127" cy="1330036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5872" y="4207440"/>
            <a:ext cx="7803863" cy="94578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56328" y="4158641"/>
            <a:ext cx="8366432" cy="536400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None/>
              <a:defRPr sz="1800" baseline="0">
                <a:solidFill>
                  <a:schemeClr val="accent3"/>
                </a:solidFill>
                <a:effectLst/>
                <a:latin typeface="+mj-lt"/>
                <a:ea typeface="+mj-ea"/>
              </a:defRPr>
            </a:lvl1pPr>
            <a:lvl2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181600" cy="46529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0"/>
            <a:ext cx="5181600" cy="46529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354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54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963703" y="1210397"/>
            <a:ext cx="6264594" cy="4437206"/>
            <a:chOff x="2481952" y="2226154"/>
            <a:chExt cx="4471298" cy="3167016"/>
          </a:xfrm>
        </p:grpSpPr>
        <p:sp>
          <p:nvSpPr>
            <p:cNvPr id="18" name="矩形 17"/>
            <p:cNvSpPr/>
            <p:nvPr/>
          </p:nvSpPr>
          <p:spPr>
            <a:xfrm rot="225092">
              <a:off x="2564502" y="3297717"/>
              <a:ext cx="4332288" cy="7254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1197296">
              <a:off x="3059802" y="2357917"/>
              <a:ext cx="3341688" cy="7239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225092">
              <a:off x="2481952" y="3196117"/>
              <a:ext cx="4333875" cy="7239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1197296">
              <a:off x="2972490" y="2226154"/>
              <a:ext cx="3343275" cy="725488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dirty="0">
                <a:solidFill>
                  <a:srgbClr val="FFFFFF"/>
                </a:solidFill>
                <a:cs typeface="Verdana" panose="020B0604030504040204" pitchFamily="34" charset="0"/>
              </a:endParaRPr>
            </a:p>
          </p:txBody>
        </p:sp>
        <p:sp>
          <p:nvSpPr>
            <p:cNvPr id="22" name="KSO_CT2"/>
            <p:cNvSpPr txBox="1"/>
            <p:nvPr/>
          </p:nvSpPr>
          <p:spPr>
            <a:xfrm rot="240000">
              <a:off x="2482452" y="3194929"/>
              <a:ext cx="4334400" cy="7236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800"/>
                </a:spcBef>
                <a:spcAft>
                  <a:spcPts val="0"/>
                </a:spcAft>
                <a:buClr>
                  <a:schemeClr val="accent3">
                    <a:lumMod val="75000"/>
                  </a:schemeClr>
                </a:buClr>
                <a:buSzPct val="70000"/>
                <a:buFont typeface="Wingdings 2" pitchFamily="18" charset="2"/>
                <a:buNone/>
                <a:defRPr sz="4400" kern="1200" baseline="0">
                  <a:solidFill>
                    <a:schemeClr val="bg1"/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幼圆" pitchFamily="49" charset="-122"/>
                <a:buNone/>
                <a:defRPr sz="2000" kern="1200" baseline="0">
                  <a:solidFill>
                    <a:srgbClr val="7D7D7D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3" name="KSO_BT1"/>
            <p:cNvSpPr txBox="1"/>
            <p:nvPr/>
          </p:nvSpPr>
          <p:spPr>
            <a:xfrm rot="21180000">
              <a:off x="2972052" y="2226529"/>
              <a:ext cx="3344400" cy="72720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b="1" i="0" kern="1200" baseline="0">
                  <a:solidFill>
                    <a:schemeClr val="bg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Aft>
                  <a:spcPts val="0"/>
                </a:spcAft>
              </a:pPr>
              <a:endParaRPr lang="en-US" dirty="0"/>
            </a:p>
          </p:txBody>
        </p:sp>
        <p:sp>
          <p:nvSpPr>
            <p:cNvPr id="12" name="矩形 11"/>
            <p:cNvSpPr/>
            <p:nvPr>
              <p:custDataLst>
                <p:tags r:id="rId1"/>
              </p:custDataLst>
            </p:nvPr>
          </p:nvSpPr>
          <p:spPr>
            <a:xfrm rot="518391">
              <a:off x="2716213" y="4799445"/>
              <a:ext cx="3343275" cy="5937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 rot="21396991">
              <a:off x="3603625" y="4362883"/>
              <a:ext cx="3349625" cy="5937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 rot="21396991">
              <a:off x="3521075" y="4261283"/>
              <a:ext cx="3349625" cy="59372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 rot="518391">
              <a:off x="2652713" y="4728008"/>
              <a:ext cx="3344862" cy="592137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254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6D75-5D42-476C-BE7D-9D00EB8E20F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933-6F41-44B0-A3BE-9B2798590E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4738">
            <a:off x="3644908" y="1195278"/>
            <a:ext cx="4746759" cy="1033039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sz="quarter" idx="13" hasCustomPrompt="1"/>
          </p:nvPr>
        </p:nvSpPr>
        <p:spPr>
          <a:xfrm rot="237202">
            <a:off x="2942537" y="2568628"/>
            <a:ext cx="6125993" cy="101757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0" name="内容占位符 29"/>
          <p:cNvSpPr>
            <a:spLocks noGrp="1"/>
          </p:cNvSpPr>
          <p:nvPr>
            <p:ph sz="quarter" idx="14" hasCustomPrompt="1"/>
          </p:nvPr>
        </p:nvSpPr>
        <p:spPr>
          <a:xfrm rot="21363546">
            <a:off x="4398990" y="4065587"/>
            <a:ext cx="4697357" cy="89903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quarter" idx="15" hasCustomPrompt="1"/>
          </p:nvPr>
        </p:nvSpPr>
        <p:spPr>
          <a:xfrm rot="504065">
            <a:off x="3247718" y="4709646"/>
            <a:ext cx="4715309" cy="90079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29809" y="171983"/>
            <a:ext cx="4574194" cy="2357864"/>
            <a:chOff x="487713" y="115795"/>
            <a:chExt cx="5303739" cy="2733937"/>
          </a:xfrm>
        </p:grpSpPr>
        <p:sp>
          <p:nvSpPr>
            <p:cNvPr id="25" name="矩形 24"/>
            <p:cNvSpPr/>
            <p:nvPr/>
          </p:nvSpPr>
          <p:spPr>
            <a:xfrm>
              <a:off x="2889434" y="942412"/>
              <a:ext cx="603200" cy="633032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77434" y="1416358"/>
              <a:ext cx="694344" cy="762291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27600" y="284088"/>
              <a:ext cx="238133" cy="248573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76992" y="1667084"/>
              <a:ext cx="1143429" cy="1182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10994" y="1229595"/>
              <a:ext cx="1080458" cy="10837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823891" y="367382"/>
              <a:ext cx="947887" cy="8998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87713" y="115795"/>
              <a:ext cx="176819" cy="184570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247366" y="2920071"/>
            <a:ext cx="1552748" cy="3771673"/>
            <a:chOff x="7503588" y="3086327"/>
            <a:chExt cx="1552748" cy="3771673"/>
          </a:xfrm>
        </p:grpSpPr>
        <p:sp>
          <p:nvSpPr>
            <p:cNvPr id="21" name="矩形 20"/>
            <p:cNvSpPr/>
            <p:nvPr/>
          </p:nvSpPr>
          <p:spPr>
            <a:xfrm>
              <a:off x="7503588" y="4103818"/>
              <a:ext cx="792117" cy="775546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612959" y="5525652"/>
              <a:ext cx="611488" cy="639660"/>
            </a:xfrm>
            <a:prstGeom prst="rect">
              <a:avLst/>
            </a:prstGeom>
            <a:solidFill>
              <a:schemeClr val="accent4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612959" y="6218340"/>
              <a:ext cx="611488" cy="63966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295705" y="6218340"/>
              <a:ext cx="611488" cy="639660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61106" y="5223030"/>
              <a:ext cx="395230" cy="4318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844080" y="3086327"/>
              <a:ext cx="238134" cy="248572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2529846"/>
            <a:ext cx="5258609" cy="1573971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80" y="1694080"/>
            <a:ext cx="4471733" cy="4538227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371" y="4174410"/>
            <a:ext cx="4961439" cy="21284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1720" y="365125"/>
            <a:ext cx="14020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016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4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8760"/>
            <a:ext cx="10515600" cy="466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8A59-6D68-4B1D-976C-846579BDD7A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830D-09B5-49FC-859C-960B5F3DDD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¤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3526494-67D7-41FA-84A5-6F7C0AAF40FA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CAA0857-FA61-4FC3-8E68-53D83C9C5D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s://msdn.microsoft.com/zh-cn/library/system.net.httpwebrequest(v=vs.80).aspx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hyperlink" Target="https://msdn.microsoft.com/zh-cn/library/system.xml(v=vs.110).aspx" TargetMode="Externa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tags" Target="../tags/tag46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34" Type="http://schemas.openxmlformats.org/officeDocument/2006/relationships/tags" Target="../tags/tag54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tags" Target="../tags/tag45.xml"/><Relationship Id="rId33" Type="http://schemas.openxmlformats.org/officeDocument/2006/relationships/tags" Target="../tags/tag53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29" Type="http://schemas.openxmlformats.org/officeDocument/2006/relationships/tags" Target="../tags/tag49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tags" Target="../tags/tag44.xml"/><Relationship Id="rId32" Type="http://schemas.openxmlformats.org/officeDocument/2006/relationships/tags" Target="../tags/tag52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tags" Target="../tags/tag48.xml"/><Relationship Id="rId36" Type="http://schemas.openxmlformats.org/officeDocument/2006/relationships/notesSlide" Target="../notesSlides/notesSlide4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31" Type="http://schemas.openxmlformats.org/officeDocument/2006/relationships/tags" Target="../tags/tag51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tags" Target="../tags/tag47.xml"/><Relationship Id="rId30" Type="http://schemas.openxmlformats.org/officeDocument/2006/relationships/tags" Target="../tags/tag50.xml"/><Relationship Id="rId35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Week7-</a:t>
            </a:r>
            <a:r>
              <a:rPr lang="zh-CN" altLang="en-US" dirty="0"/>
              <a:t>网络访问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HttpWebRequest</a:t>
            </a:r>
            <a:r>
              <a:rPr lang="zh-CN" altLang="en-US" dirty="0"/>
              <a:t>和</a:t>
            </a:r>
            <a:r>
              <a:rPr lang="en-US" altLang="zh-CN" dirty="0"/>
              <a:t>HttpClient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命名空间：</a:t>
            </a:r>
            <a:r>
              <a:rPr lang="en-US" altLang="zh-CN" dirty="0"/>
              <a:t>System.Net, System.Net.Http</a:t>
            </a:r>
          </a:p>
          <a:p>
            <a:r>
              <a:rPr lang="zh-CN" altLang="en-US" dirty="0"/>
              <a:t>官方文档：</a:t>
            </a:r>
          </a:p>
          <a:p>
            <a:r>
              <a:rPr lang="en-US" altLang="zh-CN" dirty="0" err="1"/>
              <a:t>HttpWebRequest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https://msdn.microsoft.com/zh-cn/library/system.net.httpwebrequest(v=vs.80).aspx</a:t>
            </a:r>
            <a:endParaRPr lang="en-US" altLang="zh-CN" dirty="0"/>
          </a:p>
          <a:p>
            <a:r>
              <a:rPr lang="en-US" altLang="zh-CN" dirty="0" err="1"/>
              <a:t>HttpClient</a:t>
            </a:r>
            <a:r>
              <a:rPr lang="zh-CN" altLang="en-US" dirty="0"/>
              <a:t>：https://msdn.microsoft.com/en-us/library/system.net.http.httpclient(v=vs.118).aspx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JSON 是轻量级的文本数据交换格式</a:t>
            </a:r>
          </a:p>
          <a:p>
            <a:r>
              <a:rPr lang="zh-CN" altLang="en-US" dirty="0"/>
              <a:t>JSON 类似于</a:t>
            </a:r>
            <a:r>
              <a:rPr lang="en-US" altLang="zh-CN" dirty="0"/>
              <a:t>XML</a:t>
            </a:r>
            <a:r>
              <a:rPr lang="zh-CN" altLang="en-US" dirty="0"/>
              <a:t>，但比 XML 更小、更快，更易解析。</a:t>
            </a:r>
          </a:p>
          <a:p>
            <a:r>
              <a:rPr lang="zh-CN" altLang="en-US" dirty="0"/>
              <a:t>官方介绍：</a:t>
            </a:r>
          </a:p>
          <a:p>
            <a:r>
              <a:rPr lang="zh-CN" altLang="en-US" dirty="0"/>
              <a:t>http://www.w3school.com.cn/json/index.asp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XML 是一种标记语言，很类似 </a:t>
            </a:r>
            <a:r>
              <a:rPr lang="en-US" altLang="zh-CN" dirty="0"/>
              <a:t>XA</a:t>
            </a:r>
            <a:r>
              <a:rPr lang="zh-CN" altLang="en-US" dirty="0"/>
              <a:t>ML</a:t>
            </a:r>
          </a:p>
          <a:p>
            <a:r>
              <a:rPr lang="zh-CN" altLang="en-US" dirty="0"/>
              <a:t>XML 的设计宗旨是传输数据，而非显示数据</a:t>
            </a:r>
          </a:p>
          <a:p>
            <a:r>
              <a:rPr lang="zh-CN" altLang="en-US" dirty="0"/>
              <a:t>XML 标签没有被预定义。您需要自行定义标签。</a:t>
            </a:r>
          </a:p>
          <a:p>
            <a:r>
              <a:rPr lang="zh-CN" altLang="en-US" dirty="0"/>
              <a:t>XML 被设计为具有自我描述性。</a:t>
            </a:r>
          </a:p>
          <a:p>
            <a:r>
              <a:rPr lang="zh-CN" altLang="en-US" dirty="0"/>
              <a:t>官方介绍：</a:t>
            </a:r>
          </a:p>
          <a:p>
            <a:r>
              <a:rPr lang="zh-CN" altLang="en-US" dirty="0"/>
              <a:t>http://www.w3school.com.cn/xml/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的解析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ym typeface="+mn-ea"/>
              </a:rPr>
              <a:t>解析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可利用系统自带的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解析器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命名空间：</a:t>
            </a:r>
            <a:r>
              <a:rPr lang="en-US" altLang="zh-CN" dirty="0" err="1"/>
              <a:t>Windows.Data.Json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官方介绍：</a:t>
            </a:r>
            <a:r>
              <a:rPr lang="en-US" altLang="zh-CN" dirty="0">
                <a:sym typeface="+mn-ea"/>
              </a:rPr>
              <a:t>https://docs.microsoft.com/en-us/uwp/api/Windows.Data.Json</a:t>
            </a:r>
          </a:p>
          <a:p>
            <a:r>
              <a:rPr lang="zh-CN" altLang="en-US" dirty="0">
                <a:sym typeface="+mn-ea"/>
              </a:rPr>
              <a:t>或者第三方的开源类库Newtonsoft.Json</a:t>
            </a:r>
          </a:p>
          <a:p>
            <a:r>
              <a:rPr lang="zh-CN" altLang="en-US" dirty="0">
                <a:sym typeface="+mn-ea"/>
              </a:rPr>
              <a:t>使用教程：http://blog.csdn.net/coolszy/article/details/8606803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解析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用系统自带的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解析器即可</a:t>
            </a:r>
          </a:p>
          <a:p>
            <a:r>
              <a:rPr lang="en-US" altLang="zh-CN" dirty="0">
                <a:sym typeface="+mn-ea"/>
              </a:rPr>
              <a:t>XmlDocument</a:t>
            </a:r>
            <a:r>
              <a:rPr lang="zh-CN" altLang="en-US" dirty="0">
                <a:sym typeface="+mn-ea"/>
              </a:rPr>
              <a:t>：</a:t>
            </a:r>
          </a:p>
          <a:p>
            <a:r>
              <a:rPr lang="zh-CN" altLang="en-US" dirty="0">
                <a:sym typeface="+mn-ea"/>
              </a:rPr>
              <a:t>命名空间：</a:t>
            </a:r>
            <a:r>
              <a:rPr lang="en-US" altLang="zh-CN" dirty="0" err="1"/>
              <a:t>System.Xml</a:t>
            </a:r>
            <a:r>
              <a:rPr lang="en-US" altLang="zh-CN" dirty="0"/>
              <a:t> /</a:t>
            </a:r>
            <a:r>
              <a:rPr lang="zh-CN" altLang="en-US" dirty="0"/>
              <a:t> </a:t>
            </a:r>
            <a:r>
              <a:rPr lang="en-US" altLang="zh-CN" dirty="0" err="1">
                <a:sym typeface="+mn-ea"/>
              </a:rPr>
              <a:t>Windows.Data.Xml.Dom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官方介绍：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+mn-ea"/>
                <a:hlinkClick r:id="rId6"/>
              </a:rPr>
              <a:t>https://msdn.microsoft.com/zh-cn/library/system.xml(v=vs.110).aspx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https://msdn.microsoft.com/zh-cn/library/windows/apps/windows.data.xml.dom.xmldocument.aspx</a:t>
            </a:r>
          </a:p>
          <a:p>
            <a:endParaRPr lang="zh-CN" altLang="en-US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3352804" y="1449603"/>
            <a:ext cx="5486393" cy="570962"/>
            <a:chOff x="3352804" y="1960350"/>
            <a:chExt cx="5486393" cy="570962"/>
          </a:xfrm>
        </p:grpSpPr>
        <p:cxnSp>
          <p:nvCxnSpPr>
            <p:cNvPr id="3" name="直接连接符 2"/>
            <p:cNvCxnSpPr/>
            <p:nvPr>
              <p:custDataLst>
                <p:tags r:id="rId28"/>
              </p:custDataLst>
            </p:nvPr>
          </p:nvCxnSpPr>
          <p:spPr>
            <a:xfrm>
              <a:off x="3778410" y="2531312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29"/>
              </p:custDataLst>
            </p:nvPr>
          </p:nvCxnSpPr>
          <p:spPr>
            <a:xfrm>
              <a:off x="3778410" y="2070413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30"/>
              </p:custDataLst>
            </p:nvPr>
          </p:nvCxnSpPr>
          <p:spPr>
            <a:xfrm flipV="1">
              <a:off x="4574277" y="1960350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31"/>
              </p:custDataLst>
            </p:nvPr>
          </p:nvCxnSpPr>
          <p:spPr>
            <a:xfrm flipH="1" flipV="1">
              <a:off x="4684340" y="1960350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32"/>
              </p:custDataLst>
            </p:nvPr>
          </p:nvCxnSpPr>
          <p:spPr>
            <a:xfrm>
              <a:off x="4794403" y="2070413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>
              <p:custDataLst>
                <p:tags r:id="rId33"/>
              </p:custDataLst>
            </p:nvPr>
          </p:nvSpPr>
          <p:spPr>
            <a:xfrm>
              <a:off x="3352804" y="2139215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34"/>
              </p:custDataLst>
            </p:nvPr>
          </p:nvSpPr>
          <p:spPr>
            <a:xfrm>
              <a:off x="3736074" y="2074999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使用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HttpWebRequest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或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HttpClient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访问网络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3352804" y="2333199"/>
            <a:ext cx="5486393" cy="570962"/>
            <a:chOff x="3352804" y="2741797"/>
            <a:chExt cx="5486393" cy="570962"/>
          </a:xfrm>
        </p:grpSpPr>
        <p:cxnSp>
          <p:nvCxnSpPr>
            <p:cNvPr id="63" name="直接连接符 62"/>
            <p:cNvCxnSpPr/>
            <p:nvPr>
              <p:custDataLst>
                <p:tags r:id="rId21"/>
              </p:custDataLst>
            </p:nvPr>
          </p:nvCxnSpPr>
          <p:spPr>
            <a:xfrm>
              <a:off x="3778410" y="3312759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2"/>
              </p:custDataLst>
            </p:nvPr>
          </p:nvCxnSpPr>
          <p:spPr>
            <a:xfrm>
              <a:off x="3778410" y="2851860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3"/>
              </p:custDataLst>
            </p:nvPr>
          </p:nvCxnSpPr>
          <p:spPr>
            <a:xfrm flipV="1">
              <a:off x="4574277" y="2741797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4"/>
              </p:custDataLst>
            </p:nvPr>
          </p:nvCxnSpPr>
          <p:spPr>
            <a:xfrm flipH="1" flipV="1">
              <a:off x="4684340" y="2741797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5"/>
              </p:custDataLst>
            </p:nvPr>
          </p:nvCxnSpPr>
          <p:spPr>
            <a:xfrm>
              <a:off x="4794403" y="2851860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>
              <p:custDataLst>
                <p:tags r:id="rId26"/>
              </p:custDataLst>
            </p:nvPr>
          </p:nvSpPr>
          <p:spPr>
            <a:xfrm>
              <a:off x="3352804" y="2920662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27"/>
              </p:custDataLst>
            </p:nvPr>
          </p:nvSpPr>
          <p:spPr>
            <a:xfrm>
              <a:off x="3736074" y="2856446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2500"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输入城市查天气，快递查询等生活实用功能至少完成一种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3352804" y="3216795"/>
            <a:ext cx="5486393" cy="570962"/>
            <a:chOff x="3352804" y="3523244"/>
            <a:chExt cx="5486393" cy="570962"/>
          </a:xfrm>
        </p:grpSpPr>
        <p:cxnSp>
          <p:nvCxnSpPr>
            <p:cNvPr id="76" name="直接连接符 75"/>
            <p:cNvCxnSpPr/>
            <p:nvPr>
              <p:custDataLst>
                <p:tags r:id="rId14"/>
              </p:custDataLst>
            </p:nvPr>
          </p:nvCxnSpPr>
          <p:spPr>
            <a:xfrm>
              <a:off x="3778410" y="3633307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15"/>
              </p:custDataLst>
            </p:nvPr>
          </p:nvCxnSpPr>
          <p:spPr>
            <a:xfrm flipV="1">
              <a:off x="4574277" y="3523244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4684340" y="3523244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17"/>
              </p:custDataLst>
            </p:nvPr>
          </p:nvCxnSpPr>
          <p:spPr>
            <a:xfrm>
              <a:off x="4794403" y="3633307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18"/>
              </p:custDataLst>
            </p:nvPr>
          </p:nvCxnSpPr>
          <p:spPr>
            <a:xfrm>
              <a:off x="3778410" y="4094206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>
              <p:custDataLst>
                <p:tags r:id="rId19"/>
              </p:custDataLst>
            </p:nvPr>
          </p:nvSpPr>
          <p:spPr>
            <a:xfrm>
              <a:off x="3352804" y="3702109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/>
            <p:cNvSpPr txBox="1"/>
            <p:nvPr>
              <p:custDataLst>
                <p:tags r:id="rId20"/>
              </p:custDataLst>
            </p:nvPr>
          </p:nvSpPr>
          <p:spPr>
            <a:xfrm>
              <a:off x="3736074" y="3637893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自行上网查找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API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（不可与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Demo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相同！）</a:t>
              </a:r>
            </a:p>
          </p:txBody>
        </p:sp>
      </p:grp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3345882" y="4057991"/>
            <a:ext cx="5486393" cy="570962"/>
            <a:chOff x="3352804" y="5086138"/>
            <a:chExt cx="5486393" cy="570962"/>
          </a:xfrm>
        </p:grpSpPr>
        <p:cxnSp>
          <p:nvCxnSpPr>
            <p:cNvPr id="89" name="直接连接符 88"/>
            <p:cNvCxnSpPr/>
            <p:nvPr>
              <p:custDataLst>
                <p:tags r:id="rId7"/>
              </p:custDataLst>
            </p:nvPr>
          </p:nvCxnSpPr>
          <p:spPr>
            <a:xfrm>
              <a:off x="3778410" y="5657100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"/>
              </p:custDataLst>
            </p:nvPr>
          </p:nvCxnSpPr>
          <p:spPr>
            <a:xfrm>
              <a:off x="3778410" y="5196201"/>
              <a:ext cx="795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9"/>
              </p:custDataLst>
            </p:nvPr>
          </p:nvCxnSpPr>
          <p:spPr>
            <a:xfrm flipV="1">
              <a:off x="4574277" y="5086138"/>
              <a:ext cx="110066" cy="1100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4684340" y="5086138"/>
              <a:ext cx="110063" cy="1100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11"/>
              </p:custDataLst>
            </p:nvPr>
          </p:nvCxnSpPr>
          <p:spPr>
            <a:xfrm>
              <a:off x="4794403" y="5196201"/>
              <a:ext cx="347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>
              <p:custDataLst>
                <p:tags r:id="rId12"/>
              </p:custDataLst>
            </p:nvPr>
          </p:nvSpPr>
          <p:spPr>
            <a:xfrm>
              <a:off x="3352804" y="5265003"/>
              <a:ext cx="324000" cy="324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94"/>
            <p:cNvSpPr txBox="1"/>
            <p:nvPr>
              <p:custDataLst>
                <p:tags r:id="rId13"/>
              </p:custDataLst>
            </p:nvPr>
          </p:nvSpPr>
          <p:spPr>
            <a:xfrm>
              <a:off x="3736074" y="5200787"/>
              <a:ext cx="5103123" cy="4524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0000"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Bonus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：完成两种不同的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API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，且分别为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JSON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和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XML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格式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1" name="圆角矩形 50"/>
          <p:cNvSpPr/>
          <p:nvPr>
            <p:custDataLst>
              <p:tags r:id="rId6"/>
            </p:custDataLst>
          </p:nvPr>
        </p:nvSpPr>
        <p:spPr>
          <a:xfrm>
            <a:off x="4712419" y="427329"/>
            <a:ext cx="2767163" cy="573346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000">
                <a:latin typeface="+mj-lt"/>
                <a:ea typeface="+mj-ea"/>
                <a:cs typeface="+mj-cs"/>
              </a:rPr>
              <a:t>作业要求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8"/>
  <p:tag name="KSO_WM_TAG_VERSION" val="1.0"/>
  <p:tag name="KSO_WM_SLIDE_ID" val="basetag20163698_1"/>
  <p:tag name="KSO_WM_SLIDE_INDEX" val="1"/>
  <p:tag name="KSO_WM_SLIDE_ITEM_CNT" val="0"/>
  <p:tag name="KSO_WM_SLIDE_TYPE" val="title"/>
  <p:tag name="KSO_WM_TEMPLATE_THUMBS_INDEX" val="1、6、7、8、10、12、17、19、20、21、22、23、26、27、29、35、37、38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3"/>
  <p:tag name="KSO_WM_SLIDE_ID" val="custom16047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9"/>
  <p:tag name="KSO_WM_SLIDE_SIZE" val="828*3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f"/>
  <p:tag name="KSO_WM_UNIT_INDEX" val="1"/>
  <p:tag name="KSO_WM_UNIT_ID" val="custom160473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3"/>
  <p:tag name="KSO_WM_SLIDE_ID" val="custom16047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0"/>
  <p:tag name="KSO_WM_SLIDE_SIZE" val="828*3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f"/>
  <p:tag name="KSO_WM_UNIT_INDEX" val="1"/>
  <p:tag name="KSO_WM_UNIT_ID" val="custom160473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f"/>
  <p:tag name="KSO_WM_UNIT_INDEX" val="2"/>
  <p:tag name="KSO_WM_UNIT_ID" val="custom160473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3"/>
  <p:tag name="KSO_WM_SLIDE_ID" val="custom16047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9"/>
  <p:tag name="KSO_WM_SLIDE_SIZE" val="828*3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f"/>
  <p:tag name="KSO_WM_UNIT_INDEX" val="1"/>
  <p:tag name="KSO_WM_UNIT_ID" val="custom160473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3"/>
  <p:tag name="KSO_WM_SLIDE_ID" val="custom160473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180*118"/>
  <p:tag name="KSO_WM_SLIDE_SIZE" val="432*353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3_11*i*0"/>
  <p:tag name="KSO_WM_TEMPLATE_CATEGORY" val="custom"/>
  <p:tag name="KSO_WM_TEMPLATE_INDEX" val="160473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3_11*i*15"/>
  <p:tag name="KSO_WM_TEMPLATE_CATEGORY" val="custom"/>
  <p:tag name="KSO_WM_TEMPLATE_INDEX" val="160473"/>
  <p:tag name="KSO_WM_UNIT_INDEX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3_11*i*30"/>
  <p:tag name="KSO_WM_TEMPLATE_CATEGORY" val="custom"/>
  <p:tag name="KSO_WM_TEMPLATE_INDEX" val="160473"/>
  <p:tag name="KSO_WM_UNIT_INDEX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3_11*i*60"/>
  <p:tag name="KSO_WM_TEMPLATE_CATEGORY" val="custom"/>
  <p:tag name="KSO_WM_TEMPLATE_INDEX" val="160473"/>
  <p:tag name="KSO_WM_UNIT_INDEX" val="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a"/>
  <p:tag name="KSO_WM_UNIT_INDEX" val="1"/>
  <p:tag name="KSO_WM_UNIT_ID" val="custom160473_11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CONTENT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5"/>
  <p:tag name="KSO_WM_UNIT_ID" val="custom160473_11*l_i*1_2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6"/>
  <p:tag name="KSO_WM_UNIT_ID" val="custom160473_11*l_i*1_2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7"/>
  <p:tag name="KSO_WM_UNIT_ID" val="custom160473_11*l_i*1_2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98_27*i*0"/>
  <p:tag name="KSO_WM_TEMPLATE_CATEGORY" val="custom"/>
  <p:tag name="KSO_WM_TEMPLATE_INDEX" val="19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8"/>
  <p:tag name="KSO_WM_UNIT_ID" val="custom160473_11*l_i*1_2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9"/>
  <p:tag name="KSO_WM_UNIT_ID" val="custom160473_11*l_i*1_2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0"/>
  <p:tag name="KSO_WM_UNIT_ID" val="custom160473_11*l_i*1_3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5_1"/>
  <p:tag name="KSO_WM_UNIT_ID" val="custom160473_11*l_h_f*1_5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4"/>
  <p:tag name="KSO_WM_UNIT_ID" val="custom160473_11*l_i*1_1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5"/>
  <p:tag name="KSO_WM_UNIT_ID" val="custom160473_11*l_i*1_1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6"/>
  <p:tag name="KSO_WM_UNIT_ID" val="custom160473_11*l_i*1_1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7"/>
  <p:tag name="KSO_WM_UNIT_ID" val="custom160473_11*l_i*1_1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3"/>
  <p:tag name="KSO_WM_UNIT_ID" val="custom160473_11*l_i*1_1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8"/>
  <p:tag name="KSO_WM_UNIT_ID" val="custom160473_11*l_i*1_1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98_27*i*1"/>
  <p:tag name="KSO_WM_TEMPLATE_CATEGORY" val="custom"/>
  <p:tag name="KSO_WM_TEMPLATE_INDEX" val="19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3_1"/>
  <p:tag name="KSO_WM_UNIT_ID" val="custom160473_11*l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7"/>
  <p:tag name="KSO_WM_UNIT_ID" val="custom160473_11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8"/>
  <p:tag name="KSO_WM_UNIT_ID" val="custom160473_11*l_i*1_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9"/>
  <p:tag name="KSO_WM_UNIT_ID" val="custom160473_11*l_i*1_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0"/>
  <p:tag name="KSO_WM_UNIT_ID" val="custom160473_11*l_i*1_10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1"/>
  <p:tag name="KSO_WM_UNIT_ID" val="custom160473_11*l_i*1_1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2"/>
  <p:tag name="KSO_WM_UNIT_ID" val="custom160473_11*l_i*1_1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2_1"/>
  <p:tag name="KSO_WM_UNIT_ID" val="custom160473_11*l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1"/>
  <p:tag name="KSO_WM_UNIT_ID" val="custom160473_11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2"/>
  <p:tag name="KSO_WM_UNIT_ID" val="custom160473_11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98_27*i*2"/>
  <p:tag name="KSO_WM_TEMPLATE_CATEGORY" val="custom"/>
  <p:tag name="KSO_WM_TEMPLATE_INDEX" val="19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3"/>
  <p:tag name="KSO_WM_UNIT_ID" val="custom160473_11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4"/>
  <p:tag name="KSO_WM_UNIT_ID" val="custom160473_11*l_i*1_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5"/>
  <p:tag name="KSO_WM_UNIT_ID" val="custom160473_11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i"/>
  <p:tag name="KSO_WM_UNIT_INDEX" val="1_6"/>
  <p:tag name="KSO_WM_UNIT_ID" val="custom160473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3"/>
  <p:tag name="KSO_WM_UNIT_TYPE" val="l_h_f"/>
  <p:tag name="KSO_WM_UNIT_INDEX" val="1_1_1"/>
  <p:tag name="KSO_WM_UNIT_ID" val="custom160473_11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DIAGRAM_GROUP_CODE" val="l1-1"/>
  <p:tag name="KSO_WM_UNIT_PRESET_TEXT_LEN" val="40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98_27*i*3"/>
  <p:tag name="KSO_WM_TEMPLATE_CATEGORY" val="custom"/>
  <p:tag name="KSO_WM_TEMPLATE_INDEX" val="19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8"/>
  <p:tag name="KSO_WM_TAG_VERSION" val="1.0"/>
  <p:tag name="KSO_WM_TEMPLATE_THUMBS_INDEX" val="1、6、7、8、10、12、17、19、20、21、22、23、26、27、29、35、37、38"/>
  <p:tag name="KSO_WM_BEAUTIFY_FLAG" val="#wm#"/>
</p:tagLst>
</file>

<file path=ppt/theme/theme1.xml><?xml version="1.0" encoding="utf-8"?>
<a:theme xmlns:a="http://schemas.openxmlformats.org/drawingml/2006/main" name="A000120140530A99PPBG">
  <a:themeElements>
    <a:clrScheme name="160198.198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307EAE"/>
      </a:accent1>
      <a:accent2>
        <a:srgbClr val="25B7EC"/>
      </a:accent2>
      <a:accent3>
        <a:srgbClr val="5DBFAD"/>
      </a:accent3>
      <a:accent4>
        <a:srgbClr val="A6A081"/>
      </a:accent4>
      <a:accent5>
        <a:srgbClr val="7479A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407</Words>
  <Application>Microsoft Office PowerPoint</Application>
  <PresentationFormat>宽屏</PresentationFormat>
  <Paragraphs>42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宋体</vt:lpstr>
      <vt:lpstr>Arial</vt:lpstr>
      <vt:lpstr>Calibri</vt:lpstr>
      <vt:lpstr>Verdana</vt:lpstr>
      <vt:lpstr>Wingdings</vt:lpstr>
      <vt:lpstr>Wingdings 2</vt:lpstr>
      <vt:lpstr>A000120140530A99PPBG</vt:lpstr>
      <vt:lpstr>自定义设计方案</vt:lpstr>
      <vt:lpstr>Week7-网络访问</vt:lpstr>
      <vt:lpstr>HttpWebRequest和HttpClient</vt:lpstr>
      <vt:lpstr>JSON和XML</vt:lpstr>
      <vt:lpstr>JSON和XML的解析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selfishlover</dc:creator>
  <cp:lastModifiedBy>余明静</cp:lastModifiedBy>
  <cp:revision>8</cp:revision>
  <dcterms:created xsi:type="dcterms:W3CDTF">2017-04-03T05:57:16Z</dcterms:created>
  <dcterms:modified xsi:type="dcterms:W3CDTF">2018-04-16T05:11:07Z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