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358707"/>
            <a:ext cx="9143999" cy="637769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6029" y="2857881"/>
            <a:ext cx="8171941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98523" y="2739974"/>
            <a:ext cx="6346952" cy="148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jpg"/><Relationship Id="rId3" Type="http://schemas.openxmlformats.org/officeDocument/2006/relationships/image" Target="../media/image21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jp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jpg"/><Relationship Id="rId7" Type="http://schemas.openxmlformats.org/officeDocument/2006/relationships/image" Target="../media/image31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g"/><Relationship Id="rId3" Type="http://schemas.openxmlformats.org/officeDocument/2006/relationships/image" Target="../media/image33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jpg"/><Relationship Id="rId4" Type="http://schemas.openxmlformats.org/officeDocument/2006/relationships/image" Target="../media/image39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jpg"/><Relationship Id="rId3" Type="http://schemas.openxmlformats.org/officeDocument/2006/relationships/image" Target="../media/image41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image" Target="../media/image45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3" Type="http://schemas.openxmlformats.org/officeDocument/2006/relationships/image" Target="../media/image47.jp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49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3" Type="http://schemas.openxmlformats.org/officeDocument/2006/relationships/image" Target="../media/image51.jp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3" Type="http://schemas.openxmlformats.org/officeDocument/2006/relationships/image" Target="../media/image53.jp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jp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jp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jp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2.jpg"/><Relationship Id="rId3" Type="http://schemas.openxmlformats.org/officeDocument/2006/relationships/image" Target="../media/image63.jp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jp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6.jpg"/><Relationship Id="rId3" Type="http://schemas.openxmlformats.org/officeDocument/2006/relationships/image" Target="../media/image67.jp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jp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9.jpg"/><Relationship Id="rId3" Type="http://schemas.openxmlformats.org/officeDocument/2006/relationships/image" Target="../media/image70.jp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.jp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2.jpg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pn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.jp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5.jpg"/><Relationship Id="rId3" Type="http://schemas.openxmlformats.org/officeDocument/2006/relationships/image" Target="../media/image76.jpg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7.jpg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8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095" y="212792"/>
            <a:ext cx="8906730" cy="60797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23158" y="3013963"/>
            <a:ext cx="473646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Cocos2d-x</a:t>
            </a:r>
            <a:r>
              <a:rPr dirty="0" spc="-95"/>
              <a:t> </a:t>
            </a:r>
            <a:r>
              <a:rPr dirty="0">
                <a:latin typeface="Noto Sans CJK JP Regular"/>
                <a:cs typeface="Noto Sans CJK JP Regular"/>
              </a:rPr>
              <a:t>简单游戏元素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46035" y="350520"/>
            <a:ext cx="1601724" cy="6309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55904" y="1845564"/>
            <a:ext cx="2151888" cy="2564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86785" y="2857881"/>
            <a:ext cx="1653539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Noto Sans CJK JP Regular"/>
                <a:cs typeface="Noto Sans CJK JP Regular"/>
              </a:rPr>
              <a:t>场景切换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393572"/>
            <a:ext cx="246697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Noto Sans CJK JP Regular"/>
                <a:cs typeface="Noto Sans CJK JP Regular"/>
              </a:rPr>
              <a:t>什么是场景？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47952"/>
            <a:ext cx="6160135" cy="90360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latin typeface="Noto Sans CJK JP Regular"/>
                <a:cs typeface="Noto Sans CJK JP Regular"/>
              </a:rPr>
              <a:t>场</a:t>
            </a:r>
            <a:r>
              <a:rPr dirty="0" sz="2400" spc="-5">
                <a:latin typeface="Noto Sans CJK JP Regular"/>
                <a:cs typeface="Noto Sans CJK JP Regular"/>
              </a:rPr>
              <a:t>景</a:t>
            </a:r>
            <a:r>
              <a:rPr dirty="0" sz="2400" spc="-5">
                <a:latin typeface="Verdana"/>
                <a:cs typeface="Verdana"/>
              </a:rPr>
              <a:t>Scene</a:t>
            </a:r>
            <a:r>
              <a:rPr dirty="0" sz="2400" spc="-5">
                <a:latin typeface="Noto Sans CJK JP Regular"/>
                <a:cs typeface="Noto Sans CJK JP Regular"/>
              </a:rPr>
              <a:t>：</a:t>
            </a:r>
            <a:r>
              <a:rPr dirty="0" sz="2400">
                <a:latin typeface="Noto Sans CJK JP Regular"/>
                <a:cs typeface="Noto Sans CJK JP Regular"/>
              </a:rPr>
              <a:t>包含游戏所需对象的容器</a:t>
            </a:r>
            <a:endParaRPr sz="24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latin typeface="Noto Sans CJK JP Regular"/>
                <a:cs typeface="Noto Sans CJK JP Regular"/>
              </a:rPr>
              <a:t>负责游戏逻辑的运行和游戏内容的逐帧渲染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09444" y="2564892"/>
            <a:ext cx="4325111" cy="29397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393572"/>
            <a:ext cx="3688079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Noto Sans CJK JP Regular"/>
                <a:cs typeface="Noto Sans CJK JP Regular"/>
              </a:rPr>
              <a:t>几种场景切换的方式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21104"/>
            <a:ext cx="18929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latin typeface="Noto Sans CJK JP Regular"/>
                <a:cs typeface="Noto Sans CJK JP Regular"/>
              </a:rPr>
              <a:t>单纯创建：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538221"/>
            <a:ext cx="58604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400" spc="-5">
                <a:latin typeface="Verdana"/>
                <a:cs typeface="Verdana"/>
              </a:rPr>
              <a:t>runWithScene</a:t>
            </a:r>
            <a:r>
              <a:rPr dirty="0" sz="2400" spc="-5">
                <a:latin typeface="Noto Sans CJK JP Regular"/>
                <a:cs typeface="Noto Sans CJK JP Regular"/>
              </a:rPr>
              <a:t>，</a:t>
            </a:r>
            <a:r>
              <a:rPr dirty="0" sz="2400">
                <a:latin typeface="Noto Sans CJK JP Regular"/>
                <a:cs typeface="Noto Sans CJK JP Regular"/>
              </a:rPr>
              <a:t>启动游戏第一个场景：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854653"/>
            <a:ext cx="525081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400" spc="-5">
                <a:latin typeface="Verdana"/>
                <a:cs typeface="Verdana"/>
              </a:rPr>
              <a:t>replaceScene</a:t>
            </a:r>
            <a:r>
              <a:rPr dirty="0" sz="2400" spc="-5">
                <a:latin typeface="Noto Sans CJK JP Regular"/>
                <a:cs typeface="Noto Sans CJK JP Regular"/>
              </a:rPr>
              <a:t>，</a:t>
            </a:r>
            <a:r>
              <a:rPr dirty="0" sz="2400" spc="265">
                <a:latin typeface="Noto Sans CJK JP Regular"/>
                <a:cs typeface="Noto Sans CJK JP Regular"/>
              </a:rPr>
              <a:t> </a:t>
            </a:r>
            <a:r>
              <a:rPr dirty="0" sz="2400" spc="-5">
                <a:latin typeface="Noto Sans CJK JP Regular"/>
                <a:cs typeface="Noto Sans CJK JP Regular"/>
              </a:rPr>
              <a:t>直接替换一个场景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4276" y="1700783"/>
            <a:ext cx="5687568" cy="6233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84276" y="3140964"/>
            <a:ext cx="5911596" cy="576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25423" y="4450079"/>
            <a:ext cx="5646420" cy="4907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393572"/>
            <a:ext cx="3688079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Noto Sans CJK JP Regular"/>
                <a:cs typeface="Noto Sans CJK JP Regular"/>
              </a:rPr>
              <a:t>几种场景切换的方式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21104"/>
            <a:ext cx="50793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400" spc="-5">
                <a:latin typeface="Verdana"/>
                <a:cs typeface="Verdana"/>
              </a:rPr>
              <a:t>p</a:t>
            </a:r>
            <a:r>
              <a:rPr dirty="0" sz="2400" spc="5">
                <a:latin typeface="Verdana"/>
                <a:cs typeface="Verdana"/>
              </a:rPr>
              <a:t>u</a:t>
            </a:r>
            <a:r>
              <a:rPr dirty="0" sz="2400">
                <a:latin typeface="Verdana"/>
                <a:cs typeface="Verdana"/>
              </a:rPr>
              <a:t>shScen</a:t>
            </a:r>
            <a:r>
              <a:rPr dirty="0" sz="2400" spc="5">
                <a:latin typeface="Verdana"/>
                <a:cs typeface="Verdana"/>
              </a:rPr>
              <a:t>e</a:t>
            </a:r>
            <a:r>
              <a:rPr dirty="0" sz="2400">
                <a:latin typeface="Noto Sans CJK JP Regular"/>
                <a:cs typeface="Noto Sans CJK JP Regular"/>
              </a:rPr>
              <a:t>，暂停当前场景并入栈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538221"/>
            <a:ext cx="49060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400" spc="-5">
                <a:latin typeface="Verdana"/>
                <a:cs typeface="Verdana"/>
              </a:rPr>
              <a:t>popScene</a:t>
            </a:r>
            <a:r>
              <a:rPr dirty="0" sz="2400" spc="-5">
                <a:latin typeface="Noto Sans CJK JP Regular"/>
                <a:cs typeface="Noto Sans CJK JP Regular"/>
              </a:rPr>
              <a:t>，</a:t>
            </a:r>
            <a:r>
              <a:rPr dirty="0" sz="2400">
                <a:latin typeface="Noto Sans CJK JP Regular"/>
                <a:cs typeface="Noto Sans CJK JP Regular"/>
              </a:rPr>
              <a:t>推出栈中场景并运行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7532" y="1772411"/>
            <a:ext cx="4985004" cy="504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59536" y="3212592"/>
            <a:ext cx="4997196" cy="5044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393572"/>
            <a:ext cx="246697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Noto Sans CJK JP Regular"/>
                <a:cs typeface="Noto Sans CJK JP Regular"/>
              </a:rPr>
              <a:t>场景切换特效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21104"/>
            <a:ext cx="9785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latin typeface="Noto Sans CJK JP Regular"/>
                <a:cs typeface="Noto Sans CJK JP Regular"/>
              </a:rPr>
              <a:t>示例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733035"/>
            <a:ext cx="38036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400" spc="-5">
                <a:latin typeface="Verdana"/>
                <a:cs typeface="Verdana"/>
              </a:rPr>
              <a:t>40</a:t>
            </a:r>
            <a:r>
              <a:rPr dirty="0" sz="2400">
                <a:latin typeface="Noto Sans CJK JP Regular"/>
                <a:cs typeface="Noto Sans CJK JP Regular"/>
              </a:rPr>
              <a:t>种左右的场景切换特效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0248" y="2205227"/>
            <a:ext cx="8449056" cy="21595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418969" y="2590927"/>
            <a:ext cx="2904490" cy="14217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Noto Sans CJK JP Regular"/>
                <a:cs typeface="Noto Sans CJK JP Regular"/>
              </a:rPr>
              <a:t>渐隐效果</a:t>
            </a:r>
            <a:endParaRPr sz="180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1735"/>
              </a:spcBef>
            </a:pPr>
            <a:r>
              <a:rPr dirty="0" sz="1800">
                <a:solidFill>
                  <a:srgbClr val="FF0000"/>
                </a:solidFill>
                <a:latin typeface="Noto Sans CJK JP Regular"/>
                <a:cs typeface="Noto Sans CJK JP Regular"/>
              </a:rPr>
              <a:t>以</a:t>
            </a:r>
            <a:r>
              <a:rPr dirty="0" sz="1800">
                <a:solidFill>
                  <a:srgbClr val="FF0000"/>
                </a:solidFill>
                <a:latin typeface="Verdana"/>
                <a:cs typeface="Verdana"/>
              </a:rPr>
              <a:t>x</a:t>
            </a:r>
            <a:r>
              <a:rPr dirty="0" sz="1800">
                <a:solidFill>
                  <a:srgbClr val="FF0000"/>
                </a:solidFill>
                <a:latin typeface="Noto Sans CJK JP Regular"/>
                <a:cs typeface="Noto Sans CJK JP Regular"/>
              </a:rPr>
              <a:t>轴为中心平面式旋转切换</a:t>
            </a:r>
            <a:endParaRPr sz="18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solidFill>
                  <a:srgbClr val="FF0000"/>
                </a:solidFill>
                <a:latin typeface="Noto Sans CJK JP Regular"/>
                <a:cs typeface="Noto Sans CJK JP Regular"/>
              </a:rPr>
              <a:t>从上向下切换</a:t>
            </a:r>
            <a:endParaRPr sz="18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46035" y="350520"/>
            <a:ext cx="1601724" cy="6309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55904" y="1845564"/>
            <a:ext cx="2151888" cy="2564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86785" y="2857881"/>
            <a:ext cx="1653539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Noto Sans CJK JP Regular"/>
                <a:cs typeface="Noto Sans CJK JP Regular"/>
              </a:rPr>
              <a:t>创建精灵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393572"/>
            <a:ext cx="1653539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Noto Sans CJK JP Regular"/>
                <a:cs typeface="Noto Sans CJK JP Regular"/>
              </a:rPr>
              <a:t>创建精灵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60016"/>
            <a:ext cx="5356225" cy="17087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400" spc="-5">
                <a:latin typeface="Verdana"/>
                <a:cs typeface="Verdana"/>
              </a:rPr>
              <a:t>PNG</a:t>
            </a:r>
            <a:r>
              <a:rPr dirty="0" sz="2400" spc="-5">
                <a:latin typeface="Noto Sans CJK JP Regular"/>
                <a:cs typeface="Noto Sans CJK JP Regular"/>
              </a:rPr>
              <a:t>，</a:t>
            </a:r>
            <a:r>
              <a:rPr dirty="0" sz="2400" spc="-5">
                <a:latin typeface="Verdana"/>
                <a:cs typeface="Verdana"/>
              </a:rPr>
              <a:t>JPEG</a:t>
            </a:r>
            <a:r>
              <a:rPr dirty="0" sz="2400" spc="-5">
                <a:latin typeface="Noto Sans CJK JP Regular"/>
                <a:cs typeface="Noto Sans CJK JP Regular"/>
              </a:rPr>
              <a:t>，</a:t>
            </a:r>
            <a:r>
              <a:rPr dirty="0" sz="2400" spc="-5">
                <a:latin typeface="Verdana"/>
                <a:cs typeface="Verdana"/>
              </a:rPr>
              <a:t>TIFF</a:t>
            </a:r>
            <a:r>
              <a:rPr dirty="0" sz="2400" spc="-5">
                <a:latin typeface="Noto Sans CJK JP Regular"/>
                <a:cs typeface="Noto Sans CJK JP Regular"/>
              </a:rPr>
              <a:t>，</a:t>
            </a:r>
            <a:r>
              <a:rPr dirty="0" sz="2400" spc="-5">
                <a:latin typeface="Verdana"/>
                <a:cs typeface="Verdana"/>
              </a:rPr>
              <a:t>etc. </a:t>
            </a:r>
            <a:r>
              <a:rPr dirty="0" sz="2400">
                <a:latin typeface="Noto Sans CJK JP Regular"/>
                <a:cs typeface="Noto Sans CJK JP Regular"/>
              </a:rPr>
              <a:t>→</a:t>
            </a:r>
            <a:r>
              <a:rPr dirty="0" sz="2400" spc="280">
                <a:latin typeface="Noto Sans CJK JP Regular"/>
                <a:cs typeface="Noto Sans CJK JP Regular"/>
              </a:rPr>
              <a:t> </a:t>
            </a:r>
            <a:r>
              <a:rPr dirty="0" sz="2400">
                <a:latin typeface="Verdana"/>
                <a:cs typeface="Verdana"/>
              </a:rPr>
              <a:t>Sprite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latin typeface="Noto Sans CJK JP Regular"/>
                <a:cs typeface="Noto Sans CJK JP Regular"/>
              </a:rPr>
              <a:t>创建方式：</a:t>
            </a:r>
            <a:endParaRPr sz="2400">
              <a:latin typeface="Noto Sans CJK JP Regular"/>
              <a:cs typeface="Noto Sans CJK JP Regular"/>
            </a:endParaRPr>
          </a:p>
          <a:p>
            <a:pPr marL="33528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Verdana"/>
                <a:cs typeface="Verdana"/>
              </a:rPr>
              <a:t>1</a:t>
            </a:r>
            <a:r>
              <a:rPr dirty="0" sz="2400">
                <a:solidFill>
                  <a:srgbClr val="FF0000"/>
                </a:solidFill>
                <a:latin typeface="Verdana"/>
                <a:cs typeface="Verdana"/>
              </a:rPr>
              <a:t>.</a:t>
            </a:r>
            <a:r>
              <a:rPr dirty="0" sz="2400">
                <a:solidFill>
                  <a:srgbClr val="FF0000"/>
                </a:solidFill>
                <a:latin typeface="Noto Sans CJK JP Regular"/>
                <a:cs typeface="Noto Sans CJK JP Regular"/>
              </a:rPr>
              <a:t>使用指定图片创建一个</a:t>
            </a:r>
            <a:r>
              <a:rPr dirty="0" sz="2400">
                <a:solidFill>
                  <a:srgbClr val="FF0000"/>
                </a:solidFill>
                <a:latin typeface="Verdana"/>
                <a:cs typeface="Verdana"/>
              </a:rPr>
              <a:t>Sprite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7532" y="3645408"/>
            <a:ext cx="6370320" cy="576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72311" y="4581144"/>
            <a:ext cx="1078991" cy="14584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393572"/>
            <a:ext cx="1653539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Noto Sans CJK JP Regular"/>
                <a:cs typeface="Noto Sans CJK JP Regular"/>
              </a:rPr>
              <a:t>创建精灵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60016"/>
            <a:ext cx="5356225" cy="21475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400" spc="-5">
                <a:latin typeface="Verdana"/>
                <a:cs typeface="Verdana"/>
              </a:rPr>
              <a:t>PNG</a:t>
            </a:r>
            <a:r>
              <a:rPr dirty="0" sz="2400" spc="-5">
                <a:latin typeface="Noto Sans CJK JP Regular"/>
                <a:cs typeface="Noto Sans CJK JP Regular"/>
              </a:rPr>
              <a:t>，</a:t>
            </a:r>
            <a:r>
              <a:rPr dirty="0" sz="2400" spc="-5">
                <a:latin typeface="Verdana"/>
                <a:cs typeface="Verdana"/>
              </a:rPr>
              <a:t>JPEG</a:t>
            </a:r>
            <a:r>
              <a:rPr dirty="0" sz="2400" spc="-5">
                <a:latin typeface="Noto Sans CJK JP Regular"/>
                <a:cs typeface="Noto Sans CJK JP Regular"/>
              </a:rPr>
              <a:t>，</a:t>
            </a:r>
            <a:r>
              <a:rPr dirty="0" sz="2400" spc="-5">
                <a:latin typeface="Verdana"/>
                <a:cs typeface="Verdana"/>
              </a:rPr>
              <a:t>TIFF</a:t>
            </a:r>
            <a:r>
              <a:rPr dirty="0" sz="2400" spc="-5">
                <a:latin typeface="Noto Sans CJK JP Regular"/>
                <a:cs typeface="Noto Sans CJK JP Regular"/>
              </a:rPr>
              <a:t>，</a:t>
            </a:r>
            <a:r>
              <a:rPr dirty="0" sz="2400" spc="-5">
                <a:latin typeface="Verdana"/>
                <a:cs typeface="Verdana"/>
              </a:rPr>
              <a:t>etc. </a:t>
            </a:r>
            <a:r>
              <a:rPr dirty="0" sz="2400">
                <a:latin typeface="Noto Sans CJK JP Regular"/>
                <a:cs typeface="Noto Sans CJK JP Regular"/>
              </a:rPr>
              <a:t>→</a:t>
            </a:r>
            <a:r>
              <a:rPr dirty="0" sz="2400" spc="280">
                <a:latin typeface="Noto Sans CJK JP Regular"/>
                <a:cs typeface="Noto Sans CJK JP Regular"/>
              </a:rPr>
              <a:t> </a:t>
            </a:r>
            <a:r>
              <a:rPr dirty="0" sz="2400">
                <a:latin typeface="Verdana"/>
                <a:cs typeface="Verdana"/>
              </a:rPr>
              <a:t>Sprite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latin typeface="Noto Sans CJK JP Regular"/>
                <a:cs typeface="Noto Sans CJK JP Regular"/>
              </a:rPr>
              <a:t>创建方式：</a:t>
            </a:r>
            <a:endParaRPr sz="2400">
              <a:latin typeface="Noto Sans CJK JP Regular"/>
              <a:cs typeface="Noto Sans CJK JP Regular"/>
            </a:endParaRPr>
          </a:p>
          <a:p>
            <a:pPr lvl="1" marL="748665" indent="-413384">
              <a:lnSpc>
                <a:spcPct val="100000"/>
              </a:lnSpc>
              <a:spcBef>
                <a:spcPts val="575"/>
              </a:spcBef>
              <a:buFont typeface="Verdana"/>
              <a:buAutoNum type="arabicPeriod"/>
              <a:tabLst>
                <a:tab pos="749300" algn="l"/>
              </a:tabLst>
            </a:pPr>
            <a:r>
              <a:rPr dirty="0" sz="2400">
                <a:latin typeface="Noto Sans CJK JP Regular"/>
                <a:cs typeface="Noto Sans CJK JP Regular"/>
              </a:rPr>
              <a:t>使用指定图片创建一个</a:t>
            </a:r>
            <a:r>
              <a:rPr dirty="0" sz="2400">
                <a:latin typeface="Verdana"/>
                <a:cs typeface="Verdana"/>
              </a:rPr>
              <a:t>Sprite</a:t>
            </a:r>
            <a:endParaRPr sz="2400">
              <a:latin typeface="Verdana"/>
              <a:cs typeface="Verdana"/>
            </a:endParaRPr>
          </a:p>
          <a:p>
            <a:pPr lvl="1" marL="748665" indent="-413384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Verdana"/>
              <a:buAutoNum type="arabicPeriod"/>
              <a:tabLst>
                <a:tab pos="749300" algn="l"/>
              </a:tabLst>
            </a:pPr>
            <a:r>
              <a:rPr dirty="0" sz="2400">
                <a:solidFill>
                  <a:srgbClr val="FF0000"/>
                </a:solidFill>
                <a:latin typeface="Noto Sans CJK JP Regular"/>
                <a:cs typeface="Noto Sans CJK JP Regular"/>
              </a:rPr>
              <a:t>使用矩形创建一个</a:t>
            </a:r>
            <a:r>
              <a:rPr dirty="0" sz="2400" spc="-10">
                <a:solidFill>
                  <a:srgbClr val="FF0000"/>
                </a:solidFill>
                <a:latin typeface="Verdana"/>
                <a:cs typeface="Verdana"/>
              </a:rPr>
              <a:t>Sprite</a:t>
            </a:r>
            <a:r>
              <a:rPr dirty="0" sz="2400" spc="-10">
                <a:solidFill>
                  <a:srgbClr val="FF0000"/>
                </a:solidFill>
                <a:latin typeface="Noto Sans CJK JP Regular"/>
                <a:cs typeface="Noto Sans CJK JP Regular"/>
              </a:rPr>
              <a:t>：</a:t>
            </a:r>
            <a:r>
              <a:rPr dirty="0" sz="2400" spc="-10">
                <a:solidFill>
                  <a:srgbClr val="FF0000"/>
                </a:solidFill>
                <a:latin typeface="Verdana"/>
                <a:cs typeface="Verdana"/>
              </a:rPr>
              <a:t>Rect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8555" y="3860291"/>
            <a:ext cx="7866888" cy="577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83336" y="4483608"/>
            <a:ext cx="1295400" cy="15651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393572"/>
            <a:ext cx="1653539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Noto Sans CJK JP Regular"/>
                <a:cs typeface="Noto Sans CJK JP Regular"/>
              </a:rPr>
              <a:t>创建精灵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60016"/>
            <a:ext cx="8136890" cy="39287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400" spc="-5">
                <a:latin typeface="Verdana"/>
                <a:cs typeface="Verdana"/>
              </a:rPr>
              <a:t>PNG</a:t>
            </a:r>
            <a:r>
              <a:rPr dirty="0" sz="2400" spc="-5">
                <a:latin typeface="Noto Sans CJK JP Regular"/>
                <a:cs typeface="Noto Sans CJK JP Regular"/>
              </a:rPr>
              <a:t>，</a:t>
            </a:r>
            <a:r>
              <a:rPr dirty="0" sz="2400" spc="-5">
                <a:latin typeface="Verdana"/>
                <a:cs typeface="Verdana"/>
              </a:rPr>
              <a:t>JPEG</a:t>
            </a:r>
            <a:r>
              <a:rPr dirty="0" sz="2400" spc="-5">
                <a:latin typeface="Noto Sans CJK JP Regular"/>
                <a:cs typeface="Noto Sans CJK JP Regular"/>
              </a:rPr>
              <a:t>，</a:t>
            </a:r>
            <a:r>
              <a:rPr dirty="0" sz="2400" spc="-5">
                <a:latin typeface="Verdana"/>
                <a:cs typeface="Verdana"/>
              </a:rPr>
              <a:t>TIFF</a:t>
            </a:r>
            <a:r>
              <a:rPr dirty="0" sz="2400" spc="-5">
                <a:latin typeface="Noto Sans CJK JP Regular"/>
                <a:cs typeface="Noto Sans CJK JP Regular"/>
              </a:rPr>
              <a:t>，</a:t>
            </a:r>
            <a:r>
              <a:rPr dirty="0" sz="2400" spc="-5">
                <a:latin typeface="Verdana"/>
                <a:cs typeface="Verdana"/>
              </a:rPr>
              <a:t>etc. </a:t>
            </a:r>
            <a:r>
              <a:rPr dirty="0" sz="2400">
                <a:latin typeface="Noto Sans CJK JP Regular"/>
                <a:cs typeface="Noto Sans CJK JP Regular"/>
              </a:rPr>
              <a:t>→</a:t>
            </a:r>
            <a:r>
              <a:rPr dirty="0" sz="2400" spc="315">
                <a:latin typeface="Noto Sans CJK JP Regular"/>
                <a:cs typeface="Noto Sans CJK JP Regular"/>
              </a:rPr>
              <a:t> </a:t>
            </a:r>
            <a:r>
              <a:rPr dirty="0" sz="2400">
                <a:latin typeface="Verdana"/>
                <a:cs typeface="Verdana"/>
              </a:rPr>
              <a:t>Sprite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latin typeface="Noto Sans CJK JP Regular"/>
                <a:cs typeface="Noto Sans CJK JP Regular"/>
              </a:rPr>
              <a:t>创建方式：</a:t>
            </a:r>
            <a:endParaRPr sz="2400">
              <a:latin typeface="Noto Sans CJK JP Regular"/>
              <a:cs typeface="Noto Sans CJK JP Regular"/>
            </a:endParaRPr>
          </a:p>
          <a:p>
            <a:pPr lvl="1" marL="748665" indent="-413384">
              <a:lnSpc>
                <a:spcPct val="100000"/>
              </a:lnSpc>
              <a:spcBef>
                <a:spcPts val="575"/>
              </a:spcBef>
              <a:buFont typeface="Verdana"/>
              <a:buAutoNum type="arabicPeriod"/>
              <a:tabLst>
                <a:tab pos="749300" algn="l"/>
              </a:tabLst>
            </a:pPr>
            <a:r>
              <a:rPr dirty="0" sz="2400">
                <a:latin typeface="Noto Sans CJK JP Regular"/>
                <a:cs typeface="Noto Sans CJK JP Regular"/>
              </a:rPr>
              <a:t>使用指定图片创建一个</a:t>
            </a:r>
            <a:r>
              <a:rPr dirty="0" sz="2400">
                <a:latin typeface="Verdana"/>
                <a:cs typeface="Verdana"/>
              </a:rPr>
              <a:t>Sprite</a:t>
            </a:r>
            <a:endParaRPr sz="2400">
              <a:latin typeface="Verdana"/>
              <a:cs typeface="Verdana"/>
            </a:endParaRPr>
          </a:p>
          <a:p>
            <a:pPr lvl="1" marL="748665" indent="-413384">
              <a:lnSpc>
                <a:spcPct val="100000"/>
              </a:lnSpc>
              <a:spcBef>
                <a:spcPts val="575"/>
              </a:spcBef>
              <a:buFont typeface="Verdana"/>
              <a:buAutoNum type="arabicPeriod"/>
              <a:tabLst>
                <a:tab pos="749300" algn="l"/>
              </a:tabLst>
            </a:pPr>
            <a:r>
              <a:rPr dirty="0" sz="2400">
                <a:latin typeface="Noto Sans CJK JP Regular"/>
                <a:cs typeface="Noto Sans CJK JP Regular"/>
              </a:rPr>
              <a:t>使用矩形创建一个</a:t>
            </a:r>
            <a:r>
              <a:rPr dirty="0" sz="2400" spc="-10">
                <a:latin typeface="Verdana"/>
                <a:cs typeface="Verdana"/>
              </a:rPr>
              <a:t>Sprite</a:t>
            </a:r>
            <a:r>
              <a:rPr dirty="0" sz="2400" spc="-10">
                <a:latin typeface="Noto Sans CJK JP Regular"/>
                <a:cs typeface="Noto Sans CJK JP Regular"/>
              </a:rPr>
              <a:t>：</a:t>
            </a:r>
            <a:r>
              <a:rPr dirty="0" sz="2400" spc="-10">
                <a:latin typeface="Verdana"/>
                <a:cs typeface="Verdana"/>
              </a:rPr>
              <a:t>Rect</a:t>
            </a:r>
            <a:endParaRPr sz="2400">
              <a:latin typeface="Verdana"/>
              <a:cs typeface="Verdana"/>
            </a:endParaRPr>
          </a:p>
          <a:p>
            <a:pPr marL="335280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latin typeface="Verdana"/>
                <a:cs typeface="Verdana"/>
              </a:rPr>
              <a:t>3.</a:t>
            </a:r>
            <a:r>
              <a:rPr dirty="0" sz="2400" spc="-5">
                <a:solidFill>
                  <a:srgbClr val="FF0000"/>
                </a:solidFill>
                <a:latin typeface="Noto Sans CJK JP Regular"/>
                <a:cs typeface="Noto Sans CJK JP Regular"/>
              </a:rPr>
              <a:t>使用</a:t>
            </a:r>
            <a:r>
              <a:rPr dirty="0" sz="2400" spc="-5">
                <a:solidFill>
                  <a:srgbClr val="FF0000"/>
                </a:solidFill>
                <a:latin typeface="Verdana"/>
                <a:cs typeface="Verdana"/>
              </a:rPr>
              <a:t>Sprite</a:t>
            </a:r>
            <a:r>
              <a:rPr dirty="0" sz="2400" spc="1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Verdana"/>
                <a:cs typeface="Verdana"/>
              </a:rPr>
              <a:t>Sheet</a:t>
            </a:r>
            <a:r>
              <a:rPr dirty="0" sz="2400" spc="-5">
                <a:solidFill>
                  <a:srgbClr val="FF0000"/>
                </a:solidFill>
                <a:latin typeface="Noto Sans CJK JP Regular"/>
                <a:cs typeface="Noto Sans CJK JP Regular"/>
              </a:rPr>
              <a:t>创建一个精灵</a:t>
            </a:r>
            <a:endParaRPr sz="2400">
              <a:latin typeface="Noto Sans CJK JP Regular"/>
              <a:cs typeface="Noto Sans CJK JP Regular"/>
            </a:endParaRPr>
          </a:p>
          <a:p>
            <a:pPr algn="just" marL="756285" marR="193675" indent="-286385">
              <a:lnSpc>
                <a:spcPct val="100000"/>
              </a:lnSpc>
              <a:spcBef>
                <a:spcPts val="489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000" spc="-5">
                <a:latin typeface="Verdana"/>
                <a:cs typeface="Verdana"/>
              </a:rPr>
              <a:t>Sprite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Sheet</a:t>
            </a:r>
            <a:r>
              <a:rPr dirty="0" sz="2000">
                <a:latin typeface="Noto Sans CJK JP Regular"/>
                <a:cs typeface="Noto Sans CJK JP Regular"/>
              </a:rPr>
              <a:t>是一个将多个</a:t>
            </a:r>
            <a:r>
              <a:rPr dirty="0" sz="2000" spc="-15">
                <a:latin typeface="Noto Sans CJK JP Regular"/>
                <a:cs typeface="Noto Sans CJK JP Regular"/>
              </a:rPr>
              <a:t>精</a:t>
            </a:r>
            <a:r>
              <a:rPr dirty="0" sz="2000">
                <a:latin typeface="Noto Sans CJK JP Regular"/>
                <a:cs typeface="Noto Sans CJK JP Regular"/>
              </a:rPr>
              <a:t>灵合</a:t>
            </a:r>
            <a:r>
              <a:rPr dirty="0" sz="2000" spc="-15">
                <a:latin typeface="Noto Sans CJK JP Regular"/>
                <a:cs typeface="Noto Sans CJK JP Regular"/>
              </a:rPr>
              <a:t>并</a:t>
            </a:r>
            <a:r>
              <a:rPr dirty="0" sz="2000">
                <a:latin typeface="Noto Sans CJK JP Regular"/>
                <a:cs typeface="Noto Sans CJK JP Regular"/>
              </a:rPr>
              <a:t>到一</a:t>
            </a:r>
            <a:r>
              <a:rPr dirty="0" sz="2000" spc="-15">
                <a:latin typeface="Noto Sans CJK JP Regular"/>
                <a:cs typeface="Noto Sans CJK JP Regular"/>
              </a:rPr>
              <a:t>个</a:t>
            </a:r>
            <a:r>
              <a:rPr dirty="0" sz="2000">
                <a:latin typeface="Noto Sans CJK JP Regular"/>
                <a:cs typeface="Noto Sans CJK JP Regular"/>
              </a:rPr>
              <a:t>文件</a:t>
            </a:r>
            <a:r>
              <a:rPr dirty="0" sz="2000" spc="-15">
                <a:latin typeface="Noto Sans CJK JP Regular"/>
                <a:cs typeface="Noto Sans CJK JP Regular"/>
              </a:rPr>
              <a:t>的</a:t>
            </a:r>
            <a:r>
              <a:rPr dirty="0" sz="2000">
                <a:latin typeface="Noto Sans CJK JP Regular"/>
                <a:cs typeface="Noto Sans CJK JP Regular"/>
              </a:rPr>
              <a:t>方法</a:t>
            </a:r>
            <a:r>
              <a:rPr dirty="0" sz="2000" spc="-15">
                <a:latin typeface="Noto Sans CJK JP Regular"/>
                <a:cs typeface="Noto Sans CJK JP Regular"/>
              </a:rPr>
              <a:t>。</a:t>
            </a:r>
            <a:r>
              <a:rPr dirty="0" sz="2000">
                <a:latin typeface="Noto Sans CJK JP Regular"/>
                <a:cs typeface="Noto Sans CJK JP Regular"/>
              </a:rPr>
              <a:t>相对于 把每个精灵放在单独的</a:t>
            </a:r>
            <a:r>
              <a:rPr dirty="0" sz="2000" spc="-15">
                <a:latin typeface="Noto Sans CJK JP Regular"/>
                <a:cs typeface="Noto Sans CJK JP Regular"/>
              </a:rPr>
              <a:t>文</a:t>
            </a:r>
            <a:r>
              <a:rPr dirty="0" sz="2000">
                <a:latin typeface="Noto Sans CJK JP Regular"/>
                <a:cs typeface="Noto Sans CJK JP Regular"/>
              </a:rPr>
              <a:t>件夹</a:t>
            </a:r>
            <a:r>
              <a:rPr dirty="0" sz="2000" spc="-15">
                <a:latin typeface="Noto Sans CJK JP Regular"/>
                <a:cs typeface="Noto Sans CJK JP Regular"/>
              </a:rPr>
              <a:t>中</a:t>
            </a:r>
            <a:r>
              <a:rPr dirty="0" sz="2000">
                <a:latin typeface="Noto Sans CJK JP Regular"/>
                <a:cs typeface="Noto Sans CJK JP Regular"/>
              </a:rPr>
              <a:t>，这</a:t>
            </a:r>
            <a:r>
              <a:rPr dirty="0" sz="2000" spc="-15">
                <a:latin typeface="Noto Sans CJK JP Regular"/>
                <a:cs typeface="Noto Sans CJK JP Regular"/>
              </a:rPr>
              <a:t>种</a:t>
            </a:r>
            <a:r>
              <a:rPr dirty="0" sz="2000">
                <a:latin typeface="Noto Sans CJK JP Regular"/>
                <a:cs typeface="Noto Sans CJK JP Regular"/>
              </a:rPr>
              <a:t>方式</a:t>
            </a:r>
            <a:r>
              <a:rPr dirty="0" sz="2000" spc="-15">
                <a:latin typeface="Noto Sans CJK JP Regular"/>
                <a:cs typeface="Noto Sans CJK JP Regular"/>
              </a:rPr>
              <a:t>减</a:t>
            </a:r>
            <a:r>
              <a:rPr dirty="0" sz="2000">
                <a:latin typeface="Noto Sans CJK JP Regular"/>
                <a:cs typeface="Noto Sans CJK JP Regular"/>
              </a:rPr>
              <a:t>小了</a:t>
            </a:r>
            <a:r>
              <a:rPr dirty="0" sz="2000" spc="-15">
                <a:latin typeface="Noto Sans CJK JP Regular"/>
                <a:cs typeface="Noto Sans CJK JP Regular"/>
              </a:rPr>
              <a:t>整</a:t>
            </a:r>
            <a:r>
              <a:rPr dirty="0" sz="2000">
                <a:latin typeface="Noto Sans CJK JP Regular"/>
                <a:cs typeface="Noto Sans CJK JP Regular"/>
              </a:rPr>
              <a:t>个文</a:t>
            </a:r>
            <a:r>
              <a:rPr dirty="0" sz="2000" spc="-15">
                <a:latin typeface="Noto Sans CJK JP Regular"/>
                <a:cs typeface="Noto Sans CJK JP Regular"/>
              </a:rPr>
              <a:t>件</a:t>
            </a:r>
            <a:r>
              <a:rPr dirty="0" sz="2000">
                <a:latin typeface="Noto Sans CJK JP Regular"/>
                <a:cs typeface="Noto Sans CJK JP Regular"/>
              </a:rPr>
              <a:t>的大 小。</a:t>
            </a:r>
            <a:endParaRPr sz="2000">
              <a:latin typeface="Noto Sans CJK JP Regular"/>
              <a:cs typeface="Noto Sans CJK JP Regular"/>
            </a:endParaRPr>
          </a:p>
          <a:p>
            <a:pPr marL="756285" indent="-28638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dirty="0" sz="2000" spc="5">
                <a:latin typeface="Noto Sans CJK JP Regular"/>
                <a:cs typeface="Noto Sans CJK JP Regular"/>
              </a:rPr>
              <a:t>这意</a:t>
            </a:r>
            <a:r>
              <a:rPr dirty="0" sz="2000" spc="-5">
                <a:latin typeface="Noto Sans CJK JP Regular"/>
                <a:cs typeface="Noto Sans CJK JP Regular"/>
              </a:rPr>
              <a:t>味</a:t>
            </a:r>
            <a:r>
              <a:rPr dirty="0" sz="2000" spc="-10">
                <a:latin typeface="Noto Sans CJK JP Regular"/>
                <a:cs typeface="Noto Sans CJK JP Regular"/>
              </a:rPr>
              <a:t>着</a:t>
            </a:r>
            <a:r>
              <a:rPr dirty="0" sz="2000" spc="5">
                <a:latin typeface="Noto Sans CJK JP Regular"/>
                <a:cs typeface="Noto Sans CJK JP Regular"/>
              </a:rPr>
              <a:t>你</a:t>
            </a:r>
            <a:r>
              <a:rPr dirty="0" sz="2000" spc="-15">
                <a:latin typeface="Noto Sans CJK JP Regular"/>
                <a:cs typeface="Noto Sans CJK JP Regular"/>
              </a:rPr>
              <a:t>将</a:t>
            </a:r>
            <a:r>
              <a:rPr dirty="0" sz="2000" spc="5">
                <a:latin typeface="Noto Sans CJK JP Regular"/>
                <a:cs typeface="Noto Sans CJK JP Regular"/>
              </a:rPr>
              <a:t>很大</a:t>
            </a:r>
            <a:r>
              <a:rPr dirty="0" sz="2000" spc="-5">
                <a:latin typeface="Noto Sans CJK JP Regular"/>
                <a:cs typeface="Noto Sans CJK JP Regular"/>
              </a:rPr>
              <a:t>程</a:t>
            </a:r>
            <a:r>
              <a:rPr dirty="0" sz="2000" spc="-10">
                <a:latin typeface="Noto Sans CJK JP Regular"/>
                <a:cs typeface="Noto Sans CJK JP Regular"/>
              </a:rPr>
              <a:t>度</a:t>
            </a:r>
            <a:r>
              <a:rPr dirty="0" sz="2000" spc="5">
                <a:latin typeface="Noto Sans CJK JP Regular"/>
                <a:cs typeface="Noto Sans CJK JP Regular"/>
              </a:rPr>
              <a:t>地</a:t>
            </a:r>
            <a:r>
              <a:rPr dirty="0" sz="2000" spc="-15">
                <a:latin typeface="Noto Sans CJK JP Regular"/>
                <a:cs typeface="Noto Sans CJK JP Regular"/>
              </a:rPr>
              <a:t>减</a:t>
            </a:r>
            <a:r>
              <a:rPr dirty="0" sz="2000" spc="5">
                <a:latin typeface="Noto Sans CJK JP Regular"/>
                <a:cs typeface="Noto Sans CJK JP Regular"/>
              </a:rPr>
              <a:t>少内</a:t>
            </a:r>
            <a:r>
              <a:rPr dirty="0" sz="2000" spc="-5">
                <a:latin typeface="Noto Sans CJK JP Regular"/>
                <a:cs typeface="Noto Sans CJK JP Regular"/>
              </a:rPr>
              <a:t>存</a:t>
            </a:r>
            <a:r>
              <a:rPr dirty="0" sz="2000" spc="-10">
                <a:latin typeface="Noto Sans CJK JP Regular"/>
                <a:cs typeface="Noto Sans CJK JP Regular"/>
              </a:rPr>
              <a:t>的</a:t>
            </a:r>
            <a:r>
              <a:rPr dirty="0" sz="2000" spc="5">
                <a:latin typeface="Noto Sans CJK JP Regular"/>
                <a:cs typeface="Noto Sans CJK JP Regular"/>
              </a:rPr>
              <a:t>使</a:t>
            </a:r>
            <a:r>
              <a:rPr dirty="0" sz="2000" spc="-15">
                <a:latin typeface="Noto Sans CJK JP Regular"/>
                <a:cs typeface="Noto Sans CJK JP Regular"/>
              </a:rPr>
              <a:t>用</a:t>
            </a:r>
            <a:r>
              <a:rPr dirty="0" sz="2000" spc="5">
                <a:latin typeface="Noto Sans CJK JP Regular"/>
                <a:cs typeface="Noto Sans CJK JP Regular"/>
              </a:rPr>
              <a:t>、文</a:t>
            </a:r>
            <a:r>
              <a:rPr dirty="0" sz="2000" spc="-5">
                <a:latin typeface="Noto Sans CJK JP Regular"/>
                <a:cs typeface="Noto Sans CJK JP Regular"/>
              </a:rPr>
              <a:t>件</a:t>
            </a:r>
            <a:r>
              <a:rPr dirty="0" sz="2000" spc="-10">
                <a:latin typeface="Noto Sans CJK JP Regular"/>
                <a:cs typeface="Noto Sans CJK JP Regular"/>
              </a:rPr>
              <a:t>大</a:t>
            </a:r>
            <a:r>
              <a:rPr dirty="0" sz="2000" spc="5">
                <a:latin typeface="Noto Sans CJK JP Regular"/>
                <a:cs typeface="Noto Sans CJK JP Regular"/>
              </a:rPr>
              <a:t>小</a:t>
            </a:r>
            <a:r>
              <a:rPr dirty="0" sz="2000" spc="-15">
                <a:latin typeface="Noto Sans CJK JP Regular"/>
                <a:cs typeface="Noto Sans CJK JP Regular"/>
              </a:rPr>
              <a:t>和</a:t>
            </a:r>
            <a:r>
              <a:rPr dirty="0" sz="2000" spc="5">
                <a:latin typeface="Noto Sans CJK JP Regular"/>
                <a:cs typeface="Noto Sans CJK JP Regular"/>
              </a:rPr>
              <a:t>加载</a:t>
            </a:r>
            <a:r>
              <a:rPr dirty="0" sz="2000" spc="-5">
                <a:latin typeface="Noto Sans CJK JP Regular"/>
                <a:cs typeface="Noto Sans CJK JP Regular"/>
              </a:rPr>
              <a:t>时</a:t>
            </a:r>
            <a:r>
              <a:rPr dirty="0" sz="2000" spc="-10">
                <a:latin typeface="Noto Sans CJK JP Regular"/>
                <a:cs typeface="Noto Sans CJK JP Regular"/>
              </a:rPr>
              <a:t>间</a:t>
            </a:r>
            <a:r>
              <a:rPr dirty="0" sz="2000" spc="5">
                <a:latin typeface="Noto Sans CJK JP Regular"/>
                <a:cs typeface="Noto Sans CJK JP Regular"/>
              </a:rPr>
              <a:t>。</a:t>
            </a:r>
            <a:endParaRPr sz="20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393572"/>
            <a:ext cx="419735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Sprite</a:t>
            </a:r>
            <a:r>
              <a:rPr dirty="0" spc="-45"/>
              <a:t> </a:t>
            </a:r>
            <a:r>
              <a:rPr dirty="0" spc="-5"/>
              <a:t>Sheet</a:t>
            </a:r>
            <a:r>
              <a:rPr dirty="0">
                <a:latin typeface="Noto Sans CJK JP Regular"/>
                <a:cs typeface="Noto Sans CJK JP Regular"/>
              </a:rPr>
              <a:t>创建精灵</a:t>
            </a:r>
          </a:p>
        </p:txBody>
      </p:sp>
      <p:sp>
        <p:nvSpPr>
          <p:cNvPr id="3" name="object 3"/>
          <p:cNvSpPr/>
          <p:nvPr/>
        </p:nvSpPr>
        <p:spPr>
          <a:xfrm>
            <a:off x="1695830" y="1414272"/>
            <a:ext cx="2085594" cy="14831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284726" y="1700022"/>
            <a:ext cx="878205" cy="795655"/>
          </a:xfrm>
          <a:custGeom>
            <a:avLst/>
            <a:gdLst/>
            <a:ahLst/>
            <a:cxnLst/>
            <a:rect l="l" t="t" r="r" b="b"/>
            <a:pathLst>
              <a:path w="878204" h="795655">
                <a:moveTo>
                  <a:pt x="480060" y="0"/>
                </a:moveTo>
                <a:lnTo>
                  <a:pt x="480060" y="198881"/>
                </a:lnTo>
                <a:lnTo>
                  <a:pt x="0" y="198881"/>
                </a:lnTo>
                <a:lnTo>
                  <a:pt x="198882" y="397763"/>
                </a:lnTo>
                <a:lnTo>
                  <a:pt x="0" y="596645"/>
                </a:lnTo>
                <a:lnTo>
                  <a:pt x="480060" y="596645"/>
                </a:lnTo>
                <a:lnTo>
                  <a:pt x="480060" y="795527"/>
                </a:lnTo>
                <a:lnTo>
                  <a:pt x="877824" y="397763"/>
                </a:lnTo>
                <a:lnTo>
                  <a:pt x="4800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284726" y="1700022"/>
            <a:ext cx="878205" cy="795655"/>
          </a:xfrm>
          <a:custGeom>
            <a:avLst/>
            <a:gdLst/>
            <a:ahLst/>
            <a:cxnLst/>
            <a:rect l="l" t="t" r="r" b="b"/>
            <a:pathLst>
              <a:path w="878204" h="795655">
                <a:moveTo>
                  <a:pt x="0" y="198881"/>
                </a:moveTo>
                <a:lnTo>
                  <a:pt x="480060" y="198881"/>
                </a:lnTo>
                <a:lnTo>
                  <a:pt x="480060" y="0"/>
                </a:lnTo>
                <a:lnTo>
                  <a:pt x="877824" y="397763"/>
                </a:lnTo>
                <a:lnTo>
                  <a:pt x="480060" y="795527"/>
                </a:lnTo>
                <a:lnTo>
                  <a:pt x="480060" y="596645"/>
                </a:lnTo>
                <a:lnTo>
                  <a:pt x="0" y="596645"/>
                </a:lnTo>
                <a:lnTo>
                  <a:pt x="198882" y="397763"/>
                </a:lnTo>
                <a:lnTo>
                  <a:pt x="0" y="198881"/>
                </a:lnTo>
                <a:close/>
              </a:path>
            </a:pathLst>
          </a:custGeom>
          <a:ln w="25907">
            <a:solidFill>
              <a:srgbClr val="619D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42203" y="1546860"/>
            <a:ext cx="1487424" cy="10241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13004" y="3357371"/>
            <a:ext cx="1406652" cy="14066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932813" y="3901820"/>
            <a:ext cx="939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Noto Sans CJK JP Regular"/>
                <a:cs typeface="Noto Sans CJK JP Regular"/>
              </a:rPr>
              <a:t>内存使用</a:t>
            </a:r>
            <a:endParaRPr sz="1800">
              <a:latin typeface="Noto Sans CJK JP Regular"/>
              <a:cs typeface="Noto Sans CJK JP Regular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41142" y="3569970"/>
            <a:ext cx="792480" cy="981710"/>
          </a:xfrm>
          <a:custGeom>
            <a:avLst/>
            <a:gdLst/>
            <a:ahLst/>
            <a:cxnLst/>
            <a:rect l="l" t="t" r="r" b="b"/>
            <a:pathLst>
              <a:path w="792479" h="981710">
                <a:moveTo>
                  <a:pt x="594359" y="0"/>
                </a:moveTo>
                <a:lnTo>
                  <a:pt x="198119" y="0"/>
                </a:lnTo>
                <a:lnTo>
                  <a:pt x="198119" y="24764"/>
                </a:lnTo>
                <a:lnTo>
                  <a:pt x="594359" y="24764"/>
                </a:lnTo>
                <a:lnTo>
                  <a:pt x="594359" y="0"/>
                </a:lnTo>
                <a:close/>
              </a:path>
              <a:path w="792479" h="981710">
                <a:moveTo>
                  <a:pt x="594359" y="49529"/>
                </a:moveTo>
                <a:lnTo>
                  <a:pt x="198119" y="49529"/>
                </a:lnTo>
                <a:lnTo>
                  <a:pt x="198119" y="99059"/>
                </a:lnTo>
                <a:lnTo>
                  <a:pt x="594359" y="99059"/>
                </a:lnTo>
                <a:lnTo>
                  <a:pt x="594359" y="49529"/>
                </a:lnTo>
                <a:close/>
              </a:path>
              <a:path w="792479" h="981710">
                <a:moveTo>
                  <a:pt x="792480" y="585215"/>
                </a:moveTo>
                <a:lnTo>
                  <a:pt x="0" y="585215"/>
                </a:lnTo>
                <a:lnTo>
                  <a:pt x="396240" y="981455"/>
                </a:lnTo>
                <a:lnTo>
                  <a:pt x="792480" y="585215"/>
                </a:lnTo>
                <a:close/>
              </a:path>
              <a:path w="792479" h="981710">
                <a:moveTo>
                  <a:pt x="594359" y="123824"/>
                </a:moveTo>
                <a:lnTo>
                  <a:pt x="198119" y="123824"/>
                </a:lnTo>
                <a:lnTo>
                  <a:pt x="198119" y="585215"/>
                </a:lnTo>
                <a:lnTo>
                  <a:pt x="594359" y="585215"/>
                </a:lnTo>
                <a:lnTo>
                  <a:pt x="594359" y="1238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26307" y="3582352"/>
            <a:ext cx="422275" cy="0"/>
          </a:xfrm>
          <a:custGeom>
            <a:avLst/>
            <a:gdLst/>
            <a:ahLst/>
            <a:cxnLst/>
            <a:rect l="l" t="t" r="r" b="b"/>
            <a:pathLst>
              <a:path w="422275" h="0">
                <a:moveTo>
                  <a:pt x="0" y="0"/>
                </a:moveTo>
                <a:lnTo>
                  <a:pt x="422147" y="0"/>
                </a:lnTo>
              </a:path>
            </a:pathLst>
          </a:custGeom>
          <a:ln w="5067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39261" y="3619500"/>
            <a:ext cx="396240" cy="49530"/>
          </a:xfrm>
          <a:custGeom>
            <a:avLst/>
            <a:gdLst/>
            <a:ahLst/>
            <a:cxnLst/>
            <a:rect l="l" t="t" r="r" b="b"/>
            <a:pathLst>
              <a:path w="396239" h="49529">
                <a:moveTo>
                  <a:pt x="396239" y="0"/>
                </a:moveTo>
                <a:lnTo>
                  <a:pt x="396239" y="49530"/>
                </a:lnTo>
                <a:lnTo>
                  <a:pt x="0" y="49530"/>
                </a:lnTo>
                <a:lnTo>
                  <a:pt x="0" y="0"/>
                </a:lnTo>
                <a:lnTo>
                  <a:pt x="396239" y="0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41142" y="3693795"/>
            <a:ext cx="792480" cy="857885"/>
          </a:xfrm>
          <a:custGeom>
            <a:avLst/>
            <a:gdLst/>
            <a:ahLst/>
            <a:cxnLst/>
            <a:rect l="l" t="t" r="r" b="b"/>
            <a:pathLst>
              <a:path w="792479" h="857885">
                <a:moveTo>
                  <a:pt x="594359" y="0"/>
                </a:moveTo>
                <a:lnTo>
                  <a:pt x="594359" y="461390"/>
                </a:lnTo>
                <a:lnTo>
                  <a:pt x="792480" y="461390"/>
                </a:lnTo>
                <a:lnTo>
                  <a:pt x="396240" y="857630"/>
                </a:lnTo>
                <a:lnTo>
                  <a:pt x="0" y="461390"/>
                </a:lnTo>
                <a:lnTo>
                  <a:pt x="198119" y="461390"/>
                </a:lnTo>
                <a:lnTo>
                  <a:pt x="198119" y="0"/>
                </a:lnTo>
                <a:lnTo>
                  <a:pt x="594359" y="0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460747" y="3351276"/>
            <a:ext cx="1403603" cy="14036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776086" y="3895470"/>
            <a:ext cx="939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Noto Sans CJK JP Regular"/>
                <a:cs typeface="Noto Sans CJK JP Regular"/>
              </a:rPr>
              <a:t>文件大小</a:t>
            </a:r>
            <a:endParaRPr sz="1800">
              <a:latin typeface="Noto Sans CJK JP Regular"/>
              <a:cs typeface="Noto Sans CJK JP Regular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896861" y="3563873"/>
            <a:ext cx="792480" cy="981710"/>
          </a:xfrm>
          <a:custGeom>
            <a:avLst/>
            <a:gdLst/>
            <a:ahLst/>
            <a:cxnLst/>
            <a:rect l="l" t="t" r="r" b="b"/>
            <a:pathLst>
              <a:path w="792479" h="981710">
                <a:moveTo>
                  <a:pt x="594360" y="0"/>
                </a:moveTo>
                <a:lnTo>
                  <a:pt x="198120" y="0"/>
                </a:lnTo>
                <a:lnTo>
                  <a:pt x="198120" y="24764"/>
                </a:lnTo>
                <a:lnTo>
                  <a:pt x="594360" y="24764"/>
                </a:lnTo>
                <a:lnTo>
                  <a:pt x="594360" y="0"/>
                </a:lnTo>
                <a:close/>
              </a:path>
              <a:path w="792479" h="981710">
                <a:moveTo>
                  <a:pt x="594360" y="49530"/>
                </a:moveTo>
                <a:lnTo>
                  <a:pt x="198120" y="49530"/>
                </a:lnTo>
                <a:lnTo>
                  <a:pt x="198120" y="99059"/>
                </a:lnTo>
                <a:lnTo>
                  <a:pt x="594360" y="99059"/>
                </a:lnTo>
                <a:lnTo>
                  <a:pt x="594360" y="49530"/>
                </a:lnTo>
                <a:close/>
              </a:path>
              <a:path w="792479" h="981710">
                <a:moveTo>
                  <a:pt x="792480" y="585215"/>
                </a:moveTo>
                <a:lnTo>
                  <a:pt x="0" y="585215"/>
                </a:lnTo>
                <a:lnTo>
                  <a:pt x="396240" y="981456"/>
                </a:lnTo>
                <a:lnTo>
                  <a:pt x="792480" y="585215"/>
                </a:lnTo>
                <a:close/>
              </a:path>
              <a:path w="792479" h="981710">
                <a:moveTo>
                  <a:pt x="594360" y="123825"/>
                </a:moveTo>
                <a:lnTo>
                  <a:pt x="198120" y="123825"/>
                </a:lnTo>
                <a:lnTo>
                  <a:pt x="198120" y="585215"/>
                </a:lnTo>
                <a:lnTo>
                  <a:pt x="594360" y="585215"/>
                </a:lnTo>
                <a:lnTo>
                  <a:pt x="594360" y="1238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082028" y="3576256"/>
            <a:ext cx="422275" cy="0"/>
          </a:xfrm>
          <a:custGeom>
            <a:avLst/>
            <a:gdLst/>
            <a:ahLst/>
            <a:cxnLst/>
            <a:rect l="l" t="t" r="r" b="b"/>
            <a:pathLst>
              <a:path w="422275" h="0">
                <a:moveTo>
                  <a:pt x="0" y="0"/>
                </a:moveTo>
                <a:lnTo>
                  <a:pt x="422148" y="0"/>
                </a:lnTo>
              </a:path>
            </a:pathLst>
          </a:custGeom>
          <a:ln w="5067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094981" y="3613403"/>
            <a:ext cx="396240" cy="49530"/>
          </a:xfrm>
          <a:custGeom>
            <a:avLst/>
            <a:gdLst/>
            <a:ahLst/>
            <a:cxnLst/>
            <a:rect l="l" t="t" r="r" b="b"/>
            <a:pathLst>
              <a:path w="396240" h="49529">
                <a:moveTo>
                  <a:pt x="396240" y="0"/>
                </a:moveTo>
                <a:lnTo>
                  <a:pt x="396240" y="49530"/>
                </a:lnTo>
                <a:lnTo>
                  <a:pt x="0" y="49530"/>
                </a:lnTo>
                <a:lnTo>
                  <a:pt x="0" y="0"/>
                </a:lnTo>
                <a:lnTo>
                  <a:pt x="396240" y="0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896861" y="3687698"/>
            <a:ext cx="792480" cy="857885"/>
          </a:xfrm>
          <a:custGeom>
            <a:avLst/>
            <a:gdLst/>
            <a:ahLst/>
            <a:cxnLst/>
            <a:rect l="l" t="t" r="r" b="b"/>
            <a:pathLst>
              <a:path w="792479" h="857885">
                <a:moveTo>
                  <a:pt x="594360" y="0"/>
                </a:moveTo>
                <a:lnTo>
                  <a:pt x="594360" y="461390"/>
                </a:lnTo>
                <a:lnTo>
                  <a:pt x="792480" y="461390"/>
                </a:lnTo>
                <a:lnTo>
                  <a:pt x="396240" y="857631"/>
                </a:lnTo>
                <a:lnTo>
                  <a:pt x="0" y="461390"/>
                </a:lnTo>
                <a:lnTo>
                  <a:pt x="198120" y="461390"/>
                </a:lnTo>
                <a:lnTo>
                  <a:pt x="198120" y="0"/>
                </a:lnTo>
                <a:lnTo>
                  <a:pt x="594360" y="0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69619" y="4911852"/>
            <a:ext cx="1106424" cy="9921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980057" y="5289296"/>
            <a:ext cx="939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Noto Sans CJK JP Regular"/>
                <a:cs typeface="Noto Sans CJK JP Regular"/>
              </a:rPr>
              <a:t>加载时间</a:t>
            </a:r>
            <a:endParaRPr sz="1800">
              <a:latin typeface="Noto Sans CJK JP Regular"/>
              <a:cs typeface="Noto Sans CJK JP Regular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060954" y="4956809"/>
            <a:ext cx="792480" cy="981710"/>
          </a:xfrm>
          <a:custGeom>
            <a:avLst/>
            <a:gdLst/>
            <a:ahLst/>
            <a:cxnLst/>
            <a:rect l="l" t="t" r="r" b="b"/>
            <a:pathLst>
              <a:path w="792479" h="981710">
                <a:moveTo>
                  <a:pt x="594359" y="0"/>
                </a:moveTo>
                <a:lnTo>
                  <a:pt x="198119" y="0"/>
                </a:lnTo>
                <a:lnTo>
                  <a:pt x="198119" y="24764"/>
                </a:lnTo>
                <a:lnTo>
                  <a:pt x="594359" y="24764"/>
                </a:lnTo>
                <a:lnTo>
                  <a:pt x="594359" y="0"/>
                </a:lnTo>
                <a:close/>
              </a:path>
              <a:path w="792479" h="981710">
                <a:moveTo>
                  <a:pt x="594359" y="49529"/>
                </a:moveTo>
                <a:lnTo>
                  <a:pt x="198119" y="49529"/>
                </a:lnTo>
                <a:lnTo>
                  <a:pt x="198119" y="99059"/>
                </a:lnTo>
                <a:lnTo>
                  <a:pt x="594359" y="99059"/>
                </a:lnTo>
                <a:lnTo>
                  <a:pt x="594359" y="49529"/>
                </a:lnTo>
                <a:close/>
              </a:path>
              <a:path w="792479" h="981710">
                <a:moveTo>
                  <a:pt x="792480" y="585215"/>
                </a:moveTo>
                <a:lnTo>
                  <a:pt x="0" y="585215"/>
                </a:lnTo>
                <a:lnTo>
                  <a:pt x="396240" y="981455"/>
                </a:lnTo>
                <a:lnTo>
                  <a:pt x="792480" y="585215"/>
                </a:lnTo>
                <a:close/>
              </a:path>
              <a:path w="792479" h="981710">
                <a:moveTo>
                  <a:pt x="594359" y="123825"/>
                </a:moveTo>
                <a:lnTo>
                  <a:pt x="198119" y="123825"/>
                </a:lnTo>
                <a:lnTo>
                  <a:pt x="198119" y="585215"/>
                </a:lnTo>
                <a:lnTo>
                  <a:pt x="594359" y="585215"/>
                </a:lnTo>
                <a:lnTo>
                  <a:pt x="594359" y="1238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246120" y="4969192"/>
            <a:ext cx="422275" cy="0"/>
          </a:xfrm>
          <a:custGeom>
            <a:avLst/>
            <a:gdLst/>
            <a:ahLst/>
            <a:cxnLst/>
            <a:rect l="l" t="t" r="r" b="b"/>
            <a:pathLst>
              <a:path w="422275" h="0">
                <a:moveTo>
                  <a:pt x="0" y="0"/>
                </a:moveTo>
                <a:lnTo>
                  <a:pt x="422147" y="0"/>
                </a:lnTo>
              </a:path>
            </a:pathLst>
          </a:custGeom>
          <a:ln w="5067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259073" y="5006340"/>
            <a:ext cx="396240" cy="49530"/>
          </a:xfrm>
          <a:custGeom>
            <a:avLst/>
            <a:gdLst/>
            <a:ahLst/>
            <a:cxnLst/>
            <a:rect l="l" t="t" r="r" b="b"/>
            <a:pathLst>
              <a:path w="396239" h="49529">
                <a:moveTo>
                  <a:pt x="396239" y="0"/>
                </a:moveTo>
                <a:lnTo>
                  <a:pt x="396239" y="49530"/>
                </a:lnTo>
                <a:lnTo>
                  <a:pt x="0" y="49530"/>
                </a:lnTo>
                <a:lnTo>
                  <a:pt x="0" y="0"/>
                </a:lnTo>
                <a:lnTo>
                  <a:pt x="396239" y="0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060954" y="5080634"/>
            <a:ext cx="792480" cy="857885"/>
          </a:xfrm>
          <a:custGeom>
            <a:avLst/>
            <a:gdLst/>
            <a:ahLst/>
            <a:cxnLst/>
            <a:rect l="l" t="t" r="r" b="b"/>
            <a:pathLst>
              <a:path w="792479" h="857885">
                <a:moveTo>
                  <a:pt x="594359" y="0"/>
                </a:moveTo>
                <a:lnTo>
                  <a:pt x="594359" y="461390"/>
                </a:lnTo>
                <a:lnTo>
                  <a:pt x="792480" y="461390"/>
                </a:lnTo>
                <a:lnTo>
                  <a:pt x="396240" y="857630"/>
                </a:lnTo>
                <a:lnTo>
                  <a:pt x="0" y="461390"/>
                </a:lnTo>
                <a:lnTo>
                  <a:pt x="198119" y="461390"/>
                </a:lnTo>
                <a:lnTo>
                  <a:pt x="198119" y="0"/>
                </a:lnTo>
                <a:lnTo>
                  <a:pt x="594359" y="0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856988" y="5023103"/>
            <a:ext cx="609600" cy="609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6006846" y="5289296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Noto Sans CJK JP Regular"/>
                <a:cs typeface="Noto Sans CJK JP Regular"/>
              </a:rPr>
              <a:t>性能</a:t>
            </a:r>
            <a:endParaRPr sz="1800">
              <a:latin typeface="Noto Sans CJK JP Regular"/>
              <a:cs typeface="Noto Sans CJK JP Regular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910578" y="4912614"/>
            <a:ext cx="791210" cy="981710"/>
          </a:xfrm>
          <a:custGeom>
            <a:avLst/>
            <a:gdLst/>
            <a:ahLst/>
            <a:cxnLst/>
            <a:rect l="l" t="t" r="r" b="b"/>
            <a:pathLst>
              <a:path w="791209" h="981710">
                <a:moveTo>
                  <a:pt x="593217" y="956741"/>
                </a:moveTo>
                <a:lnTo>
                  <a:pt x="197739" y="956741"/>
                </a:lnTo>
                <a:lnTo>
                  <a:pt x="197739" y="981456"/>
                </a:lnTo>
                <a:lnTo>
                  <a:pt x="593217" y="981456"/>
                </a:lnTo>
                <a:lnTo>
                  <a:pt x="593217" y="956741"/>
                </a:lnTo>
                <a:close/>
              </a:path>
              <a:path w="791209" h="981710">
                <a:moveTo>
                  <a:pt x="593217" y="882586"/>
                </a:moveTo>
                <a:lnTo>
                  <a:pt x="197739" y="882586"/>
                </a:lnTo>
                <a:lnTo>
                  <a:pt x="197739" y="932014"/>
                </a:lnTo>
                <a:lnTo>
                  <a:pt x="593217" y="932014"/>
                </a:lnTo>
                <a:lnTo>
                  <a:pt x="593217" y="882586"/>
                </a:lnTo>
                <a:close/>
              </a:path>
              <a:path w="791209" h="981710">
                <a:moveTo>
                  <a:pt x="593217" y="395478"/>
                </a:moveTo>
                <a:lnTo>
                  <a:pt x="197739" y="395478"/>
                </a:lnTo>
                <a:lnTo>
                  <a:pt x="197739" y="857872"/>
                </a:lnTo>
                <a:lnTo>
                  <a:pt x="593217" y="857872"/>
                </a:lnTo>
                <a:lnTo>
                  <a:pt x="593217" y="395478"/>
                </a:lnTo>
                <a:close/>
              </a:path>
              <a:path w="791209" h="981710">
                <a:moveTo>
                  <a:pt x="395477" y="0"/>
                </a:moveTo>
                <a:lnTo>
                  <a:pt x="0" y="395478"/>
                </a:lnTo>
                <a:lnTo>
                  <a:pt x="790955" y="395478"/>
                </a:lnTo>
                <a:lnTo>
                  <a:pt x="3954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095363" y="5881713"/>
            <a:ext cx="421640" cy="0"/>
          </a:xfrm>
          <a:custGeom>
            <a:avLst/>
            <a:gdLst/>
            <a:ahLst/>
            <a:cxnLst/>
            <a:rect l="l" t="t" r="r" b="b"/>
            <a:pathLst>
              <a:path w="421640" h="0">
                <a:moveTo>
                  <a:pt x="0" y="0"/>
                </a:moveTo>
                <a:lnTo>
                  <a:pt x="421385" y="0"/>
                </a:lnTo>
              </a:path>
            </a:pathLst>
          </a:custGeom>
          <a:ln w="5062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108317" y="5795200"/>
            <a:ext cx="395605" cy="49530"/>
          </a:xfrm>
          <a:custGeom>
            <a:avLst/>
            <a:gdLst/>
            <a:ahLst/>
            <a:cxnLst/>
            <a:rect l="l" t="t" r="r" b="b"/>
            <a:pathLst>
              <a:path w="395604" h="49529">
                <a:moveTo>
                  <a:pt x="0" y="49428"/>
                </a:moveTo>
                <a:lnTo>
                  <a:pt x="0" y="0"/>
                </a:lnTo>
                <a:lnTo>
                  <a:pt x="395477" y="0"/>
                </a:lnTo>
                <a:lnTo>
                  <a:pt x="395477" y="49428"/>
                </a:lnTo>
                <a:lnTo>
                  <a:pt x="0" y="49428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910578" y="4912614"/>
            <a:ext cx="791210" cy="857885"/>
          </a:xfrm>
          <a:custGeom>
            <a:avLst/>
            <a:gdLst/>
            <a:ahLst/>
            <a:cxnLst/>
            <a:rect l="l" t="t" r="r" b="b"/>
            <a:pathLst>
              <a:path w="791209" h="857885">
                <a:moveTo>
                  <a:pt x="197739" y="857872"/>
                </a:moveTo>
                <a:lnTo>
                  <a:pt x="197739" y="395478"/>
                </a:lnTo>
                <a:lnTo>
                  <a:pt x="0" y="395478"/>
                </a:lnTo>
                <a:lnTo>
                  <a:pt x="395477" y="0"/>
                </a:lnTo>
                <a:lnTo>
                  <a:pt x="790955" y="395478"/>
                </a:lnTo>
                <a:lnTo>
                  <a:pt x="593217" y="395478"/>
                </a:lnTo>
                <a:lnTo>
                  <a:pt x="593217" y="857872"/>
                </a:lnTo>
                <a:lnTo>
                  <a:pt x="197739" y="857872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46035" y="350520"/>
            <a:ext cx="1601724" cy="6309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55904" y="1845564"/>
            <a:ext cx="2151888" cy="2564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022219" y="2048261"/>
            <a:ext cx="5560695" cy="2585720"/>
          </a:xfrm>
          <a:prstGeom prst="rect">
            <a:avLst/>
          </a:prstGeom>
        </p:spPr>
        <p:txBody>
          <a:bodyPr wrap="square" lIns="0" tIns="225425" rIns="0" bIns="0" rtlCol="0" vert="horz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1775"/>
              </a:spcBef>
              <a:buFont typeface="Verdana"/>
              <a:buAutoNum type="arabicPeriod"/>
              <a:tabLst>
                <a:tab pos="528320" algn="l"/>
              </a:tabLst>
            </a:pPr>
            <a:r>
              <a:rPr dirty="0" sz="2800" spc="-5">
                <a:latin typeface="Noto Sans CJK JP Regular"/>
                <a:cs typeface="Noto Sans CJK JP Regular"/>
              </a:rPr>
              <a:t>游戏运行方式</a:t>
            </a:r>
            <a:endParaRPr sz="2800">
              <a:latin typeface="Noto Sans CJK JP Regular"/>
              <a:cs typeface="Noto Sans CJK JP Regular"/>
            </a:endParaRPr>
          </a:p>
          <a:p>
            <a:pPr marL="527685" indent="-514984">
              <a:lnSpc>
                <a:spcPct val="100000"/>
              </a:lnSpc>
              <a:spcBef>
                <a:spcPts val="1680"/>
              </a:spcBef>
              <a:buAutoNum type="arabicPeriod"/>
              <a:tabLst>
                <a:tab pos="528320" algn="l"/>
              </a:tabLst>
            </a:pPr>
            <a:r>
              <a:rPr dirty="0" sz="2800" spc="-10">
                <a:latin typeface="Verdana"/>
                <a:cs typeface="Verdana"/>
              </a:rPr>
              <a:t>Scene</a:t>
            </a:r>
            <a:r>
              <a:rPr dirty="0" sz="2800" spc="-10">
                <a:latin typeface="Noto Sans CJK JP Regular"/>
                <a:cs typeface="Noto Sans CJK JP Regular"/>
              </a:rPr>
              <a:t>类、</a:t>
            </a:r>
            <a:r>
              <a:rPr dirty="0" sz="2800" spc="-10">
                <a:latin typeface="Verdana"/>
                <a:cs typeface="Verdana"/>
              </a:rPr>
              <a:t>Sprite</a:t>
            </a:r>
            <a:r>
              <a:rPr dirty="0" sz="2800" spc="-10">
                <a:latin typeface="Noto Sans CJK JP Regular"/>
                <a:cs typeface="Noto Sans CJK JP Regular"/>
              </a:rPr>
              <a:t>类和</a:t>
            </a:r>
            <a:r>
              <a:rPr dirty="0" sz="2800" spc="-5">
                <a:latin typeface="Verdana"/>
                <a:cs typeface="Verdana"/>
              </a:rPr>
              <a:t>Action</a:t>
            </a:r>
            <a:r>
              <a:rPr dirty="0" sz="2800" spc="-5">
                <a:latin typeface="Noto Sans CJK JP Regular"/>
                <a:cs typeface="Noto Sans CJK JP Regular"/>
              </a:rPr>
              <a:t>类</a:t>
            </a:r>
            <a:endParaRPr sz="2800">
              <a:latin typeface="Noto Sans CJK JP Regular"/>
              <a:cs typeface="Noto Sans CJK JP Regular"/>
            </a:endParaRPr>
          </a:p>
          <a:p>
            <a:pPr marL="527685" indent="-514984">
              <a:lnSpc>
                <a:spcPct val="100000"/>
              </a:lnSpc>
              <a:spcBef>
                <a:spcPts val="1680"/>
              </a:spcBef>
              <a:buFont typeface="Verdana"/>
              <a:buAutoNum type="arabicPeriod"/>
              <a:tabLst>
                <a:tab pos="528320" algn="l"/>
              </a:tabLst>
            </a:pPr>
            <a:r>
              <a:rPr dirty="0" sz="2800" spc="-5">
                <a:latin typeface="Noto Sans CJK JP Regular"/>
                <a:cs typeface="Noto Sans CJK JP Regular"/>
              </a:rPr>
              <a:t>坐标系详解</a:t>
            </a:r>
            <a:endParaRPr sz="2800">
              <a:latin typeface="Noto Sans CJK JP Regular"/>
              <a:cs typeface="Noto Sans CJK JP Regular"/>
            </a:endParaRPr>
          </a:p>
          <a:p>
            <a:pPr marL="527685" indent="-514984">
              <a:lnSpc>
                <a:spcPct val="100000"/>
              </a:lnSpc>
              <a:spcBef>
                <a:spcPts val="1680"/>
              </a:spcBef>
              <a:buFont typeface="Verdana"/>
              <a:buAutoNum type="arabicPeriod"/>
              <a:tabLst>
                <a:tab pos="528320" algn="l"/>
              </a:tabLst>
            </a:pPr>
            <a:r>
              <a:rPr dirty="0" sz="2800" spc="-10">
                <a:latin typeface="Noto Sans CJK JP Regular"/>
                <a:cs typeface="Noto Sans CJK JP Regular"/>
              </a:rPr>
              <a:t>内存管理机制</a:t>
            </a:r>
            <a:endParaRPr sz="28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393572"/>
            <a:ext cx="419735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Sprite</a:t>
            </a:r>
            <a:r>
              <a:rPr dirty="0" spc="-45"/>
              <a:t> </a:t>
            </a:r>
            <a:r>
              <a:rPr dirty="0" spc="-5"/>
              <a:t>Sheet</a:t>
            </a:r>
            <a:r>
              <a:rPr dirty="0">
                <a:latin typeface="Noto Sans CJK JP Regular"/>
                <a:cs typeface="Noto Sans CJK JP Regular"/>
              </a:rPr>
              <a:t>创建精灵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21104"/>
            <a:ext cx="6878320" cy="3464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latin typeface="Noto Sans CJK JP Regular"/>
                <a:cs typeface="Noto Sans CJK JP Regular"/>
              </a:rPr>
              <a:t>使</a:t>
            </a:r>
            <a:r>
              <a:rPr dirty="0" sz="2400" spc="-5">
                <a:latin typeface="Noto Sans CJK JP Regular"/>
                <a:cs typeface="Noto Sans CJK JP Regular"/>
              </a:rPr>
              <a:t>用</a:t>
            </a:r>
            <a:r>
              <a:rPr dirty="0" sz="2400">
                <a:latin typeface="Verdana"/>
                <a:cs typeface="Verdana"/>
              </a:rPr>
              <a:t>Sprite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Sheet</a:t>
            </a:r>
            <a:r>
              <a:rPr dirty="0" sz="2400">
                <a:latin typeface="Noto Sans CJK JP Regular"/>
                <a:cs typeface="Noto Sans CJK JP Regular"/>
              </a:rPr>
              <a:t>时</a:t>
            </a:r>
            <a:endParaRPr sz="24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35280">
              <a:lnSpc>
                <a:spcPct val="100000"/>
              </a:lnSpc>
            </a:pPr>
            <a:r>
              <a:rPr dirty="0" sz="2400">
                <a:solidFill>
                  <a:srgbClr val="FF0000"/>
                </a:solidFill>
                <a:latin typeface="Noto Sans CJK JP Regular"/>
                <a:cs typeface="Noto Sans CJK JP Regular"/>
              </a:rPr>
              <a:t>第一步：加载</a:t>
            </a:r>
            <a:r>
              <a:rPr dirty="0" sz="2400" spc="-10">
                <a:solidFill>
                  <a:srgbClr val="FF0000"/>
                </a:solidFill>
                <a:latin typeface="Noto Sans CJK JP Regular"/>
                <a:cs typeface="Noto Sans CJK JP Regular"/>
              </a:rPr>
              <a:t>到</a:t>
            </a:r>
            <a:r>
              <a:rPr dirty="0" sz="2400" spc="-5">
                <a:solidFill>
                  <a:srgbClr val="FF0000"/>
                </a:solidFill>
                <a:latin typeface="Verdana"/>
                <a:cs typeface="Verdana"/>
              </a:rPr>
              <a:t>SpriteFrameCache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0">
              <a:latin typeface="Times New Roman"/>
              <a:cs typeface="Times New Roman"/>
            </a:endParaRPr>
          </a:p>
          <a:p>
            <a:pPr marL="335280" marR="615950" indent="-322580">
              <a:lnSpc>
                <a:spcPct val="12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latin typeface="Verdana"/>
                <a:cs typeface="Verdana"/>
              </a:rPr>
              <a:t>SpriteF</a:t>
            </a:r>
            <a:r>
              <a:rPr dirty="0" sz="2400" spc="-45">
                <a:latin typeface="Verdana"/>
                <a:cs typeface="Verdana"/>
              </a:rPr>
              <a:t>r</a:t>
            </a:r>
            <a:r>
              <a:rPr dirty="0" sz="2400">
                <a:latin typeface="Verdana"/>
                <a:cs typeface="Verdana"/>
              </a:rPr>
              <a:t>ameCach</a:t>
            </a:r>
            <a:r>
              <a:rPr dirty="0" sz="2400" spc="-10">
                <a:latin typeface="Verdana"/>
                <a:cs typeface="Verdana"/>
              </a:rPr>
              <a:t>e</a:t>
            </a:r>
            <a:r>
              <a:rPr dirty="0" sz="2400">
                <a:latin typeface="Noto Sans CJK JP Regular"/>
                <a:cs typeface="Noto Sans CJK JP Regular"/>
              </a:rPr>
              <a:t>：</a:t>
            </a:r>
            <a:r>
              <a:rPr dirty="0" sz="2400">
                <a:latin typeface="Verdana"/>
                <a:cs typeface="Verdana"/>
              </a:rPr>
              <a:t>SpriteF</a:t>
            </a:r>
            <a:r>
              <a:rPr dirty="0" sz="2400" spc="-45">
                <a:latin typeface="Verdana"/>
                <a:cs typeface="Verdana"/>
              </a:rPr>
              <a:t>r</a:t>
            </a:r>
            <a:r>
              <a:rPr dirty="0" sz="2400">
                <a:latin typeface="Verdana"/>
                <a:cs typeface="Verdana"/>
              </a:rPr>
              <a:t>am</a:t>
            </a:r>
            <a:r>
              <a:rPr dirty="0" sz="2400" spc="-10">
                <a:latin typeface="Verdana"/>
                <a:cs typeface="Verdana"/>
              </a:rPr>
              <a:t>e</a:t>
            </a:r>
            <a:r>
              <a:rPr dirty="0" sz="2400">
                <a:latin typeface="Noto Sans CJK JP Regular"/>
                <a:cs typeface="Noto Sans CJK JP Regular"/>
              </a:rPr>
              <a:t>缓存类 包含图像名和特</a:t>
            </a:r>
            <a:r>
              <a:rPr dirty="0" sz="2400" spc="-15">
                <a:latin typeface="Noto Sans CJK JP Regular"/>
                <a:cs typeface="Noto Sans CJK JP Regular"/>
              </a:rPr>
              <a:t>定</a:t>
            </a:r>
            <a:r>
              <a:rPr dirty="0" sz="2400" spc="-5">
                <a:latin typeface="Verdana"/>
                <a:cs typeface="Verdana"/>
              </a:rPr>
              <a:t>Sprite</a:t>
            </a:r>
            <a:r>
              <a:rPr dirty="0" sz="2400">
                <a:latin typeface="Noto Sans CJK JP Regular"/>
                <a:cs typeface="Noto Sans CJK JP Regular"/>
              </a:rPr>
              <a:t>尺寸</a:t>
            </a:r>
            <a:r>
              <a:rPr dirty="0" sz="2400" spc="-15">
                <a:latin typeface="Noto Sans CJK JP Regular"/>
                <a:cs typeface="Noto Sans CJK JP Regular"/>
              </a:rPr>
              <a:t>（</a:t>
            </a:r>
            <a:r>
              <a:rPr dirty="0" sz="2400" spc="-15">
                <a:latin typeface="Verdana"/>
                <a:cs typeface="Verdana"/>
              </a:rPr>
              <a:t>Rect</a:t>
            </a:r>
            <a:r>
              <a:rPr dirty="0" sz="2400" spc="-15">
                <a:latin typeface="Noto Sans CJK JP Regular"/>
                <a:cs typeface="Noto Sans CJK JP Regular"/>
              </a:rPr>
              <a:t>）</a:t>
            </a:r>
            <a:endParaRPr sz="24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35280" indent="-32258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400" spc="-5">
                <a:latin typeface="Verdana"/>
                <a:cs typeface="Verdana"/>
              </a:rPr>
              <a:t>SpriteFrameCache</a:t>
            </a:r>
            <a:r>
              <a:rPr dirty="0" sz="2400">
                <a:latin typeface="Noto Sans CJK JP Regular"/>
                <a:cs typeface="Noto Sans CJK JP Regular"/>
              </a:rPr>
              <a:t>避免多次加载</a:t>
            </a:r>
            <a:r>
              <a:rPr dirty="0" sz="2400" spc="-5">
                <a:latin typeface="Verdana"/>
                <a:cs typeface="Verdana"/>
              </a:rPr>
              <a:t>SpriteFrame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393572"/>
            <a:ext cx="419735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Sprite</a:t>
            </a:r>
            <a:r>
              <a:rPr dirty="0" spc="-45"/>
              <a:t> </a:t>
            </a:r>
            <a:r>
              <a:rPr dirty="0" spc="-5"/>
              <a:t>Sheet</a:t>
            </a:r>
            <a:r>
              <a:rPr dirty="0">
                <a:latin typeface="Noto Sans CJK JP Regular"/>
                <a:cs typeface="Noto Sans CJK JP Regular"/>
              </a:rPr>
              <a:t>创建精灵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21104"/>
            <a:ext cx="29933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latin typeface="Verdana"/>
                <a:cs typeface="Verdana"/>
              </a:rPr>
              <a:t>Sprite</a:t>
            </a:r>
            <a:r>
              <a:rPr dirty="0" sz="2400" spc="-3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Sheet</a:t>
            </a:r>
            <a:r>
              <a:rPr dirty="0" sz="2400" spc="-60">
                <a:latin typeface="Verdana"/>
                <a:cs typeface="Verdana"/>
              </a:rPr>
              <a:t> </a:t>
            </a:r>
            <a:r>
              <a:rPr dirty="0" sz="2400">
                <a:latin typeface="Noto Sans CJK JP Regular"/>
                <a:cs typeface="Noto Sans CJK JP Regular"/>
              </a:rPr>
              <a:t>示例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7532" y="1917192"/>
            <a:ext cx="3162299" cy="800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86000" y="3212592"/>
            <a:ext cx="4572000" cy="1848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393572"/>
            <a:ext cx="419735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Sprite</a:t>
            </a:r>
            <a:r>
              <a:rPr dirty="0" spc="-45"/>
              <a:t> </a:t>
            </a:r>
            <a:r>
              <a:rPr dirty="0" spc="-5"/>
              <a:t>Sheet</a:t>
            </a:r>
            <a:r>
              <a:rPr dirty="0">
                <a:latin typeface="Noto Sans CJK JP Regular"/>
                <a:cs typeface="Noto Sans CJK JP Regular"/>
              </a:rPr>
              <a:t>创建精灵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21104"/>
            <a:ext cx="43745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0000"/>
                </a:solidFill>
                <a:latin typeface="Noto Sans CJK JP Regular"/>
                <a:cs typeface="Noto Sans CJK JP Regular"/>
              </a:rPr>
              <a:t>第二步：加载一</a:t>
            </a:r>
            <a:r>
              <a:rPr dirty="0" sz="2400" spc="-15">
                <a:solidFill>
                  <a:srgbClr val="FF0000"/>
                </a:solidFill>
                <a:latin typeface="Noto Sans CJK JP Regular"/>
                <a:cs typeface="Noto Sans CJK JP Regular"/>
              </a:rPr>
              <a:t>个</a:t>
            </a:r>
            <a:r>
              <a:rPr dirty="0" sz="2400">
                <a:solidFill>
                  <a:srgbClr val="FF0000"/>
                </a:solidFill>
                <a:latin typeface="Verdana"/>
                <a:cs typeface="Verdana"/>
              </a:rPr>
              <a:t>Sprite</a:t>
            </a:r>
            <a:r>
              <a:rPr dirty="0" sz="2400" spc="-7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0000"/>
                </a:solidFill>
                <a:latin typeface="Verdana"/>
                <a:cs typeface="Verdana"/>
              </a:rPr>
              <a:t>Sheet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416045"/>
            <a:ext cx="64884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0000"/>
                </a:solidFill>
                <a:latin typeface="Noto Sans CJK JP Regular"/>
                <a:cs typeface="Noto Sans CJK JP Regular"/>
              </a:rPr>
              <a:t>第三步：</a:t>
            </a:r>
            <a:r>
              <a:rPr dirty="0" sz="2400" spc="-10">
                <a:solidFill>
                  <a:srgbClr val="FF0000"/>
                </a:solidFill>
                <a:latin typeface="Noto Sans CJK JP Regular"/>
                <a:cs typeface="Noto Sans CJK JP Regular"/>
              </a:rPr>
              <a:t>从</a:t>
            </a:r>
            <a:r>
              <a:rPr dirty="0" sz="2400" spc="-5">
                <a:solidFill>
                  <a:srgbClr val="FF0000"/>
                </a:solidFill>
                <a:latin typeface="Verdana"/>
                <a:cs typeface="Verdana"/>
              </a:rPr>
              <a:t>SpriteFrameCache</a:t>
            </a:r>
            <a:r>
              <a:rPr dirty="0" sz="2400">
                <a:solidFill>
                  <a:srgbClr val="FF0000"/>
                </a:solidFill>
                <a:latin typeface="Noto Sans CJK JP Regular"/>
                <a:cs typeface="Noto Sans CJK JP Regular"/>
              </a:rPr>
              <a:t>中创建一个精灵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5904" y="1845564"/>
            <a:ext cx="7554468" cy="1223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55904" y="4076700"/>
            <a:ext cx="6312408" cy="359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55904" y="4811267"/>
            <a:ext cx="982980" cy="11353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393572"/>
            <a:ext cx="419735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Sprite</a:t>
            </a:r>
            <a:r>
              <a:rPr dirty="0" spc="-45"/>
              <a:t> </a:t>
            </a:r>
            <a:r>
              <a:rPr dirty="0" spc="-5"/>
              <a:t>Sheet</a:t>
            </a:r>
            <a:r>
              <a:rPr dirty="0">
                <a:latin typeface="Noto Sans CJK JP Regular"/>
                <a:cs typeface="Noto Sans CJK JP Regular"/>
              </a:rPr>
              <a:t>创建精灵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21104"/>
            <a:ext cx="34963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latin typeface="Noto Sans CJK JP Regular"/>
                <a:cs typeface="Noto Sans CJK JP Regular"/>
              </a:rPr>
              <a:t>创</a:t>
            </a:r>
            <a:r>
              <a:rPr dirty="0" sz="2400" spc="-5">
                <a:latin typeface="Noto Sans CJK JP Regular"/>
                <a:cs typeface="Noto Sans CJK JP Regular"/>
              </a:rPr>
              <a:t>建</a:t>
            </a:r>
            <a:r>
              <a:rPr dirty="0" sz="2400">
                <a:latin typeface="Verdana"/>
                <a:cs typeface="Verdana"/>
              </a:rPr>
              <a:t>Sprite</a:t>
            </a:r>
            <a:r>
              <a:rPr dirty="0" sz="2400" spc="-6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Sheet</a:t>
            </a:r>
            <a:r>
              <a:rPr dirty="0" sz="2400">
                <a:latin typeface="Noto Sans CJK JP Regular"/>
                <a:cs typeface="Noto Sans CJK JP Regular"/>
              </a:rPr>
              <a:t>方法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1123" y="1917192"/>
            <a:ext cx="2465832" cy="25801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38224" y="4483989"/>
            <a:ext cx="1397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315">
                <a:latin typeface="Noto Sans CJK JP Regular"/>
                <a:cs typeface="Noto Sans CJK JP Regular"/>
              </a:rPr>
              <a:t>“合图”功能</a:t>
            </a:r>
            <a:endParaRPr sz="18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61359" y="2040635"/>
            <a:ext cx="2677667" cy="23332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805809" y="4515104"/>
            <a:ext cx="17183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latin typeface="Verdana"/>
                <a:cs typeface="Verdana"/>
              </a:rPr>
              <a:t>Texture</a:t>
            </a:r>
            <a:r>
              <a:rPr dirty="0" sz="1800" spc="-60">
                <a:latin typeface="Verdana"/>
                <a:cs typeface="Verdana"/>
              </a:rPr>
              <a:t> </a:t>
            </a:r>
            <a:r>
              <a:rPr dirty="0" sz="1800" spc="-15">
                <a:latin typeface="Verdana"/>
                <a:cs typeface="Verdana"/>
              </a:rPr>
              <a:t>Packer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36791" y="2138172"/>
            <a:ext cx="1952243" cy="18196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803897" y="4520945"/>
            <a:ext cx="10064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5">
                <a:latin typeface="Verdana"/>
                <a:cs typeface="Verdana"/>
              </a:rPr>
              <a:t>Z</a:t>
            </a:r>
            <a:r>
              <a:rPr dirty="0" sz="1800" spc="-5">
                <a:latin typeface="Verdana"/>
                <a:cs typeface="Verdana"/>
              </a:rPr>
              <a:t>wopt</a:t>
            </a:r>
            <a:r>
              <a:rPr dirty="0" sz="1800" spc="-10">
                <a:latin typeface="Verdana"/>
                <a:cs typeface="Verdana"/>
              </a:rPr>
              <a:t>e</a:t>
            </a:r>
            <a:r>
              <a:rPr dirty="0" sz="1800">
                <a:latin typeface="Verdana"/>
                <a:cs typeface="Verdana"/>
              </a:rPr>
              <a:t>x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46035" y="350520"/>
            <a:ext cx="1601724" cy="6309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55904" y="1845564"/>
            <a:ext cx="2151888" cy="2564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986785" y="2857881"/>
            <a:ext cx="839469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Noto Sans CJK JP Regular"/>
                <a:cs typeface="Noto Sans CJK JP Regular"/>
              </a:rPr>
              <a:t>动作</a:t>
            </a:r>
            <a:endParaRPr sz="32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393572"/>
            <a:ext cx="839469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Noto Sans CJK JP Regular"/>
                <a:cs typeface="Noto Sans CJK JP Regular"/>
              </a:rPr>
              <a:t>动作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38452" y="2517394"/>
            <a:ext cx="5890895" cy="2367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13589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235" algn="l"/>
              </a:tabLst>
            </a:pPr>
            <a:r>
              <a:rPr dirty="0" sz="2400">
                <a:latin typeface="Verdana"/>
                <a:cs typeface="Verdana"/>
              </a:rPr>
              <a:t>Acti</a:t>
            </a:r>
            <a:r>
              <a:rPr dirty="0" sz="2400" spc="-10">
                <a:latin typeface="Verdana"/>
                <a:cs typeface="Verdana"/>
              </a:rPr>
              <a:t>o</a:t>
            </a:r>
            <a:r>
              <a:rPr dirty="0" sz="2400" spc="-5">
                <a:latin typeface="Verdana"/>
                <a:cs typeface="Verdana"/>
              </a:rPr>
              <a:t>n</a:t>
            </a:r>
            <a:r>
              <a:rPr dirty="0" sz="2400">
                <a:latin typeface="Noto Sans CJK JP Regular"/>
                <a:cs typeface="Noto Sans CJK JP Regular"/>
              </a:rPr>
              <a:t>类可以随时间改变</a:t>
            </a:r>
            <a:r>
              <a:rPr dirty="0" sz="2400" spc="-5">
                <a:latin typeface="Verdana"/>
                <a:cs typeface="Verdana"/>
              </a:rPr>
              <a:t>No</a:t>
            </a:r>
            <a:r>
              <a:rPr dirty="0" sz="2400" spc="5">
                <a:latin typeface="Verdana"/>
                <a:cs typeface="Verdana"/>
              </a:rPr>
              <a:t>d</a:t>
            </a:r>
            <a:r>
              <a:rPr dirty="0" sz="2400" spc="-5">
                <a:latin typeface="Verdana"/>
                <a:cs typeface="Verdana"/>
              </a:rPr>
              <a:t>e</a:t>
            </a:r>
            <a:r>
              <a:rPr dirty="0" sz="2400">
                <a:latin typeface="Noto Sans CJK JP Regular"/>
                <a:cs typeface="Noto Sans CJK JP Regular"/>
              </a:rPr>
              <a:t>的属性， 任何一个以</a:t>
            </a:r>
            <a:r>
              <a:rPr dirty="0" sz="2400" spc="-5">
                <a:latin typeface="Verdana"/>
                <a:cs typeface="Verdana"/>
              </a:rPr>
              <a:t>Node</a:t>
            </a:r>
            <a:r>
              <a:rPr dirty="0" sz="2400">
                <a:latin typeface="Noto Sans CJK JP Regular"/>
                <a:cs typeface="Noto Sans CJK JP Regular"/>
              </a:rPr>
              <a:t>为基类的对象都有可执 </a:t>
            </a:r>
            <a:r>
              <a:rPr dirty="0" sz="2400" spc="-5">
                <a:latin typeface="Noto Sans CJK JP Regular"/>
                <a:cs typeface="Noto Sans CJK JP Regular"/>
              </a:rPr>
              <a:t>行的动作对象。</a:t>
            </a:r>
            <a:endParaRPr sz="24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latin typeface="Noto Sans CJK JP Regular"/>
                <a:cs typeface="Noto Sans CJK JP Regular"/>
              </a:rPr>
              <a:t>每个动作都有</a:t>
            </a:r>
            <a:r>
              <a:rPr dirty="0" sz="2400" spc="-5">
                <a:latin typeface="Verdana"/>
                <a:cs typeface="Verdana"/>
              </a:rPr>
              <a:t>By</a:t>
            </a:r>
            <a:r>
              <a:rPr dirty="0" sz="2400">
                <a:latin typeface="Noto Sans CJK JP Regular"/>
                <a:cs typeface="Noto Sans CJK JP Regular"/>
              </a:rPr>
              <a:t>和</a:t>
            </a:r>
            <a:r>
              <a:rPr dirty="0" sz="2400" spc="-130">
                <a:latin typeface="Verdana"/>
                <a:cs typeface="Verdana"/>
              </a:rPr>
              <a:t>To</a:t>
            </a:r>
            <a:r>
              <a:rPr dirty="0" sz="2400">
                <a:latin typeface="Noto Sans CJK JP Regular"/>
                <a:cs typeface="Noto Sans CJK JP Regular"/>
              </a:rPr>
              <a:t>两个状态</a:t>
            </a:r>
            <a:r>
              <a:rPr dirty="0" sz="2400" spc="-5">
                <a:latin typeface="Noto Sans CJK JP Regular"/>
                <a:cs typeface="Noto Sans CJK JP Regular"/>
              </a:rPr>
              <a:t>，</a:t>
            </a:r>
            <a:r>
              <a:rPr dirty="0" sz="2400" spc="-5">
                <a:latin typeface="Verdana"/>
                <a:cs typeface="Verdana"/>
              </a:rPr>
              <a:t>By</a:t>
            </a:r>
            <a:r>
              <a:rPr dirty="0" sz="2400">
                <a:latin typeface="Noto Sans CJK JP Regular"/>
                <a:cs typeface="Noto Sans CJK JP Regular"/>
              </a:rPr>
              <a:t>相对 </a:t>
            </a:r>
            <a:r>
              <a:rPr dirty="0" sz="2400" spc="-5">
                <a:latin typeface="Noto Sans CJK JP Regular"/>
                <a:cs typeface="Noto Sans CJK JP Regular"/>
              </a:rPr>
              <a:t>于节点是相对的，</a:t>
            </a:r>
            <a:r>
              <a:rPr dirty="0" sz="2400" spc="-260">
                <a:latin typeface="Verdana"/>
                <a:cs typeface="Verdana"/>
              </a:rPr>
              <a:t>T</a:t>
            </a:r>
            <a:r>
              <a:rPr dirty="0" sz="2400" spc="-10">
                <a:latin typeface="Verdana"/>
                <a:cs typeface="Verdana"/>
              </a:rPr>
              <a:t>o</a:t>
            </a:r>
            <a:r>
              <a:rPr dirty="0" sz="2400" spc="-5">
                <a:latin typeface="Noto Sans CJK JP Regular"/>
                <a:cs typeface="Noto Sans CJK JP Regular"/>
              </a:rPr>
              <a:t>相对于节点是绝对的</a:t>
            </a:r>
            <a:endParaRPr sz="24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393572"/>
            <a:ext cx="246697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Noto Sans CJK JP Regular"/>
                <a:cs typeface="Noto Sans CJK JP Regular"/>
              </a:rPr>
              <a:t>什么是动作？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21104"/>
            <a:ext cx="18929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latin typeface="Noto Sans CJK JP Regular"/>
                <a:cs typeface="Noto Sans CJK JP Regular"/>
              </a:rPr>
              <a:t>举个例子：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7532" y="1700783"/>
            <a:ext cx="6048756" cy="2999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67711" y="4995671"/>
            <a:ext cx="4800599" cy="9524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393572"/>
            <a:ext cx="1653539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Noto Sans CJK JP Regular"/>
                <a:cs typeface="Noto Sans CJK JP Regular"/>
              </a:rPr>
              <a:t>基本动作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21104"/>
            <a:ext cx="23863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latin typeface="Noto Sans CJK JP Regular"/>
                <a:cs typeface="Noto Sans CJK JP Regular"/>
              </a:rPr>
              <a:t>移动</a:t>
            </a:r>
            <a:r>
              <a:rPr dirty="0" sz="2400" spc="-5">
                <a:latin typeface="Noto Sans CJK JP Regular"/>
                <a:cs typeface="Noto Sans CJK JP Regular"/>
              </a:rPr>
              <a:t>（</a:t>
            </a:r>
            <a:r>
              <a:rPr dirty="0" sz="2400">
                <a:latin typeface="Verdana"/>
                <a:cs typeface="Verdana"/>
              </a:rPr>
              <a:t>M</a:t>
            </a:r>
            <a:r>
              <a:rPr dirty="0" sz="2400" spc="-15">
                <a:latin typeface="Verdana"/>
                <a:cs typeface="Verdana"/>
              </a:rPr>
              <a:t>o</a:t>
            </a:r>
            <a:r>
              <a:rPr dirty="0" sz="2400" spc="-30">
                <a:latin typeface="Verdana"/>
                <a:cs typeface="Verdana"/>
              </a:rPr>
              <a:t>v</a:t>
            </a:r>
            <a:r>
              <a:rPr dirty="0" sz="2400" spc="-5">
                <a:latin typeface="Verdana"/>
                <a:cs typeface="Verdana"/>
              </a:rPr>
              <a:t>e</a:t>
            </a:r>
            <a:r>
              <a:rPr dirty="0" sz="2400">
                <a:latin typeface="Noto Sans CJK JP Regular"/>
                <a:cs typeface="Noto Sans CJK JP Regular"/>
              </a:rPr>
              <a:t>）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7091" y="1746504"/>
            <a:ext cx="7423404" cy="2592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72155" y="4652771"/>
            <a:ext cx="4175760" cy="1485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393572"/>
            <a:ext cx="1653539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Noto Sans CJK JP Regular"/>
                <a:cs typeface="Noto Sans CJK JP Regular"/>
              </a:rPr>
              <a:t>基本动作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21104"/>
            <a:ext cx="25819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latin typeface="Noto Sans CJK JP Regular"/>
                <a:cs typeface="Noto Sans CJK JP Regular"/>
              </a:rPr>
              <a:t>旋转</a:t>
            </a:r>
            <a:r>
              <a:rPr dirty="0" sz="2400" spc="-5">
                <a:latin typeface="Noto Sans CJK JP Regular"/>
                <a:cs typeface="Noto Sans CJK JP Regular"/>
              </a:rPr>
              <a:t>（</a:t>
            </a:r>
            <a:r>
              <a:rPr dirty="0" sz="2400" spc="-65">
                <a:latin typeface="Verdana"/>
                <a:cs typeface="Verdana"/>
              </a:rPr>
              <a:t>R</a:t>
            </a:r>
            <a:r>
              <a:rPr dirty="0" sz="2400">
                <a:latin typeface="Verdana"/>
                <a:cs typeface="Verdana"/>
              </a:rPr>
              <a:t>otat</a:t>
            </a:r>
            <a:r>
              <a:rPr dirty="0" sz="2400" spc="-5">
                <a:latin typeface="Verdana"/>
                <a:cs typeface="Verdana"/>
              </a:rPr>
              <a:t>e</a:t>
            </a:r>
            <a:r>
              <a:rPr dirty="0" sz="2400">
                <a:latin typeface="Noto Sans CJK JP Regular"/>
                <a:cs typeface="Noto Sans CJK JP Regular"/>
              </a:rPr>
              <a:t>）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31975" y="1892807"/>
            <a:ext cx="6341364" cy="2237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20011" y="4652771"/>
            <a:ext cx="5756147" cy="12771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393572"/>
            <a:ext cx="1653539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Noto Sans CJK JP Regular"/>
                <a:cs typeface="Noto Sans CJK JP Regular"/>
              </a:rPr>
              <a:t>基本动作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21104"/>
            <a:ext cx="24015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latin typeface="Noto Sans CJK JP Regular"/>
                <a:cs typeface="Noto Sans CJK JP Regular"/>
              </a:rPr>
              <a:t>缩放</a:t>
            </a:r>
            <a:r>
              <a:rPr dirty="0" sz="2400" spc="-5">
                <a:latin typeface="Noto Sans CJK JP Regular"/>
                <a:cs typeface="Noto Sans CJK JP Regular"/>
              </a:rPr>
              <a:t>（</a:t>
            </a:r>
            <a:r>
              <a:rPr dirty="0" sz="2400">
                <a:latin typeface="Verdana"/>
                <a:cs typeface="Verdana"/>
              </a:rPr>
              <a:t>Sca</a:t>
            </a:r>
            <a:r>
              <a:rPr dirty="0" sz="2400" spc="-10">
                <a:latin typeface="Verdana"/>
                <a:cs typeface="Verdana"/>
              </a:rPr>
              <a:t>le</a:t>
            </a:r>
            <a:r>
              <a:rPr dirty="0" sz="2400">
                <a:latin typeface="Noto Sans CJK JP Regular"/>
                <a:cs typeface="Noto Sans CJK JP Regular"/>
              </a:rPr>
              <a:t>）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67711" y="1700783"/>
            <a:ext cx="4824984" cy="3247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43200" y="5055108"/>
            <a:ext cx="3657600" cy="1427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46035" y="350520"/>
            <a:ext cx="1601724" cy="6309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55904" y="1845564"/>
            <a:ext cx="2151888" cy="2564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39185" y="2597861"/>
            <a:ext cx="246697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Noto Sans CJK JP Regular"/>
                <a:cs typeface="Noto Sans CJK JP Regular"/>
              </a:rPr>
              <a:t>游戏运行方式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54400" y="3307791"/>
            <a:ext cx="1903730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dirty="0" sz="2800" spc="-10">
                <a:latin typeface="Noto Sans CJK JP Regular"/>
                <a:cs typeface="Noto Sans CJK JP Regular"/>
              </a:rPr>
              <a:t>渲染画面</a:t>
            </a:r>
            <a:endParaRPr sz="2800">
              <a:latin typeface="Noto Sans CJK JP Regular"/>
              <a:cs typeface="Noto Sans CJK JP Regular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dirty="0" sz="2800" spc="-5">
                <a:latin typeface="Noto Sans CJK JP Regular"/>
                <a:cs typeface="Noto Sans CJK JP Regular"/>
              </a:rPr>
              <a:t>事件触发</a:t>
            </a:r>
            <a:endParaRPr sz="28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393572"/>
            <a:ext cx="1653539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Noto Sans CJK JP Regular"/>
                <a:cs typeface="Noto Sans CJK JP Regular"/>
              </a:rPr>
              <a:t>基本动作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21104"/>
            <a:ext cx="6141085" cy="12693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latin typeface="Noto Sans CJK JP Regular"/>
                <a:cs typeface="Noto Sans CJK JP Regular"/>
              </a:rPr>
              <a:t>淡入淡出</a:t>
            </a:r>
            <a:r>
              <a:rPr dirty="0" sz="2400" spc="-20">
                <a:latin typeface="Noto Sans CJK JP Regular"/>
                <a:cs typeface="Noto Sans CJK JP Regular"/>
              </a:rPr>
              <a:t>（</a:t>
            </a:r>
            <a:r>
              <a:rPr dirty="0" sz="2400" spc="-20">
                <a:latin typeface="Verdana"/>
                <a:cs typeface="Verdana"/>
              </a:rPr>
              <a:t>FadeIn/FadeOut</a:t>
            </a:r>
            <a:r>
              <a:rPr dirty="0" sz="2400" spc="-20">
                <a:latin typeface="Noto Sans CJK JP Regular"/>
                <a:cs typeface="Noto Sans CJK JP Regular"/>
              </a:rPr>
              <a:t>）</a:t>
            </a:r>
            <a:endParaRPr sz="24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400" spc="-5">
                <a:latin typeface="Verdana"/>
                <a:cs typeface="Verdana"/>
              </a:rPr>
              <a:t>Node</a:t>
            </a:r>
            <a:r>
              <a:rPr dirty="0" sz="2400">
                <a:latin typeface="Noto Sans CJK JP Regular"/>
                <a:cs typeface="Noto Sans CJK JP Regular"/>
              </a:rPr>
              <a:t>淡入淡出，修改透明度值</a:t>
            </a:r>
            <a:r>
              <a:rPr dirty="0" sz="2400" spc="-5">
                <a:latin typeface="Noto Sans CJK JP Regular"/>
                <a:cs typeface="Noto Sans CJK JP Regular"/>
              </a:rPr>
              <a:t>（</a:t>
            </a:r>
            <a:r>
              <a:rPr dirty="0" sz="2400" spc="-5">
                <a:latin typeface="Verdana"/>
                <a:cs typeface="Verdana"/>
              </a:rPr>
              <a:t>0~255</a:t>
            </a:r>
            <a:r>
              <a:rPr dirty="0" sz="2400" spc="-5">
                <a:latin typeface="Noto Sans CJK JP Regular"/>
                <a:cs typeface="Noto Sans CJK JP Regular"/>
              </a:rPr>
              <a:t>）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24455" y="2709672"/>
            <a:ext cx="5111496" cy="19385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30323" y="5029200"/>
            <a:ext cx="5405628" cy="1132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393572"/>
            <a:ext cx="1653539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Noto Sans CJK JP Regular"/>
                <a:cs typeface="Noto Sans CJK JP Regular"/>
              </a:rPr>
              <a:t>基本动作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47952"/>
            <a:ext cx="2419985" cy="90360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latin typeface="Noto Sans CJK JP Regular"/>
                <a:cs typeface="Noto Sans CJK JP Regular"/>
              </a:rPr>
              <a:t>色调</a:t>
            </a:r>
            <a:r>
              <a:rPr dirty="0" sz="2400" spc="-5">
                <a:latin typeface="Noto Sans CJK JP Regular"/>
                <a:cs typeface="Noto Sans CJK JP Regular"/>
              </a:rPr>
              <a:t>（</a:t>
            </a:r>
            <a:r>
              <a:rPr dirty="0" sz="2400" spc="-5">
                <a:latin typeface="Verdana"/>
                <a:cs typeface="Verdana"/>
              </a:rPr>
              <a:t>Tint</a:t>
            </a:r>
            <a:r>
              <a:rPr dirty="0" sz="2400" spc="-5">
                <a:latin typeface="Noto Sans CJK JP Regular"/>
                <a:cs typeface="Noto Sans CJK JP Regular"/>
              </a:rPr>
              <a:t>）</a:t>
            </a:r>
            <a:endParaRPr sz="24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latin typeface="Noto Sans CJK JP Regular"/>
                <a:cs typeface="Noto Sans CJK JP Regular"/>
              </a:rPr>
              <a:t>修</a:t>
            </a:r>
            <a:r>
              <a:rPr dirty="0" sz="2400" spc="-5">
                <a:latin typeface="Noto Sans CJK JP Regular"/>
                <a:cs typeface="Noto Sans CJK JP Regular"/>
              </a:rPr>
              <a:t>改</a:t>
            </a:r>
            <a:r>
              <a:rPr dirty="0" sz="2400" spc="-5">
                <a:latin typeface="Verdana"/>
                <a:cs typeface="Verdana"/>
              </a:rPr>
              <a:t>NodeRGB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603" y="2205227"/>
            <a:ext cx="6428232" cy="2097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91639" y="4663440"/>
            <a:ext cx="5664708" cy="129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393572"/>
            <a:ext cx="1653539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Noto Sans CJK JP Regular"/>
                <a:cs typeface="Noto Sans CJK JP Regular"/>
              </a:rPr>
              <a:t>序列动作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21104"/>
            <a:ext cx="8052434" cy="20745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latin typeface="Noto Sans CJK JP Regular"/>
                <a:cs typeface="Noto Sans CJK JP Regular"/>
              </a:rPr>
              <a:t>序列对象可以是，动作对象、函数（</a:t>
            </a:r>
            <a:r>
              <a:rPr dirty="0" sz="2400" spc="-5">
                <a:latin typeface="Verdana"/>
                <a:cs typeface="Verdana"/>
              </a:rPr>
              <a:t>Cal</a:t>
            </a:r>
            <a:r>
              <a:rPr dirty="0" sz="2400" spc="-10">
                <a:latin typeface="Verdana"/>
                <a:cs typeface="Verdana"/>
              </a:rPr>
              <a:t>l</a:t>
            </a:r>
            <a:r>
              <a:rPr dirty="0" sz="2400">
                <a:latin typeface="Verdana"/>
                <a:cs typeface="Verdana"/>
              </a:rPr>
              <a:t>Fu</a:t>
            </a:r>
            <a:r>
              <a:rPr dirty="0" sz="2400" spc="5">
                <a:latin typeface="Verdana"/>
                <a:cs typeface="Verdana"/>
              </a:rPr>
              <a:t>n</a:t>
            </a:r>
            <a:r>
              <a:rPr dirty="0" sz="2400" spc="-10">
                <a:latin typeface="Verdana"/>
                <a:cs typeface="Verdana"/>
              </a:rPr>
              <a:t>c</a:t>
            </a:r>
            <a:r>
              <a:rPr dirty="0" sz="2400">
                <a:latin typeface="Noto Sans CJK JP Regular"/>
                <a:cs typeface="Noto Sans CJK JP Regular"/>
              </a:rPr>
              <a:t>对象）、甚 至另一序列</a:t>
            </a:r>
            <a:endParaRPr sz="24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35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solidFill>
                  <a:srgbClr val="FF0000"/>
                </a:solidFill>
                <a:latin typeface="Verdana"/>
                <a:cs typeface="Verdana"/>
              </a:rPr>
              <a:t>Sequence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51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latin typeface="Verdana"/>
                <a:cs typeface="Verdana"/>
              </a:rPr>
              <a:t>Sequence</a:t>
            </a:r>
            <a:r>
              <a:rPr dirty="0" sz="2400">
                <a:latin typeface="Noto Sans CJK JP Regular"/>
                <a:cs typeface="Noto Sans CJK JP Regular"/>
              </a:rPr>
              <a:t>动作按添加顺序依次执行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91511" y="3825240"/>
            <a:ext cx="4762499" cy="894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393572"/>
            <a:ext cx="1653539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Noto Sans CJK JP Regular"/>
                <a:cs typeface="Noto Sans CJK JP Regular"/>
              </a:rPr>
              <a:t>序列动作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21104"/>
            <a:ext cx="25025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latin typeface="Noto Sans CJK JP Regular"/>
                <a:cs typeface="Noto Sans CJK JP Regular"/>
              </a:rPr>
              <a:t>序列动作的例子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5611164"/>
            <a:ext cx="75457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Verdana"/>
                <a:cs typeface="Verdana"/>
              </a:rPr>
              <a:t>jump </a:t>
            </a:r>
            <a:r>
              <a:rPr dirty="0" sz="2400">
                <a:latin typeface="Noto Sans CJK JP Regular"/>
                <a:cs typeface="Noto Sans CJK JP Regular"/>
              </a:rPr>
              <a:t>→ </a:t>
            </a:r>
            <a:r>
              <a:rPr dirty="0" sz="2400" spc="-10">
                <a:latin typeface="Verdana"/>
                <a:cs typeface="Verdana"/>
              </a:rPr>
              <a:t>callbackJump </a:t>
            </a:r>
            <a:r>
              <a:rPr dirty="0" sz="2400">
                <a:latin typeface="Noto Sans CJK JP Regular"/>
                <a:cs typeface="Noto Sans CJK JP Regular"/>
              </a:rPr>
              <a:t>→ </a:t>
            </a:r>
            <a:r>
              <a:rPr dirty="0" sz="2400" spc="-5">
                <a:latin typeface="Verdana"/>
                <a:cs typeface="Verdana"/>
              </a:rPr>
              <a:t>rotate </a:t>
            </a:r>
            <a:r>
              <a:rPr dirty="0" sz="2400">
                <a:latin typeface="Noto Sans CJK JP Regular"/>
                <a:cs typeface="Noto Sans CJK JP Regular"/>
              </a:rPr>
              <a:t>→</a:t>
            </a:r>
            <a:r>
              <a:rPr dirty="0" sz="2400" spc="-80">
                <a:latin typeface="Noto Sans CJK JP Regular"/>
                <a:cs typeface="Noto Sans CJK JP Regular"/>
              </a:rPr>
              <a:t> </a:t>
            </a:r>
            <a:r>
              <a:rPr dirty="0" sz="2400" spc="-10">
                <a:latin typeface="Verdana"/>
                <a:cs typeface="Verdana"/>
              </a:rPr>
              <a:t>callbackRotate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48027" y="1845564"/>
            <a:ext cx="5647944" cy="3409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628138" y="4510278"/>
            <a:ext cx="576580" cy="215265"/>
          </a:xfrm>
          <a:custGeom>
            <a:avLst/>
            <a:gdLst/>
            <a:ahLst/>
            <a:cxnLst/>
            <a:rect l="l" t="t" r="r" b="b"/>
            <a:pathLst>
              <a:path w="576580" h="215264">
                <a:moveTo>
                  <a:pt x="0" y="214884"/>
                </a:moveTo>
                <a:lnTo>
                  <a:pt x="576072" y="214884"/>
                </a:lnTo>
                <a:lnTo>
                  <a:pt x="576072" y="0"/>
                </a:lnTo>
                <a:lnTo>
                  <a:pt x="0" y="0"/>
                </a:lnTo>
                <a:lnTo>
                  <a:pt x="0" y="214884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393572"/>
            <a:ext cx="1653539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Noto Sans CJK JP Regular"/>
                <a:cs typeface="Noto Sans CJK JP Regular"/>
              </a:rPr>
              <a:t>序列动作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21104"/>
            <a:ext cx="8052434" cy="2952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latin typeface="Noto Sans CJK JP Regular"/>
                <a:cs typeface="Noto Sans CJK JP Regular"/>
              </a:rPr>
              <a:t>序列对象可以是，动作对象、函数（</a:t>
            </a:r>
            <a:r>
              <a:rPr dirty="0" sz="2400" spc="-5">
                <a:latin typeface="Verdana"/>
                <a:cs typeface="Verdana"/>
              </a:rPr>
              <a:t>Cal</a:t>
            </a:r>
            <a:r>
              <a:rPr dirty="0" sz="2400" spc="-10">
                <a:latin typeface="Verdana"/>
                <a:cs typeface="Verdana"/>
              </a:rPr>
              <a:t>l</a:t>
            </a:r>
            <a:r>
              <a:rPr dirty="0" sz="2400">
                <a:latin typeface="Verdana"/>
                <a:cs typeface="Verdana"/>
              </a:rPr>
              <a:t>Fu</a:t>
            </a:r>
            <a:r>
              <a:rPr dirty="0" sz="2400" spc="5">
                <a:latin typeface="Verdana"/>
                <a:cs typeface="Verdana"/>
              </a:rPr>
              <a:t>n</a:t>
            </a:r>
            <a:r>
              <a:rPr dirty="0" sz="2400" spc="-10">
                <a:latin typeface="Verdana"/>
                <a:cs typeface="Verdana"/>
              </a:rPr>
              <a:t>c</a:t>
            </a:r>
            <a:r>
              <a:rPr dirty="0" sz="2400">
                <a:latin typeface="Noto Sans CJK JP Regular"/>
                <a:cs typeface="Noto Sans CJK JP Regular"/>
              </a:rPr>
              <a:t>对象）、甚 至另一序列</a:t>
            </a:r>
            <a:endParaRPr sz="24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35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latin typeface="Verdana"/>
                <a:cs typeface="Verdana"/>
              </a:rPr>
              <a:t>Sequence</a:t>
            </a:r>
            <a:endParaRPr sz="2400">
              <a:latin typeface="Verdana"/>
              <a:cs typeface="Verdana"/>
            </a:endParaRPr>
          </a:p>
          <a:p>
            <a:pPr marL="335280">
              <a:lnSpc>
                <a:spcPct val="100000"/>
              </a:lnSpc>
              <a:spcBef>
                <a:spcPts val="515"/>
              </a:spcBef>
            </a:pPr>
            <a:r>
              <a:rPr dirty="0" sz="2400">
                <a:latin typeface="Verdana"/>
                <a:cs typeface="Verdana"/>
              </a:rPr>
              <a:t>Sequence</a:t>
            </a:r>
            <a:r>
              <a:rPr dirty="0" sz="2400">
                <a:latin typeface="Noto Sans CJK JP Regular"/>
                <a:cs typeface="Noto Sans CJK JP Regular"/>
              </a:rPr>
              <a:t>动作按添加顺序依次执行</a:t>
            </a:r>
            <a:endParaRPr sz="24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400" spc="-5">
                <a:solidFill>
                  <a:srgbClr val="FF0000"/>
                </a:solidFill>
                <a:latin typeface="Verdana"/>
                <a:cs typeface="Verdana"/>
              </a:rPr>
              <a:t>Spawn</a:t>
            </a:r>
            <a:endParaRPr sz="2400">
              <a:latin typeface="Verdana"/>
              <a:cs typeface="Verdana"/>
            </a:endParaRPr>
          </a:p>
          <a:p>
            <a:pPr marL="335280">
              <a:lnSpc>
                <a:spcPct val="100000"/>
              </a:lnSpc>
              <a:spcBef>
                <a:spcPts val="515"/>
              </a:spcBef>
            </a:pPr>
            <a:r>
              <a:rPr dirty="0" sz="2400" spc="-5">
                <a:latin typeface="Verdana"/>
                <a:cs typeface="Verdana"/>
              </a:rPr>
              <a:t>Spawn</a:t>
            </a:r>
            <a:r>
              <a:rPr dirty="0" sz="2400" spc="-5">
                <a:latin typeface="Noto Sans CJK JP Regular"/>
                <a:cs typeface="Noto Sans CJK JP Regular"/>
              </a:rPr>
              <a:t>所有动作同时执行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29555" y="3500628"/>
            <a:ext cx="2810255" cy="2799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393572"/>
            <a:ext cx="1653539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Noto Sans CJK JP Regular"/>
                <a:cs typeface="Noto Sans CJK JP Regular"/>
              </a:rPr>
              <a:t>序列动作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21104"/>
            <a:ext cx="64903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400" spc="-5">
                <a:latin typeface="Verdana"/>
                <a:cs typeface="Verdana"/>
              </a:rPr>
              <a:t>Spawn</a:t>
            </a:r>
            <a:r>
              <a:rPr dirty="0" sz="2400">
                <a:latin typeface="Noto Sans CJK JP Regular"/>
                <a:cs typeface="Noto Sans CJK JP Regular"/>
              </a:rPr>
              <a:t>相似于</a:t>
            </a:r>
            <a:r>
              <a:rPr dirty="0" sz="2400" spc="-5">
                <a:latin typeface="Verdana"/>
                <a:cs typeface="Verdana"/>
              </a:rPr>
              <a:t>runAction()</a:t>
            </a:r>
            <a:r>
              <a:rPr dirty="0" sz="2400" spc="-5">
                <a:latin typeface="Noto Sans CJK JP Regular"/>
                <a:cs typeface="Noto Sans CJK JP Regular"/>
              </a:rPr>
              <a:t>，</a:t>
            </a:r>
            <a:r>
              <a:rPr dirty="0" sz="2400">
                <a:latin typeface="Noto Sans CJK JP Regular"/>
                <a:cs typeface="Noto Sans CJK JP Regular"/>
              </a:rPr>
              <a:t>但可放一序列中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28216" y="1988819"/>
            <a:ext cx="5687567" cy="3944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393572"/>
            <a:ext cx="1653539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Noto Sans CJK JP Regular"/>
                <a:cs typeface="Noto Sans CJK JP Regular"/>
              </a:rPr>
              <a:t>序列动作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21104"/>
            <a:ext cx="64903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400" spc="-5">
                <a:latin typeface="Verdana"/>
                <a:cs typeface="Verdana"/>
              </a:rPr>
              <a:t>Spawn</a:t>
            </a:r>
            <a:r>
              <a:rPr dirty="0" sz="2400">
                <a:latin typeface="Noto Sans CJK JP Regular"/>
                <a:cs typeface="Noto Sans CJK JP Regular"/>
              </a:rPr>
              <a:t>相似于</a:t>
            </a:r>
            <a:r>
              <a:rPr dirty="0" sz="2400" spc="-5">
                <a:latin typeface="Verdana"/>
                <a:cs typeface="Verdana"/>
              </a:rPr>
              <a:t>runAction()</a:t>
            </a:r>
            <a:r>
              <a:rPr dirty="0" sz="2400" spc="-5">
                <a:latin typeface="Noto Sans CJK JP Regular"/>
                <a:cs typeface="Noto Sans CJK JP Regular"/>
              </a:rPr>
              <a:t>，</a:t>
            </a:r>
            <a:r>
              <a:rPr dirty="0" sz="2400">
                <a:latin typeface="Noto Sans CJK JP Regular"/>
                <a:cs typeface="Noto Sans CJK JP Regular"/>
              </a:rPr>
              <a:t>但可放一序列中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538221"/>
            <a:ext cx="23075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latin typeface="Noto Sans CJK JP Regular"/>
                <a:cs typeface="Noto Sans CJK JP Regular"/>
              </a:rPr>
              <a:t>使</a:t>
            </a:r>
            <a:r>
              <a:rPr dirty="0" sz="2400" spc="-5">
                <a:latin typeface="Noto Sans CJK JP Regular"/>
                <a:cs typeface="Noto Sans CJK JP Regular"/>
              </a:rPr>
              <a:t>用</a:t>
            </a:r>
            <a:r>
              <a:rPr dirty="0" sz="2400" spc="-5">
                <a:latin typeface="Verdana"/>
                <a:cs typeface="Verdana"/>
              </a:rPr>
              <a:t>Spawn</a:t>
            </a:r>
            <a:r>
              <a:rPr dirty="0" sz="2400" spc="-5">
                <a:latin typeface="Noto Sans CJK JP Regular"/>
                <a:cs typeface="Noto Sans CJK JP Regular"/>
              </a:rPr>
              <a:t>：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854653"/>
            <a:ext cx="454977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400" spc="-5">
                <a:latin typeface="Noto Sans CJK JP Regular"/>
                <a:cs typeface="Noto Sans CJK JP Regular"/>
              </a:rPr>
              <a:t>使用连贯的</a:t>
            </a:r>
            <a:r>
              <a:rPr dirty="0" sz="2400" spc="-5">
                <a:latin typeface="Verdana"/>
                <a:cs typeface="Verdana"/>
              </a:rPr>
              <a:t>runAction()</a:t>
            </a:r>
            <a:r>
              <a:rPr dirty="0" sz="2400" spc="-5">
                <a:latin typeface="Noto Sans CJK JP Regular"/>
                <a:cs typeface="Noto Sans CJK JP Regular"/>
              </a:rPr>
              <a:t>语句：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27532" y="1700783"/>
            <a:ext cx="4533900" cy="864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27532" y="3069335"/>
            <a:ext cx="4533900" cy="7330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27532" y="4489703"/>
            <a:ext cx="5618988" cy="7391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980438" y="3327653"/>
            <a:ext cx="576580" cy="173990"/>
          </a:xfrm>
          <a:custGeom>
            <a:avLst/>
            <a:gdLst/>
            <a:ahLst/>
            <a:cxnLst/>
            <a:rect l="l" t="t" r="r" b="b"/>
            <a:pathLst>
              <a:path w="576580" h="173989">
                <a:moveTo>
                  <a:pt x="0" y="173736"/>
                </a:moveTo>
                <a:lnTo>
                  <a:pt x="576072" y="173736"/>
                </a:lnTo>
                <a:lnTo>
                  <a:pt x="576072" y="0"/>
                </a:lnTo>
                <a:lnTo>
                  <a:pt x="0" y="0"/>
                </a:lnTo>
                <a:lnTo>
                  <a:pt x="0" y="173736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393572"/>
            <a:ext cx="1653539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Noto Sans CJK JP Regular"/>
                <a:cs typeface="Noto Sans CJK JP Regular"/>
              </a:rPr>
              <a:t>序列动作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21104"/>
            <a:ext cx="8052434" cy="37579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latin typeface="Noto Sans CJK JP Regular"/>
                <a:cs typeface="Noto Sans CJK JP Regular"/>
              </a:rPr>
              <a:t>序列对象可以是，动作对象、函数（</a:t>
            </a:r>
            <a:r>
              <a:rPr dirty="0" sz="2400" spc="-5">
                <a:latin typeface="Verdana"/>
                <a:cs typeface="Verdana"/>
              </a:rPr>
              <a:t>Cal</a:t>
            </a:r>
            <a:r>
              <a:rPr dirty="0" sz="2400" spc="-10">
                <a:latin typeface="Verdana"/>
                <a:cs typeface="Verdana"/>
              </a:rPr>
              <a:t>l</a:t>
            </a:r>
            <a:r>
              <a:rPr dirty="0" sz="2400">
                <a:latin typeface="Verdana"/>
                <a:cs typeface="Verdana"/>
              </a:rPr>
              <a:t>Fu</a:t>
            </a:r>
            <a:r>
              <a:rPr dirty="0" sz="2400" spc="5">
                <a:latin typeface="Verdana"/>
                <a:cs typeface="Verdana"/>
              </a:rPr>
              <a:t>n</a:t>
            </a:r>
            <a:r>
              <a:rPr dirty="0" sz="2400" spc="-10">
                <a:latin typeface="Verdana"/>
                <a:cs typeface="Verdana"/>
              </a:rPr>
              <a:t>c</a:t>
            </a:r>
            <a:r>
              <a:rPr dirty="0" sz="2400">
                <a:latin typeface="Noto Sans CJK JP Regular"/>
                <a:cs typeface="Noto Sans CJK JP Regular"/>
              </a:rPr>
              <a:t>对象）、甚 至另一序列</a:t>
            </a:r>
            <a:endParaRPr sz="24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35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latin typeface="Verdana"/>
                <a:cs typeface="Verdana"/>
              </a:rPr>
              <a:t>Sequence</a:t>
            </a:r>
            <a:endParaRPr sz="2400">
              <a:latin typeface="Verdana"/>
              <a:cs typeface="Verdana"/>
            </a:endParaRPr>
          </a:p>
          <a:p>
            <a:pPr marL="335280">
              <a:lnSpc>
                <a:spcPct val="100000"/>
              </a:lnSpc>
              <a:spcBef>
                <a:spcPts val="515"/>
              </a:spcBef>
            </a:pPr>
            <a:r>
              <a:rPr dirty="0" sz="2400">
                <a:latin typeface="Verdana"/>
                <a:cs typeface="Verdana"/>
              </a:rPr>
              <a:t>Sequence</a:t>
            </a:r>
            <a:r>
              <a:rPr dirty="0" sz="2400">
                <a:latin typeface="Noto Sans CJK JP Regular"/>
                <a:cs typeface="Noto Sans CJK JP Regular"/>
              </a:rPr>
              <a:t>动作按添加顺序依次执行</a:t>
            </a:r>
            <a:endParaRPr sz="24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400" spc="-5">
                <a:latin typeface="Verdana"/>
                <a:cs typeface="Verdana"/>
              </a:rPr>
              <a:t>Spawn</a:t>
            </a:r>
            <a:endParaRPr sz="2400">
              <a:latin typeface="Verdana"/>
              <a:cs typeface="Verdana"/>
            </a:endParaRPr>
          </a:p>
          <a:p>
            <a:pPr marL="335280">
              <a:lnSpc>
                <a:spcPct val="100000"/>
              </a:lnSpc>
              <a:spcBef>
                <a:spcPts val="515"/>
              </a:spcBef>
            </a:pPr>
            <a:r>
              <a:rPr dirty="0" sz="2400" spc="-5">
                <a:latin typeface="Verdana"/>
                <a:cs typeface="Verdana"/>
              </a:rPr>
              <a:t>Spawn</a:t>
            </a:r>
            <a:r>
              <a:rPr dirty="0" sz="2400" spc="-5">
                <a:latin typeface="Noto Sans CJK JP Regular"/>
                <a:cs typeface="Noto Sans CJK JP Regular"/>
              </a:rPr>
              <a:t>所有动作同时执行</a:t>
            </a:r>
            <a:endParaRPr sz="24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solidFill>
                  <a:srgbClr val="FF0000"/>
                </a:solidFill>
                <a:latin typeface="Noto Sans CJK JP Regular"/>
                <a:cs typeface="Noto Sans CJK JP Regular"/>
              </a:rPr>
              <a:t>逆序</a:t>
            </a:r>
            <a:r>
              <a:rPr dirty="0" sz="2400" spc="-15">
                <a:solidFill>
                  <a:srgbClr val="FF0000"/>
                </a:solidFill>
                <a:latin typeface="Noto Sans CJK JP Regular"/>
                <a:cs typeface="Noto Sans CJK JP Regular"/>
              </a:rPr>
              <a:t>（</a:t>
            </a:r>
            <a:r>
              <a:rPr dirty="0" sz="2400" spc="-15">
                <a:solidFill>
                  <a:srgbClr val="FF0000"/>
                </a:solidFill>
                <a:latin typeface="Verdana"/>
                <a:cs typeface="Verdana"/>
              </a:rPr>
              <a:t>Reverse</a:t>
            </a:r>
            <a:r>
              <a:rPr dirty="0" sz="2400" spc="-15">
                <a:solidFill>
                  <a:srgbClr val="FF0000"/>
                </a:solidFill>
                <a:latin typeface="Noto Sans CJK JP Regular"/>
                <a:cs typeface="Noto Sans CJK JP Regular"/>
              </a:rPr>
              <a:t>）</a:t>
            </a:r>
            <a:endParaRPr sz="2400">
              <a:latin typeface="Noto Sans CJK JP Regular"/>
              <a:cs typeface="Noto Sans CJK JP Regular"/>
            </a:endParaRPr>
          </a:p>
          <a:p>
            <a:pPr marL="469900">
              <a:lnSpc>
                <a:spcPct val="100000"/>
              </a:lnSpc>
              <a:spcBef>
                <a:spcPts val="484"/>
              </a:spcBef>
              <a:tabLst>
                <a:tab pos="756285" algn="l"/>
              </a:tabLst>
            </a:pPr>
            <a:r>
              <a:rPr dirty="0" sz="2000">
                <a:latin typeface="Arial"/>
                <a:cs typeface="Arial"/>
              </a:rPr>
              <a:t>–	</a:t>
            </a:r>
            <a:r>
              <a:rPr dirty="0" sz="2000">
                <a:latin typeface="Noto Sans CJK JP Regular"/>
                <a:cs typeface="Noto Sans CJK JP Regular"/>
              </a:rPr>
              <a:t>使动作逆序执行，大部</a:t>
            </a:r>
            <a:r>
              <a:rPr dirty="0" sz="2000" spc="-10">
                <a:latin typeface="Noto Sans CJK JP Regular"/>
                <a:cs typeface="Noto Sans CJK JP Regular"/>
              </a:rPr>
              <a:t>分</a:t>
            </a:r>
            <a:r>
              <a:rPr dirty="0" sz="2000" spc="-5">
                <a:latin typeface="Verdana"/>
                <a:cs typeface="Verdana"/>
              </a:rPr>
              <a:t>Action</a:t>
            </a:r>
            <a:r>
              <a:rPr dirty="0" sz="2000">
                <a:latin typeface="Noto Sans CJK JP Regular"/>
                <a:cs typeface="Noto Sans CJK JP Regular"/>
              </a:rPr>
              <a:t>和</a:t>
            </a:r>
            <a:r>
              <a:rPr dirty="0" sz="2000" spc="-10">
                <a:latin typeface="Verdana"/>
                <a:cs typeface="Verdana"/>
              </a:rPr>
              <a:t>Sequence</a:t>
            </a:r>
            <a:r>
              <a:rPr dirty="0" sz="2000">
                <a:latin typeface="Noto Sans CJK JP Regular"/>
                <a:cs typeface="Noto Sans CJK JP Regular"/>
              </a:rPr>
              <a:t>对象都是可</a:t>
            </a:r>
            <a:r>
              <a:rPr dirty="0" sz="2000" spc="-10">
                <a:latin typeface="Noto Sans CJK JP Regular"/>
                <a:cs typeface="Noto Sans CJK JP Regular"/>
              </a:rPr>
              <a:t>逆</a:t>
            </a:r>
            <a:r>
              <a:rPr dirty="0" sz="2000">
                <a:latin typeface="Noto Sans CJK JP Regular"/>
                <a:cs typeface="Noto Sans CJK JP Regular"/>
              </a:rPr>
              <a:t>的</a:t>
            </a:r>
            <a:endParaRPr sz="20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7532" y="5085588"/>
            <a:ext cx="4853940" cy="7193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46035" y="350520"/>
            <a:ext cx="1601724" cy="6309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55904" y="1845564"/>
            <a:ext cx="2151888" cy="2564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86785" y="2857881"/>
            <a:ext cx="2059939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Noto Sans CJK JP Regular"/>
                <a:cs typeface="Noto Sans CJK JP Regular"/>
              </a:rPr>
              <a:t>坐标系详解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393572"/>
            <a:ext cx="246697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Noto Sans CJK JP Regular"/>
                <a:cs typeface="Noto Sans CJK JP Regular"/>
              </a:rPr>
              <a:t>笛卡尔坐标系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47952"/>
            <a:ext cx="4626610" cy="134239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latin typeface="Noto Sans CJK JP Regular"/>
                <a:cs typeface="Noto Sans CJK JP Regular"/>
              </a:rPr>
              <a:t>定义右手系原点在左下角，</a:t>
            </a:r>
            <a:endParaRPr sz="24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400" spc="-5">
                <a:latin typeface="Verdana"/>
                <a:cs typeface="Verdana"/>
              </a:rPr>
              <a:t>x</a:t>
            </a:r>
            <a:r>
              <a:rPr dirty="0" sz="2400">
                <a:latin typeface="Noto Sans CJK JP Regular"/>
                <a:cs typeface="Noto Sans CJK JP Regular"/>
              </a:rPr>
              <a:t>向右</a:t>
            </a:r>
            <a:r>
              <a:rPr dirty="0" sz="2400" spc="-5">
                <a:latin typeface="Noto Sans CJK JP Regular"/>
                <a:cs typeface="Noto Sans CJK JP Regular"/>
              </a:rPr>
              <a:t>，</a:t>
            </a:r>
            <a:r>
              <a:rPr dirty="0" sz="2400" spc="-5">
                <a:latin typeface="Verdana"/>
                <a:cs typeface="Verdana"/>
              </a:rPr>
              <a:t>y</a:t>
            </a:r>
            <a:r>
              <a:rPr dirty="0" sz="2400">
                <a:latin typeface="Noto Sans CJK JP Regular"/>
                <a:cs typeface="Noto Sans CJK JP Regular"/>
              </a:rPr>
              <a:t>向上</a:t>
            </a:r>
            <a:r>
              <a:rPr dirty="0" sz="2400" spc="-5">
                <a:latin typeface="Noto Sans CJK JP Regular"/>
                <a:cs typeface="Noto Sans CJK JP Regular"/>
              </a:rPr>
              <a:t>，</a:t>
            </a:r>
            <a:r>
              <a:rPr dirty="0" sz="2400" spc="-5">
                <a:latin typeface="Verdana"/>
                <a:cs typeface="Verdana"/>
              </a:rPr>
              <a:t>z</a:t>
            </a:r>
            <a:r>
              <a:rPr dirty="0" sz="2400">
                <a:latin typeface="Noto Sans CJK JP Regular"/>
                <a:cs typeface="Noto Sans CJK JP Regular"/>
              </a:rPr>
              <a:t>向外，</a:t>
            </a:r>
            <a:endParaRPr sz="24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400" spc="-5">
                <a:latin typeface="Verdana"/>
                <a:cs typeface="Verdana"/>
              </a:rPr>
              <a:t>OpenGL</a:t>
            </a:r>
            <a:r>
              <a:rPr dirty="0" sz="2400">
                <a:latin typeface="Noto Sans CJK JP Regular"/>
                <a:cs typeface="Noto Sans CJK JP Regular"/>
              </a:rPr>
              <a:t>坐标系为笛卡尔右手系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48228" y="2636520"/>
            <a:ext cx="2953512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393572"/>
            <a:ext cx="246697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Noto Sans CJK JP Regular"/>
                <a:cs typeface="Noto Sans CJK JP Regular"/>
              </a:rPr>
              <a:t>游戏运行方式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1583" y="1007230"/>
            <a:ext cx="7348220" cy="4200525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sz="2400">
                <a:latin typeface="Noto Sans CJK JP Regular"/>
                <a:cs typeface="Noto Sans CJK JP Regular"/>
              </a:rPr>
              <a:t>渲染：</a:t>
            </a:r>
            <a:endParaRPr sz="2400">
              <a:latin typeface="Noto Sans CJK JP Regular"/>
              <a:cs typeface="Noto Sans CJK JP Regular"/>
            </a:endParaRPr>
          </a:p>
          <a:p>
            <a:pPr algn="just" marL="12700" marR="5080">
              <a:lnSpc>
                <a:spcPct val="100299"/>
              </a:lnSpc>
              <a:spcBef>
                <a:spcPts val="540"/>
              </a:spcBef>
            </a:pPr>
            <a:r>
              <a:rPr dirty="0" sz="2400">
                <a:latin typeface="Noto Sans CJK JP Regular"/>
                <a:cs typeface="Noto Sans CJK JP Regular"/>
              </a:rPr>
              <a:t>用软件从模型生成图像的过程。模型是用语言或者数据 </a:t>
            </a:r>
            <a:r>
              <a:rPr dirty="0" sz="2400">
                <a:latin typeface="Noto Sans CJK JP Regular"/>
                <a:cs typeface="Noto Sans CJK JP Regular"/>
              </a:rPr>
              <a:t>结构进行严格定义的三维物体或虚拟场景的描述，它包 括几何、视点、纹理、照明和阴影等信息。图像是数字 图像或者位图图像。</a:t>
            </a:r>
            <a:endParaRPr sz="24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50">
              <a:latin typeface="Times New Roman"/>
              <a:cs typeface="Times New Roman"/>
            </a:endParaRPr>
          </a:p>
          <a:p>
            <a:pPr marL="443865" marR="4790440" indent="-431800">
              <a:lnSpc>
                <a:spcPct val="120000"/>
              </a:lnSpc>
            </a:pPr>
            <a:r>
              <a:rPr dirty="0" sz="2400" spc="-5">
                <a:latin typeface="Verdana"/>
                <a:cs typeface="Verdana"/>
              </a:rPr>
              <a:t>while(!exit){  </a:t>
            </a:r>
            <a:r>
              <a:rPr dirty="0" sz="2400">
                <a:latin typeface="Verdana"/>
                <a:cs typeface="Verdana"/>
              </a:rPr>
              <a:t>D</a:t>
            </a:r>
            <a:r>
              <a:rPr dirty="0" sz="2400" spc="-45">
                <a:latin typeface="Verdana"/>
                <a:cs typeface="Verdana"/>
              </a:rPr>
              <a:t>r</a:t>
            </a:r>
            <a:r>
              <a:rPr dirty="0" sz="2400" spc="-20">
                <a:latin typeface="Verdana"/>
                <a:cs typeface="Verdana"/>
              </a:rPr>
              <a:t>a</a:t>
            </a:r>
            <a:r>
              <a:rPr dirty="0" sz="2400" spc="-5">
                <a:latin typeface="Verdana"/>
                <a:cs typeface="Verdana"/>
              </a:rPr>
              <a:t>wGame</a:t>
            </a:r>
            <a:r>
              <a:rPr dirty="0" sz="2400">
                <a:latin typeface="Verdana"/>
                <a:cs typeface="Verdana"/>
              </a:rPr>
              <a:t>();</a:t>
            </a:r>
            <a:endParaRPr sz="2400">
              <a:latin typeface="Verdana"/>
              <a:cs typeface="Verdana"/>
            </a:endParaRPr>
          </a:p>
          <a:p>
            <a:pPr algn="just" marL="127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Verdana"/>
                <a:cs typeface="Verdana"/>
              </a:rPr>
              <a:t>}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22547" y="2922922"/>
            <a:ext cx="5032871" cy="3384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393572"/>
            <a:ext cx="540067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Noto Sans CJK JP Regular"/>
                <a:cs typeface="Noto Sans CJK JP Regular"/>
              </a:rPr>
              <a:t>屏幕坐标系和</a:t>
            </a:r>
            <a:r>
              <a:rPr dirty="0" spc="-5"/>
              <a:t>Cocos2d</a:t>
            </a:r>
            <a:r>
              <a:rPr dirty="0">
                <a:latin typeface="Noto Sans CJK JP Regular"/>
                <a:cs typeface="Noto Sans CJK JP Regular"/>
              </a:rPr>
              <a:t>坐标系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82597" y="2948809"/>
            <a:ext cx="5527675" cy="902969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Noto Sans CJK JP Regular"/>
                <a:cs typeface="Noto Sans CJK JP Regular"/>
              </a:rPr>
              <a:t>标准屏幕坐标系</a:t>
            </a:r>
            <a:r>
              <a:rPr dirty="0" sz="2400" spc="295">
                <a:latin typeface="Noto Sans CJK JP Regular"/>
                <a:cs typeface="Noto Sans CJK JP Regular"/>
              </a:rPr>
              <a:t> </a:t>
            </a:r>
            <a:r>
              <a:rPr dirty="0" sz="2400">
                <a:latin typeface="Verdana"/>
                <a:cs typeface="Verdana"/>
              </a:rPr>
              <a:t>≠</a:t>
            </a:r>
            <a:r>
              <a:rPr dirty="0" sz="2400" spc="-1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OpenGL</a:t>
            </a:r>
            <a:r>
              <a:rPr dirty="0" sz="2400">
                <a:latin typeface="Noto Sans CJK JP Regular"/>
                <a:cs typeface="Noto Sans CJK JP Regular"/>
              </a:rPr>
              <a:t>坐标系</a:t>
            </a:r>
            <a:endParaRPr sz="24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5">
                <a:latin typeface="Verdana"/>
                <a:cs typeface="Verdana"/>
              </a:rPr>
              <a:t>Cocos2d-x</a:t>
            </a:r>
            <a:r>
              <a:rPr dirty="0" sz="2400" spc="-5">
                <a:latin typeface="Noto Sans CJK JP Regular"/>
                <a:cs typeface="Noto Sans CJK JP Regular"/>
              </a:rPr>
              <a:t>坐标</a:t>
            </a:r>
            <a:r>
              <a:rPr dirty="0" sz="2400">
                <a:latin typeface="Noto Sans CJK JP Regular"/>
                <a:cs typeface="Noto Sans CJK JP Regular"/>
              </a:rPr>
              <a:t>系</a:t>
            </a:r>
            <a:r>
              <a:rPr dirty="0" sz="2400" spc="325">
                <a:latin typeface="Noto Sans CJK JP Regular"/>
                <a:cs typeface="Noto Sans CJK JP Regular"/>
              </a:rPr>
              <a:t> </a:t>
            </a:r>
            <a:r>
              <a:rPr dirty="0" sz="2400">
                <a:latin typeface="Noto Sans CJK JP Regular"/>
                <a:cs typeface="Noto Sans CJK JP Regular"/>
              </a:rPr>
              <a:t>＝</a:t>
            </a:r>
            <a:r>
              <a:rPr dirty="0" sz="2400" spc="295">
                <a:latin typeface="Noto Sans CJK JP Regular"/>
                <a:cs typeface="Noto Sans CJK JP Regular"/>
              </a:rPr>
              <a:t> </a:t>
            </a:r>
            <a:r>
              <a:rPr dirty="0" sz="2400" spc="-5">
                <a:latin typeface="Verdana"/>
                <a:cs typeface="Verdana"/>
              </a:rPr>
              <a:t>OpenGL</a:t>
            </a:r>
            <a:r>
              <a:rPr dirty="0" sz="2400">
                <a:latin typeface="Noto Sans CJK JP Regular"/>
                <a:cs typeface="Noto Sans CJK JP Regular"/>
              </a:rPr>
              <a:t>坐标系</a:t>
            </a:r>
            <a:endParaRPr sz="24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393572"/>
            <a:ext cx="540067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Noto Sans CJK JP Regular"/>
                <a:cs typeface="Noto Sans CJK JP Regular"/>
              </a:rPr>
              <a:t>屏幕坐标系和</a:t>
            </a:r>
            <a:r>
              <a:rPr dirty="0" spc="-5"/>
              <a:t>Cocos2d</a:t>
            </a:r>
            <a:r>
              <a:rPr dirty="0">
                <a:latin typeface="Noto Sans CJK JP Regular"/>
                <a:cs typeface="Noto Sans CJK JP Regular"/>
              </a:rPr>
              <a:t>坐标系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28725"/>
            <a:ext cx="2871470" cy="49199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12700" indent="-342900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400" spc="-15">
                <a:latin typeface="Verdana"/>
                <a:cs typeface="Verdana"/>
              </a:rPr>
              <a:t>iOS, </a:t>
            </a:r>
            <a:r>
              <a:rPr dirty="0" sz="2400" spc="-5">
                <a:latin typeface="Verdana"/>
                <a:cs typeface="Verdana"/>
              </a:rPr>
              <a:t>Android,  </a:t>
            </a:r>
            <a:r>
              <a:rPr dirty="0" sz="2400">
                <a:latin typeface="Verdana"/>
                <a:cs typeface="Verdana"/>
              </a:rPr>
              <a:t>Windows Phone  </a:t>
            </a:r>
            <a:r>
              <a:rPr dirty="0" sz="2400">
                <a:latin typeface="Noto Sans CJK JP Regular"/>
                <a:cs typeface="Noto Sans CJK JP Regular"/>
              </a:rPr>
              <a:t>等在开发应用时使 </a:t>
            </a:r>
            <a:r>
              <a:rPr dirty="0" sz="2400" spc="-5">
                <a:latin typeface="Noto Sans CJK JP Regular"/>
                <a:cs typeface="Noto Sans CJK JP Regular"/>
              </a:rPr>
              <a:t>用的是标准屏幕坐 </a:t>
            </a:r>
            <a:r>
              <a:rPr dirty="0" sz="2400">
                <a:latin typeface="Noto Sans CJK JP Regular"/>
                <a:cs typeface="Noto Sans CJK JP Regular"/>
              </a:rPr>
              <a:t>标系，原点为屏幕 左上角</a:t>
            </a:r>
            <a:r>
              <a:rPr dirty="0" sz="2400" spc="-5">
                <a:latin typeface="Noto Sans CJK JP Regular"/>
                <a:cs typeface="Noto Sans CJK JP Regular"/>
              </a:rPr>
              <a:t>，</a:t>
            </a:r>
            <a:r>
              <a:rPr dirty="0" sz="2400" spc="-5">
                <a:latin typeface="Verdana"/>
                <a:cs typeface="Verdana"/>
              </a:rPr>
              <a:t>x</a:t>
            </a:r>
            <a:r>
              <a:rPr dirty="0" sz="2400">
                <a:latin typeface="Noto Sans CJK JP Regular"/>
                <a:cs typeface="Noto Sans CJK JP Regular"/>
              </a:rPr>
              <a:t>向右，</a:t>
            </a:r>
            <a:r>
              <a:rPr dirty="0" sz="2400">
                <a:latin typeface="Verdana"/>
                <a:cs typeface="Verdana"/>
              </a:rPr>
              <a:t>y </a:t>
            </a:r>
            <a:r>
              <a:rPr dirty="0" sz="2400">
                <a:latin typeface="Noto Sans CJK JP Regular"/>
                <a:cs typeface="Noto Sans CJK JP Regular"/>
              </a:rPr>
              <a:t>向下。</a:t>
            </a:r>
            <a:endParaRPr sz="24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400" spc="-5">
                <a:latin typeface="Verdana"/>
                <a:cs typeface="Verdana"/>
              </a:rPr>
              <a:t>Coc</a:t>
            </a:r>
            <a:r>
              <a:rPr dirty="0" sz="2400" spc="-10">
                <a:latin typeface="Verdana"/>
                <a:cs typeface="Verdana"/>
              </a:rPr>
              <a:t>o</a:t>
            </a:r>
            <a:r>
              <a:rPr dirty="0" sz="2400">
                <a:latin typeface="Verdana"/>
                <a:cs typeface="Verdana"/>
              </a:rPr>
              <a:t>s2d</a:t>
            </a:r>
            <a:r>
              <a:rPr dirty="0" sz="2400">
                <a:latin typeface="Noto Sans CJK JP Regular"/>
                <a:cs typeface="Noto Sans CJK JP Regular"/>
              </a:rPr>
              <a:t>坐标系和</a:t>
            </a:r>
            <a:endParaRPr sz="2400">
              <a:latin typeface="Noto Sans CJK JP Regular"/>
              <a:cs typeface="Noto Sans CJK JP Regular"/>
            </a:endParaRPr>
          </a:p>
          <a:p>
            <a:pPr algn="just" marL="355600" marR="13335">
              <a:lnSpc>
                <a:spcPct val="100000"/>
              </a:lnSpc>
            </a:pPr>
            <a:r>
              <a:rPr dirty="0" sz="2400" spc="-5">
                <a:latin typeface="Verdana"/>
                <a:cs typeface="Verdana"/>
              </a:rPr>
              <a:t>OpenGL</a:t>
            </a:r>
            <a:r>
              <a:rPr dirty="0" sz="2400">
                <a:latin typeface="Noto Sans CJK JP Regular"/>
                <a:cs typeface="Noto Sans CJK JP Regular"/>
              </a:rPr>
              <a:t>坐标系一 </a:t>
            </a:r>
            <a:r>
              <a:rPr dirty="0" sz="2400" spc="-5">
                <a:latin typeface="Noto Sans CJK JP Regular"/>
                <a:cs typeface="Noto Sans CJK JP Regular"/>
              </a:rPr>
              <a:t>样，原点为屏幕左 </a:t>
            </a:r>
            <a:r>
              <a:rPr dirty="0" sz="2400">
                <a:latin typeface="Noto Sans CJK JP Regular"/>
                <a:cs typeface="Noto Sans CJK JP Regular"/>
              </a:rPr>
              <a:t>下角</a:t>
            </a:r>
            <a:r>
              <a:rPr dirty="0" sz="2400" spc="-5">
                <a:latin typeface="Noto Sans CJK JP Regular"/>
                <a:cs typeface="Noto Sans CJK JP Regular"/>
              </a:rPr>
              <a:t>，</a:t>
            </a:r>
            <a:r>
              <a:rPr dirty="0" sz="2400" spc="-5">
                <a:latin typeface="Verdana"/>
                <a:cs typeface="Verdana"/>
              </a:rPr>
              <a:t>x</a:t>
            </a:r>
            <a:r>
              <a:rPr dirty="0" sz="2400">
                <a:latin typeface="Noto Sans CJK JP Regular"/>
                <a:cs typeface="Noto Sans CJK JP Regular"/>
              </a:rPr>
              <a:t>向右，</a:t>
            </a:r>
            <a:r>
              <a:rPr dirty="0" sz="2400" spc="-5">
                <a:latin typeface="Verdana"/>
                <a:cs typeface="Verdana"/>
              </a:rPr>
              <a:t>y</a:t>
            </a:r>
            <a:r>
              <a:rPr dirty="0" sz="2400">
                <a:latin typeface="Noto Sans CJK JP Regular"/>
                <a:cs typeface="Noto Sans CJK JP Regular"/>
              </a:rPr>
              <a:t>向 上。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93335" y="1036319"/>
            <a:ext cx="3445764" cy="5300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393572"/>
            <a:ext cx="479171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Noto Sans CJK JP Regular"/>
                <a:cs typeface="Noto Sans CJK JP Regular"/>
              </a:rPr>
              <a:t>世界坐标系</a:t>
            </a:r>
            <a:r>
              <a:rPr dirty="0" spc="5"/>
              <a:t>VS</a:t>
            </a:r>
            <a:r>
              <a:rPr dirty="0" spc="-85"/>
              <a:t> </a:t>
            </a:r>
            <a:r>
              <a:rPr dirty="0">
                <a:latin typeface="Noto Sans CJK JP Regular"/>
                <a:cs typeface="Noto Sans CJK JP Regular"/>
              </a:rPr>
              <a:t>本地坐标系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7334" y="1551876"/>
            <a:ext cx="7988300" cy="3465195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FF0000"/>
                </a:solidFill>
                <a:latin typeface="Noto Sans CJK JP Regular"/>
                <a:cs typeface="Noto Sans CJK JP Regular"/>
              </a:rPr>
              <a:t>世界坐标</a:t>
            </a:r>
            <a:r>
              <a:rPr dirty="0" sz="2400">
                <a:solidFill>
                  <a:srgbClr val="FF0000"/>
                </a:solidFill>
                <a:latin typeface="Noto Sans CJK JP Regular"/>
                <a:cs typeface="Noto Sans CJK JP Regular"/>
              </a:rPr>
              <a:t>系</a:t>
            </a:r>
            <a:r>
              <a:rPr dirty="0" sz="2400" spc="-5">
                <a:latin typeface="Noto Sans CJK JP Regular"/>
                <a:cs typeface="Noto Sans CJK JP Regular"/>
              </a:rPr>
              <a:t>：绝对坐标系</a:t>
            </a:r>
            <a:endParaRPr sz="2400">
              <a:latin typeface="Noto Sans CJK JP Regular"/>
              <a:cs typeface="Noto Sans CJK JP Regular"/>
            </a:endParaRPr>
          </a:p>
          <a:p>
            <a:pPr marL="335280">
              <a:lnSpc>
                <a:spcPct val="100000"/>
              </a:lnSpc>
              <a:spcBef>
                <a:spcPts val="575"/>
              </a:spcBef>
            </a:pPr>
            <a:r>
              <a:rPr dirty="0" sz="2400" spc="105">
                <a:latin typeface="Noto Sans CJK JP Regular"/>
                <a:cs typeface="Noto Sans CJK JP Regular"/>
              </a:rPr>
              <a:t>游戏开发中建立的概念。因此</a:t>
            </a:r>
            <a:r>
              <a:rPr dirty="0" sz="2400" spc="80">
                <a:latin typeface="Noto Sans CJK JP Regular"/>
                <a:cs typeface="Noto Sans CJK JP Regular"/>
              </a:rPr>
              <a:t>，“</a:t>
            </a:r>
            <a:r>
              <a:rPr dirty="0" sz="2400" spc="105">
                <a:latin typeface="Noto Sans CJK JP Regular"/>
                <a:cs typeface="Noto Sans CJK JP Regular"/>
              </a:rPr>
              <a:t>世界</a:t>
            </a:r>
            <a:r>
              <a:rPr dirty="0" sz="2400" spc="50">
                <a:latin typeface="Noto Sans CJK JP Regular"/>
                <a:cs typeface="Noto Sans CJK JP Regular"/>
              </a:rPr>
              <a:t>”</a:t>
            </a:r>
            <a:r>
              <a:rPr dirty="0" sz="2400" spc="105">
                <a:latin typeface="Noto Sans CJK JP Regular"/>
                <a:cs typeface="Noto Sans CJK JP Regular"/>
              </a:rPr>
              <a:t>指游戏世界。</a:t>
            </a:r>
            <a:endParaRPr sz="24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FF0000"/>
                </a:solidFill>
                <a:latin typeface="Noto Sans CJK JP Regular"/>
                <a:cs typeface="Noto Sans CJK JP Regular"/>
              </a:rPr>
              <a:t>本地坐标</a:t>
            </a:r>
            <a:r>
              <a:rPr dirty="0" sz="2400">
                <a:solidFill>
                  <a:srgbClr val="FF0000"/>
                </a:solidFill>
                <a:latin typeface="Noto Sans CJK JP Regular"/>
                <a:cs typeface="Noto Sans CJK JP Regular"/>
              </a:rPr>
              <a:t>系</a:t>
            </a:r>
            <a:r>
              <a:rPr dirty="0" sz="2400" spc="-5">
                <a:latin typeface="Noto Sans CJK JP Regular"/>
                <a:cs typeface="Noto Sans CJK JP Regular"/>
              </a:rPr>
              <a:t>：相对坐标系</a:t>
            </a:r>
            <a:endParaRPr sz="2400">
              <a:latin typeface="Noto Sans CJK JP Regular"/>
              <a:cs typeface="Noto Sans CJK JP Regular"/>
            </a:endParaRPr>
          </a:p>
          <a:p>
            <a:pPr marL="443865">
              <a:lnSpc>
                <a:spcPct val="100000"/>
              </a:lnSpc>
              <a:spcBef>
                <a:spcPts val="580"/>
              </a:spcBef>
            </a:pPr>
            <a:r>
              <a:rPr dirty="0" sz="2400">
                <a:latin typeface="Noto Sans CJK JP Regular"/>
                <a:cs typeface="Noto Sans CJK JP Regular"/>
              </a:rPr>
              <a:t>和节点相关联的坐标系。</a:t>
            </a:r>
            <a:endParaRPr sz="24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4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Noto Sans CJK JP Regular"/>
                <a:cs typeface="Noto Sans CJK JP Regular"/>
              </a:rPr>
              <a:t>每个节点都有独立的坐标系，当节点移动或改变方向时，</a:t>
            </a:r>
            <a:endParaRPr sz="2400">
              <a:latin typeface="Noto Sans CJK JP Regular"/>
              <a:cs typeface="Noto Sans CJK JP Regular"/>
            </a:endParaRPr>
          </a:p>
          <a:p>
            <a:pPr marL="355600">
              <a:lnSpc>
                <a:spcPct val="100000"/>
              </a:lnSpc>
              <a:spcBef>
                <a:spcPts val="25"/>
              </a:spcBef>
            </a:pPr>
            <a:r>
              <a:rPr dirty="0" sz="2400">
                <a:latin typeface="Noto Sans CJK JP Regular"/>
                <a:cs typeface="Noto Sans CJK JP Regular"/>
              </a:rPr>
              <a:t>和该节点关联的坐标系将随之移动或改变方向。</a:t>
            </a:r>
            <a:endParaRPr sz="24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46035" y="350520"/>
            <a:ext cx="1601724" cy="6309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55904" y="1845564"/>
            <a:ext cx="2151888" cy="2564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13330">
              <a:lnSpc>
                <a:spcPct val="100000"/>
              </a:lnSpc>
              <a:spcBef>
                <a:spcPts val="105"/>
              </a:spcBef>
            </a:pPr>
            <a:r>
              <a:rPr dirty="0" spc="-15"/>
              <a:t>VertexZ</a:t>
            </a:r>
            <a:r>
              <a:rPr dirty="0" spc="-15">
                <a:latin typeface="Noto Sans CJK JP Regular"/>
                <a:cs typeface="Noto Sans CJK JP Regular"/>
              </a:rPr>
              <a:t>，</a:t>
            </a:r>
            <a:r>
              <a:rPr dirty="0" spc="-15"/>
              <a:t>PositionZ</a:t>
            </a:r>
            <a:r>
              <a:rPr dirty="0" spc="-15">
                <a:latin typeface="Noto Sans CJK JP Regular"/>
                <a:cs typeface="Noto Sans CJK JP Regular"/>
              </a:rPr>
              <a:t>和</a:t>
            </a:r>
            <a:r>
              <a:rPr dirty="0" spc="-5"/>
              <a:t>zOrder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393572"/>
            <a:ext cx="567182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"/>
              <a:t>VertexZ</a:t>
            </a:r>
            <a:r>
              <a:rPr dirty="0" spc="-15">
                <a:latin typeface="Noto Sans CJK JP Regular"/>
                <a:cs typeface="Noto Sans CJK JP Regular"/>
              </a:rPr>
              <a:t>，</a:t>
            </a:r>
            <a:r>
              <a:rPr dirty="0" spc="-15"/>
              <a:t>PositionZ</a:t>
            </a:r>
            <a:r>
              <a:rPr dirty="0" spc="-10">
                <a:latin typeface="Noto Sans CJK JP Regular"/>
                <a:cs typeface="Noto Sans CJK JP Regular"/>
              </a:rPr>
              <a:t>和</a:t>
            </a:r>
            <a:r>
              <a:rPr dirty="0" spc="-5"/>
              <a:t>zOrder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299398"/>
            <a:ext cx="8166734" cy="3026410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400" spc="-25">
                <a:latin typeface="Verdana"/>
                <a:cs typeface="Verdana"/>
              </a:rPr>
              <a:t>VertexZ</a:t>
            </a:r>
            <a:r>
              <a:rPr dirty="0" sz="2400" spc="-5">
                <a:latin typeface="Noto Sans CJK JP Regular"/>
                <a:cs typeface="Noto Sans CJK JP Regular"/>
              </a:rPr>
              <a:t>是</a:t>
            </a:r>
            <a:r>
              <a:rPr dirty="0" sz="2400" spc="-5">
                <a:latin typeface="Verdana"/>
                <a:cs typeface="Verdana"/>
              </a:rPr>
              <a:t>OpenGL</a:t>
            </a:r>
            <a:r>
              <a:rPr dirty="0" sz="2400" spc="-5">
                <a:latin typeface="Noto Sans CJK JP Regular"/>
                <a:cs typeface="Noto Sans CJK JP Regular"/>
              </a:rPr>
              <a:t>坐标系中的</a:t>
            </a:r>
            <a:r>
              <a:rPr dirty="0" sz="2400" spc="-5">
                <a:latin typeface="Verdana"/>
                <a:cs typeface="Verdana"/>
              </a:rPr>
              <a:t>Z</a:t>
            </a:r>
            <a:r>
              <a:rPr dirty="0" sz="2400">
                <a:latin typeface="Noto Sans CJK JP Regular"/>
                <a:cs typeface="Noto Sans CJK JP Regular"/>
              </a:rPr>
              <a:t>值</a:t>
            </a:r>
            <a:endParaRPr sz="24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400" spc="-15">
                <a:latin typeface="Verdana"/>
                <a:cs typeface="Verdana"/>
              </a:rPr>
              <a:t>PositionZ</a:t>
            </a:r>
            <a:r>
              <a:rPr dirty="0" sz="2400">
                <a:latin typeface="Noto Sans CJK JP Regular"/>
                <a:cs typeface="Noto Sans CJK JP Regular"/>
              </a:rPr>
              <a:t>是</a:t>
            </a:r>
            <a:r>
              <a:rPr dirty="0" sz="2400" spc="-10">
                <a:latin typeface="Verdana"/>
                <a:cs typeface="Verdana"/>
              </a:rPr>
              <a:t>Cocos2d-x</a:t>
            </a:r>
            <a:r>
              <a:rPr dirty="0" sz="2400">
                <a:latin typeface="Noto Sans CJK JP Regular"/>
                <a:cs typeface="Noto Sans CJK JP Regular"/>
              </a:rPr>
              <a:t>坐标系</a:t>
            </a:r>
            <a:r>
              <a:rPr dirty="0" sz="2400" spc="10">
                <a:latin typeface="Noto Sans CJK JP Regular"/>
                <a:cs typeface="Noto Sans CJK JP Regular"/>
              </a:rPr>
              <a:t>中</a:t>
            </a:r>
            <a:r>
              <a:rPr dirty="0" sz="2400" spc="-5">
                <a:latin typeface="Verdana"/>
                <a:cs typeface="Verdana"/>
              </a:rPr>
              <a:t>Z</a:t>
            </a:r>
            <a:r>
              <a:rPr dirty="0" sz="2400">
                <a:latin typeface="Noto Sans CJK JP Regular"/>
                <a:cs typeface="Noto Sans CJK JP Regular"/>
              </a:rPr>
              <a:t>值，</a:t>
            </a:r>
            <a:r>
              <a:rPr dirty="0" sz="2400" spc="370">
                <a:latin typeface="Noto Sans CJK JP Regular"/>
                <a:cs typeface="Noto Sans CJK JP Regular"/>
              </a:rPr>
              <a:t> </a:t>
            </a:r>
            <a:r>
              <a:rPr dirty="0" sz="2400">
                <a:latin typeface="Noto Sans CJK JP Regular"/>
                <a:cs typeface="Noto Sans CJK JP Regular"/>
              </a:rPr>
              <a:t>等于</a:t>
            </a:r>
            <a:r>
              <a:rPr dirty="0" sz="2400" spc="-25">
                <a:latin typeface="Verdana"/>
                <a:cs typeface="Verdana"/>
              </a:rPr>
              <a:t>Vertex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400" spc="-10">
                <a:latin typeface="Verdana"/>
                <a:cs typeface="Verdana"/>
              </a:rPr>
              <a:t>zOrder</a:t>
            </a:r>
            <a:r>
              <a:rPr dirty="0" sz="2400">
                <a:latin typeface="Noto Sans CJK JP Regular"/>
                <a:cs typeface="Noto Sans CJK JP Regular"/>
              </a:rPr>
              <a:t>是</a:t>
            </a:r>
            <a:r>
              <a:rPr dirty="0" sz="2400" spc="-10">
                <a:latin typeface="Verdana"/>
                <a:cs typeface="Verdana"/>
              </a:rPr>
              <a:t>Cocos2d-x</a:t>
            </a:r>
            <a:r>
              <a:rPr dirty="0" sz="2400">
                <a:latin typeface="Noto Sans CJK JP Regular"/>
                <a:cs typeface="Noto Sans CJK JP Regular"/>
              </a:rPr>
              <a:t>本地坐标系中</a:t>
            </a:r>
            <a:r>
              <a:rPr dirty="0" sz="2400" spc="-5">
                <a:latin typeface="Verdana"/>
                <a:cs typeface="Verdana"/>
              </a:rPr>
              <a:t>Z</a:t>
            </a:r>
            <a:r>
              <a:rPr dirty="0" sz="2400">
                <a:latin typeface="Noto Sans CJK JP Regular"/>
                <a:cs typeface="Noto Sans CJK JP Regular"/>
              </a:rPr>
              <a:t>值</a:t>
            </a:r>
            <a:endParaRPr sz="24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400" spc="-15">
                <a:latin typeface="Verdana"/>
                <a:cs typeface="Verdana"/>
              </a:rPr>
              <a:t>PositionZ</a:t>
            </a:r>
            <a:r>
              <a:rPr dirty="0" sz="2400">
                <a:latin typeface="Noto Sans CJK JP Regular"/>
                <a:cs typeface="Noto Sans CJK JP Regular"/>
              </a:rPr>
              <a:t>决定节点渲染顺序，值越大，越晚渲染</a:t>
            </a:r>
            <a:endParaRPr sz="2400">
              <a:latin typeface="Noto Sans CJK JP Regular"/>
              <a:cs typeface="Noto Sans CJK JP Regular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latin typeface="Noto Sans CJK JP Regular"/>
                <a:cs typeface="Noto Sans CJK JP Regular"/>
              </a:rPr>
              <a:t>实际关注更多的是</a:t>
            </a:r>
            <a:r>
              <a:rPr dirty="0" sz="2400" spc="-10">
                <a:latin typeface="Verdana"/>
                <a:cs typeface="Verdana"/>
              </a:rPr>
              <a:t>zOrder</a:t>
            </a:r>
            <a:r>
              <a:rPr dirty="0" sz="2400" spc="-10">
                <a:latin typeface="Noto Sans CJK JP Regular"/>
                <a:cs typeface="Noto Sans CJK JP Regular"/>
              </a:rPr>
              <a:t>，</a:t>
            </a:r>
            <a:r>
              <a:rPr dirty="0" sz="2400" spc="-10">
                <a:latin typeface="Verdana"/>
                <a:cs typeface="Verdana"/>
              </a:rPr>
              <a:t>zOrder</a:t>
            </a:r>
            <a:r>
              <a:rPr dirty="0" sz="2400">
                <a:latin typeface="Noto Sans CJK JP Regular"/>
                <a:cs typeface="Noto Sans CJK JP Regular"/>
              </a:rPr>
              <a:t>则是局部渲染顺序，  即该节点在其父节点上的渲染顺序，与</a:t>
            </a:r>
            <a:r>
              <a:rPr dirty="0" sz="2400" spc="-5">
                <a:latin typeface="Verdana"/>
                <a:cs typeface="Verdana"/>
              </a:rPr>
              <a:t>Nod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>
                <a:latin typeface="Noto Sans CJK JP Regular"/>
                <a:cs typeface="Noto Sans CJK JP Regular"/>
              </a:rPr>
              <a:t>的层级有关。</a:t>
            </a:r>
            <a:endParaRPr sz="24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393572"/>
            <a:ext cx="567182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"/>
              <a:t>VertexZ</a:t>
            </a:r>
            <a:r>
              <a:rPr dirty="0" spc="-15">
                <a:latin typeface="Noto Sans CJK JP Regular"/>
                <a:cs typeface="Noto Sans CJK JP Regular"/>
              </a:rPr>
              <a:t>，</a:t>
            </a:r>
            <a:r>
              <a:rPr dirty="0" spc="-15"/>
              <a:t>PositionZ</a:t>
            </a:r>
            <a:r>
              <a:rPr dirty="0" spc="-10">
                <a:latin typeface="Noto Sans CJK JP Regular"/>
                <a:cs typeface="Noto Sans CJK JP Regular"/>
              </a:rPr>
              <a:t>和</a:t>
            </a:r>
            <a:r>
              <a:rPr dirty="0" spc="-5"/>
              <a:t>zOrder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21104"/>
            <a:ext cx="18929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latin typeface="Noto Sans CJK JP Regular"/>
                <a:cs typeface="Noto Sans CJK JP Regular"/>
              </a:rPr>
              <a:t>示例说明：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2311" y="1671827"/>
            <a:ext cx="6858000" cy="4780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46035" y="350520"/>
            <a:ext cx="1601724" cy="6309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55904" y="1845564"/>
            <a:ext cx="2151888" cy="2564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86785" y="2857881"/>
            <a:ext cx="226695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Noto Sans CJK JP Regular"/>
                <a:cs typeface="Noto Sans CJK JP Regular"/>
              </a:rPr>
              <a:t>锚点</a:t>
            </a:r>
            <a:r>
              <a:rPr dirty="0"/>
              <a:t>Anchor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393572"/>
            <a:ext cx="226695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Noto Sans CJK JP Regular"/>
                <a:cs typeface="Noto Sans CJK JP Regular"/>
              </a:rPr>
              <a:t>锚点</a:t>
            </a:r>
            <a:r>
              <a:rPr dirty="0"/>
              <a:t>Anchor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4229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542290" algn="l"/>
                <a:tab pos="542925" algn="l"/>
              </a:tabLst>
            </a:pPr>
            <a:r>
              <a:rPr dirty="0" spc="-5"/>
              <a:t>在</a:t>
            </a:r>
            <a:r>
              <a:rPr dirty="0" spc="-10">
                <a:latin typeface="Verdana"/>
                <a:cs typeface="Verdana"/>
              </a:rPr>
              <a:t>cocos2d-x</a:t>
            </a:r>
            <a:r>
              <a:rPr dirty="0" spc="-5"/>
              <a:t>中，每一个对象都有锚点，  </a:t>
            </a:r>
            <a:r>
              <a:rPr dirty="0"/>
              <a:t>父对象通过把子对象的锚点放到</a:t>
            </a:r>
            <a:r>
              <a:rPr dirty="0" spc="-15">
                <a:latin typeface="Verdana"/>
                <a:cs typeface="Verdana"/>
              </a:rPr>
              <a:t>Position  </a:t>
            </a:r>
            <a:r>
              <a:rPr dirty="0"/>
              <a:t>上来实现布局，对精灵的操作（例如旋转、 平移），也会围绕锚点进行。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393572"/>
            <a:ext cx="226695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Noto Sans CJK JP Regular"/>
                <a:cs typeface="Noto Sans CJK JP Regular"/>
              </a:rPr>
              <a:t>锚点</a:t>
            </a:r>
            <a:r>
              <a:rPr dirty="0"/>
              <a:t>Anchor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99413"/>
            <a:ext cx="8061959" cy="758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400" spc="-10">
                <a:latin typeface="Verdana"/>
                <a:cs typeface="Verdana"/>
              </a:rPr>
              <a:t>AnchorPoint</a:t>
            </a:r>
            <a:r>
              <a:rPr dirty="0" sz="2400" spc="35">
                <a:latin typeface="Verdana"/>
                <a:cs typeface="Verdana"/>
              </a:rPr>
              <a:t> </a:t>
            </a:r>
            <a:r>
              <a:rPr dirty="0" sz="2400" spc="-5">
                <a:latin typeface="Noto Sans CJK JP Regular"/>
                <a:cs typeface="Noto Sans CJK JP Regular"/>
              </a:rPr>
              <a:t>的两个参量</a:t>
            </a:r>
            <a:r>
              <a:rPr dirty="0" sz="2400">
                <a:latin typeface="Verdana"/>
                <a:cs typeface="Verdana"/>
              </a:rPr>
              <a:t>x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 spc="-5">
                <a:latin typeface="Noto Sans CJK JP Regular"/>
                <a:cs typeface="Noto Sans CJK JP Regular"/>
              </a:rPr>
              <a:t>和</a:t>
            </a:r>
            <a:r>
              <a:rPr dirty="0" sz="2400">
                <a:latin typeface="Verdana"/>
                <a:cs typeface="Verdana"/>
              </a:rPr>
              <a:t>y</a:t>
            </a:r>
            <a:r>
              <a:rPr dirty="0" sz="2400" spc="-5">
                <a:latin typeface="Verdana"/>
                <a:cs typeface="Verdana"/>
              </a:rPr>
              <a:t> </a:t>
            </a:r>
            <a:r>
              <a:rPr dirty="0" sz="2400" spc="-5">
                <a:latin typeface="Noto Sans CJK JP Regular"/>
                <a:cs typeface="Noto Sans CJK JP Regular"/>
              </a:rPr>
              <a:t>的取值通常都</a:t>
            </a:r>
            <a:r>
              <a:rPr dirty="0" sz="2400">
                <a:latin typeface="Noto Sans CJK JP Regular"/>
                <a:cs typeface="Noto Sans CJK JP Regular"/>
              </a:rPr>
              <a:t>是</a:t>
            </a:r>
            <a:r>
              <a:rPr dirty="0" sz="2400">
                <a:latin typeface="Verdana"/>
                <a:cs typeface="Verdana"/>
              </a:rPr>
              <a:t>0 </a:t>
            </a:r>
            <a:r>
              <a:rPr dirty="0" sz="2400" spc="-5">
                <a:latin typeface="Noto Sans CJK JP Regular"/>
                <a:cs typeface="Noto Sans CJK JP Regular"/>
              </a:rPr>
              <a:t>到</a:t>
            </a:r>
            <a:r>
              <a:rPr dirty="0" sz="2400">
                <a:latin typeface="Verdana"/>
                <a:cs typeface="Verdana"/>
              </a:rPr>
              <a:t>1</a:t>
            </a:r>
            <a:r>
              <a:rPr dirty="0" sz="2400" spc="-5">
                <a:latin typeface="Verdana"/>
                <a:cs typeface="Verdana"/>
              </a:rPr>
              <a:t> </a:t>
            </a:r>
            <a:r>
              <a:rPr dirty="0" sz="2400">
                <a:latin typeface="Noto Sans CJK JP Regular"/>
                <a:cs typeface="Noto Sans CJK JP Regular"/>
              </a:rPr>
              <a:t>之</a:t>
            </a:r>
            <a:endParaRPr sz="2400">
              <a:latin typeface="Noto Sans CJK JP Regular"/>
              <a:cs typeface="Noto Sans CJK JP Regular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Noto Sans CJK JP Regular"/>
                <a:cs typeface="Noto Sans CJK JP Regular"/>
              </a:rPr>
              <a:t>间的实数，表示锚点相对于节点长宽的位置。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51304" y="2133600"/>
            <a:ext cx="5329428" cy="4396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393572"/>
            <a:ext cx="226695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Noto Sans CJK JP Regular"/>
                <a:cs typeface="Noto Sans CJK JP Regular"/>
              </a:rPr>
              <a:t>锚点</a:t>
            </a:r>
            <a:r>
              <a:rPr dirty="0"/>
              <a:t>Anchor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406" y="1336040"/>
            <a:ext cx="8065770" cy="4862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Noto Sans CJK JP Regular"/>
                <a:cs typeface="Noto Sans CJK JP Regular"/>
              </a:rPr>
              <a:t>在</a:t>
            </a:r>
            <a:r>
              <a:rPr dirty="0" sz="2400" spc="-10">
                <a:latin typeface="Verdana"/>
                <a:cs typeface="Verdana"/>
              </a:rPr>
              <a:t>Cocos2d-x</a:t>
            </a:r>
            <a:r>
              <a:rPr dirty="0" sz="2400">
                <a:latin typeface="Noto Sans CJK JP Regular"/>
                <a:cs typeface="Noto Sans CJK JP Regular"/>
              </a:rPr>
              <a:t>中</a:t>
            </a:r>
            <a:r>
              <a:rPr dirty="0" sz="2400" spc="-10">
                <a:latin typeface="Verdana"/>
                <a:cs typeface="Verdana"/>
              </a:rPr>
              <a:t>Layer</a:t>
            </a:r>
            <a:r>
              <a:rPr dirty="0" sz="2400">
                <a:latin typeface="Noto Sans CJK JP Regular"/>
                <a:cs typeface="Noto Sans CJK JP Regular"/>
              </a:rPr>
              <a:t>的</a:t>
            </a:r>
            <a:r>
              <a:rPr dirty="0" sz="2400">
                <a:latin typeface="Verdana"/>
                <a:cs typeface="Verdana"/>
              </a:rPr>
              <a:t>Anchor</a:t>
            </a:r>
            <a:r>
              <a:rPr dirty="0" sz="2400" spc="-2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Point</a:t>
            </a:r>
            <a:r>
              <a:rPr dirty="0" sz="2400">
                <a:latin typeface="Noto Sans CJK JP Regular"/>
                <a:cs typeface="Noto Sans CJK JP Regular"/>
              </a:rPr>
              <a:t>为</a:t>
            </a:r>
            <a:r>
              <a:rPr dirty="0" sz="2400" spc="5">
                <a:latin typeface="Noto Sans CJK JP Regular"/>
                <a:cs typeface="Noto Sans CJK JP Regular"/>
              </a:rPr>
              <a:t>默</a:t>
            </a:r>
            <a:r>
              <a:rPr dirty="0" sz="2400">
                <a:latin typeface="Noto Sans CJK JP Regular"/>
                <a:cs typeface="Noto Sans CJK JP Regular"/>
              </a:rPr>
              <a:t>认</a:t>
            </a:r>
            <a:r>
              <a:rPr dirty="0" sz="2400" spc="5">
                <a:latin typeface="Noto Sans CJK JP Regular"/>
                <a:cs typeface="Noto Sans CJK JP Regular"/>
              </a:rPr>
              <a:t>值</a:t>
            </a:r>
            <a:r>
              <a:rPr dirty="0" sz="2400" spc="-5">
                <a:latin typeface="Verdana"/>
                <a:cs typeface="Verdana"/>
              </a:rPr>
              <a:t>(0,</a:t>
            </a:r>
            <a:r>
              <a:rPr dirty="0" sz="2400" spc="-1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0)</a:t>
            </a:r>
            <a:r>
              <a:rPr dirty="0" sz="2400" spc="-5">
                <a:latin typeface="Noto Sans CJK JP Regular"/>
                <a:cs typeface="Noto Sans CJK JP Regular"/>
              </a:rPr>
              <a:t>，  </a:t>
            </a:r>
            <a:r>
              <a:rPr dirty="0" sz="2400">
                <a:latin typeface="Noto Sans CJK JP Regular"/>
                <a:cs typeface="Noto Sans CJK JP Regular"/>
              </a:rPr>
              <a:t>即左下角；其他</a:t>
            </a:r>
            <a:r>
              <a:rPr dirty="0" sz="2400" spc="-5">
                <a:latin typeface="Verdana"/>
                <a:cs typeface="Verdana"/>
              </a:rPr>
              <a:t>Node</a:t>
            </a:r>
            <a:r>
              <a:rPr dirty="0" sz="2400">
                <a:latin typeface="Noto Sans CJK JP Regular"/>
                <a:cs typeface="Noto Sans CJK JP Regular"/>
              </a:rPr>
              <a:t>的默认值为</a:t>
            </a:r>
            <a:r>
              <a:rPr dirty="0" sz="2400" spc="-5">
                <a:latin typeface="Verdana"/>
                <a:cs typeface="Verdana"/>
              </a:rPr>
              <a:t>(0.5,</a:t>
            </a:r>
            <a:r>
              <a:rPr dirty="0" sz="2400" spc="-1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0.5)</a:t>
            </a:r>
            <a:r>
              <a:rPr dirty="0" sz="2400">
                <a:latin typeface="Noto Sans CJK JP Regular"/>
                <a:cs typeface="Noto Sans CJK JP Regular"/>
              </a:rPr>
              <a:t>，也就是</a:t>
            </a:r>
            <a:endParaRPr sz="2400">
              <a:latin typeface="Noto Sans CJK JP Regular"/>
              <a:cs typeface="Noto Sans CJK JP Regular"/>
            </a:endParaRPr>
          </a:p>
          <a:p>
            <a:pPr marL="355600">
              <a:lnSpc>
                <a:spcPct val="100000"/>
              </a:lnSpc>
            </a:pPr>
            <a:r>
              <a:rPr dirty="0" sz="2400">
                <a:latin typeface="Noto Sans CJK JP Regular"/>
                <a:cs typeface="Noto Sans CJK JP Regular"/>
              </a:rPr>
              <a:t>节点中心。</a:t>
            </a:r>
            <a:endParaRPr sz="2400">
              <a:latin typeface="Noto Sans CJK JP Regular"/>
              <a:cs typeface="Noto Sans CJK JP Regular"/>
            </a:endParaRPr>
          </a:p>
          <a:p>
            <a:pPr marL="354965" marR="4349115" indent="-354965">
              <a:lnSpc>
                <a:spcPct val="120000"/>
              </a:lnSpc>
              <a:spcBef>
                <a:spcPts val="1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Noto Sans CJK JP Regular"/>
                <a:cs typeface="Noto Sans CJK JP Regular"/>
              </a:rPr>
              <a:t>受锚点影响的精灵属性： 位置</a:t>
            </a:r>
            <a:r>
              <a:rPr dirty="0" sz="2400" spc="-15">
                <a:latin typeface="Verdana"/>
                <a:cs typeface="Verdana"/>
              </a:rPr>
              <a:t>Position</a:t>
            </a:r>
            <a:endParaRPr sz="2400">
              <a:latin typeface="Verdana"/>
              <a:cs typeface="Verdana"/>
            </a:endParaRPr>
          </a:p>
          <a:p>
            <a:pPr marL="812800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latin typeface="Noto Sans CJK JP Regular"/>
                <a:cs typeface="Noto Sans CJK JP Regular"/>
              </a:rPr>
              <a:t>角度</a:t>
            </a:r>
            <a:r>
              <a:rPr dirty="0" sz="2400" spc="-15">
                <a:latin typeface="Verdana"/>
                <a:cs typeface="Verdana"/>
              </a:rPr>
              <a:t>Rotation</a:t>
            </a:r>
            <a:endParaRPr sz="2400">
              <a:latin typeface="Verdana"/>
              <a:cs typeface="Verdana"/>
            </a:endParaRPr>
          </a:p>
          <a:p>
            <a:pPr marL="812800" marR="5818505">
              <a:lnSpc>
                <a:spcPct val="120000"/>
              </a:lnSpc>
              <a:spcBef>
                <a:spcPts val="5"/>
              </a:spcBef>
            </a:pPr>
            <a:r>
              <a:rPr dirty="0" sz="2400">
                <a:latin typeface="Noto Sans CJK JP Regular"/>
                <a:cs typeface="Noto Sans CJK JP Regular"/>
              </a:rPr>
              <a:t>缩放</a:t>
            </a:r>
            <a:r>
              <a:rPr dirty="0" sz="2400">
                <a:latin typeface="Verdana"/>
                <a:cs typeface="Verdana"/>
              </a:rPr>
              <a:t>Sca</a:t>
            </a:r>
            <a:r>
              <a:rPr dirty="0" sz="2400" spc="-10">
                <a:latin typeface="Verdana"/>
                <a:cs typeface="Verdana"/>
              </a:rPr>
              <a:t>l</a:t>
            </a:r>
            <a:r>
              <a:rPr dirty="0" sz="2400">
                <a:latin typeface="Verdana"/>
                <a:cs typeface="Verdana"/>
              </a:rPr>
              <a:t>e </a:t>
            </a:r>
            <a:r>
              <a:rPr dirty="0" sz="2400">
                <a:latin typeface="Noto Sans CJK JP Regular"/>
                <a:cs typeface="Noto Sans CJK JP Regular"/>
              </a:rPr>
              <a:t>倾斜</a:t>
            </a:r>
            <a:r>
              <a:rPr dirty="0" sz="2400">
                <a:latin typeface="Verdana"/>
                <a:cs typeface="Verdana"/>
              </a:rPr>
              <a:t>S</a:t>
            </a:r>
            <a:r>
              <a:rPr dirty="0" sz="2400" spc="-30">
                <a:latin typeface="Verdana"/>
                <a:cs typeface="Verdana"/>
              </a:rPr>
              <a:t>k</a:t>
            </a:r>
            <a:r>
              <a:rPr dirty="0" sz="2400">
                <a:latin typeface="Verdana"/>
                <a:cs typeface="Verdana"/>
              </a:rPr>
              <a:t>ew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Noto Sans CJK JP Regular"/>
                <a:cs typeface="Noto Sans CJK JP Regular"/>
              </a:rPr>
              <a:t>不受锚点影响的精灵属性：</a:t>
            </a:r>
            <a:r>
              <a:rPr dirty="0" sz="2400" spc="-5">
                <a:solidFill>
                  <a:srgbClr val="FF0000"/>
                </a:solidFill>
                <a:latin typeface="Noto Sans CJK JP Regular"/>
                <a:cs typeface="Noto Sans CJK JP Regular"/>
              </a:rPr>
              <a:t>（表面特征）</a:t>
            </a:r>
            <a:endParaRPr sz="2400">
              <a:latin typeface="Noto Sans CJK JP Regular"/>
              <a:cs typeface="Noto Sans CJK JP Regular"/>
            </a:endParaRPr>
          </a:p>
          <a:p>
            <a:pPr marL="812800">
              <a:lnSpc>
                <a:spcPct val="100000"/>
              </a:lnSpc>
              <a:spcBef>
                <a:spcPts val="580"/>
              </a:spcBef>
            </a:pPr>
            <a:r>
              <a:rPr dirty="0" sz="2400">
                <a:latin typeface="Noto Sans CJK JP Regular"/>
                <a:cs typeface="Noto Sans CJK JP Regular"/>
              </a:rPr>
              <a:t>颜色</a:t>
            </a:r>
            <a:r>
              <a:rPr dirty="0" sz="2400" spc="-10">
                <a:latin typeface="Verdana"/>
                <a:cs typeface="Verdana"/>
              </a:rPr>
              <a:t>Color</a:t>
            </a:r>
            <a:endParaRPr sz="2400">
              <a:latin typeface="Verdana"/>
              <a:cs typeface="Verdana"/>
            </a:endParaRPr>
          </a:p>
          <a:p>
            <a:pPr marL="8128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Noto Sans CJK JP Regular"/>
                <a:cs typeface="Noto Sans CJK JP Regular"/>
              </a:rPr>
              <a:t>透明度</a:t>
            </a:r>
            <a:r>
              <a:rPr dirty="0" sz="2400" spc="-10">
                <a:latin typeface="Verdana"/>
                <a:cs typeface="Verdana"/>
              </a:rPr>
              <a:t>Opacity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393572"/>
            <a:ext cx="246697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Noto Sans CJK JP Regular"/>
                <a:cs typeface="Noto Sans CJK JP Regular"/>
              </a:rPr>
              <a:t>游戏运行方式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713" y="1295266"/>
            <a:ext cx="6731000" cy="3980179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sz="2400">
                <a:latin typeface="Noto Sans CJK JP Regular"/>
                <a:cs typeface="Noto Sans CJK JP Regular"/>
              </a:rPr>
              <a:t>事件：</a:t>
            </a:r>
            <a:endParaRPr sz="2400">
              <a:latin typeface="Noto Sans CJK JP Regular"/>
              <a:cs typeface="Noto Sans CJK JP Regular"/>
            </a:endParaRPr>
          </a:p>
          <a:p>
            <a:pPr marL="12700" marR="5080">
              <a:lnSpc>
                <a:spcPct val="100299"/>
              </a:lnSpc>
              <a:spcBef>
                <a:spcPts val="540"/>
              </a:spcBef>
            </a:pPr>
            <a:r>
              <a:rPr dirty="0" sz="2400" spc="-5">
                <a:latin typeface="Noto Sans CJK JP Regular"/>
                <a:cs typeface="Noto Sans CJK JP Regular"/>
              </a:rPr>
              <a:t>事件是可以被控件识别的操作，如按下确定按钮， </a:t>
            </a:r>
            <a:r>
              <a:rPr dirty="0" sz="2400">
                <a:latin typeface="Noto Sans CJK JP Regular"/>
                <a:cs typeface="Noto Sans CJK JP Regular"/>
              </a:rPr>
              <a:t>选择某个单选按钮或者复选框。每一种控件有自 己可以识别的事件，如窗体的加载、单击、双击 </a:t>
            </a:r>
            <a:r>
              <a:rPr dirty="0" sz="2400" spc="-5">
                <a:latin typeface="Noto Sans CJK JP Regular"/>
                <a:cs typeface="Noto Sans CJK JP Regular"/>
              </a:rPr>
              <a:t>等事件，操控人物前进，后退，攻击等等。</a:t>
            </a:r>
            <a:endParaRPr sz="24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800" spc="-10">
                <a:latin typeface="Verdana"/>
                <a:cs typeface="Verdana"/>
              </a:rPr>
              <a:t>event(){</a:t>
            </a:r>
            <a:endParaRPr sz="2800">
              <a:latin typeface="Verdana"/>
              <a:cs typeface="Verdana"/>
            </a:endParaRPr>
          </a:p>
          <a:p>
            <a:pPr marL="264160">
              <a:lnSpc>
                <a:spcPct val="100000"/>
              </a:lnSpc>
              <a:spcBef>
                <a:spcPts val="670"/>
              </a:spcBef>
            </a:pPr>
            <a:r>
              <a:rPr dirty="0" sz="2800" spc="-5">
                <a:latin typeface="Verdana"/>
                <a:cs typeface="Verdana"/>
              </a:rPr>
              <a:t>attack();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800" spc="-5">
                <a:latin typeface="Verdana"/>
                <a:cs typeface="Verdana"/>
              </a:rPr>
              <a:t>}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393572"/>
            <a:ext cx="226695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Noto Sans CJK JP Regular"/>
                <a:cs typeface="Noto Sans CJK JP Regular"/>
              </a:rPr>
              <a:t>锚点</a:t>
            </a:r>
            <a:r>
              <a:rPr dirty="0"/>
              <a:t>Anchor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1434083"/>
            <a:ext cx="6858000" cy="4782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393572"/>
            <a:ext cx="226695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Noto Sans CJK JP Regular"/>
                <a:cs typeface="Noto Sans CJK JP Regular"/>
              </a:rPr>
              <a:t>锚点</a:t>
            </a:r>
            <a:r>
              <a:rPr dirty="0"/>
              <a:t>Anchor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47952"/>
            <a:ext cx="7270115" cy="222059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latin typeface="Noto Sans CJK JP Regular"/>
                <a:cs typeface="Noto Sans CJK JP Regular"/>
              </a:rPr>
              <a:t>忽略锚</a:t>
            </a:r>
            <a:r>
              <a:rPr dirty="0" sz="2400" spc="-5">
                <a:latin typeface="Noto Sans CJK JP Regular"/>
                <a:cs typeface="Noto Sans CJK JP Regular"/>
              </a:rPr>
              <a:t>点</a:t>
            </a:r>
            <a:r>
              <a:rPr dirty="0" sz="2400" spc="-5">
                <a:latin typeface="Verdana"/>
                <a:cs typeface="Verdana"/>
              </a:rPr>
              <a:t>(Ignore</a:t>
            </a:r>
            <a:r>
              <a:rPr dirty="0" sz="2400" spc="2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Anchor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 spc="-15">
                <a:latin typeface="Verdana"/>
                <a:cs typeface="Verdana"/>
              </a:rPr>
              <a:t>Point)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latin typeface="Noto Sans CJK JP Regular"/>
                <a:cs typeface="Noto Sans CJK JP Regular"/>
              </a:rPr>
              <a:t>全称</a:t>
            </a:r>
            <a:r>
              <a:rPr dirty="0" sz="2400" spc="-10">
                <a:latin typeface="Noto Sans CJK JP Regular"/>
                <a:cs typeface="Noto Sans CJK JP Regular"/>
              </a:rPr>
              <a:t>：</a:t>
            </a:r>
            <a:r>
              <a:rPr dirty="0" sz="2400" spc="-10">
                <a:latin typeface="Verdana"/>
                <a:cs typeface="Verdana"/>
              </a:rPr>
              <a:t>ignoreAnchorPointForPosition</a:t>
            </a:r>
            <a:r>
              <a:rPr dirty="0" sz="2400" spc="-10">
                <a:latin typeface="Noto Sans CJK JP Regular"/>
                <a:cs typeface="Noto Sans CJK JP Regular"/>
              </a:rPr>
              <a:t>，</a:t>
            </a:r>
            <a:r>
              <a:rPr dirty="0" sz="2400">
                <a:latin typeface="Noto Sans CJK JP Regular"/>
                <a:cs typeface="Noto Sans CJK JP Regular"/>
              </a:rPr>
              <a:t>固定锚点</a:t>
            </a:r>
            <a:endParaRPr sz="24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latin typeface="Verdana"/>
                <a:cs typeface="Verdana"/>
              </a:rPr>
              <a:t>Flag=true</a:t>
            </a:r>
            <a:r>
              <a:rPr dirty="0" sz="2400">
                <a:latin typeface="Noto Sans CJK JP Regular"/>
                <a:cs typeface="Noto Sans CJK JP Regular"/>
              </a:rPr>
              <a:t>，</a:t>
            </a:r>
            <a:r>
              <a:rPr dirty="0" sz="2400">
                <a:latin typeface="Verdana"/>
                <a:cs typeface="Verdana"/>
              </a:rPr>
              <a:t>Anchor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 spc="-15">
                <a:latin typeface="Verdana"/>
                <a:cs typeface="Verdana"/>
              </a:rPr>
              <a:t>Point</a:t>
            </a:r>
            <a:r>
              <a:rPr dirty="0" sz="2400">
                <a:latin typeface="Noto Sans CJK JP Regular"/>
                <a:cs typeface="Noto Sans CJK JP Regular"/>
              </a:rPr>
              <a:t>固定左下角</a:t>
            </a:r>
            <a:endParaRPr sz="24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latin typeface="Noto Sans CJK JP Regular"/>
                <a:cs typeface="Noto Sans CJK JP Regular"/>
              </a:rPr>
              <a:t>示例：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3572255"/>
            <a:ext cx="8287511" cy="18013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393572"/>
            <a:ext cx="226695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Noto Sans CJK JP Regular"/>
                <a:cs typeface="Noto Sans CJK JP Regular"/>
              </a:rPr>
              <a:t>锚点</a:t>
            </a:r>
            <a:r>
              <a:rPr dirty="0"/>
              <a:t>Anchor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21104"/>
            <a:ext cx="49168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latin typeface="Noto Sans CJK JP Regular"/>
                <a:cs typeface="Noto Sans CJK JP Regular"/>
              </a:rPr>
              <a:t>忽略锚</a:t>
            </a:r>
            <a:r>
              <a:rPr dirty="0" sz="2400" spc="-5">
                <a:latin typeface="Noto Sans CJK JP Regular"/>
                <a:cs typeface="Noto Sans CJK JP Regular"/>
              </a:rPr>
              <a:t>点</a:t>
            </a:r>
            <a:r>
              <a:rPr dirty="0" sz="2400" spc="-5">
                <a:latin typeface="Verdana"/>
                <a:cs typeface="Verdana"/>
              </a:rPr>
              <a:t>(Ignore</a:t>
            </a:r>
            <a:r>
              <a:rPr dirty="0" sz="2400" spc="-1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Anchor</a:t>
            </a:r>
            <a:r>
              <a:rPr dirty="0" sz="2400" spc="-20">
                <a:latin typeface="Verdana"/>
                <a:cs typeface="Verdana"/>
              </a:rPr>
              <a:t> </a:t>
            </a:r>
            <a:r>
              <a:rPr dirty="0" sz="2400" spc="-15">
                <a:latin typeface="Verdana"/>
                <a:cs typeface="Verdana"/>
              </a:rPr>
              <a:t>Point)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1644395"/>
            <a:ext cx="6858000" cy="4782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46035" y="350520"/>
            <a:ext cx="1601724" cy="6309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55904" y="1845564"/>
            <a:ext cx="2151888" cy="2564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86785" y="2857881"/>
            <a:ext cx="246697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Noto Sans CJK JP Regular"/>
                <a:cs typeface="Noto Sans CJK JP Regular"/>
              </a:rPr>
              <a:t>内存管理机制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393572"/>
            <a:ext cx="246697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Noto Sans CJK JP Regular"/>
                <a:cs typeface="Noto Sans CJK JP Regular"/>
              </a:rPr>
              <a:t>内存管理机制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13458" y="1468826"/>
            <a:ext cx="6052185" cy="4255135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2400">
                <a:latin typeface="Verdana"/>
                <a:cs typeface="Verdana"/>
              </a:rPr>
              <a:t>C++</a:t>
            </a:r>
            <a:endParaRPr sz="2400">
              <a:latin typeface="Verdana"/>
              <a:cs typeface="Verdana"/>
            </a:endParaRPr>
          </a:p>
          <a:p>
            <a:pPr marL="551815">
              <a:lnSpc>
                <a:spcPct val="100000"/>
              </a:lnSpc>
              <a:spcBef>
                <a:spcPts val="520"/>
              </a:spcBef>
            </a:pPr>
            <a:r>
              <a:rPr dirty="0" sz="2400">
                <a:latin typeface="Noto Sans CJK JP Regular"/>
                <a:cs typeface="Noto Sans CJK JP Regular"/>
              </a:rPr>
              <a:t>由程序员控制</a:t>
            </a:r>
            <a:r>
              <a:rPr dirty="0" sz="2400" spc="-10">
                <a:latin typeface="Noto Sans CJK JP Regular"/>
                <a:cs typeface="Noto Sans CJK JP Regular"/>
              </a:rPr>
              <a:t>，</a:t>
            </a:r>
            <a:r>
              <a:rPr dirty="0" sz="2400">
                <a:solidFill>
                  <a:srgbClr val="FF0000"/>
                </a:solidFill>
                <a:latin typeface="Noto Sans CJK JP Regular"/>
                <a:cs typeface="Noto Sans CJK JP Regular"/>
              </a:rPr>
              <a:t>谁分配谁释放</a:t>
            </a:r>
            <a:endParaRPr sz="24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10">
                <a:latin typeface="Verdana"/>
                <a:cs typeface="Verdana"/>
              </a:rPr>
              <a:t>Object-C</a:t>
            </a:r>
            <a:endParaRPr sz="2400">
              <a:latin typeface="Verdana"/>
              <a:cs typeface="Verdana"/>
            </a:endParaRPr>
          </a:p>
          <a:p>
            <a:pPr marL="12700" marR="5080" indent="539115">
              <a:lnSpc>
                <a:spcPct val="100000"/>
              </a:lnSpc>
              <a:spcBef>
                <a:spcPts val="515"/>
              </a:spcBef>
            </a:pPr>
            <a:r>
              <a:rPr dirty="0" sz="2400">
                <a:latin typeface="Noto Sans CJK JP Regular"/>
                <a:cs typeface="Noto Sans CJK JP Regular"/>
              </a:rPr>
              <a:t>半自动化内存管理</a:t>
            </a:r>
            <a:r>
              <a:rPr dirty="0" sz="2400" spc="-15">
                <a:latin typeface="Noto Sans CJK JP Regular"/>
                <a:cs typeface="Noto Sans CJK JP Regular"/>
              </a:rPr>
              <a:t>，</a:t>
            </a:r>
            <a:r>
              <a:rPr dirty="0" sz="2400">
                <a:solidFill>
                  <a:srgbClr val="FF0000"/>
                </a:solidFill>
                <a:latin typeface="Noto Sans CJK JP Regular"/>
                <a:cs typeface="Noto Sans CJK JP Regular"/>
              </a:rPr>
              <a:t>谁引用谁释放，最终 内存由内存回收池回收</a:t>
            </a:r>
            <a:endParaRPr sz="24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25">
                <a:latin typeface="Verdana"/>
                <a:cs typeface="Verdana"/>
              </a:rPr>
              <a:t>Java</a:t>
            </a:r>
            <a:endParaRPr sz="2400">
              <a:latin typeface="Verdana"/>
              <a:cs typeface="Verdana"/>
            </a:endParaRPr>
          </a:p>
          <a:p>
            <a:pPr marL="12700" marR="113030" indent="431165">
              <a:lnSpc>
                <a:spcPct val="100000"/>
              </a:lnSpc>
              <a:spcBef>
                <a:spcPts val="515"/>
              </a:spcBef>
            </a:pPr>
            <a:r>
              <a:rPr dirty="0" sz="2400">
                <a:latin typeface="Noto Sans CJK JP Regular"/>
                <a:cs typeface="Noto Sans CJK JP Regular"/>
              </a:rPr>
              <a:t>自动的内存管理方式</a:t>
            </a:r>
            <a:r>
              <a:rPr dirty="0" sz="2400" spc="-20">
                <a:latin typeface="Noto Sans CJK JP Regular"/>
                <a:cs typeface="Noto Sans CJK JP Regular"/>
              </a:rPr>
              <a:t>，</a:t>
            </a:r>
            <a:r>
              <a:rPr dirty="0" sz="2400">
                <a:solidFill>
                  <a:srgbClr val="FF0000"/>
                </a:solidFill>
                <a:latin typeface="Noto Sans CJK JP Regular"/>
                <a:cs typeface="Noto Sans CJK JP Regular"/>
              </a:rPr>
              <a:t>垃圾回收器定时回 收不再使用的内存</a:t>
            </a:r>
            <a:endParaRPr sz="24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393572"/>
            <a:ext cx="246697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Noto Sans CJK JP Regular"/>
                <a:cs typeface="Noto Sans CJK JP Regular"/>
              </a:rPr>
              <a:t>内存管理机制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1816" y="1625295"/>
            <a:ext cx="7280909" cy="309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latin typeface="Verdana"/>
                <a:cs typeface="Verdana"/>
              </a:rPr>
              <a:t>Cocos2d-x</a:t>
            </a:r>
            <a:r>
              <a:rPr dirty="0" sz="2400" spc="-5">
                <a:latin typeface="Noto Sans CJK JP Regular"/>
                <a:cs typeface="Noto Sans CJK JP Regular"/>
              </a:rPr>
              <a:t>内存管理机制</a:t>
            </a:r>
            <a:endParaRPr sz="24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400">
                <a:latin typeface="Noto Sans CJK JP Regular"/>
                <a:cs typeface="Noto Sans CJK JP Regular"/>
              </a:rPr>
              <a:t>虽然</a:t>
            </a:r>
            <a:r>
              <a:rPr dirty="0" sz="2400" spc="-5">
                <a:latin typeface="Verdana"/>
                <a:cs typeface="Verdana"/>
              </a:rPr>
              <a:t>Coc</a:t>
            </a:r>
            <a:r>
              <a:rPr dirty="0" sz="2400" spc="-10">
                <a:latin typeface="Verdana"/>
                <a:cs typeface="Verdana"/>
              </a:rPr>
              <a:t>o</a:t>
            </a:r>
            <a:r>
              <a:rPr dirty="0" sz="2400">
                <a:latin typeface="Verdana"/>
                <a:cs typeface="Verdana"/>
              </a:rPr>
              <a:t>s2d</a:t>
            </a:r>
            <a:r>
              <a:rPr dirty="0" sz="2400" spc="-60">
                <a:latin typeface="Verdana"/>
                <a:cs typeface="Verdana"/>
              </a:rPr>
              <a:t>-</a:t>
            </a:r>
            <a:r>
              <a:rPr dirty="0" sz="2400" spc="-5">
                <a:latin typeface="Verdana"/>
                <a:cs typeface="Verdana"/>
              </a:rPr>
              <a:t>x</a:t>
            </a:r>
            <a:r>
              <a:rPr dirty="0" sz="2400">
                <a:latin typeface="Noto Sans CJK JP Regular"/>
                <a:cs typeface="Noto Sans CJK JP Regular"/>
              </a:rPr>
              <a:t>是</a:t>
            </a:r>
            <a:r>
              <a:rPr dirty="0" sz="2400" spc="-5">
                <a:latin typeface="Noto Sans CJK JP Regular"/>
                <a:cs typeface="Noto Sans CJK JP Regular"/>
              </a:rPr>
              <a:t>用</a:t>
            </a:r>
            <a:r>
              <a:rPr dirty="0" sz="2400">
                <a:latin typeface="Verdana"/>
                <a:cs typeface="Verdana"/>
              </a:rPr>
              <a:t>C++</a:t>
            </a:r>
            <a:r>
              <a:rPr dirty="0" sz="2400">
                <a:latin typeface="Noto Sans CJK JP Regular"/>
                <a:cs typeface="Noto Sans CJK JP Regular"/>
              </a:rPr>
              <a:t>实现，但</a:t>
            </a:r>
            <a:r>
              <a:rPr dirty="0" sz="2400" spc="-5">
                <a:latin typeface="Verdana"/>
                <a:cs typeface="Verdana"/>
              </a:rPr>
              <a:t>Coc</a:t>
            </a:r>
            <a:r>
              <a:rPr dirty="0" sz="2400" spc="-10">
                <a:latin typeface="Verdana"/>
                <a:cs typeface="Verdana"/>
              </a:rPr>
              <a:t>o</a:t>
            </a:r>
            <a:r>
              <a:rPr dirty="0" sz="2400">
                <a:latin typeface="Verdana"/>
                <a:cs typeface="Verdana"/>
              </a:rPr>
              <a:t>s2d</a:t>
            </a:r>
            <a:r>
              <a:rPr dirty="0" sz="2400" spc="-60">
                <a:latin typeface="Verdana"/>
                <a:cs typeface="Verdana"/>
              </a:rPr>
              <a:t>-</a:t>
            </a:r>
            <a:r>
              <a:rPr dirty="0" sz="2400" spc="-5">
                <a:latin typeface="Verdana"/>
                <a:cs typeface="Verdana"/>
              </a:rPr>
              <a:t>x</a:t>
            </a:r>
            <a:r>
              <a:rPr dirty="0" sz="2400">
                <a:solidFill>
                  <a:srgbClr val="FF0000"/>
                </a:solidFill>
                <a:latin typeface="Noto Sans CJK JP Regular"/>
                <a:cs typeface="Noto Sans CJK JP Regular"/>
              </a:rPr>
              <a:t>采用的 </a:t>
            </a:r>
            <a:r>
              <a:rPr dirty="0" sz="2400" spc="-5">
                <a:solidFill>
                  <a:srgbClr val="FF0000"/>
                </a:solidFill>
                <a:latin typeface="Noto Sans CJK JP Regular"/>
                <a:cs typeface="Noto Sans CJK JP Regular"/>
              </a:rPr>
              <a:t>是</a:t>
            </a:r>
            <a:r>
              <a:rPr dirty="0" sz="2400" spc="-10">
                <a:solidFill>
                  <a:srgbClr val="FF0000"/>
                </a:solidFill>
                <a:latin typeface="Verdana"/>
                <a:cs typeface="Verdana"/>
              </a:rPr>
              <a:t>Object-C</a:t>
            </a:r>
            <a:r>
              <a:rPr dirty="0" sz="2400" spc="-5">
                <a:solidFill>
                  <a:srgbClr val="FF0000"/>
                </a:solidFill>
                <a:latin typeface="Noto Sans CJK JP Regular"/>
                <a:cs typeface="Noto Sans CJK JP Regular"/>
              </a:rPr>
              <a:t>的内存管理方式</a:t>
            </a:r>
            <a:r>
              <a:rPr dirty="0" sz="2400" spc="-5">
                <a:latin typeface="Noto Sans CJK JP Regular"/>
                <a:cs typeface="Noto Sans CJK JP Regular"/>
              </a:rPr>
              <a:t>。通过给每个对象维护一 </a:t>
            </a:r>
            <a:r>
              <a:rPr dirty="0" sz="2400">
                <a:latin typeface="Noto Sans CJK JP Regular"/>
                <a:cs typeface="Noto Sans CJK JP Regular"/>
              </a:rPr>
              <a:t>个引用计数器，记录该对象当前被引用的次数。当对 象增加一次引用时，计数器加</a:t>
            </a:r>
            <a:r>
              <a:rPr dirty="0" sz="2400" spc="-5">
                <a:latin typeface="Verdana"/>
                <a:cs typeface="Verdana"/>
              </a:rPr>
              <a:t>1</a:t>
            </a:r>
            <a:r>
              <a:rPr dirty="0" sz="2400" spc="-5">
                <a:latin typeface="Noto Sans CJK JP Regular"/>
                <a:cs typeface="Noto Sans CJK JP Regular"/>
              </a:rPr>
              <a:t>；</a:t>
            </a:r>
            <a:r>
              <a:rPr dirty="0" sz="2400">
                <a:latin typeface="Noto Sans CJK JP Regular"/>
                <a:cs typeface="Noto Sans CJK JP Regular"/>
              </a:rPr>
              <a:t>而对象失去一次引用 时，计数器减</a:t>
            </a:r>
            <a:r>
              <a:rPr dirty="0" sz="2400" spc="-5">
                <a:latin typeface="Verdana"/>
                <a:cs typeface="Verdana"/>
              </a:rPr>
              <a:t>1</a:t>
            </a:r>
            <a:r>
              <a:rPr dirty="0" sz="2400" spc="-5">
                <a:latin typeface="Noto Sans CJK JP Regular"/>
                <a:cs typeface="Noto Sans CJK JP Regular"/>
              </a:rPr>
              <a:t>；</a:t>
            </a:r>
            <a:r>
              <a:rPr dirty="0" sz="2400">
                <a:latin typeface="Noto Sans CJK JP Regular"/>
                <a:cs typeface="Noto Sans CJK JP Regular"/>
              </a:rPr>
              <a:t>当引用计数</a:t>
            </a:r>
            <a:r>
              <a:rPr dirty="0" sz="2400" spc="-15">
                <a:latin typeface="Noto Sans CJK JP Regular"/>
                <a:cs typeface="Noto Sans CJK JP Regular"/>
              </a:rPr>
              <a:t>为</a:t>
            </a:r>
            <a:r>
              <a:rPr dirty="0" sz="2400">
                <a:latin typeface="Verdana"/>
                <a:cs typeface="Verdana"/>
              </a:rPr>
              <a:t>0</a:t>
            </a:r>
            <a:r>
              <a:rPr dirty="0" sz="2400">
                <a:latin typeface="Noto Sans CJK JP Regular"/>
                <a:cs typeface="Noto Sans CJK JP Regular"/>
              </a:rPr>
              <a:t>时，标志着该对象的 </a:t>
            </a:r>
            <a:r>
              <a:rPr dirty="0" sz="2400" spc="-5">
                <a:latin typeface="Noto Sans CJK JP Regular"/>
                <a:cs typeface="Noto Sans CJK JP Regular"/>
              </a:rPr>
              <a:t>生命周期结束，自动触发对象的回收释放。</a:t>
            </a:r>
            <a:endParaRPr sz="24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393572"/>
            <a:ext cx="246697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Noto Sans CJK JP Regular"/>
                <a:cs typeface="Noto Sans CJK JP Regular"/>
              </a:rPr>
              <a:t>内存管理机制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8100" y="1076959"/>
            <a:ext cx="7291070" cy="3244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Noto Sans CJK JP Regular"/>
                <a:cs typeface="Noto Sans CJK JP Regular"/>
              </a:rPr>
              <a:t>自动释放池</a:t>
            </a:r>
            <a:r>
              <a:rPr dirty="0" sz="2400" spc="-15">
                <a:latin typeface="Noto Sans CJK JP Regular"/>
                <a:cs typeface="Noto Sans CJK JP Regular"/>
              </a:rPr>
              <a:t>（</a:t>
            </a:r>
            <a:r>
              <a:rPr dirty="0" sz="2400" spc="-15">
                <a:latin typeface="Verdana"/>
                <a:cs typeface="Verdana"/>
              </a:rPr>
              <a:t>AutoReleasePool)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 marR="4052570">
              <a:lnSpc>
                <a:spcPct val="120000"/>
              </a:lnSpc>
            </a:pPr>
            <a:r>
              <a:rPr dirty="0" sz="2400">
                <a:latin typeface="Verdana"/>
                <a:cs typeface="Verdana"/>
              </a:rPr>
              <a:t>r</a:t>
            </a:r>
            <a:r>
              <a:rPr dirty="0" sz="2400" spc="-10">
                <a:latin typeface="Verdana"/>
                <a:cs typeface="Verdana"/>
              </a:rPr>
              <a:t>e</a:t>
            </a:r>
            <a:r>
              <a:rPr dirty="0" sz="2400" spc="-5">
                <a:latin typeface="Verdana"/>
                <a:cs typeface="Verdana"/>
              </a:rPr>
              <a:t>tain</a:t>
            </a:r>
            <a:r>
              <a:rPr dirty="0" sz="2400">
                <a:latin typeface="Noto Sans CJK JP Regular"/>
                <a:cs typeface="Noto Sans CJK JP Regular"/>
              </a:rPr>
              <a:t>：引用计数加</a:t>
            </a:r>
            <a:r>
              <a:rPr dirty="0" sz="2400" spc="-5">
                <a:latin typeface="Verdana"/>
                <a:cs typeface="Verdana"/>
              </a:rPr>
              <a:t>1</a:t>
            </a:r>
            <a:r>
              <a:rPr dirty="0" sz="2400">
                <a:latin typeface="Noto Sans CJK JP Regular"/>
                <a:cs typeface="Noto Sans CJK JP Regular"/>
              </a:rPr>
              <a:t>；  </a:t>
            </a:r>
            <a:r>
              <a:rPr dirty="0" sz="2400" spc="-5">
                <a:latin typeface="Verdana"/>
                <a:cs typeface="Verdana"/>
              </a:rPr>
              <a:t>release</a:t>
            </a:r>
            <a:r>
              <a:rPr dirty="0" sz="2400" spc="-5">
                <a:latin typeface="Noto Sans CJK JP Regular"/>
                <a:cs typeface="Noto Sans CJK JP Regular"/>
              </a:rPr>
              <a:t>：</a:t>
            </a:r>
            <a:r>
              <a:rPr dirty="0" sz="2400">
                <a:latin typeface="Noto Sans CJK JP Regular"/>
                <a:cs typeface="Noto Sans CJK JP Regular"/>
              </a:rPr>
              <a:t>引用计数减</a:t>
            </a:r>
            <a:r>
              <a:rPr dirty="0" sz="2400">
                <a:latin typeface="Verdana"/>
                <a:cs typeface="Verdana"/>
              </a:rPr>
              <a:t>1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ts val="2860"/>
              </a:lnSpc>
              <a:spcBef>
                <a:spcPts val="690"/>
              </a:spcBef>
            </a:pPr>
            <a:r>
              <a:rPr dirty="0" sz="2400">
                <a:latin typeface="Verdana"/>
                <a:cs typeface="Verdana"/>
              </a:rPr>
              <a:t>autor</a:t>
            </a:r>
            <a:r>
              <a:rPr dirty="0" sz="2400" spc="-10">
                <a:latin typeface="Verdana"/>
                <a:cs typeface="Verdana"/>
              </a:rPr>
              <a:t>el</a:t>
            </a:r>
            <a:r>
              <a:rPr dirty="0" sz="2400" spc="-15">
                <a:latin typeface="Verdana"/>
                <a:cs typeface="Verdana"/>
              </a:rPr>
              <a:t>e</a:t>
            </a:r>
            <a:r>
              <a:rPr dirty="0" sz="2400">
                <a:latin typeface="Verdana"/>
                <a:cs typeface="Verdana"/>
              </a:rPr>
              <a:t>as</a:t>
            </a:r>
            <a:r>
              <a:rPr dirty="0" sz="2400" spc="-5">
                <a:latin typeface="Verdana"/>
                <a:cs typeface="Verdana"/>
              </a:rPr>
              <a:t>e</a:t>
            </a:r>
            <a:r>
              <a:rPr dirty="0" sz="2400">
                <a:latin typeface="Noto Sans CJK JP Regular"/>
                <a:cs typeface="Noto Sans CJK JP Regular"/>
              </a:rPr>
              <a:t>：告诉自动释放池，该对象对内存释放由 自动释放池管理，引擎会在每帧结束之后清理</a:t>
            </a:r>
            <a:endParaRPr sz="2400">
              <a:latin typeface="Noto Sans CJK JP Regular"/>
              <a:cs typeface="Noto Sans CJK JP Regular"/>
            </a:endParaRPr>
          </a:p>
          <a:p>
            <a:pPr marL="12700" marR="92075">
              <a:lnSpc>
                <a:spcPts val="2880"/>
              </a:lnSpc>
              <a:spcBef>
                <a:spcPts val="25"/>
              </a:spcBef>
            </a:pPr>
            <a:r>
              <a:rPr dirty="0" sz="2400">
                <a:latin typeface="Verdana"/>
                <a:cs typeface="Verdana"/>
              </a:rPr>
              <a:t>autor</a:t>
            </a:r>
            <a:r>
              <a:rPr dirty="0" sz="2400" spc="-10">
                <a:latin typeface="Verdana"/>
                <a:cs typeface="Verdana"/>
              </a:rPr>
              <a:t>el</a:t>
            </a:r>
            <a:r>
              <a:rPr dirty="0" sz="2400" spc="-15">
                <a:latin typeface="Verdana"/>
                <a:cs typeface="Verdana"/>
              </a:rPr>
              <a:t>e</a:t>
            </a:r>
            <a:r>
              <a:rPr dirty="0" sz="2400">
                <a:latin typeface="Verdana"/>
                <a:cs typeface="Verdana"/>
              </a:rPr>
              <a:t>asepo</a:t>
            </a:r>
            <a:r>
              <a:rPr dirty="0" sz="2400" spc="-15">
                <a:latin typeface="Verdana"/>
                <a:cs typeface="Verdana"/>
              </a:rPr>
              <a:t>o</a:t>
            </a:r>
            <a:r>
              <a:rPr dirty="0" sz="2400" spc="-10">
                <a:latin typeface="Verdana"/>
                <a:cs typeface="Verdana"/>
              </a:rPr>
              <a:t>l</a:t>
            </a:r>
            <a:r>
              <a:rPr dirty="0" sz="2400">
                <a:latin typeface="Noto Sans CJK JP Regular"/>
                <a:cs typeface="Noto Sans CJK JP Regular"/>
              </a:rPr>
              <a:t>中的对象，调用它的</a:t>
            </a:r>
            <a:r>
              <a:rPr dirty="0" sz="2400">
                <a:latin typeface="Verdana"/>
                <a:cs typeface="Verdana"/>
              </a:rPr>
              <a:t>relea</a:t>
            </a:r>
            <a:r>
              <a:rPr dirty="0" sz="2400" spc="-10">
                <a:latin typeface="Verdana"/>
                <a:cs typeface="Verdana"/>
              </a:rPr>
              <a:t>se</a:t>
            </a:r>
            <a:r>
              <a:rPr dirty="0" sz="2400">
                <a:latin typeface="Noto Sans CJK JP Regular"/>
                <a:cs typeface="Noto Sans CJK JP Regular"/>
              </a:rPr>
              <a:t>，如果 对象引用计数值降为</a:t>
            </a:r>
            <a:r>
              <a:rPr dirty="0" sz="2400" spc="-5">
                <a:latin typeface="Verdana"/>
                <a:cs typeface="Verdana"/>
              </a:rPr>
              <a:t>0</a:t>
            </a:r>
            <a:r>
              <a:rPr dirty="0" sz="2400">
                <a:latin typeface="Noto Sans CJK JP Regular"/>
                <a:cs typeface="Noto Sans CJK JP Regular"/>
              </a:rPr>
              <a:t>将对象销毁。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3068" y="4364735"/>
            <a:ext cx="8817864" cy="1944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095" y="1136919"/>
            <a:ext cx="8906730" cy="51556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834510" y="2379040"/>
            <a:ext cx="154813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">
                <a:solidFill>
                  <a:srgbClr val="FFFFFF"/>
                </a:solidFill>
                <a:latin typeface="Noto Sans CJK JP Regular"/>
                <a:cs typeface="Noto Sans CJK JP Regular"/>
              </a:rPr>
              <a:t>谢谢！</a:t>
            </a:r>
            <a:endParaRPr sz="40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393572"/>
            <a:ext cx="246697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Noto Sans CJK JP Regular"/>
                <a:cs typeface="Noto Sans CJK JP Regular"/>
              </a:rPr>
              <a:t>游戏运行方式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713" y="1292221"/>
            <a:ext cx="6556375" cy="434213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2400">
                <a:latin typeface="Noto Sans CJK JP Regular"/>
                <a:cs typeface="Noto Sans CJK JP Regular"/>
              </a:rPr>
              <a:t>事件：</a:t>
            </a:r>
            <a:endParaRPr sz="2400">
              <a:latin typeface="Noto Sans CJK JP Regular"/>
              <a:cs typeface="Noto Sans CJK JP Regular"/>
            </a:endParaRPr>
          </a:p>
          <a:p>
            <a:pPr marL="355600" marR="508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Noto Sans CJK JP Regular"/>
                <a:cs typeface="Noto Sans CJK JP Regular"/>
              </a:rPr>
              <a:t>在</a:t>
            </a:r>
            <a:r>
              <a:rPr dirty="0" sz="2400">
                <a:latin typeface="Verdana"/>
                <a:cs typeface="Verdana"/>
              </a:rPr>
              <a:t>2.x</a:t>
            </a:r>
            <a:r>
              <a:rPr dirty="0" sz="2400" spc="-20">
                <a:latin typeface="Verdana"/>
                <a:cs typeface="Verdana"/>
              </a:rPr>
              <a:t> </a:t>
            </a:r>
            <a:r>
              <a:rPr dirty="0" sz="2400">
                <a:latin typeface="Noto Sans CJK JP Regular"/>
                <a:cs typeface="Noto Sans CJK JP Regular"/>
              </a:rPr>
              <a:t>版本事件处理时，将要触发的事件交给 代理（</a:t>
            </a:r>
            <a:r>
              <a:rPr dirty="0" sz="2400" spc="-5">
                <a:latin typeface="Verdana"/>
                <a:cs typeface="Verdana"/>
              </a:rPr>
              <a:t>dele</a:t>
            </a:r>
            <a:r>
              <a:rPr dirty="0" sz="2400" spc="5">
                <a:latin typeface="Verdana"/>
                <a:cs typeface="Verdana"/>
              </a:rPr>
              <a:t>g</a:t>
            </a:r>
            <a:r>
              <a:rPr dirty="0" sz="2400">
                <a:latin typeface="Verdana"/>
                <a:cs typeface="Verdana"/>
              </a:rPr>
              <a:t>at</a:t>
            </a:r>
            <a:r>
              <a:rPr dirty="0" sz="2400" spc="-15">
                <a:latin typeface="Verdana"/>
                <a:cs typeface="Verdana"/>
              </a:rPr>
              <a:t>e</a:t>
            </a:r>
            <a:r>
              <a:rPr dirty="0" sz="2400">
                <a:latin typeface="Noto Sans CJK JP Regular"/>
                <a:cs typeface="Noto Sans CJK JP Regular"/>
              </a:rPr>
              <a:t>）处理，再通过实现代理里面 的</a:t>
            </a:r>
            <a:r>
              <a:rPr dirty="0" sz="2400">
                <a:latin typeface="Verdana"/>
                <a:cs typeface="Verdana"/>
              </a:rPr>
              <a:t>on</a:t>
            </a:r>
            <a:r>
              <a:rPr dirty="0" sz="2400" spc="-254">
                <a:latin typeface="Verdana"/>
                <a:cs typeface="Verdana"/>
              </a:rPr>
              <a:t>T</a:t>
            </a:r>
            <a:r>
              <a:rPr dirty="0" sz="2400">
                <a:latin typeface="Verdana"/>
                <a:cs typeface="Verdana"/>
              </a:rPr>
              <a:t>ouchBega</a:t>
            </a:r>
            <a:r>
              <a:rPr dirty="0" sz="2400" spc="10">
                <a:latin typeface="Verdana"/>
                <a:cs typeface="Verdana"/>
              </a:rPr>
              <a:t>n</a:t>
            </a:r>
            <a:r>
              <a:rPr dirty="0" sz="2400">
                <a:latin typeface="Noto Sans CJK JP Regular"/>
                <a:cs typeface="Noto Sans CJK JP Regular"/>
              </a:rPr>
              <a:t>等方法接收事件，最后完成 </a:t>
            </a:r>
            <a:r>
              <a:rPr dirty="0" sz="2400" spc="-5">
                <a:latin typeface="Noto Sans CJK JP Regular"/>
                <a:cs typeface="Noto Sans CJK JP Regular"/>
              </a:rPr>
              <a:t>事件的响应。</a:t>
            </a:r>
            <a:endParaRPr sz="24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5600" marR="9652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Noto Sans CJK JP Regular"/>
                <a:cs typeface="Noto Sans CJK JP Regular"/>
              </a:rPr>
              <a:t>而在</a:t>
            </a:r>
            <a:r>
              <a:rPr dirty="0" sz="2400" spc="-5">
                <a:latin typeface="Verdana"/>
                <a:cs typeface="Verdana"/>
              </a:rPr>
              <a:t>3.x</a:t>
            </a:r>
            <a:r>
              <a:rPr dirty="0" sz="2400">
                <a:latin typeface="Noto Sans CJK JP Regular"/>
                <a:cs typeface="Noto Sans CJK JP Regular"/>
              </a:rPr>
              <a:t>的事件分发机制中，只需通过创建一 个事件监听器，用来实现各种触发后的逻辑， </a:t>
            </a:r>
            <a:r>
              <a:rPr dirty="0" sz="2400" spc="-5">
                <a:latin typeface="Noto Sans CJK JP Regular"/>
                <a:cs typeface="Noto Sans CJK JP Regular"/>
              </a:rPr>
              <a:t>然后添加到事件分发</a:t>
            </a:r>
            <a:r>
              <a:rPr dirty="0" sz="2400">
                <a:latin typeface="Noto Sans CJK JP Regular"/>
                <a:cs typeface="Noto Sans CJK JP Regular"/>
              </a:rPr>
              <a:t>器</a:t>
            </a:r>
            <a:r>
              <a:rPr dirty="0" sz="2400" spc="-5">
                <a:latin typeface="Verdana"/>
                <a:cs typeface="Verdana"/>
              </a:rPr>
              <a:t>_eventDispatcher</a:t>
            </a:r>
            <a:r>
              <a:rPr dirty="0" sz="2400" spc="-5">
                <a:latin typeface="Noto Sans CJK JP Regular"/>
                <a:cs typeface="Noto Sans CJK JP Regular"/>
              </a:rPr>
              <a:t>，  </a:t>
            </a:r>
            <a:r>
              <a:rPr dirty="0" sz="2400">
                <a:latin typeface="Noto Sans CJK JP Regular"/>
                <a:cs typeface="Noto Sans CJK JP Regular"/>
              </a:rPr>
              <a:t>所有事件监听器由这个分发器统一管理，即可 完成事件响应。</a:t>
            </a:r>
            <a:endParaRPr sz="24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393572"/>
            <a:ext cx="246697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Noto Sans CJK JP Regular"/>
                <a:cs typeface="Noto Sans CJK JP Regular"/>
              </a:rPr>
              <a:t>游戏运行方式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713" y="1364996"/>
            <a:ext cx="6523355" cy="3025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Noto Sans CJK JP Regular"/>
                <a:cs typeface="Noto Sans CJK JP Regular"/>
              </a:rPr>
              <a:t>事件监听器有以下几种：</a:t>
            </a:r>
            <a:endParaRPr sz="24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Noto Sans CJK JP Regular"/>
                <a:cs typeface="Noto Sans CJK JP Regular"/>
              </a:rPr>
              <a:t>触摸事件</a:t>
            </a:r>
            <a:r>
              <a:rPr dirty="0" sz="2400" spc="310">
                <a:latin typeface="Noto Sans CJK JP Regular"/>
                <a:cs typeface="Noto Sans CJK JP Regular"/>
              </a:rPr>
              <a:t> </a:t>
            </a:r>
            <a:r>
              <a:rPr dirty="0" sz="2400" spc="-20">
                <a:latin typeface="Verdana"/>
                <a:cs typeface="Verdana"/>
              </a:rPr>
              <a:t>(EventListenerTouch)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Noto Sans CJK JP Regular"/>
                <a:cs typeface="Noto Sans CJK JP Regular"/>
              </a:rPr>
              <a:t>键盘响应事件</a:t>
            </a:r>
            <a:r>
              <a:rPr dirty="0" sz="2400" spc="300">
                <a:latin typeface="Noto Sans CJK JP Regular"/>
                <a:cs typeface="Noto Sans CJK JP Regular"/>
              </a:rPr>
              <a:t> </a:t>
            </a:r>
            <a:r>
              <a:rPr dirty="0" sz="2400" spc="-10">
                <a:latin typeface="Verdana"/>
                <a:cs typeface="Verdana"/>
              </a:rPr>
              <a:t>(EventListenerKeyboard)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Noto Sans CJK JP Regular"/>
                <a:cs typeface="Noto Sans CJK JP Regular"/>
              </a:rPr>
              <a:t>鼠标响应事</a:t>
            </a:r>
            <a:r>
              <a:rPr dirty="0" sz="2400">
                <a:latin typeface="Noto Sans CJK JP Regular"/>
                <a:cs typeface="Noto Sans CJK JP Regular"/>
              </a:rPr>
              <a:t>件</a:t>
            </a:r>
            <a:r>
              <a:rPr dirty="0" sz="2400" spc="305">
                <a:latin typeface="Noto Sans CJK JP Regular"/>
                <a:cs typeface="Noto Sans CJK JP Regular"/>
              </a:rPr>
              <a:t> </a:t>
            </a:r>
            <a:r>
              <a:rPr dirty="0" sz="2400" spc="-5">
                <a:latin typeface="Verdana"/>
                <a:cs typeface="Verdana"/>
              </a:rPr>
              <a:t>(EventListenerMouse)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Noto Sans CJK JP Regular"/>
                <a:cs typeface="Noto Sans CJK JP Regular"/>
              </a:rPr>
              <a:t>加速记录事件</a:t>
            </a:r>
            <a:r>
              <a:rPr dirty="0" sz="2400" spc="305">
                <a:latin typeface="Noto Sans CJK JP Regular"/>
                <a:cs typeface="Noto Sans CJK JP Regular"/>
              </a:rPr>
              <a:t> </a:t>
            </a:r>
            <a:r>
              <a:rPr dirty="0" sz="2400" spc="-10">
                <a:latin typeface="Verdana"/>
                <a:cs typeface="Verdana"/>
              </a:rPr>
              <a:t>(EventListenerAcceleration)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Noto Sans CJK JP Regular"/>
                <a:cs typeface="Noto Sans CJK JP Regular"/>
              </a:rPr>
              <a:t>自定义事件</a:t>
            </a:r>
            <a:r>
              <a:rPr dirty="0" sz="2400" spc="300">
                <a:latin typeface="Noto Sans CJK JP Regular"/>
                <a:cs typeface="Noto Sans CJK JP Regular"/>
              </a:rPr>
              <a:t> </a:t>
            </a:r>
            <a:r>
              <a:rPr dirty="0" sz="2400" spc="-5">
                <a:latin typeface="Verdana"/>
                <a:cs typeface="Verdana"/>
              </a:rPr>
              <a:t>(EventListenerCustom)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68523" y="3788664"/>
            <a:ext cx="3806952" cy="2538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68755" y="569721"/>
            <a:ext cx="7645400" cy="2586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Noto Sans CJK JP Regular"/>
                <a:cs typeface="Noto Sans CJK JP Regular"/>
              </a:rPr>
              <a:t>超级马里奥</a:t>
            </a:r>
            <a:endParaRPr sz="24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latin typeface="Noto Sans CJK JP Regular"/>
                <a:cs typeface="Noto Sans CJK JP Regular"/>
              </a:rPr>
              <a:t>键盘操作人物的跑跳动作，通过检测碰撞，触发得分、受</a:t>
            </a:r>
            <a:endParaRPr sz="240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Noto Sans CJK JP Regular"/>
                <a:cs typeface="Noto Sans CJK JP Regular"/>
              </a:rPr>
              <a:t>伤等对应事件。</a:t>
            </a:r>
            <a:endParaRPr sz="24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Noto Sans CJK JP Regular"/>
                <a:cs typeface="Noto Sans CJK JP Regular"/>
              </a:rPr>
              <a:t>事件的触发引起游戏相应的变化，在每一帧结束时调用</a:t>
            </a:r>
            <a:endParaRPr sz="240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latin typeface="Noto Sans CJK JP Regular"/>
                <a:cs typeface="Noto Sans CJK JP Regular"/>
              </a:rPr>
              <a:t>renderer</a:t>
            </a:r>
            <a:r>
              <a:rPr dirty="0" sz="2400">
                <a:latin typeface="Noto Sans CJK JP Regular"/>
                <a:cs typeface="Noto Sans CJK JP Regular"/>
              </a:rPr>
              <a:t>函数，调</a:t>
            </a:r>
            <a:r>
              <a:rPr dirty="0" sz="2400" spc="-10">
                <a:latin typeface="Noto Sans CJK JP Regular"/>
                <a:cs typeface="Noto Sans CJK JP Regular"/>
              </a:rPr>
              <a:t>用</a:t>
            </a:r>
            <a:r>
              <a:rPr dirty="0" sz="2400" spc="50">
                <a:latin typeface="Noto Sans CJK JP Regular"/>
                <a:cs typeface="Noto Sans CJK JP Regular"/>
              </a:rPr>
              <a:t>OpenGL</a:t>
            </a:r>
            <a:r>
              <a:rPr dirty="0" sz="2400" spc="-5">
                <a:latin typeface="Noto Sans CJK JP Regular"/>
                <a:cs typeface="Noto Sans CJK JP Regular"/>
              </a:rPr>
              <a:t>代码进行图形渲染。</a:t>
            </a:r>
            <a:endParaRPr sz="24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46035" y="350520"/>
            <a:ext cx="1601724" cy="6309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55904" y="1845564"/>
            <a:ext cx="2151888" cy="2564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22219" y="3222117"/>
            <a:ext cx="50450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/>
              <a:t>Scene</a:t>
            </a:r>
            <a:r>
              <a:rPr dirty="0" sz="2800" spc="-5">
                <a:latin typeface="Noto Sans CJK JP Regular"/>
                <a:cs typeface="Noto Sans CJK JP Regular"/>
              </a:rPr>
              <a:t>类、</a:t>
            </a:r>
            <a:r>
              <a:rPr dirty="0" sz="2800" spc="-10"/>
              <a:t>Sprite</a:t>
            </a:r>
            <a:r>
              <a:rPr dirty="0" sz="2800" spc="-5">
                <a:latin typeface="Noto Sans CJK JP Regular"/>
                <a:cs typeface="Noto Sans CJK JP Regular"/>
              </a:rPr>
              <a:t>类和</a:t>
            </a:r>
            <a:r>
              <a:rPr dirty="0" sz="2800" spc="-5"/>
              <a:t>Action</a:t>
            </a:r>
            <a:r>
              <a:rPr dirty="0" sz="2800" spc="-5">
                <a:latin typeface="Noto Sans CJK JP Regular"/>
                <a:cs typeface="Noto Sans CJK JP Regular"/>
              </a:rPr>
              <a:t>类</a:t>
            </a:r>
            <a:endParaRPr sz="28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喻静璇</dc:creator>
  <dc:title>PowerPoint 演示文稿</dc:title>
  <dcterms:created xsi:type="dcterms:W3CDTF">2018-05-15T08:32:07Z</dcterms:created>
  <dcterms:modified xsi:type="dcterms:W3CDTF">2018-05-15T08:32:07Z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2018-05-15T00:00:00Z</vt:filetime>
  </property>
</Properties>
</file>