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4" autoAdjust="0"/>
  </p:normalViewPr>
  <p:slideViewPr>
    <p:cSldViewPr>
      <p:cViewPr varScale="1">
        <p:scale>
          <a:sx n="72" d="100"/>
          <a:sy n="72" d="100"/>
        </p:scale>
        <p:origin x="-636" y="-96"/>
      </p:cViewPr>
      <p:guideLst>
        <p:guide orient="horz" pos="2880"/>
        <p:guide pos="36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4916" y="479805"/>
            <a:ext cx="10742167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Droid Sans Fallback"/>
                <a:cs typeface="Droid Sans Fallb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Droid Sans Fallback"/>
                <a:cs typeface="Droid Sans Fallb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2670047"/>
            <a:ext cx="4037075" cy="4187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0" y="2892551"/>
            <a:ext cx="1522475" cy="2365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7999476" y="0"/>
            <a:ext cx="1603247" cy="11414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8606028" y="6095999"/>
            <a:ext cx="993648" cy="761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10398252" y="0"/>
            <a:ext cx="760488" cy="12039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8720328" y="1459991"/>
            <a:ext cx="3472179" cy="826135"/>
          </a:xfrm>
          <a:custGeom>
            <a:avLst/>
            <a:gdLst/>
            <a:ahLst/>
            <a:cxnLst/>
            <a:rect l="l" t="t" r="r" b="b"/>
            <a:pathLst>
              <a:path w="3472179" h="826135">
                <a:moveTo>
                  <a:pt x="3469894" y="0"/>
                </a:moveTo>
                <a:lnTo>
                  <a:pt x="3129661" y="112649"/>
                </a:lnTo>
                <a:lnTo>
                  <a:pt x="2786633" y="215900"/>
                </a:lnTo>
                <a:lnTo>
                  <a:pt x="2673350" y="247396"/>
                </a:lnTo>
                <a:lnTo>
                  <a:pt x="2443099" y="308991"/>
                </a:lnTo>
                <a:lnTo>
                  <a:pt x="2215261" y="366268"/>
                </a:lnTo>
                <a:lnTo>
                  <a:pt x="2102230" y="393446"/>
                </a:lnTo>
                <a:lnTo>
                  <a:pt x="1763522" y="469265"/>
                </a:lnTo>
                <a:lnTo>
                  <a:pt x="1430527" y="536702"/>
                </a:lnTo>
                <a:lnTo>
                  <a:pt x="1212596" y="577469"/>
                </a:lnTo>
                <a:lnTo>
                  <a:pt x="891921" y="632968"/>
                </a:lnTo>
                <a:lnTo>
                  <a:pt x="481838" y="695833"/>
                </a:lnTo>
                <a:lnTo>
                  <a:pt x="187960" y="735711"/>
                </a:lnTo>
                <a:lnTo>
                  <a:pt x="0" y="758571"/>
                </a:lnTo>
                <a:lnTo>
                  <a:pt x="31593" y="808059"/>
                </a:lnTo>
                <a:lnTo>
                  <a:pt x="42037" y="824611"/>
                </a:lnTo>
                <a:lnTo>
                  <a:pt x="68403" y="825384"/>
                </a:lnTo>
                <a:lnTo>
                  <a:pt x="96475" y="825860"/>
                </a:lnTo>
                <a:lnTo>
                  <a:pt x="126207" y="826045"/>
                </a:lnTo>
                <a:lnTo>
                  <a:pt x="190472" y="825564"/>
                </a:lnTo>
                <a:lnTo>
                  <a:pt x="298186" y="822800"/>
                </a:lnTo>
                <a:lnTo>
                  <a:pt x="461026" y="815540"/>
                </a:lnTo>
                <a:lnTo>
                  <a:pt x="740567" y="797728"/>
                </a:lnTo>
                <a:lnTo>
                  <a:pt x="1276336" y="752612"/>
                </a:lnTo>
                <a:lnTo>
                  <a:pt x="2037781" y="673333"/>
                </a:lnTo>
                <a:lnTo>
                  <a:pt x="2780553" y="582246"/>
                </a:lnTo>
                <a:lnTo>
                  <a:pt x="3231395" y="518828"/>
                </a:lnTo>
                <a:lnTo>
                  <a:pt x="3363341" y="498475"/>
                </a:lnTo>
                <a:lnTo>
                  <a:pt x="3471672" y="480568"/>
                </a:lnTo>
                <a:lnTo>
                  <a:pt x="3471672" y="12827"/>
                </a:lnTo>
                <a:lnTo>
                  <a:pt x="346989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0" y="1761744"/>
            <a:ext cx="12191618" cy="50962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26" name="bk object 26"/>
          <p:cNvSpPr/>
          <p:nvPr/>
        </p:nvSpPr>
        <p:spPr>
          <a:xfrm>
            <a:off x="10402823" y="0"/>
            <a:ext cx="760488" cy="12039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27" name="bk object 27"/>
          <p:cNvSpPr/>
          <p:nvPr/>
        </p:nvSpPr>
        <p:spPr>
          <a:xfrm>
            <a:off x="10442447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Droid Sans Fallback"/>
                <a:cs typeface="Droid Sans Fallb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2670047"/>
            <a:ext cx="4037075" cy="4187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0" y="2892551"/>
            <a:ext cx="1522475" cy="2365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7999476" y="0"/>
            <a:ext cx="1603247" cy="11414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8606028" y="6095999"/>
            <a:ext cx="993648" cy="7619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10398252" y="0"/>
            <a:ext cx="760488" cy="12039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4916" y="479805"/>
            <a:ext cx="10742167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EBEBEB"/>
                </a:solidFill>
                <a:latin typeface="Droid Sans Fallback"/>
                <a:cs typeface="Droid Sans Fallb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2388" y="1552803"/>
            <a:ext cx="1004722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等线" panose="02010600030101010101" pitchFamily="2" charset="-122"/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等线" panose="02010600030101010101" pitchFamily="2" charset="-122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1634439"/>
            <a:ext cx="834009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7200" spc="190" dirty="0">
                <a:solidFill>
                  <a:srgbClr val="EBEBEB"/>
                </a:solidFill>
                <a:latin typeface="Verdana"/>
                <a:cs typeface="Verdana"/>
              </a:rPr>
              <a:t>Cocos2d</a:t>
            </a:r>
            <a:r>
              <a:rPr sz="7200" spc="-885" dirty="0">
                <a:solidFill>
                  <a:srgbClr val="EBEBEB"/>
                </a:solidFill>
                <a:latin typeface="Verdana"/>
                <a:cs typeface="Verdana"/>
              </a:rPr>
              <a:t>-</a:t>
            </a:r>
            <a:r>
              <a:rPr sz="7200" spc="-944" dirty="0">
                <a:solidFill>
                  <a:srgbClr val="EBEBEB"/>
                </a:solidFill>
                <a:latin typeface="Verdana"/>
                <a:cs typeface="Verdana"/>
              </a:rPr>
              <a:t>x_UI_</a:t>
            </a:r>
            <a:r>
              <a:rPr sz="7200" dirty="0">
                <a:solidFill>
                  <a:srgbClr val="EBEBEB"/>
                </a:solidFill>
                <a:latin typeface="Droid Sans Fallback"/>
                <a:cs typeface="Droid Sans Fallback"/>
              </a:rPr>
              <a:t>调度 器</a:t>
            </a:r>
            <a:r>
              <a:rPr sz="7200" spc="-980" dirty="0">
                <a:solidFill>
                  <a:srgbClr val="EBEBEB"/>
                </a:solidFill>
                <a:latin typeface="Verdana"/>
                <a:cs typeface="Verdana"/>
              </a:rPr>
              <a:t>_</a:t>
            </a:r>
            <a:r>
              <a:rPr sz="7200" dirty="0">
                <a:solidFill>
                  <a:srgbClr val="EBEBEB"/>
                </a:solidFill>
                <a:latin typeface="Droid Sans Fallback"/>
                <a:cs typeface="Droid Sans Fallback"/>
              </a:rPr>
              <a:t>帧动画</a:t>
            </a:r>
            <a:endParaRPr sz="7200" dirty="0">
              <a:latin typeface="Droid Sans Fallback"/>
              <a:cs typeface="Droid Sans Fallb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21014" y="4155185"/>
            <a:ext cx="109093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黄泳锋</a:t>
            </a:r>
            <a:endParaRPr sz="28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9805"/>
            <a:ext cx="75819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默认调度器</a:t>
            </a:r>
            <a:r>
              <a:rPr spc="-40" dirty="0">
                <a:latin typeface="Verdana"/>
                <a:cs typeface="Verdana"/>
              </a:rPr>
              <a:t>(schedulerUpdate)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2083435"/>
            <a:ext cx="8764905" cy="2413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该调度器是使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用</a:t>
            </a: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Node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的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刷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新事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件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方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法，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该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方法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在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每帧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绘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制之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前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都 会被调用一次。由于每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帧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之间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时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间间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隔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较短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所以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每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帧刷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新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一次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已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足够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完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成 大部分游戏过程中需要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的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逻辑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判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断。</a:t>
            </a:r>
            <a:endParaRPr sz="2000" dirty="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cs typeface="Arial"/>
              </a:rPr>
              <a:t>	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Cocos2d-x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中</a:t>
            </a: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Node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默认是没有启用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事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件的，因此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你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需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要</a:t>
            </a:r>
            <a:r>
              <a:rPr sz="2000" spc="-15" dirty="0">
                <a:solidFill>
                  <a:srgbClr val="FFFF00"/>
                </a:solidFill>
                <a:latin typeface="Droid Sans Fallback"/>
                <a:cs typeface="Droid Sans Fallback"/>
              </a:rPr>
              <a:t>重载</a:t>
            </a:r>
            <a:endParaRPr sz="2000" dirty="0">
              <a:latin typeface="Droid Sans Fallback"/>
              <a:cs typeface="Droid Sans Fallback"/>
            </a:endParaRPr>
          </a:p>
          <a:p>
            <a:pPr marL="355600">
              <a:lnSpc>
                <a:spcPct val="100000"/>
              </a:lnSpc>
            </a:pPr>
            <a:r>
              <a:rPr sz="2000" spc="60" dirty="0">
                <a:solidFill>
                  <a:srgbClr val="FFFF00"/>
                </a:solidFill>
                <a:latin typeface="Verdana"/>
                <a:cs typeface="Verdana"/>
              </a:rPr>
              <a:t>update</a:t>
            </a:r>
            <a:r>
              <a:rPr sz="2000" dirty="0">
                <a:solidFill>
                  <a:srgbClr val="FFFF00"/>
                </a:solidFill>
                <a:latin typeface="Droid Sans Fallback"/>
                <a:cs typeface="Droid Sans Fallback"/>
              </a:rPr>
              <a:t>方法</a:t>
            </a:r>
            <a:r>
              <a:rPr sz="2000" spc="-15" dirty="0">
                <a:solidFill>
                  <a:srgbClr val="FFFF00"/>
                </a:solidFill>
                <a:latin typeface="Droid Sans Fallback"/>
                <a:cs typeface="Droid Sans Fallback"/>
              </a:rPr>
              <a:t>来</a:t>
            </a:r>
            <a:r>
              <a:rPr sz="2000" dirty="0">
                <a:solidFill>
                  <a:srgbClr val="FFFF00"/>
                </a:solidFill>
                <a:latin typeface="Droid Sans Fallback"/>
                <a:cs typeface="Droid Sans Fallback"/>
              </a:rPr>
              <a:t>执行</a:t>
            </a:r>
            <a:r>
              <a:rPr sz="2000" spc="-15" dirty="0">
                <a:solidFill>
                  <a:srgbClr val="FFFF00"/>
                </a:solidFill>
                <a:latin typeface="Droid Sans Fallback"/>
                <a:cs typeface="Droid Sans Fallback"/>
              </a:rPr>
              <a:t>自</a:t>
            </a:r>
            <a:r>
              <a:rPr sz="2000" dirty="0">
                <a:solidFill>
                  <a:srgbClr val="FFFF00"/>
                </a:solidFill>
                <a:latin typeface="Droid Sans Fallback"/>
                <a:cs typeface="Droid Sans Fallback"/>
              </a:rPr>
              <a:t>己的</a:t>
            </a:r>
            <a:r>
              <a:rPr sz="2000" spc="-15" dirty="0">
                <a:solidFill>
                  <a:srgbClr val="FFFF00"/>
                </a:solidFill>
                <a:latin typeface="Droid Sans Fallback"/>
                <a:cs typeface="Droid Sans Fallback"/>
              </a:rPr>
              <a:t>逻</a:t>
            </a:r>
            <a:r>
              <a:rPr sz="2000" dirty="0">
                <a:solidFill>
                  <a:srgbClr val="FFFF00"/>
                </a:solidFill>
                <a:latin typeface="Droid Sans Fallback"/>
                <a:cs typeface="Droid Sans Fallback"/>
              </a:rPr>
              <a:t>辑代</a:t>
            </a:r>
            <a:r>
              <a:rPr sz="2000" spc="-10" dirty="0">
                <a:solidFill>
                  <a:srgbClr val="FFFF00"/>
                </a:solidFill>
                <a:latin typeface="Droid Sans Fallback"/>
                <a:cs typeface="Droid Sans Fallback"/>
              </a:rPr>
              <a:t>码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。</a:t>
            </a:r>
            <a:endParaRPr sz="2000" dirty="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cs typeface="Arial"/>
              </a:rPr>
              <a:t>	</a:t>
            </a:r>
            <a:r>
              <a:rPr sz="20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通过执</a:t>
            </a:r>
            <a:r>
              <a:rPr sz="20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行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schedulerUpdate()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调度器每帧执行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方</a:t>
            </a:r>
            <a:r>
              <a:rPr sz="20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法，</a:t>
            </a:r>
            <a:r>
              <a:rPr sz="2000" spc="-20" dirty="0">
                <a:solidFill>
                  <a:srgbClr val="FFFFFF"/>
                </a:solidFill>
                <a:latin typeface="Droid Sans Fallback"/>
                <a:cs typeface="Droid Sans Fallback"/>
              </a:rPr>
              <a:t>如</a:t>
            </a:r>
            <a:r>
              <a:rPr sz="20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果需</a:t>
            </a:r>
            <a:r>
              <a:rPr sz="2000" spc="-20" dirty="0">
                <a:solidFill>
                  <a:srgbClr val="FFFFFF"/>
                </a:solidFill>
                <a:latin typeface="Droid Sans Fallback"/>
                <a:cs typeface="Droid Sans Fallback"/>
              </a:rPr>
              <a:t>要</a:t>
            </a:r>
            <a:r>
              <a:rPr sz="20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停止</a:t>
            </a:r>
            <a:endParaRPr sz="2000" dirty="0">
              <a:latin typeface="Droid Sans Fallback"/>
              <a:cs typeface="Droid Sans Fallback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这个调度器，可以使</a:t>
            </a:r>
            <a:r>
              <a:rPr sz="2000" spc="-20" dirty="0">
                <a:solidFill>
                  <a:srgbClr val="FFFFFF"/>
                </a:solidFill>
                <a:latin typeface="Droid Sans Fallback"/>
                <a:cs typeface="Droid Sans Fallback"/>
              </a:rPr>
              <a:t>用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unschedulerUpdate()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方法。</a:t>
            </a:r>
            <a:endParaRPr sz="2000" dirty="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14928" y="405383"/>
            <a:ext cx="4962144" cy="6047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9805"/>
            <a:ext cx="6146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自定义调度器</a:t>
            </a:r>
            <a:r>
              <a:rPr spc="-105" dirty="0">
                <a:latin typeface="Verdana"/>
                <a:cs typeface="Verdana"/>
              </a:rPr>
              <a:t>(scheduler)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2094102"/>
            <a:ext cx="8764905" cy="24028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55600" marR="5080" indent="-342900">
              <a:lnSpc>
                <a:spcPct val="98300"/>
              </a:lnSpc>
              <a:spcBef>
                <a:spcPts val="14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游戏开发中，在某些情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况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下我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们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可能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不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需要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频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繁的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进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行逻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辑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检测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这样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可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以 提高游戏性能。所</a:t>
            </a:r>
            <a:r>
              <a:rPr sz="2000" spc="-20" dirty="0">
                <a:solidFill>
                  <a:srgbClr val="FFFFFF"/>
                </a:solidFill>
                <a:latin typeface="Droid Sans Fallback"/>
                <a:cs typeface="Droid Sans Fallback"/>
              </a:rPr>
              <a:t>以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Cocos2d-x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还提供了自定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义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调度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器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，可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以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实现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以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一定 的时间间隔连续调用某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个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函数。</a:t>
            </a:r>
            <a:endParaRPr sz="2000" dirty="0">
              <a:latin typeface="Droid Sans Fallback"/>
              <a:cs typeface="Droid Sans Fallback"/>
            </a:endParaRPr>
          </a:p>
          <a:p>
            <a:pPr marL="355600" marR="5080" indent="-342900">
              <a:lnSpc>
                <a:spcPts val="2320"/>
              </a:lnSpc>
              <a:spcBef>
                <a:spcPts val="122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由于引擎的调度机制，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自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定义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时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间间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隔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必须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大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于两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帧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的间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隔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，否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则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两帧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内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的 多次调用会被合并成一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次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调用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。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所</a:t>
            </a:r>
            <a:r>
              <a:rPr sz="2000" spc="-35" dirty="0">
                <a:solidFill>
                  <a:srgbClr val="FFFFFF"/>
                </a:solidFill>
                <a:latin typeface="Droid Sans Fallback"/>
                <a:cs typeface="Droid Sans Fallback"/>
              </a:rPr>
              <a:t>以</a:t>
            </a:r>
            <a:r>
              <a:rPr sz="2000" spc="-15" dirty="0">
                <a:solidFill>
                  <a:srgbClr val="FFFF00"/>
                </a:solidFill>
                <a:latin typeface="Droid Sans Fallback"/>
                <a:cs typeface="Droid Sans Fallback"/>
              </a:rPr>
              <a:t>自</a:t>
            </a:r>
            <a:r>
              <a:rPr sz="2000" dirty="0">
                <a:solidFill>
                  <a:srgbClr val="FFFF00"/>
                </a:solidFill>
                <a:latin typeface="Droid Sans Fallback"/>
                <a:cs typeface="Droid Sans Fallback"/>
              </a:rPr>
              <a:t>定义</a:t>
            </a:r>
            <a:r>
              <a:rPr sz="2000" spc="-15" dirty="0">
                <a:solidFill>
                  <a:srgbClr val="FFFF00"/>
                </a:solidFill>
                <a:latin typeface="Droid Sans Fallback"/>
                <a:cs typeface="Droid Sans Fallback"/>
              </a:rPr>
              <a:t>时</a:t>
            </a:r>
            <a:r>
              <a:rPr sz="2000" dirty="0">
                <a:solidFill>
                  <a:srgbClr val="FFFF00"/>
                </a:solidFill>
                <a:latin typeface="Droid Sans Fallback"/>
                <a:cs typeface="Droid Sans Fallback"/>
              </a:rPr>
              <a:t>间间</a:t>
            </a:r>
            <a:r>
              <a:rPr sz="2000" spc="-15" dirty="0">
                <a:solidFill>
                  <a:srgbClr val="FFFF00"/>
                </a:solidFill>
                <a:latin typeface="Droid Sans Fallback"/>
                <a:cs typeface="Droid Sans Fallback"/>
              </a:rPr>
              <a:t>隔</a:t>
            </a:r>
            <a:r>
              <a:rPr sz="2000" dirty="0">
                <a:solidFill>
                  <a:srgbClr val="FFFF00"/>
                </a:solidFill>
                <a:latin typeface="Droid Sans Fallback"/>
                <a:cs typeface="Droid Sans Fallback"/>
              </a:rPr>
              <a:t>应在</a:t>
            </a:r>
            <a:r>
              <a:rPr sz="2000" spc="-175" dirty="0">
                <a:solidFill>
                  <a:srgbClr val="FFFF00"/>
                </a:solidFill>
                <a:latin typeface="Verdana"/>
                <a:cs typeface="Verdana"/>
              </a:rPr>
              <a:t>0.1</a:t>
            </a:r>
            <a:r>
              <a:rPr sz="2000" dirty="0">
                <a:solidFill>
                  <a:srgbClr val="FFFF00"/>
                </a:solidFill>
                <a:latin typeface="Droid Sans Fallback"/>
                <a:cs typeface="Droid Sans Fallback"/>
              </a:rPr>
              <a:t>秒以上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。</a:t>
            </a:r>
            <a:endParaRPr sz="2000" dirty="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cs typeface="Arial"/>
              </a:rPr>
              <a:t>	</a:t>
            </a:r>
            <a:r>
              <a:rPr sz="20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同样，取消该调度器可</a:t>
            </a:r>
            <a:r>
              <a:rPr sz="2000" spc="-10" dirty="0">
                <a:solidFill>
                  <a:srgbClr val="FFFFFF"/>
                </a:solidFill>
                <a:latin typeface="Droid Sans Fallback"/>
                <a:cs typeface="Droid Sans Fallback"/>
              </a:rPr>
              <a:t>以</a:t>
            </a:r>
            <a:r>
              <a:rPr sz="2000" spc="-20" dirty="0">
                <a:solidFill>
                  <a:srgbClr val="FFFFFF"/>
                </a:solidFill>
                <a:latin typeface="Droid Sans Fallback"/>
                <a:cs typeface="Droid Sans Fallback"/>
              </a:rPr>
              <a:t>用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unschedule(SEL_SCHEDULE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selector,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float</a:t>
            </a:r>
            <a:endParaRPr sz="2000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delay)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。</a:t>
            </a:r>
            <a:endParaRPr sz="2000" dirty="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52700" y="266700"/>
            <a:ext cx="7086600" cy="632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9090" y="296367"/>
            <a:ext cx="409956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F1512"/>
                </a:solidFill>
                <a:latin typeface="Droid Sans Fallback"/>
                <a:cs typeface="Droid Sans Fallback"/>
              </a:rPr>
              <a:t>第一个参数</a:t>
            </a:r>
            <a:r>
              <a:rPr sz="1800" spc="-30" dirty="0">
                <a:solidFill>
                  <a:srgbClr val="AF1512"/>
                </a:solidFill>
                <a:latin typeface="Verdana"/>
                <a:cs typeface="Verdana"/>
              </a:rPr>
              <a:t>selector</a:t>
            </a:r>
            <a:r>
              <a:rPr sz="1800" spc="-5" dirty="0">
                <a:solidFill>
                  <a:srgbClr val="AF1512"/>
                </a:solidFill>
                <a:latin typeface="Droid Sans Fallback"/>
                <a:cs typeface="Droid Sans Fallback"/>
              </a:rPr>
              <a:t>即为你要添加的事件</a:t>
            </a:r>
            <a:endParaRPr sz="180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AF1512"/>
                </a:solidFill>
                <a:latin typeface="Droid Sans Fallback"/>
                <a:cs typeface="Droid Sans Fallback"/>
              </a:rPr>
              <a:t>函数</a:t>
            </a:r>
            <a:endParaRPr sz="1800">
              <a:latin typeface="Droid Sans Fallback"/>
              <a:cs typeface="Droid Sans Fallback"/>
            </a:endParaRPr>
          </a:p>
          <a:p>
            <a:pPr marL="12700" marR="66040">
              <a:lnSpc>
                <a:spcPct val="100000"/>
              </a:lnSpc>
            </a:pPr>
            <a:r>
              <a:rPr sz="1800" dirty="0">
                <a:solidFill>
                  <a:srgbClr val="AF1512"/>
                </a:solidFill>
                <a:latin typeface="Droid Sans Fallback"/>
                <a:cs typeface="Droid Sans Fallback"/>
              </a:rPr>
              <a:t>第二个参数</a:t>
            </a:r>
            <a:r>
              <a:rPr sz="1800" spc="-114" dirty="0">
                <a:solidFill>
                  <a:srgbClr val="AF1512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AF1512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AF1512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AF1512"/>
                </a:solidFill>
                <a:latin typeface="Verdana"/>
                <a:cs typeface="Verdana"/>
              </a:rPr>
              <a:t>e</a:t>
            </a:r>
            <a:r>
              <a:rPr sz="1800" spc="-125" dirty="0">
                <a:solidFill>
                  <a:srgbClr val="AF1512"/>
                </a:solidFill>
                <a:latin typeface="Verdana"/>
                <a:cs typeface="Verdana"/>
              </a:rPr>
              <a:t>r</a:t>
            </a:r>
            <a:r>
              <a:rPr sz="1800" spc="-155" dirty="0">
                <a:solidFill>
                  <a:srgbClr val="AF1512"/>
                </a:solidFill>
                <a:latin typeface="Verdana"/>
                <a:cs typeface="Verdana"/>
              </a:rPr>
              <a:t>v</a:t>
            </a:r>
            <a:r>
              <a:rPr sz="1800" spc="135" dirty="0">
                <a:solidFill>
                  <a:srgbClr val="AF1512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AF1512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AF1512"/>
                </a:solidFill>
                <a:latin typeface="Droid Sans Fallback"/>
                <a:cs typeface="Droid Sans Fallback"/>
              </a:rPr>
              <a:t>为事件触发时间间隔 第三个参数</a:t>
            </a:r>
            <a:r>
              <a:rPr sz="1800" spc="10" dirty="0">
                <a:solidFill>
                  <a:srgbClr val="AF1512"/>
                </a:solidFill>
                <a:latin typeface="Verdana"/>
                <a:cs typeface="Verdana"/>
              </a:rPr>
              <a:t>repeat</a:t>
            </a:r>
            <a:r>
              <a:rPr sz="1800" dirty="0">
                <a:solidFill>
                  <a:srgbClr val="AF1512"/>
                </a:solidFill>
                <a:latin typeface="Droid Sans Fallback"/>
                <a:cs typeface="Droid Sans Fallback"/>
              </a:rPr>
              <a:t>为触发一次事件后还</a:t>
            </a:r>
            <a:endParaRPr sz="1800">
              <a:latin typeface="Droid Sans Fallback"/>
              <a:cs typeface="Droid Sans Fallback"/>
            </a:endParaRPr>
          </a:p>
          <a:p>
            <a:pPr marL="12700" marR="20320">
              <a:lnSpc>
                <a:spcPct val="98700"/>
              </a:lnSpc>
              <a:spcBef>
                <a:spcPts val="110"/>
              </a:spcBef>
            </a:pPr>
            <a:r>
              <a:rPr sz="1800" dirty="0">
                <a:solidFill>
                  <a:srgbClr val="AF1512"/>
                </a:solidFill>
                <a:latin typeface="Droid Sans Fallback"/>
                <a:cs typeface="Droid Sans Fallback"/>
              </a:rPr>
              <a:t>会触发的次数，默认值为 </a:t>
            </a:r>
            <a:r>
              <a:rPr sz="1800" spc="-30" dirty="0">
                <a:solidFill>
                  <a:srgbClr val="AF1512"/>
                </a:solidFill>
                <a:latin typeface="Verdana"/>
                <a:cs typeface="Verdana"/>
              </a:rPr>
              <a:t>kRepeatForever</a:t>
            </a:r>
            <a:r>
              <a:rPr sz="1800" spc="-30" dirty="0">
                <a:solidFill>
                  <a:srgbClr val="AF1512"/>
                </a:solidFill>
                <a:latin typeface="Droid Sans Fallback"/>
                <a:cs typeface="Droid Sans Fallback"/>
              </a:rPr>
              <a:t>，</a:t>
            </a:r>
            <a:r>
              <a:rPr sz="1800" spc="-5" dirty="0">
                <a:solidFill>
                  <a:srgbClr val="AF1512"/>
                </a:solidFill>
                <a:latin typeface="Droid Sans Fallback"/>
                <a:cs typeface="Droid Sans Fallback"/>
              </a:rPr>
              <a:t>表示无限触发次数 </a:t>
            </a:r>
            <a:r>
              <a:rPr sz="1800" dirty="0">
                <a:solidFill>
                  <a:srgbClr val="AF1512"/>
                </a:solidFill>
                <a:latin typeface="Droid Sans Fallback"/>
                <a:cs typeface="Droid Sans Fallback"/>
              </a:rPr>
              <a:t>第四个参数</a:t>
            </a:r>
            <a:r>
              <a:rPr sz="1800" spc="25" dirty="0">
                <a:solidFill>
                  <a:srgbClr val="AF1512"/>
                </a:solidFill>
                <a:latin typeface="Verdana"/>
                <a:cs typeface="Verdana"/>
              </a:rPr>
              <a:t>de</a:t>
            </a:r>
            <a:r>
              <a:rPr sz="1800" spc="15" dirty="0">
                <a:solidFill>
                  <a:srgbClr val="AF1512"/>
                </a:solidFill>
                <a:latin typeface="Verdana"/>
                <a:cs typeface="Verdana"/>
              </a:rPr>
              <a:t>l</a:t>
            </a:r>
            <a:r>
              <a:rPr sz="1800" spc="135" dirty="0">
                <a:solidFill>
                  <a:srgbClr val="AF1512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AF1512"/>
                </a:solidFill>
                <a:latin typeface="Verdana"/>
                <a:cs typeface="Verdana"/>
              </a:rPr>
              <a:t>y</a:t>
            </a:r>
            <a:r>
              <a:rPr sz="1800" dirty="0">
                <a:solidFill>
                  <a:srgbClr val="AF1512"/>
                </a:solidFill>
                <a:latin typeface="Droid Sans Fallback"/>
                <a:cs typeface="Droid Sans Fallback"/>
              </a:rPr>
              <a:t>表示第一次触发之前的 延时</a:t>
            </a:r>
            <a:endParaRPr sz="18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9805"/>
            <a:ext cx="70910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单次调度器</a:t>
            </a:r>
            <a:r>
              <a:rPr spc="-10" dirty="0">
                <a:latin typeface="Verdana"/>
                <a:cs typeface="Verdana"/>
              </a:rPr>
              <a:t>(schedulerOnce)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2083434"/>
            <a:ext cx="8663305" cy="19877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89D0D5"/>
                </a:solidFill>
                <a:latin typeface="等线" panose="02010600030101010101" pitchFamily="2" charset="-122"/>
                <a:cs typeface="Arial"/>
              </a:rPr>
              <a:t>	</a:t>
            </a:r>
            <a:r>
              <a:rPr sz="2400" spc="350" dirty="0">
                <a:solidFill>
                  <a:srgbClr val="FFFFFF"/>
                </a:solidFill>
                <a:latin typeface="Droid Sans Fallback"/>
                <a:cs typeface="Droid Sans Fallback"/>
              </a:rPr>
              <a:t>游戏中某些场合，你只想进行一次逻辑检测</a:t>
            </a:r>
            <a:r>
              <a:rPr sz="2400" spc="-40" dirty="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Cocos2</a:t>
            </a:r>
            <a:r>
              <a:rPr sz="2400" spc="1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00" spc="-30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400" spc="-27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400" dirty="0">
                <a:solidFill>
                  <a:srgbClr val="FFFFFF"/>
                </a:solidFill>
                <a:latin typeface="Droid Sans Fallback"/>
                <a:cs typeface="Droid Sans Fallback"/>
              </a:rPr>
              <a:t>同样 提供了单次调度器。</a:t>
            </a:r>
            <a:endParaRPr sz="2400" dirty="0">
              <a:latin typeface="Droid Sans Fallback"/>
              <a:cs typeface="Droid Sans Fallback"/>
            </a:endParaRPr>
          </a:p>
          <a:p>
            <a:pPr marL="355600" marR="695325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89D0D5"/>
                </a:solidFill>
                <a:latin typeface="等线" panose="02010600030101010101" pitchFamily="2" charset="-122"/>
                <a:cs typeface="Arial"/>
              </a:rPr>
              <a:t>	</a:t>
            </a:r>
            <a:r>
              <a:rPr sz="2400" spc="350" dirty="0">
                <a:solidFill>
                  <a:srgbClr val="FFFFFF"/>
                </a:solidFill>
                <a:latin typeface="Droid Sans Fallback"/>
                <a:cs typeface="Droid Sans Fallback"/>
              </a:rPr>
              <a:t>该调度器只会触发一次，</a:t>
            </a:r>
            <a:r>
              <a:rPr sz="2400" spc="-25" dirty="0">
                <a:solidFill>
                  <a:srgbClr val="FFFFFF"/>
                </a:solidFill>
                <a:latin typeface="Droid Sans Fallback"/>
                <a:cs typeface="Droid Sans Fallback"/>
              </a:rPr>
              <a:t>用</a:t>
            </a:r>
            <a:r>
              <a:rPr sz="2400" spc="-155" dirty="0">
                <a:solidFill>
                  <a:srgbClr val="FFFFFF"/>
                </a:solidFill>
                <a:latin typeface="Verdana"/>
                <a:cs typeface="Verdana"/>
              </a:rPr>
              <a:t>un</a:t>
            </a: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-85" dirty="0">
                <a:solidFill>
                  <a:srgbClr val="FFFFFF"/>
                </a:solidFill>
                <a:latin typeface="Verdana"/>
                <a:cs typeface="Verdana"/>
              </a:rPr>
              <a:t>chedule(SEL_S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-170" dirty="0">
                <a:solidFill>
                  <a:srgbClr val="FFFFFF"/>
                </a:solidFill>
                <a:latin typeface="Verdana"/>
                <a:cs typeface="Verdana"/>
              </a:rPr>
              <a:t>HED</a:t>
            </a:r>
            <a:r>
              <a:rPr sz="2400" spc="-185" dirty="0">
                <a:solidFill>
                  <a:srgbClr val="FFFFFF"/>
                </a:solidFill>
                <a:latin typeface="Verdana"/>
                <a:cs typeface="Verdana"/>
              </a:rPr>
              <a:t>ULE  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selector,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float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delay)</a:t>
            </a:r>
            <a:r>
              <a:rPr sz="2400" dirty="0">
                <a:solidFill>
                  <a:srgbClr val="FFFFFF"/>
                </a:solidFill>
                <a:latin typeface="Droid Sans Fallback"/>
                <a:cs typeface="Droid Sans Fallback"/>
              </a:rPr>
              <a:t>来取消该触发器。</a:t>
            </a:r>
            <a:endParaRPr sz="2400" dirty="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0" y="623316"/>
            <a:ext cx="6096000" cy="5611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659" y="656031"/>
            <a:ext cx="51225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solidFill>
                  <a:srgbClr val="FFFFFF"/>
                </a:solidFill>
              </a:rPr>
              <a:t>游戏</a:t>
            </a:r>
            <a:r>
              <a:rPr dirty="0" smtClean="0">
                <a:solidFill>
                  <a:srgbClr val="FFFFFF"/>
                </a:solidFill>
              </a:rPr>
              <a:t>分析：</a:t>
            </a:r>
            <a:endParaRPr spc="-345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06751" y="1752555"/>
            <a:ext cx="7744503" cy="4358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9805"/>
            <a:ext cx="10922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等线" panose="02010600030101010101" pitchFamily="2" charset="-122"/>
                <a:ea typeface="等线" panose="02010600030101010101" pitchFamily="2" charset="-122"/>
              </a:rPr>
              <a:t>作业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2388" y="1552803"/>
            <a:ext cx="9595612" cy="3936334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实现一个横版游戏，具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体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要求：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左边</a:t>
            </a:r>
            <a:r>
              <a:rPr sz="2000" spc="-2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wasd4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个虚</a:t>
            </a:r>
            <a:r>
              <a:rPr sz="2000" spc="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拟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按键能控制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角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色移动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右边</a:t>
            </a:r>
            <a:r>
              <a:rPr sz="2000" spc="-16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2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个虚拟按键</a:t>
            </a:r>
            <a:r>
              <a:rPr sz="2000" spc="-114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x</a:t>
            </a:r>
            <a:r>
              <a:rPr sz="2000" spc="-114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，</a:t>
            </a:r>
            <a:r>
              <a:rPr sz="2000" spc="-114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y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能控制角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色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播放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不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同的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帧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动画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界面所有字体要求：使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用</a:t>
            </a:r>
            <a:r>
              <a:rPr sz="2000" spc="-8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fonts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目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录下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的</a:t>
            </a:r>
            <a:r>
              <a:rPr sz="2000" spc="-7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arial.ttf</a:t>
            </a:r>
            <a:r>
              <a:rPr sz="2000" spc="-7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，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字体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大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小为</a:t>
            </a:r>
            <a:r>
              <a:rPr sz="2000" spc="-17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36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角色不会移动到可视窗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口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外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添加倒计时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添加人物血条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000" spc="-15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X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、</a:t>
            </a:r>
            <a:r>
              <a:rPr sz="2000" spc="-3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Y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播放的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动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画不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能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同时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播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放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点击虚拟按键</a:t>
            </a:r>
            <a:r>
              <a:rPr sz="2000" spc="-229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x</a:t>
            </a:r>
            <a:r>
              <a:rPr sz="2000" spc="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播放</a:t>
            </a:r>
            <a:r>
              <a:rPr sz="2000" spc="-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帧</a:t>
            </a:r>
            <a:r>
              <a:rPr sz="2000" spc="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动画</a:t>
            </a:r>
            <a:r>
              <a:rPr sz="2000" spc="-2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并</a:t>
            </a:r>
            <a:r>
              <a:rPr sz="2000" spc="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让血</a:t>
            </a:r>
            <a:r>
              <a:rPr sz="2000" spc="-2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条</a:t>
            </a:r>
            <a:r>
              <a:rPr sz="2000" spc="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减少</a:t>
            </a:r>
            <a:r>
              <a:rPr sz="2000" spc="-204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,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点击</a:t>
            </a:r>
            <a:r>
              <a:rPr sz="2000" spc="-12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y</a:t>
            </a:r>
            <a:r>
              <a:rPr sz="2000" spc="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播放</a:t>
            </a:r>
            <a:r>
              <a:rPr sz="2000" spc="-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帧</a:t>
            </a:r>
            <a:r>
              <a:rPr sz="2000" spc="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动画</a:t>
            </a:r>
            <a:r>
              <a:rPr sz="2000" spc="-2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并</a:t>
            </a:r>
            <a:r>
              <a:rPr sz="2000" spc="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让血</a:t>
            </a:r>
            <a:r>
              <a:rPr sz="2000" spc="-2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条</a:t>
            </a:r>
            <a:r>
              <a:rPr sz="2000" spc="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增加</a:t>
            </a:r>
            <a:r>
              <a:rPr sz="2000" spc="-2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（</a:t>
            </a:r>
            <a:r>
              <a:rPr sz="2000" spc="5" dirty="0" smtClean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加</a:t>
            </a:r>
            <a:r>
              <a:rPr sz="2000" dirty="0" smtClean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分项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）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Droid Sans Fallb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10742167" cy="66548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提交格式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2209800"/>
            <a:ext cx="3704167" cy="2667000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209800"/>
            <a:ext cx="4085166" cy="2667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599" y="5329535"/>
            <a:ext cx="422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命</a:t>
            </a:r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名格式：学号</a:t>
            </a:r>
            <a:r>
              <a:rPr lang="en-US" altLang="zh-CN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_</a:t>
            </a:r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姓名</a:t>
            </a:r>
            <a:r>
              <a:rPr lang="en-US" altLang="zh-CN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_lab4.zip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86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19354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latin typeface="Verdana"/>
                <a:cs typeface="Verdana"/>
              </a:rPr>
              <a:t>BMFont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2074290"/>
            <a:ext cx="8764905" cy="234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900" spc="35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</a:t>
            </a:r>
            <a:r>
              <a:rPr sz="1900" spc="42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创</a:t>
            </a:r>
            <a:r>
              <a:rPr sz="2400" spc="-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建</a:t>
            </a:r>
            <a:r>
              <a:rPr sz="2400" spc="7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BMfont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需要</a:t>
            </a:r>
            <a:r>
              <a:rPr sz="2400" spc="7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2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个文件</a:t>
            </a:r>
            <a:r>
              <a:rPr sz="2400" spc="3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，1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个</a:t>
            </a:r>
            <a:r>
              <a:rPr sz="24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.fnt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文件和一张拥有每个</a:t>
            </a:r>
            <a:r>
              <a:rPr sz="2400" spc="3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.png</a:t>
            </a:r>
            <a:r>
              <a:rPr sz="2400" spc="-33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格 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式字符的图片。我们可以看到创</a:t>
            </a:r>
            <a:r>
              <a:rPr sz="2400" spc="-3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建</a:t>
            </a:r>
            <a:r>
              <a:rPr sz="2400" spc="5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bm</a:t>
            </a:r>
            <a:r>
              <a:rPr sz="2400" spc="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f</a:t>
            </a:r>
            <a:r>
              <a:rPr sz="2400" spc="4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o</a:t>
            </a:r>
            <a:r>
              <a:rPr sz="2400" spc="3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的时候并不需要指名 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字体大小，这是因</a:t>
            </a:r>
            <a:r>
              <a:rPr sz="24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为</a:t>
            </a:r>
            <a:r>
              <a:rPr sz="2400" spc="5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BMFont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是一种使用</a:t>
            </a:r>
            <a:r>
              <a:rPr sz="2400" spc="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bitmap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的标签类型。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  <a:p>
            <a:pPr marL="355600" marR="46355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400" spc="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bi</a:t>
            </a:r>
            <a:r>
              <a:rPr sz="2400" spc="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t</a:t>
            </a:r>
            <a:r>
              <a:rPr sz="2400" spc="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map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字体的特点是点矩阵形成的。非常快和方便去使用，但 不可扩展的，因为它需要对每个大小字需要单独的字体。每个 字在标签里都是一个独立的精灵。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7385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65" dirty="0">
                <a:latin typeface="Verdana"/>
                <a:cs typeface="Verdana"/>
              </a:rPr>
              <a:t>TTF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2074290"/>
            <a:ext cx="9034780" cy="234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400" spc="-15" dirty="0" smtClean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TTF，true</a:t>
            </a:r>
            <a:r>
              <a:rPr lang="en-US" sz="2400" spc="14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 </a:t>
            </a:r>
            <a:r>
              <a:rPr sz="2400" spc="20" dirty="0" smtClean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type</a:t>
            </a:r>
            <a:r>
              <a:rPr sz="2400" spc="155" dirty="0" smtClean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fonts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和</a:t>
            </a:r>
            <a:r>
              <a:rPr sz="2400" spc="3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bmfont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不同</a:t>
            </a:r>
            <a:r>
              <a:rPr sz="2400" spc="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，ttf渲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染的是字体的轮廓，  因此我们不需要</a:t>
            </a:r>
            <a:r>
              <a:rPr sz="2400" spc="-2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像</a:t>
            </a:r>
            <a:r>
              <a:rPr sz="2400" spc="3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bmfont</a:t>
            </a:r>
            <a:r>
              <a:rPr sz="2400" spc="-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那样，为各个大小或者颜色准备一个 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独立的字体</a:t>
            </a:r>
            <a:r>
              <a:rPr sz="24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。</a:t>
            </a:r>
            <a:r>
              <a:rPr sz="2400" spc="-5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TTf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可以渲染不同大小的字体而不需要独立的字体 文件。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而且，我们还可以使</a:t>
            </a:r>
            <a:r>
              <a:rPr sz="2400" spc="-2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用</a:t>
            </a:r>
            <a:r>
              <a:rPr sz="2400" spc="4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ttfConfig</a:t>
            </a:r>
            <a:r>
              <a:rPr sz="2400" spc="-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来预先设置好我们所预想的字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体格式，然后使</a:t>
            </a:r>
            <a:r>
              <a:rPr sz="24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用</a:t>
            </a:r>
            <a:r>
              <a:rPr sz="2400" spc="4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ttfConfig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来创建</a:t>
            </a:r>
            <a:r>
              <a:rPr sz="2400" spc="-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ttflabel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6547" y="969358"/>
            <a:ext cx="8951830" cy="5079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0759" y="1863863"/>
            <a:ext cx="7289321" cy="3115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916" y="479805"/>
            <a:ext cx="57467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EBEBEB"/>
                </a:solidFill>
                <a:latin typeface="Droid Sans Fallback"/>
                <a:cs typeface="Droid Sans Fallback"/>
              </a:rPr>
              <a:t>菜单</a:t>
            </a:r>
            <a:r>
              <a:rPr sz="4200" spc="-25" dirty="0">
                <a:solidFill>
                  <a:srgbClr val="EBEBEB"/>
                </a:solidFill>
                <a:latin typeface="Verdana"/>
                <a:cs typeface="Verdana"/>
              </a:rPr>
              <a:t>Menu</a:t>
            </a:r>
            <a:r>
              <a:rPr sz="4200" spc="-25" dirty="0">
                <a:solidFill>
                  <a:srgbClr val="EBEBEB"/>
                </a:solidFill>
                <a:latin typeface="Droid Sans Fallback"/>
                <a:cs typeface="Droid Sans Fallback"/>
              </a:rPr>
              <a:t>，</a:t>
            </a:r>
            <a:r>
              <a:rPr sz="4200" spc="-25" dirty="0">
                <a:solidFill>
                  <a:srgbClr val="EBEBEB"/>
                </a:solidFill>
                <a:latin typeface="Verdana"/>
                <a:cs typeface="Verdana"/>
              </a:rPr>
              <a:t>MenuItem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7024" y="1311020"/>
            <a:ext cx="87166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可以通过图片</a:t>
            </a:r>
            <a:r>
              <a:rPr sz="2000" spc="10" dirty="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label</a:t>
            </a:r>
            <a:r>
              <a:rPr sz="2000" spc="10" dirty="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精灵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来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创建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菜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单项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目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。除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了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使</a:t>
            </a:r>
            <a:r>
              <a:rPr sz="20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用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CC_CALLBACK_X  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来调用回调函数，还可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以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使</a:t>
            </a:r>
            <a:r>
              <a:rPr sz="2000" spc="5" dirty="0">
                <a:solidFill>
                  <a:srgbClr val="FFFFFF"/>
                </a:solidFill>
                <a:latin typeface="Droid Sans Fallback"/>
                <a:cs typeface="Droid Sans Fallback"/>
              </a:rPr>
              <a:t>用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lambda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表达</a:t>
            </a:r>
            <a:r>
              <a:rPr sz="2000" spc="-15" dirty="0">
                <a:solidFill>
                  <a:srgbClr val="FFFFFF"/>
                </a:solidFill>
                <a:latin typeface="Droid Sans Fallback"/>
                <a:cs typeface="Droid Sans Fallback"/>
              </a:rPr>
              <a:t>式</a:t>
            </a:r>
            <a:r>
              <a:rPr sz="2000" dirty="0">
                <a:solidFill>
                  <a:srgbClr val="FFFFFF"/>
                </a:solidFill>
                <a:latin typeface="Droid Sans Fallback"/>
                <a:cs typeface="Droid Sans Fallback"/>
              </a:rPr>
              <a:t>。</a:t>
            </a:r>
            <a:endParaRPr sz="2000" dirty="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2075770"/>
            <a:ext cx="8811276" cy="4041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18192" y="4913350"/>
            <a:ext cx="1657168" cy="120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916" y="479805"/>
            <a:ext cx="16256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EBEBEB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帧动画</a:t>
            </a:r>
            <a:endParaRPr sz="4200" dirty="0">
              <a:latin typeface="等线" panose="02010600030101010101" pitchFamily="2" charset="-122"/>
              <a:ea typeface="等线" panose="02010600030101010101" pitchFamily="2" charset="-122"/>
              <a:cs typeface="Droid Sans Fallb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16" y="2074290"/>
            <a:ext cx="86061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帧动画是一种常见的动画形式</a:t>
            </a:r>
            <a:r>
              <a:rPr sz="24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（Frame</a:t>
            </a:r>
            <a:r>
              <a:rPr sz="2400" spc="14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By</a:t>
            </a:r>
            <a:r>
              <a:rPr sz="2400" spc="16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Frame），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其原理 </a:t>
            </a:r>
            <a:r>
              <a:rPr sz="2400" spc="9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是在</a:t>
            </a:r>
            <a:r>
              <a:rPr sz="2400" spc="4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“</a:t>
            </a:r>
            <a:r>
              <a:rPr sz="2400" spc="9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连续的关键帧</a:t>
            </a:r>
            <a:r>
              <a:rPr sz="2400" spc="4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”</a:t>
            </a:r>
            <a:r>
              <a:rPr sz="2400" spc="9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中分解动画动作，也就是在时间轴的每 </a:t>
            </a:r>
            <a:r>
              <a:rPr sz="2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帧上逐帧绘制不同的内容，使其连续播放而成动画。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9119" y="716381"/>
            <a:ext cx="10938489" cy="5532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95943" y="5245572"/>
            <a:ext cx="1272468" cy="1002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57459" y="5245592"/>
            <a:ext cx="1074797" cy="1002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9805"/>
            <a:ext cx="468528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调度器</a:t>
            </a:r>
            <a:r>
              <a:rPr spc="-110" dirty="0" smtClean="0">
                <a:latin typeface="Verdana"/>
                <a:cs typeface="Verdana"/>
              </a:rPr>
              <a:t>Sch</a:t>
            </a:r>
            <a:r>
              <a:rPr lang="en-US" spc="-110" dirty="0" smtClean="0">
                <a:latin typeface="Verdana"/>
                <a:cs typeface="Verdana"/>
              </a:rPr>
              <a:t>e</a:t>
            </a:r>
            <a:r>
              <a:rPr spc="-110" dirty="0" smtClean="0">
                <a:latin typeface="Verdana"/>
                <a:cs typeface="Verdana"/>
              </a:rPr>
              <a:t>duler</a:t>
            </a:r>
            <a:endParaRPr spc="-11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16" y="2094102"/>
            <a:ext cx="8764905" cy="253111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55600" marR="5080" indent="-342900">
              <a:lnSpc>
                <a:spcPct val="98300"/>
              </a:lnSpc>
              <a:spcBef>
                <a:spcPts val="14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游戏中我们经常会随时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间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的变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化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而做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一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些逻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辑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判断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，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如碰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撞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检测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。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为了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解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决 以上问题，我们引入了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调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度器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，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这使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得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游戏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能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够更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好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的处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理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动态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事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件。 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Cocos2d-x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提供了多种调度机制，在开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发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中我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们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通常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会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用</a:t>
            </a:r>
            <a:r>
              <a:rPr sz="2000" spc="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到</a:t>
            </a:r>
            <a:r>
              <a:rPr sz="2000" spc="-16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3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种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调度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器</a:t>
            </a:r>
            <a:r>
              <a:rPr sz="2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：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默认调度</a:t>
            </a:r>
            <a:r>
              <a:rPr sz="2000" spc="-1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器</a:t>
            </a:r>
            <a:r>
              <a:rPr sz="2000" spc="-4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:schedulerUpdate()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Verdana"/>
            </a:endParaRPr>
          </a:p>
          <a:p>
            <a:pPr marL="12700">
              <a:lnSpc>
                <a:spcPts val="2395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自定义调度</a:t>
            </a:r>
            <a:r>
              <a:rPr sz="2000" spc="-1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器</a:t>
            </a:r>
            <a:r>
              <a:rPr sz="2000" spc="-12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:schedule(SEL_SCHEDULE</a:t>
            </a:r>
            <a:r>
              <a:rPr sz="2000" spc="-15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selector,</a:t>
            </a:r>
            <a:r>
              <a:rPr sz="2000" spc="-19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float</a:t>
            </a:r>
            <a:r>
              <a:rPr sz="2000" spc="-16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interval,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Verdana"/>
            </a:endParaRPr>
          </a:p>
          <a:p>
            <a:pPr marL="355600">
              <a:lnSpc>
                <a:spcPts val="2395"/>
              </a:lnSpc>
            </a:pPr>
            <a:r>
              <a:rPr sz="2000" spc="-3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unsigned </a:t>
            </a:r>
            <a:r>
              <a:rPr sz="2000" spc="-10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int </a:t>
            </a:r>
            <a:r>
              <a:rPr sz="2000" spc="-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repeat,</a:t>
            </a:r>
            <a:r>
              <a:rPr sz="2000" spc="-54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float 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delay)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	</a:t>
            </a:r>
            <a:r>
              <a:rPr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单次调度</a:t>
            </a:r>
            <a:r>
              <a:rPr sz="2000" spc="-1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Droid Sans Fallback"/>
              </a:rPr>
              <a:t>器</a:t>
            </a:r>
            <a:r>
              <a:rPr sz="2000" spc="-8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:scheduleOnce(SEL_SCHEDULE</a:t>
            </a:r>
            <a:r>
              <a:rPr sz="2000" spc="-14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selector,</a:t>
            </a:r>
            <a:r>
              <a:rPr sz="2000" spc="-19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float</a:t>
            </a:r>
            <a:r>
              <a:rPr sz="2000" spc="-18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delay)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108</Words>
  <Application>Microsoft Office PowerPoint</Application>
  <PresentationFormat>自定义</PresentationFormat>
  <Paragraphs>50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Theme</vt:lpstr>
      <vt:lpstr>PowerPoint 演示文稿</vt:lpstr>
      <vt:lpstr>BMFont</vt:lpstr>
      <vt:lpstr>TTF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调度器Scheduler</vt:lpstr>
      <vt:lpstr>默认调度器(schedulerUpdate)</vt:lpstr>
      <vt:lpstr>PowerPoint 演示文稿</vt:lpstr>
      <vt:lpstr>自定义调度器(scheduler)</vt:lpstr>
      <vt:lpstr>PowerPoint 演示文稿</vt:lpstr>
      <vt:lpstr>单次调度器(schedulerOnce)</vt:lpstr>
      <vt:lpstr>PowerPoint 演示文稿</vt:lpstr>
      <vt:lpstr>游戏分析：</vt:lpstr>
      <vt:lpstr>作业</vt:lpstr>
      <vt:lpstr>提交格式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Cocos2d-x基础概念</dc:title>
  <dc:creator>骆铭涛</dc:creator>
  <cp:lastModifiedBy>xb21cn</cp:lastModifiedBy>
  <cp:revision>7</cp:revision>
  <dcterms:created xsi:type="dcterms:W3CDTF">2018-05-24T01:46:34Z</dcterms:created>
  <dcterms:modified xsi:type="dcterms:W3CDTF">2018-05-24T05:26:02Z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2018-05-24T00:00:00Z</vt:filetime>
  </property>
</Properties>
</file>