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945" y="378663"/>
            <a:ext cx="706810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85749"/>
            <a:ext cx="9144000" cy="6474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85749"/>
            <a:ext cx="9144000" cy="64749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0089" y="2361692"/>
            <a:ext cx="162382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635" y="1210817"/>
            <a:ext cx="8072729" cy="432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edu@chukong-inc.com" TargetMode="External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co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095" y="212792"/>
            <a:ext cx="8906730" cy="6079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126" y="2783204"/>
            <a:ext cx="49777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446145" algn="l"/>
              </a:tabLst>
            </a:pPr>
            <a:r>
              <a:rPr spc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spc="9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r>
              <a:rPr spc="-6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spc="9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r>
              <a:rPr spc="-5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spc="9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spc="5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spc="31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spc="3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spc="28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spc="5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UI</a:t>
            </a:r>
            <a:r>
              <a:rPr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spc="-1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spc="-2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调度 器，帧动画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2752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BMFont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5784850" cy="91249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创建工具：</a:t>
            </a:r>
          </a:p>
          <a:p>
            <a:pPr marL="33528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Bitmap 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</a:t>
            </a:r>
            <a:r>
              <a:rPr sz="2400" spc="-3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Generator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Windows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）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2542032"/>
            <a:ext cx="4750308" cy="319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5791" y="2542032"/>
            <a:ext cx="2731008" cy="3208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2752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BMFont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112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创建一个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BMFont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976" y="1938527"/>
            <a:ext cx="8001000" cy="794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2332" y="3060192"/>
            <a:ext cx="6876288" cy="2333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945" y="378663"/>
            <a:ext cx="2708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Label</a:t>
            </a:r>
            <a:r>
              <a:rPr sz="3200" spc="16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3200" spc="7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endParaRPr sz="320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236" y="1905000"/>
            <a:ext cx="8415528" cy="450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9385" y="1013206"/>
            <a:ext cx="6400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上图中的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bitmapFontTest2.bmp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与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bitmapFontTest2.fnt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1962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000000"/>
                </a:solidFill>
                <a:latin typeface="Verdana"/>
                <a:cs typeface="Verdana"/>
              </a:rPr>
              <a:t>TTF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8044"/>
            <a:ext cx="7793990" cy="264444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9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TTF</a:t>
            </a:r>
            <a:r>
              <a:rPr sz="2400" spc="-9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  <a:r>
              <a:rPr sz="2400" spc="-9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True</a:t>
            </a:r>
            <a:r>
              <a:rPr sz="2400" spc="-7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1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Type</a:t>
            </a:r>
            <a:r>
              <a:rPr sz="2400" spc="-7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3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字体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创建需要：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.ttf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格式的字体文件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名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文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本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字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符串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字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体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大小</a:t>
            </a:r>
          </a:p>
          <a:p>
            <a:pPr>
              <a:lnSpc>
                <a:spcPct val="100000"/>
              </a:lnSpc>
            </a:pPr>
            <a:endParaRPr sz="36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ts val="287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与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BMFont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不同</a:t>
            </a:r>
            <a:r>
              <a:rPr sz="2400" spc="-4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  <a:r>
              <a:rPr sz="2400" spc="-4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TTF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可改变字体显示大小，无需单独字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>
              <a:lnSpc>
                <a:spcPts val="2870"/>
              </a:lnSpc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1962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000000"/>
                </a:solidFill>
                <a:latin typeface="Verdana"/>
                <a:cs typeface="Verdana"/>
              </a:rPr>
              <a:t>TTF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352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创建一个</a:t>
            </a:r>
            <a:r>
              <a:rPr sz="2400" spc="-4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TTF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063" y="1845564"/>
            <a:ext cx="8119872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2788" y="2781300"/>
            <a:ext cx="5676900" cy="276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1962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000000"/>
                </a:solidFill>
                <a:latin typeface="Verdana"/>
                <a:cs typeface="Verdana"/>
              </a:rPr>
              <a:t>TTF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790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Noto Sans CJK JP Regular"/>
                <a:cs typeface="Noto Sans CJK JP Regular"/>
              </a:rPr>
              <a:t>创建</a:t>
            </a:r>
            <a:r>
              <a:rPr sz="2400" spc="-25" dirty="0">
                <a:latin typeface="Verdana"/>
                <a:cs typeface="Verdana"/>
              </a:rPr>
              <a:t>TTFConfig</a:t>
            </a:r>
            <a:r>
              <a:rPr sz="2400" spc="-15" dirty="0">
                <a:latin typeface="Noto Sans CJK JP Regular"/>
                <a:cs typeface="Noto Sans CJK JP Regular"/>
              </a:rPr>
              <a:t>管理</a:t>
            </a:r>
            <a:r>
              <a:rPr sz="2400" spc="-15" dirty="0">
                <a:latin typeface="Verdana"/>
                <a:cs typeface="Verdana"/>
              </a:rPr>
              <a:t>Label</a:t>
            </a:r>
            <a:r>
              <a:rPr sz="2400" spc="-15" dirty="0">
                <a:latin typeface="Noto Sans CJK JP Regular"/>
                <a:cs typeface="Noto Sans CJK JP Regular"/>
              </a:rPr>
              <a:t>属性：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376" y="1772411"/>
            <a:ext cx="5210556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5928" y="4014215"/>
            <a:ext cx="4989576" cy="2435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36563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SystemFont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6522"/>
            <a:ext cx="4827905" cy="90931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使用系统默认字体</a:t>
            </a:r>
            <a:r>
              <a:rPr sz="2400" spc="-15" dirty="0">
                <a:latin typeface="Noto Sans CJK JP Regular"/>
                <a:cs typeface="Noto Sans CJK JP Regular"/>
              </a:rPr>
              <a:t>和</a:t>
            </a:r>
            <a:r>
              <a:rPr sz="2400" dirty="0">
                <a:latin typeface="Noto Sans CJK JP Regular"/>
                <a:cs typeface="Noto Sans CJK JP Regular"/>
              </a:rPr>
              <a:t>尺</a:t>
            </a:r>
            <a:r>
              <a:rPr sz="2400" spc="-15" dirty="0">
                <a:latin typeface="Noto Sans CJK JP Regular"/>
                <a:cs typeface="Noto Sans CJK JP Regular"/>
              </a:rPr>
              <a:t>寸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2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Noto Sans CJK JP Regular"/>
                <a:cs typeface="Noto Sans CJK JP Regular"/>
              </a:rPr>
              <a:t>创建一个</a:t>
            </a:r>
            <a:r>
              <a:rPr sz="2400" spc="-25" dirty="0">
                <a:latin typeface="Verdana"/>
                <a:cs typeface="Verdana"/>
              </a:rPr>
              <a:t>SystemFont</a:t>
            </a:r>
            <a:r>
              <a:rPr sz="2400" spc="-15" dirty="0"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latin typeface="Verdana"/>
                <a:cs typeface="Verdana"/>
              </a:rPr>
              <a:t>Label</a:t>
            </a:r>
            <a:r>
              <a:rPr sz="2400" spc="-15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133600"/>
            <a:ext cx="7141464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5796" y="3142488"/>
            <a:ext cx="5676900" cy="276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137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</a:rPr>
              <a:t>效果与排版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057313"/>
            <a:ext cx="4989830" cy="98869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335280" algn="l"/>
                <a:tab pos="335915" algn="l"/>
                <a:tab pos="2233295" algn="l"/>
              </a:tabLst>
            </a:pPr>
            <a:r>
              <a:rPr sz="2400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be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Noto Sans CJK JP Regular"/>
                <a:cs typeface="Noto Sans CJK JP Regular"/>
              </a:rPr>
              <a:t>特效：	阴影、轮廓、光晕等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创建一个带阴影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spc="-10" dirty="0">
                <a:latin typeface="Verdana"/>
                <a:cs typeface="Verdana"/>
              </a:rPr>
              <a:t>Label</a:t>
            </a:r>
            <a:r>
              <a:rPr sz="2400" spc="-1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564892"/>
            <a:ext cx="5615940" cy="101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4500" y="3637788"/>
            <a:ext cx="5715000" cy="276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137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</a:rPr>
              <a:t>效果与排版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391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创建一个带轮廓的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2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spc="-10" dirty="0">
                <a:latin typeface="Verdana"/>
                <a:cs typeface="Verdana"/>
              </a:rPr>
              <a:t>el</a:t>
            </a:r>
            <a:r>
              <a:rPr sz="240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1700783"/>
            <a:ext cx="587349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624" y="2924555"/>
            <a:ext cx="6531864" cy="312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137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</a:t>
            </a:r>
            <a:r>
              <a:rPr sz="3200" spc="-1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</a:t>
            </a:r>
            <a:r>
              <a:rPr sz="3200" spc="-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效果与排版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391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创建一个带光晕的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a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el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</a:p>
        </p:txBody>
      </p:sp>
      <p:sp>
        <p:nvSpPr>
          <p:cNvPr id="4" name="object 4"/>
          <p:cNvSpPr/>
          <p:nvPr/>
        </p:nvSpPr>
        <p:spPr>
          <a:xfrm>
            <a:off x="755904" y="1700783"/>
            <a:ext cx="557326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1827" y="3121151"/>
            <a:ext cx="5800344" cy="276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5435"/>
            <a:ext cx="1304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关于</a:t>
            </a:r>
            <a:r>
              <a:rPr sz="3200" spc="-2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5435"/>
            <a:ext cx="5637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</a:t>
            </a:r>
            <a:r>
              <a:rPr sz="3200" spc="-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MenuItem</a:t>
            </a: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菜单项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974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菜单由什么组成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8044"/>
            <a:ext cx="4936490" cy="2280753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菜单是游戏的导航</a:t>
            </a: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包含：播放、退出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设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置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、关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于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等</a:t>
            </a: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可点击的按钮形式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创建一个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空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</a:p>
        </p:txBody>
      </p:sp>
      <p:sp>
        <p:nvSpPr>
          <p:cNvPr id="4" name="object 4"/>
          <p:cNvSpPr/>
          <p:nvPr/>
        </p:nvSpPr>
        <p:spPr>
          <a:xfrm>
            <a:off x="755904" y="3429000"/>
            <a:ext cx="3240023" cy="672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40944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菜单选项和添加到菜单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8044"/>
            <a:ext cx="5205095" cy="272702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MenuItem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的核心</a:t>
            </a: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三个要素：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正常状态、被选择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状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态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一个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回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调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注意：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回调发生在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Menuite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被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选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择的时候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40944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菜单选项和添加到菜单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264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创建含单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MenuItem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119883"/>
            <a:ext cx="6842759" cy="19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4230959"/>
            <a:ext cx="5822315" cy="167258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第一个参数是正常状态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</a:t>
            </a:r>
            <a:r>
              <a:rPr sz="2400" spc="3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m</a:t>
            </a:r>
            <a:r>
              <a:rPr sz="2400" spc="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nuI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</a:t>
            </a:r>
            <a:r>
              <a:rPr sz="2400" spc="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e</a:t>
            </a:r>
            <a:r>
              <a:rPr sz="2400" spc="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m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图片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第二个参数是选择状态的</a:t>
            </a:r>
            <a:r>
              <a:rPr sz="2400" spc="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menuI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</a:t>
            </a:r>
            <a:r>
              <a:rPr sz="2400" spc="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e</a:t>
            </a:r>
            <a:r>
              <a:rPr sz="2400" spc="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m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图片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第三个参数是点击Item的回调函数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40944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菜单选项和添加到菜单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384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Vector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建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MenuItem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对象：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1772411"/>
            <a:ext cx="7078980" cy="3025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408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Lambda</a:t>
            </a:r>
            <a:r>
              <a:rPr sz="3200" dirty="0">
                <a:solidFill>
                  <a:srgbClr val="000000"/>
                </a:solidFill>
              </a:rPr>
              <a:t>作为菜单回调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92887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Lambda</a:t>
            </a:r>
            <a:r>
              <a:rPr sz="2400" dirty="0">
                <a:latin typeface="Noto Sans CJK JP Regular"/>
                <a:cs typeface="Noto Sans CJK JP Regular"/>
              </a:rPr>
              <a:t>函</a:t>
            </a:r>
            <a:r>
              <a:rPr sz="2400" spc="-5" dirty="0">
                <a:latin typeface="Noto Sans CJK JP Regular"/>
                <a:cs typeface="Noto Sans CJK JP Regular"/>
              </a:rPr>
              <a:t>数</a:t>
            </a:r>
            <a:r>
              <a:rPr sz="2400" spc="-10" dirty="0">
                <a:latin typeface="Verdana"/>
                <a:cs typeface="Verdana"/>
              </a:rPr>
              <a:t>——</a:t>
            </a:r>
            <a:r>
              <a:rPr sz="2400" spc="-15" dirty="0">
                <a:latin typeface="Noto Sans CJK JP Regular"/>
                <a:cs typeface="Noto Sans CJK JP Regular"/>
              </a:rPr>
              <a:t>内</a:t>
            </a:r>
            <a:r>
              <a:rPr sz="2400" dirty="0">
                <a:latin typeface="Noto Sans CJK JP Regular"/>
                <a:cs typeface="Noto Sans CJK JP Regular"/>
              </a:rPr>
              <a:t>联</a:t>
            </a:r>
            <a:r>
              <a:rPr sz="2400" spc="-15" dirty="0">
                <a:latin typeface="Noto Sans CJK JP Regular"/>
                <a:cs typeface="Noto Sans CJK JP Regular"/>
              </a:rPr>
              <a:t>函</a:t>
            </a:r>
            <a:r>
              <a:rPr sz="2400" dirty="0">
                <a:latin typeface="Noto Sans CJK JP Regular"/>
                <a:cs typeface="Noto Sans CJK JP Regular"/>
              </a:rPr>
              <a:t>数的</a:t>
            </a:r>
            <a:r>
              <a:rPr sz="2400" spc="-15" dirty="0">
                <a:latin typeface="Noto Sans CJK JP Regular"/>
                <a:cs typeface="Noto Sans CJK JP Regular"/>
              </a:rPr>
              <a:t>函</a:t>
            </a:r>
            <a:r>
              <a:rPr sz="2400" dirty="0">
                <a:latin typeface="Noto Sans CJK JP Regular"/>
                <a:cs typeface="Noto Sans CJK JP Regular"/>
              </a:rPr>
              <a:t>数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一个简单的</a:t>
            </a:r>
            <a:r>
              <a:rPr sz="2400" spc="-5" dirty="0">
                <a:latin typeface="Verdana"/>
                <a:cs typeface="Verdana"/>
              </a:rPr>
              <a:t>Lambda</a:t>
            </a:r>
            <a:r>
              <a:rPr sz="2400" dirty="0">
                <a:latin typeface="Noto Sans CJK JP Regular"/>
                <a:cs typeface="Noto Sans CJK JP Regular"/>
              </a:rPr>
              <a:t>函</a:t>
            </a:r>
            <a:r>
              <a:rPr sz="2400" spc="-15" dirty="0">
                <a:latin typeface="Noto Sans CJK JP Regular"/>
                <a:cs typeface="Noto Sans CJK JP Regular"/>
              </a:rPr>
              <a:t>数</a:t>
            </a:r>
            <a:r>
              <a:rPr sz="240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781300"/>
            <a:ext cx="4895088" cy="1606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408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Lambda</a:t>
            </a:r>
            <a:r>
              <a:rPr sz="3200" dirty="0">
                <a:solidFill>
                  <a:srgbClr val="000000"/>
                </a:solidFill>
              </a:rPr>
              <a:t>作为菜单回调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57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lambda</a:t>
            </a:r>
            <a:r>
              <a:rPr sz="2400" dirty="0">
                <a:latin typeface="Noto Sans CJK JP Regular"/>
                <a:cs typeface="Noto Sans CJK JP Regular"/>
              </a:rPr>
              <a:t>作</a:t>
            </a:r>
            <a:r>
              <a:rPr sz="2400" spc="-15" dirty="0">
                <a:latin typeface="Noto Sans CJK JP Regular"/>
                <a:cs typeface="Noto Sans CJK JP Regular"/>
              </a:rPr>
              <a:t>为</a:t>
            </a:r>
            <a:r>
              <a:rPr sz="2400" spc="-5" dirty="0">
                <a:latin typeface="Verdana"/>
                <a:cs typeface="Verdana"/>
              </a:rPr>
              <a:t>Action</a:t>
            </a:r>
            <a:r>
              <a:rPr sz="2400" dirty="0">
                <a:latin typeface="Noto Sans CJK JP Regular"/>
                <a:cs typeface="Noto Sans CJK JP Regular"/>
              </a:rPr>
              <a:t>函数：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8878"/>
            <a:ext cx="5601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lambda</a:t>
            </a:r>
            <a:r>
              <a:rPr sz="2400" dirty="0">
                <a:latin typeface="Noto Sans CJK JP Regular"/>
                <a:cs typeface="Noto Sans CJK JP Regular"/>
              </a:rPr>
              <a:t>创</a:t>
            </a:r>
            <a:r>
              <a:rPr sz="2400" spc="-15" dirty="0">
                <a:latin typeface="Noto Sans CJK JP Regular"/>
                <a:cs typeface="Noto Sans CJK JP Regular"/>
              </a:rPr>
              <a:t>建</a:t>
            </a:r>
            <a:r>
              <a:rPr sz="2400" dirty="0">
                <a:latin typeface="Noto Sans CJK JP Regular"/>
                <a:cs typeface="Noto Sans CJK JP Regular"/>
              </a:rPr>
              <a:t>一个</a:t>
            </a:r>
            <a:r>
              <a:rPr sz="2400" spc="-5" dirty="0">
                <a:latin typeface="Verdana"/>
                <a:cs typeface="Verdana"/>
              </a:rPr>
              <a:t>std::function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32" y="1845564"/>
            <a:ext cx="652424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060" y="3645408"/>
            <a:ext cx="5513832" cy="122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408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Lambda</a:t>
            </a:r>
            <a:r>
              <a:rPr sz="3200" dirty="0">
                <a:solidFill>
                  <a:srgbClr val="000000"/>
                </a:solidFill>
              </a:rPr>
              <a:t>作为菜单回调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517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lambda</a:t>
            </a:r>
            <a:r>
              <a:rPr sz="2400" dirty="0">
                <a:latin typeface="Noto Sans CJK JP Regular"/>
                <a:cs typeface="Noto Sans CJK JP Regular"/>
              </a:rPr>
              <a:t>作</a:t>
            </a:r>
            <a:r>
              <a:rPr sz="2400" spc="-15" dirty="0">
                <a:latin typeface="Noto Sans CJK JP Regular"/>
                <a:cs typeface="Noto Sans CJK JP Regular"/>
              </a:rPr>
              <a:t>为</a:t>
            </a:r>
            <a:r>
              <a:rPr sz="2400" spc="-5" dirty="0">
                <a:latin typeface="Verdana"/>
                <a:cs typeface="Verdana"/>
              </a:rPr>
              <a:t>MenuItem</a:t>
            </a:r>
            <a:r>
              <a:rPr sz="2400" spc="-15" dirty="0">
                <a:latin typeface="Noto Sans CJK JP Regular"/>
                <a:cs typeface="Noto Sans CJK JP Regular"/>
              </a:rPr>
              <a:t>回</a:t>
            </a:r>
            <a:r>
              <a:rPr sz="2400" dirty="0">
                <a:latin typeface="Noto Sans CJK JP Regular"/>
                <a:cs typeface="Noto Sans CJK JP Regular"/>
              </a:rPr>
              <a:t>调：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060448"/>
            <a:ext cx="7537704" cy="1225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5435"/>
            <a:ext cx="2842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GUI</a:t>
            </a:r>
            <a:r>
              <a:rPr sz="3200" dirty="0">
                <a:solidFill>
                  <a:srgbClr val="000000"/>
                </a:solidFill>
              </a:rPr>
              <a:t>控件和容器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83946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综述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935595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新的</a:t>
            </a:r>
            <a:r>
              <a:rPr sz="2400" spc="-5" dirty="0">
                <a:latin typeface="Verdana"/>
                <a:cs typeface="Verdana"/>
              </a:rPr>
              <a:t>GU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dirty="0">
                <a:latin typeface="Noto Sans CJK JP Regular"/>
                <a:cs typeface="Noto Sans CJK JP Regular"/>
              </a:rPr>
              <a:t>模块是基</a:t>
            </a:r>
            <a:r>
              <a:rPr sz="2400" spc="-10" dirty="0">
                <a:latin typeface="Noto Sans CJK JP Regular"/>
                <a:cs typeface="Noto Sans CJK JP Regular"/>
              </a:rPr>
              <a:t>于</a:t>
            </a:r>
            <a:r>
              <a:rPr sz="2400" spc="-5" dirty="0">
                <a:latin typeface="Verdana"/>
                <a:cs typeface="Verdana"/>
              </a:rPr>
              <a:t>GU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dirty="0">
                <a:latin typeface="Noto Sans CJK JP Regular"/>
                <a:cs typeface="Noto Sans CJK JP Regular"/>
              </a:rPr>
              <a:t>控件的框架，最</a:t>
            </a:r>
            <a:r>
              <a:rPr sz="2400" spc="-15" dirty="0">
                <a:latin typeface="Noto Sans CJK JP Regular"/>
                <a:cs typeface="Noto Sans CJK JP Regular"/>
              </a:rPr>
              <a:t>开</a:t>
            </a:r>
            <a:r>
              <a:rPr sz="2400" dirty="0">
                <a:latin typeface="Noto Sans CJK JP Regular"/>
                <a:cs typeface="Noto Sans CJK JP Regular"/>
              </a:rPr>
              <a:t>始</a:t>
            </a:r>
            <a:r>
              <a:rPr sz="2400" spc="-15" dirty="0">
                <a:latin typeface="Noto Sans CJK JP Regular"/>
                <a:cs typeface="Noto Sans CJK JP Regular"/>
              </a:rPr>
              <a:t>设</a:t>
            </a:r>
            <a:r>
              <a:rPr sz="2400" dirty="0">
                <a:latin typeface="Noto Sans CJK JP Regular"/>
                <a:cs typeface="Noto Sans CJK JP Regular"/>
              </a:rPr>
              <a:t>计是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dirty="0">
                <a:latin typeface="Noto Sans CJK JP Regular"/>
                <a:cs typeface="Noto Sans CJK JP Regular"/>
              </a:rPr>
              <a:t>于</a:t>
            </a:r>
            <a:endParaRPr sz="24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Cocos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Studio</a:t>
            </a:r>
            <a:r>
              <a:rPr sz="2400" dirty="0">
                <a:latin typeface="Noto Sans CJK JP Regular"/>
                <a:cs typeface="Noto Sans CJK JP Regular"/>
              </a:rPr>
              <a:t>中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父类继承自</a:t>
            </a:r>
            <a:r>
              <a:rPr sz="2400" spc="-10" dirty="0">
                <a:latin typeface="Verdana"/>
                <a:cs typeface="Verdana"/>
              </a:rPr>
              <a:t>ProtectedNode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spc="-10" dirty="0">
                <a:latin typeface="Verdana"/>
                <a:cs typeface="Verdana"/>
              </a:rPr>
              <a:t>ui::Widget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Verdana"/>
                <a:cs typeface="Verdana"/>
              </a:rPr>
              <a:t>GUI</a:t>
            </a:r>
            <a:r>
              <a:rPr sz="2400" dirty="0">
                <a:latin typeface="Noto Sans CJK JP Regular"/>
                <a:cs typeface="Noto Sans CJK JP Regular"/>
              </a:rPr>
              <a:t>两部分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Widget</a:t>
            </a:r>
            <a:r>
              <a:rPr sz="2400" dirty="0">
                <a:latin typeface="Noto Sans CJK JP Regular"/>
                <a:cs typeface="Noto Sans CJK JP Regular"/>
              </a:rPr>
              <a:t>组件</a:t>
            </a:r>
            <a:r>
              <a:rPr sz="2400" spc="-5" dirty="0">
                <a:latin typeface="Noto Sans CJK JP Regular"/>
                <a:cs typeface="Noto Sans CJK JP Regular"/>
              </a:rPr>
              <a:t>、</a:t>
            </a:r>
            <a:r>
              <a:rPr sz="2400" spc="-10" dirty="0">
                <a:latin typeface="Verdana"/>
                <a:cs typeface="Verdana"/>
              </a:rPr>
              <a:t>Containers</a:t>
            </a:r>
            <a:r>
              <a:rPr sz="2400" spc="-15" dirty="0">
                <a:latin typeface="Noto Sans CJK JP Regular"/>
                <a:cs typeface="Noto Sans CJK JP Regular"/>
              </a:rPr>
              <a:t>容器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401523"/>
            <a:ext cx="490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UI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6522"/>
            <a:ext cx="4070350" cy="314380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所有应用中都有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游戏中运用更丰富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4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问题：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到底代表什么？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组件具体是怎么工作的？</a:t>
            </a: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023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Layout</a:t>
            </a:r>
            <a:r>
              <a:rPr sz="3200" spc="-10" dirty="0">
                <a:solidFill>
                  <a:srgbClr val="000000"/>
                </a:solidFill>
              </a:rPr>
              <a:t>（</a:t>
            </a:r>
            <a:r>
              <a:rPr sz="3200" dirty="0">
                <a:solidFill>
                  <a:srgbClr val="000000"/>
                </a:solidFill>
              </a:rPr>
              <a:t>布局）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8044"/>
            <a:ext cx="7402830" cy="34836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所有容器的父类，继承自</a:t>
            </a:r>
            <a:r>
              <a:rPr sz="2400" dirty="0">
                <a:latin typeface="Verdana"/>
                <a:cs typeface="Verdana"/>
              </a:rPr>
              <a:t>Widget</a:t>
            </a: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用于陈列子空间和剪裁</a:t>
            </a:r>
            <a:endParaRPr sz="24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Noto Sans CJK JP Regular"/>
                <a:cs typeface="Noto Sans CJK JP Regular"/>
              </a:rPr>
              <a:t>陈列元素</a:t>
            </a:r>
            <a:r>
              <a:rPr sz="2400" spc="-20" dirty="0">
                <a:latin typeface="Noto Sans CJK JP Regular"/>
                <a:cs typeface="Noto Sans CJK JP Regular"/>
              </a:rPr>
              <a:t>：</a:t>
            </a:r>
            <a:r>
              <a:rPr sz="2400" spc="-20" dirty="0">
                <a:latin typeface="Verdana"/>
                <a:cs typeface="Verdana"/>
              </a:rPr>
              <a:t>LayoutManager</a:t>
            </a:r>
            <a:r>
              <a:rPr sz="2400" spc="-15" dirty="0">
                <a:latin typeface="Noto Sans CJK JP Regular"/>
                <a:cs typeface="Noto Sans CJK JP Regular"/>
              </a:rPr>
              <a:t>、</a:t>
            </a:r>
            <a:r>
              <a:rPr sz="2400" spc="-25" dirty="0">
                <a:latin typeface="Verdana"/>
                <a:cs typeface="Verdana"/>
              </a:rPr>
              <a:t>LayoutParameter</a:t>
            </a:r>
            <a:r>
              <a:rPr sz="2400" dirty="0">
                <a:latin typeface="Noto Sans CJK JP Regular"/>
                <a:cs typeface="Noto Sans CJK JP Regular"/>
              </a:rPr>
              <a:t>和</a:t>
            </a: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Margin</a:t>
            </a:r>
            <a:r>
              <a:rPr sz="2400" dirty="0">
                <a:latin typeface="Noto Sans CJK JP Regular"/>
                <a:cs typeface="Noto Sans CJK JP Regular"/>
              </a:rPr>
              <a:t>类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Verdana"/>
                <a:cs typeface="Verdana"/>
              </a:rPr>
              <a:t>HBox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</a:t>
            </a:r>
            <a:r>
              <a:rPr sz="2400" spc="220" dirty="0">
                <a:latin typeface="Noto Sans CJK JP Regular"/>
                <a:cs typeface="Noto Sans CJK JP Regular"/>
              </a:rPr>
              <a:t> </a:t>
            </a:r>
            <a:r>
              <a:rPr sz="2400" spc="-5" dirty="0">
                <a:latin typeface="Noto Sans CJK JP Regular"/>
                <a:cs typeface="Noto Sans CJK JP Regular"/>
              </a:rPr>
              <a:t>水平陈列</a:t>
            </a:r>
            <a:endParaRPr sz="24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Verdana"/>
                <a:cs typeface="Verdana"/>
              </a:rPr>
              <a:t>VBox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</a:t>
            </a:r>
            <a:r>
              <a:rPr sz="2400" spc="215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垂直陈列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Verdana"/>
                <a:cs typeface="Verdana"/>
              </a:rPr>
              <a:t>RelativedBox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</a:t>
            </a:r>
            <a:r>
              <a:rPr sz="2400" spc="31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相对陈列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 smtClean="0">
                <a:latin typeface="Verdana"/>
                <a:cs typeface="Verdana"/>
              </a:rPr>
              <a:t>Scrol</a:t>
            </a:r>
            <a:r>
              <a:rPr lang="en-US" altLang="zh-CN" sz="2400" spc="-5" dirty="0" smtClean="0">
                <a:latin typeface="Verdana"/>
                <a:cs typeface="Verdana"/>
              </a:rPr>
              <a:t>l</a:t>
            </a:r>
            <a:r>
              <a:rPr sz="2400" spc="-5" dirty="0" smtClean="0">
                <a:latin typeface="Verdana"/>
                <a:cs typeface="Verdana"/>
              </a:rPr>
              <a:t>View</a:t>
            </a:r>
            <a:r>
              <a:rPr sz="2400" spc="-5" dirty="0" smtClean="0">
                <a:latin typeface="Noto Sans CJK JP Regular"/>
                <a:cs typeface="Noto Sans CJK JP Regular"/>
              </a:rPr>
              <a:t>、</a:t>
            </a:r>
            <a:r>
              <a:rPr sz="2400" spc="-5" dirty="0" smtClean="0">
                <a:latin typeface="Verdana"/>
                <a:cs typeface="Verdana"/>
              </a:rPr>
              <a:t>ListView</a:t>
            </a:r>
            <a:r>
              <a:rPr sz="2400" spc="-15" dirty="0" smtClean="0">
                <a:latin typeface="Noto Sans CJK JP Regular"/>
                <a:cs typeface="Noto Sans CJK JP Regular"/>
              </a:rPr>
              <a:t>、</a:t>
            </a:r>
            <a:r>
              <a:rPr sz="2400" spc="-20" dirty="0" smtClean="0">
                <a:latin typeface="Verdana"/>
                <a:cs typeface="Verdana"/>
              </a:rPr>
              <a:t>PageView</a:t>
            </a:r>
            <a:r>
              <a:rPr sz="2400" dirty="0">
                <a:latin typeface="Noto Sans CJK JP Regular"/>
                <a:cs typeface="Noto Sans CJK JP Regular"/>
              </a:rPr>
              <a:t>指</a:t>
            </a:r>
            <a:r>
              <a:rPr sz="2400" spc="-15" dirty="0">
                <a:latin typeface="Noto Sans CJK JP Regular"/>
                <a:cs typeface="Noto Sans CJK JP Regular"/>
              </a:rPr>
              <a:t>定</a:t>
            </a:r>
            <a:r>
              <a:rPr sz="2400" dirty="0">
                <a:latin typeface="Noto Sans CJK JP Regular"/>
                <a:cs typeface="Noto Sans CJK JP Regular"/>
              </a:rPr>
              <a:t>容器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470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Wid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3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3200" dirty="0">
                <a:solidFill>
                  <a:srgbClr val="000000"/>
                </a:solidFill>
              </a:rPr>
              <a:t>组件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148830" cy="202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Verdana"/>
                <a:cs typeface="Verdana"/>
              </a:rPr>
              <a:t>GUI</a:t>
            </a:r>
            <a:r>
              <a:rPr sz="2400" spc="-15" dirty="0">
                <a:latin typeface="Noto Sans CJK JP Regular"/>
                <a:cs typeface="Noto Sans CJK JP Regular"/>
              </a:rPr>
              <a:t>对象</a:t>
            </a:r>
            <a:endParaRPr sz="24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包括：</a:t>
            </a:r>
            <a:r>
              <a:rPr sz="2400" dirty="0">
                <a:latin typeface="Verdana"/>
                <a:cs typeface="Verdana"/>
              </a:rPr>
              <a:t>Button</a:t>
            </a:r>
            <a:r>
              <a:rPr sz="2400" dirty="0">
                <a:latin typeface="Noto Sans CJK JP Regular"/>
                <a:cs typeface="Noto Sans CJK JP Regular"/>
              </a:rPr>
              <a:t>（按钮</a:t>
            </a:r>
            <a:r>
              <a:rPr sz="2400" spc="-15" dirty="0">
                <a:latin typeface="Noto Sans CJK JP Regular"/>
                <a:cs typeface="Noto Sans CJK JP Regular"/>
              </a:rPr>
              <a:t>）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  <a:r>
              <a:rPr sz="2400" spc="-10" dirty="0">
                <a:latin typeface="Verdana"/>
                <a:cs typeface="Verdana"/>
              </a:rPr>
              <a:t>CheckBox</a:t>
            </a:r>
            <a:r>
              <a:rPr sz="2400" spc="-10" dirty="0">
                <a:latin typeface="Noto Sans CJK JP Regular"/>
                <a:cs typeface="Noto Sans CJK JP Regular"/>
              </a:rPr>
              <a:t>（</a:t>
            </a:r>
            <a:r>
              <a:rPr sz="2400" dirty="0">
                <a:latin typeface="Noto Sans CJK JP Regular"/>
                <a:cs typeface="Noto Sans CJK JP Regular"/>
              </a:rPr>
              <a:t>复选</a:t>
            </a:r>
            <a:r>
              <a:rPr sz="2400" spc="5" dirty="0">
                <a:latin typeface="Noto Sans CJK JP Regular"/>
                <a:cs typeface="Noto Sans CJK JP Regular"/>
              </a:rPr>
              <a:t>框</a:t>
            </a:r>
            <a:r>
              <a:rPr sz="2400" spc="-10" dirty="0">
                <a:latin typeface="Noto Sans CJK JP Regular"/>
                <a:cs typeface="Noto Sans CJK JP Regular"/>
              </a:rPr>
              <a:t>）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LoadingBar</a:t>
            </a:r>
            <a:r>
              <a:rPr sz="2400" spc="-5" dirty="0">
                <a:latin typeface="Noto Sans CJK JP Regular"/>
                <a:cs typeface="Noto Sans CJK JP Regular"/>
              </a:rPr>
              <a:t>（</a:t>
            </a:r>
            <a:r>
              <a:rPr sz="2400" dirty="0">
                <a:latin typeface="Noto Sans CJK JP Regular"/>
                <a:cs typeface="Noto Sans CJK JP Regular"/>
              </a:rPr>
              <a:t>进度条）</a:t>
            </a:r>
            <a:r>
              <a:rPr sz="2400" spc="-10" dirty="0">
                <a:latin typeface="Noto Sans CJK JP Regular"/>
                <a:cs typeface="Noto Sans CJK JP Regular"/>
              </a:rPr>
              <a:t>、</a:t>
            </a:r>
            <a:r>
              <a:rPr sz="2400" spc="-5" dirty="0">
                <a:latin typeface="Verdana"/>
                <a:cs typeface="Verdana"/>
              </a:rPr>
              <a:t>Slider</a:t>
            </a:r>
            <a:r>
              <a:rPr sz="2400" spc="-5" dirty="0">
                <a:latin typeface="Noto Sans CJK JP Regular"/>
                <a:cs typeface="Noto Sans CJK JP Regular"/>
              </a:rPr>
              <a:t>（</a:t>
            </a:r>
            <a:r>
              <a:rPr sz="2400" spc="-15" dirty="0">
                <a:latin typeface="Noto Sans CJK JP Regular"/>
                <a:cs typeface="Noto Sans CJK JP Regular"/>
              </a:rPr>
              <a:t>滑</a:t>
            </a:r>
            <a:r>
              <a:rPr sz="2400" dirty="0">
                <a:latin typeface="Noto Sans CJK JP Regular"/>
                <a:cs typeface="Noto Sans CJK JP Regular"/>
              </a:rPr>
              <a:t>动</a:t>
            </a:r>
            <a:r>
              <a:rPr sz="2400" spc="-15" dirty="0">
                <a:latin typeface="Noto Sans CJK JP Regular"/>
                <a:cs typeface="Noto Sans CJK JP Regular"/>
              </a:rPr>
              <a:t>条</a:t>
            </a:r>
            <a:r>
              <a:rPr sz="2400" dirty="0">
                <a:latin typeface="Noto Sans CJK JP Regular"/>
                <a:cs typeface="Noto Sans CJK JP Regular"/>
              </a:rPr>
              <a:t>）、</a:t>
            </a: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ImageView</a:t>
            </a:r>
            <a:r>
              <a:rPr sz="2400" spc="-5" dirty="0">
                <a:latin typeface="Noto Sans CJK JP Regular"/>
                <a:cs typeface="Noto Sans CJK JP Regular"/>
              </a:rPr>
              <a:t>（</a:t>
            </a:r>
            <a:r>
              <a:rPr sz="2400" spc="-20" dirty="0">
                <a:latin typeface="Noto Sans CJK JP Regular"/>
                <a:cs typeface="Noto Sans CJK JP Regular"/>
              </a:rPr>
              <a:t>图</a:t>
            </a:r>
            <a:r>
              <a:rPr sz="2400" dirty="0">
                <a:latin typeface="Noto Sans CJK JP Regular"/>
                <a:cs typeface="Noto Sans CJK JP Regular"/>
              </a:rPr>
              <a:t>像</a:t>
            </a:r>
            <a:r>
              <a:rPr sz="2400" spc="-20" dirty="0">
                <a:latin typeface="Noto Sans CJK JP Regular"/>
                <a:cs typeface="Noto Sans CJK JP Regular"/>
              </a:rPr>
              <a:t>显</a:t>
            </a:r>
            <a:r>
              <a:rPr sz="2400" dirty="0">
                <a:latin typeface="Noto Sans CJK JP Regular"/>
                <a:cs typeface="Noto Sans CJK JP Regular"/>
              </a:rPr>
              <a:t>示</a:t>
            </a:r>
            <a:r>
              <a:rPr sz="2400" spc="-20" dirty="0">
                <a:latin typeface="Noto Sans CJK JP Regular"/>
                <a:cs typeface="Noto Sans CJK JP Regular"/>
              </a:rPr>
              <a:t>控</a:t>
            </a:r>
            <a:r>
              <a:rPr sz="2400" spc="-5" dirty="0">
                <a:latin typeface="Noto Sans CJK JP Regular"/>
                <a:cs typeface="Noto Sans CJK JP Regular"/>
              </a:rPr>
              <a:t>件</a:t>
            </a:r>
            <a:r>
              <a:rPr sz="2400" spc="-30" dirty="0">
                <a:latin typeface="Noto Sans CJK JP Regular"/>
                <a:cs typeface="Noto Sans CJK JP Regular"/>
              </a:rPr>
              <a:t>）、</a:t>
            </a:r>
            <a:r>
              <a:rPr sz="2400" spc="-85" dirty="0">
                <a:latin typeface="Verdana"/>
                <a:cs typeface="Verdana"/>
              </a:rPr>
              <a:t>Text</a:t>
            </a:r>
            <a:r>
              <a:rPr sz="2400" spc="-85" dirty="0">
                <a:latin typeface="Noto Sans CJK JP Regular"/>
                <a:cs typeface="Noto Sans CJK JP Regular"/>
              </a:rPr>
              <a:t>（</a:t>
            </a:r>
            <a:r>
              <a:rPr sz="2400" spc="-30" dirty="0">
                <a:latin typeface="Noto Sans CJK JP Regular"/>
                <a:cs typeface="Noto Sans CJK JP Regular"/>
              </a:rPr>
              <a:t>文本）等</a:t>
            </a:r>
            <a:endParaRPr sz="2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199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200" dirty="0">
                <a:solidFill>
                  <a:srgbClr val="000000"/>
                </a:solidFill>
              </a:rPr>
              <a:t>按钮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7673340" cy="17951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拦截触摸事件，点</a:t>
            </a:r>
            <a:r>
              <a:rPr sz="2400" spc="-15" dirty="0">
                <a:latin typeface="Noto Sans CJK JP Regular"/>
                <a:cs typeface="Noto Sans CJK JP Regular"/>
              </a:rPr>
              <a:t>击</a:t>
            </a:r>
            <a:r>
              <a:rPr sz="2400" dirty="0">
                <a:latin typeface="Noto Sans CJK JP Regular"/>
                <a:cs typeface="Noto Sans CJK JP Regular"/>
              </a:rPr>
              <a:t>按</a:t>
            </a:r>
            <a:r>
              <a:rPr sz="2400" spc="-15" dirty="0">
                <a:latin typeface="Noto Sans CJK JP Regular"/>
                <a:cs typeface="Noto Sans CJK JP Regular"/>
              </a:rPr>
              <a:t>钮</a:t>
            </a:r>
            <a:r>
              <a:rPr sz="2400" dirty="0">
                <a:latin typeface="Noto Sans CJK JP Regular"/>
                <a:cs typeface="Noto Sans CJK JP Regular"/>
              </a:rPr>
              <a:t>会调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dirty="0">
                <a:latin typeface="Noto Sans CJK JP Regular"/>
                <a:cs typeface="Noto Sans CJK JP Regular"/>
              </a:rPr>
              <a:t>一</a:t>
            </a:r>
            <a:r>
              <a:rPr sz="2400" spc="-15" dirty="0">
                <a:latin typeface="Noto Sans CJK JP Regular"/>
                <a:cs typeface="Noto Sans CJK JP Regular"/>
              </a:rPr>
              <a:t>个</a:t>
            </a:r>
            <a:r>
              <a:rPr sz="2400" dirty="0">
                <a:latin typeface="Noto Sans CJK JP Regular"/>
                <a:cs typeface="Noto Sans CJK JP Regular"/>
              </a:rPr>
              <a:t>预定</a:t>
            </a:r>
            <a:r>
              <a:rPr sz="2400" spc="-15" dirty="0">
                <a:latin typeface="Noto Sans CJK JP Regular"/>
                <a:cs typeface="Noto Sans CJK JP Regular"/>
              </a:rPr>
              <a:t>义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latin typeface="Noto Sans CJK JP Regular"/>
                <a:cs typeface="Noto Sans CJK JP Regular"/>
              </a:rPr>
              <a:t>回</a:t>
            </a:r>
            <a:r>
              <a:rPr sz="2400" dirty="0">
                <a:latin typeface="Noto Sans CJK JP Regular"/>
                <a:cs typeface="Noto Sans CJK JP Regular"/>
              </a:rPr>
              <a:t>调</a:t>
            </a:r>
            <a:r>
              <a:rPr sz="2400" spc="-15" dirty="0">
                <a:latin typeface="Noto Sans CJK JP Regular"/>
                <a:cs typeface="Noto Sans CJK JP Regular"/>
              </a:rPr>
              <a:t>函</a:t>
            </a:r>
            <a:r>
              <a:rPr sz="2400" dirty="0">
                <a:latin typeface="Noto Sans CJK JP Regular"/>
                <a:cs typeface="Noto Sans CJK JP Regular"/>
              </a:rPr>
              <a:t>数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继承自</a:t>
            </a:r>
            <a:r>
              <a:rPr sz="2400" dirty="0">
                <a:latin typeface="Verdana"/>
                <a:cs typeface="Verdana"/>
              </a:rPr>
              <a:t>ui:Wiget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设置按钮标题、图</a:t>
            </a:r>
            <a:r>
              <a:rPr sz="2400" spc="-15" dirty="0">
                <a:latin typeface="Noto Sans CJK JP Regular"/>
                <a:cs typeface="Noto Sans CJK JP Regular"/>
              </a:rPr>
              <a:t>像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  <a:r>
              <a:rPr sz="2400" spc="-15" dirty="0">
                <a:latin typeface="Noto Sans CJK JP Regular"/>
                <a:cs typeface="Noto Sans CJK JP Regular"/>
              </a:rPr>
              <a:t>其</a:t>
            </a:r>
            <a:r>
              <a:rPr sz="2400" dirty="0">
                <a:latin typeface="Noto Sans CJK JP Regular"/>
                <a:cs typeface="Noto Sans CJK JP Regular"/>
              </a:rPr>
              <a:t>他属性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三个状态：正常、</a:t>
            </a:r>
            <a:r>
              <a:rPr sz="2400" spc="-15" dirty="0">
                <a:latin typeface="Noto Sans CJK JP Regular"/>
                <a:cs typeface="Noto Sans CJK JP Regular"/>
              </a:rPr>
              <a:t>被</a:t>
            </a:r>
            <a:r>
              <a:rPr sz="2400" dirty="0">
                <a:latin typeface="Noto Sans CJK JP Regular"/>
                <a:cs typeface="Noto Sans CJK JP Regular"/>
              </a:rPr>
              <a:t>选</a:t>
            </a:r>
            <a:r>
              <a:rPr sz="2400" spc="-15" dirty="0">
                <a:latin typeface="Noto Sans CJK JP Regular"/>
                <a:cs typeface="Noto Sans CJK JP Regular"/>
              </a:rPr>
              <a:t>择</a:t>
            </a:r>
            <a:r>
              <a:rPr sz="2400" dirty="0">
                <a:latin typeface="Noto Sans CJK JP Regular"/>
                <a:cs typeface="Noto Sans CJK JP Regular"/>
              </a:rPr>
              <a:t>、无</a:t>
            </a:r>
            <a:r>
              <a:rPr sz="2400" spc="-15" dirty="0">
                <a:latin typeface="Noto Sans CJK JP Regular"/>
                <a:cs typeface="Noto Sans CJK JP Regular"/>
              </a:rPr>
              <a:t>效</a:t>
            </a:r>
            <a:r>
              <a:rPr sz="2400" dirty="0">
                <a:latin typeface="Noto Sans CJK JP Regular"/>
                <a:cs typeface="Noto Sans CJK JP Regular"/>
              </a:rPr>
              <a:t>（</a:t>
            </a:r>
            <a:r>
              <a:rPr sz="2400" spc="-15" dirty="0">
                <a:latin typeface="Noto Sans CJK JP Regular"/>
                <a:cs typeface="Noto Sans CJK JP Regular"/>
              </a:rPr>
              <a:t>外</a:t>
            </a:r>
            <a:r>
              <a:rPr sz="2400" dirty="0">
                <a:latin typeface="Noto Sans CJK JP Regular"/>
                <a:cs typeface="Noto Sans CJK JP Regular"/>
              </a:rPr>
              <a:t>观根</a:t>
            </a:r>
            <a:r>
              <a:rPr sz="2400" spc="-15" dirty="0">
                <a:latin typeface="Noto Sans CJK JP Regular"/>
                <a:cs typeface="Noto Sans CJK JP Regular"/>
              </a:rPr>
              <a:t>据</a:t>
            </a:r>
            <a:r>
              <a:rPr sz="2400" dirty="0">
                <a:latin typeface="Noto Sans CJK JP Regular"/>
                <a:cs typeface="Noto Sans CJK JP Regular"/>
              </a:rPr>
              <a:t>状</a:t>
            </a:r>
            <a:r>
              <a:rPr sz="2400" spc="-15" dirty="0">
                <a:latin typeface="Noto Sans CJK JP Regular"/>
                <a:cs typeface="Noto Sans CJK JP Regular"/>
              </a:rPr>
              <a:t>态</a:t>
            </a:r>
            <a:r>
              <a:rPr sz="2400" dirty="0">
                <a:latin typeface="Noto Sans CJK JP Regular"/>
                <a:cs typeface="Noto Sans CJK JP Regular"/>
              </a:rPr>
              <a:t>改</a:t>
            </a:r>
            <a:r>
              <a:rPr sz="2400" spc="-15" dirty="0">
                <a:latin typeface="Noto Sans CJK JP Regular"/>
                <a:cs typeface="Noto Sans CJK JP Regular"/>
              </a:rPr>
              <a:t>变</a:t>
            </a:r>
            <a:r>
              <a:rPr sz="2400" dirty="0"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199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200" dirty="0">
                <a:solidFill>
                  <a:srgbClr val="000000"/>
                </a:solidFill>
              </a:rPr>
              <a:t>按钮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291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创建一个</a:t>
            </a:r>
            <a:r>
              <a:rPr sz="2400" dirty="0">
                <a:latin typeface="Verdana"/>
                <a:cs typeface="Verdana"/>
              </a:rPr>
              <a:t>B</a:t>
            </a:r>
            <a:r>
              <a:rPr sz="2400" spc="5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spc="5" dirty="0">
                <a:latin typeface="Verdana"/>
                <a:cs typeface="Verdana"/>
              </a:rPr>
              <a:t>n</a:t>
            </a:r>
            <a:r>
              <a:rPr sz="240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1877567"/>
            <a:ext cx="6763511" cy="389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199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200" dirty="0">
                <a:solidFill>
                  <a:srgbClr val="000000"/>
                </a:solidFill>
              </a:rPr>
              <a:t>按钮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需要资源：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7354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显示呈现：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1847088"/>
            <a:ext cx="3529329" cy="1007110"/>
          </a:xfrm>
          <a:custGeom>
            <a:avLst/>
            <a:gdLst/>
            <a:ahLst/>
            <a:cxnLst/>
            <a:rect l="l" t="t" r="r" b="b"/>
            <a:pathLst>
              <a:path w="3529329" h="1007110">
                <a:moveTo>
                  <a:pt x="0" y="1006983"/>
                </a:moveTo>
                <a:lnTo>
                  <a:pt x="3529203" y="1006983"/>
                </a:lnTo>
                <a:lnTo>
                  <a:pt x="3529203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solidFill>
            <a:srgbClr val="60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446" y="1847850"/>
            <a:ext cx="3529329" cy="1007110"/>
          </a:xfrm>
          <a:custGeom>
            <a:avLst/>
            <a:gdLst/>
            <a:ahLst/>
            <a:cxnLst/>
            <a:rect l="l" t="t" r="r" b="b"/>
            <a:pathLst>
              <a:path w="3529329" h="1007110">
                <a:moveTo>
                  <a:pt x="0" y="1006983"/>
                </a:moveTo>
                <a:lnTo>
                  <a:pt x="3529203" y="1006983"/>
                </a:lnTo>
                <a:lnTo>
                  <a:pt x="3529203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ln w="25908">
            <a:solidFill>
              <a:srgbClr val="467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0347" y="2177795"/>
            <a:ext cx="437388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9695" y="2177795"/>
            <a:ext cx="438912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567" y="2177795"/>
            <a:ext cx="438911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200" y="3739896"/>
            <a:ext cx="2895600" cy="1784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48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CheckBox</a:t>
            </a:r>
            <a:r>
              <a:rPr sz="3200" spc="5" dirty="0">
                <a:solidFill>
                  <a:srgbClr val="000000"/>
                </a:solidFill>
              </a:rPr>
              <a:t>复</a:t>
            </a:r>
            <a:r>
              <a:rPr sz="3200" spc="-15" dirty="0">
                <a:solidFill>
                  <a:srgbClr val="000000"/>
                </a:solidFill>
              </a:rPr>
              <a:t>选</a:t>
            </a:r>
            <a:r>
              <a:rPr sz="3200" spc="5" dirty="0">
                <a:solidFill>
                  <a:srgbClr val="000000"/>
                </a:solidFill>
              </a:rPr>
              <a:t>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4998"/>
            <a:ext cx="4936490" cy="13531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多重选择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三个状态：正常、</a:t>
            </a:r>
            <a:r>
              <a:rPr sz="2400" spc="-15" dirty="0">
                <a:latin typeface="Noto Sans CJK JP Regular"/>
                <a:cs typeface="Noto Sans CJK JP Regular"/>
              </a:rPr>
              <a:t>被</a:t>
            </a:r>
            <a:r>
              <a:rPr sz="2400" spc="-5" dirty="0">
                <a:latin typeface="Noto Sans CJK JP Regular"/>
                <a:cs typeface="Noto Sans CJK JP Regular"/>
              </a:rPr>
              <a:t>选</a:t>
            </a:r>
            <a:r>
              <a:rPr sz="2400" spc="-15" dirty="0">
                <a:latin typeface="Noto Sans CJK JP Regular"/>
                <a:cs typeface="Noto Sans CJK JP Regular"/>
              </a:rPr>
              <a:t>择</a:t>
            </a:r>
            <a:r>
              <a:rPr sz="2400" spc="-5" dirty="0">
                <a:latin typeface="Noto Sans CJK JP Regular"/>
                <a:cs typeface="Noto Sans CJK JP Regular"/>
              </a:rPr>
              <a:t>、不</a:t>
            </a:r>
            <a:r>
              <a:rPr sz="2400" spc="-15" dirty="0">
                <a:latin typeface="Noto Sans CJK JP Regular"/>
                <a:cs typeface="Noto Sans CJK JP Regular"/>
              </a:rPr>
              <a:t>可</a:t>
            </a:r>
            <a:r>
              <a:rPr sz="2400" dirty="0">
                <a:latin typeface="Noto Sans CJK JP Regular"/>
                <a:cs typeface="Noto Sans CJK JP Regular"/>
              </a:rPr>
              <a:t>选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存储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0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  <a:r>
              <a:rPr sz="24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48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CheckBox</a:t>
            </a:r>
            <a:r>
              <a:rPr sz="3200" spc="5" dirty="0">
                <a:solidFill>
                  <a:srgbClr val="000000"/>
                </a:solidFill>
              </a:rPr>
              <a:t>复</a:t>
            </a:r>
            <a:r>
              <a:rPr sz="3200" spc="-15" dirty="0">
                <a:solidFill>
                  <a:srgbClr val="000000"/>
                </a:solidFill>
              </a:rPr>
              <a:t>选</a:t>
            </a:r>
            <a:r>
              <a:rPr sz="3200" spc="5" dirty="0">
                <a:solidFill>
                  <a:srgbClr val="000000"/>
                </a:solidFill>
              </a:rPr>
              <a:t>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3383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创建一个</a:t>
            </a:r>
            <a:r>
              <a:rPr sz="2400" spc="-15" dirty="0">
                <a:latin typeface="Verdana"/>
                <a:cs typeface="Verdana"/>
              </a:rPr>
              <a:t>CheckBox</a:t>
            </a:r>
            <a:r>
              <a:rPr sz="2400" spc="-15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1845564"/>
            <a:ext cx="5762244" cy="435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48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CheckBox</a:t>
            </a:r>
            <a:r>
              <a:rPr sz="3200" spc="5" dirty="0">
                <a:solidFill>
                  <a:srgbClr val="000000"/>
                </a:solidFill>
              </a:rPr>
              <a:t>复</a:t>
            </a:r>
            <a:r>
              <a:rPr sz="3200" spc="-15" dirty="0">
                <a:solidFill>
                  <a:srgbClr val="000000"/>
                </a:solidFill>
              </a:rPr>
              <a:t>选</a:t>
            </a:r>
            <a:r>
              <a:rPr sz="3200" spc="5" dirty="0">
                <a:solidFill>
                  <a:srgbClr val="000000"/>
                </a:solidFill>
              </a:rPr>
              <a:t>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需要资源：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7354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显示呈现：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1847088"/>
            <a:ext cx="5688965" cy="1007110"/>
          </a:xfrm>
          <a:custGeom>
            <a:avLst/>
            <a:gdLst/>
            <a:ahLst/>
            <a:cxnLst/>
            <a:rect l="l" t="t" r="r" b="b"/>
            <a:pathLst>
              <a:path w="5688965" h="1007110">
                <a:moveTo>
                  <a:pt x="0" y="1006983"/>
                </a:moveTo>
                <a:lnTo>
                  <a:pt x="5688584" y="1006983"/>
                </a:lnTo>
                <a:lnTo>
                  <a:pt x="5688584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solidFill>
            <a:srgbClr val="60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446" y="1847850"/>
            <a:ext cx="5688965" cy="1007110"/>
          </a:xfrm>
          <a:custGeom>
            <a:avLst/>
            <a:gdLst/>
            <a:ahLst/>
            <a:cxnLst/>
            <a:rect l="l" t="t" r="r" b="b"/>
            <a:pathLst>
              <a:path w="5688965" h="1007110">
                <a:moveTo>
                  <a:pt x="0" y="1006983"/>
                </a:moveTo>
                <a:lnTo>
                  <a:pt x="5688583" y="1006983"/>
                </a:lnTo>
                <a:lnTo>
                  <a:pt x="5688583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ln w="25908">
            <a:solidFill>
              <a:srgbClr val="467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975" y="2157983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9695" y="2157983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7416" y="2157983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8852" y="2157983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2855" y="2157983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1296" y="3759708"/>
            <a:ext cx="2121407" cy="1735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532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LoadingBar</a:t>
            </a:r>
            <a:r>
              <a:rPr sz="3200" dirty="0">
                <a:solidFill>
                  <a:srgbClr val="000000"/>
                </a:solidFill>
              </a:rPr>
              <a:t>进度条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3607435" cy="129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显示操作进程，状态条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创建一个</a:t>
            </a:r>
            <a:r>
              <a:rPr sz="2400" spc="-5" dirty="0">
                <a:latin typeface="Verdana"/>
                <a:cs typeface="Verdana"/>
              </a:rPr>
              <a:t>LoadingBar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852927"/>
            <a:ext cx="5832348" cy="2253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532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LoadingBar</a:t>
            </a:r>
            <a:r>
              <a:rPr sz="3200" dirty="0">
                <a:solidFill>
                  <a:srgbClr val="000000"/>
                </a:solidFill>
              </a:rPr>
              <a:t>进度条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52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百分比控制</a:t>
            </a:r>
            <a:r>
              <a:rPr sz="2400" spc="-5" dirty="0">
                <a:latin typeface="Verdana"/>
                <a:cs typeface="Verdana"/>
              </a:rPr>
              <a:t>LoadingBar</a:t>
            </a:r>
            <a:r>
              <a:rPr sz="2400" spc="-15" dirty="0">
                <a:latin typeface="Noto Sans CJK JP Regular"/>
                <a:cs typeface="Noto Sans CJK JP Regular"/>
              </a:rPr>
              <a:t>显</a:t>
            </a:r>
            <a:r>
              <a:rPr sz="2400" dirty="0">
                <a:latin typeface="Noto Sans CJK JP Regular"/>
                <a:cs typeface="Noto Sans CJK JP Regular"/>
              </a:rPr>
              <a:t>示：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1917192"/>
            <a:ext cx="6265164" cy="3174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401523"/>
            <a:ext cx="490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UI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9567"/>
            <a:ext cx="7262495" cy="320215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含义：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User</a:t>
            </a:r>
            <a:r>
              <a:rPr sz="2400" spc="-4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Interface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（用户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界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面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）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缩写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60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包括：</a:t>
            </a: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button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slider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view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等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Cocos2d-x</a:t>
            </a:r>
            <a:r>
              <a:rPr sz="2400" spc="-5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提供易于使用的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组件来满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足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GUI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532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LoadingBar</a:t>
            </a:r>
            <a:r>
              <a:rPr sz="3200" dirty="0">
                <a:solidFill>
                  <a:srgbClr val="000000"/>
                </a:solidFill>
              </a:rPr>
              <a:t>进度条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需要资源：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7354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显示呈现：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1847088"/>
            <a:ext cx="3168650" cy="1007110"/>
          </a:xfrm>
          <a:custGeom>
            <a:avLst/>
            <a:gdLst/>
            <a:ahLst/>
            <a:cxnLst/>
            <a:rect l="l" t="t" r="r" b="b"/>
            <a:pathLst>
              <a:path w="3168650" h="1007110">
                <a:moveTo>
                  <a:pt x="0" y="1006983"/>
                </a:moveTo>
                <a:lnTo>
                  <a:pt x="3168141" y="1006983"/>
                </a:lnTo>
                <a:lnTo>
                  <a:pt x="3168141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solidFill>
            <a:srgbClr val="60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446" y="1847850"/>
            <a:ext cx="3168650" cy="1007110"/>
          </a:xfrm>
          <a:custGeom>
            <a:avLst/>
            <a:gdLst/>
            <a:ahLst/>
            <a:cxnLst/>
            <a:rect l="l" t="t" r="r" b="b"/>
            <a:pathLst>
              <a:path w="3168650" h="1007110">
                <a:moveTo>
                  <a:pt x="0" y="1006983"/>
                </a:moveTo>
                <a:lnTo>
                  <a:pt x="3168141" y="1006983"/>
                </a:lnTo>
                <a:lnTo>
                  <a:pt x="3168141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ln w="25907">
            <a:solidFill>
              <a:srgbClr val="467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5232" y="2282951"/>
            <a:ext cx="1904999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0192" y="3645408"/>
            <a:ext cx="3528059" cy="2180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415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3200" dirty="0">
                <a:solidFill>
                  <a:srgbClr val="000000"/>
                </a:solidFill>
              </a:rPr>
              <a:t>滑动条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5240655" cy="91249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允许用户通过移动</a:t>
            </a:r>
            <a:r>
              <a:rPr sz="2400" spc="-15" dirty="0">
                <a:latin typeface="Noto Sans CJK JP Regular"/>
                <a:cs typeface="Noto Sans CJK JP Regular"/>
              </a:rPr>
              <a:t>一</a:t>
            </a:r>
            <a:r>
              <a:rPr sz="2400" dirty="0">
                <a:latin typeface="Noto Sans CJK JP Regular"/>
                <a:cs typeface="Noto Sans CJK JP Regular"/>
              </a:rPr>
              <a:t>个</a:t>
            </a:r>
            <a:r>
              <a:rPr sz="2400" spc="-15" dirty="0">
                <a:latin typeface="Noto Sans CJK JP Regular"/>
                <a:cs typeface="Noto Sans CJK JP Regular"/>
              </a:rPr>
              <a:t>指</a:t>
            </a:r>
            <a:r>
              <a:rPr sz="2400" dirty="0">
                <a:latin typeface="Noto Sans CJK JP Regular"/>
                <a:cs typeface="Noto Sans CJK JP Regular"/>
              </a:rPr>
              <a:t>标来</a:t>
            </a:r>
            <a:r>
              <a:rPr sz="2400" spc="-15" dirty="0">
                <a:latin typeface="Noto Sans CJK JP Regular"/>
                <a:cs typeface="Noto Sans CJK JP Regular"/>
              </a:rPr>
              <a:t>设</a:t>
            </a:r>
            <a:r>
              <a:rPr sz="2400" dirty="0">
                <a:latin typeface="Noto Sans CJK JP Regular"/>
                <a:cs typeface="Noto Sans CJK JP Regular"/>
              </a:rPr>
              <a:t>定值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创建一个</a:t>
            </a:r>
            <a:r>
              <a:rPr sz="2400" spc="-5" dirty="0">
                <a:latin typeface="Verdana"/>
                <a:cs typeface="Verdana"/>
              </a:rPr>
              <a:t>Slider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327" y="2205227"/>
            <a:ext cx="7705344" cy="413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415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3200" dirty="0">
                <a:solidFill>
                  <a:srgbClr val="000000"/>
                </a:solidFill>
              </a:rPr>
              <a:t>滑动条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需要资源：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7354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显示呈现：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1847088"/>
            <a:ext cx="7705090" cy="1007110"/>
          </a:xfrm>
          <a:custGeom>
            <a:avLst/>
            <a:gdLst/>
            <a:ahLst/>
            <a:cxnLst/>
            <a:rect l="l" t="t" r="r" b="b"/>
            <a:pathLst>
              <a:path w="7705090" h="1007110">
                <a:moveTo>
                  <a:pt x="0" y="1006983"/>
                </a:moveTo>
                <a:lnTo>
                  <a:pt x="7704963" y="1006983"/>
                </a:lnTo>
                <a:lnTo>
                  <a:pt x="7704963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solidFill>
            <a:srgbClr val="60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446" y="1847850"/>
            <a:ext cx="7705090" cy="1007110"/>
          </a:xfrm>
          <a:custGeom>
            <a:avLst/>
            <a:gdLst/>
            <a:ahLst/>
            <a:cxnLst/>
            <a:rect l="l" t="t" r="r" b="b"/>
            <a:pathLst>
              <a:path w="7705090" h="1007110">
                <a:moveTo>
                  <a:pt x="0" y="1006983"/>
                </a:moveTo>
                <a:lnTo>
                  <a:pt x="7704963" y="1006983"/>
                </a:lnTo>
                <a:lnTo>
                  <a:pt x="7704963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ln w="25908">
            <a:solidFill>
              <a:srgbClr val="467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7196" y="2289048"/>
            <a:ext cx="1905000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0232" y="2261616"/>
            <a:ext cx="1905000" cy="13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6128" y="2194560"/>
            <a:ext cx="1905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7523" y="2194560"/>
            <a:ext cx="1905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9" y="2194560"/>
            <a:ext cx="1905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2404" y="3645408"/>
            <a:ext cx="3040380" cy="2275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043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4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ext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200" spc="-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200" dirty="0">
                <a:solidFill>
                  <a:srgbClr val="000000"/>
                </a:solidFill>
              </a:rPr>
              <a:t>文本框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3809365" cy="91249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用于输入文本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Noto Sans CJK JP Regular"/>
                <a:cs typeface="Noto Sans CJK JP Regular"/>
              </a:rPr>
              <a:t>创建一个简</a:t>
            </a:r>
            <a:r>
              <a:rPr sz="2400" spc="-25" dirty="0">
                <a:latin typeface="Noto Sans CJK JP Regular"/>
                <a:cs typeface="Noto Sans CJK JP Regular"/>
              </a:rPr>
              <a:t>单</a:t>
            </a:r>
            <a:r>
              <a:rPr sz="2400" spc="-50" dirty="0">
                <a:latin typeface="Verdana"/>
                <a:cs typeface="Verdana"/>
              </a:rPr>
              <a:t>TextField</a:t>
            </a:r>
            <a:r>
              <a:rPr sz="2400" spc="-5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2348483"/>
            <a:ext cx="7027164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043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4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ext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200" spc="-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200" dirty="0">
                <a:solidFill>
                  <a:srgbClr val="000000"/>
                </a:solidFill>
              </a:rPr>
              <a:t>文本框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7369809" cy="91249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支持触摸事件、对</a:t>
            </a:r>
            <a:r>
              <a:rPr sz="2400" spc="-15" dirty="0">
                <a:latin typeface="Noto Sans CJK JP Regular"/>
                <a:cs typeface="Noto Sans CJK JP Regular"/>
              </a:rPr>
              <a:t>焦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  <a:r>
              <a:rPr sz="2400" spc="-15" dirty="0">
                <a:latin typeface="Noto Sans CJK JP Regular"/>
                <a:cs typeface="Noto Sans CJK JP Regular"/>
              </a:rPr>
              <a:t>百</a:t>
            </a:r>
            <a:r>
              <a:rPr sz="2400" dirty="0">
                <a:latin typeface="Noto Sans CJK JP Regular"/>
                <a:cs typeface="Noto Sans CJK JP Regular"/>
              </a:rPr>
              <a:t>分比</a:t>
            </a:r>
            <a:r>
              <a:rPr sz="2400" spc="-15" dirty="0">
                <a:latin typeface="Noto Sans CJK JP Regular"/>
                <a:cs typeface="Noto Sans CJK JP Regular"/>
              </a:rPr>
              <a:t>定</a:t>
            </a:r>
            <a:r>
              <a:rPr sz="2400" dirty="0">
                <a:latin typeface="Noto Sans CJK JP Regular"/>
                <a:cs typeface="Noto Sans CJK JP Regular"/>
              </a:rPr>
              <a:t>位</a:t>
            </a:r>
            <a:r>
              <a:rPr sz="2400" spc="-15" dirty="0">
                <a:latin typeface="Noto Sans CJK JP Regular"/>
                <a:cs typeface="Noto Sans CJK JP Regular"/>
              </a:rPr>
              <a:t>和</a:t>
            </a:r>
            <a:r>
              <a:rPr sz="2400" dirty="0">
                <a:latin typeface="Noto Sans CJK JP Regular"/>
                <a:cs typeface="Noto Sans CJK JP Regular"/>
              </a:rPr>
              <a:t>内容</a:t>
            </a:r>
            <a:r>
              <a:rPr sz="2400" spc="-15" dirty="0">
                <a:latin typeface="Noto Sans CJK JP Regular"/>
                <a:cs typeface="Noto Sans CJK JP Regular"/>
              </a:rPr>
              <a:t>大</a:t>
            </a:r>
            <a:r>
              <a:rPr sz="2400" dirty="0">
                <a:latin typeface="Noto Sans CJK JP Regular"/>
                <a:cs typeface="Noto Sans CJK JP Regular"/>
              </a:rPr>
              <a:t>小</a:t>
            </a:r>
            <a:r>
              <a:rPr sz="2400" spc="-15" dirty="0">
                <a:latin typeface="Noto Sans CJK JP Regular"/>
                <a:cs typeface="Noto Sans CJK JP Regular"/>
              </a:rPr>
              <a:t>百</a:t>
            </a:r>
            <a:r>
              <a:rPr sz="2400" dirty="0">
                <a:latin typeface="Noto Sans CJK JP Regular"/>
                <a:cs typeface="Noto Sans CJK JP Regular"/>
              </a:rPr>
              <a:t>分比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Noto Sans CJK JP Regular"/>
                <a:cs typeface="Noto Sans CJK JP Regular"/>
              </a:rPr>
              <a:t>创建一个带参</a:t>
            </a:r>
            <a:r>
              <a:rPr sz="2400" spc="-25" dirty="0">
                <a:latin typeface="Noto Sans CJK JP Regular"/>
                <a:cs typeface="Noto Sans CJK JP Regular"/>
              </a:rPr>
              <a:t>数</a:t>
            </a:r>
            <a:r>
              <a:rPr sz="2400" spc="-50" dirty="0">
                <a:latin typeface="Verdana"/>
                <a:cs typeface="Verdana"/>
              </a:rPr>
              <a:t>TextField</a:t>
            </a:r>
            <a:r>
              <a:rPr sz="2400" spc="-5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9344" y="2343911"/>
            <a:ext cx="5925311" cy="2962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043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4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ext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200" spc="-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200" dirty="0">
                <a:solidFill>
                  <a:srgbClr val="000000"/>
                </a:solidFill>
              </a:rPr>
              <a:t>文本框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一般显示：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7354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输入时：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9855" y="1217675"/>
            <a:ext cx="2808731" cy="1520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4120" y="2900172"/>
            <a:ext cx="6076187" cy="3400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5435"/>
            <a:ext cx="3277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继承关系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2472" y="2133600"/>
            <a:ext cx="5154168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787717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原理介绍：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为游戏提供定时事</a:t>
            </a:r>
            <a:r>
              <a:rPr sz="2400" spc="-15" dirty="0">
                <a:latin typeface="Noto Sans CJK JP Regular"/>
                <a:cs typeface="Noto Sans CJK JP Regular"/>
              </a:rPr>
              <a:t>件</a:t>
            </a:r>
            <a:r>
              <a:rPr sz="2400" dirty="0">
                <a:latin typeface="Noto Sans CJK JP Regular"/>
                <a:cs typeface="Noto Sans CJK JP Regular"/>
              </a:rPr>
              <a:t>和</a:t>
            </a:r>
            <a:r>
              <a:rPr sz="2400" spc="-15" dirty="0">
                <a:latin typeface="Noto Sans CJK JP Regular"/>
                <a:cs typeface="Noto Sans CJK JP Regular"/>
              </a:rPr>
              <a:t>定</a:t>
            </a:r>
            <a:r>
              <a:rPr sz="2400" dirty="0">
                <a:latin typeface="Noto Sans CJK JP Regular"/>
                <a:cs typeface="Noto Sans CJK JP Regular"/>
              </a:rPr>
              <a:t>时调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dirty="0">
                <a:latin typeface="Noto Sans CJK JP Regular"/>
                <a:cs typeface="Noto Sans CJK JP Regular"/>
              </a:rPr>
              <a:t>服务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所有</a:t>
            </a:r>
            <a:r>
              <a:rPr sz="2400" spc="-5" dirty="0">
                <a:latin typeface="Verdana"/>
                <a:cs typeface="Verdana"/>
              </a:rPr>
              <a:t>Node</a:t>
            </a:r>
            <a:r>
              <a:rPr sz="2400" dirty="0">
                <a:latin typeface="Noto Sans CJK JP Regular"/>
                <a:cs typeface="Noto Sans CJK JP Regular"/>
              </a:rPr>
              <a:t>对象都</a:t>
            </a:r>
            <a:r>
              <a:rPr sz="2400" spc="-15" dirty="0">
                <a:latin typeface="Noto Sans CJK JP Regular"/>
                <a:cs typeface="Noto Sans CJK JP Regular"/>
              </a:rPr>
              <a:t>知</a:t>
            </a:r>
            <a:r>
              <a:rPr sz="2400" dirty="0">
                <a:latin typeface="Noto Sans CJK JP Regular"/>
                <a:cs typeface="Noto Sans CJK JP Regular"/>
              </a:rPr>
              <a:t>道如</a:t>
            </a:r>
            <a:r>
              <a:rPr sz="2400" spc="-15" dirty="0">
                <a:latin typeface="Noto Sans CJK JP Regular"/>
                <a:cs typeface="Noto Sans CJK JP Regular"/>
              </a:rPr>
              <a:t>何</a:t>
            </a:r>
            <a:r>
              <a:rPr sz="2400" dirty="0">
                <a:latin typeface="Noto Sans CJK JP Regular"/>
                <a:cs typeface="Noto Sans CJK JP Regular"/>
              </a:rPr>
              <a:t>调</a:t>
            </a:r>
            <a:r>
              <a:rPr sz="2400" spc="-15" dirty="0">
                <a:latin typeface="Noto Sans CJK JP Regular"/>
                <a:cs typeface="Noto Sans CJK JP Regular"/>
              </a:rPr>
              <a:t>度</a:t>
            </a:r>
            <a:r>
              <a:rPr sz="2400" dirty="0">
                <a:latin typeface="Noto Sans CJK JP Regular"/>
                <a:cs typeface="Noto Sans CJK JP Regular"/>
              </a:rPr>
              <a:t>和取</a:t>
            </a:r>
            <a:r>
              <a:rPr sz="2400" spc="-15" dirty="0">
                <a:latin typeface="Noto Sans CJK JP Regular"/>
                <a:cs typeface="Noto Sans CJK JP Regular"/>
              </a:rPr>
              <a:t>消</a:t>
            </a:r>
            <a:r>
              <a:rPr sz="2400" dirty="0">
                <a:latin typeface="Noto Sans CJK JP Regular"/>
                <a:cs typeface="Noto Sans CJK JP Regular"/>
              </a:rPr>
              <a:t>调</a:t>
            </a:r>
            <a:r>
              <a:rPr sz="2400" spc="-15" dirty="0">
                <a:latin typeface="Noto Sans CJK JP Regular"/>
                <a:cs typeface="Noto Sans CJK JP Regular"/>
              </a:rPr>
              <a:t>度</a:t>
            </a:r>
            <a:r>
              <a:rPr sz="2400" dirty="0">
                <a:latin typeface="Noto Sans CJK JP Regular"/>
                <a:cs typeface="Noto Sans CJK JP Regular"/>
              </a:rPr>
              <a:t>事件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使用调度器好处：</a:t>
            </a:r>
            <a:endParaRPr sz="240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每当</a:t>
            </a:r>
            <a:r>
              <a:rPr sz="2000" spc="-5" dirty="0">
                <a:latin typeface="Verdana"/>
                <a:cs typeface="Verdana"/>
              </a:rPr>
              <a:t>Node</a:t>
            </a:r>
            <a:r>
              <a:rPr sz="2000" dirty="0">
                <a:latin typeface="Noto Sans CJK JP Regular"/>
                <a:cs typeface="Noto Sans CJK JP Regular"/>
              </a:rPr>
              <a:t>不再可见或被移出，</a:t>
            </a:r>
            <a:r>
              <a:rPr sz="2000" spc="-15" dirty="0">
                <a:latin typeface="Noto Sans CJK JP Regular"/>
                <a:cs typeface="Noto Sans CJK JP Regular"/>
              </a:rPr>
              <a:t>调</a:t>
            </a:r>
            <a:r>
              <a:rPr sz="2000" dirty="0">
                <a:latin typeface="Noto Sans CJK JP Regular"/>
                <a:cs typeface="Noto Sans CJK JP Regular"/>
              </a:rPr>
              <a:t>度器</a:t>
            </a:r>
            <a:r>
              <a:rPr sz="2000" spc="-15" dirty="0">
                <a:latin typeface="Noto Sans CJK JP Regular"/>
                <a:cs typeface="Noto Sans CJK JP Regular"/>
              </a:rPr>
              <a:t>停</a:t>
            </a:r>
            <a:r>
              <a:rPr sz="2000" dirty="0">
                <a:latin typeface="Noto Sans CJK JP Regular"/>
                <a:cs typeface="Noto Sans CJK JP Regular"/>
              </a:rPr>
              <a:t>止</a:t>
            </a:r>
            <a:endParaRPr sz="200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引擎暂停，调度器停止</a:t>
            </a:r>
            <a:r>
              <a:rPr sz="2000" spc="-15" dirty="0">
                <a:latin typeface="Noto Sans CJK JP Regular"/>
                <a:cs typeface="Noto Sans CJK JP Regular"/>
              </a:rPr>
              <a:t>；</a:t>
            </a:r>
            <a:r>
              <a:rPr sz="2000" dirty="0">
                <a:latin typeface="Noto Sans CJK JP Regular"/>
                <a:cs typeface="Noto Sans CJK JP Regular"/>
              </a:rPr>
              <a:t>引擎</a:t>
            </a:r>
            <a:r>
              <a:rPr sz="2000" spc="-15" dirty="0">
                <a:latin typeface="Noto Sans CJK JP Regular"/>
                <a:cs typeface="Noto Sans CJK JP Regular"/>
              </a:rPr>
              <a:t>重</a:t>
            </a:r>
            <a:r>
              <a:rPr sz="2000" dirty="0">
                <a:latin typeface="Noto Sans CJK JP Regular"/>
                <a:cs typeface="Noto Sans CJK JP Regular"/>
              </a:rPr>
              <a:t>新开</a:t>
            </a:r>
            <a:r>
              <a:rPr sz="2000" spc="-15" dirty="0">
                <a:latin typeface="Noto Sans CJK JP Regular"/>
                <a:cs typeface="Noto Sans CJK JP Regular"/>
              </a:rPr>
              <a:t>始</a:t>
            </a:r>
            <a:r>
              <a:rPr sz="2000" dirty="0">
                <a:latin typeface="Noto Sans CJK JP Regular"/>
                <a:cs typeface="Noto Sans CJK JP Regular"/>
              </a:rPr>
              <a:t>，调</a:t>
            </a:r>
            <a:r>
              <a:rPr sz="2000" spc="-15" dirty="0">
                <a:latin typeface="Noto Sans CJK JP Regular"/>
                <a:cs typeface="Noto Sans CJK JP Regular"/>
              </a:rPr>
              <a:t>度</a:t>
            </a:r>
            <a:r>
              <a:rPr sz="2000" dirty="0">
                <a:latin typeface="Noto Sans CJK JP Regular"/>
                <a:cs typeface="Noto Sans CJK JP Regular"/>
              </a:rPr>
              <a:t>器继</a:t>
            </a:r>
            <a:r>
              <a:rPr sz="2000" spc="-15" dirty="0">
                <a:latin typeface="Noto Sans CJK JP Regular"/>
                <a:cs typeface="Noto Sans CJK JP Regular"/>
              </a:rPr>
              <a:t>续</a:t>
            </a:r>
            <a:r>
              <a:rPr sz="2000" dirty="0">
                <a:latin typeface="Noto Sans CJK JP Regular"/>
                <a:cs typeface="Noto Sans CJK JP Regular"/>
              </a:rPr>
              <a:t>启动</a:t>
            </a:r>
            <a:endParaRPr sz="2000">
              <a:latin typeface="Noto Sans CJK JP Regular"/>
              <a:cs typeface="Noto Sans CJK JP Regular"/>
            </a:endParaRPr>
          </a:p>
          <a:p>
            <a:pPr marL="756285" marR="5080" lvl="1" indent="-286385">
              <a:lnSpc>
                <a:spcPct val="101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引擎封装对应多平台的</a:t>
            </a:r>
            <a:r>
              <a:rPr sz="2000" spc="-25" dirty="0">
                <a:latin typeface="Noto Sans CJK JP Regular"/>
                <a:cs typeface="Noto Sans CJK JP Regular"/>
              </a:rPr>
              <a:t>调</a:t>
            </a:r>
            <a:r>
              <a:rPr sz="2000" dirty="0">
                <a:latin typeface="Noto Sans CJK JP Regular"/>
                <a:cs typeface="Noto Sans CJK JP Regular"/>
              </a:rPr>
              <a:t>度</a:t>
            </a:r>
            <a:r>
              <a:rPr sz="2000" spc="-15" dirty="0">
                <a:latin typeface="Noto Sans CJK JP Regular"/>
                <a:cs typeface="Noto Sans CJK JP Regular"/>
              </a:rPr>
              <a:t>器，</a:t>
            </a:r>
            <a:r>
              <a:rPr sz="2000" dirty="0">
                <a:latin typeface="Noto Sans CJK JP Regular"/>
                <a:cs typeface="Noto Sans CJK JP Regular"/>
              </a:rPr>
              <a:t>使</a:t>
            </a:r>
            <a:r>
              <a:rPr sz="2000" spc="-15" dirty="0">
                <a:latin typeface="Noto Sans CJK JP Regular"/>
                <a:cs typeface="Noto Sans CJK JP Regular"/>
              </a:rPr>
              <a:t>用时不</a:t>
            </a:r>
            <a:r>
              <a:rPr sz="2000" dirty="0">
                <a:latin typeface="Noto Sans CJK JP Regular"/>
                <a:cs typeface="Noto Sans CJK JP Regular"/>
              </a:rPr>
              <a:t>需</a:t>
            </a:r>
            <a:r>
              <a:rPr sz="2000" spc="-25" dirty="0">
                <a:latin typeface="Noto Sans CJK JP Regular"/>
                <a:cs typeface="Noto Sans CJK JP Regular"/>
              </a:rPr>
              <a:t>关</a:t>
            </a:r>
            <a:r>
              <a:rPr sz="2000" dirty="0">
                <a:latin typeface="Noto Sans CJK JP Regular"/>
                <a:cs typeface="Noto Sans CJK JP Regular"/>
              </a:rPr>
              <a:t>心其</a:t>
            </a:r>
            <a:r>
              <a:rPr sz="2000" spc="-25" dirty="0">
                <a:latin typeface="Noto Sans CJK JP Regular"/>
                <a:cs typeface="Noto Sans CJK JP Regular"/>
              </a:rPr>
              <a:t>所</a:t>
            </a:r>
            <a:r>
              <a:rPr sz="2000" dirty="0">
                <a:latin typeface="Noto Sans CJK JP Regular"/>
                <a:cs typeface="Noto Sans CJK JP Regular"/>
              </a:rPr>
              <a:t>设</a:t>
            </a:r>
            <a:r>
              <a:rPr sz="2000" spc="-15" dirty="0">
                <a:latin typeface="Noto Sans CJK JP Regular"/>
                <a:cs typeface="Noto Sans CJK JP Regular"/>
              </a:rPr>
              <a:t>定</a:t>
            </a:r>
            <a:r>
              <a:rPr sz="2000" spc="-10" dirty="0">
                <a:latin typeface="Noto Sans CJK JP Regular"/>
                <a:cs typeface="Noto Sans CJK JP Regular"/>
              </a:rPr>
              <a:t>的</a:t>
            </a:r>
            <a:r>
              <a:rPr sz="2000" dirty="0">
                <a:latin typeface="Noto Sans CJK JP Regular"/>
                <a:cs typeface="Noto Sans CJK JP Regular"/>
              </a:rPr>
              <a:t>定时 对象的销毁、停止、崩</a:t>
            </a:r>
            <a:r>
              <a:rPr sz="2000" spc="-15" dirty="0">
                <a:latin typeface="Noto Sans CJK JP Regular"/>
                <a:cs typeface="Noto Sans CJK JP Regular"/>
              </a:rPr>
              <a:t>溃</a:t>
            </a:r>
            <a:r>
              <a:rPr sz="2000" dirty="0">
                <a:latin typeface="Noto Sans CJK JP Regular"/>
                <a:cs typeface="Noto Sans CJK JP Regular"/>
              </a:rPr>
              <a:t>风险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771525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基本用法：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sz="2400" dirty="0">
                <a:latin typeface="Noto Sans CJK JP Regular"/>
                <a:cs typeface="Noto Sans CJK JP Regular"/>
              </a:rPr>
              <a:t>处理对应随时间变</a:t>
            </a:r>
            <a:r>
              <a:rPr sz="2400" spc="-15" dirty="0">
                <a:latin typeface="Noto Sans CJK JP Regular"/>
                <a:cs typeface="Noto Sans CJK JP Regular"/>
              </a:rPr>
              <a:t>化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latin typeface="Noto Sans CJK JP Regular"/>
                <a:cs typeface="Noto Sans CJK JP Regular"/>
              </a:rPr>
              <a:t>逻</a:t>
            </a:r>
            <a:r>
              <a:rPr sz="2400" dirty="0">
                <a:latin typeface="Noto Sans CJK JP Regular"/>
                <a:cs typeface="Noto Sans CJK JP Regular"/>
              </a:rPr>
              <a:t>辑判断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三种调度器：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默认调度器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schedulerUpdate()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自定义调度器</a:t>
            </a:r>
            <a:r>
              <a:rPr sz="2400" spc="-10" dirty="0">
                <a:latin typeface="Noto Sans CJK JP Regular"/>
                <a:cs typeface="Noto Sans CJK JP Regular"/>
              </a:rPr>
              <a:t>：</a:t>
            </a:r>
            <a:r>
              <a:rPr sz="2400" spc="-10" dirty="0">
                <a:latin typeface="Verdana"/>
                <a:cs typeface="Verdana"/>
              </a:rPr>
              <a:t>schedule(SEL_SCHEDULE </a:t>
            </a:r>
            <a:r>
              <a:rPr sz="2400" spc="-90" dirty="0">
                <a:latin typeface="Verdana"/>
                <a:cs typeface="Verdana"/>
              </a:rPr>
              <a:t>selector,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60"/>
              </a:spcBef>
            </a:pPr>
            <a:r>
              <a:rPr sz="2400" spc="-5" dirty="0">
                <a:latin typeface="Verdana"/>
                <a:cs typeface="Verdana"/>
              </a:rPr>
              <a:t>float </a:t>
            </a:r>
            <a:r>
              <a:rPr sz="2400" spc="-25" dirty="0">
                <a:latin typeface="Verdana"/>
                <a:cs typeface="Verdana"/>
              </a:rPr>
              <a:t>interval, </a:t>
            </a:r>
            <a:r>
              <a:rPr sz="2400" spc="-5" dirty="0">
                <a:latin typeface="Verdana"/>
                <a:cs typeface="Verdana"/>
              </a:rPr>
              <a:t>unsigned </a:t>
            </a:r>
            <a:r>
              <a:rPr sz="2400" spc="-15" dirty="0">
                <a:latin typeface="Verdana"/>
                <a:cs typeface="Verdana"/>
              </a:rPr>
              <a:t>int </a:t>
            </a:r>
            <a:r>
              <a:rPr sz="2400" spc="-5" dirty="0">
                <a:latin typeface="Verdana"/>
                <a:cs typeface="Verdana"/>
              </a:rPr>
              <a:t>repeat, float</a:t>
            </a:r>
            <a:r>
              <a:rPr sz="2400" spc="2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delay)</a:t>
            </a:r>
            <a:endParaRPr sz="2400">
              <a:latin typeface="Verdana"/>
              <a:cs typeface="Verdana"/>
            </a:endParaRPr>
          </a:p>
          <a:p>
            <a:pPr marL="355600" marR="857885" indent="-342900">
              <a:lnSpc>
                <a:spcPct val="101699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单次调度器</a:t>
            </a:r>
            <a:r>
              <a:rPr sz="2400" spc="-10" dirty="0">
                <a:latin typeface="Noto Sans CJK JP Regular"/>
                <a:cs typeface="Noto Sans CJK JP Regular"/>
              </a:rPr>
              <a:t>：</a:t>
            </a:r>
            <a:r>
              <a:rPr sz="2400" spc="-10" dirty="0">
                <a:latin typeface="Verdana"/>
                <a:cs typeface="Verdana"/>
              </a:rPr>
              <a:t>scheduleOnce(SEL_SCHEDULE  </a:t>
            </a:r>
            <a:r>
              <a:rPr sz="2400" spc="-90" dirty="0">
                <a:latin typeface="Verdana"/>
                <a:cs typeface="Verdana"/>
              </a:rPr>
              <a:t>selector, </a:t>
            </a:r>
            <a:r>
              <a:rPr sz="2400" spc="-5" dirty="0">
                <a:latin typeface="Verdana"/>
                <a:cs typeface="Verdana"/>
              </a:rPr>
              <a:t>float</a:t>
            </a:r>
            <a:r>
              <a:rPr sz="2400" spc="1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delay)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5435"/>
            <a:ext cx="1915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</a:t>
            </a:r>
            <a:r>
              <a:rPr sz="3200" spc="-1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</a:t>
            </a: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标签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698105" cy="3973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默认调度器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schedulerUpdate()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场合：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Node</a:t>
            </a:r>
            <a:r>
              <a:rPr sz="2400" dirty="0">
                <a:latin typeface="Noto Sans CJK JP Regular"/>
                <a:cs typeface="Noto Sans CJK JP Regular"/>
              </a:rPr>
              <a:t>刷新事</a:t>
            </a:r>
            <a:r>
              <a:rPr sz="2400" spc="-15" dirty="0">
                <a:latin typeface="Noto Sans CJK JP Regular"/>
                <a:cs typeface="Noto Sans CJK JP Regular"/>
              </a:rPr>
              <a:t>件</a:t>
            </a:r>
            <a:r>
              <a:rPr sz="2400" spc="-5" dirty="0">
                <a:latin typeface="Verdana"/>
                <a:cs typeface="Verdana"/>
              </a:rPr>
              <a:t>Update</a:t>
            </a:r>
            <a:r>
              <a:rPr sz="2400" spc="-15" dirty="0">
                <a:latin typeface="Noto Sans CJK JP Regular"/>
                <a:cs typeface="Noto Sans CJK JP Regular"/>
              </a:rPr>
              <a:t>方</a:t>
            </a:r>
            <a:r>
              <a:rPr sz="2400" dirty="0">
                <a:latin typeface="Noto Sans CJK JP Regular"/>
                <a:cs typeface="Noto Sans CJK JP Regular"/>
              </a:rPr>
              <a:t>法</a:t>
            </a:r>
            <a:r>
              <a:rPr sz="2400" spc="-1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每</a:t>
            </a:r>
            <a:r>
              <a:rPr sz="2400" spc="-15" dirty="0">
                <a:latin typeface="Noto Sans CJK JP Regular"/>
                <a:cs typeface="Noto Sans CJK JP Regular"/>
              </a:rPr>
              <a:t>帧</a:t>
            </a:r>
            <a:r>
              <a:rPr sz="2400" dirty="0">
                <a:latin typeface="Noto Sans CJK JP Regular"/>
                <a:cs typeface="Noto Sans CJK JP Regular"/>
              </a:rPr>
              <a:t>绘制</a:t>
            </a:r>
            <a:r>
              <a:rPr sz="2400" spc="-15" dirty="0">
                <a:latin typeface="Noto Sans CJK JP Regular"/>
                <a:cs typeface="Noto Sans CJK JP Regular"/>
              </a:rPr>
              <a:t>前</a:t>
            </a:r>
            <a:r>
              <a:rPr sz="2400" dirty="0">
                <a:latin typeface="Noto Sans CJK JP Regular"/>
                <a:cs typeface="Noto Sans CJK JP Regular"/>
              </a:rPr>
              <a:t>调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dirty="0">
                <a:latin typeface="Noto Sans CJK JP Regular"/>
                <a:cs typeface="Noto Sans CJK JP Regular"/>
              </a:rPr>
              <a:t>一次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Node</a:t>
            </a:r>
            <a:r>
              <a:rPr sz="2400" dirty="0">
                <a:latin typeface="Noto Sans CJK JP Regular"/>
                <a:cs typeface="Noto Sans CJK JP Regular"/>
              </a:rPr>
              <a:t>默认不启用</a:t>
            </a:r>
            <a:r>
              <a:rPr sz="2400" spc="-5" dirty="0">
                <a:latin typeface="Verdana"/>
                <a:cs typeface="Verdana"/>
              </a:rPr>
              <a:t>Update</a:t>
            </a:r>
            <a:r>
              <a:rPr sz="2400" dirty="0">
                <a:latin typeface="Noto Sans CJK JP Regular"/>
                <a:cs typeface="Noto Sans CJK JP Regular"/>
              </a:rPr>
              <a:t>事</a:t>
            </a:r>
            <a:r>
              <a:rPr sz="2400" spc="-15" dirty="0">
                <a:latin typeface="Noto Sans CJK JP Regular"/>
                <a:cs typeface="Noto Sans CJK JP Regular"/>
              </a:rPr>
              <a:t>件</a:t>
            </a:r>
            <a:r>
              <a:rPr sz="2400" dirty="0"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latin typeface="Noto Sans CJK JP Regular"/>
                <a:cs typeface="Noto Sans CJK JP Regular"/>
              </a:rPr>
              <a:t>需</a:t>
            </a:r>
            <a:r>
              <a:rPr sz="2400" dirty="0">
                <a:latin typeface="Noto Sans CJK JP Regular"/>
                <a:cs typeface="Noto Sans CJK JP Regular"/>
              </a:rPr>
              <a:t>要</a:t>
            </a:r>
            <a:r>
              <a:rPr sz="2400" spc="-15" dirty="0">
                <a:latin typeface="Noto Sans CJK JP Regular"/>
                <a:cs typeface="Noto Sans CJK JP Regular"/>
              </a:rPr>
              <a:t>重</a:t>
            </a:r>
            <a:r>
              <a:rPr sz="2400" dirty="0">
                <a:latin typeface="Noto Sans CJK JP Regular"/>
                <a:cs typeface="Noto Sans CJK JP Regular"/>
              </a:rPr>
              <a:t>载</a:t>
            </a:r>
            <a:r>
              <a:rPr sz="2400" spc="-5" dirty="0">
                <a:latin typeface="Verdana"/>
                <a:cs typeface="Verdana"/>
              </a:rPr>
              <a:t>Update</a:t>
            </a:r>
            <a:r>
              <a:rPr sz="2400" dirty="0">
                <a:latin typeface="Noto Sans CJK JP Regular"/>
                <a:cs typeface="Noto Sans CJK JP Regular"/>
              </a:rPr>
              <a:t>方法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取消方法：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Verdana"/>
                <a:cs typeface="Verdana"/>
              </a:rPr>
              <a:t>unschedulerUpdate()</a:t>
            </a:r>
            <a:r>
              <a:rPr sz="2400" dirty="0">
                <a:latin typeface="Noto Sans CJK JP Regular"/>
                <a:cs typeface="Noto Sans CJK JP Regular"/>
              </a:rPr>
              <a:t>停止调度器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5026025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默认调度器：</a:t>
            </a:r>
            <a:r>
              <a:rPr sz="2400" dirty="0">
                <a:latin typeface="Verdana"/>
                <a:cs typeface="Verdana"/>
              </a:rPr>
              <a:t>sch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du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Upd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()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2636520"/>
            <a:ext cx="3907536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532" y="3674364"/>
            <a:ext cx="3777996" cy="2634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5026025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默认调度器：</a:t>
            </a:r>
            <a:r>
              <a:rPr sz="2400" dirty="0">
                <a:latin typeface="Verdana"/>
                <a:cs typeface="Verdana"/>
              </a:rPr>
              <a:t>sch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du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Upd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()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示例输出：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781300"/>
            <a:ext cx="2808732" cy="1498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801609" cy="442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自定义调度器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场合：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Noto Sans CJK JP Regular"/>
                <a:cs typeface="Noto Sans CJK JP Regular"/>
              </a:rPr>
              <a:t>不需要频繁的进行逻辑检测</a:t>
            </a:r>
            <a:r>
              <a:rPr sz="2400" spc="16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</a:t>
            </a:r>
            <a:r>
              <a:rPr sz="2400" spc="355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提高游戏性能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条件：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Noto Sans CJK JP Regular"/>
                <a:cs typeface="Noto Sans CJK JP Regular"/>
              </a:rPr>
              <a:t>自定义时间间隔</a:t>
            </a:r>
            <a:r>
              <a:rPr sz="2400" spc="16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Verdana"/>
                <a:cs typeface="Verdana"/>
              </a:rPr>
              <a:t>&gt;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2</a:t>
            </a:r>
            <a:r>
              <a:rPr sz="2400" dirty="0">
                <a:latin typeface="Noto Sans CJK JP Regular"/>
                <a:cs typeface="Noto Sans CJK JP Regular"/>
              </a:rPr>
              <a:t>帧，一般时间在</a:t>
            </a:r>
            <a:r>
              <a:rPr sz="2400" dirty="0">
                <a:latin typeface="Verdana"/>
                <a:cs typeface="Verdana"/>
              </a:rPr>
              <a:t>0.1</a:t>
            </a:r>
            <a:r>
              <a:rPr sz="2400" dirty="0">
                <a:latin typeface="Noto Sans CJK JP Regular"/>
                <a:cs typeface="Noto Sans CJK JP Regular"/>
              </a:rPr>
              <a:t>秒</a:t>
            </a:r>
            <a:r>
              <a:rPr sz="2400" dirty="0">
                <a:latin typeface="Verdana"/>
                <a:cs typeface="Verdana"/>
              </a:rPr>
              <a:t>+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取消方法：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latin typeface="Verdana"/>
                <a:cs typeface="Verdana"/>
              </a:rPr>
              <a:t>unschedule(SEL_SCHEDULE </a:t>
            </a:r>
            <a:r>
              <a:rPr sz="2400" spc="-85" dirty="0">
                <a:latin typeface="Verdana"/>
                <a:cs typeface="Verdana"/>
              </a:rPr>
              <a:t>selector, </a:t>
            </a:r>
            <a:r>
              <a:rPr sz="2400" spc="-5" dirty="0">
                <a:latin typeface="Verdana"/>
                <a:cs typeface="Verdana"/>
              </a:rPr>
              <a:t>float</a:t>
            </a:r>
            <a:r>
              <a:rPr sz="2400" spc="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delay)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3970020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自定义调度器：</a:t>
            </a:r>
            <a:r>
              <a:rPr sz="2400" dirty="0">
                <a:latin typeface="Verdana"/>
                <a:cs typeface="Verdana"/>
              </a:rPr>
              <a:t>sc</a:t>
            </a:r>
            <a:r>
              <a:rPr sz="2400" spc="-1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uler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2709672"/>
            <a:ext cx="30373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9" y="3572255"/>
            <a:ext cx="1990344" cy="336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100" y="4052315"/>
            <a:ext cx="6411467" cy="1897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21703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自定义调度器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示例结果：（每隔</a:t>
            </a:r>
            <a:r>
              <a:rPr sz="2400" spc="-15" dirty="0">
                <a:latin typeface="Verdana"/>
                <a:cs typeface="Verdana"/>
              </a:rPr>
              <a:t>1</a:t>
            </a:r>
            <a:r>
              <a:rPr sz="2400" dirty="0">
                <a:latin typeface="Noto Sans CJK JP Regular"/>
                <a:cs typeface="Noto Sans CJK JP Regular"/>
              </a:rPr>
              <a:t>秒输</a:t>
            </a:r>
            <a:r>
              <a:rPr sz="2400" spc="-15" dirty="0">
                <a:latin typeface="Noto Sans CJK JP Regular"/>
                <a:cs typeface="Noto Sans CJK JP Regular"/>
              </a:rPr>
              <a:t>出</a:t>
            </a:r>
            <a:r>
              <a:rPr sz="2400" dirty="0"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852927"/>
            <a:ext cx="2735580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28910"/>
            <a:ext cx="7917815" cy="42995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自定义调度器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</a:t>
            </a:r>
            <a:endParaRPr sz="2400">
              <a:latin typeface="Verdana"/>
              <a:cs typeface="Verdana"/>
            </a:endParaRPr>
          </a:p>
          <a:p>
            <a:pPr marL="335280" indent="-3225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scheduler(SEL_SCHEDULE </a:t>
            </a:r>
            <a:r>
              <a:rPr sz="2400" spc="-90" dirty="0">
                <a:latin typeface="Verdana"/>
                <a:cs typeface="Verdana"/>
              </a:rPr>
              <a:t>selector, </a:t>
            </a:r>
            <a:r>
              <a:rPr sz="2400" spc="-5" dirty="0">
                <a:latin typeface="Verdana"/>
                <a:cs typeface="Verdana"/>
              </a:rPr>
              <a:t>float</a:t>
            </a:r>
            <a:r>
              <a:rPr sz="2400" spc="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interval,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unsigned </a:t>
            </a:r>
            <a:r>
              <a:rPr sz="2400" spc="-15" dirty="0">
                <a:latin typeface="Verdana"/>
                <a:cs typeface="Verdana"/>
              </a:rPr>
              <a:t>int </a:t>
            </a:r>
            <a:r>
              <a:rPr sz="2400" spc="-5" dirty="0">
                <a:latin typeface="Verdana"/>
                <a:cs typeface="Verdana"/>
              </a:rPr>
              <a:t>repeat, </a:t>
            </a:r>
            <a:r>
              <a:rPr sz="2400" spc="-20" dirty="0">
                <a:latin typeface="Verdana"/>
                <a:cs typeface="Verdana"/>
              </a:rPr>
              <a:t>float</a:t>
            </a:r>
            <a:r>
              <a:rPr sz="2400" spc="1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delay)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335280" marR="2628900" indent="-322580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1450975" algn="l"/>
                <a:tab pos="1731645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参数</a:t>
            </a:r>
            <a:r>
              <a:rPr sz="2400" dirty="0">
                <a:latin typeface="Noto Sans CJK JP Regular"/>
                <a:cs typeface="Noto Sans CJK JP Regular"/>
              </a:rPr>
              <a:t>：	</a:t>
            </a:r>
            <a:r>
              <a:rPr sz="2400" spc="-5" dirty="0">
                <a:latin typeface="Verdana"/>
                <a:cs typeface="Verdana"/>
              </a:rPr>
              <a:t>1</a:t>
            </a:r>
            <a:r>
              <a:rPr sz="2400" spc="-5" dirty="0">
                <a:latin typeface="Noto Sans CJK JP Regular"/>
                <a:cs typeface="Noto Sans CJK JP Regular"/>
              </a:rPr>
              <a:t>、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el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ct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dirty="0">
                <a:latin typeface="Noto Sans CJK JP Regular"/>
                <a:cs typeface="Noto Sans CJK JP Regular"/>
              </a:rPr>
              <a:t>即为你要</a:t>
            </a:r>
            <a:r>
              <a:rPr sz="2400" spc="-15" dirty="0">
                <a:latin typeface="Noto Sans CJK JP Regular"/>
                <a:cs typeface="Noto Sans CJK JP Regular"/>
              </a:rPr>
              <a:t>添</a:t>
            </a:r>
            <a:r>
              <a:rPr sz="2400" dirty="0">
                <a:latin typeface="Noto Sans CJK JP Regular"/>
                <a:cs typeface="Noto Sans CJK JP Regular"/>
              </a:rPr>
              <a:t>加的 事件函数	</a:t>
            </a:r>
            <a:r>
              <a:rPr sz="2400" spc="-15" dirty="0">
                <a:latin typeface="Verdana"/>
                <a:cs typeface="Verdana"/>
              </a:rPr>
              <a:t>2</a:t>
            </a:r>
            <a:r>
              <a:rPr sz="2400" spc="-15" dirty="0">
                <a:latin typeface="Noto Sans CJK JP Regular"/>
                <a:cs typeface="Noto Sans CJK JP Regular"/>
              </a:rPr>
              <a:t>、</a:t>
            </a:r>
            <a:r>
              <a:rPr sz="2400" spc="-25" dirty="0">
                <a:latin typeface="Verdana"/>
                <a:cs typeface="Verdana"/>
              </a:rPr>
              <a:t>interval</a:t>
            </a:r>
            <a:r>
              <a:rPr sz="2400" spc="-10" dirty="0">
                <a:latin typeface="Noto Sans CJK JP Regular"/>
                <a:cs typeface="Noto Sans CJK JP Regular"/>
              </a:rPr>
              <a:t>为事件触发时 </a:t>
            </a:r>
            <a:r>
              <a:rPr sz="2400" spc="-15" dirty="0">
                <a:latin typeface="Noto Sans CJK JP Regular"/>
                <a:cs typeface="Noto Sans CJK JP Regular"/>
              </a:rPr>
              <a:t>间间隔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910"/>
              </a:spcBef>
            </a:pPr>
            <a:r>
              <a:rPr sz="2400" spc="-5" dirty="0">
                <a:latin typeface="Verdana"/>
                <a:cs typeface="Verdana"/>
              </a:rPr>
              <a:t>3</a:t>
            </a:r>
            <a:r>
              <a:rPr sz="2400" spc="-5" dirty="0">
                <a:latin typeface="Noto Sans CJK JP Regular"/>
                <a:cs typeface="Noto Sans CJK JP Regular"/>
              </a:rPr>
              <a:t>、</a:t>
            </a:r>
            <a:r>
              <a:rPr sz="2400" spc="-5" dirty="0">
                <a:latin typeface="Verdana"/>
                <a:cs typeface="Verdana"/>
              </a:rPr>
              <a:t>repeat</a:t>
            </a:r>
            <a:r>
              <a:rPr sz="2400" spc="-15" dirty="0">
                <a:latin typeface="Noto Sans CJK JP Regular"/>
                <a:cs typeface="Noto Sans CJK JP Regular"/>
              </a:rPr>
              <a:t>为</a:t>
            </a:r>
            <a:r>
              <a:rPr sz="2400" dirty="0">
                <a:latin typeface="Noto Sans CJK JP Regular"/>
                <a:cs typeface="Noto Sans CJK JP Regular"/>
              </a:rPr>
              <a:t>触</a:t>
            </a:r>
            <a:r>
              <a:rPr sz="2400" spc="-20" dirty="0">
                <a:latin typeface="Noto Sans CJK JP Regular"/>
                <a:cs typeface="Noto Sans CJK JP Regular"/>
              </a:rPr>
              <a:t>发</a:t>
            </a:r>
            <a:r>
              <a:rPr sz="2400" dirty="0">
                <a:latin typeface="Noto Sans CJK JP Regular"/>
                <a:cs typeface="Noto Sans CJK JP Regular"/>
              </a:rPr>
              <a:t>一次</a:t>
            </a:r>
            <a:r>
              <a:rPr sz="2400" spc="-20" dirty="0">
                <a:latin typeface="Noto Sans CJK JP Regular"/>
                <a:cs typeface="Noto Sans CJK JP Regular"/>
              </a:rPr>
              <a:t>事</a:t>
            </a:r>
            <a:r>
              <a:rPr sz="2400" dirty="0">
                <a:latin typeface="Noto Sans CJK JP Regular"/>
                <a:cs typeface="Noto Sans CJK JP Regular"/>
              </a:rPr>
              <a:t>件</a:t>
            </a:r>
            <a:r>
              <a:rPr sz="2400" spc="-20" dirty="0">
                <a:latin typeface="Noto Sans CJK JP Regular"/>
                <a:cs typeface="Noto Sans CJK JP Regular"/>
              </a:rPr>
              <a:t>后</a:t>
            </a:r>
            <a:r>
              <a:rPr sz="2400" dirty="0">
                <a:latin typeface="Noto Sans CJK JP Regular"/>
                <a:cs typeface="Noto Sans CJK JP Regular"/>
              </a:rPr>
              <a:t>还</a:t>
            </a:r>
            <a:r>
              <a:rPr sz="2400" spc="-20" dirty="0">
                <a:latin typeface="Noto Sans CJK JP Regular"/>
                <a:cs typeface="Noto Sans CJK JP Regular"/>
              </a:rPr>
              <a:t>会</a:t>
            </a:r>
            <a:r>
              <a:rPr sz="2400" dirty="0">
                <a:latin typeface="Noto Sans CJK JP Regular"/>
                <a:cs typeface="Noto Sans CJK JP Regular"/>
              </a:rPr>
              <a:t>触发</a:t>
            </a:r>
            <a:r>
              <a:rPr sz="2400" spc="-20" dirty="0">
                <a:latin typeface="Noto Sans CJK JP Regular"/>
                <a:cs typeface="Noto Sans CJK JP Regular"/>
              </a:rPr>
              <a:t>的</a:t>
            </a:r>
            <a:r>
              <a:rPr sz="2400" dirty="0">
                <a:latin typeface="Noto Sans CJK JP Regular"/>
                <a:cs typeface="Noto Sans CJK JP Regular"/>
              </a:rPr>
              <a:t>次</a:t>
            </a:r>
            <a:r>
              <a:rPr sz="2400" spc="-20" dirty="0">
                <a:latin typeface="Noto Sans CJK JP Regular"/>
                <a:cs typeface="Noto Sans CJK JP Regular"/>
              </a:rPr>
              <a:t>数</a:t>
            </a:r>
            <a:r>
              <a:rPr sz="2400" dirty="0">
                <a:latin typeface="Noto Sans CJK JP Regular"/>
                <a:cs typeface="Noto Sans CJK JP Regular"/>
              </a:rPr>
              <a:t>，默</a:t>
            </a:r>
            <a:r>
              <a:rPr sz="2400" spc="-20" dirty="0">
                <a:latin typeface="Noto Sans CJK JP Regular"/>
                <a:cs typeface="Noto Sans CJK JP Regular"/>
              </a:rPr>
              <a:t>认</a:t>
            </a:r>
            <a:r>
              <a:rPr sz="2400" dirty="0">
                <a:latin typeface="Noto Sans CJK JP Regular"/>
                <a:cs typeface="Noto Sans CJK JP Regular"/>
              </a:rPr>
              <a:t>值为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Verdana"/>
                <a:cs typeface="Verdana"/>
              </a:rPr>
              <a:t>kRepeatForever</a:t>
            </a:r>
            <a:r>
              <a:rPr sz="2400" spc="-25" dirty="0"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latin typeface="Noto Sans CJK JP Regular"/>
                <a:cs typeface="Noto Sans CJK JP Regular"/>
              </a:rPr>
              <a:t>表示无限触</a:t>
            </a:r>
            <a:r>
              <a:rPr sz="2400" dirty="0">
                <a:latin typeface="Noto Sans CJK JP Regular"/>
                <a:cs typeface="Noto Sans CJK JP Regular"/>
              </a:rPr>
              <a:t>发</a:t>
            </a:r>
            <a:r>
              <a:rPr sz="2400" spc="-15" dirty="0">
                <a:latin typeface="Noto Sans CJK JP Regular"/>
                <a:cs typeface="Noto Sans CJK JP Regular"/>
              </a:rPr>
              <a:t>次</a:t>
            </a:r>
            <a:r>
              <a:rPr sz="2400" dirty="0">
                <a:latin typeface="Noto Sans CJK JP Regular"/>
                <a:cs typeface="Noto Sans CJK JP Regular"/>
              </a:rPr>
              <a:t>数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Verdana"/>
                <a:cs typeface="Verdana"/>
              </a:rPr>
              <a:t>4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  <a:r>
              <a:rPr sz="2400" spc="-15" dirty="0">
                <a:latin typeface="Verdana"/>
                <a:cs typeface="Verdana"/>
              </a:rPr>
              <a:t>delay</a:t>
            </a:r>
            <a:r>
              <a:rPr sz="2400" dirty="0">
                <a:latin typeface="Noto Sans CJK JP Regular"/>
                <a:cs typeface="Noto Sans CJK JP Regular"/>
              </a:rPr>
              <a:t>表示第一次触</a:t>
            </a:r>
            <a:r>
              <a:rPr sz="2400" spc="-15" dirty="0">
                <a:latin typeface="Noto Sans CJK JP Regular"/>
                <a:cs typeface="Noto Sans CJK JP Regular"/>
              </a:rPr>
              <a:t>发</a:t>
            </a:r>
            <a:r>
              <a:rPr sz="2400" dirty="0">
                <a:latin typeface="Noto Sans CJK JP Regular"/>
                <a:cs typeface="Noto Sans CJK JP Regular"/>
              </a:rPr>
              <a:t>之</a:t>
            </a:r>
            <a:r>
              <a:rPr sz="2400" spc="-15" dirty="0">
                <a:latin typeface="Noto Sans CJK JP Regular"/>
                <a:cs typeface="Noto Sans CJK JP Regular"/>
              </a:rPr>
              <a:t>前</a:t>
            </a:r>
            <a:r>
              <a:rPr sz="2400" dirty="0">
                <a:latin typeface="Noto Sans CJK JP Regular"/>
                <a:cs typeface="Noto Sans CJK JP Regular"/>
              </a:rPr>
              <a:t>的延时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801609" cy="308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单次调度器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schedulerOnce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场合：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Noto Sans CJK JP Regular"/>
                <a:cs typeface="Noto Sans CJK JP Regular"/>
              </a:rPr>
              <a:t>只想进行一次逻辑检测，只触发一次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取消方法：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70"/>
              </a:spcBef>
            </a:pPr>
            <a:r>
              <a:rPr sz="2400" spc="-10" dirty="0">
                <a:latin typeface="Verdana"/>
                <a:cs typeface="Verdana"/>
              </a:rPr>
              <a:t>unschedule(SEL_SCHEDULE </a:t>
            </a:r>
            <a:r>
              <a:rPr sz="2400" spc="-85" dirty="0">
                <a:latin typeface="Verdana"/>
                <a:cs typeface="Verdana"/>
              </a:rPr>
              <a:t>selector, </a:t>
            </a:r>
            <a:r>
              <a:rPr sz="2400" spc="-5" dirty="0">
                <a:latin typeface="Verdana"/>
                <a:cs typeface="Verdana"/>
              </a:rPr>
              <a:t>float</a:t>
            </a:r>
            <a:r>
              <a:rPr sz="2400" spc="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delay)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437380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单次调度器：</a:t>
            </a:r>
            <a:r>
              <a:rPr sz="2400" dirty="0">
                <a:latin typeface="Verdana"/>
                <a:cs typeface="Verdana"/>
              </a:rPr>
              <a:t>sch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du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Once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709672"/>
            <a:ext cx="2997708" cy="79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472" y="3645408"/>
            <a:ext cx="6510528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437380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单次调度器：</a:t>
            </a:r>
            <a:r>
              <a:rPr sz="2400" dirty="0">
                <a:latin typeface="Verdana"/>
                <a:cs typeface="Verdana"/>
              </a:rPr>
              <a:t>sch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du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Once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示例结果：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636520"/>
            <a:ext cx="2267712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19157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</a:t>
            </a:r>
            <a:r>
              <a:rPr sz="3200" spc="-1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</a:t>
            </a:r>
            <a:r>
              <a:rPr sz="3200" spc="-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标签</a:t>
            </a:r>
            <a:endParaRPr sz="320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50949"/>
            <a:ext cx="5681980" cy="2205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Cocos2d-x</a:t>
            </a:r>
            <a:r>
              <a:rPr sz="2400" spc="-3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种类：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LabelBMFont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Bitmap</a:t>
            </a:r>
            <a:r>
              <a:rPr sz="2400" spc="3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）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LabelTTF </a:t>
            </a:r>
            <a:r>
              <a:rPr sz="2400" spc="-9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</a:t>
            </a:r>
            <a:r>
              <a:rPr sz="2400" spc="-9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True </a:t>
            </a:r>
            <a:r>
              <a:rPr sz="2400" spc="-1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Type</a:t>
            </a:r>
            <a:r>
              <a:rPr sz="2400" spc="3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）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 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System </a:t>
            </a:r>
            <a:r>
              <a:rPr sz="2400" spc="-3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 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（System</a:t>
            </a:r>
            <a:r>
              <a:rPr sz="2400" spc="114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Font）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3911"/>
            <a:ext cx="20599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继承关系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5535" y="2348483"/>
            <a:ext cx="2852928" cy="158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8024495" cy="253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原理：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Animation</a:t>
            </a:r>
            <a:r>
              <a:rPr sz="2400" dirty="0">
                <a:latin typeface="Noto Sans CJK JP Regular"/>
                <a:cs typeface="Noto Sans CJK JP Regular"/>
              </a:rPr>
              <a:t>类描述</a:t>
            </a:r>
            <a:r>
              <a:rPr sz="2400" spc="-15" dirty="0">
                <a:latin typeface="Noto Sans CJK JP Regular"/>
                <a:cs typeface="Noto Sans CJK JP Regular"/>
              </a:rPr>
              <a:t>一</a:t>
            </a:r>
            <a:r>
              <a:rPr sz="2400" dirty="0">
                <a:latin typeface="Noto Sans CJK JP Regular"/>
                <a:cs typeface="Noto Sans CJK JP Regular"/>
              </a:rPr>
              <a:t>个动画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精灵显示动画的动</a:t>
            </a:r>
            <a:r>
              <a:rPr sz="2400" spc="-15" dirty="0">
                <a:latin typeface="Noto Sans CJK JP Regular"/>
                <a:cs typeface="Noto Sans CJK JP Regular"/>
              </a:rPr>
              <a:t>作</a:t>
            </a:r>
            <a:r>
              <a:rPr sz="2400" dirty="0">
                <a:latin typeface="Noto Sans CJK JP Regular"/>
                <a:cs typeface="Noto Sans CJK JP Regular"/>
              </a:rPr>
              <a:t>是</a:t>
            </a:r>
            <a:r>
              <a:rPr sz="2400" spc="-15" dirty="0">
                <a:latin typeface="Noto Sans CJK JP Regular"/>
                <a:cs typeface="Noto Sans CJK JP Regular"/>
              </a:rPr>
              <a:t>一</a:t>
            </a:r>
            <a:r>
              <a:rPr sz="2400" dirty="0">
                <a:latin typeface="Noto Sans CJK JP Regular"/>
                <a:cs typeface="Noto Sans CJK JP Regular"/>
              </a:rPr>
              <a:t>个</a:t>
            </a:r>
            <a:r>
              <a:rPr sz="2400" spc="-10" dirty="0">
                <a:latin typeface="Verdana"/>
                <a:cs typeface="Verdana"/>
              </a:rPr>
              <a:t>Animate</a:t>
            </a:r>
            <a:r>
              <a:rPr sz="2400" dirty="0">
                <a:latin typeface="Noto Sans CJK JP Regular"/>
                <a:cs typeface="Noto Sans CJK JP Regular"/>
              </a:rPr>
              <a:t>对象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287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动画动作</a:t>
            </a:r>
            <a:r>
              <a:rPr sz="2400" spc="-5" dirty="0">
                <a:latin typeface="Verdana"/>
                <a:cs typeface="Verdana"/>
              </a:rPr>
              <a:t>Animate</a:t>
            </a:r>
            <a:r>
              <a:rPr sz="2400" spc="-15" dirty="0">
                <a:latin typeface="Noto Sans CJK JP Regular"/>
                <a:cs typeface="Noto Sans CJK JP Regular"/>
              </a:rPr>
              <a:t>是</a:t>
            </a:r>
            <a:r>
              <a:rPr sz="2400" dirty="0">
                <a:latin typeface="Noto Sans CJK JP Regular"/>
                <a:cs typeface="Noto Sans CJK JP Regular"/>
              </a:rPr>
              <a:t>精</a:t>
            </a:r>
            <a:r>
              <a:rPr sz="2400" spc="-20" dirty="0">
                <a:latin typeface="Noto Sans CJK JP Regular"/>
                <a:cs typeface="Noto Sans CJK JP Regular"/>
              </a:rPr>
              <a:t>灵</a:t>
            </a:r>
            <a:r>
              <a:rPr sz="2400" dirty="0">
                <a:latin typeface="Noto Sans CJK JP Regular"/>
                <a:cs typeface="Noto Sans CJK JP Regular"/>
              </a:rPr>
              <a:t>显示</a:t>
            </a:r>
            <a:r>
              <a:rPr sz="2400" spc="-20" dirty="0">
                <a:latin typeface="Noto Sans CJK JP Regular"/>
                <a:cs typeface="Noto Sans CJK JP Regular"/>
              </a:rPr>
              <a:t>动</a:t>
            </a:r>
            <a:r>
              <a:rPr sz="2400" dirty="0">
                <a:latin typeface="Noto Sans CJK JP Regular"/>
                <a:cs typeface="Noto Sans CJK JP Regular"/>
              </a:rPr>
              <a:t>画</a:t>
            </a:r>
            <a:r>
              <a:rPr sz="2400" spc="-20" dirty="0">
                <a:latin typeface="Noto Sans CJK JP Regular"/>
                <a:cs typeface="Noto Sans CJK JP Regular"/>
              </a:rPr>
              <a:t>的</a:t>
            </a:r>
            <a:r>
              <a:rPr sz="2400" dirty="0">
                <a:latin typeface="Noto Sans CJK JP Regular"/>
                <a:cs typeface="Noto Sans CJK JP Regular"/>
              </a:rPr>
              <a:t>动作</a:t>
            </a:r>
            <a:r>
              <a:rPr sz="2400" spc="-20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由</a:t>
            </a:r>
            <a:r>
              <a:rPr sz="2400" spc="-20" dirty="0">
                <a:latin typeface="Noto Sans CJK JP Regular"/>
                <a:cs typeface="Noto Sans CJK JP Regular"/>
              </a:rPr>
              <a:t>动</a:t>
            </a:r>
            <a:r>
              <a:rPr sz="2400" dirty="0">
                <a:latin typeface="Noto Sans CJK JP Regular"/>
                <a:cs typeface="Noto Sans CJK JP Regular"/>
              </a:rPr>
              <a:t>画</a:t>
            </a:r>
            <a:r>
              <a:rPr sz="2400" spc="-20" dirty="0">
                <a:latin typeface="Noto Sans CJK JP Regular"/>
                <a:cs typeface="Noto Sans CJK JP Regular"/>
              </a:rPr>
              <a:t>对</a:t>
            </a:r>
            <a:r>
              <a:rPr sz="2400" dirty="0">
                <a:latin typeface="Noto Sans CJK JP Regular"/>
                <a:cs typeface="Noto Sans CJK JP Regular"/>
              </a:rPr>
              <a:t>象创</a:t>
            </a:r>
            <a:endParaRPr sz="2400">
              <a:latin typeface="Noto Sans CJK JP Regular"/>
              <a:cs typeface="Noto Sans CJK JP Regular"/>
            </a:endParaRPr>
          </a:p>
          <a:p>
            <a:pPr marL="355600">
              <a:lnSpc>
                <a:spcPts val="2870"/>
              </a:lnSpc>
            </a:pPr>
            <a:r>
              <a:rPr sz="2400" dirty="0">
                <a:latin typeface="Noto Sans CJK JP Regular"/>
                <a:cs typeface="Noto Sans CJK JP Regular"/>
              </a:rPr>
              <a:t>建，由精灵执行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4654550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创建方法：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手动添加序列帧到</a:t>
            </a:r>
            <a:r>
              <a:rPr sz="2400" spc="-10" dirty="0">
                <a:latin typeface="Verdana"/>
                <a:cs typeface="Verdana"/>
              </a:rPr>
              <a:t>Animati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30" dirty="0">
                <a:latin typeface="Verdana"/>
                <a:cs typeface="Verdana"/>
              </a:rPr>
              <a:t>n</a:t>
            </a:r>
            <a:r>
              <a:rPr sz="2400" dirty="0">
                <a:latin typeface="Noto Sans CJK JP Regular"/>
                <a:cs typeface="Noto Sans CJK JP Regular"/>
              </a:rPr>
              <a:t>类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使用文件初始化</a:t>
            </a:r>
            <a:r>
              <a:rPr sz="2400" spc="-5" dirty="0">
                <a:latin typeface="Verdana"/>
                <a:cs typeface="Verdana"/>
              </a:rPr>
              <a:t>Animation</a:t>
            </a:r>
            <a:r>
              <a:rPr sz="2400" dirty="0">
                <a:latin typeface="Noto Sans CJK JP Regular"/>
                <a:cs typeface="Noto Sans CJK JP Regular"/>
              </a:rPr>
              <a:t>类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8047355" cy="334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手动添加：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每一帧精灵有序添</a:t>
            </a:r>
            <a:r>
              <a:rPr sz="2400" spc="-15" dirty="0">
                <a:latin typeface="Noto Sans CJK JP Regular"/>
                <a:cs typeface="Noto Sans CJK JP Regular"/>
              </a:rPr>
              <a:t>加</a:t>
            </a:r>
            <a:r>
              <a:rPr sz="2400" dirty="0">
                <a:latin typeface="Noto Sans CJK JP Regular"/>
                <a:cs typeface="Noto Sans CJK JP Regular"/>
              </a:rPr>
              <a:t>到</a:t>
            </a:r>
            <a:r>
              <a:rPr sz="2400" spc="-5" dirty="0">
                <a:latin typeface="Verdana"/>
                <a:cs typeface="Verdana"/>
              </a:rPr>
              <a:t>Animation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设置每帧播放时间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287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Noto Sans CJK JP Regular"/>
                <a:cs typeface="Noto Sans CJK JP Regular"/>
              </a:rPr>
              <a:t>通过</a:t>
            </a:r>
            <a:r>
              <a:rPr sz="2400" spc="-20" dirty="0">
                <a:latin typeface="Verdana"/>
                <a:cs typeface="Verdana"/>
              </a:rPr>
              <a:t>setRestoreOriginFrame</a:t>
            </a:r>
            <a:r>
              <a:rPr sz="2400" spc="-15" dirty="0">
                <a:latin typeface="Noto Sans CJK JP Regular"/>
                <a:cs typeface="Noto Sans CJK JP Regular"/>
              </a:rPr>
              <a:t>设置是</a:t>
            </a:r>
            <a:r>
              <a:rPr sz="2400" dirty="0">
                <a:latin typeface="Noto Sans CJK JP Regular"/>
                <a:cs typeface="Noto Sans CJK JP Regular"/>
              </a:rPr>
              <a:t>否</a:t>
            </a:r>
            <a:r>
              <a:rPr sz="2400" spc="-20" dirty="0">
                <a:latin typeface="Noto Sans CJK JP Regular"/>
                <a:cs typeface="Noto Sans CJK JP Regular"/>
              </a:rPr>
              <a:t>在</a:t>
            </a:r>
            <a:r>
              <a:rPr sz="2400" spc="-15" dirty="0">
                <a:latin typeface="Noto Sans CJK JP Regular"/>
                <a:cs typeface="Noto Sans CJK JP Regular"/>
              </a:rPr>
              <a:t>动画播放</a:t>
            </a:r>
            <a:r>
              <a:rPr sz="2400" dirty="0">
                <a:latin typeface="Noto Sans CJK JP Regular"/>
                <a:cs typeface="Noto Sans CJK JP Regular"/>
              </a:rPr>
              <a:t>结束</a:t>
            </a:r>
            <a:endParaRPr sz="2400">
              <a:latin typeface="Noto Sans CJK JP Regular"/>
              <a:cs typeface="Noto Sans CJK JP Regular"/>
            </a:endParaRPr>
          </a:p>
          <a:p>
            <a:pPr marL="360045">
              <a:lnSpc>
                <a:spcPts val="2870"/>
              </a:lnSpc>
            </a:pPr>
            <a:r>
              <a:rPr sz="2400" dirty="0">
                <a:latin typeface="Noto Sans CJK JP Regular"/>
                <a:cs typeface="Noto Sans CJK JP Regular"/>
              </a:rPr>
              <a:t>后恢复到第一帧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ts val="286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创建完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imatio</a:t>
            </a:r>
            <a:r>
              <a:rPr sz="2400" spc="20" dirty="0">
                <a:latin typeface="Verdana"/>
                <a:cs typeface="Verdana"/>
              </a:rPr>
              <a:t>n</a:t>
            </a:r>
            <a:r>
              <a:rPr sz="2400" dirty="0">
                <a:latin typeface="Noto Sans CJK JP Regular"/>
                <a:cs typeface="Noto Sans CJK JP Regular"/>
              </a:rPr>
              <a:t>实例</a:t>
            </a:r>
            <a:r>
              <a:rPr sz="2400" spc="-15" dirty="0">
                <a:latin typeface="Noto Sans CJK JP Regular"/>
                <a:cs typeface="Noto Sans CJK JP Regular"/>
              </a:rPr>
              <a:t>后</a:t>
            </a:r>
            <a:r>
              <a:rPr sz="2400" dirty="0">
                <a:latin typeface="Noto Sans CJK JP Regular"/>
                <a:cs typeface="Noto Sans CJK JP Regular"/>
              </a:rPr>
              <a:t>，需</a:t>
            </a:r>
            <a:r>
              <a:rPr sz="2400" spc="-15" dirty="0">
                <a:latin typeface="Noto Sans CJK JP Regular"/>
                <a:cs typeface="Noto Sans CJK JP Regular"/>
              </a:rPr>
              <a:t>创</a:t>
            </a:r>
            <a:r>
              <a:rPr sz="2400" dirty="0">
                <a:latin typeface="Noto Sans CJK JP Regular"/>
                <a:cs typeface="Noto Sans CJK JP Regular"/>
              </a:rPr>
              <a:t>建</a:t>
            </a:r>
            <a:r>
              <a:rPr sz="2400" spc="-10" dirty="0">
                <a:latin typeface="Verdana"/>
                <a:cs typeface="Verdana"/>
              </a:rPr>
              <a:t>Animat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dirty="0">
                <a:latin typeface="Noto Sans CJK JP Regular"/>
                <a:cs typeface="Noto Sans CJK JP Regular"/>
              </a:rPr>
              <a:t>实</a:t>
            </a:r>
            <a:r>
              <a:rPr sz="2400" spc="-15" dirty="0">
                <a:latin typeface="Noto Sans CJK JP Regular"/>
                <a:cs typeface="Noto Sans CJK JP Regular"/>
              </a:rPr>
              <a:t>例</a:t>
            </a:r>
            <a:r>
              <a:rPr sz="2400" dirty="0">
                <a:latin typeface="Noto Sans CJK JP Regular"/>
                <a:cs typeface="Noto Sans CJK JP Regular"/>
              </a:rPr>
              <a:t>来</a:t>
            </a:r>
            <a:r>
              <a:rPr sz="2400" spc="-15" dirty="0">
                <a:latin typeface="Noto Sans CJK JP Regular"/>
                <a:cs typeface="Noto Sans CJK JP Regular"/>
              </a:rPr>
              <a:t>播</a:t>
            </a:r>
            <a:r>
              <a:rPr sz="2400" dirty="0">
                <a:latin typeface="Noto Sans CJK JP Regular"/>
                <a:cs typeface="Noto Sans CJK JP Regular"/>
              </a:rPr>
              <a:t>放序 </a:t>
            </a:r>
            <a:r>
              <a:rPr sz="2400" spc="-5" dirty="0">
                <a:latin typeface="Noto Sans CJK JP Regular"/>
                <a:cs typeface="Noto Sans CJK JP Regular"/>
              </a:rPr>
              <a:t>列帧动画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手动添加：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2734055"/>
            <a:ext cx="5977128" cy="2627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7769859" cy="388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手动添加：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</a:t>
            </a:r>
            <a:r>
              <a:rPr sz="2400" spc="-5" dirty="0">
                <a:latin typeface="Verdana"/>
                <a:cs typeface="Verdana"/>
              </a:rPr>
              <a:t>Animation</a:t>
            </a:r>
            <a:r>
              <a:rPr sz="2400" dirty="0">
                <a:latin typeface="Noto Sans CJK JP Regular"/>
                <a:cs typeface="Noto Sans CJK JP Regular"/>
              </a:rPr>
              <a:t>实例时</a:t>
            </a:r>
            <a:r>
              <a:rPr sz="2400" spc="-1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会使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dirty="0">
                <a:latin typeface="Noto Sans CJK JP Regular"/>
                <a:cs typeface="Noto Sans CJK JP Regular"/>
              </a:rPr>
              <a:t>接</a:t>
            </a:r>
            <a:r>
              <a:rPr sz="2400" spc="-15" dirty="0">
                <a:latin typeface="Noto Sans CJK JP Regular"/>
                <a:cs typeface="Noto Sans CJK JP Regular"/>
              </a:rPr>
              <a:t>口</a:t>
            </a:r>
            <a:r>
              <a:rPr sz="240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Verdana"/>
                <a:cs typeface="Verdana"/>
              </a:rPr>
              <a:t>addSpriteFrame</a:t>
            </a:r>
            <a:r>
              <a:rPr sz="2400" spc="-10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添加</a:t>
            </a:r>
            <a:r>
              <a:rPr sz="2400" spc="-20" dirty="0">
                <a:latin typeface="Noto Sans CJK JP Regular"/>
                <a:cs typeface="Noto Sans CJK JP Regular"/>
              </a:rPr>
              <a:t>精</a:t>
            </a:r>
            <a:r>
              <a:rPr sz="2400" dirty="0">
                <a:latin typeface="Noto Sans CJK JP Regular"/>
                <a:cs typeface="Noto Sans CJK JP Regular"/>
              </a:rPr>
              <a:t>灵</a:t>
            </a:r>
            <a:r>
              <a:rPr sz="2400" spc="-20" dirty="0">
                <a:latin typeface="Noto Sans CJK JP Regular"/>
                <a:cs typeface="Noto Sans CJK JP Regular"/>
              </a:rPr>
              <a:t>帧</a:t>
            </a:r>
            <a:r>
              <a:rPr sz="2400" spc="-5" dirty="0">
                <a:latin typeface="Noto Sans CJK JP Regular"/>
                <a:cs typeface="Noto Sans CJK JP Regular"/>
              </a:rPr>
              <a:t>到</a:t>
            </a:r>
            <a:r>
              <a:rPr sz="2400" spc="-5" dirty="0">
                <a:latin typeface="Verdana"/>
                <a:cs typeface="Verdana"/>
              </a:rPr>
              <a:t>Animation</a:t>
            </a:r>
            <a:r>
              <a:rPr sz="2400" spc="-5" dirty="0">
                <a:latin typeface="Noto Sans CJK JP Regular"/>
                <a:cs typeface="Noto Sans CJK JP Regular"/>
              </a:rPr>
              <a:t>实例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setDelayUnits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设置每一帧</a:t>
            </a:r>
            <a:r>
              <a:rPr sz="2400" spc="-15" dirty="0">
                <a:latin typeface="Noto Sans CJK JP Regular"/>
                <a:cs typeface="Noto Sans CJK JP Regular"/>
              </a:rPr>
              <a:t>持</a:t>
            </a:r>
            <a:r>
              <a:rPr sz="2400" dirty="0">
                <a:latin typeface="Noto Sans CJK JP Regular"/>
                <a:cs typeface="Noto Sans CJK JP Regular"/>
              </a:rPr>
              <a:t>续时</a:t>
            </a:r>
            <a:r>
              <a:rPr sz="2400" spc="-15" dirty="0">
                <a:latin typeface="Noto Sans CJK JP Regular"/>
                <a:cs typeface="Noto Sans CJK JP Regular"/>
              </a:rPr>
              <a:t>间</a:t>
            </a:r>
            <a:r>
              <a:rPr sz="2400" dirty="0"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latin typeface="Noto Sans CJK JP Regular"/>
                <a:cs typeface="Noto Sans CJK JP Regular"/>
              </a:rPr>
              <a:t>以</a:t>
            </a:r>
            <a:r>
              <a:rPr sz="2400" dirty="0">
                <a:latin typeface="Noto Sans CJK JP Regular"/>
                <a:cs typeface="Noto Sans CJK JP Regular"/>
              </a:rPr>
              <a:t>秒</a:t>
            </a:r>
            <a:r>
              <a:rPr sz="2400" spc="-15" dirty="0">
                <a:latin typeface="Noto Sans CJK JP Regular"/>
                <a:cs typeface="Noto Sans CJK JP Regular"/>
              </a:rPr>
              <a:t>为</a:t>
            </a:r>
            <a:r>
              <a:rPr sz="2400" dirty="0">
                <a:latin typeface="Noto Sans CJK JP Regular"/>
                <a:cs typeface="Noto Sans CJK JP Regular"/>
              </a:rPr>
              <a:t>单位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ts val="286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Verdana"/>
                <a:cs typeface="Verdana"/>
              </a:rPr>
              <a:t>setRestoreOriginalFrame</a:t>
            </a:r>
            <a:r>
              <a:rPr sz="2400" spc="-20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设置是否在动画播放结束 </a:t>
            </a:r>
            <a:r>
              <a:rPr sz="2400" spc="-5" dirty="0">
                <a:latin typeface="Noto Sans CJK JP Regular"/>
                <a:cs typeface="Noto Sans CJK JP Regular"/>
              </a:rPr>
              <a:t>后恢复到第一帧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clone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克隆一个该</a:t>
            </a:r>
            <a:r>
              <a:rPr sz="2400" spc="-5" dirty="0">
                <a:latin typeface="Verdana"/>
                <a:cs typeface="Verdana"/>
              </a:rPr>
              <a:t>Animation</a:t>
            </a:r>
            <a:r>
              <a:rPr sz="2400" dirty="0">
                <a:latin typeface="Noto Sans CJK JP Regular"/>
                <a:cs typeface="Noto Sans CJK JP Regular"/>
              </a:rPr>
              <a:t>实例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7837805" cy="432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文件添加：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AnimationCache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latin typeface="Noto Sans CJK JP Regular"/>
                <a:cs typeface="Noto Sans CJK JP Regular"/>
              </a:rPr>
              <a:t>加</a:t>
            </a:r>
            <a:r>
              <a:rPr sz="2400" dirty="0">
                <a:latin typeface="Noto Sans CJK JP Regular"/>
                <a:cs typeface="Noto Sans CJK JP Regular"/>
              </a:rPr>
              <a:t>载</a:t>
            </a:r>
            <a:r>
              <a:rPr sz="2400" spc="-5" dirty="0">
                <a:latin typeface="Verdana"/>
                <a:cs typeface="Verdana"/>
              </a:rPr>
              <a:t>xml/plist</a:t>
            </a:r>
            <a:endParaRPr sz="24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Noto Sans CJK JP Regular"/>
                <a:cs typeface="Noto Sans CJK JP Regular"/>
              </a:rPr>
              <a:t>（</a:t>
            </a:r>
            <a:r>
              <a:rPr sz="2400" spc="-10" dirty="0">
                <a:latin typeface="Verdana"/>
                <a:cs typeface="Verdana"/>
              </a:rPr>
              <a:t>plist</a:t>
            </a:r>
            <a:r>
              <a:rPr sz="2400" dirty="0">
                <a:latin typeface="Noto Sans CJK JP Regular"/>
                <a:cs typeface="Noto Sans CJK JP Regular"/>
              </a:rPr>
              <a:t>文件里保存了组成动</a:t>
            </a:r>
            <a:r>
              <a:rPr sz="2400" spc="-10" dirty="0">
                <a:latin typeface="Noto Sans CJK JP Regular"/>
                <a:cs typeface="Noto Sans CJK JP Regular"/>
              </a:rPr>
              <a:t>画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spc="-10" dirty="0">
                <a:latin typeface="Noto Sans CJK JP Regular"/>
                <a:cs typeface="Noto Sans CJK JP Regular"/>
              </a:rPr>
              <a:t>相</a:t>
            </a:r>
            <a:r>
              <a:rPr sz="2400" dirty="0">
                <a:latin typeface="Noto Sans CJK JP Regular"/>
                <a:cs typeface="Noto Sans CJK JP Regular"/>
              </a:rPr>
              <a:t>关</a:t>
            </a:r>
            <a:r>
              <a:rPr sz="2400" spc="-10" dirty="0">
                <a:latin typeface="Noto Sans CJK JP Regular"/>
                <a:cs typeface="Noto Sans CJK JP Regular"/>
              </a:rPr>
              <a:t>信</a:t>
            </a:r>
            <a:r>
              <a:rPr sz="2400" dirty="0">
                <a:latin typeface="Noto Sans CJK JP Regular"/>
                <a:cs typeface="Noto Sans CJK JP Regular"/>
              </a:rPr>
              <a:t>息）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AnimationCache</a:t>
            </a:r>
            <a:r>
              <a:rPr sz="2400" dirty="0">
                <a:latin typeface="Noto Sans CJK JP Regular"/>
                <a:cs typeface="Noto Sans CJK JP Regular"/>
              </a:rPr>
              <a:t>类时用到</a:t>
            </a:r>
            <a:r>
              <a:rPr sz="2400" spc="-15" dirty="0">
                <a:latin typeface="Noto Sans CJK JP Regular"/>
                <a:cs typeface="Noto Sans CJK JP Regular"/>
              </a:rPr>
              <a:t>的</a:t>
            </a:r>
            <a:r>
              <a:rPr sz="2400" dirty="0">
                <a:latin typeface="Noto Sans CJK JP Regular"/>
                <a:cs typeface="Noto Sans CJK JP Regular"/>
              </a:rPr>
              <a:t>接</a:t>
            </a:r>
            <a:r>
              <a:rPr sz="2400" spc="-10" dirty="0">
                <a:latin typeface="Noto Sans CJK JP Regular"/>
                <a:cs typeface="Noto Sans CJK JP Regular"/>
              </a:rPr>
              <a:t>口</a:t>
            </a:r>
            <a:r>
              <a:rPr sz="240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287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addAnimationsWithFile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添加</a:t>
            </a:r>
            <a:r>
              <a:rPr sz="2400" spc="-15" dirty="0">
                <a:latin typeface="Noto Sans CJK JP Regular"/>
                <a:cs typeface="Noto Sans CJK JP Regular"/>
              </a:rPr>
              <a:t>动</a:t>
            </a:r>
            <a:r>
              <a:rPr sz="2400" dirty="0">
                <a:latin typeface="Noto Sans CJK JP Regular"/>
                <a:cs typeface="Noto Sans CJK JP Regular"/>
              </a:rPr>
              <a:t>画文</a:t>
            </a:r>
            <a:r>
              <a:rPr sz="2400" spc="-15" dirty="0">
                <a:latin typeface="Noto Sans CJK JP Regular"/>
                <a:cs typeface="Noto Sans CJK JP Regular"/>
              </a:rPr>
              <a:t>件</a:t>
            </a:r>
            <a:r>
              <a:rPr sz="2400" dirty="0">
                <a:latin typeface="Noto Sans CJK JP Regular"/>
                <a:cs typeface="Noto Sans CJK JP Regular"/>
              </a:rPr>
              <a:t>到</a:t>
            </a:r>
            <a:r>
              <a:rPr sz="2400" spc="-15" dirty="0">
                <a:latin typeface="Noto Sans CJK JP Regular"/>
                <a:cs typeface="Noto Sans CJK JP Regular"/>
              </a:rPr>
              <a:t>缓</a:t>
            </a:r>
            <a:r>
              <a:rPr sz="2400" dirty="0">
                <a:latin typeface="Noto Sans CJK JP Regular"/>
                <a:cs typeface="Noto Sans CJK JP Regular"/>
              </a:rPr>
              <a:t>存</a:t>
            </a:r>
            <a:r>
              <a:rPr sz="2400" spc="-10" dirty="0">
                <a:latin typeface="Noto Sans CJK JP Regular"/>
                <a:cs typeface="Noto Sans CJK JP Regular"/>
              </a:rPr>
              <a:t>，</a:t>
            </a:r>
            <a:r>
              <a:rPr sz="2400" spc="-10" dirty="0">
                <a:latin typeface="Verdana"/>
                <a:cs typeface="Verdana"/>
              </a:rPr>
              <a:t>plist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870"/>
              </a:lnSpc>
            </a:pPr>
            <a:r>
              <a:rPr sz="2400" spc="-5" dirty="0">
                <a:latin typeface="Noto Sans CJK JP Regular"/>
                <a:cs typeface="Noto Sans CJK JP Regular"/>
              </a:rPr>
              <a:t>文件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getAnimation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从</a:t>
            </a:r>
            <a:r>
              <a:rPr sz="2400" spc="-15" dirty="0">
                <a:latin typeface="Noto Sans CJK JP Regular"/>
                <a:cs typeface="Noto Sans CJK JP Regular"/>
              </a:rPr>
              <a:t>缓</a:t>
            </a:r>
            <a:r>
              <a:rPr sz="2400" dirty="0">
                <a:latin typeface="Noto Sans CJK JP Regular"/>
                <a:cs typeface="Noto Sans CJK JP Regular"/>
              </a:rPr>
              <a:t>存中</a:t>
            </a:r>
            <a:r>
              <a:rPr sz="2400" spc="-15" dirty="0">
                <a:latin typeface="Noto Sans CJK JP Regular"/>
                <a:cs typeface="Noto Sans CJK JP Regular"/>
              </a:rPr>
              <a:t>获</a:t>
            </a:r>
            <a:r>
              <a:rPr sz="2400" dirty="0">
                <a:latin typeface="Noto Sans CJK JP Regular"/>
                <a:cs typeface="Noto Sans CJK JP Regular"/>
              </a:rPr>
              <a:t>取</a:t>
            </a:r>
            <a:r>
              <a:rPr sz="2400" spc="-15" dirty="0">
                <a:latin typeface="Noto Sans CJK JP Regular"/>
                <a:cs typeface="Noto Sans CJK JP Regular"/>
              </a:rPr>
              <a:t>动</a:t>
            </a:r>
            <a:r>
              <a:rPr sz="2400" dirty="0">
                <a:latin typeface="Noto Sans CJK JP Regular"/>
                <a:cs typeface="Noto Sans CJK JP Regular"/>
              </a:rPr>
              <a:t>画</a:t>
            </a:r>
            <a:r>
              <a:rPr sz="2400" spc="-15" dirty="0">
                <a:latin typeface="Noto Sans CJK JP Regular"/>
                <a:cs typeface="Noto Sans CJK JP Regular"/>
              </a:rPr>
              <a:t>对</a:t>
            </a:r>
            <a:r>
              <a:rPr sz="2400" dirty="0">
                <a:latin typeface="Noto Sans CJK JP Regular"/>
                <a:cs typeface="Noto Sans CJK JP Regular"/>
              </a:rPr>
              <a:t>象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getInstance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latin typeface="Noto Sans CJK JP Regular"/>
                <a:cs typeface="Noto Sans CJK JP Regular"/>
              </a:rPr>
              <a:t>获</a:t>
            </a:r>
            <a:r>
              <a:rPr sz="2400" dirty="0">
                <a:latin typeface="Noto Sans CJK JP Regular"/>
                <a:cs typeface="Noto Sans CJK JP Regular"/>
              </a:rPr>
              <a:t>取</a:t>
            </a:r>
            <a:r>
              <a:rPr sz="2400" spc="-15" dirty="0">
                <a:latin typeface="Noto Sans CJK JP Regular"/>
                <a:cs typeface="Noto Sans CJK JP Regular"/>
              </a:rPr>
              <a:t>动</a:t>
            </a:r>
            <a:r>
              <a:rPr sz="2400" dirty="0">
                <a:latin typeface="Noto Sans CJK JP Regular"/>
                <a:cs typeface="Noto Sans CJK JP Regular"/>
              </a:rPr>
              <a:t>画</a:t>
            </a:r>
            <a:r>
              <a:rPr sz="2400" spc="-15" dirty="0">
                <a:latin typeface="Noto Sans CJK JP Regular"/>
                <a:cs typeface="Noto Sans CJK JP Regular"/>
              </a:rPr>
              <a:t>缓</a:t>
            </a:r>
            <a:r>
              <a:rPr sz="2400" dirty="0">
                <a:latin typeface="Noto Sans CJK JP Regular"/>
                <a:cs typeface="Noto Sans CJK JP Regular"/>
              </a:rPr>
              <a:t>存实</a:t>
            </a:r>
            <a:r>
              <a:rPr sz="2400" spc="-15" dirty="0">
                <a:latin typeface="Noto Sans CJK JP Regular"/>
                <a:cs typeface="Noto Sans CJK JP Regular"/>
              </a:rPr>
              <a:t>例</a:t>
            </a:r>
            <a:r>
              <a:rPr sz="2400" dirty="0">
                <a:latin typeface="Noto Sans CJK JP Regular"/>
                <a:cs typeface="Noto Sans CJK JP Regular"/>
              </a:rPr>
              <a:t>对象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文件添加：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4645914"/>
            <a:ext cx="7896859" cy="91249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注意：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0"/>
              </a:spcBef>
            </a:pPr>
            <a:r>
              <a:rPr sz="2400" spc="-5" dirty="0">
                <a:latin typeface="Verdana"/>
                <a:cs typeface="Verdana"/>
              </a:rPr>
              <a:t>3.0</a:t>
            </a:r>
            <a:r>
              <a:rPr sz="2400" dirty="0">
                <a:latin typeface="Noto Sans CJK JP Regular"/>
                <a:cs typeface="Noto Sans CJK JP Regular"/>
              </a:rPr>
              <a:t>开始</a:t>
            </a:r>
            <a:r>
              <a:rPr sz="2400" spc="-10" dirty="0">
                <a:latin typeface="Noto Sans CJK JP Regular"/>
                <a:cs typeface="Noto Sans CJK JP Regular"/>
              </a:rPr>
              <a:t>，</a:t>
            </a:r>
            <a:r>
              <a:rPr sz="2400" spc="-10" dirty="0">
                <a:latin typeface="Verdana"/>
                <a:cs typeface="Verdana"/>
              </a:rPr>
              <a:t>Cocos2d-x</a:t>
            </a:r>
            <a:r>
              <a:rPr sz="2400" dirty="0">
                <a:latin typeface="Noto Sans CJK JP Regular"/>
                <a:cs typeface="Noto Sans CJK JP Regular"/>
              </a:rPr>
              <a:t>使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spc="-5" dirty="0">
                <a:latin typeface="Verdana"/>
                <a:cs typeface="Verdana"/>
              </a:rPr>
              <a:t>getInstance</a:t>
            </a:r>
            <a:r>
              <a:rPr sz="2400" dirty="0">
                <a:latin typeface="Noto Sans CJK JP Regular"/>
                <a:cs typeface="Noto Sans CJK JP Regular"/>
              </a:rPr>
              <a:t>来</a:t>
            </a:r>
            <a:r>
              <a:rPr sz="2400" spc="-15" dirty="0">
                <a:latin typeface="Noto Sans CJK JP Regular"/>
                <a:cs typeface="Noto Sans CJK JP Regular"/>
              </a:rPr>
              <a:t>获</a:t>
            </a:r>
            <a:r>
              <a:rPr sz="2400" dirty="0">
                <a:latin typeface="Noto Sans CJK JP Regular"/>
                <a:cs typeface="Noto Sans CJK JP Regular"/>
              </a:rPr>
              <a:t>取单</a:t>
            </a:r>
            <a:r>
              <a:rPr sz="2400" spc="-15" dirty="0">
                <a:latin typeface="Noto Sans CJK JP Regular"/>
                <a:cs typeface="Noto Sans CJK JP Regular"/>
              </a:rPr>
              <a:t>例</a:t>
            </a:r>
            <a:r>
              <a:rPr sz="2400" dirty="0">
                <a:latin typeface="Noto Sans CJK JP Regular"/>
                <a:cs typeface="Noto Sans CJK JP Regular"/>
              </a:rPr>
              <a:t>实例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709672"/>
            <a:ext cx="7293864" cy="1572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177874"/>
            <a:ext cx="7997825" cy="529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Noto Sans CJK JP Regular"/>
                <a:cs typeface="Noto Sans CJK JP Regular"/>
              </a:rPr>
              <a:t>动画缓存：</a:t>
            </a:r>
            <a:r>
              <a:rPr sz="2200" spc="-10" dirty="0">
                <a:latin typeface="Verdana"/>
                <a:cs typeface="Verdana"/>
              </a:rPr>
              <a:t>AnimationCache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每次创建需要加载，按序添加，创建动作</a:t>
            </a:r>
            <a:r>
              <a:rPr sz="2200" spc="130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→</a:t>
            </a:r>
            <a:r>
              <a:rPr sz="2200" spc="409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繁琐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Noto Sans CJK JP Regular"/>
                <a:cs typeface="Noto Sans CJK JP Regular"/>
              </a:rPr>
              <a:t>使用频率比较</a:t>
            </a:r>
            <a:r>
              <a:rPr sz="2200" spc="-5" dirty="0">
                <a:latin typeface="Noto Sans CJK JP Regular"/>
                <a:cs typeface="Noto Sans CJK JP Regular"/>
              </a:rPr>
              <a:t>高</a:t>
            </a:r>
            <a:r>
              <a:rPr sz="2200" spc="175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→</a:t>
            </a:r>
            <a:r>
              <a:rPr sz="2200" spc="365" dirty="0">
                <a:latin typeface="Noto Sans CJK JP Regular"/>
                <a:cs typeface="Noto Sans CJK JP Regular"/>
              </a:rPr>
              <a:t> </a:t>
            </a:r>
            <a:r>
              <a:rPr sz="2200" spc="-20" dirty="0">
                <a:latin typeface="Noto Sans CJK JP Regular"/>
                <a:cs typeface="Noto Sans CJK JP Regular"/>
              </a:rPr>
              <a:t>缓存</a:t>
            </a:r>
            <a:endParaRPr sz="22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接口：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Verdana"/>
                <a:cs typeface="Verdana"/>
              </a:rPr>
              <a:t>static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AnimationCache*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getInstance()</a:t>
            </a:r>
            <a:r>
              <a:rPr sz="2200" spc="-5" dirty="0">
                <a:latin typeface="Noto Sans CJK JP Regular"/>
                <a:cs typeface="Noto Sans CJK JP Regular"/>
              </a:rPr>
              <a:t>，全局共享的</a:t>
            </a:r>
            <a:r>
              <a:rPr sz="2200" spc="-20" dirty="0">
                <a:latin typeface="Noto Sans CJK JP Regular"/>
                <a:cs typeface="Noto Sans CJK JP Regular"/>
              </a:rPr>
              <a:t>单</a:t>
            </a:r>
            <a:r>
              <a:rPr sz="2200" spc="-5" dirty="0">
                <a:latin typeface="Noto Sans CJK JP Regular"/>
                <a:cs typeface="Noto Sans CJK JP Regular"/>
              </a:rPr>
              <a:t>例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2445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Verdana"/>
                <a:cs typeface="Verdana"/>
              </a:rPr>
              <a:t>void </a:t>
            </a:r>
            <a:r>
              <a:rPr sz="2200" spc="-10" dirty="0">
                <a:latin typeface="Verdana"/>
                <a:cs typeface="Verdana"/>
              </a:rPr>
              <a:t>addAnimation(Animation </a:t>
            </a:r>
            <a:r>
              <a:rPr sz="2200" spc="-5" dirty="0">
                <a:latin typeface="Verdana"/>
                <a:cs typeface="Verdana"/>
              </a:rPr>
              <a:t>*animation,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const</a:t>
            </a:r>
            <a:endParaRPr sz="2200">
              <a:latin typeface="Verdana"/>
              <a:cs typeface="Verdana"/>
            </a:endParaRPr>
          </a:p>
          <a:p>
            <a:pPr marL="355600">
              <a:lnSpc>
                <a:spcPts val="2445"/>
              </a:lnSpc>
            </a:pPr>
            <a:r>
              <a:rPr sz="2200" spc="-5" dirty="0">
                <a:latin typeface="Verdana"/>
                <a:cs typeface="Verdana"/>
              </a:rPr>
              <a:t>std::string&amp;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name)</a:t>
            </a:r>
            <a:r>
              <a:rPr sz="2200" spc="-5" dirty="0">
                <a:latin typeface="Noto Sans CJK JP Regular"/>
                <a:cs typeface="Noto Sans CJK JP Regular"/>
              </a:rPr>
              <a:t>，添加一个动画到缓存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31115" indent="-342900">
              <a:lnSpc>
                <a:spcPts val="248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Verdana"/>
                <a:cs typeface="Verdana"/>
              </a:rPr>
              <a:t>void </a:t>
            </a:r>
            <a:r>
              <a:rPr sz="2200" spc="-5" dirty="0">
                <a:latin typeface="Verdana"/>
                <a:cs typeface="Verdana"/>
              </a:rPr>
              <a:t>addAnimationsWithFile(const std::string&amp; plist)</a:t>
            </a:r>
            <a:r>
              <a:rPr sz="2200" spc="-5" dirty="0">
                <a:latin typeface="Noto Sans CJK JP Regular"/>
                <a:cs typeface="Noto Sans CJK JP Regular"/>
              </a:rPr>
              <a:t>，  </a:t>
            </a:r>
            <a:r>
              <a:rPr sz="2200" spc="-20" dirty="0">
                <a:latin typeface="Noto Sans CJK JP Regular"/>
                <a:cs typeface="Noto Sans CJK JP Regular"/>
              </a:rPr>
              <a:t>添加动画文件到缓存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2515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Verdana"/>
                <a:cs typeface="Verdana"/>
              </a:rPr>
              <a:t>void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removeAnimation(const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std::string&amp;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name)</a:t>
            </a:r>
            <a:r>
              <a:rPr sz="2200" spc="-5" dirty="0">
                <a:latin typeface="Noto Sans CJK JP Regular"/>
                <a:cs typeface="Noto Sans CJK JP Regular"/>
              </a:rPr>
              <a:t>，移除</a:t>
            </a:r>
            <a:endParaRPr sz="2200">
              <a:latin typeface="Noto Sans CJK JP Regular"/>
              <a:cs typeface="Noto Sans CJK JP Regular"/>
            </a:endParaRPr>
          </a:p>
          <a:p>
            <a:pPr marL="355600">
              <a:lnSpc>
                <a:spcPts val="2515"/>
              </a:lnSpc>
            </a:pPr>
            <a:r>
              <a:rPr sz="2200" spc="-5" dirty="0">
                <a:latin typeface="Noto Sans CJK JP Regular"/>
                <a:cs typeface="Noto Sans CJK JP Regular"/>
              </a:rPr>
              <a:t>一个指定的动画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153035" indent="-342900">
              <a:lnSpc>
                <a:spcPts val="25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Verdana"/>
                <a:cs typeface="Verdana"/>
              </a:rPr>
              <a:t>Animation* getAnimation(const </a:t>
            </a:r>
            <a:r>
              <a:rPr sz="2200" spc="-5" dirty="0">
                <a:latin typeface="Verdana"/>
                <a:cs typeface="Verdana"/>
              </a:rPr>
              <a:t>std::string&amp; name)</a:t>
            </a:r>
            <a:r>
              <a:rPr sz="2200" spc="-5" dirty="0">
                <a:latin typeface="Noto Sans CJK JP Regular"/>
                <a:cs typeface="Noto Sans CJK JP Regular"/>
              </a:rPr>
              <a:t>，  获得事先存入的动画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2752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BMFont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281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BMFont</a:t>
            </a:r>
            <a:r>
              <a:rPr sz="2400" spc="-13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位图字体</a:t>
            </a:r>
          </a:p>
        </p:txBody>
      </p:sp>
      <p:sp>
        <p:nvSpPr>
          <p:cNvPr id="4" name="object 4"/>
          <p:cNvSpPr/>
          <p:nvPr/>
        </p:nvSpPr>
        <p:spPr>
          <a:xfrm>
            <a:off x="2951988" y="1988820"/>
            <a:ext cx="3240024" cy="3240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978140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动画缓存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AnimationCache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建议：在内存警告</a:t>
            </a:r>
            <a:r>
              <a:rPr sz="2400" spc="-15" dirty="0">
                <a:latin typeface="Noto Sans CJK JP Regular"/>
                <a:cs typeface="Noto Sans CJK JP Regular"/>
              </a:rPr>
              <a:t>时</a:t>
            </a:r>
            <a:r>
              <a:rPr sz="2400" dirty="0">
                <a:latin typeface="Noto Sans CJK JP Regular"/>
                <a:cs typeface="Noto Sans CJK JP Regular"/>
              </a:rPr>
              <a:t>我</a:t>
            </a:r>
            <a:r>
              <a:rPr sz="2400" spc="-15" dirty="0">
                <a:latin typeface="Noto Sans CJK JP Regular"/>
                <a:cs typeface="Noto Sans CJK JP Regular"/>
              </a:rPr>
              <a:t>们</a:t>
            </a:r>
            <a:r>
              <a:rPr sz="2400" dirty="0">
                <a:latin typeface="Noto Sans CJK JP Regular"/>
                <a:cs typeface="Noto Sans CJK JP Regular"/>
              </a:rPr>
              <a:t>应该</a:t>
            </a:r>
            <a:r>
              <a:rPr sz="2400" spc="-15" dirty="0">
                <a:latin typeface="Noto Sans CJK JP Regular"/>
                <a:cs typeface="Noto Sans CJK JP Regular"/>
              </a:rPr>
              <a:t>加</a:t>
            </a:r>
            <a:r>
              <a:rPr sz="2400" dirty="0">
                <a:latin typeface="Noto Sans CJK JP Regular"/>
                <a:cs typeface="Noto Sans CJK JP Regular"/>
              </a:rPr>
              <a:t>入</a:t>
            </a:r>
            <a:r>
              <a:rPr sz="2400" spc="-15" dirty="0">
                <a:latin typeface="Noto Sans CJK JP Regular"/>
                <a:cs typeface="Noto Sans CJK JP Regular"/>
              </a:rPr>
              <a:t>如</a:t>
            </a:r>
            <a:r>
              <a:rPr sz="2400" dirty="0">
                <a:latin typeface="Noto Sans CJK JP Regular"/>
                <a:cs typeface="Noto Sans CJK JP Regular"/>
              </a:rPr>
              <a:t>下的</a:t>
            </a:r>
            <a:r>
              <a:rPr sz="2400" spc="-15" dirty="0">
                <a:latin typeface="Noto Sans CJK JP Regular"/>
                <a:cs typeface="Noto Sans CJK JP Regular"/>
              </a:rPr>
              <a:t>清</a:t>
            </a:r>
            <a:r>
              <a:rPr sz="2400" dirty="0">
                <a:latin typeface="Noto Sans CJK JP Regular"/>
                <a:cs typeface="Noto Sans CJK JP Regular"/>
              </a:rPr>
              <a:t>理</a:t>
            </a:r>
            <a:r>
              <a:rPr sz="2400" spc="-15" dirty="0">
                <a:latin typeface="Noto Sans CJK JP Regular"/>
                <a:cs typeface="Noto Sans CJK JP Regular"/>
              </a:rPr>
              <a:t>缓</a:t>
            </a:r>
            <a:r>
              <a:rPr sz="2400" dirty="0">
                <a:latin typeface="Noto Sans CJK JP Regular"/>
                <a:cs typeface="Noto Sans CJK JP Regular"/>
              </a:rPr>
              <a:t>存</a:t>
            </a:r>
            <a:r>
              <a:rPr sz="2400" spc="-15" dirty="0">
                <a:latin typeface="Noto Sans CJK JP Regular"/>
                <a:cs typeface="Noto Sans CJK JP Regular"/>
              </a:rPr>
              <a:t>操</a:t>
            </a:r>
            <a:r>
              <a:rPr sz="2400" dirty="0">
                <a:latin typeface="Noto Sans CJK JP Regular"/>
                <a:cs typeface="Noto Sans CJK JP Regular"/>
              </a:rPr>
              <a:t>作：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4648961"/>
            <a:ext cx="5340350" cy="9067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注意清理顺序：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590"/>
              </a:spcBef>
              <a:tabLst>
                <a:tab pos="4107815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动画缓存</a:t>
            </a:r>
            <a:r>
              <a:rPr sz="2400" spc="17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</a:t>
            </a:r>
            <a:r>
              <a:rPr sz="2400" spc="18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精灵帧缓存</a:t>
            </a:r>
            <a:r>
              <a:rPr sz="2400" spc="17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	纹理缓存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32" y="2564892"/>
            <a:ext cx="6438900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095" y="1161239"/>
            <a:ext cx="8900646" cy="5161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4602" y="5397487"/>
            <a:ext cx="3794125" cy="1014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0780" algn="just">
              <a:lnSpc>
                <a:spcPct val="1201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Contact </a:t>
            </a:r>
            <a:r>
              <a:rPr sz="1800" spc="-10" dirty="0">
                <a:latin typeface="Verdana"/>
                <a:cs typeface="Verdana"/>
              </a:rPr>
              <a:t>us:  </a:t>
            </a:r>
            <a:r>
              <a:rPr sz="1800" dirty="0">
                <a:latin typeface="Noto Sans CJK JP Regular"/>
                <a:cs typeface="Noto Sans CJK JP Regular"/>
              </a:rPr>
              <a:t>商务</a:t>
            </a:r>
            <a:r>
              <a:rPr sz="1800" spc="-15" dirty="0">
                <a:latin typeface="Noto Sans CJK JP Regular"/>
                <a:cs typeface="Noto Sans CJK JP Regular"/>
              </a:rPr>
              <a:t>邮</a:t>
            </a:r>
            <a:r>
              <a:rPr sz="1800" dirty="0">
                <a:latin typeface="Noto Sans CJK JP Regular"/>
                <a:cs typeface="Noto Sans CJK JP Regular"/>
              </a:rPr>
              <a:t>箱</a:t>
            </a:r>
            <a:r>
              <a:rPr sz="1800" spc="-10" dirty="0">
                <a:latin typeface="Noto Sans CJK JP Regular"/>
                <a:cs typeface="Noto Sans CJK JP Regular"/>
              </a:rPr>
              <a:t>：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edu@chukong-inc.com  </a:t>
            </a:r>
            <a:r>
              <a:rPr sz="1800" dirty="0">
                <a:latin typeface="Noto Sans CJK JP Regular"/>
                <a:cs typeface="Noto Sans CJK JP Regular"/>
              </a:rPr>
              <a:t>触控开发者平台</a:t>
            </a:r>
            <a:r>
              <a:rPr sz="1800" spc="-15" dirty="0">
                <a:latin typeface="Noto Sans CJK JP Regular"/>
                <a:cs typeface="Noto Sans CJK JP Regular"/>
              </a:rPr>
              <a:t>：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4"/>
              </a:rPr>
              <a:t>www.cocos.com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谢谢！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2752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BMFont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443" y="1145031"/>
            <a:ext cx="7073900" cy="33947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Label</a:t>
            </a:r>
            <a:r>
              <a:rPr sz="2400" spc="16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spc="5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类</a:t>
            </a: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一个基于位图的字体图集，它允许字符从主图中剪 切出来。</a:t>
            </a:r>
          </a:p>
          <a:p>
            <a:pPr marL="367665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BMFont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文本：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47980" marR="12700">
              <a:lnSpc>
                <a:spcPct val="150000"/>
              </a:lnSpc>
              <a:spcBef>
                <a:spcPts val="600"/>
              </a:spcBef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.fn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文件（字体坐标文件）、对应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.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png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图像（字体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图像文件），两个文件名字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需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要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一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2752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BMFont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4196080" cy="91249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创建工具：</a:t>
            </a:r>
            <a:endParaRPr sz="240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5"/>
              </a:spcBef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Glyph Designer</a:t>
            </a:r>
            <a:r>
              <a:rPr sz="2400" spc="6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2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Mac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）</a:t>
            </a:r>
            <a:endParaRPr sz="240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3429000"/>
            <a:ext cx="6911340" cy="277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898</Words>
  <Application>Microsoft Office PowerPoint</Application>
  <PresentationFormat>全屏显示(4:3)</PresentationFormat>
  <Paragraphs>318</Paragraphs>
  <Slides>71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Office Theme</vt:lpstr>
      <vt:lpstr>Cocos2d-x UI ，调度 器，帧动画</vt:lpstr>
      <vt:lpstr>关于UI</vt:lpstr>
      <vt:lpstr>UI</vt:lpstr>
      <vt:lpstr>UI</vt:lpstr>
      <vt:lpstr>Label标签</vt:lpstr>
      <vt:lpstr>Label标签</vt:lpstr>
      <vt:lpstr>Label BMFont</vt:lpstr>
      <vt:lpstr>Label BMFont</vt:lpstr>
      <vt:lpstr>Label BMFont</vt:lpstr>
      <vt:lpstr>Label BMFont</vt:lpstr>
      <vt:lpstr>Label BMFont</vt:lpstr>
      <vt:lpstr>PowerPoint 演示文稿</vt:lpstr>
      <vt:lpstr>Label TTF</vt:lpstr>
      <vt:lpstr>Label TTF</vt:lpstr>
      <vt:lpstr>Label TTF</vt:lpstr>
      <vt:lpstr>Label SystemFont</vt:lpstr>
      <vt:lpstr>Label效果与排版</vt:lpstr>
      <vt:lpstr>Label效果与排版</vt:lpstr>
      <vt:lpstr>Label效果与排版</vt:lpstr>
      <vt:lpstr>Menu菜单、MenuItem菜单项</vt:lpstr>
      <vt:lpstr>Menu菜单由什么组成</vt:lpstr>
      <vt:lpstr>菜单选项和添加到菜单</vt:lpstr>
      <vt:lpstr>菜单选项和添加到菜单</vt:lpstr>
      <vt:lpstr>菜单选项和添加到菜单</vt:lpstr>
      <vt:lpstr>Lambda作为菜单回调</vt:lpstr>
      <vt:lpstr>Lambda作为菜单回调</vt:lpstr>
      <vt:lpstr>Lambda作为菜单回调</vt:lpstr>
      <vt:lpstr>GUI控件和容器</vt:lpstr>
      <vt:lpstr>综述</vt:lpstr>
      <vt:lpstr>Layout（布局）</vt:lpstr>
      <vt:lpstr>Widgets组件</vt:lpstr>
      <vt:lpstr>Button按钮</vt:lpstr>
      <vt:lpstr>Button按钮</vt:lpstr>
      <vt:lpstr>Button按钮</vt:lpstr>
      <vt:lpstr>CheckBox复选框</vt:lpstr>
      <vt:lpstr>CheckBox复选框</vt:lpstr>
      <vt:lpstr>CheckBox复选框</vt:lpstr>
      <vt:lpstr>LoadingBar进度条</vt:lpstr>
      <vt:lpstr>LoadingBar进度条</vt:lpstr>
      <vt:lpstr>LoadingBar进度条</vt:lpstr>
      <vt:lpstr>Slider滑动条</vt:lpstr>
      <vt:lpstr>Slider滑动条</vt:lpstr>
      <vt:lpstr>TextField文本框</vt:lpstr>
      <vt:lpstr>TextField文本框</vt:lpstr>
      <vt:lpstr>TextField文本框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2017-week11_ui_调度器_帧动画</dc:title>
  <dc:creator>喻静璇</dc:creator>
  <cp:lastModifiedBy>xb21cn</cp:lastModifiedBy>
  <cp:revision>3</cp:revision>
  <dcterms:created xsi:type="dcterms:W3CDTF">2018-05-22T12:28:54Z</dcterms:created>
  <dcterms:modified xsi:type="dcterms:W3CDTF">2018-05-24T10:24:09Z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2018-05-22T00:00:00Z</vt:filetime>
  </property>
</Properties>
</file>