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64"/>
    <p:restoredTop sz="94682"/>
  </p:normalViewPr>
  <p:slideViewPr>
    <p:cSldViewPr snapToGrid="0" snapToObjects="1">
      <p:cViewPr varScale="1">
        <p:scale>
          <a:sx n="107" d="100"/>
          <a:sy n="107" d="100"/>
        </p:scale>
        <p:origin x="18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F59E-B49F-EA4C-B744-58A66B1C2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A1EEA-53C6-8F46-9436-1ABCBBD72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CC524-C074-EF47-A5FD-C4C214A4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9897-080D-2B44-A4C0-E38392CE4F23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4D408-DD01-8548-B61D-7F91902F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732D3-D3FA-604F-82A8-920AD4B4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2299-A446-814C-BBCF-FB820EAC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3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421D-6DDE-A24A-B4DB-E09BC0C8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E443E-2616-4F4B-9B2A-E55251D81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B119D-AD7F-9D41-BF14-31D9645F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9897-080D-2B44-A4C0-E38392CE4F23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EDA93-3374-A74F-8F41-03755DBB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4D054-0D67-374A-B42D-26635D81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2299-A446-814C-BBCF-FB820EAC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4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424783-D1D6-B449-BA03-351EB122C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A40E2-6BF4-5543-9494-397FE210C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8F160-CFAD-1F4B-A92D-87D2D1F8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9897-080D-2B44-A4C0-E38392CE4F23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D4C4F-306E-514F-90BD-63D9333FD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CF585-2544-8E4B-9680-2FE132D7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2299-A446-814C-BBCF-FB820EAC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7329-6912-904E-965F-D60A7040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A5A29-3A16-824C-B95F-34613F47A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8C334-503D-084D-A1A7-59EEB463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9897-080D-2B44-A4C0-E38392CE4F23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484A3-8BE7-8247-B677-26DA83647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0DC9F-B795-E445-9FC8-39EE742B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2299-A446-814C-BBCF-FB820EAC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0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B311-DB76-6A4F-BFC0-616A62B6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6CD72-F58C-F04B-8A2D-024478F88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64163-059F-124C-ACDA-550841A1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9897-080D-2B44-A4C0-E38392CE4F23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0330-CCED-5140-9D3A-8ADBF88C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50439-8859-0146-8432-D466BFE1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2299-A446-814C-BBCF-FB820EAC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0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579E-2AC0-8044-B2FB-FE92AB7C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AF540-945A-9B47-9066-17CD9EC6D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867F4-382C-1F4D-9BE5-2AAFB7750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624A6-23AB-4E41-A4F5-10DA4542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9897-080D-2B44-A4C0-E38392CE4F23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5EA98-117C-D141-A541-18605231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1A0B3-5D43-3B41-8E04-F9292E46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2299-A446-814C-BBCF-FB820EAC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1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FB92-EE61-7144-A9A4-FFDA36608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89B21-43BA-6C46-AB5B-51BF5E208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E1E1E-BE4B-0D47-A001-8C01816AC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8EBF0-2A3B-0243-A21F-68F2DA1C0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15429-6D16-A140-9AB9-719971D2B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BF4449-6082-1041-B9CE-7795CD1A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9897-080D-2B44-A4C0-E38392CE4F23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462550-2577-3942-B5D7-1C7FA7FD2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70173-CD08-7443-A428-744C61F1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2299-A446-814C-BBCF-FB820EAC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3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578E-5456-6D49-8694-2428C8B6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F95E1-4D46-414C-ADBB-7A895709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9897-080D-2B44-A4C0-E38392CE4F23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35F5F-36B6-1048-A54A-DD0240C5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94E0D-0084-2846-BC9D-FBB1362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2299-A446-814C-BBCF-FB820EAC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7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CF068-FD0F-5245-B020-737112FE8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9897-080D-2B44-A4C0-E38392CE4F23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67039-64CB-A842-851D-DEDC3122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7715D-53C6-9C45-BA85-618B1D30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2299-A446-814C-BBCF-FB820EAC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5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9A0C-B3E0-D440-B480-837383BF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6FF31-BFC5-8E48-B417-DC03D2C5A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453DA-4743-4042-B263-404A7D07F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7EA4E-5B89-D346-B2FE-77B4DB9B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9897-080D-2B44-A4C0-E38392CE4F23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EE7CA-6D11-0D49-ACB6-AFC8AB51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B9822-2108-4D4A-B197-A7871957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2299-A446-814C-BBCF-FB820EAC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1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7854-BAC2-A140-9301-B27369A6E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DF557-2107-D34A-8702-C8B9EA290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09ED-349E-4442-BCA8-E946A4731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EA776-5BF1-794D-90FC-13DBDBAA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9897-080D-2B44-A4C0-E38392CE4F23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F7EC5-45C1-D640-BF43-3708E706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6D95D-5BD3-6741-91C9-36363B00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2299-A446-814C-BBCF-FB820EAC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3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0BD93-5940-EF40-8477-0FE538628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78C33-ED4D-4149-BF8D-9FA063CEB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6D32B-8C9E-C847-8204-2E87A1601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09897-080D-2B44-A4C0-E38392CE4F23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7C562-50D4-2A4E-9A72-A5B3F719B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CBF53-7273-BD48-8FC5-D09DD81AB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92299-A446-814C-BBCF-FB820EAC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C2A9-7063-A14C-B5BF-026030424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2D49F-CFC4-2A40-94EC-9C3327ED46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 Han</a:t>
            </a:r>
          </a:p>
          <a:p>
            <a:r>
              <a:rPr lang="en-US" dirty="0" err="1"/>
              <a:t>Haoran</a:t>
            </a:r>
            <a:r>
              <a:rPr lang="en-US" dirty="0"/>
              <a:t> Zhao</a:t>
            </a:r>
          </a:p>
        </p:txBody>
      </p:sp>
    </p:spTree>
    <p:extLst>
      <p:ext uri="{BB962C8B-B14F-4D97-AF65-F5344CB8AC3E}">
        <p14:creationId xmlns:p14="http://schemas.microsoft.com/office/powerpoint/2010/main" val="356376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96B3-6F32-1F46-A0EB-AA4A6742E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BE3F4-0E5D-6646-8280-B4C2C519C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Decision Tree </a:t>
            </a:r>
            <a:r>
              <a:rPr lang="en-US" dirty="0"/>
              <a:t>is one in which the final outcome of the model is based on a series of comparisons of the values of predictors against threshold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Ensemble methods </a:t>
            </a:r>
            <a:r>
              <a:rPr lang="en-US" dirty="0"/>
              <a:t>use multiple learning algorithms to obtain better predictive performance than could be obtained from any of the constituent learning algorithms alone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Random Forests </a:t>
            </a:r>
            <a:r>
              <a:rPr lang="en-US" dirty="0"/>
              <a:t>is an ensemble of independent Decision Trees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2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718E67E-3CBA-4F49-9999-C84D68BACF35}"/>
              </a:ext>
            </a:extLst>
          </p:cNvPr>
          <p:cNvGrpSpPr/>
          <p:nvPr/>
        </p:nvGrpSpPr>
        <p:grpSpPr>
          <a:xfrm>
            <a:off x="1839386" y="1475226"/>
            <a:ext cx="8814354" cy="5252145"/>
            <a:chOff x="238258" y="1331201"/>
            <a:chExt cx="8814354" cy="525214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8F4A01-CC0F-7E41-A51F-7F604FBF66CD}"/>
                </a:ext>
              </a:extLst>
            </p:cNvPr>
            <p:cNvSpPr txBox="1"/>
            <p:nvPr/>
          </p:nvSpPr>
          <p:spPr>
            <a:xfrm>
              <a:off x="8052463" y="3728853"/>
              <a:ext cx="8257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tx2"/>
                </a:buClr>
                <a:buSzPct val="110000"/>
              </a:pPr>
              <a:r>
                <a:rPr lang="en-US" sz="4000" dirty="0">
                  <a:solidFill>
                    <a:schemeClr val="tx2"/>
                  </a:solidFill>
                </a:rPr>
                <a:t>...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959FA3F-3DE4-0748-A4A8-22205960F548}"/>
                </a:ext>
              </a:extLst>
            </p:cNvPr>
            <p:cNvGrpSpPr/>
            <p:nvPr/>
          </p:nvGrpSpPr>
          <p:grpSpPr>
            <a:xfrm>
              <a:off x="238258" y="1331201"/>
              <a:ext cx="8814354" cy="5252145"/>
              <a:chOff x="238258" y="1331201"/>
              <a:chExt cx="8814354" cy="5252145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D053779C-4574-7342-82F9-FD13B4984B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8258" y="2998053"/>
                <a:ext cx="7663501" cy="1991453"/>
              </a:xfrm>
              <a:prstGeom prst="rect">
                <a:avLst/>
              </a:prstGeom>
            </p:spPr>
          </p:pic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A149330-DB46-0044-85A0-2FA68800F91E}"/>
                  </a:ext>
                </a:extLst>
              </p:cNvPr>
              <p:cNvGrpSpPr/>
              <p:nvPr/>
            </p:nvGrpSpPr>
            <p:grpSpPr>
              <a:xfrm>
                <a:off x="459940" y="1331201"/>
                <a:ext cx="7441818" cy="5252145"/>
                <a:chOff x="807549" y="1285895"/>
                <a:chExt cx="7441818" cy="5252145"/>
              </a:xfrm>
            </p:grpSpPr>
            <p:sp>
              <p:nvSpPr>
                <p:cNvPr id="30" name="Folded Corner 29">
                  <a:extLst>
                    <a:ext uri="{FF2B5EF4-FFF2-40B4-BE49-F238E27FC236}">
                      <a16:creationId xmlns:a16="http://schemas.microsoft.com/office/drawing/2014/main" id="{2CA1035D-6AE1-EC49-B001-4F776FE0477B}"/>
                    </a:ext>
                  </a:extLst>
                </p:cNvPr>
                <p:cNvSpPr/>
                <p:nvPr/>
              </p:nvSpPr>
              <p:spPr>
                <a:xfrm>
                  <a:off x="1344880" y="1285895"/>
                  <a:ext cx="6904487" cy="935596"/>
                </a:xfrm>
                <a:prstGeom prst="foldedCorner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indent="-342900">
                    <a:buClr>
                      <a:schemeClr val="tx2"/>
                    </a:buClr>
                    <a:buSzPct val="110000"/>
                    <a:buAutoNum type="arabicPeriod"/>
                  </a:pPr>
                  <a:endParaRPr lang="en-US" sz="1400" b="1" kern="0" dirty="0">
                    <a:solidFill>
                      <a:schemeClr val="tx1"/>
                    </a:solidFill>
                  </a:endParaRPr>
                </a:p>
                <a:p>
                  <a:pPr marL="342900" indent="-342900">
                    <a:buClr>
                      <a:schemeClr val="tx2"/>
                    </a:buClr>
                    <a:buSzPct val="110000"/>
                    <a:buAutoNum type="arabicPeriod"/>
                  </a:pPr>
                  <a:r>
                    <a:rPr lang="en-US" sz="1400" b="1" kern="0" dirty="0">
                      <a:solidFill>
                        <a:schemeClr val="tx1"/>
                      </a:solidFill>
                    </a:rPr>
                    <a:t>Samples Bootstrapping </a:t>
                  </a:r>
                  <a:r>
                    <a:rPr lang="en-US" sz="1400" kern="0" dirty="0">
                      <a:solidFill>
                        <a:schemeClr val="tx1"/>
                      </a:solidFill>
                    </a:rPr>
                    <a:t>: random subset of samples with replacement for each tree</a:t>
                  </a:r>
                </a:p>
                <a:p>
                  <a:pPr marL="342900" indent="-342900">
                    <a:buClr>
                      <a:schemeClr val="tx2"/>
                    </a:buClr>
                    <a:buSzPct val="110000"/>
                    <a:buAutoNum type="arabicPeriod"/>
                  </a:pPr>
                  <a:endParaRPr lang="en-US" sz="1400" b="1" kern="0" dirty="0">
                    <a:solidFill>
                      <a:schemeClr val="tx1"/>
                    </a:solidFill>
                  </a:endParaRPr>
                </a:p>
                <a:p>
                  <a:pPr marL="342900" indent="-342900">
                    <a:buClr>
                      <a:schemeClr val="tx2"/>
                    </a:buClr>
                    <a:buSzPct val="110000"/>
                    <a:buAutoNum type="arabicPeriod"/>
                  </a:pPr>
                  <a:r>
                    <a:rPr lang="en-US" sz="1400" b="1" kern="0" dirty="0">
                      <a:solidFill>
                        <a:schemeClr val="tx1"/>
                      </a:solidFill>
                    </a:rPr>
                    <a:t>Predictors: </a:t>
                  </a:r>
                  <a:r>
                    <a:rPr lang="en-US" sz="1400" dirty="0"/>
                    <a:t>for each tree, at each split, </a:t>
                  </a:r>
                  <a:r>
                    <a:rPr lang="en-US" sz="1400" b="1" i="1" dirty="0"/>
                    <a:t>randomly </a:t>
                  </a:r>
                  <a:r>
                    <a:rPr lang="en-US" sz="1400" dirty="0"/>
                    <a:t>select a set of predictors from the full set of predictors</a:t>
                  </a:r>
                  <a:endParaRPr lang="en-US" sz="1400" b="1" kern="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E7A1B8EE-3A5D-B54A-8492-31EB3A3BC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64521" y="2221492"/>
                  <a:ext cx="343743" cy="757601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AE6E8EE-B880-FE49-93E9-546C71606A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5372" y="2214671"/>
                  <a:ext cx="0" cy="922962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7A77154-7E1B-E243-8C20-4C4284CA72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4426" y="2208857"/>
                  <a:ext cx="738437" cy="770236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0D4EE81-D91F-924C-9BC9-FC81A9AEE18A}"/>
                    </a:ext>
                  </a:extLst>
                </p:cNvPr>
                <p:cNvSpPr txBox="1"/>
                <p:nvPr/>
              </p:nvSpPr>
              <p:spPr>
                <a:xfrm>
                  <a:off x="807549" y="4899867"/>
                  <a:ext cx="7056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Clr>
                      <a:schemeClr val="tx2"/>
                    </a:buClr>
                    <a:buSzPct val="110000"/>
                  </a:pPr>
                  <a:r>
                    <a:rPr lang="en-US" sz="1400" b="1" dirty="0">
                      <a:solidFill>
                        <a:schemeClr val="tx2"/>
                      </a:solidFill>
                    </a:rPr>
                    <a:t>Class A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AAC6A60-E42D-6743-A8D9-BC84BD325010}"/>
                    </a:ext>
                  </a:extLst>
                </p:cNvPr>
                <p:cNvSpPr txBox="1"/>
                <p:nvPr/>
              </p:nvSpPr>
              <p:spPr>
                <a:xfrm>
                  <a:off x="3607786" y="4899866"/>
                  <a:ext cx="6976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Clr>
                      <a:schemeClr val="tx2"/>
                    </a:buClr>
                    <a:buSzPct val="110000"/>
                  </a:pPr>
                  <a:r>
                    <a:rPr lang="en-US" sz="1400" b="1" dirty="0">
                      <a:solidFill>
                        <a:schemeClr val="tx2"/>
                      </a:solidFill>
                    </a:rPr>
                    <a:t>Class B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779480D-8689-6846-AB8F-DD18771BC2A2}"/>
                    </a:ext>
                  </a:extLst>
                </p:cNvPr>
                <p:cNvSpPr txBox="1"/>
                <p:nvPr/>
              </p:nvSpPr>
              <p:spPr>
                <a:xfrm>
                  <a:off x="6555932" y="4899865"/>
                  <a:ext cx="7056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Clr>
                      <a:schemeClr val="tx2"/>
                    </a:buClr>
                    <a:buSzPct val="110000"/>
                  </a:pPr>
                  <a:r>
                    <a:rPr lang="en-US" sz="1400" b="1" dirty="0">
                      <a:solidFill>
                        <a:schemeClr val="tx2"/>
                      </a:solidFill>
                    </a:rPr>
                    <a:t>Class A</a:t>
                  </a: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3B71A0E2-5B72-EC40-AE29-44DD7BFA9993}"/>
                    </a:ext>
                  </a:extLst>
                </p:cNvPr>
                <p:cNvCxnSpPr>
                  <a:cxnSpLocks/>
                  <a:stCxn id="18" idx="2"/>
                </p:cNvCxnSpPr>
                <p:nvPr/>
              </p:nvCxnSpPr>
              <p:spPr>
                <a:xfrm>
                  <a:off x="1160370" y="5207644"/>
                  <a:ext cx="2900991" cy="3916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75DD225-1632-C749-B7CB-3689C7BEA2EA}"/>
                    </a:ext>
                  </a:extLst>
                </p:cNvPr>
                <p:cNvSpPr txBox="1"/>
                <p:nvPr/>
              </p:nvSpPr>
              <p:spPr>
                <a:xfrm>
                  <a:off x="4012929" y="5460821"/>
                  <a:ext cx="13665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>
                      <a:schemeClr val="tx2"/>
                    </a:buClr>
                    <a:buSzPct val="110000"/>
                  </a:pPr>
                  <a:r>
                    <a:rPr lang="en-US" sz="1400" b="1" dirty="0">
                      <a:solidFill>
                        <a:schemeClr val="tx2"/>
                      </a:solidFill>
                    </a:rPr>
                    <a:t>Majority Voting</a:t>
                  </a: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FBA0AC9E-151A-E943-AF1F-EB9FEF2CE394}"/>
                    </a:ext>
                  </a:extLst>
                </p:cNvPr>
                <p:cNvCxnSpPr>
                  <a:cxnSpLocks/>
                  <a:stCxn id="20" idx="1"/>
                  <a:endCxn id="22" idx="3"/>
                </p:cNvCxnSpPr>
                <p:nvPr/>
              </p:nvCxnSpPr>
              <p:spPr>
                <a:xfrm flipH="1">
                  <a:off x="5379481" y="5053754"/>
                  <a:ext cx="1176451" cy="56095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29677E88-1457-C447-A439-A82C5B6F2564}"/>
                    </a:ext>
                  </a:extLst>
                </p:cNvPr>
                <p:cNvCxnSpPr>
                  <a:cxnSpLocks/>
                  <a:stCxn id="19" idx="2"/>
                  <a:endCxn id="22" idx="0"/>
                </p:cNvCxnSpPr>
                <p:nvPr/>
              </p:nvCxnSpPr>
              <p:spPr>
                <a:xfrm>
                  <a:off x="3956600" y="5207643"/>
                  <a:ext cx="739605" cy="2531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A812992A-40F0-A64C-BEEB-E08F99C5AAB0}"/>
                    </a:ext>
                  </a:extLst>
                </p:cNvPr>
                <p:cNvCxnSpPr>
                  <a:cxnSpLocks/>
                  <a:stCxn id="22" idx="2"/>
                </p:cNvCxnSpPr>
                <p:nvPr/>
              </p:nvCxnSpPr>
              <p:spPr>
                <a:xfrm>
                  <a:off x="4696205" y="5768598"/>
                  <a:ext cx="0" cy="3077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3323E61-6483-7744-BF5D-8FD6F7F3DAAF}"/>
                    </a:ext>
                  </a:extLst>
                </p:cNvPr>
                <p:cNvSpPr txBox="1"/>
                <p:nvPr/>
              </p:nvSpPr>
              <p:spPr>
                <a:xfrm>
                  <a:off x="4221020" y="6230263"/>
                  <a:ext cx="104932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>
                      <a:schemeClr val="tx2"/>
                    </a:buClr>
                    <a:buSzPct val="110000"/>
                  </a:pPr>
                  <a:r>
                    <a:rPr lang="en-US" sz="1400" b="1" dirty="0">
                      <a:solidFill>
                        <a:schemeClr val="tx2"/>
                      </a:solidFill>
                    </a:rPr>
                    <a:t>Final Class</a:t>
                  </a:r>
                </a:p>
              </p:txBody>
            </p:sp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FB21F38-6394-FB4F-A73C-7694E5B76C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7040" y="5061198"/>
                <a:ext cx="3815572" cy="6366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36A00EA-0C8E-3942-804C-7443DE297C92}"/>
                </a:ext>
              </a:extLst>
            </p:cNvPr>
            <p:cNvCxnSpPr>
              <a:cxnSpLocks/>
            </p:cNvCxnSpPr>
            <p:nvPr/>
          </p:nvCxnSpPr>
          <p:spPr>
            <a:xfrm>
              <a:off x="7413398" y="2266798"/>
              <a:ext cx="976722" cy="78462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AC959027-B777-7342-9820-EDA303493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83982" cy="680966"/>
          </a:xfrm>
        </p:spPr>
        <p:txBody>
          <a:bodyPr>
            <a:normAutofit/>
          </a:bodyPr>
          <a:lstStyle/>
          <a:p>
            <a:r>
              <a:rPr lang="en-US" sz="3600" b="1" dirty="0"/>
              <a:t>How does Random Forests work?</a:t>
            </a:r>
          </a:p>
        </p:txBody>
      </p:sp>
    </p:spTree>
    <p:extLst>
      <p:ext uri="{BB962C8B-B14F-4D97-AF65-F5344CB8AC3E}">
        <p14:creationId xmlns:p14="http://schemas.microsoft.com/office/powerpoint/2010/main" val="58308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4F37-6173-4946-BFCD-41AED95B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Advantage and Disadvantage of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F53D1-9DFF-EC4F-8AD8-E86289F66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Advantage:</a:t>
            </a:r>
          </a:p>
          <a:p>
            <a:pPr lvl="1"/>
            <a:r>
              <a:rPr lang="en-US" dirty="0"/>
              <a:t>The model outputs </a:t>
            </a:r>
            <a:r>
              <a:rPr lang="en-US" b="1" dirty="0"/>
              <a:t>importance of variable. </a:t>
            </a:r>
          </a:p>
          <a:p>
            <a:pPr lvl="1"/>
            <a:r>
              <a:rPr lang="en-US" dirty="0"/>
              <a:t>Non-linear relationship between predictors and target variable</a:t>
            </a:r>
          </a:p>
          <a:p>
            <a:pPr lvl="1"/>
            <a:r>
              <a:rPr lang="en-US" dirty="0"/>
              <a:t>Harder to overfit and less variance compared to decision tree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Disadvantage:</a:t>
            </a:r>
          </a:p>
          <a:p>
            <a:pPr lvl="1"/>
            <a:r>
              <a:rPr lang="en-US" dirty="0"/>
              <a:t>Hard to interpret</a:t>
            </a:r>
          </a:p>
          <a:p>
            <a:pPr lvl="1"/>
            <a:r>
              <a:rPr lang="en-US" dirty="0"/>
              <a:t>Could be memory intensive and longer to compute for large number of trees with many depths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6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106</Words>
  <Application>Microsoft Macintosh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Random Forest</vt:lpstr>
      <vt:lpstr>Random Forests</vt:lpstr>
      <vt:lpstr>How does Random Forests work?</vt:lpstr>
      <vt:lpstr>Advantage and Disadvantage of Random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</dc:title>
  <dc:creator>Han, Xi</dc:creator>
  <cp:lastModifiedBy>han xi xi</cp:lastModifiedBy>
  <cp:revision>20</cp:revision>
  <dcterms:created xsi:type="dcterms:W3CDTF">2018-11-15T01:38:01Z</dcterms:created>
  <dcterms:modified xsi:type="dcterms:W3CDTF">2018-11-15T04:29:37Z</dcterms:modified>
</cp:coreProperties>
</file>