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7" r:id="rId5"/>
    <p:sldId id="292" r:id="rId6"/>
    <p:sldId id="290" r:id="rId7"/>
    <p:sldId id="260" r:id="rId8"/>
    <p:sldId id="300" r:id="rId9"/>
    <p:sldId id="301" r:id="rId10"/>
    <p:sldId id="302" r:id="rId11"/>
    <p:sldId id="303" r:id="rId12"/>
    <p:sldId id="304" r:id="rId13"/>
    <p:sldId id="305" r:id="rId14"/>
    <p:sldId id="299" r:id="rId15"/>
    <p:sldId id="284" r:id="rId16"/>
    <p:sldId id="285" r:id="rId17"/>
    <p:sldId id="286" r:id="rId18"/>
    <p:sldId id="288" r:id="rId19"/>
    <p:sldId id="295" r:id="rId20"/>
    <p:sldId id="296" r:id="rId21"/>
    <p:sldId id="297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E5E1-B82A-45B3-B8F8-38D2B066B4BD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BEB47-DB92-4A6D-A447-6396700B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được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tiếp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camera với 120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người,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người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Với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dữ liệu này,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người trong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học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với người dùng.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nhận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sử dụng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là 100.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người được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học 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nhận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như sau: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vào là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học: Số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30, nhận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30,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100%.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với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khác: số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90, nhận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82,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91,11%.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BEB47-DB92-4A6D-A447-6396700B66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BEB47-DB92-4A6D-A447-6396700B66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8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549-4DA2-415A-A160-1EDD0258ECE0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pPr/>
              <a:t>‹#›</a:t>
            </a:fld>
            <a:r>
              <a:rPr lang="en-US" smtClean="0"/>
              <a:t>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5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70B4E-DF88-4067-88E4-D92BF7B93892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0CD-9431-4EA3-844D-139760FEFFD3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F376-223D-4408-B54A-E89D8CA6FB35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#17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2BCB-1146-40B4-870C-F0C9B8B64BC3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6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1FC2-FF0B-4BC1-BC6B-9DBD88E2C3EC}" type="datetime1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7BFE-9BD5-4BFF-9839-254BF23B6D14}" type="datetime1">
              <a:rPr lang="en-US" smtClean="0"/>
              <a:t>15-May-18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1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7CEB-7007-458B-8D31-E5F90F1D738E}" type="datetime1">
              <a:rPr lang="en-US" smtClean="0"/>
              <a:t>15-May-18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2888-64EE-4791-B838-B505AE9779AC}" type="datetime1">
              <a:rPr lang="en-US" smtClean="0"/>
              <a:t>15-May-18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27-94E9-4AEA-9B15-21EDE962BA46}" type="datetime1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E05-1D60-4D57-B894-73DE974AFA44}" type="datetime1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99E6-F1A6-4460-9B09-B7BC93685795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B424-366B-491B-B087-101AEA8F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7409" y="4119436"/>
            <a:ext cx="9144000" cy="1872710"/>
          </a:xfrm>
        </p:spPr>
        <p:txBody>
          <a:bodyPr>
            <a:normAutofit lnSpcReduction="10000"/>
          </a:bodyPr>
          <a:lstStyle/>
          <a:p>
            <a:pPr algn="r"/>
            <a:endParaRPr lang="en-US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Nguyễn </a:t>
            </a:r>
            <a:r>
              <a:rPr lang="en-US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Hải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Chuyên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gành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Công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thông 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tin</a:t>
            </a:r>
          </a:p>
          <a:p>
            <a:pPr algn="l"/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Cán</a:t>
            </a:r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 TS Nguyễn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Hậu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239797"/>
            <a:ext cx="12192000" cy="1878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ỨNG DỤNG HỖ TRỢ KHÁCH HÀNG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SỬ DỤNG OPENCV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6" y="55248"/>
            <a:ext cx="1709329" cy="1705056"/>
          </a:xfrm>
          <a:prstGeom prst="rect">
            <a:avLst/>
          </a:prstGeom>
        </p:spPr>
      </p:pic>
      <p:pic>
        <p:nvPicPr>
          <p:cNvPr id="1028" name="Picture 4" descr="Káº¿t quáº£ hÃ¬nh áº£nh cho logo Äáº¡i há»c quá»c gia hÃ  ná»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772" y="61687"/>
            <a:ext cx="1593275" cy="159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11518" y="559975"/>
            <a:ext cx="776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cs typeface="Calibri" panose="020F0502020204030204" pitchFamily="34" charset="0"/>
              </a:rPr>
              <a:t>ĐẠI HỌC QUỐC GIA HÀ </a:t>
            </a:r>
            <a:r>
              <a:rPr lang="vi-VN" sz="2800" b="1" dirty="0" smtClean="0">
                <a:cs typeface="Calibri" panose="020F0502020204030204" pitchFamily="34" charset="0"/>
              </a:rPr>
              <a:t>NỘI</a:t>
            </a:r>
            <a:endParaRPr lang="vi-VN" sz="2800" b="1" dirty="0">
              <a:cs typeface="Calibri" panose="020F0502020204030204" pitchFamily="34" charset="0"/>
            </a:endParaRPr>
          </a:p>
          <a:p>
            <a:pPr algn="ctr"/>
            <a:r>
              <a:rPr lang="vi-VN" sz="2800" b="1" dirty="0">
                <a:cs typeface="Calibri" panose="020F0502020204030204" pitchFamily="34" charset="0"/>
              </a:rPr>
              <a:t>TRƯỜNG ĐẠI HỌC CÔNG NGHỆ</a:t>
            </a:r>
          </a:p>
          <a:p>
            <a:pPr algn="ctr"/>
            <a:endParaRPr lang="en-US" sz="24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10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số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nhận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mặt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3954" y="1587581"/>
            <a:ext cx="508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2, Fisher</a:t>
            </a:r>
            <a:r>
              <a:rPr lang="vi-V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Faces Recognizer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531" y="2056686"/>
            <a:ext cx="62037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ải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tiến của thuật toán 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EigenFaces </a:t>
            </a:r>
            <a:r>
              <a:rPr lang="vi-V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Recognizer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ổng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thể các khuôn mặt của những người sử dụng cùng một lúc và tìm ra các thành phần chính và quan trọng nhất ra để phân biệt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điểm: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+ 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ình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ảnh có những thay đổi về sự sắc nét (như thay đổi ánh sáng)  dẫn đến ảnh hưởng hình ảnh nhận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ình chữ nhật 7"/>
          <p:cNvSpPr/>
          <p:nvPr/>
        </p:nvSpPr>
        <p:spPr>
          <a:xfrm>
            <a:off x="7697188" y="5694217"/>
            <a:ext cx="3536869" cy="6621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7. </a:t>
            </a:r>
            <a:r>
              <a:rPr lang="en-US" dirty="0" err="1" smtClean="0">
                <a:solidFill>
                  <a:schemeClr val="tx1"/>
                </a:solidFill>
              </a:rPr>
              <a:t>Tổng</a:t>
            </a:r>
            <a:r>
              <a:rPr lang="en-US" dirty="0" smtClean="0">
                <a:solidFill>
                  <a:schemeClr val="tx1"/>
                </a:solidFill>
              </a:rPr>
              <a:t> thể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khuôn</a:t>
            </a:r>
            <a:r>
              <a:rPr lang="en-US" dirty="0" smtClean="0">
                <a:solidFill>
                  <a:schemeClr val="tx1"/>
                </a:solidFill>
              </a:rPr>
              <a:t> mặt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eigenfaces_openc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587581"/>
            <a:ext cx="5178334" cy="3945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3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11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số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nhận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mặt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7017" y="1371272"/>
            <a:ext cx="5630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3, </a:t>
            </a:r>
            <a:r>
              <a:rPr lang="vi-VN" sz="2400" b="1" i="1" dirty="0"/>
              <a:t>Local Binary Patterns Histograms (LBPH) Face Recognizer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532" y="2383928"/>
            <a:ext cx="58695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Không bị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ấu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trúc cục bộ của một hình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so sánh mỗi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pixel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với các điểm ảnh lân cận của nó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/>
              <a:t> </a:t>
            </a:r>
            <a:r>
              <a:rPr lang="vi-VN" sz="2400" dirty="0" smtClean="0"/>
              <a:t>Mỗi </a:t>
            </a:r>
            <a:r>
              <a:rPr lang="vi-VN" sz="2400" dirty="0"/>
              <a:t>pixel sẽ được biểu hiện thành một chuỗi nhị phân, giống như </a:t>
            </a:r>
            <a:r>
              <a:rPr lang="vi-VN" sz="2400" dirty="0" smtClean="0"/>
              <a:t>11001111</a:t>
            </a:r>
            <a:endParaRPr lang="en-US" sz="2400" dirty="0" smtClean="0"/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-&gt; 8 pixel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có 2^8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ình chữ nhật 7"/>
          <p:cNvSpPr/>
          <p:nvPr/>
        </p:nvSpPr>
        <p:spPr>
          <a:xfrm>
            <a:off x="7697188" y="5694217"/>
            <a:ext cx="3536869" cy="6621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8. </a:t>
            </a:r>
            <a:r>
              <a:rPr lang="en-US" dirty="0" err="1" smtClean="0">
                <a:solidFill>
                  <a:schemeClr val="tx1"/>
                </a:solidFill>
              </a:rPr>
              <a:t>Khuôn</a:t>
            </a:r>
            <a:r>
              <a:rPr lang="en-US" dirty="0" smtClean="0">
                <a:solidFill>
                  <a:schemeClr val="tx1"/>
                </a:solidFill>
              </a:rPr>
              <a:t> mặt sử dụng </a:t>
            </a:r>
            <a:r>
              <a:rPr lang="en-US" dirty="0" err="1" smtClean="0">
                <a:solidFill>
                  <a:schemeClr val="tx1"/>
                </a:solidFill>
              </a:rPr>
              <a:t>thuật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r>
              <a:rPr lang="en-US" dirty="0" smtClean="0">
                <a:solidFill>
                  <a:schemeClr val="tx1"/>
                </a:solidFill>
              </a:rPr>
              <a:t> LBPH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LBP fac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09" y="1786770"/>
            <a:ext cx="5760085" cy="319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8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12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46825" y="1237958"/>
            <a:ext cx="11261998" cy="5483517"/>
          </a:xfrm>
          <a:prstGeom prst="rect">
            <a:avLst/>
          </a:prstGeom>
        </p:spPr>
      </p:pic>
      <p:sp>
        <p:nvSpPr>
          <p:cNvPr id="6" name="Hình chữ nhật 7"/>
          <p:cNvSpPr/>
          <p:nvPr/>
        </p:nvSpPr>
        <p:spPr>
          <a:xfrm>
            <a:off x="2940594" y="6437357"/>
            <a:ext cx="4570550" cy="203109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9. </a:t>
            </a:r>
            <a:r>
              <a:rPr lang="en-US" dirty="0" err="1" smtClean="0">
                <a:solidFill>
                  <a:schemeClr val="tx1"/>
                </a:solidFill>
              </a:rPr>
              <a:t>Quy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nhận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khuôn</a:t>
            </a:r>
            <a:r>
              <a:rPr lang="en-US" dirty="0" smtClean="0">
                <a:solidFill>
                  <a:schemeClr val="tx1"/>
                </a:solidFill>
              </a:rPr>
              <a:t> mặt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Káº¿t quáº£ hÃ¬nh áº£nh cho training face recognition opencv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88" y="3731840"/>
            <a:ext cx="3244523" cy="145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Káº¿t quáº£ hÃ¬nh áº£nh cho preprocessing face recognition opencv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86" y="2063931"/>
            <a:ext cx="2774723" cy="61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9904913" y="4820194"/>
            <a:ext cx="1903910" cy="19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13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1869"/>
            <a:ext cx="12192000" cy="1161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hệ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818" y="1847050"/>
            <a:ext cx="11795759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vào: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Vec-tơ đặc tính của ảnh chứa đối tượng cần nhận dạng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Đầu ra: Trả lời đối tượng “đã được nhận biết” hay “chưa được biết”.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sz="2400" dirty="0" smtClean="0"/>
              <a:t>Tập </a:t>
            </a:r>
            <a:r>
              <a:rPr lang="vi-VN" sz="2400" dirty="0"/>
              <a:t>ảnh học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vi-VN" sz="2400" dirty="0" smtClean="0"/>
              <a:t>lần </a:t>
            </a:r>
            <a:r>
              <a:rPr lang="vi-VN" sz="2400" dirty="0"/>
              <a:t>lượt được chiếu vào không gian </a:t>
            </a:r>
            <a:r>
              <a:rPr lang="en-US" sz="2400" dirty="0" smtClean="0"/>
              <a:t>E</a:t>
            </a:r>
            <a:r>
              <a:rPr lang="vi-VN" sz="2400" dirty="0" smtClean="0"/>
              <a:t>igenface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V</a:t>
            </a:r>
            <a:r>
              <a:rPr lang="vi-VN" sz="2400" dirty="0" smtClean="0"/>
              <a:t>ec </a:t>
            </a:r>
            <a:r>
              <a:rPr lang="vi-VN" sz="2400" dirty="0"/>
              <a:t>tơ đặc tính của các ảnh học lần lượt là: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vi-VN" sz="2400" dirty="0"/>
              <a:t>Ảnh chứa đối tượng cần nhận dạng </a:t>
            </a:r>
            <a:r>
              <a:rPr lang="en-US" sz="2400" dirty="0" smtClean="0"/>
              <a:t>     </a:t>
            </a:r>
            <a:r>
              <a:rPr lang="vi-VN" sz="2400" dirty="0"/>
              <a:t>chiếu vào không gian eigenface ta được vec tơ đặc tính </a:t>
            </a:r>
            <a:r>
              <a:rPr lang="en-US" sz="2400" dirty="0" smtClean="0"/>
              <a:t>        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300" dirty="0" err="1" smtClean="0"/>
              <a:t>Nếu</a:t>
            </a:r>
            <a:r>
              <a:rPr lang="en-US" sz="2300" dirty="0" smtClean="0"/>
              <a:t>             </a:t>
            </a:r>
            <a:r>
              <a:rPr lang="en-US" sz="2300" dirty="0" err="1" smtClean="0"/>
              <a:t>đối</a:t>
            </a:r>
            <a:r>
              <a:rPr lang="en-US" sz="2300" dirty="0" smtClean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đã</a:t>
            </a:r>
            <a:r>
              <a:rPr lang="en-US" sz="2300" dirty="0"/>
              <a:t> được biết </a:t>
            </a:r>
            <a:r>
              <a:rPr lang="en-US" sz="2300" dirty="0" err="1"/>
              <a:t>đến</a:t>
            </a:r>
            <a:r>
              <a:rPr lang="en-US" sz="2300" dirty="0"/>
              <a:t>, là người trong cơ </a:t>
            </a:r>
            <a:r>
              <a:rPr lang="en-US" sz="2300" dirty="0" err="1"/>
              <a:t>sở</a:t>
            </a:r>
            <a:r>
              <a:rPr lang="en-US" sz="2300" dirty="0"/>
              <a:t> dữ </a:t>
            </a:r>
            <a:r>
              <a:rPr lang="en-US" sz="2300" dirty="0" smtClean="0"/>
              <a:t>liệu học</a:t>
            </a:r>
            <a:r>
              <a:rPr lang="en-US" sz="2300" dirty="0"/>
              <a:t>.</a:t>
            </a:r>
          </a:p>
          <a:p>
            <a:r>
              <a:rPr lang="en-US" sz="2300" dirty="0" smtClean="0"/>
              <a:t>                                        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300" dirty="0" smtClean="0"/>
              <a:t>  </a:t>
            </a:r>
            <a:r>
              <a:rPr lang="en-US" sz="2300" dirty="0" err="1" smtClean="0"/>
              <a:t>Nếu</a:t>
            </a:r>
            <a:r>
              <a:rPr lang="en-US" sz="2300" dirty="0" smtClean="0"/>
              <a:t>           </a:t>
            </a:r>
            <a:r>
              <a:rPr lang="en-US" sz="2300" dirty="0" err="1" smtClean="0"/>
              <a:t>đối</a:t>
            </a:r>
            <a:r>
              <a:rPr lang="en-US" sz="2300" dirty="0" smtClean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chưa được biết </a:t>
            </a:r>
            <a:r>
              <a:rPr lang="en-US" sz="2300" dirty="0" err="1" smtClean="0"/>
              <a:t>đến</a:t>
            </a:r>
            <a:r>
              <a:rPr lang="en-US" sz="2300" dirty="0" smtClean="0"/>
              <a:t>.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03120" y="1357949"/>
            <a:ext cx="8686800" cy="4891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Euclid dùng để </a:t>
            </a:r>
            <a:r>
              <a:rPr lang="en-US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28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2480925" y="2641080"/>
            <a:ext cx="2181225" cy="363172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6650836" y="2969549"/>
            <a:ext cx="1299297" cy="469413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>
          <a:blip r:embed="rId5"/>
          <a:stretch>
            <a:fillRect/>
          </a:stretch>
        </p:blipFill>
        <p:spPr>
          <a:xfrm>
            <a:off x="5518301" y="3381991"/>
            <a:ext cx="284884" cy="256129"/>
          </a:xfrm>
          <a:prstGeom prst="rect">
            <a:avLst/>
          </a:prstGeom>
        </p:spPr>
      </p:pic>
      <p:pic>
        <p:nvPicPr>
          <p:cNvPr id="40" name="Picture 39"/>
          <p:cNvPicPr/>
          <p:nvPr/>
        </p:nvPicPr>
        <p:blipFill>
          <a:blip r:embed="rId6"/>
          <a:stretch>
            <a:fillRect/>
          </a:stretch>
        </p:blipFill>
        <p:spPr>
          <a:xfrm>
            <a:off x="2226755" y="3776476"/>
            <a:ext cx="282484" cy="280742"/>
          </a:xfrm>
          <a:prstGeom prst="rect">
            <a:avLst/>
          </a:prstGeom>
        </p:spPr>
      </p:pic>
      <p:pic>
        <p:nvPicPr>
          <p:cNvPr id="41" name="Picture 40"/>
          <p:cNvPicPr/>
          <p:nvPr/>
        </p:nvPicPr>
        <p:blipFill>
          <a:blip r:embed="rId7"/>
          <a:stretch>
            <a:fillRect/>
          </a:stretch>
        </p:blipFill>
        <p:spPr>
          <a:xfrm>
            <a:off x="326571" y="4386134"/>
            <a:ext cx="2442755" cy="1701157"/>
          </a:xfrm>
          <a:prstGeom prst="rect">
            <a:avLst/>
          </a:prstGeom>
        </p:spPr>
      </p:pic>
      <p:pic>
        <p:nvPicPr>
          <p:cNvPr id="47" name="Picture 46"/>
          <p:cNvPicPr/>
          <p:nvPr/>
        </p:nvPicPr>
        <p:blipFill>
          <a:blip r:embed="rId8"/>
          <a:stretch>
            <a:fillRect/>
          </a:stretch>
        </p:blipFill>
        <p:spPr>
          <a:xfrm>
            <a:off x="3780543" y="4820365"/>
            <a:ext cx="627279" cy="313337"/>
          </a:xfrm>
          <a:prstGeom prst="rect">
            <a:avLst/>
          </a:prstGeom>
        </p:spPr>
      </p:pic>
      <p:pic>
        <p:nvPicPr>
          <p:cNvPr id="48" name="Picture 47"/>
          <p:cNvPicPr/>
          <p:nvPr/>
        </p:nvPicPr>
        <p:blipFill>
          <a:blip r:embed="rId9"/>
          <a:stretch>
            <a:fillRect/>
          </a:stretch>
        </p:blipFill>
        <p:spPr>
          <a:xfrm>
            <a:off x="3780543" y="5225143"/>
            <a:ext cx="627279" cy="2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14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1869"/>
            <a:ext cx="12192000" cy="1161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hệ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35915" y="3339613"/>
            <a:ext cx="5437868" cy="156019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77175" y="3339613"/>
            <a:ext cx="5778910" cy="15601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914" y="4978289"/>
            <a:ext cx="5437869" cy="1686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vi-VN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 </a:t>
            </a:r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Trường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“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nhận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ảnh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cần nhận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b,c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- 2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ảnh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gần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với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tượng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và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nhận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4978289"/>
            <a:ext cx="5778138" cy="1686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vi-VN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 </a:t>
            </a:r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vi-VN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vi-VN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rường </a:t>
            </a:r>
            <a:r>
              <a:rPr lang="vi-VN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hợp: “khó nhận dạng”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</a:t>
            </a:r>
            <a:r>
              <a:rPr lang="vi-VN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 cần được nhận dạng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b,c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vi-VN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Ảnh gần nhất với đối tượng và các giá trị nhận dạng tương ứng.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2343" y="1271583"/>
            <a:ext cx="10909663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/>
              <a:t>mẫu</a:t>
            </a:r>
            <a:r>
              <a:rPr lang="en-US" sz="2400" dirty="0"/>
              <a:t> test được </a:t>
            </a:r>
            <a:r>
              <a:rPr lang="en-US" sz="2400" dirty="0" err="1"/>
              <a:t>chụp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tiếp </a:t>
            </a:r>
            <a:r>
              <a:rPr lang="en-US" sz="2400" dirty="0" err="1"/>
              <a:t>từ</a:t>
            </a:r>
            <a:r>
              <a:rPr lang="en-US" sz="2400" dirty="0"/>
              <a:t> camera với 120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6 </a:t>
            </a:r>
            <a:r>
              <a:rPr lang="en-US" sz="2400" dirty="0" smtClean="0"/>
              <a:t>người.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/>
              <a:t>người được </a:t>
            </a:r>
            <a:r>
              <a:rPr lang="en-US" sz="2400" dirty="0" err="1"/>
              <a:t>cho</a:t>
            </a:r>
            <a:r>
              <a:rPr lang="en-US" sz="2400" dirty="0"/>
              <a:t> học </a:t>
            </a:r>
            <a:r>
              <a:rPr lang="en-US" sz="2400" dirty="0" smtClean="0"/>
              <a:t>20 </a:t>
            </a:r>
            <a:r>
              <a:rPr lang="en-US" sz="2400" dirty="0" err="1"/>
              <a:t>ảnh</a:t>
            </a:r>
            <a:r>
              <a:rPr lang="en-US" sz="2400" dirty="0"/>
              <a:t>.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nhận </a:t>
            </a:r>
            <a:r>
              <a:rPr lang="en-US" sz="2400" dirty="0" err="1"/>
              <a:t>dạng</a:t>
            </a:r>
            <a:r>
              <a:rPr lang="en-US" sz="2400" dirty="0"/>
              <a:t> như sau:</a:t>
            </a:r>
          </a:p>
          <a:p>
            <a:r>
              <a:rPr lang="en-US" sz="2400" dirty="0" smtClean="0"/>
              <a:t>	+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vào là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học: Số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smtClean="0"/>
              <a:t>20</a:t>
            </a:r>
            <a:r>
              <a:rPr lang="en-US" sz="2400" dirty="0"/>
              <a:t>, nhận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: </a:t>
            </a:r>
            <a:r>
              <a:rPr lang="en-US" sz="2400" dirty="0" smtClean="0"/>
              <a:t>17, </a:t>
            </a:r>
            <a:r>
              <a:rPr lang="en-US" sz="2400" dirty="0" err="1"/>
              <a:t>tỉ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</a:t>
            </a:r>
            <a:r>
              <a:rPr lang="en-US" sz="2400" dirty="0" smtClean="0"/>
              <a:t>85%.</a:t>
            </a:r>
            <a:endParaRPr lang="en-US" sz="2400" dirty="0"/>
          </a:p>
          <a:p>
            <a:r>
              <a:rPr lang="en-US" sz="2400" dirty="0" smtClean="0"/>
              <a:t>	+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/>
              <a:t>tra</a:t>
            </a:r>
            <a:r>
              <a:rPr lang="en-US" sz="2400" dirty="0"/>
              <a:t> với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khác: số </a:t>
            </a:r>
            <a:r>
              <a:rPr lang="en-US" sz="2400" dirty="0" err="1"/>
              <a:t>ảnh</a:t>
            </a:r>
            <a:r>
              <a:rPr lang="en-US" sz="2400" dirty="0"/>
              <a:t>: </a:t>
            </a:r>
            <a:r>
              <a:rPr lang="en-US" sz="2400" dirty="0" smtClean="0"/>
              <a:t>100</a:t>
            </a:r>
            <a:r>
              <a:rPr lang="en-US" sz="2400" dirty="0"/>
              <a:t>, nhận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smtClean="0"/>
              <a:t>86, </a:t>
            </a:r>
            <a:r>
              <a:rPr lang="en-US" sz="2400" dirty="0" err="1"/>
              <a:t>tỉ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</a:t>
            </a:r>
            <a:r>
              <a:rPr lang="en-US" sz="2400" dirty="0" smtClean="0"/>
              <a:t>86%.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15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9005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demo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337" y="1011383"/>
            <a:ext cx="5567363" cy="523701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971310" y="1011383"/>
            <a:ext cx="6027016" cy="5237017"/>
          </a:xfrm>
          <a:prstGeom prst="rect">
            <a:avLst/>
          </a:prstGeom>
        </p:spPr>
      </p:pic>
      <p:sp>
        <p:nvSpPr>
          <p:cNvPr id="9" name="Hình chữ nhật 7"/>
          <p:cNvSpPr/>
          <p:nvPr/>
        </p:nvSpPr>
        <p:spPr>
          <a:xfrm>
            <a:off x="644030" y="6356350"/>
            <a:ext cx="4295322" cy="36512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12. </a:t>
            </a:r>
            <a:r>
              <a:rPr lang="en-US" dirty="0" err="1" smtClean="0">
                <a:solidFill>
                  <a:schemeClr val="tx1"/>
                </a:solidFill>
              </a:rPr>
              <a:t>Xử</a:t>
            </a:r>
            <a:r>
              <a:rPr lang="en-US" dirty="0" smtClean="0">
                <a:solidFill>
                  <a:schemeClr val="tx1"/>
                </a:solidFill>
              </a:rPr>
              <a:t> lý dữ liệu </a:t>
            </a:r>
            <a:r>
              <a:rPr lang="en-US" dirty="0" err="1" smtClean="0">
                <a:solidFill>
                  <a:schemeClr val="tx1"/>
                </a:solidFill>
              </a:rPr>
              <a:t>khách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ình chữ nhật 7"/>
          <p:cNvSpPr/>
          <p:nvPr/>
        </p:nvSpPr>
        <p:spPr>
          <a:xfrm>
            <a:off x="6462939" y="6277982"/>
            <a:ext cx="4295322" cy="44349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13. </a:t>
            </a:r>
            <a:r>
              <a:rPr lang="en-US" dirty="0" err="1" smtClean="0">
                <a:solidFill>
                  <a:schemeClr val="tx1"/>
                </a:solidFill>
              </a:rPr>
              <a:t>Hóa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đơn</a:t>
            </a:r>
            <a:r>
              <a:rPr lang="en-US" dirty="0" smtClean="0">
                <a:solidFill>
                  <a:schemeClr val="tx1"/>
                </a:solidFill>
              </a:rPr>
              <a:t> mua </a:t>
            </a:r>
            <a:r>
              <a:rPr lang="en-US" dirty="0" err="1" smtClean="0">
                <a:solidFill>
                  <a:schemeClr val="tx1"/>
                </a:solidFill>
              </a:rPr>
              <a:t>sắm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16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58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demo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ình chữ nhật 7"/>
          <p:cNvSpPr/>
          <p:nvPr/>
        </p:nvSpPr>
        <p:spPr>
          <a:xfrm>
            <a:off x="10453048" y="3126347"/>
            <a:ext cx="1538061" cy="10410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14.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Màn</a:t>
            </a:r>
            <a:r>
              <a:rPr lang="en-US" dirty="0" smtClean="0">
                <a:solidFill>
                  <a:schemeClr val="tx1"/>
                </a:solidFill>
              </a:rPr>
              <a:t> hình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937349"/>
            <a:ext cx="9878292" cy="57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8401" y="1378633"/>
            <a:ext cx="8735399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vi-VN" dirty="0"/>
              <a:t>Nghiên cứu về OpenCV, các thuật toán, các đặc điểm của OpenCV và ứng dụng OpenCV trong thực tế.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5702" y="2394368"/>
            <a:ext cx="8735398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vi-VN" dirty="0"/>
              <a:t>Phân tích, thiết kế hệ thống xác nhận khuôn mặt người </a:t>
            </a:r>
            <a:r>
              <a:rPr lang="vi-VN" dirty="0" smtClean="0"/>
              <a:t>dùng và xử lý ảnh số.</a:t>
            </a:r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96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luận và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05702" y="3460292"/>
            <a:ext cx="8735398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Hỗ trợ cửa hàng xử lý thông tin khách hàng và dữ liệu mua sắm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5702" y="4565650"/>
            <a:ext cx="8735398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vi-VN" dirty="0"/>
              <a:t>Tiến hành thử nghiệm các ảnh số vào nhận diện khuôn mặt.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05702" y="5608835"/>
            <a:ext cx="8735398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vi-VN" dirty="0"/>
              <a:t>Xử lý dữ liệu ảnh số và phân tích các thuật toán ứng dụng xử lý ảnh </a:t>
            </a:r>
            <a:r>
              <a:rPr lang="vi-VN" dirty="0" smtClean="0"/>
              <a:t>số</a:t>
            </a:r>
            <a:r>
              <a:rPr lang="en-US" dirty="0" smtClean="0"/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8227" y="3095152"/>
            <a:ext cx="1710930" cy="1241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2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được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21" idx="3"/>
            <a:endCxn id="4" idx="1"/>
          </p:cNvCxnSpPr>
          <p:nvPr/>
        </p:nvCxnSpPr>
        <p:spPr>
          <a:xfrm flipV="1">
            <a:off x="1959157" y="1786596"/>
            <a:ext cx="659244" cy="192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1" idx="3"/>
            <a:endCxn id="5" idx="1"/>
          </p:cNvCxnSpPr>
          <p:nvPr/>
        </p:nvCxnSpPr>
        <p:spPr>
          <a:xfrm flipV="1">
            <a:off x="1959157" y="2809365"/>
            <a:ext cx="646545" cy="90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3"/>
            <a:endCxn id="15" idx="1"/>
          </p:cNvCxnSpPr>
          <p:nvPr/>
        </p:nvCxnSpPr>
        <p:spPr>
          <a:xfrm>
            <a:off x="1959157" y="3715904"/>
            <a:ext cx="646545" cy="15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17" idx="1"/>
          </p:cNvCxnSpPr>
          <p:nvPr/>
        </p:nvCxnSpPr>
        <p:spPr>
          <a:xfrm>
            <a:off x="1959157" y="3715904"/>
            <a:ext cx="646545" cy="126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19" idx="1"/>
          </p:cNvCxnSpPr>
          <p:nvPr/>
        </p:nvCxnSpPr>
        <p:spPr>
          <a:xfrm>
            <a:off x="1959157" y="3715904"/>
            <a:ext cx="646545" cy="230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3824" y="1364361"/>
            <a:ext cx="8590459" cy="88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vi-VN" dirty="0"/>
              <a:t>Xây dựng và phát triển về giao diện người dùng sao cho thân thiện và dễ sử dụng hơn.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23825" y="2494578"/>
            <a:ext cx="8590458" cy="88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vi-VN" dirty="0"/>
              <a:t>Nghiên cứu về giải pháp tăng  tốc độ xử lý ảnh số, cũng như độ chính xác khi nhận diện ảnh số.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36525" y="3624795"/>
            <a:ext cx="8577758" cy="88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vi-VN" dirty="0"/>
              <a:t>Tối ưu dữ liệu để có thể có các phiên bản cài đặt nhẹ hơn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15" name="Rectangle 14"/>
          <p:cNvSpPr/>
          <p:nvPr/>
        </p:nvSpPr>
        <p:spPr>
          <a:xfrm>
            <a:off x="2936525" y="4755012"/>
            <a:ext cx="8590458" cy="88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trên nhiều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hệ </a:t>
            </a:r>
            <a:r>
              <a:rPr lang="en-US" dirty="0" err="1" smtClean="0"/>
              <a:t>thống</a:t>
            </a:r>
            <a:r>
              <a:rPr lang="en-US" dirty="0" smtClean="0"/>
              <a:t> hơn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23" name="Rectangle 22"/>
          <p:cNvSpPr/>
          <p:nvPr/>
        </p:nvSpPr>
        <p:spPr>
          <a:xfrm>
            <a:off x="2936525" y="5835211"/>
            <a:ext cx="8590458" cy="88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/>
              <a:t>Nghiên cứu các vấn đề an toàn bảo mật dữ liệu người dùng</a:t>
            </a:r>
            <a:r>
              <a:rPr lang="vi-VN" dirty="0" smtClean="0"/>
              <a:t>..</a:t>
            </a:r>
            <a:endParaRPr lang="vi-VN" dirty="0"/>
          </a:p>
        </p:txBody>
      </p:sp>
      <p:sp>
        <p:nvSpPr>
          <p:cNvPr id="17" name="Rectangle 16"/>
          <p:cNvSpPr/>
          <p:nvPr/>
        </p:nvSpPr>
        <p:spPr>
          <a:xfrm>
            <a:off x="428336" y="3241730"/>
            <a:ext cx="1710930" cy="1241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17" idx="3"/>
            <a:endCxn id="6" idx="1"/>
          </p:cNvCxnSpPr>
          <p:nvPr/>
        </p:nvCxnSpPr>
        <p:spPr>
          <a:xfrm flipV="1">
            <a:off x="2139266" y="1807493"/>
            <a:ext cx="784558" cy="20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3"/>
            <a:endCxn id="12" idx="1"/>
          </p:cNvCxnSpPr>
          <p:nvPr/>
        </p:nvCxnSpPr>
        <p:spPr>
          <a:xfrm flipV="1">
            <a:off x="2139266" y="2937710"/>
            <a:ext cx="784559" cy="92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3" idx="1"/>
          </p:cNvCxnSpPr>
          <p:nvPr/>
        </p:nvCxnSpPr>
        <p:spPr>
          <a:xfrm>
            <a:off x="2139266" y="3862482"/>
            <a:ext cx="797259" cy="20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5" idx="1"/>
          </p:cNvCxnSpPr>
          <p:nvPr/>
        </p:nvCxnSpPr>
        <p:spPr>
          <a:xfrm>
            <a:off x="2139266" y="3862482"/>
            <a:ext cx="797259" cy="133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3" idx="1"/>
          </p:cNvCxnSpPr>
          <p:nvPr/>
        </p:nvCxnSpPr>
        <p:spPr>
          <a:xfrm>
            <a:off x="2139266" y="3862482"/>
            <a:ext cx="797259" cy="241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0"/>
            <a:ext cx="12192000" cy="96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luận và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#17</a:t>
            </a:r>
            <a:endParaRPr lang="en-US"/>
          </a:p>
        </p:txBody>
      </p:sp>
      <p:pic>
        <p:nvPicPr>
          <p:cNvPr id="5" name="Ả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Hình Chữ nhật Góc tròn 4"/>
          <p:cNvSpPr/>
          <p:nvPr/>
        </p:nvSpPr>
        <p:spPr>
          <a:xfrm>
            <a:off x="0" y="2767818"/>
            <a:ext cx="12192000" cy="13223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thầy cô và </a:t>
            </a:r>
            <a:endParaRPr lang="en-US" sz="4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234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NỘI DUNG THUYẾT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893" y="2546771"/>
            <a:ext cx="7593107" cy="3190512"/>
          </a:xfrm>
        </p:spPr>
        <p:txBody>
          <a:bodyPr/>
          <a:lstStyle/>
          <a:p>
            <a:pPr marL="0" indent="0">
              <a:buNone/>
            </a:pPr>
            <a:r>
              <a:rPr lang="en-US" sz="3000" b="1" i="1" dirty="0" smtClean="0"/>
              <a:t>I.   </a:t>
            </a:r>
            <a:r>
              <a:rPr lang="en-US" sz="3000" b="1" i="1" dirty="0" err="1" smtClean="0"/>
              <a:t>Giới</a:t>
            </a:r>
            <a:r>
              <a:rPr lang="en-US" sz="3000" b="1" i="1" dirty="0" smtClean="0"/>
              <a:t> </a:t>
            </a:r>
            <a:r>
              <a:rPr lang="en-US" sz="3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bài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toán</a:t>
            </a:r>
            <a:r>
              <a:rPr lang="en-US" sz="3000" b="1" i="1" dirty="0" smtClean="0"/>
              <a:t>.</a:t>
            </a:r>
          </a:p>
          <a:p>
            <a:pPr marL="0" indent="0">
              <a:buNone/>
            </a:pPr>
            <a:r>
              <a:rPr lang="en-US" sz="3000" b="1" i="1" dirty="0" smtClean="0"/>
              <a:t>II.  Hệ </a:t>
            </a:r>
            <a:r>
              <a:rPr lang="en-US" sz="3000" b="1" i="1" dirty="0" err="1" smtClean="0"/>
              <a:t>thống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tương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tự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đã</a:t>
            </a:r>
            <a:r>
              <a:rPr lang="en-US" sz="3000" b="1" i="1" dirty="0" smtClean="0"/>
              <a:t> có.</a:t>
            </a:r>
          </a:p>
          <a:p>
            <a:pPr marL="0" indent="0">
              <a:buNone/>
            </a:pPr>
            <a:r>
              <a:rPr lang="en-US" sz="3000" b="1" i="1" dirty="0" smtClean="0"/>
              <a:t>III. </a:t>
            </a:r>
            <a:r>
              <a:rPr lang="en-US" sz="3000" b="1" i="1" dirty="0" err="1" smtClean="0"/>
              <a:t>Giới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thiệu</a:t>
            </a:r>
            <a:r>
              <a:rPr lang="en-US" sz="3000" b="1" i="1" dirty="0" smtClean="0"/>
              <a:t> hệ </a:t>
            </a:r>
            <a:r>
              <a:rPr lang="en-US" sz="3000" b="1" i="1" dirty="0" err="1" smtClean="0"/>
              <a:t>thống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phát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triển</a:t>
            </a:r>
            <a:r>
              <a:rPr lang="en-US" sz="3000" b="1" i="1" dirty="0" smtClean="0"/>
              <a:t> trong KLTN.</a:t>
            </a:r>
          </a:p>
          <a:p>
            <a:pPr marL="0" indent="0">
              <a:buNone/>
            </a:pPr>
            <a:r>
              <a:rPr lang="en-US" sz="3000" b="1" i="1" dirty="0" smtClean="0"/>
              <a:t>IV. </a:t>
            </a:r>
            <a:r>
              <a:rPr lang="en-US" sz="3000" b="1" i="1" dirty="0" err="1" smtClean="0"/>
              <a:t>Đánh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giá</a:t>
            </a:r>
            <a:r>
              <a:rPr lang="en-US" sz="3000" b="1" i="1" dirty="0" smtClean="0"/>
              <a:t> hệ </a:t>
            </a:r>
            <a:r>
              <a:rPr lang="en-US" sz="3000" b="1" i="1" dirty="0" err="1" smtClean="0"/>
              <a:t>thống</a:t>
            </a:r>
            <a:r>
              <a:rPr lang="en-US" sz="3000" b="1" i="1" dirty="0" smtClean="0"/>
              <a:t>. </a:t>
            </a:r>
          </a:p>
          <a:p>
            <a:pPr marL="0" indent="0">
              <a:buNone/>
            </a:pPr>
            <a:r>
              <a:rPr lang="en-US" sz="3000" b="1" i="1" dirty="0" smtClean="0"/>
              <a:t>V.  </a:t>
            </a:r>
            <a:r>
              <a:rPr lang="en-US" sz="3000" b="1" i="1" dirty="0" err="1" smtClean="0"/>
              <a:t>Kết</a:t>
            </a:r>
            <a:r>
              <a:rPr lang="en-US" sz="3000" b="1" i="1" dirty="0" smtClean="0"/>
              <a:t> luận và </a:t>
            </a:r>
            <a:r>
              <a:rPr lang="en-US" sz="3000" b="1" i="1" dirty="0" err="1" smtClean="0"/>
              <a:t>hướng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phát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triển</a:t>
            </a:r>
            <a:r>
              <a:rPr lang="en-US" sz="3000" b="1" i="1" dirty="0" smtClean="0"/>
              <a:t>.</a:t>
            </a:r>
            <a:endParaRPr lang="en-US" sz="3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Ả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8531"/>
            <a:ext cx="3760694" cy="50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10070" y="2137498"/>
            <a:ext cx="3043730" cy="922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:\Users\nguye\Desktop\Untitled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6" y="415634"/>
            <a:ext cx="6849664" cy="61929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Hình chữ nhật 7"/>
          <p:cNvSpPr/>
          <p:nvPr/>
        </p:nvSpPr>
        <p:spPr>
          <a:xfrm>
            <a:off x="7445744" y="4832202"/>
            <a:ext cx="4295322" cy="44349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8. </a:t>
            </a:r>
            <a:r>
              <a:rPr lang="en-US" dirty="0" err="1" smtClean="0">
                <a:solidFill>
                  <a:schemeClr val="tx1"/>
                </a:solidFill>
              </a:rPr>
              <a:t>Tổng</a:t>
            </a:r>
            <a:r>
              <a:rPr lang="en-US" dirty="0" smtClean="0">
                <a:solidFill>
                  <a:schemeClr val="tx1"/>
                </a:solidFill>
              </a:rPr>
              <a:t> quan </a:t>
            </a:r>
            <a:r>
              <a:rPr lang="en-US" dirty="0" err="1" smtClean="0">
                <a:solidFill>
                  <a:schemeClr val="tx1"/>
                </a:solidFill>
              </a:rPr>
              <a:t>tầng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368"/>
            <a:ext cx="11034932" cy="5908431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			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C:\Users\nguye\Desktop\databas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72904"/>
            <a:ext cx="6489700" cy="498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Hình chữ nhật 7"/>
          <p:cNvSpPr/>
          <p:nvPr/>
        </p:nvSpPr>
        <p:spPr>
          <a:xfrm>
            <a:off x="7445744" y="4832202"/>
            <a:ext cx="4295322" cy="44349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Hình 9. </a:t>
            </a:r>
            <a:r>
              <a:rPr lang="en-US" dirty="0" err="1">
                <a:solidFill>
                  <a:schemeClr val="tx1"/>
                </a:solidFill>
              </a:rPr>
              <a:t>Tổng</a:t>
            </a:r>
            <a:r>
              <a:rPr lang="en-US" dirty="0">
                <a:solidFill>
                  <a:schemeClr val="tx1"/>
                </a:solidFill>
              </a:rPr>
              <a:t> quan </a:t>
            </a:r>
            <a:r>
              <a:rPr lang="en-US" dirty="0" err="1">
                <a:solidFill>
                  <a:schemeClr val="tx1"/>
                </a:solidFill>
              </a:rPr>
              <a:t>tầng</a:t>
            </a:r>
            <a:r>
              <a:rPr lang="en-US" dirty="0">
                <a:solidFill>
                  <a:schemeClr val="tx1"/>
                </a:solidFill>
              </a:rPr>
              <a:t> cơ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dữ liệu</a:t>
            </a:r>
          </a:p>
        </p:txBody>
      </p:sp>
      <p:sp>
        <p:nvSpPr>
          <p:cNvPr id="9" name="Rectangle 8"/>
          <p:cNvSpPr/>
          <p:nvPr/>
        </p:nvSpPr>
        <p:spPr>
          <a:xfrm>
            <a:off x="8310070" y="2137498"/>
            <a:ext cx="3043730" cy="922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92369"/>
            <a:ext cx="11077135" cy="5684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 descr="C:\Users\nguye\Desktop\Serv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374073"/>
            <a:ext cx="6755975" cy="59822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Hình chữ nhật 7"/>
          <p:cNvSpPr/>
          <p:nvPr/>
        </p:nvSpPr>
        <p:spPr>
          <a:xfrm>
            <a:off x="7445744" y="4832202"/>
            <a:ext cx="4295322" cy="44349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Hình 10. </a:t>
            </a:r>
            <a:r>
              <a:rPr lang="en-US" dirty="0" err="1">
                <a:solidFill>
                  <a:schemeClr val="tx1"/>
                </a:solidFill>
              </a:rPr>
              <a:t>Tổng</a:t>
            </a:r>
            <a:r>
              <a:rPr lang="en-US" dirty="0">
                <a:solidFill>
                  <a:schemeClr val="tx1"/>
                </a:solidFill>
              </a:rPr>
              <a:t> quan </a:t>
            </a:r>
            <a:r>
              <a:rPr lang="en-US" dirty="0" err="1">
                <a:solidFill>
                  <a:schemeClr val="tx1"/>
                </a:solidFill>
              </a:rPr>
              <a:t>tầng</a:t>
            </a:r>
            <a:r>
              <a:rPr lang="en-US" dirty="0">
                <a:solidFill>
                  <a:schemeClr val="tx1"/>
                </a:solidFill>
              </a:rPr>
              <a:t> máy </a:t>
            </a:r>
            <a:r>
              <a:rPr lang="en-US" dirty="0" err="1">
                <a:solidFill>
                  <a:schemeClr val="tx1"/>
                </a:solidFill>
              </a:rPr>
              <a:t>chủ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10070" y="2137498"/>
            <a:ext cx="3043730" cy="922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3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892" y="1509677"/>
            <a:ext cx="3896721" cy="469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Tự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động xác </a:t>
            </a:r>
            <a:r>
              <a:rPr lang="vi-V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thông</a:t>
            </a:r>
            <a:r>
              <a:rPr lang="vi-V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những khách hàng đã đến </a:t>
            </a:r>
            <a:r>
              <a:rPr lang="vi-V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thông qua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hệ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camera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đó cửa hàng </a:t>
            </a:r>
            <a:r>
              <a:rPr lang="vi-V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hân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công các nhân viên liên quan đến để hỗ trợ khách </a:t>
            </a:r>
            <a:r>
              <a:rPr lang="vi-V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sử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2518"/>
            <a:ext cx="12192000" cy="11234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áº¿t quáº£ hÃ¬nh áº£nh cho camera cá»­a hÃ 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05" y="2191067"/>
            <a:ext cx="7238003" cy="373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7744691" y="1310241"/>
            <a:ext cx="4058417" cy="701439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 tin của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là gì?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 7"/>
          <p:cNvSpPr/>
          <p:nvPr/>
        </p:nvSpPr>
        <p:spPr>
          <a:xfrm>
            <a:off x="5248275" y="6109923"/>
            <a:ext cx="5826034" cy="33472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1.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mua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sắm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tại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13370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40"/>
            <a:ext cx="12192000" cy="11234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294" y="5051776"/>
            <a:ext cx="2780213" cy="1149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Dữ liệu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903594" y="5024505"/>
            <a:ext cx="2780213" cy="1149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Thông tin, dữ liệu mua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02444" y="5036161"/>
            <a:ext cx="2780213" cy="1149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viên </a:t>
            </a:r>
          </a:p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80640" y="2428537"/>
            <a:ext cx="2376413" cy="226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sử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Xu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viên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10" idx="3"/>
          </p:cNvCxnSpPr>
          <p:nvPr/>
        </p:nvCxnSpPr>
        <p:spPr>
          <a:xfrm flipV="1">
            <a:off x="7378037" y="3881099"/>
            <a:ext cx="2102603" cy="15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 7"/>
          <p:cNvSpPr/>
          <p:nvPr/>
        </p:nvSpPr>
        <p:spPr>
          <a:xfrm>
            <a:off x="3654606" y="6335166"/>
            <a:ext cx="5826034" cy="33472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2. Hình </a:t>
            </a:r>
            <a:r>
              <a:rPr lang="en-US" dirty="0" err="1" smtClean="0">
                <a:solidFill>
                  <a:schemeClr val="tx1"/>
                </a:solidFill>
              </a:rPr>
              <a:t>vẽ</a:t>
            </a:r>
            <a:r>
              <a:rPr lang="en-US" dirty="0" smtClean="0">
                <a:solidFill>
                  <a:schemeClr val="tx1"/>
                </a:solidFill>
              </a:rPr>
              <a:t> minh </a:t>
            </a:r>
            <a:r>
              <a:rPr lang="en-US" dirty="0" err="1" smtClean="0">
                <a:solidFill>
                  <a:schemeClr val="tx1"/>
                </a:solidFill>
              </a:rPr>
              <a:t>họa</a:t>
            </a:r>
            <a:r>
              <a:rPr lang="en-US" dirty="0" smtClean="0">
                <a:solidFill>
                  <a:schemeClr val="tx1"/>
                </a:solidFill>
              </a:rPr>
              <a:t> hệ </a:t>
            </a:r>
            <a:r>
              <a:rPr lang="en-US" dirty="0" err="1" smtClean="0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16501" y="1188729"/>
            <a:ext cx="3536983" cy="180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Input: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Video </a:t>
            </a:r>
            <a:r>
              <a:rPr lang="en-US" sz="2000" dirty="0" err="1" smtClean="0"/>
              <a:t>từ</a:t>
            </a:r>
            <a:r>
              <a:rPr lang="en-US" sz="2000" dirty="0" smtClean="0"/>
              <a:t> camera </a:t>
            </a:r>
            <a:r>
              <a:rPr lang="en-US" sz="2000" dirty="0" err="1" smtClean="0"/>
              <a:t>giám</a:t>
            </a:r>
            <a:r>
              <a:rPr lang="en-US" sz="2000" dirty="0" smtClean="0"/>
              <a:t> </a:t>
            </a:r>
            <a:r>
              <a:rPr lang="en-US" sz="2000" dirty="0" err="1" smtClean="0"/>
              <a:t>sát</a:t>
            </a:r>
            <a:r>
              <a:rPr lang="en-US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Hình </a:t>
            </a:r>
            <a:r>
              <a:rPr lang="en-US" sz="2000" dirty="0" err="1" smtClean="0"/>
              <a:t>ảnh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CSDL.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Dữ liệu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.</a:t>
            </a:r>
          </a:p>
          <a:p>
            <a:pPr marL="285750" indent="-285750" algn="ctr">
              <a:buFontTx/>
              <a:buChar char="-"/>
            </a:pPr>
            <a:endParaRPr lang="en-US" sz="2000" dirty="0" smtClean="0"/>
          </a:p>
        </p:txBody>
      </p:sp>
      <p:cxnSp>
        <p:nvCxnSpPr>
          <p:cNvPr id="7" name="Straight Arrow Connector 6"/>
          <p:cNvCxnSpPr>
            <a:stCxn id="6" idx="2"/>
            <a:endCxn id="10" idx="0"/>
          </p:cNvCxnSpPr>
          <p:nvPr/>
        </p:nvCxnSpPr>
        <p:spPr>
          <a:xfrm flipH="1">
            <a:off x="6502826" y="2996558"/>
            <a:ext cx="82167" cy="38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3" y="3273222"/>
            <a:ext cx="1617131" cy="1403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15" y="3381989"/>
            <a:ext cx="1750422" cy="1309861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596244" y="3975040"/>
            <a:ext cx="3031371" cy="6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38606" y="3676356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Dữ liệu </a:t>
            </a:r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2"/>
            <a:endCxn id="20" idx="0"/>
          </p:cNvCxnSpPr>
          <p:nvPr/>
        </p:nvCxnSpPr>
        <p:spPr>
          <a:xfrm flipH="1">
            <a:off x="3293701" y="4691850"/>
            <a:ext cx="3209125" cy="3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>
            <a:off x="6502826" y="4691850"/>
            <a:ext cx="0" cy="3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9" idx="0"/>
          </p:cNvCxnSpPr>
          <p:nvPr/>
        </p:nvCxnSpPr>
        <p:spPr>
          <a:xfrm>
            <a:off x="6502826" y="4691850"/>
            <a:ext cx="2988575" cy="35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1371928">
            <a:off x="7623412" y="3635843"/>
            <a:ext cx="1611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lý thông tin </a:t>
            </a:r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/>
          <a:lstStyle/>
          <a:p>
            <a:pPr marL="0" indent="0">
              <a:buNone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11234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II. Hệ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700" y="1368386"/>
            <a:ext cx="49657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nhận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mặt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BKFace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điểm: 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hát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hiện khuôn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đưa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ra các nhận định về độ tuổi, giới tính, cảm xúc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X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ác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thực khuôn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mặ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điểm: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Dữ liệu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chưa được lưu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lên máy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Không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thông tin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nhận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được nhiều.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Káº¿t quáº£ hÃ¬nh áº£nh cho há» thá»ng nháº­n diá»n khuÃ´n máº·t bk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59" y="1358538"/>
            <a:ext cx="6112329" cy="44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ình chữ nhật 7"/>
          <p:cNvSpPr/>
          <p:nvPr/>
        </p:nvSpPr>
        <p:spPr>
          <a:xfrm>
            <a:off x="5681254" y="6077367"/>
            <a:ext cx="5826034" cy="33472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3. Mô </a:t>
            </a:r>
            <a:r>
              <a:rPr lang="en-US" dirty="0" err="1" smtClean="0">
                <a:solidFill>
                  <a:schemeClr val="tx1"/>
                </a:solidFill>
              </a:rPr>
              <a:t>tả</a:t>
            </a:r>
            <a:r>
              <a:rPr lang="en-US" dirty="0" smtClean="0">
                <a:solidFill>
                  <a:schemeClr val="tx1"/>
                </a:solidFill>
              </a:rPr>
              <a:t> hệ </a:t>
            </a:r>
            <a:r>
              <a:rPr lang="en-US" dirty="0" err="1" smtClean="0">
                <a:solidFill>
                  <a:schemeClr val="tx1"/>
                </a:solidFill>
              </a:rPr>
              <a:t>thống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BKFace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781" y="6488668"/>
            <a:ext cx="102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[1]: http://vietnamnet.vn/vn/giao-duc/guong-mat-tre/he-thong-nhan-dang-khuon-mat-bkface-418248.html</a:t>
            </a:r>
          </a:p>
        </p:txBody>
      </p:sp>
    </p:spTree>
    <p:extLst>
      <p:ext uri="{BB962C8B-B14F-4D97-AF65-F5344CB8AC3E}">
        <p14:creationId xmlns:p14="http://schemas.microsoft.com/office/powerpoint/2010/main" val="41905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752" y="3369315"/>
            <a:ext cx="199643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26439" y="1261539"/>
            <a:ext cx="2047244" cy="1149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977244" y="2638697"/>
            <a:ext cx="1996439" cy="1149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Cự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77244" y="5472614"/>
            <a:ext cx="2082068" cy="114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5" idx="3"/>
          </p:cNvCxnSpPr>
          <p:nvPr/>
        </p:nvCxnSpPr>
        <p:spPr>
          <a:xfrm flipV="1">
            <a:off x="2199191" y="1752721"/>
            <a:ext cx="980805" cy="2041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14" idx="2"/>
          </p:cNvCxnSpPr>
          <p:nvPr/>
        </p:nvCxnSpPr>
        <p:spPr>
          <a:xfrm>
            <a:off x="2199191" y="3793858"/>
            <a:ext cx="727248" cy="863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6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-14003"/>
            <a:ext cx="12192000" cy="11234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26439" y="4082385"/>
            <a:ext cx="2132873" cy="114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endCxn id="8" idx="2"/>
          </p:cNvCxnSpPr>
          <p:nvPr/>
        </p:nvCxnSpPr>
        <p:spPr>
          <a:xfrm flipV="1">
            <a:off x="2199191" y="3213463"/>
            <a:ext cx="778053" cy="5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5287717" y="1141732"/>
            <a:ext cx="6917344" cy="5171122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5" idx="3"/>
          </p:cNvCxnSpPr>
          <p:nvPr/>
        </p:nvCxnSpPr>
        <p:spPr>
          <a:xfrm>
            <a:off x="2199191" y="3793858"/>
            <a:ext cx="1140461" cy="192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7"/>
          <p:cNvSpPr/>
          <p:nvPr/>
        </p:nvSpPr>
        <p:spPr>
          <a:xfrm>
            <a:off x="5833372" y="6386747"/>
            <a:ext cx="5826034" cy="33472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4. Trường </a:t>
            </a:r>
            <a:r>
              <a:rPr lang="en-US" dirty="0" err="1" smtClean="0">
                <a:solidFill>
                  <a:schemeClr val="tx1"/>
                </a:solidFill>
              </a:rPr>
              <a:t>hợp</a:t>
            </a:r>
            <a:r>
              <a:rPr lang="en-US" dirty="0" smtClean="0">
                <a:solidFill>
                  <a:schemeClr val="tx1"/>
                </a:solidFill>
              </a:rPr>
              <a:t> khó nhận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khuôn</a:t>
            </a:r>
            <a:r>
              <a:rPr lang="en-US" dirty="0" smtClean="0">
                <a:solidFill>
                  <a:schemeClr val="tx1"/>
                </a:solidFill>
              </a:rPr>
              <a:t> mặt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0"/>
            <a:ext cx="1842655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 hệ 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</a:p>
          <a:p>
            <a:pPr algn="ctr"/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trong KLTN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:\Users\nguye\Desktop\TongQuan.jpg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5244"/>
            <a:ext cx="7107381" cy="65275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9365671" y="1304399"/>
            <a:ext cx="2678975" cy="2242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  <a:r>
              <a:rPr lang="en-US" sz="3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</a:p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ủa hệ </a:t>
            </a:r>
            <a:r>
              <a:rPr lang="en-US" sz="3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ình chữ nhật 7"/>
          <p:cNvSpPr/>
          <p:nvPr/>
        </p:nvSpPr>
        <p:spPr>
          <a:xfrm>
            <a:off x="9199417" y="5473267"/>
            <a:ext cx="2845229" cy="6621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5. Mô hình </a:t>
            </a:r>
            <a:r>
              <a:rPr lang="en-US" dirty="0" err="1" smtClean="0">
                <a:solidFill>
                  <a:schemeClr val="tx1"/>
                </a:solidFill>
              </a:rPr>
              <a:t>tổng</a:t>
            </a:r>
            <a:r>
              <a:rPr lang="en-US" dirty="0" smtClean="0">
                <a:solidFill>
                  <a:schemeClr val="tx1"/>
                </a:solidFill>
              </a:rPr>
              <a:t> quan hệ </a:t>
            </a:r>
            <a:r>
              <a:rPr lang="en-US" dirty="0" err="1" smtClean="0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số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nhận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mặt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3587" y="2018655"/>
            <a:ext cx="10567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400" b="1" dirty="0" smtClean="0"/>
              <a:t>OpenCV</a:t>
            </a:r>
            <a:r>
              <a:rPr lang="vi-VN" sz="2400" dirty="0" smtClean="0"/>
              <a:t> </a:t>
            </a:r>
            <a:r>
              <a:rPr lang="vi-VN" sz="2400" dirty="0"/>
              <a:t>đã được hỗ trợ với lớp </a:t>
            </a:r>
            <a:r>
              <a:rPr lang="vi-VN" sz="2400" b="1" dirty="0"/>
              <a:t>FaceRecognizer</a:t>
            </a:r>
            <a:r>
              <a:rPr lang="vi-VN" sz="2400" dirty="0"/>
              <a:t> để có thể nhận diện khuôn mặt, </a:t>
            </a:r>
            <a:r>
              <a:rPr lang="en-US" sz="2400" dirty="0"/>
              <a:t> </a:t>
            </a:r>
            <a:r>
              <a:rPr lang="vi-VN" sz="2400" dirty="0" smtClean="0"/>
              <a:t>vì </a:t>
            </a:r>
            <a:r>
              <a:rPr lang="vi-VN" sz="2400" dirty="0"/>
              <a:t>vậy chúng ta có thể bắt đầu sử dụng các thuật toán để có thể nhận diện khuôn mặt.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-   </a:t>
            </a:r>
            <a:r>
              <a:rPr lang="vi-VN" sz="2400" dirty="0" smtClean="0"/>
              <a:t>Hiện </a:t>
            </a:r>
            <a:r>
              <a:rPr lang="vi-VN" sz="2400" dirty="0"/>
              <a:t>nay, một số thuật toán nhận diện khuôn mặt đã được hỗ trợ và hoàn thiện có thể kể đến như: </a:t>
            </a:r>
            <a:endParaRPr lang="en-US" sz="2400" dirty="0"/>
          </a:p>
          <a:p>
            <a:pPr lvl="0"/>
            <a:r>
              <a:rPr lang="en-US" sz="2400" b="1" dirty="0" smtClean="0"/>
              <a:t>	+   </a:t>
            </a:r>
            <a:r>
              <a:rPr lang="vi-VN" sz="2400" b="1" dirty="0" smtClean="0"/>
              <a:t>Eigenfaces</a:t>
            </a:r>
            <a:r>
              <a:rPr lang="en-US" sz="2400" b="1" dirty="0"/>
              <a:t>.</a:t>
            </a:r>
          </a:p>
          <a:p>
            <a:pPr lvl="0"/>
            <a:r>
              <a:rPr lang="en-US" sz="2400" b="1" dirty="0" smtClean="0"/>
              <a:t> 	+   </a:t>
            </a:r>
            <a:r>
              <a:rPr lang="vi-VN" sz="2400" b="1" dirty="0" smtClean="0"/>
              <a:t>Fisherfaces</a:t>
            </a:r>
            <a:r>
              <a:rPr lang="en-US" sz="2400" b="1" dirty="0"/>
              <a:t>.</a:t>
            </a:r>
          </a:p>
          <a:p>
            <a:pPr lvl="0"/>
            <a:r>
              <a:rPr lang="en-US" sz="2400" b="1" dirty="0" smtClean="0"/>
              <a:t>	+   </a:t>
            </a:r>
            <a:r>
              <a:rPr lang="vi-VN" sz="2400" b="1" dirty="0" smtClean="0"/>
              <a:t>Local </a:t>
            </a:r>
            <a:r>
              <a:rPr lang="vi-VN" sz="2400" b="1" dirty="0"/>
              <a:t>Binary Patterns Histograms</a:t>
            </a:r>
            <a:r>
              <a:rPr lang="en-US" sz="2400" b="1" dirty="0"/>
              <a:t>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0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B424-366B-491B-B087-101AEA8F1DAA}" type="slidenum">
              <a:rPr lang="en-US" smtClean="0"/>
              <a:t>9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số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nhận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4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mặt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3954" y="1587581"/>
            <a:ext cx="4702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1, </a:t>
            </a:r>
            <a:r>
              <a:rPr lang="vi-VN" sz="2400" b="1" dirty="0"/>
              <a:t>EigenFaces </a:t>
            </a:r>
            <a:r>
              <a:rPr lang="vi-VN" sz="2400" b="1" dirty="0" smtClean="0"/>
              <a:t>Recognizer</a:t>
            </a:r>
            <a:endParaRPr lang="en-US" sz="2400" dirty="0"/>
          </a:p>
        </p:txBody>
      </p:sp>
      <p:pic>
        <p:nvPicPr>
          <p:cNvPr id="5" name="Picture 4" descr="eigenfaces_openc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0" y="2034086"/>
            <a:ext cx="5553891" cy="33854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87531" y="2056686"/>
            <a:ext cx="61438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hông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phải tất cả các bộ phận của mặt đều quan trọng và hữu ích như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EigenFaces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+  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Chiếu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tất cả các mẫu huấn luyện vào không gian con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i="1" dirty="0"/>
              <a:t>Principal Component </a:t>
            </a:r>
            <a:r>
              <a:rPr lang="vi-VN" sz="2400" i="1" dirty="0" smtClean="0"/>
              <a:t>Analysis</a:t>
            </a:r>
            <a:r>
              <a:rPr lang="en-US" sz="2400" i="1" dirty="0" smtClean="0"/>
              <a:t>)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+ 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Chiếu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hình ảnh truy vấn vào không gian con PCA.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+ 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Tìm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dữ liệu gần nhất với các hình ảnh được huấn luyện và hình ảnh truy vấn.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Hình chữ nhật 7"/>
          <p:cNvSpPr/>
          <p:nvPr/>
        </p:nvSpPr>
        <p:spPr>
          <a:xfrm>
            <a:off x="7697188" y="5694217"/>
            <a:ext cx="3536869" cy="6621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Hình 6. </a:t>
            </a:r>
            <a:r>
              <a:rPr lang="en-US" dirty="0" err="1" smtClean="0">
                <a:solidFill>
                  <a:schemeClr val="tx1"/>
                </a:solidFill>
              </a:rPr>
              <a:t>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phần</a:t>
            </a:r>
            <a:r>
              <a:rPr lang="en-US" dirty="0" smtClean="0">
                <a:solidFill>
                  <a:schemeClr val="tx1"/>
                </a:solidFill>
              </a:rPr>
              <a:t> chỉnh </a:t>
            </a:r>
            <a:r>
              <a:rPr lang="en-US" dirty="0" err="1" smtClean="0">
                <a:solidFill>
                  <a:schemeClr val="tx1"/>
                </a:solidFill>
              </a:rPr>
              <a:t>trích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khuôn</a:t>
            </a:r>
            <a:r>
              <a:rPr lang="en-US" dirty="0" smtClean="0">
                <a:solidFill>
                  <a:schemeClr val="tx1"/>
                </a:solidFill>
              </a:rPr>
              <a:t> mặt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</TotalTime>
  <Words>1400</Words>
  <Application>Microsoft Office PowerPoint</Application>
  <PresentationFormat>Widescreen</PresentationFormat>
  <Paragraphs>204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Công Nghệ - Đại học Quốc Gia Hà Nội</dc:title>
  <dc:creator>Thinh Bui</dc:creator>
  <cp:lastModifiedBy>Hai Nguyen</cp:lastModifiedBy>
  <cp:revision>98</cp:revision>
  <dcterms:created xsi:type="dcterms:W3CDTF">2017-12-07T12:31:39Z</dcterms:created>
  <dcterms:modified xsi:type="dcterms:W3CDTF">2018-05-16T01:26:35Z</dcterms:modified>
</cp:coreProperties>
</file>