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lay"/>
      <p:regular r:id="rId17"/>
      <p:bold r:id="rId18"/>
    </p:embeddedFont>
    <p:embeddedFont>
      <p:font typeface="ADLaM Display"/>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0" roundtripDataSignature="AMtx7mimc5Mhwynk1z9Ywkras88qHvho3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ADLaMDisplay-regular.fntdata"/><Relationship Id="rId6" Type="http://schemas.openxmlformats.org/officeDocument/2006/relationships/slide" Target="slides/slide1.xml"/><Relationship Id="rId18"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t>"The next section is the Cook Books page. </a:t>
            </a:r>
            <a:r>
              <a:rPr lang="en-US" sz="1100"/>
              <a:t>Here, users can organize their favorite recipes into personalized cookbooks. Users can also create new cookbooks by tapping the '+ Create new cookbook' button.This makes it easy to organize meals for different occasions.</a:t>
            </a:r>
            <a:endParaRPr sz="1100"/>
          </a:p>
          <a:p>
            <a:pPr indent="0" lvl="0" marL="0" rtl="0" algn="l">
              <a:lnSpc>
                <a:spcPct val="115000"/>
              </a:lnSpc>
              <a:spcBef>
                <a:spcPts val="1200"/>
              </a:spcBef>
              <a:spcAft>
                <a:spcPts val="1200"/>
              </a:spcAft>
              <a:buClr>
                <a:schemeClr val="dk1"/>
              </a:buClr>
              <a:buSzPts val="1100"/>
              <a:buFont typeface="Arial"/>
              <a:buNone/>
            </a:pPr>
            <a:r>
              <a:rPr lang="en-US" sz="1100"/>
              <a:t>"</a:t>
            </a:r>
            <a:r>
              <a:rPr b="1" lang="en-US" sz="1100"/>
              <a:t>Finally, we have the Grocery List section. </a:t>
            </a:r>
            <a:r>
              <a:rPr lang="en-US" sz="1100"/>
              <a:t>This is where users can keep track of ingredients they need to buy. Items are grouped into categories. Each item can be checked off once purchased.Users can also manually add new items with the '+ Add ingredient to buy' button at the top.</a:t>
            </a:r>
            <a:endParaRPr/>
          </a:p>
        </p:txBody>
      </p:sp>
      <p:sp>
        <p:nvSpPr>
          <p:cNvPr id="240" name="Google Shape;2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a:t>"In conclusion, Pantry Pal integrates practical cooking solutions with modern technology, creating a user-friendly experience aimed at enhancing everyday life. Thank you very much for your attention. We’re happy to answer any questions you may have."</a:t>
            </a:r>
            <a:endParaRPr/>
          </a:p>
          <a:p>
            <a:pPr indent="0" lvl="0" marL="0" rtl="0" algn="l">
              <a:spcBef>
                <a:spcPts val="0"/>
              </a:spcBef>
              <a:spcAft>
                <a:spcPts val="0"/>
              </a:spcAft>
              <a:buNone/>
            </a:pPr>
            <a:r>
              <a:t/>
            </a:r>
            <a:endParaRPr/>
          </a:p>
        </p:txBody>
      </p:sp>
      <p:sp>
        <p:nvSpPr>
          <p:cNvPr id="246" name="Google Shape;24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"Pantry Pal is designed with the goal of reducing food waste and making meal planning simpler. Imagine coming home, opening your fridge, and instantly knowing exactly what delicious meal you can create with what’s already inside. Whether you're a seasoned cook or just starting, Pantry Pal aims to turn meal prep into an enjoyable, creative process, minimizing unnecessary grocery shopping and helping you manage your pantry effectively."</a:t>
            </a:r>
            <a:endParaRPr/>
          </a:p>
        </p:txBody>
      </p:sp>
      <p:sp>
        <p:nvSpPr>
          <p:cNvPr id="108" name="Google Shape;10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"Our target users range from cooking enthusiasts who enjoy experimenting with new recipes, to busy individuals or beginners looking for quick, practical meal suggestions. Pantry Pal caters specifically to those who want to save time, money, and reduce waste by utilizing ingredients they already own, transforming everyday cooking into an exciting and stress-free experience."</a:t>
            </a:r>
            <a:endParaRPr/>
          </a:p>
        </p:txBody>
      </p:sp>
      <p:sp>
        <p:nvSpPr>
          <p:cNvPr id="118" name="Google Shape;11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"Pantry Pal provides several key features to enhance the cooking experience. </a:t>
            </a:r>
            <a:br>
              <a:rPr lang="en-US"/>
            </a:br>
            <a:br>
              <a:rPr lang="en-US"/>
            </a:br>
            <a:r>
              <a:rPr lang="en-US"/>
              <a:t>The primary feature is our ingredient-based search, where users simply input available ingredients to find suitable recipes. We also include a fun and interactive 'Shake to Surprise' function—just shake your device to discover random recipes. Additionally, users can manage their pantry items within the app, tracking what ingredients they have or need, and even generate automatic shopping lists based on selected recipes."</a:t>
            </a:r>
            <a:endParaRPr/>
          </a:p>
        </p:txBody>
      </p:sp>
      <p:sp>
        <p:nvSpPr>
          <p:cNvPr id="134" name="Google Shape;134;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"To build a robust and user-friendly app, we've chosen modern technologies and best practices. Pantry Pal follows an MVVM architecture to clearly separate UI, business logic, and data management. </a:t>
            </a:r>
            <a:br>
              <a:rPr lang="en-US"/>
            </a:br>
            <a:br>
              <a:rPr lang="en-US"/>
            </a:br>
            <a:r>
              <a:rPr lang="en-US"/>
              <a:t>We're using Jetpack Compose for designing an intuitive and responsive interface, providing smooth navigation and a delightful user experience. </a:t>
            </a:r>
            <a:br>
              <a:rPr lang="en-US"/>
            </a:br>
            <a:br>
              <a:rPr lang="en-US"/>
            </a:br>
            <a:r>
              <a:rPr lang="en-US"/>
              <a:t>Our app employs Room Database for efficient local data storage, allowing users to manage pantry items offline. Furthermore, we seamlessly integrate Edamam recipe API via Retrofit, fetching accurate recipe data in real-time, ensuring users always receive up-to-date meal suggestions."</a:t>
            </a:r>
            <a:endParaRPr/>
          </a:p>
        </p:txBody>
      </p:sp>
      <p:sp>
        <p:nvSpPr>
          <p:cNvPr id="181" name="Google Shape;18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"We’ve implemented a comprehensive testing strategy to ensure quality and reliability. Our testing includes unit tests to verify core functionalities like pantry management and recipe fetching. UI tests through Jetpack Compose Testing guarantee smooth interactions and visual consistency. </a:t>
            </a:r>
            <a:br>
              <a:rPr lang="en-US"/>
            </a:br>
            <a:r>
              <a:rPr lang="en-US"/>
              <a:t>Additionally, extensive manual testing across various devices and screen sizes ensures responsive designs perform flawlessly, making Pantry Pal reliable and enjoyable no matter how it's accessed."</a:t>
            </a:r>
            <a:br>
              <a:rPr b="1" lang="en-US"/>
            </a:br>
            <a:br>
              <a:rPr b="1" lang="en-US"/>
            </a:br>
            <a:br>
              <a:rPr b="1" lang="en-US"/>
            </a:br>
            <a:br>
              <a:rPr b="1" lang="en-US"/>
            </a:br>
            <a:r>
              <a:rPr lang="en-US"/>
              <a:t>"Pantry Pal is carefully optimized for multi-device compatibility, focusing on smartphones and tablets. On smartphones, especially around a 6-inch portrait mode screen, the layout is compact, designed specifically for one-handed use. </a:t>
            </a:r>
            <a:br>
              <a:rPr lang="en-US"/>
            </a:br>
            <a:br>
              <a:rPr lang="en-US"/>
            </a:br>
            <a:r>
              <a:rPr lang="en-US"/>
              <a:t>For tablets with larger screens around 10 inches, Pantry Pal provides a multi-pane interface, effectively utilizing the extra screen real estate to display more information clearly and simultaneously. This responsive design ensures users have an excellent experience, whether they're quickly checking ingredients or leisurely browsing recipes."</a:t>
            </a:r>
            <a:endParaRPr/>
          </a:p>
        </p:txBody>
      </p:sp>
      <p:sp>
        <p:nvSpPr>
          <p:cNvPr id="201" name="Google Shape;201;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1" name="Google Shape;21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t>"We anticipate Pantry Pal will significantly improve user convenience in meal planning, effectively reduce food waste, and enhance overall cooking satisfaction. By helping users creatively utilize their existing ingredients, we believe the app will positively impact both their lifestyle and the environment, promoting more mindful consumption habits."</a:t>
            </a:r>
            <a:endParaRPr/>
          </a:p>
        </p:txBody>
      </p:sp>
      <p:sp>
        <p:nvSpPr>
          <p:cNvPr id="212" name="Google Shape;212;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"Here are some preliminary sketches illustrating the planned user interface. The sketches demonstrate our emphasis on user-friendly design, clear visual organization, and intuitive navigation, ensuring that users can quickly find recipes, manage pantry items, and explore meal options with ease."</a:t>
            </a:r>
            <a:r>
              <a:rPr b="1" lang="en-US" sz="1100"/>
              <a:t>"Let’s start with the Profile Page.</a:t>
            </a:r>
            <a:r>
              <a:rPr lang="en-US" sz="1100"/>
              <a:t> At the top, users can see their profile icon, username, and user ID.Below that, there's the </a:t>
            </a:r>
            <a:r>
              <a:rPr b="1" lang="en-US" sz="1100"/>
              <a:t>‘My Pantry’</a:t>
            </a:r>
            <a:r>
              <a:rPr lang="en-US" sz="1100"/>
              <a:t> section, where food items are grouped into categories. Each section can display images and contents of what the user currently has. At the bottom, we have a fixed navigation bar with four tabs: Discover, Cook Books, Grocery List, and Profile."</a:t>
            </a:r>
            <a:endParaRPr/>
          </a:p>
        </p:txBody>
      </p:sp>
      <p:sp>
        <p:nvSpPr>
          <p:cNvPr id="227" name="Google Shape;22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1100"/>
              <a:t>"Next, we have the Discover section"</a:t>
            </a:r>
            <a:r>
              <a:rPr lang="en-US" sz="1100"/>
              <a:t> Users can enter up to 5 ingredients they have, and the app will suggest recipes they can make.They can also use the 'Shake for Surprise' button for a fun random suggestion.Each recipe is shown as a card with an image, title, and a favorite button. Clicking this button can add this recipe to ‘my </a:t>
            </a:r>
            <a:r>
              <a:rPr lang="en-US" sz="1100"/>
              <a:t>cookbook</a:t>
            </a:r>
            <a:r>
              <a:rPr lang="en-US" sz="1100"/>
              <a:t>’" </a:t>
            </a:r>
            <a:endParaRPr b="1" sz="1100"/>
          </a:p>
          <a:p>
            <a:pPr indent="0" lvl="0" marL="0" rtl="0" algn="l">
              <a:lnSpc>
                <a:spcPct val="115000"/>
              </a:lnSpc>
              <a:spcBef>
                <a:spcPts val="1200"/>
              </a:spcBef>
              <a:spcAft>
                <a:spcPts val="0"/>
              </a:spcAft>
              <a:buNone/>
            </a:pPr>
            <a:r>
              <a:rPr lang="en-US" sz="1100"/>
              <a:t>"Clicking a recipe takes the user to the detail page. It shows an image and a description.The ingredient list is shown below, and any missing ingredients are highlighted in red.Users can easily tap to add missing items directly to their Grocery List."</a:t>
            </a:r>
            <a:endParaRPr sz="1100"/>
          </a:p>
          <a:p>
            <a:pPr indent="0" lvl="0" marL="0" rtl="0" algn="l">
              <a:spcBef>
                <a:spcPts val="1200"/>
              </a:spcBef>
              <a:spcAft>
                <a:spcPts val="0"/>
              </a:spcAft>
              <a:buNone/>
            </a:pPr>
            <a:r>
              <a:t/>
            </a:r>
            <a:endParaRPr/>
          </a:p>
        </p:txBody>
      </p:sp>
      <p:sp>
        <p:nvSpPr>
          <p:cNvPr id="235" name="Google Shape;23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lt1"/>
              </a:buClr>
              <a:buSzPts val="2400"/>
              <a:buNone/>
              <a:defRPr sz="24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18" name="Google Shape;18;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77" name="Shape 77"/>
        <p:cNvGrpSpPr/>
        <p:nvPr/>
      </p:nvGrpSpPr>
      <p:grpSpPr>
        <a:xfrm>
          <a:off x="0" y="0"/>
          <a:ext cx="0" cy="0"/>
          <a:chOff x="0" y="0"/>
          <a:chExt cx="0" cy="0"/>
        </a:xfrm>
      </p:grpSpPr>
      <p:sp>
        <p:nvSpPr>
          <p:cNvPr id="78" name="Google Shape;78;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3"/>
          <p:cNvSpPr/>
          <p:nvPr>
            <p:ph idx="2" type="pic"/>
          </p:nvPr>
        </p:nvSpPr>
        <p:spPr>
          <a:xfrm>
            <a:off x="5183188" y="987425"/>
            <a:ext cx="6172200" cy="4873625"/>
          </a:xfrm>
          <a:prstGeom prst="rect">
            <a:avLst/>
          </a:prstGeom>
          <a:noFill/>
          <a:ln>
            <a:noFill/>
          </a:ln>
        </p:spPr>
      </p:sp>
      <p:sp>
        <p:nvSpPr>
          <p:cNvPr id="80" name="Google Shape;80;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1" name="Google Shape;81;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竖排文字" type="vertTx">
  <p:cSld name="VERTICAL_TEXT">
    <p:spTree>
      <p:nvGrpSpPr>
        <p:cNvPr id="84" name="Shape 84"/>
        <p:cNvGrpSpPr/>
        <p:nvPr/>
      </p:nvGrpSpPr>
      <p:grpSpPr>
        <a:xfrm>
          <a:off x="0" y="0"/>
          <a:ext cx="0" cy="0"/>
          <a:chOff x="0" y="0"/>
          <a:chExt cx="0" cy="0"/>
        </a:xfrm>
      </p:grpSpPr>
      <p:sp>
        <p:nvSpPr>
          <p:cNvPr id="85" name="Google Shape;8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6" name="Google Shape;86;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7" name="Google Shape;8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排标题与文本" type="vertTitleAndTx">
  <p:cSld name="VERTICAL_TITLE_AND_VERTICAL_TEXT">
    <p:spTree>
      <p:nvGrpSpPr>
        <p:cNvPr id="90" name="Shape 90"/>
        <p:cNvGrpSpPr/>
        <p:nvPr/>
      </p:nvGrpSpPr>
      <p:grpSpPr>
        <a:xfrm>
          <a:off x="0" y="0"/>
          <a:ext cx="0" cy="0"/>
          <a:chOff x="0" y="0"/>
          <a:chExt cx="0" cy="0"/>
        </a:xfrm>
      </p:grpSpPr>
      <p:sp>
        <p:nvSpPr>
          <p:cNvPr id="91" name="Google Shape;91;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7" name="Shape 27"/>
        <p:cNvGrpSpPr/>
        <p:nvPr/>
      </p:nvGrpSpPr>
      <p:grpSpPr>
        <a:xfrm>
          <a:off x="0" y="0"/>
          <a:ext cx="0" cy="0"/>
          <a:chOff x="0" y="0"/>
          <a:chExt cx="0" cy="0"/>
        </a:xfrm>
      </p:grpSpPr>
      <p:sp>
        <p:nvSpPr>
          <p:cNvPr id="28" name="Google Shape;2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33" name="Shape 33"/>
        <p:cNvGrpSpPr/>
        <p:nvPr/>
      </p:nvGrpSpPr>
      <p:grpSpPr>
        <a:xfrm>
          <a:off x="0" y="0"/>
          <a:ext cx="0" cy="0"/>
          <a:chOff x="0" y="0"/>
          <a:chExt cx="0" cy="0"/>
        </a:xfrm>
      </p:grpSpPr>
      <p:sp>
        <p:nvSpPr>
          <p:cNvPr id="34" name="Google Shape;34;p1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6" name="Google Shape;36;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39" name="Shape 39"/>
        <p:cNvGrpSpPr/>
        <p:nvPr/>
      </p:nvGrpSpPr>
      <p:grpSpPr>
        <a:xfrm>
          <a:off x="0" y="0"/>
          <a:ext cx="0" cy="0"/>
          <a:chOff x="0" y="0"/>
          <a:chExt cx="0" cy="0"/>
        </a:xfrm>
      </p:grpSpPr>
      <p:sp>
        <p:nvSpPr>
          <p:cNvPr id="40" name="Google Shape;40;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42" name="Google Shape;42;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45" name="Shape 45"/>
        <p:cNvGrpSpPr/>
        <p:nvPr/>
      </p:nvGrpSpPr>
      <p:grpSpPr>
        <a:xfrm>
          <a:off x="0" y="0"/>
          <a:ext cx="0" cy="0"/>
          <a:chOff x="0" y="0"/>
          <a:chExt cx="0" cy="0"/>
        </a:xfrm>
      </p:grpSpPr>
      <p:sp>
        <p:nvSpPr>
          <p:cNvPr id="46" name="Google Shape;4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52" name="Shape 52"/>
        <p:cNvGrpSpPr/>
        <p:nvPr/>
      </p:nvGrpSpPr>
      <p:grpSpPr>
        <a:xfrm>
          <a:off x="0" y="0"/>
          <a:ext cx="0" cy="0"/>
          <a:chOff x="0" y="0"/>
          <a:chExt cx="0" cy="0"/>
        </a:xfrm>
      </p:grpSpPr>
      <p:sp>
        <p:nvSpPr>
          <p:cNvPr id="53" name="Google Shape;53;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5" name="Google Shape;55;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6" name="Google Shape;56;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7" name="Google Shape;57;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61" name="Shape 61"/>
        <p:cNvGrpSpPr/>
        <p:nvPr/>
      </p:nvGrpSpPr>
      <p:grpSpPr>
        <a:xfrm>
          <a:off x="0" y="0"/>
          <a:ext cx="0" cy="0"/>
          <a:chOff x="0" y="0"/>
          <a:chExt cx="0" cy="0"/>
        </a:xfrm>
      </p:grpSpPr>
      <p:sp>
        <p:nvSpPr>
          <p:cNvPr id="62" name="Google Shape;62;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66" name="Shape 66"/>
        <p:cNvGrpSpPr/>
        <p:nvPr/>
      </p:nvGrpSpPr>
      <p:grpSpPr>
        <a:xfrm>
          <a:off x="0" y="0"/>
          <a:ext cx="0" cy="0"/>
          <a:chOff x="0" y="0"/>
          <a:chExt cx="0" cy="0"/>
        </a:xfrm>
      </p:grpSpPr>
      <p:sp>
        <p:nvSpPr>
          <p:cNvPr id="67" name="Google Shape;6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与标题" type="objTx">
  <p:cSld name="OBJECT_WITH_CAPTION_TEXT">
    <p:spTree>
      <p:nvGrpSpPr>
        <p:cNvPr id="70" name="Shape 70"/>
        <p:cNvGrpSpPr/>
        <p:nvPr/>
      </p:nvGrpSpPr>
      <p:grpSpPr>
        <a:xfrm>
          <a:off x="0" y="0"/>
          <a:ext cx="0" cy="0"/>
          <a:chOff x="0" y="0"/>
          <a:chExt cx="0" cy="0"/>
        </a:xfrm>
      </p:grpSpPr>
      <p:sp>
        <p:nvSpPr>
          <p:cNvPr id="71" name="Google Shape;71;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3" name="Google Shape;73;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4" name="Google Shape;7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3.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Play"/>
              <a:buNone/>
              <a:defRPr b="0" i="0" sz="4400" u="none" cap="none" strike="noStrike">
                <a:solidFill>
                  <a:schemeClr val="lt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lt1"/>
              </a:buClr>
              <a:buSzPts val="2800"/>
              <a:buFont typeface="Arial"/>
              <a:buChar char="•"/>
              <a:defRPr b="0" i="0" sz="2800" u="none" cap="none" strike="noStrike">
                <a:solidFill>
                  <a:schemeClr val="lt1"/>
                </a:solidFill>
                <a:latin typeface="Arial"/>
                <a:ea typeface="Arial"/>
                <a:cs typeface="Arial"/>
                <a:sym typeface="Arial"/>
              </a:defRPr>
            </a:lvl1pPr>
            <a:lvl2pPr indent="-381000" lvl="1" marL="914400" marR="0" rtl="0" algn="l">
              <a:lnSpc>
                <a:spcPct val="90000"/>
              </a:lnSpc>
              <a:spcBef>
                <a:spcPts val="500"/>
              </a:spcBef>
              <a:spcAft>
                <a:spcPts val="0"/>
              </a:spcAft>
              <a:buClr>
                <a:schemeClr val="lt1"/>
              </a:buClr>
              <a:buSzPts val="2400"/>
              <a:buFont typeface="Arial"/>
              <a:buChar char="•"/>
              <a:defRPr b="0" i="0" sz="2400" u="none" cap="none" strike="noStrike">
                <a:solidFill>
                  <a:schemeClr val="lt1"/>
                </a:solidFill>
                <a:latin typeface="Arial"/>
                <a:ea typeface="Arial"/>
                <a:cs typeface="Arial"/>
                <a:sym typeface="Arial"/>
              </a:defRPr>
            </a:lvl2pPr>
            <a:lvl3pPr indent="-355600" lvl="2" marL="1371600" marR="0" rtl="0" algn="l">
              <a:lnSpc>
                <a:spcPct val="90000"/>
              </a:lnSpc>
              <a:spcBef>
                <a:spcPts val="500"/>
              </a:spcBef>
              <a:spcAft>
                <a:spcPts val="0"/>
              </a:spcAft>
              <a:buClr>
                <a:schemeClr val="lt1"/>
              </a:buClr>
              <a:buSzPts val="2000"/>
              <a:buFont typeface="Arial"/>
              <a:buChar char="•"/>
              <a:defRPr b="0" i="0" sz="2000" u="none" cap="none" strike="noStrike">
                <a:solidFill>
                  <a:schemeClr val="lt1"/>
                </a:solidFill>
                <a:latin typeface="Arial"/>
                <a:ea typeface="Arial"/>
                <a:cs typeface="Arial"/>
                <a:sym typeface="Arial"/>
              </a:defRPr>
            </a:lvl3pPr>
            <a:lvl4pPr indent="-342900" lvl="3" marL="1828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4pPr>
            <a:lvl5pPr indent="-342900" lvl="4" marL="22860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5pPr>
            <a:lvl6pPr indent="-342900" lvl="5" marL="27432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6pPr>
            <a:lvl7pPr indent="-342900" lvl="6" marL="32004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7pPr>
            <a:lvl8pPr indent="-342900" lvl="7" marL="36576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8pPr>
            <a:lvl9pPr indent="-342900" lvl="8" marL="4114800" marR="0" rtl="0" algn="l">
              <a:lnSpc>
                <a:spcPct val="90000"/>
              </a:lnSpc>
              <a:spcBef>
                <a:spcPts val="500"/>
              </a:spcBef>
              <a:spcAft>
                <a:spcPts val="0"/>
              </a:spcAft>
              <a:buClr>
                <a:schemeClr val="lt1"/>
              </a:buClr>
              <a:buSzPts val="1800"/>
              <a:buFont typeface="Arial"/>
              <a:buChar char="•"/>
              <a:defRPr b="0" i="0" sz="1800" u="none" cap="none" strike="noStrike">
                <a:solidFill>
                  <a:schemeClr val="lt1"/>
                </a:solidFill>
                <a:latin typeface="Arial"/>
                <a:ea typeface="Arial"/>
                <a:cs typeface="Arial"/>
                <a:sym typeface="Arial"/>
              </a:defRPr>
            </a:lvl9pPr>
          </a:lstStyle>
          <a:p/>
        </p:txBody>
      </p:sp>
      <p:sp>
        <p:nvSpPr>
          <p:cNvPr id="12" name="Google Shape;12;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3" name="Google Shape;13;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4" name="Google Shape;14;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sp>
        <p:nvSpPr>
          <p:cNvPr id="22" name="Google Shape;22;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3" name="Google Shape;23;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4" name="Google Shape;24;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6" name="Google Shape;26;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eveloper.edamam.com/edamam-recipe-api"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9" name="Shape 99"/>
        <p:cNvGrpSpPr/>
        <p:nvPr/>
      </p:nvGrpSpPr>
      <p:grpSpPr>
        <a:xfrm>
          <a:off x="0" y="0"/>
          <a:ext cx="0" cy="0"/>
          <a:chOff x="0" y="0"/>
          <a:chExt cx="0" cy="0"/>
        </a:xfrm>
      </p:grpSpPr>
      <p:sp>
        <p:nvSpPr>
          <p:cNvPr id="100" name="Google Shape;100;p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A smartphone lies on a dark wooden table, its screen brightly showcasing a delicious recipe through a cooking app. Surrounding the phone are various fresh ingredients like chopped vegetables, herbs, and spices, creating an inviting scene of culinary preparation. The moody lighting emphasizes the rich colors of the ingredients and casts shadows that add depth to the setup. Utensils and bowls are also part of the scene, suggesting that a cooking session is in progress or about to begin." id="101" name="Google Shape;101;p1"/>
          <p:cNvPicPr preferRelativeResize="0"/>
          <p:nvPr/>
        </p:nvPicPr>
        <p:blipFill rotWithShape="1">
          <a:blip r:embed="rId3">
            <a:alphaModFix amt="35000"/>
          </a:blip>
          <a:srcRect b="0" l="445" r="0" t="0"/>
          <a:stretch/>
        </p:blipFill>
        <p:spPr>
          <a:xfrm>
            <a:off x="20" y="1"/>
            <a:ext cx="12191980" cy="6857999"/>
          </a:xfrm>
          <a:prstGeom prst="rect">
            <a:avLst/>
          </a:prstGeom>
          <a:noFill/>
          <a:ln>
            <a:noFill/>
          </a:ln>
        </p:spPr>
      </p:pic>
      <p:sp>
        <p:nvSpPr>
          <p:cNvPr id="102" name="Google Shape;102;p1"/>
          <p:cNvSpPr txBox="1"/>
          <p:nvPr>
            <p:ph type="ctrTitle"/>
          </p:nvPr>
        </p:nvSpPr>
        <p:spPr>
          <a:xfrm>
            <a:off x="838199" y="1065862"/>
            <a:ext cx="6052955" cy="4726276"/>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0"/>
              </a:spcAft>
              <a:buSzPts val="8000"/>
              <a:buFont typeface="Play"/>
              <a:buNone/>
            </a:pPr>
            <a:r>
              <a:rPr lang="en-US" sz="8000"/>
              <a:t>Pantry Pal</a:t>
            </a:r>
            <a:endParaRPr/>
          </a:p>
        </p:txBody>
      </p:sp>
      <p:cxnSp>
        <p:nvCxnSpPr>
          <p:cNvPr id="103" name="Google Shape;103;p1"/>
          <p:cNvCxnSpPr/>
          <p:nvPr/>
        </p:nvCxnSpPr>
        <p:spPr>
          <a:xfrm>
            <a:off x="7212899" y="2286000"/>
            <a:ext cx="0" cy="2286000"/>
          </a:xfrm>
          <a:prstGeom prst="straightConnector1">
            <a:avLst/>
          </a:prstGeom>
          <a:noFill/>
          <a:ln cap="flat" cmpd="sng" w="15875">
            <a:solidFill>
              <a:srgbClr val="FFFFFF"/>
            </a:solidFill>
            <a:prstDash val="solid"/>
            <a:miter lim="800000"/>
            <a:headEnd len="sm" w="sm" type="none"/>
            <a:tailEnd len="sm" w="sm" type="none"/>
          </a:ln>
        </p:spPr>
      </p:cxnSp>
      <p:sp>
        <p:nvSpPr>
          <p:cNvPr id="104" name="Google Shape;104;p1"/>
          <p:cNvSpPr txBox="1"/>
          <p:nvPr>
            <p:ph idx="1" type="subTitle"/>
          </p:nvPr>
        </p:nvSpPr>
        <p:spPr>
          <a:xfrm>
            <a:off x="7534641" y="1065862"/>
            <a:ext cx="3860002" cy="472627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2000"/>
              <a:buFont typeface="Arial"/>
              <a:buChar char="•"/>
            </a:pPr>
            <a:r>
              <a:rPr lang="en-US" sz="2000">
                <a:solidFill>
                  <a:srgbClr val="FFFFFF"/>
                </a:solidFill>
              </a:rPr>
              <a:t>Smart Recipe Companion App</a:t>
            </a:r>
            <a:endParaRPr/>
          </a:p>
          <a:p>
            <a:pPr indent="127000" lvl="0" marL="0" rtl="0" algn="l">
              <a:lnSpc>
                <a:spcPct val="90000"/>
              </a:lnSpc>
              <a:spcBef>
                <a:spcPts val="1000"/>
              </a:spcBef>
              <a:spcAft>
                <a:spcPts val="0"/>
              </a:spcAft>
              <a:buClr>
                <a:schemeClr val="lt1"/>
              </a:buClr>
              <a:buSzPts val="2000"/>
              <a:buFont typeface="Arial"/>
              <a:buNone/>
            </a:pPr>
            <a:r>
              <a:t/>
            </a:r>
            <a:endParaRPr sz="2000">
              <a:solidFill>
                <a:srgbClr val="FFFFFF"/>
              </a:solidFill>
            </a:endParaRPr>
          </a:p>
          <a:p>
            <a:pPr indent="0" lvl="0" marL="0" rtl="0" algn="l">
              <a:lnSpc>
                <a:spcPct val="90000"/>
              </a:lnSpc>
              <a:spcBef>
                <a:spcPts val="1000"/>
              </a:spcBef>
              <a:spcAft>
                <a:spcPts val="0"/>
              </a:spcAft>
              <a:buClr>
                <a:srgbClr val="FFFFFF"/>
              </a:buClr>
              <a:buSzPts val="2000"/>
              <a:buFont typeface="Arial"/>
              <a:buChar char="•"/>
            </a:pPr>
            <a:r>
              <a:rPr lang="en-US" sz="2000">
                <a:solidFill>
                  <a:srgbClr val="FFFFFF"/>
                </a:solidFill>
              </a:rPr>
              <a:t>Haoran Zhang</a:t>
            </a:r>
            <a:endParaRPr/>
          </a:p>
          <a:p>
            <a:pPr indent="0" lvl="0" marL="0" rtl="0" algn="l">
              <a:lnSpc>
                <a:spcPct val="90000"/>
              </a:lnSpc>
              <a:spcBef>
                <a:spcPts val="1000"/>
              </a:spcBef>
              <a:spcAft>
                <a:spcPts val="0"/>
              </a:spcAft>
              <a:buClr>
                <a:srgbClr val="FFFFFF"/>
              </a:buClr>
              <a:buSzPts val="2000"/>
              <a:buFont typeface="Arial"/>
              <a:buChar char="•"/>
            </a:pPr>
            <a:r>
              <a:rPr lang="en-US" sz="2000">
                <a:solidFill>
                  <a:srgbClr val="FFFFFF"/>
                </a:solidFill>
              </a:rPr>
              <a:t>Songhan Min</a:t>
            </a:r>
            <a:endParaRPr/>
          </a:p>
          <a:p>
            <a:pPr indent="0" lvl="0" marL="0" rtl="0" algn="l">
              <a:lnSpc>
                <a:spcPct val="90000"/>
              </a:lnSpc>
              <a:spcBef>
                <a:spcPts val="1000"/>
              </a:spcBef>
              <a:spcAft>
                <a:spcPts val="0"/>
              </a:spcAft>
              <a:buClr>
                <a:srgbClr val="FFFFFF"/>
              </a:buClr>
              <a:buSzPts val="2000"/>
              <a:buFont typeface="Arial"/>
              <a:buChar char="•"/>
            </a:pPr>
            <a:r>
              <a:rPr lang="en-US" sz="2000">
                <a:solidFill>
                  <a:srgbClr val="FFFFFF"/>
                </a:solidFill>
              </a:rPr>
              <a:t>Saiwang Xiang</a:t>
            </a:r>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pic>
        <p:nvPicPr>
          <p:cNvPr id="242" name="Google Shape;242;p10"/>
          <p:cNvPicPr preferRelativeResize="0"/>
          <p:nvPr>
            <p:ph idx="1" type="body"/>
          </p:nvPr>
        </p:nvPicPr>
        <p:blipFill rotWithShape="1">
          <a:blip r:embed="rId3">
            <a:alphaModFix/>
          </a:blip>
          <a:srcRect b="0" l="0" r="0" t="0"/>
          <a:stretch/>
        </p:blipFill>
        <p:spPr>
          <a:xfrm>
            <a:off x="1181376" y="1"/>
            <a:ext cx="9867624"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7" name="Shape 247"/>
        <p:cNvGrpSpPr/>
        <p:nvPr/>
      </p:nvGrpSpPr>
      <p:grpSpPr>
        <a:xfrm>
          <a:off x="0" y="0"/>
          <a:ext cx="0" cy="0"/>
          <a:chOff x="0" y="0"/>
          <a:chExt cx="0" cy="0"/>
        </a:xfrm>
      </p:grpSpPr>
      <p:sp>
        <p:nvSpPr>
          <p:cNvPr id="248" name="Google Shape;248;p1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9" name="Google Shape;249;p11"/>
          <p:cNvSpPr/>
          <p:nvPr/>
        </p:nvSpPr>
        <p:spPr>
          <a:xfrm>
            <a:off x="0" y="0"/>
            <a:ext cx="121920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descr="Free Photo photographing frying pan" id="250" name="Google Shape;250;p11"/>
          <p:cNvPicPr preferRelativeResize="0"/>
          <p:nvPr/>
        </p:nvPicPr>
        <p:blipFill rotWithShape="1">
          <a:blip r:embed="rId3">
            <a:alphaModFix amt="60000"/>
          </a:blip>
          <a:srcRect b="7058" l="0" r="0" t="8673"/>
          <a:stretch/>
        </p:blipFill>
        <p:spPr>
          <a:xfrm>
            <a:off x="-1" y="10"/>
            <a:ext cx="12192001" cy="6857990"/>
          </a:xfrm>
          <a:prstGeom prst="rect">
            <a:avLst/>
          </a:prstGeom>
          <a:noFill/>
          <a:ln>
            <a:noFill/>
          </a:ln>
        </p:spPr>
      </p:pic>
      <p:sp>
        <p:nvSpPr>
          <p:cNvPr id="251" name="Google Shape;251;p11"/>
          <p:cNvSpPr txBox="1"/>
          <p:nvPr>
            <p:ph type="title"/>
          </p:nvPr>
        </p:nvSpPr>
        <p:spPr>
          <a:xfrm>
            <a:off x="1198181" y="1122363"/>
            <a:ext cx="9795637" cy="267591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lang="en-US" sz="5200">
                <a:solidFill>
                  <a:srgbClr val="FFFFFF"/>
                </a:solidFill>
              </a:rPr>
              <a:t>Conclusion	</a:t>
            </a:r>
            <a:endParaRPr/>
          </a:p>
        </p:txBody>
      </p:sp>
      <p:sp>
        <p:nvSpPr>
          <p:cNvPr id="252" name="Google Shape;252;p11"/>
          <p:cNvSpPr txBox="1"/>
          <p:nvPr>
            <p:ph idx="1" type="body"/>
          </p:nvPr>
        </p:nvSpPr>
        <p:spPr>
          <a:xfrm>
            <a:off x="1198181" y="3514853"/>
            <a:ext cx="9795637" cy="205704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FFFFFF"/>
              </a:buClr>
              <a:buSzPts val="2400"/>
              <a:buNone/>
            </a:pPr>
            <a:r>
              <a:rPr lang="en-US" sz="2400">
                <a:solidFill>
                  <a:srgbClr val="FFFFFF"/>
                </a:solidFil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251"/>
                                        </p:tgtEl>
                                        <p:attrNameLst>
                                          <p:attrName>style.visibility</p:attrName>
                                        </p:attrNameLst>
                                      </p:cBhvr>
                                      <p:to>
                                        <p:strVal val="visible"/>
                                      </p:to>
                                    </p:set>
                                    <p:animEffect filter="fade" transition="in">
                                      <p:cBhvr>
                                        <p:cTn dur="400"/>
                                        <p:tgtEl>
                                          <p:spTgt spid="2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2"/>
          <p:cNvSpPr/>
          <p:nvPr/>
        </p:nvSpPr>
        <p:spPr>
          <a:xfrm>
            <a:off x="0" y="0"/>
            <a:ext cx="12188952" cy="68580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pic>
        <p:nvPicPr>
          <p:cNvPr descr="袋装水果和蔬菜" id="111" name="Google Shape;111;p2"/>
          <p:cNvPicPr preferRelativeResize="0"/>
          <p:nvPr/>
        </p:nvPicPr>
        <p:blipFill rotWithShape="1">
          <a:blip r:embed="rId3">
            <a:alphaModFix amt="40000"/>
          </a:blip>
          <a:srcRect b="15730" l="0" r="0" t="0"/>
          <a:stretch/>
        </p:blipFill>
        <p:spPr>
          <a:xfrm>
            <a:off x="20" y="10"/>
            <a:ext cx="12191979" cy="6857990"/>
          </a:xfrm>
          <a:prstGeom prst="rect">
            <a:avLst/>
          </a:prstGeom>
          <a:noFill/>
          <a:ln>
            <a:noFill/>
          </a:ln>
        </p:spPr>
      </p:pic>
      <p:sp>
        <p:nvSpPr>
          <p:cNvPr id="112" name="Google Shape;112;p2"/>
          <p:cNvSpPr txBox="1"/>
          <p:nvPr>
            <p:ph type="title"/>
          </p:nvPr>
        </p:nvSpPr>
        <p:spPr>
          <a:xfrm>
            <a:off x="640080" y="853673"/>
            <a:ext cx="4023360" cy="500479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5400"/>
              <a:buFont typeface="ADLaM Display"/>
              <a:buNone/>
            </a:pPr>
            <a:r>
              <a:rPr i="0" lang="en-US" sz="5400">
                <a:solidFill>
                  <a:schemeClr val="lt1"/>
                </a:solidFill>
                <a:latin typeface="ADLaM Display"/>
                <a:ea typeface="ADLaM Display"/>
                <a:cs typeface="ADLaM Display"/>
                <a:sym typeface="ADLaM Display"/>
              </a:rPr>
              <a:t>Project Overview</a:t>
            </a:r>
            <a:endParaRPr/>
          </a:p>
        </p:txBody>
      </p:sp>
      <p:sp>
        <p:nvSpPr>
          <p:cNvPr id="113" name="Google Shape;113;p2"/>
          <p:cNvSpPr txBox="1"/>
          <p:nvPr>
            <p:ph idx="1" type="body"/>
          </p:nvPr>
        </p:nvSpPr>
        <p:spPr>
          <a:xfrm>
            <a:off x="5599083" y="853673"/>
            <a:ext cx="5715000" cy="5004794"/>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lt1"/>
              </a:buClr>
              <a:buSzPts val="2200"/>
              <a:buChar char="•"/>
            </a:pPr>
            <a:r>
              <a:rPr b="0" i="0" lang="en-US" sz="2200">
                <a:solidFill>
                  <a:schemeClr val="lt1"/>
                </a:solidFill>
                <a:latin typeface="ADLaM Display"/>
                <a:ea typeface="ADLaM Display"/>
                <a:cs typeface="ADLaM Display"/>
                <a:sym typeface="ADLaM Display"/>
              </a:rPr>
              <a:t>Pantry Pal is a user-centric recipe discovery app designed to minimize food waste and simplify meal planning by leveraging ingredients users already have. Targeting cooking enthusiasts and beginners alike, the app combines practicality with playful interaction, empowering users to cook creatively while reducing unnecessary grocery purchases.</a:t>
            </a:r>
            <a:endParaRPr sz="2200">
              <a:solidFill>
                <a:schemeClr val="lt1"/>
              </a:solidFill>
              <a:latin typeface="ADLaM Display"/>
              <a:ea typeface="ADLaM Display"/>
              <a:cs typeface="ADLaM Display"/>
              <a:sym typeface="ADLaM Display"/>
            </a:endParaRPr>
          </a:p>
        </p:txBody>
      </p:sp>
      <p:sp>
        <p:nvSpPr>
          <p:cNvPr id="114" name="Google Shape;114;p2"/>
          <p:cNvSpPr/>
          <p:nvPr/>
        </p:nvSpPr>
        <p:spPr>
          <a:xfrm>
            <a:off x="5318921" y="493776"/>
            <a:ext cx="6229604" cy="5722227"/>
          </a:xfrm>
          <a:custGeom>
            <a:rect b="b" l="l" r="r" t="t"/>
            <a:pathLst>
              <a:path extrusionOk="0" h="5722227" w="6229604">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cap="flat" cmpd="sng" w="47625">
            <a:solidFill>
              <a:schemeClr val="lt1">
                <a:alpha val="74901"/>
              </a:scheme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Tree>
  </p:cSld>
  <p:clrMapOvr>
    <a:masterClrMapping/>
  </p:clrMapOvr>
  <p:transition spd="slow" p14:dur="1500">
    <p:split orient="ver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9" name="Shape 119"/>
        <p:cNvGrpSpPr/>
        <p:nvPr/>
      </p:nvGrpSpPr>
      <p:grpSpPr>
        <a:xfrm>
          <a:off x="0" y="0"/>
          <a:ext cx="0" cy="0"/>
          <a:chOff x="0" y="0"/>
          <a:chExt cx="0" cy="0"/>
        </a:xfrm>
      </p:grpSpPr>
      <p:sp>
        <p:nvSpPr>
          <p:cNvPr id="120" name="Google Shape;120;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flipH="1">
            <a:off x="2" y="0"/>
            <a:ext cx="12191998" cy="1575955"/>
          </a:xfrm>
          <a:prstGeom prst="rect">
            <a:avLst/>
          </a:prstGeom>
          <a:gradFill>
            <a:gsLst>
              <a:gs pos="0">
                <a:srgbClr val="000000">
                  <a:alpha val="95686"/>
                </a:srgbClr>
              </a:gs>
              <a:gs pos="100000">
                <a:srgbClr val="0F4861"/>
              </a:gs>
            </a:gsLst>
            <a:lin ang="8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flipH="1" rot="10800000">
            <a:off x="8128857" y="0"/>
            <a:ext cx="4063143" cy="1576412"/>
          </a:xfrm>
          <a:prstGeom prst="rect">
            <a:avLst/>
          </a:prstGeom>
          <a:gradFill>
            <a:gsLst>
              <a:gs pos="0">
                <a:srgbClr val="0A3041">
                  <a:alpha val="67843"/>
                </a:srgbClr>
              </a:gs>
              <a:gs pos="19000">
                <a:srgbClr val="0A3041">
                  <a:alpha val="67843"/>
                </a:srgbClr>
              </a:gs>
              <a:gs pos="100000">
                <a:srgbClr val="156082">
                  <a:alpha val="7882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rot="5400000">
            <a:off x="5307777" y="-5307778"/>
            <a:ext cx="1576446" cy="12192002"/>
          </a:xfrm>
          <a:prstGeom prst="rect">
            <a:avLst/>
          </a:prstGeom>
          <a:gradFill>
            <a:gsLst>
              <a:gs pos="0">
                <a:srgbClr val="156082">
                  <a:alpha val="0"/>
                </a:srgbClr>
              </a:gs>
              <a:gs pos="23000">
                <a:srgbClr val="156082">
                  <a:alpha val="0"/>
                </a:srgbClr>
              </a:gs>
              <a:gs pos="99000">
                <a:srgbClr val="000000">
                  <a:alpha val="73725"/>
                </a:srgbClr>
              </a:gs>
              <a:gs pos="100000">
                <a:srgbClr val="000000">
                  <a:alpha val="73725"/>
                </a:srgbClr>
              </a:gs>
            </a:gsLst>
            <a:lin ang="203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3"/>
          <p:cNvSpPr txBox="1"/>
          <p:nvPr>
            <p:ph type="title"/>
          </p:nvPr>
        </p:nvSpPr>
        <p:spPr>
          <a:xfrm>
            <a:off x="1230921" y="552616"/>
            <a:ext cx="10044023" cy="877729"/>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FFFFFF"/>
              </a:buClr>
              <a:buSzPts val="4000"/>
              <a:buFont typeface="ADLaM Display"/>
              <a:buNone/>
            </a:pPr>
            <a:r>
              <a:rPr i="0" lang="en-US" sz="4000">
                <a:solidFill>
                  <a:srgbClr val="FFFFFF"/>
                </a:solidFill>
                <a:latin typeface="ADLaM Display"/>
                <a:ea typeface="ADLaM Display"/>
                <a:cs typeface="ADLaM Display"/>
                <a:sym typeface="ADLaM Display"/>
              </a:rPr>
              <a:t>Targets and Users</a:t>
            </a:r>
            <a:br>
              <a:rPr i="0" lang="en-US" sz="4000">
                <a:solidFill>
                  <a:srgbClr val="FFFFFF"/>
                </a:solidFill>
                <a:latin typeface="ADLaM Display"/>
                <a:ea typeface="ADLaM Display"/>
                <a:cs typeface="ADLaM Display"/>
                <a:sym typeface="ADLaM Display"/>
              </a:rPr>
            </a:br>
            <a:endParaRPr sz="4000">
              <a:solidFill>
                <a:srgbClr val="FFFFFF"/>
              </a:solidFill>
              <a:latin typeface="ADLaM Display"/>
              <a:ea typeface="ADLaM Display"/>
              <a:cs typeface="ADLaM Display"/>
              <a:sym typeface="ADLaM Display"/>
            </a:endParaRPr>
          </a:p>
        </p:txBody>
      </p:sp>
      <p:grpSp>
        <p:nvGrpSpPr>
          <p:cNvPr id="125" name="Google Shape;125;p3"/>
          <p:cNvGrpSpPr/>
          <p:nvPr/>
        </p:nvGrpSpPr>
        <p:grpSpPr>
          <a:xfrm>
            <a:off x="647549" y="2705871"/>
            <a:ext cx="10920841" cy="3006220"/>
            <a:chOff x="3493" y="593292"/>
            <a:chExt cx="10920841" cy="3006220"/>
          </a:xfrm>
        </p:grpSpPr>
        <p:sp>
          <p:nvSpPr>
            <p:cNvPr id="126" name="Google Shape;126;p3"/>
            <p:cNvSpPr/>
            <p:nvPr/>
          </p:nvSpPr>
          <p:spPr>
            <a:xfrm>
              <a:off x="3493" y="593292"/>
              <a:ext cx="5010366" cy="3006220"/>
            </a:xfrm>
            <a:prstGeom prst="rect">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txBox="1"/>
            <p:nvPr/>
          </p:nvSpPr>
          <p:spPr>
            <a:xfrm>
              <a:off x="3493" y="593292"/>
              <a:ext cx="5010366" cy="3006220"/>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2100"/>
                <a:buFont typeface="ADLaM Display"/>
                <a:buNone/>
              </a:pPr>
              <a:r>
                <a:rPr b="1" i="0" lang="en-US" sz="2100" u="none" cap="none" strike="noStrike">
                  <a:solidFill>
                    <a:schemeClr val="lt1"/>
                  </a:solidFill>
                  <a:latin typeface="ADLaM Display"/>
                  <a:ea typeface="ADLaM Display"/>
                  <a:cs typeface="ADLaM Display"/>
                  <a:sym typeface="ADLaM Display"/>
                </a:rPr>
                <a:t>Target Users:</a:t>
              </a:r>
              <a:endParaRPr b="0" i="0" sz="2100" u="none" cap="none" strike="noStrike">
                <a:solidFill>
                  <a:schemeClr val="lt1"/>
                </a:solidFill>
                <a:latin typeface="ADLaM Display"/>
                <a:ea typeface="ADLaM Display"/>
                <a:cs typeface="ADLaM Display"/>
                <a:sym typeface="ADLaM Display"/>
              </a:endParaRPr>
            </a:p>
            <a:p>
              <a:pPr indent="-228600" lvl="1" marL="228600" marR="0" rtl="0" algn="l">
                <a:lnSpc>
                  <a:spcPct val="100000"/>
                </a:lnSpc>
                <a:spcBef>
                  <a:spcPts val="735"/>
                </a:spcBef>
                <a:spcAft>
                  <a:spcPts val="0"/>
                </a:spcAft>
                <a:buClr>
                  <a:schemeClr val="lt1"/>
                </a:buClr>
                <a:buSzPts val="2000"/>
                <a:buFont typeface="ADLaM Display"/>
                <a:buChar char="•"/>
              </a:pPr>
              <a:r>
                <a:rPr b="0" i="0" lang="en-US" sz="2000" u="none" cap="none" strike="noStrike">
                  <a:solidFill>
                    <a:schemeClr val="lt1"/>
                  </a:solidFill>
                  <a:latin typeface="ADLaM Display"/>
                  <a:ea typeface="ADLaM Display"/>
                  <a:cs typeface="ADLaM Display"/>
                  <a:sym typeface="ADLaM Display"/>
                </a:rPr>
                <a:t>Cook beginner and enthusiasts who wants to learn cooking or new dishs</a:t>
              </a:r>
              <a:endParaRPr b="0" i="0" sz="2000" u="none" cap="none" strike="noStrike">
                <a:solidFill>
                  <a:schemeClr val="lt1"/>
                </a:solidFill>
                <a:latin typeface="ADLaM Display"/>
                <a:ea typeface="ADLaM Display"/>
                <a:cs typeface="ADLaM Display"/>
                <a:sym typeface="ADLaM Display"/>
              </a:endParaRPr>
            </a:p>
            <a:p>
              <a:pPr indent="-228600" lvl="1" marL="228600" marR="0" rtl="0" algn="l">
                <a:lnSpc>
                  <a:spcPct val="100000"/>
                </a:lnSpc>
                <a:spcBef>
                  <a:spcPts val="300"/>
                </a:spcBef>
                <a:spcAft>
                  <a:spcPts val="0"/>
                </a:spcAft>
                <a:buClr>
                  <a:schemeClr val="lt1"/>
                </a:buClr>
                <a:buSzPts val="2000"/>
                <a:buFont typeface="ADLaM Display"/>
                <a:buChar char="•"/>
              </a:pPr>
              <a:r>
                <a:rPr b="0" i="0" lang="en-US" sz="2000" u="none" cap="none" strike="noStrike">
                  <a:solidFill>
                    <a:schemeClr val="lt1"/>
                  </a:solidFill>
                  <a:latin typeface="ADLaM Display"/>
                  <a:ea typeface="ADLaM Display"/>
                  <a:cs typeface="ADLaM Display"/>
                  <a:sym typeface="ADLaM Display"/>
                </a:rPr>
                <a:t>Environmentalists who want to reduce food waste</a:t>
              </a:r>
              <a:endParaRPr b="0" i="0" sz="2000" u="none" cap="none" strike="noStrike">
                <a:solidFill>
                  <a:schemeClr val="lt1"/>
                </a:solidFill>
                <a:latin typeface="ADLaM Display"/>
                <a:ea typeface="ADLaM Display"/>
                <a:cs typeface="ADLaM Display"/>
                <a:sym typeface="ADLaM Display"/>
              </a:endParaRPr>
            </a:p>
          </p:txBody>
        </p:sp>
        <p:sp>
          <p:nvSpPr>
            <p:cNvPr id="128" name="Google Shape;128;p3"/>
            <p:cNvSpPr/>
            <p:nvPr/>
          </p:nvSpPr>
          <p:spPr>
            <a:xfrm>
              <a:off x="5088136" y="1974902"/>
              <a:ext cx="751555" cy="243000"/>
            </a:xfrm>
            <a:prstGeom prst="rightArrow">
              <a:avLst>
                <a:gd fmla="val 50000" name="adj1"/>
                <a:gd fmla="val 50000" name="adj2"/>
              </a:avLst>
            </a:prstGeom>
            <a:solidFill>
              <a:srgbClr val="176B2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5913968" y="593292"/>
              <a:ext cx="5010366" cy="3006220"/>
            </a:xfrm>
            <a:prstGeom prst="rect">
              <a:avLst/>
            </a:prstGeom>
            <a:solidFill>
              <a:srgbClr val="0C9ED5"/>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txBox="1"/>
            <p:nvPr/>
          </p:nvSpPr>
          <p:spPr>
            <a:xfrm>
              <a:off x="5913968" y="593292"/>
              <a:ext cx="5010366" cy="3006220"/>
            </a:xfrm>
            <a:prstGeom prst="rect">
              <a:avLst/>
            </a:prstGeom>
            <a:noFill/>
            <a:ln>
              <a:noFill/>
            </a:ln>
          </p:spPr>
          <p:txBody>
            <a:bodyPr anchorCtr="0" anchor="t" bIns="152400" lIns="152400" spcFirstLastPara="1" rIns="152400" wrap="square" tIns="152400">
              <a:noAutofit/>
            </a:bodyPr>
            <a:lstStyle/>
            <a:p>
              <a:pPr indent="0" lvl="0" marL="0" marR="0" rtl="0" algn="l">
                <a:lnSpc>
                  <a:spcPct val="90000"/>
                </a:lnSpc>
                <a:spcBef>
                  <a:spcPts val="0"/>
                </a:spcBef>
                <a:spcAft>
                  <a:spcPts val="0"/>
                </a:spcAft>
                <a:buClr>
                  <a:schemeClr val="lt1"/>
                </a:buClr>
                <a:buSzPts val="1800"/>
                <a:buFont typeface="ADLaM Display"/>
                <a:buNone/>
              </a:pPr>
              <a:r>
                <a:rPr b="1" i="0" lang="en-US" sz="1800" u="none" cap="none" strike="noStrike">
                  <a:solidFill>
                    <a:schemeClr val="lt1"/>
                  </a:solidFill>
                  <a:latin typeface="ADLaM Display"/>
                  <a:ea typeface="ADLaM Display"/>
                  <a:cs typeface="ADLaM Display"/>
                  <a:sym typeface="ADLaM Display"/>
                </a:rPr>
                <a:t>Project Goal:</a:t>
              </a:r>
              <a:endParaRPr b="0" i="0" sz="1800" u="none" cap="none" strike="noStrike">
                <a:solidFill>
                  <a:schemeClr val="lt1"/>
                </a:solidFill>
                <a:latin typeface="ADLaM Display"/>
                <a:ea typeface="ADLaM Display"/>
                <a:cs typeface="ADLaM Display"/>
                <a:sym typeface="ADLaM Display"/>
              </a:endParaRPr>
            </a:p>
            <a:p>
              <a:pPr indent="-114300" lvl="1" marL="114300" marR="0" rtl="0" algn="l">
                <a:lnSpc>
                  <a:spcPct val="100000"/>
                </a:lnSpc>
                <a:spcBef>
                  <a:spcPts val="630"/>
                </a:spcBef>
                <a:spcAft>
                  <a:spcPts val="0"/>
                </a:spcAft>
                <a:buClr>
                  <a:schemeClr val="lt1"/>
                </a:buClr>
                <a:buSzPts val="1400"/>
                <a:buFont typeface="ADLaM Display"/>
                <a:buChar char="•"/>
              </a:pPr>
              <a:r>
                <a:rPr b="0" i="0" lang="en-US" sz="1400" u="none" cap="none" strike="noStrike">
                  <a:solidFill>
                    <a:schemeClr val="lt1"/>
                  </a:solidFill>
                  <a:latin typeface="ADLaM Display"/>
                  <a:ea typeface="ADLaM Display"/>
                  <a:cs typeface="ADLaM Display"/>
                  <a:sym typeface="ADLaM Display"/>
                </a:rPr>
                <a:t>Provides personalized recipe recommendations using available ingredients</a:t>
              </a:r>
              <a:endParaRPr b="0" i="0" sz="1400" u="none" cap="none" strike="noStrike">
                <a:solidFill>
                  <a:schemeClr val="lt1"/>
                </a:solidFill>
                <a:latin typeface="ADLaM Display"/>
                <a:ea typeface="ADLaM Display"/>
                <a:cs typeface="ADLaM Display"/>
                <a:sym typeface="ADLaM Display"/>
              </a:endParaRPr>
            </a:p>
            <a:p>
              <a:pPr indent="-114300" lvl="1" marL="114300" marR="0" rtl="0" algn="l">
                <a:lnSpc>
                  <a:spcPct val="100000"/>
                </a:lnSpc>
                <a:spcBef>
                  <a:spcPts val="210"/>
                </a:spcBef>
                <a:spcAft>
                  <a:spcPts val="0"/>
                </a:spcAft>
                <a:buClr>
                  <a:schemeClr val="lt1"/>
                </a:buClr>
                <a:buSzPts val="1400"/>
                <a:buFont typeface="ADLaM Display"/>
                <a:buChar char="•"/>
              </a:pPr>
              <a:r>
                <a:rPr b="0" i="0" lang="en-US" sz="1400" u="none" cap="none" strike="noStrike">
                  <a:solidFill>
                    <a:schemeClr val="lt1"/>
                  </a:solidFill>
                  <a:latin typeface="ADLaM Display"/>
                  <a:ea typeface="ADLaM Display"/>
                  <a:cs typeface="ADLaM Display"/>
                  <a:sym typeface="ADLaM Display"/>
                </a:rPr>
                <a:t>Enhances fun and interactivity through the "shake-shake" function</a:t>
              </a:r>
              <a:endParaRPr b="0" i="0" sz="1400" u="none" cap="none" strike="noStrike">
                <a:solidFill>
                  <a:schemeClr val="lt1"/>
                </a:solidFill>
                <a:latin typeface="ADLaM Display"/>
                <a:ea typeface="ADLaM Display"/>
                <a:cs typeface="ADLaM Display"/>
                <a:sym typeface="ADLaM Display"/>
              </a:endParaRPr>
            </a:p>
            <a:p>
              <a:pPr indent="-114300" lvl="1" marL="114300" marR="0" rtl="0" algn="l">
                <a:lnSpc>
                  <a:spcPct val="100000"/>
                </a:lnSpc>
                <a:spcBef>
                  <a:spcPts val="210"/>
                </a:spcBef>
                <a:spcAft>
                  <a:spcPts val="0"/>
                </a:spcAft>
                <a:buClr>
                  <a:schemeClr val="lt1"/>
                </a:buClr>
                <a:buSzPts val="1400"/>
                <a:buFont typeface="ADLaM Display"/>
                <a:buChar char="•"/>
              </a:pPr>
              <a:r>
                <a:rPr b="0" i="0" lang="en-US" sz="1400" u="none" cap="none" strike="noStrike">
                  <a:solidFill>
                    <a:schemeClr val="lt1"/>
                  </a:solidFill>
                  <a:latin typeface="ADLaM Display"/>
                  <a:ea typeface="ADLaM Display"/>
                  <a:cs typeface="ADLaM Display"/>
                  <a:sym typeface="ADLaM Display"/>
                </a:rPr>
                <a:t>Provides convenient recipe storage and offline access</a:t>
              </a:r>
              <a:endParaRPr b="0" i="0" sz="1400" u="none" cap="none" strike="noStrike">
                <a:solidFill>
                  <a:schemeClr val="lt1"/>
                </a:solidFill>
                <a:latin typeface="ADLaM Display"/>
                <a:ea typeface="ADLaM Display"/>
                <a:cs typeface="ADLaM Display"/>
                <a:sym typeface="ADLaM Display"/>
              </a:endParaRPr>
            </a:p>
            <a:p>
              <a:pPr indent="-114300" lvl="1" marL="114300" marR="0" rtl="0" algn="l">
                <a:lnSpc>
                  <a:spcPct val="100000"/>
                </a:lnSpc>
                <a:spcBef>
                  <a:spcPts val="210"/>
                </a:spcBef>
                <a:spcAft>
                  <a:spcPts val="0"/>
                </a:spcAft>
                <a:buClr>
                  <a:schemeClr val="lt1"/>
                </a:buClr>
                <a:buSzPts val="1400"/>
                <a:buFont typeface="ADLaM Display"/>
                <a:buChar char="•"/>
              </a:pPr>
              <a:r>
                <a:rPr b="0" i="0" lang="en-US" sz="1400" u="none" cap="none" strike="noStrike">
                  <a:solidFill>
                    <a:schemeClr val="lt1"/>
                  </a:solidFill>
                  <a:latin typeface="ADLaM Display"/>
                  <a:ea typeface="ADLaM Display"/>
                  <a:cs typeface="ADLaM Display"/>
                  <a:sym typeface="ADLaM Display"/>
                </a:rPr>
                <a:t>Helps users manage kitchen inventory and shopping lists to improve meal planning efficiency</a:t>
              </a:r>
              <a:endParaRPr b="0" i="0" sz="1400" u="none" cap="none" strike="noStrike">
                <a:solidFill>
                  <a:schemeClr val="lt1"/>
                </a:solidFill>
                <a:latin typeface="ADLaM Display"/>
                <a:ea typeface="ADLaM Display"/>
                <a:cs typeface="ADLaM Display"/>
                <a:sym typeface="ADLaM Display"/>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5" name="Shape 135"/>
        <p:cNvGrpSpPr/>
        <p:nvPr/>
      </p:nvGrpSpPr>
      <p:grpSpPr>
        <a:xfrm>
          <a:off x="0" y="0"/>
          <a:ext cx="0" cy="0"/>
          <a:chOff x="0" y="0"/>
          <a:chExt cx="0" cy="0"/>
        </a:xfrm>
      </p:grpSpPr>
      <p:sp>
        <p:nvSpPr>
          <p:cNvPr id="136" name="Google Shape;136;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7" name="Google Shape;137;p4"/>
          <p:cNvGrpSpPr/>
          <p:nvPr/>
        </p:nvGrpSpPr>
        <p:grpSpPr>
          <a:xfrm>
            <a:off x="0" y="0"/>
            <a:ext cx="12192000" cy="6858000"/>
            <a:chOff x="0" y="0"/>
            <a:chExt cx="12192000" cy="6858000"/>
          </a:xfrm>
        </p:grpSpPr>
        <p:sp>
          <p:nvSpPr>
            <p:cNvPr id="138" name="Google Shape;138;p4"/>
            <p:cNvSpPr/>
            <p:nvPr/>
          </p:nvSpPr>
          <p:spPr>
            <a:xfrm>
              <a:off x="0" y="0"/>
              <a:ext cx="12192000" cy="6858000"/>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9" name="Google Shape;139;p4"/>
            <p:cNvSpPr/>
            <p:nvPr/>
          </p:nvSpPr>
          <p:spPr>
            <a:xfrm>
              <a:off x="0" y="0"/>
              <a:ext cx="12192000" cy="6858000"/>
            </a:xfrm>
            <a:prstGeom prst="rect">
              <a:avLst/>
            </a:prstGeom>
            <a:solidFill>
              <a:srgbClr val="0B769F">
                <a:alpha val="6666"/>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140" name="Google Shape;140;p4"/>
          <p:cNvSpPr/>
          <p:nvPr/>
        </p:nvSpPr>
        <p:spPr>
          <a:xfrm>
            <a:off x="0" y="0"/>
            <a:ext cx="12188823" cy="314166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141" name="Google Shape;141;p4"/>
          <p:cNvSpPr txBox="1"/>
          <p:nvPr>
            <p:ph type="title"/>
          </p:nvPr>
        </p:nvSpPr>
        <p:spPr>
          <a:xfrm>
            <a:off x="550864" y="365125"/>
            <a:ext cx="11090274"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DLaM Display"/>
              <a:buNone/>
            </a:pPr>
            <a:r>
              <a:rPr lang="en-US" sz="4000">
                <a:latin typeface="ADLaM Display"/>
                <a:ea typeface="ADLaM Display"/>
                <a:cs typeface="ADLaM Display"/>
                <a:sym typeface="ADLaM Display"/>
              </a:rPr>
              <a:t>Core Features</a:t>
            </a:r>
            <a:br>
              <a:rPr lang="en-US" sz="4000">
                <a:latin typeface="ADLaM Display"/>
                <a:ea typeface="ADLaM Display"/>
                <a:cs typeface="ADLaM Display"/>
                <a:sym typeface="ADLaM Display"/>
              </a:rPr>
            </a:br>
            <a:endParaRPr sz="4000">
              <a:latin typeface="ADLaM Display"/>
              <a:ea typeface="ADLaM Display"/>
              <a:cs typeface="ADLaM Display"/>
              <a:sym typeface="ADLaM Display"/>
            </a:endParaRPr>
          </a:p>
        </p:txBody>
      </p:sp>
      <p:grpSp>
        <p:nvGrpSpPr>
          <p:cNvPr id="142" name="Google Shape;142;p4"/>
          <p:cNvGrpSpPr/>
          <p:nvPr/>
        </p:nvGrpSpPr>
        <p:grpSpPr>
          <a:xfrm>
            <a:off x="553104" y="2571339"/>
            <a:ext cx="10897906" cy="3282184"/>
            <a:chOff x="5416" y="437739"/>
            <a:chExt cx="10897906" cy="3282184"/>
          </a:xfrm>
        </p:grpSpPr>
        <p:sp>
          <p:nvSpPr>
            <p:cNvPr id="143" name="Google Shape;143;p4"/>
            <p:cNvSpPr/>
            <p:nvPr/>
          </p:nvSpPr>
          <p:spPr>
            <a:xfrm>
              <a:off x="928968" y="798208"/>
              <a:ext cx="738841" cy="71"/>
            </a:xfrm>
            <a:prstGeom prst="rect">
              <a:avLst/>
            </a:prstGeom>
            <a:solidFill>
              <a:srgbClr val="DFCADB">
                <a:alpha val="89803"/>
              </a:srgbClr>
            </a:solidFill>
            <a:ln cap="flat" cmpd="sng" w="19050">
              <a:solidFill>
                <a:srgbClr val="DFCADB">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
            <p:cNvSpPr/>
            <p:nvPr/>
          </p:nvSpPr>
          <p:spPr>
            <a:xfrm>
              <a:off x="1712139" y="736181"/>
              <a:ext cx="84966" cy="159589"/>
            </a:xfrm>
            <a:prstGeom prst="chevron">
              <a:avLst>
                <a:gd fmla="val 90000" name="adj"/>
              </a:avLst>
            </a:prstGeom>
            <a:solidFill>
              <a:srgbClr val="DFC9DE">
                <a:alpha val="89803"/>
              </a:srgbClr>
            </a:solidFill>
            <a:ln cap="flat" cmpd="sng" w="19050">
              <a:solidFill>
                <a:srgbClr val="DFC9DE">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4"/>
            <p:cNvSpPr/>
            <p:nvPr/>
          </p:nvSpPr>
          <p:spPr>
            <a:xfrm>
              <a:off x="476108" y="437739"/>
              <a:ext cx="721009" cy="721009"/>
            </a:xfrm>
            <a:prstGeom prst="ellipse">
              <a:avLst/>
            </a:prstGeom>
            <a:solidFill>
              <a:srgbClr val="A02891"/>
            </a:solidFill>
            <a:ln cap="flat" cmpd="sng" w="19050">
              <a:solidFill>
                <a:srgbClr val="A0289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4"/>
            <p:cNvSpPr txBox="1"/>
            <p:nvPr/>
          </p:nvSpPr>
          <p:spPr>
            <a:xfrm>
              <a:off x="581697"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1</a:t>
              </a:r>
              <a:endParaRPr/>
            </a:p>
          </p:txBody>
        </p:sp>
        <p:sp>
          <p:nvSpPr>
            <p:cNvPr id="147" name="Google Shape;147;p4"/>
            <p:cNvSpPr/>
            <p:nvPr/>
          </p:nvSpPr>
          <p:spPr>
            <a:xfrm>
              <a:off x="5416" y="1324349"/>
              <a:ext cx="1662392" cy="2395574"/>
            </a:xfrm>
            <a:prstGeom prst="upArrowCallout">
              <a:avLst>
                <a:gd fmla="val 50000" name="adj1"/>
                <a:gd fmla="val 20000" name="adj2"/>
                <a:gd fmla="val 20000" name="adj3"/>
                <a:gd fmla="val 100000" name="adj4"/>
              </a:avLst>
            </a:prstGeom>
            <a:solidFill>
              <a:srgbClr val="DBC9DF">
                <a:alpha val="89803"/>
              </a:srgbClr>
            </a:solidFill>
            <a:ln cap="flat" cmpd="sng" w="19050">
              <a:solidFill>
                <a:srgbClr val="DB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4"/>
            <p:cNvSpPr txBox="1"/>
            <p:nvPr/>
          </p:nvSpPr>
          <p:spPr>
            <a:xfrm>
              <a:off x="5416"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Ingredient-Based Recipe Search</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Users can input or select ingredients (e.g., "chicken, tomato") to discover tailored recipes, encouraging cooking with what’s on hand rather than purchasing extra groceries.</a:t>
              </a:r>
              <a:endParaRPr/>
            </a:p>
          </p:txBody>
        </p:sp>
        <p:sp>
          <p:nvSpPr>
            <p:cNvPr id="149" name="Google Shape;149;p4"/>
            <p:cNvSpPr/>
            <p:nvPr/>
          </p:nvSpPr>
          <p:spPr>
            <a:xfrm>
              <a:off x="1852519" y="798208"/>
              <a:ext cx="1662392" cy="72"/>
            </a:xfrm>
            <a:prstGeom prst="rect">
              <a:avLst/>
            </a:prstGeom>
            <a:solidFill>
              <a:srgbClr val="D7C9DF">
                <a:alpha val="89803"/>
              </a:srgbClr>
            </a:solidFill>
            <a:ln cap="flat" cmpd="sng" w="19050">
              <a:solidFill>
                <a:srgbClr val="D7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4"/>
            <p:cNvSpPr/>
            <p:nvPr/>
          </p:nvSpPr>
          <p:spPr>
            <a:xfrm>
              <a:off x="3559242" y="736181"/>
              <a:ext cx="84966" cy="159589"/>
            </a:xfrm>
            <a:prstGeom prst="chevron">
              <a:avLst>
                <a:gd fmla="val 90000" name="adj"/>
              </a:avLst>
            </a:prstGeom>
            <a:solidFill>
              <a:srgbClr val="D2C9DF">
                <a:alpha val="89803"/>
              </a:srgbClr>
            </a:solidFill>
            <a:ln cap="flat" cmpd="sng" w="19050">
              <a:solidFill>
                <a:srgbClr val="D2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4"/>
            <p:cNvSpPr/>
            <p:nvPr/>
          </p:nvSpPr>
          <p:spPr>
            <a:xfrm>
              <a:off x="2323211" y="437739"/>
              <a:ext cx="721009" cy="721009"/>
            </a:xfrm>
            <a:prstGeom prst="ellipse">
              <a:avLst/>
            </a:prstGeom>
            <a:solidFill>
              <a:srgbClr val="5E2AA0"/>
            </a:solidFill>
            <a:ln cap="flat" cmpd="sng" w="19050">
              <a:solidFill>
                <a:srgbClr val="5E2AA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4"/>
            <p:cNvSpPr txBox="1"/>
            <p:nvPr/>
          </p:nvSpPr>
          <p:spPr>
            <a:xfrm>
              <a:off x="2428800"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2</a:t>
              </a:r>
              <a:endParaRPr/>
            </a:p>
          </p:txBody>
        </p:sp>
        <p:sp>
          <p:nvSpPr>
            <p:cNvPr id="153" name="Google Shape;153;p4"/>
            <p:cNvSpPr/>
            <p:nvPr/>
          </p:nvSpPr>
          <p:spPr>
            <a:xfrm>
              <a:off x="1852519" y="1324349"/>
              <a:ext cx="1662392" cy="2395574"/>
            </a:xfrm>
            <a:prstGeom prst="upArrowCallout">
              <a:avLst>
                <a:gd fmla="val 50000" name="adj1"/>
                <a:gd fmla="val 20000" name="adj2"/>
                <a:gd fmla="val 20000" name="adj3"/>
                <a:gd fmla="val 100000" name="adj4"/>
              </a:avLst>
            </a:prstGeom>
            <a:solidFill>
              <a:srgbClr val="CEC9DF">
                <a:alpha val="89803"/>
              </a:srgbClr>
            </a:solidFill>
            <a:ln cap="flat" cmpd="sng" w="19050">
              <a:solidFill>
                <a:srgbClr val="CE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4"/>
            <p:cNvSpPr txBox="1"/>
            <p:nvPr/>
          </p:nvSpPr>
          <p:spPr>
            <a:xfrm>
              <a:off x="1852519"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“Shake for Surprise” (Fun Sensor Integration)</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A playful feature where users shake their phone to receive a random recipe suggestion, powered by the accelerometer, making meal planning interactive and fun.</a:t>
              </a:r>
              <a:endParaRPr/>
            </a:p>
          </p:txBody>
        </p:sp>
        <p:sp>
          <p:nvSpPr>
            <p:cNvPr id="155" name="Google Shape;155;p4"/>
            <p:cNvSpPr/>
            <p:nvPr/>
          </p:nvSpPr>
          <p:spPr>
            <a:xfrm>
              <a:off x="3699622" y="798208"/>
              <a:ext cx="1662392" cy="72"/>
            </a:xfrm>
            <a:prstGeom prst="rect">
              <a:avLst/>
            </a:prstGeom>
            <a:solidFill>
              <a:srgbClr val="CAC9DF">
                <a:alpha val="89803"/>
              </a:srgbClr>
            </a:solidFill>
            <a:ln cap="flat" cmpd="sng" w="19050">
              <a:solidFill>
                <a:srgbClr val="CAC9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4"/>
            <p:cNvSpPr/>
            <p:nvPr/>
          </p:nvSpPr>
          <p:spPr>
            <a:xfrm>
              <a:off x="5406345" y="736181"/>
              <a:ext cx="84966" cy="159589"/>
            </a:xfrm>
            <a:prstGeom prst="chevron">
              <a:avLst>
                <a:gd fmla="val 90000" name="adj"/>
              </a:avLst>
            </a:prstGeom>
            <a:solidFill>
              <a:srgbClr val="C9CDDF">
                <a:alpha val="89803"/>
              </a:srgbClr>
            </a:solidFill>
            <a:ln cap="flat" cmpd="sng" w="19050">
              <a:solidFill>
                <a:srgbClr val="C9CD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4"/>
            <p:cNvSpPr/>
            <p:nvPr/>
          </p:nvSpPr>
          <p:spPr>
            <a:xfrm>
              <a:off x="4170313" y="437739"/>
              <a:ext cx="721009" cy="721009"/>
            </a:xfrm>
            <a:prstGeom prst="ellipse">
              <a:avLst/>
            </a:prstGeom>
            <a:solidFill>
              <a:srgbClr val="2A47A2"/>
            </a:solidFill>
            <a:ln cap="flat" cmpd="sng" w="19050">
              <a:solidFill>
                <a:srgbClr val="2A47A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4"/>
            <p:cNvSpPr txBox="1"/>
            <p:nvPr/>
          </p:nvSpPr>
          <p:spPr>
            <a:xfrm>
              <a:off x="4275902"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3</a:t>
              </a:r>
              <a:endParaRPr/>
            </a:p>
          </p:txBody>
        </p:sp>
        <p:sp>
          <p:nvSpPr>
            <p:cNvPr id="159" name="Google Shape;159;p4"/>
            <p:cNvSpPr/>
            <p:nvPr/>
          </p:nvSpPr>
          <p:spPr>
            <a:xfrm>
              <a:off x="3699622" y="1324349"/>
              <a:ext cx="1662392" cy="2395574"/>
            </a:xfrm>
            <a:prstGeom prst="upArrowCallout">
              <a:avLst>
                <a:gd fmla="val 50000" name="adj1"/>
                <a:gd fmla="val 20000" name="adj2"/>
                <a:gd fmla="val 20000" name="adj3"/>
                <a:gd fmla="val 100000" name="adj4"/>
              </a:avLst>
            </a:prstGeom>
            <a:solidFill>
              <a:srgbClr val="C9D1DF">
                <a:alpha val="89803"/>
              </a:srgbClr>
            </a:solidFill>
            <a:ln cap="flat" cmpd="sng" w="19050">
              <a:solidFill>
                <a:srgbClr val="C9D1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4"/>
            <p:cNvSpPr txBox="1"/>
            <p:nvPr/>
          </p:nvSpPr>
          <p:spPr>
            <a:xfrm>
              <a:off x="3699622"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Personal Cookbook (Local Save)</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Save favorite recipes locally for offline access, turning Pantry Pal into a convenient digital recipe book available anytime.</a:t>
              </a:r>
              <a:endParaRPr/>
            </a:p>
          </p:txBody>
        </p:sp>
        <p:sp>
          <p:nvSpPr>
            <p:cNvPr id="161" name="Google Shape;161;p4"/>
            <p:cNvSpPr/>
            <p:nvPr/>
          </p:nvSpPr>
          <p:spPr>
            <a:xfrm>
              <a:off x="5546725" y="798208"/>
              <a:ext cx="1662392" cy="72"/>
            </a:xfrm>
            <a:prstGeom prst="rect">
              <a:avLst/>
            </a:prstGeom>
            <a:solidFill>
              <a:srgbClr val="C9D6DF">
                <a:alpha val="89803"/>
              </a:srgbClr>
            </a:solidFill>
            <a:ln cap="flat" cmpd="sng" w="19050">
              <a:solidFill>
                <a:srgbClr val="C9D6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4"/>
            <p:cNvSpPr/>
            <p:nvPr/>
          </p:nvSpPr>
          <p:spPr>
            <a:xfrm>
              <a:off x="7253447" y="736181"/>
              <a:ext cx="84966" cy="159589"/>
            </a:xfrm>
            <a:prstGeom prst="chevron">
              <a:avLst>
                <a:gd fmla="val 90000" name="adj"/>
              </a:avLst>
            </a:prstGeom>
            <a:solidFill>
              <a:srgbClr val="C9DADF">
                <a:alpha val="89803"/>
              </a:srgbClr>
            </a:solidFill>
            <a:ln cap="flat" cmpd="sng" w="19050">
              <a:solidFill>
                <a:srgbClr val="C9DA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4"/>
            <p:cNvSpPr/>
            <p:nvPr/>
          </p:nvSpPr>
          <p:spPr>
            <a:xfrm>
              <a:off x="6017416" y="437739"/>
              <a:ext cx="721009" cy="721009"/>
            </a:xfrm>
            <a:prstGeom prst="ellipse">
              <a:avLst/>
            </a:prstGeom>
            <a:solidFill>
              <a:srgbClr val="2B98A3"/>
            </a:solidFill>
            <a:ln cap="flat" cmpd="sng" w="19050">
              <a:solidFill>
                <a:srgbClr val="2B98A3"/>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4"/>
            <p:cNvSpPr txBox="1"/>
            <p:nvPr/>
          </p:nvSpPr>
          <p:spPr>
            <a:xfrm>
              <a:off x="6123005"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4</a:t>
              </a:r>
              <a:endParaRPr/>
            </a:p>
          </p:txBody>
        </p:sp>
        <p:sp>
          <p:nvSpPr>
            <p:cNvPr id="165" name="Google Shape;165;p4"/>
            <p:cNvSpPr/>
            <p:nvPr/>
          </p:nvSpPr>
          <p:spPr>
            <a:xfrm>
              <a:off x="5546725" y="1324349"/>
              <a:ext cx="1662392" cy="2395574"/>
            </a:xfrm>
            <a:prstGeom prst="upArrowCallout">
              <a:avLst>
                <a:gd fmla="val 50000" name="adj1"/>
                <a:gd fmla="val 20000" name="adj2"/>
                <a:gd fmla="val 20000" name="adj3"/>
                <a:gd fmla="val 100000" name="adj4"/>
              </a:avLst>
            </a:prstGeom>
            <a:solidFill>
              <a:srgbClr val="C9DDDF">
                <a:alpha val="89803"/>
              </a:srgbClr>
            </a:solidFill>
            <a:ln cap="flat" cmpd="sng" w="19050">
              <a:solidFill>
                <a:srgbClr val="C9DDDF">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4"/>
            <p:cNvSpPr txBox="1"/>
            <p:nvPr/>
          </p:nvSpPr>
          <p:spPr>
            <a:xfrm>
              <a:off x="5546725"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Pantry &amp; Grocery Helper</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Track pantry items within the app and, when viewing recipes, see what’s missing—adding needed ingredients to a grocery list for efficient shopping.</a:t>
              </a:r>
              <a:endParaRPr/>
            </a:p>
          </p:txBody>
        </p:sp>
        <p:sp>
          <p:nvSpPr>
            <p:cNvPr id="167" name="Google Shape;167;p4"/>
            <p:cNvSpPr/>
            <p:nvPr/>
          </p:nvSpPr>
          <p:spPr>
            <a:xfrm>
              <a:off x="7393827" y="798208"/>
              <a:ext cx="1662392" cy="72"/>
            </a:xfrm>
            <a:prstGeom prst="rect">
              <a:avLst/>
            </a:prstGeom>
            <a:solidFill>
              <a:srgbClr val="C9DFDC">
                <a:alpha val="89803"/>
              </a:srgbClr>
            </a:solidFill>
            <a:ln cap="flat" cmpd="sng" w="19050">
              <a:solidFill>
                <a:srgbClr val="C9DFD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4"/>
            <p:cNvSpPr/>
            <p:nvPr/>
          </p:nvSpPr>
          <p:spPr>
            <a:xfrm>
              <a:off x="9100550" y="736181"/>
              <a:ext cx="84966" cy="159589"/>
            </a:xfrm>
            <a:prstGeom prst="chevron">
              <a:avLst>
                <a:gd fmla="val 90000" name="adj"/>
              </a:avLst>
            </a:prstGeom>
            <a:solidFill>
              <a:srgbClr val="C9DFD8">
                <a:alpha val="89803"/>
              </a:srgbClr>
            </a:solidFill>
            <a:ln cap="flat" cmpd="sng" w="19050">
              <a:solidFill>
                <a:srgbClr val="C9DFD8">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4"/>
            <p:cNvSpPr/>
            <p:nvPr/>
          </p:nvSpPr>
          <p:spPr>
            <a:xfrm>
              <a:off x="7864519" y="437739"/>
              <a:ext cx="721009" cy="721009"/>
            </a:xfrm>
            <a:prstGeom prst="ellipse">
              <a:avLst/>
            </a:prstGeom>
            <a:solidFill>
              <a:srgbClr val="2BA55E"/>
            </a:solidFill>
            <a:ln cap="flat" cmpd="sng" w="19050">
              <a:solidFill>
                <a:srgbClr val="2BA55E"/>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4"/>
            <p:cNvSpPr txBox="1"/>
            <p:nvPr/>
          </p:nvSpPr>
          <p:spPr>
            <a:xfrm>
              <a:off x="7970108"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5</a:t>
              </a:r>
              <a:endParaRPr/>
            </a:p>
          </p:txBody>
        </p:sp>
        <p:sp>
          <p:nvSpPr>
            <p:cNvPr id="171" name="Google Shape;171;p4"/>
            <p:cNvSpPr/>
            <p:nvPr/>
          </p:nvSpPr>
          <p:spPr>
            <a:xfrm>
              <a:off x="7393827" y="1324349"/>
              <a:ext cx="1662392" cy="2395574"/>
            </a:xfrm>
            <a:prstGeom prst="upArrowCallout">
              <a:avLst>
                <a:gd fmla="val 50000" name="adj1"/>
                <a:gd fmla="val 20000" name="adj2"/>
                <a:gd fmla="val 20000" name="adj3"/>
                <a:gd fmla="val 100000" name="adj4"/>
              </a:avLst>
            </a:prstGeom>
            <a:solidFill>
              <a:srgbClr val="CADFD3">
                <a:alpha val="89803"/>
              </a:srgbClr>
            </a:solidFill>
            <a:ln cap="flat" cmpd="sng" w="19050">
              <a:solidFill>
                <a:srgbClr val="CADFD3">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4"/>
            <p:cNvSpPr txBox="1"/>
            <p:nvPr/>
          </p:nvSpPr>
          <p:spPr>
            <a:xfrm>
              <a:off x="7393827"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Clean UI &amp; Accessibility</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A simple, readable interface with proper contrast, dark mode, voice input search, and screen reader support ensures a delightful experience for all users.</a:t>
              </a:r>
              <a:endParaRPr/>
            </a:p>
          </p:txBody>
        </p:sp>
        <p:sp>
          <p:nvSpPr>
            <p:cNvPr id="173" name="Google Shape;173;p4"/>
            <p:cNvSpPr/>
            <p:nvPr/>
          </p:nvSpPr>
          <p:spPr>
            <a:xfrm>
              <a:off x="9240930" y="798208"/>
              <a:ext cx="831196" cy="72"/>
            </a:xfrm>
            <a:prstGeom prst="rect">
              <a:avLst/>
            </a:prstGeom>
            <a:solidFill>
              <a:srgbClr val="CAE0D0">
                <a:alpha val="89803"/>
              </a:srgbClr>
            </a:solidFill>
            <a:ln cap="flat" cmpd="sng" w="19050">
              <a:solidFill>
                <a:srgbClr val="CAE0D0">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4"/>
            <p:cNvSpPr/>
            <p:nvPr/>
          </p:nvSpPr>
          <p:spPr>
            <a:xfrm>
              <a:off x="9711622" y="437739"/>
              <a:ext cx="721009" cy="721009"/>
            </a:xfrm>
            <a:prstGeom prst="ellipse">
              <a:avLst/>
            </a:prstGeom>
            <a:solidFill>
              <a:srgbClr val="4CA62C"/>
            </a:solidFill>
            <a:ln cap="flat" cmpd="sng" w="19050">
              <a:solidFill>
                <a:srgbClr val="4CA62C"/>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txBox="1"/>
            <p:nvPr/>
          </p:nvSpPr>
          <p:spPr>
            <a:xfrm>
              <a:off x="9817211" y="543328"/>
              <a:ext cx="509831" cy="509831"/>
            </a:xfrm>
            <a:prstGeom prst="rect">
              <a:avLst/>
            </a:prstGeom>
            <a:noFill/>
            <a:ln>
              <a:noFill/>
            </a:ln>
          </p:spPr>
          <p:txBody>
            <a:bodyPr anchorCtr="0" anchor="ctr" bIns="27975" lIns="27975" spcFirstLastPara="1" rIns="27975" wrap="square" tIns="27975">
              <a:noAutofit/>
            </a:bodyPr>
            <a:lstStyle/>
            <a:p>
              <a:pPr indent="0" lvl="0" marL="0" marR="0" rtl="0" algn="ctr">
                <a:lnSpc>
                  <a:spcPct val="90000"/>
                </a:lnSpc>
                <a:spcBef>
                  <a:spcPts val="0"/>
                </a:spcBef>
                <a:spcAft>
                  <a:spcPts val="0"/>
                </a:spcAft>
                <a:buClr>
                  <a:schemeClr val="lt1"/>
                </a:buClr>
                <a:buSzPts val="3200"/>
                <a:buFont typeface="Arial"/>
                <a:buNone/>
              </a:pPr>
              <a:r>
                <a:rPr b="0" i="0" lang="en-US" sz="3200" u="none" cap="none" strike="noStrike">
                  <a:solidFill>
                    <a:schemeClr val="lt1"/>
                  </a:solidFill>
                  <a:latin typeface="Arial"/>
                  <a:ea typeface="Arial"/>
                  <a:cs typeface="Arial"/>
                  <a:sym typeface="Arial"/>
                </a:rPr>
                <a:t>6</a:t>
              </a:r>
              <a:endParaRPr/>
            </a:p>
          </p:txBody>
        </p:sp>
        <p:sp>
          <p:nvSpPr>
            <p:cNvPr id="176" name="Google Shape;176;p4"/>
            <p:cNvSpPr/>
            <p:nvPr/>
          </p:nvSpPr>
          <p:spPr>
            <a:xfrm>
              <a:off x="9240930" y="1324349"/>
              <a:ext cx="1662392" cy="2395574"/>
            </a:xfrm>
            <a:prstGeom prst="upArrowCallout">
              <a:avLst>
                <a:gd fmla="val 50000" name="adj1"/>
                <a:gd fmla="val 20000" name="adj2"/>
                <a:gd fmla="val 20000" name="adj3"/>
                <a:gd fmla="val 100000" name="adj4"/>
              </a:avLst>
            </a:prstGeom>
            <a:solidFill>
              <a:srgbClr val="CDE0C9">
                <a:alpha val="89803"/>
              </a:srgbClr>
            </a:solidFill>
            <a:ln cap="flat" cmpd="sng" w="19050">
              <a:solidFill>
                <a:srgbClr val="CDE0C9">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txBox="1"/>
            <p:nvPr/>
          </p:nvSpPr>
          <p:spPr>
            <a:xfrm>
              <a:off x="9240930" y="1656827"/>
              <a:ext cx="1662392" cy="2063096"/>
            </a:xfrm>
            <a:prstGeom prst="rect">
              <a:avLst/>
            </a:prstGeom>
            <a:noFill/>
            <a:ln>
              <a:noFill/>
            </a:ln>
          </p:spPr>
          <p:txBody>
            <a:bodyPr anchorCtr="0" anchor="t" bIns="165100" lIns="131125" spcFirstLastPara="1" rIns="131125" wrap="square" tIns="165100">
              <a:noAutofit/>
            </a:bodyPr>
            <a:lstStyle/>
            <a:p>
              <a:pPr indent="0" lvl="0" marL="0" marR="0" rtl="0" algn="l">
                <a:lnSpc>
                  <a:spcPct val="90000"/>
                </a:lnSpc>
                <a:spcBef>
                  <a:spcPts val="0"/>
                </a:spcBef>
                <a:spcAft>
                  <a:spcPts val="0"/>
                </a:spcAft>
                <a:buClr>
                  <a:schemeClr val="dk1"/>
                </a:buClr>
                <a:buSzPts val="1100"/>
                <a:buFont typeface="Arial"/>
                <a:buNone/>
              </a:pPr>
              <a:r>
                <a:rPr b="1" i="0" lang="en-US" sz="1100" u="none" cap="none" strike="noStrike">
                  <a:solidFill>
                    <a:schemeClr val="dk1"/>
                  </a:solidFill>
                  <a:latin typeface="Arial"/>
                  <a:ea typeface="Arial"/>
                  <a:cs typeface="Arial"/>
                  <a:sym typeface="Arial"/>
                </a:rPr>
                <a:t>Potential Feature: AI recognition to update inventory</a:t>
              </a:r>
              <a:br>
                <a:rPr b="0" i="0" lang="en-US" sz="1100" u="none" cap="none" strike="noStrike">
                  <a:solidFill>
                    <a:schemeClr val="dk1"/>
                  </a:solidFill>
                  <a:latin typeface="Arial"/>
                  <a:ea typeface="Arial"/>
                  <a:cs typeface="Arial"/>
                  <a:sym typeface="Arial"/>
                </a:rPr>
              </a:br>
              <a:r>
                <a:rPr b="0" i="0" lang="en-US" sz="1100" u="none" cap="none" strike="noStrike">
                  <a:solidFill>
                    <a:schemeClr val="dk1"/>
                  </a:solidFill>
                  <a:latin typeface="Arial"/>
                  <a:ea typeface="Arial"/>
                  <a:cs typeface="Arial"/>
                  <a:sym typeface="Arial"/>
                </a:rPr>
                <a:t>Call up the device camera and update the food pantry in the app by taking photos of existing ingredients, which the AI then recognizes as text.</a:t>
              </a:r>
              <a:endParaRPr/>
            </a:p>
          </p:txBody>
        </p:sp>
      </p:grpSp>
    </p:spTree>
  </p:cSld>
  <p:clrMapOvr>
    <a:masterClrMapping/>
  </p:clrMapOvr>
  <p:transition spd="slow">
    <p:wipe dir="l"/>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sp>
        <p:nvSpPr>
          <p:cNvPr id="183" name="Google Shape;183;p5"/>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4" name="Google Shape;184;p5"/>
          <p:cNvSpPr txBox="1"/>
          <p:nvPr>
            <p:ph type="title"/>
          </p:nvPr>
        </p:nvSpPr>
        <p:spPr>
          <a:xfrm>
            <a:off x="838200" y="556995"/>
            <a:ext cx="10515600" cy="113369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ADLaM Display"/>
              <a:buNone/>
            </a:pPr>
            <a:r>
              <a:rPr i="0" lang="en-US" sz="3600">
                <a:latin typeface="ADLaM Display"/>
                <a:ea typeface="ADLaM Display"/>
                <a:cs typeface="ADLaM Display"/>
                <a:sym typeface="ADLaM Display"/>
              </a:rPr>
              <a:t>Technical Approach</a:t>
            </a:r>
            <a:br>
              <a:rPr i="0" lang="en-US" sz="3600">
                <a:latin typeface="ADLaM Display"/>
                <a:ea typeface="ADLaM Display"/>
                <a:cs typeface="ADLaM Display"/>
                <a:sym typeface="ADLaM Display"/>
              </a:rPr>
            </a:br>
            <a:endParaRPr sz="3600">
              <a:latin typeface="ADLaM Display"/>
              <a:ea typeface="ADLaM Display"/>
              <a:cs typeface="ADLaM Display"/>
              <a:sym typeface="ADLaM Display"/>
            </a:endParaRPr>
          </a:p>
        </p:txBody>
      </p:sp>
      <p:grpSp>
        <p:nvGrpSpPr>
          <p:cNvPr id="185" name="Google Shape;185;p5"/>
          <p:cNvGrpSpPr/>
          <p:nvPr/>
        </p:nvGrpSpPr>
        <p:grpSpPr>
          <a:xfrm>
            <a:off x="838200" y="2020326"/>
            <a:ext cx="10515600" cy="3961935"/>
            <a:chOff x="0" y="194701"/>
            <a:chExt cx="10515600" cy="3961935"/>
          </a:xfrm>
        </p:grpSpPr>
        <p:sp>
          <p:nvSpPr>
            <p:cNvPr id="186" name="Google Shape;186;p5"/>
            <p:cNvSpPr/>
            <p:nvPr/>
          </p:nvSpPr>
          <p:spPr>
            <a:xfrm>
              <a:off x="0" y="445621"/>
              <a:ext cx="10515600" cy="990675"/>
            </a:xfrm>
            <a:prstGeom prst="rect">
              <a:avLst/>
            </a:prstGeom>
            <a:solidFill>
              <a:schemeClr val="lt2">
                <a:alpha val="89803"/>
              </a:schemeClr>
            </a:solidFill>
            <a:ln cap="flat" cmpd="sng" w="19050">
              <a:solidFill>
                <a:srgbClr val="0B274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5"/>
            <p:cNvSpPr txBox="1"/>
            <p:nvPr/>
          </p:nvSpPr>
          <p:spPr>
            <a:xfrm>
              <a:off x="0" y="445621"/>
              <a:ext cx="10515600" cy="990675"/>
            </a:xfrm>
            <a:prstGeom prst="rect">
              <a:avLst/>
            </a:prstGeom>
            <a:noFill/>
            <a:ln>
              <a:noFill/>
            </a:ln>
          </p:spPr>
          <p:txBody>
            <a:bodyPr anchorCtr="0" anchor="t" bIns="120900" lIns="816125" spcFirstLastPara="1" rIns="816125" wrap="square" tIns="354075">
              <a:noAutofit/>
            </a:bodyPr>
            <a:lstStyle/>
            <a:p>
              <a:pPr indent="-171450" lvl="1" marL="171450" marR="0" rtl="0" algn="l">
                <a:lnSpc>
                  <a:spcPct val="90000"/>
                </a:lnSpc>
                <a:spcBef>
                  <a:spcPts val="0"/>
                </a:spcBef>
                <a:spcAft>
                  <a:spcPts val="0"/>
                </a:spcAft>
                <a:buClr>
                  <a:schemeClr val="dk1"/>
                </a:buClr>
                <a:buSzPts val="1700"/>
                <a:buFont typeface="ADLaM Display"/>
                <a:buChar char="•"/>
              </a:pPr>
              <a:r>
                <a:rPr b="0" i="0" lang="en-US" sz="1700" u="none" cap="none" strike="noStrike">
                  <a:solidFill>
                    <a:schemeClr val="dk1"/>
                  </a:solidFill>
                  <a:latin typeface="ADLaM Display"/>
                  <a:ea typeface="ADLaM Display"/>
                  <a:cs typeface="ADLaM Display"/>
                  <a:sym typeface="ADLaM Display"/>
                </a:rPr>
                <a:t>A local database stores saved recipes and pantry lists, enabling offline access and quick retrieval for the Personal Cookbook and Pantry &amp; Grocery Helper features.</a:t>
              </a:r>
              <a:endParaRPr b="0" i="0" sz="1700" u="none" cap="none" strike="noStrike">
                <a:solidFill>
                  <a:schemeClr val="dk1"/>
                </a:solidFill>
                <a:latin typeface="ADLaM Display"/>
                <a:ea typeface="ADLaM Display"/>
                <a:cs typeface="ADLaM Display"/>
                <a:sym typeface="ADLaM Display"/>
              </a:endParaRPr>
            </a:p>
          </p:txBody>
        </p:sp>
        <p:sp>
          <p:nvSpPr>
            <p:cNvPr id="188" name="Google Shape;188;p5"/>
            <p:cNvSpPr/>
            <p:nvPr/>
          </p:nvSpPr>
          <p:spPr>
            <a:xfrm>
              <a:off x="525780" y="194701"/>
              <a:ext cx="7360920" cy="501840"/>
            </a:xfrm>
            <a:prstGeom prst="roundRect">
              <a:avLst>
                <a:gd fmla="val 16667"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5"/>
            <p:cNvSpPr txBox="1"/>
            <p:nvPr/>
          </p:nvSpPr>
          <p:spPr>
            <a:xfrm>
              <a:off x="550278" y="219199"/>
              <a:ext cx="7311924" cy="452844"/>
            </a:xfrm>
            <a:prstGeom prst="rect">
              <a:avLst/>
            </a:prstGeom>
            <a:noFill/>
            <a:ln>
              <a:noFill/>
            </a:ln>
          </p:spPr>
          <p:txBody>
            <a:bodyPr anchorCtr="0" anchor="ctr" bIns="0" lIns="278225" spcFirstLastPara="1" rIns="278225" wrap="square" tIns="0">
              <a:noAutofit/>
            </a:bodyPr>
            <a:lstStyle/>
            <a:p>
              <a:pPr indent="0" lvl="0" marL="0" marR="0" rtl="0" algn="l">
                <a:lnSpc>
                  <a:spcPct val="90000"/>
                </a:lnSpc>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Database:</a:t>
              </a:r>
              <a:endParaRPr b="0" i="0" sz="1700" u="none" cap="none" strike="noStrike">
                <a:solidFill>
                  <a:schemeClr val="lt1"/>
                </a:solidFill>
                <a:latin typeface="Arial"/>
                <a:ea typeface="Arial"/>
                <a:cs typeface="Arial"/>
                <a:sym typeface="Arial"/>
              </a:endParaRPr>
            </a:p>
          </p:txBody>
        </p:sp>
        <p:sp>
          <p:nvSpPr>
            <p:cNvPr id="190" name="Google Shape;190;p5"/>
            <p:cNvSpPr/>
            <p:nvPr/>
          </p:nvSpPr>
          <p:spPr>
            <a:xfrm>
              <a:off x="0" y="1779016"/>
              <a:ext cx="10515600" cy="990675"/>
            </a:xfrm>
            <a:prstGeom prst="rect">
              <a:avLst/>
            </a:prstGeom>
            <a:solidFill>
              <a:schemeClr val="lt2">
                <a:alpha val="89803"/>
              </a:schemeClr>
            </a:solidFill>
            <a:ln cap="flat" cmpd="sng" w="19050">
              <a:solidFill>
                <a:srgbClr val="0B274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txBox="1"/>
            <p:nvPr/>
          </p:nvSpPr>
          <p:spPr>
            <a:xfrm>
              <a:off x="0" y="1779016"/>
              <a:ext cx="10515600" cy="990675"/>
            </a:xfrm>
            <a:prstGeom prst="rect">
              <a:avLst/>
            </a:prstGeom>
            <a:noFill/>
            <a:ln>
              <a:noFill/>
            </a:ln>
          </p:spPr>
          <p:txBody>
            <a:bodyPr anchorCtr="0" anchor="t" bIns="120900" lIns="816125" spcFirstLastPara="1" rIns="816125" wrap="square" tIns="354075">
              <a:noAutofit/>
            </a:bodyPr>
            <a:lstStyle/>
            <a:p>
              <a:pPr indent="-171450" lvl="1" marL="171450" marR="0" rtl="0" algn="l">
                <a:lnSpc>
                  <a:spcPct val="90000"/>
                </a:lnSpc>
                <a:spcBef>
                  <a:spcPts val="0"/>
                </a:spcBef>
                <a:spcAft>
                  <a:spcPts val="0"/>
                </a:spcAft>
                <a:buClr>
                  <a:schemeClr val="dk1"/>
                </a:buClr>
                <a:buSzPts val="1700"/>
                <a:buFont typeface="ADLaM Display"/>
                <a:buChar char="•"/>
              </a:pPr>
              <a:r>
                <a:rPr b="0" i="0" lang="en-US" sz="1700" u="none" cap="none" strike="noStrike">
                  <a:solidFill>
                    <a:schemeClr val="dk1"/>
                  </a:solidFill>
                  <a:latin typeface="ADLaM Display"/>
                  <a:ea typeface="ADLaM Display"/>
                  <a:cs typeface="ADLaM Display"/>
                  <a:sym typeface="ADLaM Display"/>
                </a:rPr>
                <a:t>Integrates with the Edamam Recipe API </a:t>
              </a:r>
              <a:r>
                <a:rPr b="0" i="0" lang="en-US" sz="1700" u="sng" cap="none" strike="noStrike">
                  <a:solidFill>
                    <a:schemeClr val="dk1"/>
                  </a:solidFill>
                  <a:latin typeface="ADLaM Display"/>
                  <a:ea typeface="ADLaM Display"/>
                  <a:cs typeface="ADLaM Display"/>
                  <a:sym typeface="ADLaM Display"/>
                  <a:hlinkClick r:id="rId3">
                    <a:extLst>
                      <a:ext uri="{A12FA001-AC4F-418D-AE19-62706E023703}">
                        <ahyp:hlinkClr val="tx"/>
                      </a:ext>
                    </a:extLst>
                  </a:hlinkClick>
                </a:rPr>
                <a:t>Edamam Recipe API</a:t>
              </a:r>
              <a:r>
                <a:rPr b="0" i="0" lang="en-US" sz="1700" u="none" cap="none" strike="noStrike">
                  <a:solidFill>
                    <a:schemeClr val="dk1"/>
                  </a:solidFill>
                  <a:latin typeface="ADLaM Display"/>
                  <a:ea typeface="ADLaM Display"/>
                  <a:cs typeface="ADLaM Display"/>
                  <a:sym typeface="ADLaM Display"/>
                </a:rPr>
                <a:t>to fetch recipes based on user-entered ingredients.</a:t>
              </a:r>
              <a:endParaRPr b="0" i="0" sz="1700" u="none" cap="none" strike="noStrike">
                <a:solidFill>
                  <a:schemeClr val="dk1"/>
                </a:solidFill>
                <a:latin typeface="ADLaM Display"/>
                <a:ea typeface="ADLaM Display"/>
                <a:cs typeface="ADLaM Display"/>
                <a:sym typeface="ADLaM Display"/>
              </a:endParaRPr>
            </a:p>
          </p:txBody>
        </p:sp>
        <p:sp>
          <p:nvSpPr>
            <p:cNvPr id="192" name="Google Shape;192;p5"/>
            <p:cNvSpPr/>
            <p:nvPr/>
          </p:nvSpPr>
          <p:spPr>
            <a:xfrm>
              <a:off x="525780" y="1528096"/>
              <a:ext cx="7360920" cy="501840"/>
            </a:xfrm>
            <a:prstGeom prst="roundRect">
              <a:avLst>
                <a:gd fmla="val 16667"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txBox="1"/>
            <p:nvPr/>
          </p:nvSpPr>
          <p:spPr>
            <a:xfrm>
              <a:off x="550278" y="1552594"/>
              <a:ext cx="7311924" cy="452844"/>
            </a:xfrm>
            <a:prstGeom prst="rect">
              <a:avLst/>
            </a:prstGeom>
            <a:noFill/>
            <a:ln>
              <a:noFill/>
            </a:ln>
          </p:spPr>
          <p:txBody>
            <a:bodyPr anchorCtr="0" anchor="ctr" bIns="0" lIns="278225" spcFirstLastPara="1" rIns="278225" wrap="square" tIns="0">
              <a:noAutofit/>
            </a:bodyPr>
            <a:lstStyle/>
            <a:p>
              <a:pPr indent="0" lvl="0" marL="0" marR="0" rtl="0" algn="l">
                <a:lnSpc>
                  <a:spcPct val="90000"/>
                </a:lnSpc>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API：</a:t>
              </a:r>
              <a:endParaRPr b="0" i="0" sz="1700" u="none" cap="none" strike="noStrike">
                <a:solidFill>
                  <a:schemeClr val="lt1"/>
                </a:solidFill>
                <a:latin typeface="Arial"/>
                <a:ea typeface="Arial"/>
                <a:cs typeface="Arial"/>
                <a:sym typeface="Arial"/>
              </a:endParaRPr>
            </a:p>
          </p:txBody>
        </p:sp>
        <p:sp>
          <p:nvSpPr>
            <p:cNvPr id="194" name="Google Shape;194;p5"/>
            <p:cNvSpPr/>
            <p:nvPr/>
          </p:nvSpPr>
          <p:spPr>
            <a:xfrm>
              <a:off x="0" y="3112411"/>
              <a:ext cx="10515600" cy="1044225"/>
            </a:xfrm>
            <a:prstGeom prst="rect">
              <a:avLst/>
            </a:prstGeom>
            <a:solidFill>
              <a:schemeClr val="lt2">
                <a:alpha val="89803"/>
              </a:schemeClr>
            </a:solidFill>
            <a:ln cap="flat" cmpd="sng" w="19050">
              <a:solidFill>
                <a:srgbClr val="0B274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txBox="1"/>
            <p:nvPr/>
          </p:nvSpPr>
          <p:spPr>
            <a:xfrm>
              <a:off x="0" y="3112411"/>
              <a:ext cx="10515600" cy="1044225"/>
            </a:xfrm>
            <a:prstGeom prst="rect">
              <a:avLst/>
            </a:prstGeom>
            <a:noFill/>
            <a:ln>
              <a:noFill/>
            </a:ln>
          </p:spPr>
          <p:txBody>
            <a:bodyPr anchorCtr="0" anchor="t" bIns="120900" lIns="816125" spcFirstLastPara="1" rIns="816125" wrap="square" tIns="354075">
              <a:noAutofit/>
            </a:bodyPr>
            <a:lstStyle/>
            <a:p>
              <a:pPr indent="-171450" lvl="1" marL="171450" marR="0" rtl="0" algn="l">
                <a:lnSpc>
                  <a:spcPct val="90000"/>
                </a:lnSpc>
                <a:spcBef>
                  <a:spcPts val="0"/>
                </a:spcBef>
                <a:spcAft>
                  <a:spcPts val="0"/>
                </a:spcAft>
                <a:buClr>
                  <a:schemeClr val="dk1"/>
                </a:buClr>
                <a:buSzPts val="1700"/>
                <a:buFont typeface="ADLaM Display"/>
                <a:buChar char="•"/>
              </a:pPr>
              <a:r>
                <a:rPr b="1" i="0" lang="en-US" sz="1700" u="none" cap="none" strike="noStrike">
                  <a:solidFill>
                    <a:schemeClr val="dk1"/>
                  </a:solidFill>
                  <a:latin typeface="ADLaM Display"/>
                  <a:ea typeface="ADLaM Display"/>
                  <a:cs typeface="ADLaM Display"/>
                  <a:sym typeface="ADLaM Display"/>
                </a:rPr>
                <a:t>Accelerometer:</a:t>
              </a:r>
              <a:r>
                <a:rPr b="0" i="0" lang="en-US" sz="1700" u="none" cap="none" strike="noStrike">
                  <a:solidFill>
                    <a:schemeClr val="dk1"/>
                  </a:solidFill>
                  <a:latin typeface="ADLaM Display"/>
                  <a:ea typeface="ADLaM Display"/>
                  <a:cs typeface="ADLaM Display"/>
                  <a:sym typeface="ADLaM Display"/>
                </a:rPr>
                <a:t> Detects phone shakes to trigger the "Shake for Surprise" feature.</a:t>
              </a:r>
              <a:endParaRPr b="0" i="0" sz="1700" u="none" cap="none" strike="noStrike">
                <a:solidFill>
                  <a:schemeClr val="dk1"/>
                </a:solidFill>
                <a:latin typeface="ADLaM Display"/>
                <a:ea typeface="ADLaM Display"/>
                <a:cs typeface="ADLaM Display"/>
                <a:sym typeface="ADLaM Display"/>
              </a:endParaRPr>
            </a:p>
            <a:p>
              <a:pPr indent="-171450" lvl="1" marL="171450" marR="0" rtl="0" algn="l">
                <a:lnSpc>
                  <a:spcPct val="90000"/>
                </a:lnSpc>
                <a:spcBef>
                  <a:spcPts val="255"/>
                </a:spcBef>
                <a:spcAft>
                  <a:spcPts val="0"/>
                </a:spcAft>
                <a:buClr>
                  <a:schemeClr val="dk1"/>
                </a:buClr>
                <a:buSzPts val="1700"/>
                <a:buFont typeface="ADLaM Display"/>
                <a:buChar char="•"/>
              </a:pPr>
              <a:r>
                <a:rPr b="1" i="0" lang="en-US" sz="1700" u="none" cap="none" strike="noStrike">
                  <a:solidFill>
                    <a:schemeClr val="dk1"/>
                  </a:solidFill>
                  <a:latin typeface="ADLaM Display"/>
                  <a:ea typeface="ADLaM Display"/>
                  <a:cs typeface="ADLaM Display"/>
                  <a:sym typeface="ADLaM Display"/>
                </a:rPr>
                <a:t>Microphone:</a:t>
              </a:r>
              <a:r>
                <a:rPr b="0" i="0" lang="en-US" sz="1700" u="none" cap="none" strike="noStrike">
                  <a:solidFill>
                    <a:schemeClr val="dk1"/>
                  </a:solidFill>
                  <a:latin typeface="ADLaM Display"/>
                  <a:ea typeface="ADLaM Display"/>
                  <a:cs typeface="ADLaM Display"/>
                  <a:sym typeface="ADLaM Display"/>
                </a:rPr>
                <a:t> Supports voice input for hands-free recipe or ingredient searches.</a:t>
              </a:r>
              <a:endParaRPr b="0" i="0" sz="1700" u="none" cap="none" strike="noStrike">
                <a:solidFill>
                  <a:schemeClr val="dk1"/>
                </a:solidFill>
                <a:latin typeface="ADLaM Display"/>
                <a:ea typeface="ADLaM Display"/>
                <a:cs typeface="ADLaM Display"/>
                <a:sym typeface="ADLaM Display"/>
              </a:endParaRPr>
            </a:p>
          </p:txBody>
        </p:sp>
        <p:sp>
          <p:nvSpPr>
            <p:cNvPr id="196" name="Google Shape;196;p5"/>
            <p:cNvSpPr/>
            <p:nvPr/>
          </p:nvSpPr>
          <p:spPr>
            <a:xfrm>
              <a:off x="525780" y="2861491"/>
              <a:ext cx="7360920" cy="501840"/>
            </a:xfrm>
            <a:prstGeom prst="roundRect">
              <a:avLst>
                <a:gd fmla="val 16667" name="adj"/>
              </a:avLst>
            </a:prstGeom>
            <a:solidFill>
              <a:srgbClr val="0B2741"/>
            </a:solidFill>
            <a:ln cap="flat" cmpd="sng" w="19050">
              <a:solidFill>
                <a:schemeClr val="lt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txBox="1"/>
            <p:nvPr/>
          </p:nvSpPr>
          <p:spPr>
            <a:xfrm>
              <a:off x="550278" y="2885989"/>
              <a:ext cx="7311924" cy="452844"/>
            </a:xfrm>
            <a:prstGeom prst="rect">
              <a:avLst/>
            </a:prstGeom>
            <a:noFill/>
            <a:ln>
              <a:noFill/>
            </a:ln>
          </p:spPr>
          <p:txBody>
            <a:bodyPr anchorCtr="0" anchor="ctr" bIns="0" lIns="278225" spcFirstLastPara="1" rIns="278225" wrap="square" tIns="0">
              <a:noAutofit/>
            </a:bodyPr>
            <a:lstStyle/>
            <a:p>
              <a:pPr indent="0" lvl="0" marL="0" marR="0" rtl="0" algn="l">
                <a:lnSpc>
                  <a:spcPct val="90000"/>
                </a:lnSpc>
                <a:spcBef>
                  <a:spcPts val="0"/>
                </a:spcBef>
                <a:spcAft>
                  <a:spcPts val="0"/>
                </a:spcAft>
                <a:buClr>
                  <a:schemeClr val="lt1"/>
                </a:buClr>
                <a:buSzPts val="1700"/>
                <a:buFont typeface="Arial"/>
                <a:buNone/>
              </a:pPr>
              <a:r>
                <a:rPr b="1" i="0" lang="en-US" sz="1700" u="none" cap="none" strike="noStrike">
                  <a:solidFill>
                    <a:schemeClr val="lt1"/>
                  </a:solidFill>
                  <a:latin typeface="Arial"/>
                  <a:ea typeface="Arial"/>
                  <a:cs typeface="Arial"/>
                  <a:sym typeface="Arial"/>
                </a:rPr>
                <a:t>Sensors:</a:t>
              </a:r>
              <a:endParaRPr b="0" i="0" sz="1700" u="none" cap="none" strike="noStrike">
                <a:solidFill>
                  <a:schemeClr val="lt1"/>
                </a:solidFill>
                <a:latin typeface="Arial"/>
                <a:ea typeface="Arial"/>
                <a:cs typeface="Arial"/>
                <a:sym typeface="Arial"/>
              </a:endParaRPr>
            </a:p>
          </p:txBody>
        </p:sp>
      </p:gr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6"/>
          <p:cNvSpPr/>
          <p:nvPr/>
        </p:nvSpPr>
        <p:spPr>
          <a:xfrm>
            <a:off x="3048"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4" name="Google Shape;204;p6"/>
          <p:cNvSpPr/>
          <p:nvPr/>
        </p:nvSpPr>
        <p:spPr>
          <a:xfrm>
            <a:off x="1" y="0"/>
            <a:ext cx="4167271" cy="6858000"/>
          </a:xfrm>
          <a:custGeom>
            <a:rect b="b" l="l" r="r" t="t"/>
            <a:pathLst>
              <a:path extrusionOk="0" h="6858000" w="4167271">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5" name="Google Shape;205;p6"/>
          <p:cNvSpPr txBox="1"/>
          <p:nvPr>
            <p:ph type="title"/>
          </p:nvPr>
        </p:nvSpPr>
        <p:spPr>
          <a:xfrm>
            <a:off x="686834" y="1153572"/>
            <a:ext cx="3200400" cy="44611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400"/>
              <a:buFont typeface="ADLaM Display"/>
              <a:buNone/>
            </a:pPr>
            <a:r>
              <a:rPr i="0" lang="en-US">
                <a:solidFill>
                  <a:srgbClr val="FFFFFF"/>
                </a:solidFill>
                <a:latin typeface="ADLaM Display"/>
                <a:ea typeface="ADLaM Display"/>
                <a:cs typeface="ADLaM Display"/>
                <a:sym typeface="ADLaM Display"/>
              </a:rPr>
              <a:t>Testing Strategy</a:t>
            </a:r>
            <a:br>
              <a:rPr i="0" lang="en-US">
                <a:solidFill>
                  <a:srgbClr val="FFFFFF"/>
                </a:solidFill>
                <a:latin typeface="ADLaM Display"/>
                <a:ea typeface="ADLaM Display"/>
                <a:cs typeface="ADLaM Display"/>
                <a:sym typeface="ADLaM Display"/>
              </a:rPr>
            </a:br>
            <a:endParaRPr>
              <a:solidFill>
                <a:srgbClr val="FFFFFF"/>
              </a:solidFill>
              <a:latin typeface="ADLaM Display"/>
              <a:ea typeface="ADLaM Display"/>
              <a:cs typeface="ADLaM Display"/>
              <a:sym typeface="ADLaM Display"/>
            </a:endParaRPr>
          </a:p>
        </p:txBody>
      </p:sp>
      <p:sp>
        <p:nvSpPr>
          <p:cNvPr id="206" name="Google Shape;206;p6"/>
          <p:cNvSpPr/>
          <p:nvPr/>
        </p:nvSpPr>
        <p:spPr>
          <a:xfrm flipH="1" rot="10800000">
            <a:off x="7550402" y="2455479"/>
            <a:ext cx="4083433" cy="4083433"/>
          </a:xfrm>
          <a:prstGeom prst="arc">
            <a:avLst>
              <a:gd fmla="val 16200000" name="adj1"/>
              <a:gd fmla="val 0" name="adj2"/>
            </a:avLst>
          </a:prstGeom>
          <a:noFill/>
          <a:ln cap="rnd" cmpd="sng" w="127000">
            <a:solidFill>
              <a:schemeClr val="accent4"/>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207" name="Google Shape;207;p6"/>
          <p:cNvSpPr txBox="1"/>
          <p:nvPr>
            <p:ph idx="1" type="body"/>
          </p:nvPr>
        </p:nvSpPr>
        <p:spPr>
          <a:xfrm>
            <a:off x="4447308" y="591344"/>
            <a:ext cx="7186527" cy="5947568"/>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Font typeface="Arial"/>
              <a:buChar char="•"/>
            </a:pPr>
            <a:r>
              <a:rPr b="1" i="0" lang="en-US">
                <a:latin typeface="Arial"/>
                <a:ea typeface="Arial"/>
                <a:cs typeface="Arial"/>
                <a:sym typeface="Arial"/>
              </a:rPr>
              <a:t>Target Devices:</a:t>
            </a:r>
            <a:endParaRPr b="0" i="0">
              <a:latin typeface="Arial"/>
              <a:ea typeface="Arial"/>
              <a:cs typeface="Arial"/>
              <a:sym typeface="Arial"/>
            </a:endParaRPr>
          </a:p>
          <a:p>
            <a:pPr indent="-285750" lvl="1" marL="742950" rtl="0" algn="l">
              <a:lnSpc>
                <a:spcPct val="90000"/>
              </a:lnSpc>
              <a:spcBef>
                <a:spcPts val="500"/>
              </a:spcBef>
              <a:spcAft>
                <a:spcPts val="0"/>
              </a:spcAft>
              <a:buClr>
                <a:schemeClr val="dk1"/>
              </a:buClr>
              <a:buSzPts val="2400"/>
              <a:buFont typeface="Arial"/>
              <a:buChar char="•"/>
            </a:pPr>
            <a:r>
              <a:rPr b="0" i="0" lang="en-US">
                <a:latin typeface="Arial"/>
                <a:ea typeface="Arial"/>
                <a:cs typeface="Arial"/>
                <a:sym typeface="Arial"/>
              </a:rPr>
              <a:t>Pantry Pal is designed for multi-device compatibility, supporting both phones and tablets. The responsive UI adapts seamlessly, offering a compact layout on phones and an expanded dashboard on tablets for an optimal user experience across screen sizes.</a:t>
            </a:r>
            <a:endParaRPr/>
          </a:p>
          <a:p>
            <a:pPr indent="-228600" lvl="0" marL="228600" rtl="0" algn="l">
              <a:lnSpc>
                <a:spcPct val="90000"/>
              </a:lnSpc>
              <a:spcBef>
                <a:spcPts val="1000"/>
              </a:spcBef>
              <a:spcAft>
                <a:spcPts val="0"/>
              </a:spcAft>
              <a:buClr>
                <a:schemeClr val="dk1"/>
              </a:buClr>
              <a:buSzPts val="2800"/>
              <a:buChar char="•"/>
            </a:pPr>
            <a:r>
              <a:rPr b="1" lang="en-US">
                <a:latin typeface="Arial"/>
                <a:ea typeface="Arial"/>
                <a:cs typeface="Arial"/>
                <a:sym typeface="Arial"/>
              </a:rPr>
              <a:t>Smartphone (Portrait mode, ~6” screen):</a:t>
            </a:r>
            <a:r>
              <a:rPr lang="en-US">
                <a:latin typeface="Arial"/>
                <a:ea typeface="Arial"/>
                <a:cs typeface="Arial"/>
                <a:sym typeface="Arial"/>
              </a:rPr>
              <a:t> Primary design for one-hand use.</a:t>
            </a:r>
            <a:endParaRPr/>
          </a:p>
          <a:p>
            <a:pPr indent="-228600" lvl="0" marL="228600" rtl="0" algn="l">
              <a:lnSpc>
                <a:spcPct val="90000"/>
              </a:lnSpc>
              <a:spcBef>
                <a:spcPts val="1000"/>
              </a:spcBef>
              <a:spcAft>
                <a:spcPts val="0"/>
              </a:spcAft>
              <a:buClr>
                <a:schemeClr val="dk1"/>
              </a:buClr>
              <a:buSzPts val="2800"/>
              <a:buChar char="•"/>
            </a:pPr>
            <a:r>
              <a:rPr b="1" lang="en-US">
                <a:latin typeface="Arial"/>
                <a:ea typeface="Arial"/>
                <a:cs typeface="Arial"/>
                <a:sym typeface="Arial"/>
              </a:rPr>
              <a:t>Tablet (Large screen, ~10”):</a:t>
            </a:r>
            <a:r>
              <a:rPr lang="en-US">
                <a:latin typeface="Arial"/>
                <a:ea typeface="Arial"/>
                <a:cs typeface="Arial"/>
                <a:sym typeface="Arial"/>
              </a:rPr>
              <a:t> Optimized multi-pane layout. On tablets, the app will take advantage of the extra space by showing multiple panels at once.</a:t>
            </a:r>
            <a:endParaRPr/>
          </a:p>
        </p:txBody>
      </p:sp>
      <p:pic>
        <p:nvPicPr>
          <p:cNvPr id="208" name="Google Shape;208;p6"/>
          <p:cNvPicPr preferRelativeResize="0"/>
          <p:nvPr/>
        </p:nvPicPr>
        <p:blipFill rotWithShape="1">
          <a:blip r:embed="rId3">
            <a:alphaModFix/>
          </a:blip>
          <a:srcRect b="0" l="0" r="0" t="0"/>
          <a:stretch/>
        </p:blipFill>
        <p:spPr>
          <a:xfrm>
            <a:off x="6178507" y="-786270"/>
            <a:ext cx="18000" cy="18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F2328"/>
              </a:buClr>
              <a:buSzPts val="4400"/>
              <a:buFont typeface="ADLaM Display"/>
              <a:buNone/>
            </a:pPr>
            <a:r>
              <a:rPr i="0" lang="en-US">
                <a:solidFill>
                  <a:srgbClr val="1F2328"/>
                </a:solidFill>
                <a:latin typeface="ADLaM Display"/>
                <a:ea typeface="ADLaM Display"/>
                <a:cs typeface="ADLaM Display"/>
                <a:sym typeface="ADLaM Display"/>
              </a:rPr>
              <a:t>Expected Outcomes</a:t>
            </a:r>
            <a:br>
              <a:rPr i="0" lang="en-US">
                <a:solidFill>
                  <a:srgbClr val="1F2328"/>
                </a:solidFill>
                <a:latin typeface="ADLaM Display"/>
                <a:ea typeface="ADLaM Display"/>
                <a:cs typeface="ADLaM Display"/>
                <a:sym typeface="ADLaM Display"/>
              </a:rPr>
            </a:br>
            <a:endParaRPr>
              <a:latin typeface="ADLaM Display"/>
              <a:ea typeface="ADLaM Display"/>
              <a:cs typeface="ADLaM Display"/>
              <a:sym typeface="ADLaM Display"/>
            </a:endParaRPr>
          </a:p>
        </p:txBody>
      </p:sp>
      <p:grpSp>
        <p:nvGrpSpPr>
          <p:cNvPr id="215" name="Google Shape;215;p7"/>
          <p:cNvGrpSpPr/>
          <p:nvPr/>
        </p:nvGrpSpPr>
        <p:grpSpPr>
          <a:xfrm>
            <a:off x="838200" y="1850023"/>
            <a:ext cx="10515600" cy="4302541"/>
            <a:chOff x="0" y="24398"/>
            <a:chExt cx="10515600" cy="4302541"/>
          </a:xfrm>
        </p:grpSpPr>
        <p:sp>
          <p:nvSpPr>
            <p:cNvPr id="216" name="Google Shape;216;p7"/>
            <p:cNvSpPr/>
            <p:nvPr/>
          </p:nvSpPr>
          <p:spPr>
            <a:xfrm>
              <a:off x="0" y="24398"/>
              <a:ext cx="10515600" cy="108108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7"/>
            <p:cNvSpPr txBox="1"/>
            <p:nvPr/>
          </p:nvSpPr>
          <p:spPr>
            <a:xfrm>
              <a:off x="52774" y="77172"/>
              <a:ext cx="10410052" cy="97553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Reduced Food Waste:</a:t>
              </a:r>
              <a:endParaRPr b="0" i="0" sz="4400" u="none" cap="none" strike="noStrike">
                <a:solidFill>
                  <a:schemeClr val="lt1"/>
                </a:solidFill>
                <a:latin typeface="Arial"/>
                <a:ea typeface="Arial"/>
                <a:cs typeface="Arial"/>
                <a:sym typeface="Arial"/>
              </a:endParaRPr>
            </a:p>
          </p:txBody>
        </p:sp>
        <p:sp>
          <p:nvSpPr>
            <p:cNvPr id="218" name="Google Shape;218;p7"/>
            <p:cNvSpPr/>
            <p:nvPr/>
          </p:nvSpPr>
          <p:spPr>
            <a:xfrm>
              <a:off x="0" y="1105478"/>
              <a:ext cx="10515600" cy="10701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7"/>
            <p:cNvSpPr txBox="1"/>
            <p:nvPr/>
          </p:nvSpPr>
          <p:spPr>
            <a:xfrm>
              <a:off x="0" y="1105478"/>
              <a:ext cx="10515600" cy="1070190"/>
            </a:xfrm>
            <a:prstGeom prst="rect">
              <a:avLst/>
            </a:prstGeom>
            <a:noFill/>
            <a:ln>
              <a:noFill/>
            </a:ln>
          </p:spPr>
          <p:txBody>
            <a:bodyPr anchorCtr="0" anchor="t" bIns="55875" lIns="333850" spcFirstLastPara="1" rIns="312925" wrap="square" tIns="55875">
              <a:noAutofit/>
            </a:bodyPr>
            <a:lstStyle/>
            <a:p>
              <a:pPr indent="-285750" lvl="1" marL="285750" marR="0" rtl="0" algn="l">
                <a:lnSpc>
                  <a:spcPct val="90000"/>
                </a:lnSpc>
                <a:spcBef>
                  <a:spcPts val="0"/>
                </a:spcBef>
                <a:spcAft>
                  <a:spcPts val="0"/>
                </a:spcAft>
                <a:buClr>
                  <a:schemeClr val="dk1"/>
                </a:buClr>
                <a:buSzPts val="3400"/>
                <a:buFont typeface="Arial"/>
                <a:buChar char="•"/>
              </a:pPr>
              <a:r>
                <a:rPr b="0" i="0" lang="en-US" sz="3400" u="none" cap="none" strike="noStrike">
                  <a:solidFill>
                    <a:schemeClr val="dk1"/>
                  </a:solidFill>
                  <a:latin typeface="Arial"/>
                  <a:ea typeface="Arial"/>
                  <a:cs typeface="Arial"/>
                  <a:sym typeface="Arial"/>
                </a:rPr>
                <a:t>Users utilize pantry staples efficiently, cutting unnecessary purchases.</a:t>
              </a:r>
              <a:endParaRPr b="0" i="0" sz="3400" u="none" cap="none" strike="noStrike">
                <a:solidFill>
                  <a:schemeClr val="dk1"/>
                </a:solidFill>
                <a:latin typeface="Arial"/>
                <a:ea typeface="Arial"/>
                <a:cs typeface="Arial"/>
                <a:sym typeface="Arial"/>
              </a:endParaRPr>
            </a:p>
          </p:txBody>
        </p:sp>
        <p:sp>
          <p:nvSpPr>
            <p:cNvPr id="220" name="Google Shape;220;p7"/>
            <p:cNvSpPr/>
            <p:nvPr/>
          </p:nvSpPr>
          <p:spPr>
            <a:xfrm>
              <a:off x="0" y="2175669"/>
              <a:ext cx="10515600" cy="1081080"/>
            </a:xfrm>
            <a:prstGeom prst="roundRect">
              <a:avLst>
                <a:gd fmla="val 16667"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txBox="1"/>
            <p:nvPr/>
          </p:nvSpPr>
          <p:spPr>
            <a:xfrm>
              <a:off x="52774" y="2228443"/>
              <a:ext cx="10410052" cy="975532"/>
            </a:xfrm>
            <a:prstGeom prst="rect">
              <a:avLst/>
            </a:prstGeom>
            <a:noFill/>
            <a:ln>
              <a:noFill/>
            </a:ln>
          </p:spPr>
          <p:txBody>
            <a:bodyPr anchorCtr="0" anchor="ctr" bIns="167625" lIns="167625" spcFirstLastPara="1" rIns="167625" wrap="square" tIns="167625">
              <a:noAutofit/>
            </a:bodyPr>
            <a:lstStyle/>
            <a:p>
              <a:pPr indent="0" lvl="0" marL="0" marR="0" rtl="0" algn="l">
                <a:lnSpc>
                  <a:spcPct val="90000"/>
                </a:lnSpc>
                <a:spcBef>
                  <a:spcPts val="0"/>
                </a:spcBef>
                <a:spcAft>
                  <a:spcPts val="0"/>
                </a:spcAft>
                <a:buClr>
                  <a:schemeClr val="lt1"/>
                </a:buClr>
                <a:buSzPts val="4400"/>
                <a:buFont typeface="Arial"/>
                <a:buNone/>
              </a:pPr>
              <a:r>
                <a:rPr b="1" i="0" lang="en-US" sz="4400" u="none" cap="none" strike="noStrike">
                  <a:solidFill>
                    <a:schemeClr val="lt1"/>
                  </a:solidFill>
                  <a:latin typeface="Arial"/>
                  <a:ea typeface="Arial"/>
                  <a:cs typeface="Arial"/>
                  <a:sym typeface="Arial"/>
                </a:rPr>
                <a:t>Enhanced User Experience:</a:t>
              </a:r>
              <a:endParaRPr b="0" i="0" sz="4400" u="none" cap="none" strike="noStrike">
                <a:solidFill>
                  <a:schemeClr val="lt1"/>
                </a:solidFill>
                <a:latin typeface="Arial"/>
                <a:ea typeface="Arial"/>
                <a:cs typeface="Arial"/>
                <a:sym typeface="Arial"/>
              </a:endParaRPr>
            </a:p>
          </p:txBody>
        </p:sp>
        <p:sp>
          <p:nvSpPr>
            <p:cNvPr id="222" name="Google Shape;222;p7"/>
            <p:cNvSpPr/>
            <p:nvPr/>
          </p:nvSpPr>
          <p:spPr>
            <a:xfrm>
              <a:off x="0" y="3256749"/>
              <a:ext cx="10515600" cy="107019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txBox="1"/>
            <p:nvPr/>
          </p:nvSpPr>
          <p:spPr>
            <a:xfrm>
              <a:off x="0" y="3256749"/>
              <a:ext cx="10515600" cy="1070190"/>
            </a:xfrm>
            <a:prstGeom prst="rect">
              <a:avLst/>
            </a:prstGeom>
            <a:noFill/>
            <a:ln>
              <a:noFill/>
            </a:ln>
          </p:spPr>
          <p:txBody>
            <a:bodyPr anchorCtr="0" anchor="t" bIns="55875" lIns="333850" spcFirstLastPara="1" rIns="312925" wrap="square" tIns="55875">
              <a:noAutofit/>
            </a:bodyPr>
            <a:lstStyle/>
            <a:p>
              <a:pPr indent="-285750" lvl="1" marL="285750" marR="0" rtl="0" algn="l">
                <a:lnSpc>
                  <a:spcPct val="90000"/>
                </a:lnSpc>
                <a:spcBef>
                  <a:spcPts val="0"/>
                </a:spcBef>
                <a:spcAft>
                  <a:spcPts val="0"/>
                </a:spcAft>
                <a:buClr>
                  <a:schemeClr val="dk1"/>
                </a:buClr>
                <a:buSzPts val="3400"/>
                <a:buFont typeface="Arial"/>
                <a:buChar char="•"/>
              </a:pPr>
              <a:r>
                <a:rPr b="0" i="0" lang="en-US" sz="3400" u="none" cap="none" strike="noStrike">
                  <a:solidFill>
                    <a:schemeClr val="dk1"/>
                  </a:solidFill>
                  <a:latin typeface="Arial"/>
                  <a:ea typeface="Arial"/>
                  <a:cs typeface="Arial"/>
                  <a:sym typeface="Arial"/>
                </a:rPr>
                <a:t>Engaging features (e.g., shake-to-discover) and intuitive design drive retention.</a:t>
              </a:r>
              <a:endParaRPr b="0" i="0" sz="34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sp>
        <p:nvSpPr>
          <p:cNvPr id="229" name="Google Shape;229;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0" name="Google Shape;230;p8"/>
          <p:cNvSpPr/>
          <p:nvPr/>
        </p:nvSpPr>
        <p:spPr>
          <a:xfrm flipH="1">
            <a:off x="0" y="0"/>
            <a:ext cx="5802086" cy="6858000"/>
          </a:xfrm>
          <a:custGeom>
            <a:rect b="b" l="l" r="r" t="t"/>
            <a:pathLst>
              <a:path extrusionOk="0" h="6858000" w="5734864">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1" name="Google Shape;231;p8"/>
          <p:cNvSpPr txBox="1"/>
          <p:nvPr>
            <p:ph type="title"/>
          </p:nvPr>
        </p:nvSpPr>
        <p:spPr>
          <a:xfrm>
            <a:off x="773408" y="992094"/>
            <a:ext cx="3616913" cy="279516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ADLaM Display"/>
              <a:buNone/>
            </a:pPr>
            <a:r>
              <a:rPr b="1" i="0" lang="en-US">
                <a:solidFill>
                  <a:schemeClr val="dk1"/>
                </a:solidFill>
                <a:latin typeface="ADLaM Display"/>
                <a:ea typeface="ADLaM Display"/>
                <a:cs typeface="ADLaM Display"/>
                <a:sym typeface="ADLaM Display"/>
              </a:rPr>
              <a:t>Sketches</a:t>
            </a:r>
            <a:br>
              <a:rPr b="1" i="0" lang="en-US">
                <a:solidFill>
                  <a:schemeClr val="dk1"/>
                </a:solidFill>
                <a:latin typeface="ADLaM Display"/>
                <a:ea typeface="ADLaM Display"/>
                <a:cs typeface="ADLaM Display"/>
                <a:sym typeface="ADLaM Display"/>
              </a:rPr>
            </a:br>
            <a:endParaRPr>
              <a:solidFill>
                <a:schemeClr val="dk1"/>
              </a:solidFill>
              <a:latin typeface="ADLaM Display"/>
              <a:ea typeface="ADLaM Display"/>
              <a:cs typeface="ADLaM Display"/>
              <a:sym typeface="ADLaM Display"/>
            </a:endParaRPr>
          </a:p>
        </p:txBody>
      </p:sp>
      <p:pic>
        <p:nvPicPr>
          <p:cNvPr id="232" name="Google Shape;232;p8"/>
          <p:cNvPicPr preferRelativeResize="0"/>
          <p:nvPr>
            <p:ph idx="1" type="body"/>
          </p:nvPr>
        </p:nvPicPr>
        <p:blipFill rotWithShape="1">
          <a:blip r:embed="rId3">
            <a:alphaModFix/>
          </a:blip>
          <a:srcRect b="0" l="0" r="0" t="0"/>
          <a:stretch/>
        </p:blipFill>
        <p:spPr>
          <a:xfrm>
            <a:off x="7063155" y="271382"/>
            <a:ext cx="4660032" cy="658661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pic>
        <p:nvPicPr>
          <p:cNvPr id="237" name="Google Shape;237;p9"/>
          <p:cNvPicPr preferRelativeResize="0"/>
          <p:nvPr>
            <p:ph idx="1" type="body"/>
          </p:nvPr>
        </p:nvPicPr>
        <p:blipFill rotWithShape="1">
          <a:blip r:embed="rId3">
            <a:alphaModFix/>
          </a:blip>
          <a:srcRect b="0" l="0" r="0" t="0"/>
          <a:stretch/>
        </p:blipFill>
        <p:spPr>
          <a:xfrm>
            <a:off x="688731" y="0"/>
            <a:ext cx="10814538" cy="6862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2025-03-25T00:14:19Z</dcterms:created>
  <dc:creator>Zhang, Haoran</dc:creator>
</cp:coreProperties>
</file>