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66"/>
  </p:notesMasterIdLst>
  <p:handoutMasterIdLst>
    <p:handoutMasterId r:id="rId167"/>
  </p:handoutMasterIdLst>
  <p:sldIdLst>
    <p:sldId id="256" r:id="rId3"/>
    <p:sldId id="285" r:id="rId4"/>
    <p:sldId id="295" r:id="rId5"/>
    <p:sldId id="294" r:id="rId6"/>
    <p:sldId id="296" r:id="rId7"/>
    <p:sldId id="297" r:id="rId8"/>
    <p:sldId id="298" r:id="rId9"/>
    <p:sldId id="264" r:id="rId10"/>
    <p:sldId id="265" r:id="rId11"/>
    <p:sldId id="299" r:id="rId12"/>
    <p:sldId id="334" r:id="rId13"/>
    <p:sldId id="335" r:id="rId14"/>
    <p:sldId id="433" r:id="rId15"/>
    <p:sldId id="300" r:id="rId16"/>
    <p:sldId id="391" r:id="rId17"/>
    <p:sldId id="302" r:id="rId18"/>
    <p:sldId id="323" r:id="rId19"/>
    <p:sldId id="301" r:id="rId20"/>
    <p:sldId id="321" r:id="rId21"/>
    <p:sldId id="311" r:id="rId22"/>
    <p:sldId id="303" r:id="rId23"/>
    <p:sldId id="309" r:id="rId24"/>
    <p:sldId id="305" r:id="rId25"/>
    <p:sldId id="306" r:id="rId26"/>
    <p:sldId id="307" r:id="rId27"/>
    <p:sldId id="308" r:id="rId28"/>
    <p:sldId id="310" r:id="rId29"/>
    <p:sldId id="312" r:id="rId30"/>
    <p:sldId id="315" r:id="rId31"/>
    <p:sldId id="313" r:id="rId32"/>
    <p:sldId id="314" r:id="rId33"/>
    <p:sldId id="316" r:id="rId34"/>
    <p:sldId id="317" r:id="rId35"/>
    <p:sldId id="318" r:id="rId36"/>
    <p:sldId id="320" r:id="rId37"/>
    <p:sldId id="319" r:id="rId38"/>
    <p:sldId id="324" r:id="rId39"/>
    <p:sldId id="325" r:id="rId40"/>
    <p:sldId id="326" r:id="rId41"/>
    <p:sldId id="328" r:id="rId42"/>
    <p:sldId id="329" r:id="rId43"/>
    <p:sldId id="327" r:id="rId44"/>
    <p:sldId id="330" r:id="rId45"/>
    <p:sldId id="331" r:id="rId46"/>
    <p:sldId id="332" r:id="rId47"/>
    <p:sldId id="333" r:id="rId48"/>
    <p:sldId id="337" r:id="rId49"/>
    <p:sldId id="340" r:id="rId50"/>
    <p:sldId id="293" r:id="rId51"/>
    <p:sldId id="341" r:id="rId52"/>
    <p:sldId id="342" r:id="rId53"/>
    <p:sldId id="343" r:id="rId54"/>
    <p:sldId id="348" r:id="rId55"/>
    <p:sldId id="344" r:id="rId56"/>
    <p:sldId id="345" r:id="rId57"/>
    <p:sldId id="339" r:id="rId58"/>
    <p:sldId id="358" r:id="rId59"/>
    <p:sldId id="338" r:id="rId60"/>
    <p:sldId id="346" r:id="rId61"/>
    <p:sldId id="347" r:id="rId62"/>
    <p:sldId id="349" r:id="rId63"/>
    <p:sldId id="352" r:id="rId64"/>
    <p:sldId id="364" r:id="rId65"/>
    <p:sldId id="350" r:id="rId66"/>
    <p:sldId id="353" r:id="rId67"/>
    <p:sldId id="354" r:id="rId68"/>
    <p:sldId id="355" r:id="rId69"/>
    <p:sldId id="356" r:id="rId70"/>
    <p:sldId id="359" r:id="rId71"/>
    <p:sldId id="357" r:id="rId72"/>
    <p:sldId id="361" r:id="rId73"/>
    <p:sldId id="363" r:id="rId74"/>
    <p:sldId id="360" r:id="rId75"/>
    <p:sldId id="362" r:id="rId76"/>
    <p:sldId id="388" r:id="rId77"/>
    <p:sldId id="366" r:id="rId78"/>
    <p:sldId id="367" r:id="rId79"/>
    <p:sldId id="368" r:id="rId80"/>
    <p:sldId id="369" r:id="rId81"/>
    <p:sldId id="379" r:id="rId82"/>
    <p:sldId id="370" r:id="rId83"/>
    <p:sldId id="371" r:id="rId84"/>
    <p:sldId id="372" r:id="rId85"/>
    <p:sldId id="375" r:id="rId86"/>
    <p:sldId id="373" r:id="rId87"/>
    <p:sldId id="374" r:id="rId88"/>
    <p:sldId id="376" r:id="rId89"/>
    <p:sldId id="377" r:id="rId90"/>
    <p:sldId id="378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9" r:id="rId99"/>
    <p:sldId id="390" r:id="rId100"/>
    <p:sldId id="387" r:id="rId101"/>
    <p:sldId id="400" r:id="rId102"/>
    <p:sldId id="401" r:id="rId103"/>
    <p:sldId id="393" r:id="rId104"/>
    <p:sldId id="336" r:id="rId105"/>
    <p:sldId id="392" r:id="rId106"/>
    <p:sldId id="394" r:id="rId107"/>
    <p:sldId id="395" r:id="rId108"/>
    <p:sldId id="396" r:id="rId109"/>
    <p:sldId id="397" r:id="rId110"/>
    <p:sldId id="398" r:id="rId111"/>
    <p:sldId id="399" r:id="rId112"/>
    <p:sldId id="402" r:id="rId113"/>
    <p:sldId id="403" r:id="rId114"/>
    <p:sldId id="406" r:id="rId115"/>
    <p:sldId id="404" r:id="rId116"/>
    <p:sldId id="405" r:id="rId117"/>
    <p:sldId id="407" r:id="rId118"/>
    <p:sldId id="408" r:id="rId119"/>
    <p:sldId id="409" r:id="rId120"/>
    <p:sldId id="410" r:id="rId121"/>
    <p:sldId id="411" r:id="rId122"/>
    <p:sldId id="413" r:id="rId123"/>
    <p:sldId id="412" r:id="rId124"/>
    <p:sldId id="415" r:id="rId125"/>
    <p:sldId id="414" r:id="rId126"/>
    <p:sldId id="416" r:id="rId127"/>
    <p:sldId id="417" r:id="rId128"/>
    <p:sldId id="418" r:id="rId129"/>
    <p:sldId id="267" r:id="rId130"/>
    <p:sldId id="419" r:id="rId131"/>
    <p:sldId id="420" r:id="rId132"/>
    <p:sldId id="421" r:id="rId133"/>
    <p:sldId id="422" r:id="rId134"/>
    <p:sldId id="423" r:id="rId135"/>
    <p:sldId id="424" r:id="rId136"/>
    <p:sldId id="425" r:id="rId137"/>
    <p:sldId id="426" r:id="rId138"/>
    <p:sldId id="427" r:id="rId139"/>
    <p:sldId id="428" r:id="rId140"/>
    <p:sldId id="429" r:id="rId141"/>
    <p:sldId id="430" r:id="rId142"/>
    <p:sldId id="431" r:id="rId143"/>
    <p:sldId id="432" r:id="rId144"/>
    <p:sldId id="435" r:id="rId145"/>
    <p:sldId id="434" r:id="rId146"/>
    <p:sldId id="268" r:id="rId147"/>
    <p:sldId id="441" r:id="rId148"/>
    <p:sldId id="438" r:id="rId149"/>
    <p:sldId id="439" r:id="rId150"/>
    <p:sldId id="436" r:id="rId151"/>
    <p:sldId id="440" r:id="rId152"/>
    <p:sldId id="437" r:id="rId153"/>
    <p:sldId id="442" r:id="rId154"/>
    <p:sldId id="269" r:id="rId155"/>
    <p:sldId id="445" r:id="rId156"/>
    <p:sldId id="444" r:id="rId157"/>
    <p:sldId id="443" r:id="rId158"/>
    <p:sldId id="446" r:id="rId159"/>
    <p:sldId id="447" r:id="rId160"/>
    <p:sldId id="291" r:id="rId161"/>
    <p:sldId id="448" r:id="rId162"/>
    <p:sldId id="449" r:id="rId163"/>
    <p:sldId id="450" r:id="rId164"/>
    <p:sldId id="271" r:id="rId1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26A607-DBB3-C040-8940-5D52CEE52C0E}">
          <p14:sldIdLst>
            <p14:sldId id="256"/>
            <p14:sldId id="285"/>
            <p14:sldId id="295"/>
            <p14:sldId id="294"/>
            <p14:sldId id="296"/>
            <p14:sldId id="297"/>
            <p14:sldId id="298"/>
            <p14:sldId id="264"/>
            <p14:sldId id="265"/>
            <p14:sldId id="299"/>
            <p14:sldId id="334"/>
            <p14:sldId id="335"/>
            <p14:sldId id="433"/>
            <p14:sldId id="300"/>
            <p14:sldId id="391"/>
            <p14:sldId id="302"/>
            <p14:sldId id="323"/>
            <p14:sldId id="301"/>
            <p14:sldId id="321"/>
            <p14:sldId id="311"/>
            <p14:sldId id="303"/>
            <p14:sldId id="309"/>
            <p14:sldId id="305"/>
            <p14:sldId id="306"/>
            <p14:sldId id="307"/>
            <p14:sldId id="308"/>
            <p14:sldId id="310"/>
            <p14:sldId id="312"/>
            <p14:sldId id="315"/>
            <p14:sldId id="313"/>
            <p14:sldId id="314"/>
            <p14:sldId id="316"/>
            <p14:sldId id="317"/>
            <p14:sldId id="318"/>
            <p14:sldId id="320"/>
            <p14:sldId id="319"/>
            <p14:sldId id="324"/>
            <p14:sldId id="325"/>
            <p14:sldId id="326"/>
            <p14:sldId id="328"/>
            <p14:sldId id="329"/>
            <p14:sldId id="327"/>
            <p14:sldId id="330"/>
            <p14:sldId id="331"/>
            <p14:sldId id="332"/>
            <p14:sldId id="333"/>
            <p14:sldId id="337"/>
            <p14:sldId id="340"/>
            <p14:sldId id="293"/>
            <p14:sldId id="341"/>
            <p14:sldId id="342"/>
            <p14:sldId id="343"/>
            <p14:sldId id="348"/>
            <p14:sldId id="344"/>
            <p14:sldId id="345"/>
            <p14:sldId id="339"/>
            <p14:sldId id="358"/>
            <p14:sldId id="338"/>
            <p14:sldId id="346"/>
            <p14:sldId id="347"/>
            <p14:sldId id="349"/>
            <p14:sldId id="352"/>
            <p14:sldId id="364"/>
            <p14:sldId id="350"/>
            <p14:sldId id="353"/>
            <p14:sldId id="354"/>
            <p14:sldId id="355"/>
            <p14:sldId id="356"/>
            <p14:sldId id="359"/>
            <p14:sldId id="357"/>
            <p14:sldId id="361"/>
            <p14:sldId id="363"/>
            <p14:sldId id="360"/>
            <p14:sldId id="362"/>
            <p14:sldId id="388"/>
            <p14:sldId id="366"/>
            <p14:sldId id="367"/>
            <p14:sldId id="368"/>
            <p14:sldId id="369"/>
            <p14:sldId id="379"/>
            <p14:sldId id="370"/>
            <p14:sldId id="371"/>
            <p14:sldId id="372"/>
            <p14:sldId id="375"/>
            <p14:sldId id="373"/>
            <p14:sldId id="374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9"/>
            <p14:sldId id="390"/>
            <p14:sldId id="387"/>
            <p14:sldId id="400"/>
            <p14:sldId id="401"/>
            <p14:sldId id="393"/>
            <p14:sldId id="336"/>
            <p14:sldId id="392"/>
            <p14:sldId id="394"/>
            <p14:sldId id="395"/>
            <p14:sldId id="396"/>
            <p14:sldId id="397"/>
            <p14:sldId id="398"/>
            <p14:sldId id="399"/>
            <p14:sldId id="402"/>
            <p14:sldId id="403"/>
            <p14:sldId id="406"/>
            <p14:sldId id="404"/>
            <p14:sldId id="405"/>
            <p14:sldId id="407"/>
            <p14:sldId id="408"/>
            <p14:sldId id="409"/>
            <p14:sldId id="410"/>
            <p14:sldId id="411"/>
            <p14:sldId id="413"/>
            <p14:sldId id="412"/>
            <p14:sldId id="415"/>
            <p14:sldId id="414"/>
            <p14:sldId id="416"/>
            <p14:sldId id="417"/>
            <p14:sldId id="418"/>
            <p14:sldId id="267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5"/>
            <p14:sldId id="434"/>
            <p14:sldId id="268"/>
            <p14:sldId id="441"/>
            <p14:sldId id="438"/>
            <p14:sldId id="439"/>
            <p14:sldId id="436"/>
            <p14:sldId id="440"/>
            <p14:sldId id="437"/>
            <p14:sldId id="442"/>
            <p14:sldId id="269"/>
            <p14:sldId id="445"/>
            <p14:sldId id="444"/>
            <p14:sldId id="443"/>
            <p14:sldId id="446"/>
            <p14:sldId id="447"/>
            <p14:sldId id="291"/>
            <p14:sldId id="448"/>
            <p14:sldId id="449"/>
            <p14:sldId id="45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4F8"/>
    <a:srgbClr val="C6F8C5"/>
    <a:srgbClr val="EABD00"/>
    <a:srgbClr val="FFCC00"/>
    <a:srgbClr val="FFEDE7"/>
    <a:srgbClr val="FFF9F7"/>
    <a:srgbClr val="FFDCD1"/>
    <a:srgbClr val="FFB69F"/>
    <a:srgbClr val="CC3300"/>
    <a:srgbClr val="DF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81043" autoAdjust="0"/>
  </p:normalViewPr>
  <p:slideViewPr>
    <p:cSldViewPr snapToGrid="0" snapToObjects="1">
      <p:cViewPr varScale="1">
        <p:scale>
          <a:sx n="70" d="100"/>
          <a:sy n="70" d="100"/>
        </p:scale>
        <p:origin x="18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41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tableStyles" Target="tableStyle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5725F-2371-3848-BB75-3B1F8183D8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F258C-EE56-F24C-BCE1-E4640E0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97BE6-6D44-4063-B076-D4A9E446F47C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949F-35FA-47C2-9229-4CAC943BB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9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8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 quiz answer – although we only migrate at</a:t>
            </a:r>
            <a:r>
              <a:rPr lang="en-US" baseline="0" dirty="0" smtClean="0"/>
              <a:t> migration points, the stack is composed of a set of “paused” functions who have called somebody else.  During stack transformation, we need to rewrite the stack in its entirety, hence we need program/value locations at call sites because we may have invoked migration down the call chain somewhere.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some target-specific live values </a:t>
            </a:r>
            <a:r>
              <a:rPr lang="en-US" baseline="0" dirty="0" smtClean="0"/>
              <a:t>can be handled </a:t>
            </a:r>
            <a:r>
              <a:rPr lang="en-US" baseline="0" dirty="0" err="1" smtClean="0"/>
              <a:t>handled</a:t>
            </a:r>
            <a:r>
              <a:rPr lang="en-US" baseline="0" dirty="0" smtClean="0"/>
              <a:t> by the back-end, i.e., materialized global addresses for RISC machines.  Additionally, some ABIs require target-specific live values, e.g., the TOC pointer on PowerPC</a:t>
            </a:r>
            <a:endParaRPr lang="en-US" dirty="0" smtClean="0"/>
          </a:p>
          <a:p>
            <a:r>
              <a:rPr lang="en-US" dirty="0" smtClean="0"/>
              <a:t>Note: in order to prevent optimizations across </a:t>
            </a:r>
            <a:r>
              <a:rPr lang="en-US" dirty="0" err="1" smtClean="0"/>
              <a:t>stackmaps</a:t>
            </a:r>
            <a:r>
              <a:rPr lang="en-US" dirty="0" smtClean="0"/>
              <a:t> the Popcorn compiler currently turns off backend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at the</a:t>
            </a:r>
            <a:r>
              <a:rPr lang="en-US" baseline="0" dirty="0" smtClean="0"/>
              <a:t> time of this writing, generating assembly from IR which has Popcorn’s modified </a:t>
            </a:r>
            <a:r>
              <a:rPr lang="en-US" baseline="0" dirty="0" err="1" smtClean="0"/>
              <a:t>stackmaps</a:t>
            </a:r>
            <a:r>
              <a:rPr lang="en-US" baseline="0" dirty="0" smtClean="0"/>
              <a:t> isn’t supported, thus we can only generate the ELF object file</a:t>
            </a:r>
          </a:p>
          <a:p>
            <a:r>
              <a:rPr lang="en-US" baseline="0" dirty="0" smtClean="0"/>
              <a:t>Note: the fast register allocator is currently not supported, as it doesn’t run a liveness analysis in the backend that’s required for Popcorn’s modified </a:t>
            </a:r>
            <a:r>
              <a:rPr lang="en-US" baseline="0" dirty="0" err="1" smtClean="0"/>
              <a:t>stackmaps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at the</a:t>
            </a:r>
            <a:r>
              <a:rPr lang="en-US" baseline="0" dirty="0" smtClean="0"/>
              <a:t> time of this writing, generating assembly from IR which has Popcorn’s modified </a:t>
            </a:r>
            <a:r>
              <a:rPr lang="en-US" baseline="0" dirty="0" err="1" smtClean="0"/>
              <a:t>stackmaps</a:t>
            </a:r>
            <a:r>
              <a:rPr lang="en-US" baseline="0" dirty="0" smtClean="0"/>
              <a:t> isn’t supported, thus we can only generate the ELF object file</a:t>
            </a:r>
          </a:p>
          <a:p>
            <a:r>
              <a:rPr lang="en-US" baseline="0" dirty="0" smtClean="0"/>
              <a:t>Note: the fast register allocator is currently not supported, as it doesn’t run a liveness analysis in the backend that’s required for Popcorn’s modified </a:t>
            </a:r>
            <a:r>
              <a:rPr lang="en-US" baseline="0" smtClean="0"/>
              <a:t>stackmaps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at the</a:t>
            </a:r>
            <a:r>
              <a:rPr lang="en-US" baseline="0" dirty="0" smtClean="0"/>
              <a:t> time of this writing, generating assembly from IR which has Popcorn’s modified </a:t>
            </a:r>
            <a:r>
              <a:rPr lang="en-US" baseline="0" dirty="0" err="1" smtClean="0"/>
              <a:t>stackmaps</a:t>
            </a:r>
            <a:r>
              <a:rPr lang="en-US" baseline="0" dirty="0" smtClean="0"/>
              <a:t> isn’t supported, thus we can only generate the ELF object file</a:t>
            </a:r>
          </a:p>
          <a:p>
            <a:r>
              <a:rPr lang="en-US" baseline="0" dirty="0" smtClean="0"/>
              <a:t>Note: the fast register allocator is currently not supported, as it doesn’t run a liveness analysis in the backend that’s required for Popcorn’s modified </a:t>
            </a:r>
            <a:r>
              <a:rPr lang="en-US" baseline="0" smtClean="0"/>
              <a:t>stackmaps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9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at the</a:t>
            </a:r>
            <a:r>
              <a:rPr lang="en-US" baseline="0" dirty="0" smtClean="0"/>
              <a:t> time of this writing, generating assembly from IR which has Popcorn’s modified </a:t>
            </a:r>
            <a:r>
              <a:rPr lang="en-US" baseline="0" dirty="0" err="1" smtClean="0"/>
              <a:t>stackmaps</a:t>
            </a:r>
            <a:r>
              <a:rPr lang="en-US" baseline="0" dirty="0" smtClean="0"/>
              <a:t> isn’t supported, thus we can only generate the ELF object file</a:t>
            </a:r>
          </a:p>
          <a:p>
            <a:r>
              <a:rPr lang="en-US" baseline="0" dirty="0" smtClean="0"/>
              <a:t>Note: the fast register allocator is currently not supported, as it doesn’t run a liveness analysis in the backend that’s required for Popcorn’s modified </a:t>
            </a:r>
            <a:r>
              <a:rPr lang="en-US" baseline="0" smtClean="0"/>
              <a:t>stackmaps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6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6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9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7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3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7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7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5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3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9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0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Stack transformation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Read the thread’s register set &amp; attach to the stack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Unwind the stack</a:t>
            </a:r>
            <a:r>
              <a:rPr lang="en-US" baseline="0" dirty="0" smtClean="0"/>
              <a:t> to find live function calls &amp; calculate size for new stack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Transform each frame between ISA-specific formats, i.e. copy live values to the appropriate locations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Thread migration service: __</a:t>
            </a:r>
            <a:r>
              <a:rPr lang="en-US" baseline="0" dirty="0" err="1" smtClean="0"/>
              <a:t>sched_setaffinity_popcorn</a:t>
            </a:r>
            <a:r>
              <a:rPr lang="en-US" baseline="0" dirty="0" smtClean="0"/>
              <a:t> system call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OS copies PC, SP &amp; FBP between ISA-specific equivalents (heterogeneous continuation)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Resumes in well-known location, fixes up floating-point registers (kernel doesn’t want to touch them)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1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stack &amp; frame pointer may be redundant, may be removed in future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8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stack &amp; frame pointer may be redundant, may be removed in future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3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6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3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0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4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5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5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59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50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2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8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9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E949F-35FA-47C2-9229-4CAC943BB63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7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993143"/>
            <a:ext cx="6400800" cy="18354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authors, date, place etc.</a:t>
            </a:r>
            <a:endParaRPr lang="en-US" dirty="0"/>
          </a:p>
        </p:txBody>
      </p:sp>
      <p:pic>
        <p:nvPicPr>
          <p:cNvPr id="7" name="Picture 2" descr="Systems Software Research Grou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9" y="6331143"/>
            <a:ext cx="3413156" cy="4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399" y="1524000"/>
            <a:ext cx="88521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399" y="1524000"/>
            <a:ext cx="88521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52399" y="1524000"/>
            <a:ext cx="88521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2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399" y="1524000"/>
            <a:ext cx="88521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3505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3FBA91-0C50-4D0F-9FC9-694D5A06D392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ctr"/>
              <a:t>‹#›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SRG_logo_fin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0" y="6286500"/>
            <a:ext cx="104720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3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6223578"/>
            <a:ext cx="88521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63" y="6339100"/>
            <a:ext cx="2266824" cy="4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inutils/docs/ld/Scripts.html" TargetMode="Externa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tic_single_assignment_form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CodeGenerator.html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StackMaps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StackMap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653" y="2373310"/>
            <a:ext cx="7364694" cy="211160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Popcorn Compiler Internals 101:</a:t>
            </a:r>
            <a:br>
              <a:rPr lang="en-US" sz="4000" b="1" dirty="0" smtClean="0"/>
            </a:br>
            <a:r>
              <a:rPr lang="en-US" sz="4000" b="1" dirty="0" smtClean="0"/>
              <a:t>The Gory Details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680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Compiler 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Built on </a:t>
            </a:r>
            <a:r>
              <a:rPr lang="en-US" dirty="0"/>
              <a:t>top of clang/LLVM</a:t>
            </a:r>
          </a:p>
          <a:p>
            <a:pPr lvl="1"/>
            <a:r>
              <a:rPr lang="en-US" dirty="0"/>
              <a:t>clang/LLVM 3.7.1, GNU gold </a:t>
            </a:r>
            <a:r>
              <a:rPr lang="en-US" dirty="0" smtClean="0"/>
              <a:t>2.27, </a:t>
            </a:r>
            <a:r>
              <a:rPr lang="en-US" dirty="0" err="1" smtClean="0"/>
              <a:t>musl-libc</a:t>
            </a:r>
            <a:r>
              <a:rPr lang="en-US" dirty="0" smtClean="0"/>
              <a:t> 1.1.18</a:t>
            </a:r>
          </a:p>
          <a:p>
            <a:pPr lvl="1"/>
            <a:r>
              <a:rPr lang="en-US" dirty="0" smtClean="0"/>
              <a:t>Custom address space alignment, post-processing tools</a:t>
            </a:r>
            <a:endParaRPr lang="en-US" dirty="0"/>
          </a:p>
          <a:p>
            <a:pPr lvl="1"/>
            <a:r>
              <a:rPr lang="en-US" dirty="0"/>
              <a:t>State </a:t>
            </a:r>
            <a:r>
              <a:rPr lang="en-US" dirty="0" smtClean="0"/>
              <a:t>transformation/migration libraries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636830"/>
            <a:ext cx="8801100" cy="1927490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1460811" y="3724507"/>
            <a:ext cx="1483112" cy="50180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803398" y="2109652"/>
            <a:ext cx="6172202" cy="1235176"/>
          </a:xfrm>
          <a:prstGeom prst="wedgeRoundRectCallout">
            <a:avLst>
              <a:gd name="adj1" fmla="val -35032"/>
              <a:gd name="adj2" fmla="val 866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don’t need to mess with the frontend – we only need to modify the middle- &amp;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Compiler *should* extend to any language that can be lowered to LLVM bitcode, e.g., Rust, </a:t>
            </a:r>
            <a:r>
              <a:rPr lang="en-US" dirty="0" err="1" smtClean="0"/>
              <a:t>Javascript</a:t>
            </a:r>
            <a:r>
              <a:rPr lang="en-US" dirty="0" smtClean="0"/>
              <a:t>, etc. (YMMV)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3:</a:t>
            </a:r>
            <a:br>
              <a:rPr lang="en-US" sz="4000" b="1" dirty="0" smtClean="0"/>
            </a:br>
            <a:r>
              <a:rPr lang="en-US" sz="4000" b="1" dirty="0" smtClean="0"/>
              <a:t>Linking &amp; post-processing a Popcorn compilation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6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3:</a:t>
            </a:r>
            <a:br>
              <a:rPr lang="en-US" sz="4000" b="1" dirty="0" smtClean="0"/>
            </a:br>
            <a:r>
              <a:rPr lang="en-US" sz="4000" b="1" dirty="0"/>
              <a:t>Linking &amp; post-processing a Popcorn compilation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576710" y="4673601"/>
            <a:ext cx="3377719" cy="891822"/>
          </a:xfrm>
          <a:prstGeom prst="wedgeRoundRectCallout">
            <a:avLst>
              <a:gd name="adj1" fmla="val -35638"/>
              <a:gd name="adj2" fmla="val -843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source &amp; log files are available in the “het-link”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has taken care of generating metadata required for stack/register transformation</a:t>
            </a:r>
          </a:p>
          <a:p>
            <a:r>
              <a:rPr lang="en-US" dirty="0" smtClean="0"/>
              <a:t>Still need to align global objects</a:t>
            </a:r>
          </a:p>
          <a:p>
            <a:pPr lvl="1"/>
            <a:r>
              <a:rPr lang="en-US" dirty="0" smtClean="0"/>
              <a:t>Statically-allocated global data</a:t>
            </a:r>
          </a:p>
          <a:p>
            <a:pPr lvl="1"/>
            <a:r>
              <a:rPr lang="en-US" dirty="0" smtClean="0"/>
              <a:t>Code, i.e., functions</a:t>
            </a:r>
          </a:p>
          <a:p>
            <a:pPr lvl="1"/>
            <a:r>
              <a:rPr lang="en-US" dirty="0" smtClean="0"/>
              <a:t>We </a:t>
            </a:r>
            <a:r>
              <a:rPr lang="en-US" b="1" dirty="0" smtClean="0"/>
              <a:t>do not</a:t>
            </a:r>
            <a:r>
              <a:rPr lang="en-US" dirty="0" smtClean="0"/>
              <a:t> need to worry about </a:t>
            </a:r>
            <a:r>
              <a:rPr lang="en-US" smtClean="0"/>
              <a:t>dynamically-allocated data </a:t>
            </a:r>
            <a:r>
              <a:rPr lang="en-US" dirty="0" smtClean="0"/>
              <a:t>(heap)</a:t>
            </a:r>
          </a:p>
          <a:p>
            <a:pPr lvl="2"/>
            <a:r>
              <a:rPr lang="en-US" dirty="0" smtClean="0"/>
              <a:t>Memory allocator (e.g.,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 is responsible for arranging data in heap</a:t>
            </a:r>
          </a:p>
          <a:p>
            <a:pPr lvl="2"/>
            <a:r>
              <a:rPr lang="en-US" dirty="0" smtClean="0"/>
              <a:t>Use semantically equivalent memory allocator (</a:t>
            </a:r>
            <a:r>
              <a:rPr lang="en-US" dirty="0" err="1" smtClean="0"/>
              <a:t>musl</a:t>
            </a:r>
            <a:r>
              <a:rPr lang="en-US" dirty="0" smtClean="0"/>
              <a:t>) on all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0023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uses the </a:t>
            </a:r>
            <a:r>
              <a:rPr lang="en-US" b="1" i="1" dirty="0" smtClean="0"/>
              <a:t>Executable and Linkable Format</a:t>
            </a:r>
            <a:r>
              <a:rPr lang="en-US" dirty="0" smtClean="0"/>
              <a:t> (ELF)</a:t>
            </a:r>
          </a:p>
          <a:p>
            <a:pPr lvl="1"/>
            <a:r>
              <a:rPr lang="en-US" dirty="0" smtClean="0"/>
              <a:t>Data sections (statically allocated):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dirty="0" smtClean="0"/>
              <a:t> – read-only global data initialized within the program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dirty="0" smtClean="0"/>
              <a:t> – readable/writable global data initialized within the program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dirty="0" smtClean="0"/>
              <a:t> – readable/writable global data </a:t>
            </a:r>
            <a:r>
              <a:rPr lang="en-US" b="1" dirty="0" smtClean="0"/>
              <a:t>not</a:t>
            </a:r>
            <a:r>
              <a:rPr lang="en-US" dirty="0" smtClean="0"/>
              <a:t> initialized within the program</a:t>
            </a:r>
          </a:p>
          <a:p>
            <a:pPr lvl="3"/>
            <a:r>
              <a:rPr lang="en-US" dirty="0" smtClean="0"/>
              <a:t>Linux initializes to zero</a:t>
            </a:r>
          </a:p>
          <a:p>
            <a:pPr lvl="1"/>
            <a:r>
              <a:rPr lang="en-US" dirty="0" smtClean="0"/>
              <a:t>Code section:</a:t>
            </a: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– ISA-specific machine code generated by the compiler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Miscellaneous – symbol/string tables, </a:t>
            </a:r>
            <a:r>
              <a:rPr lang="en-US" dirty="0">
                <a:cs typeface="Courier New" panose="02070309020205020404" pitchFamily="49" charset="0"/>
              </a:rPr>
              <a:t>constructors/destructors </a:t>
            </a:r>
            <a:r>
              <a:rPr lang="en-US" dirty="0" smtClean="0">
                <a:cs typeface="Courier New" panose="02070309020205020404" pitchFamily="49" charset="0"/>
              </a:rPr>
              <a:t>, debugging information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Popcorn’s compiler adds metadata sections required for stack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494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i="1" dirty="0" smtClean="0"/>
              <a:t>linker scripts</a:t>
            </a:r>
            <a:r>
              <a:rPr lang="en-US" dirty="0" smtClean="0"/>
              <a:t> to align symbols across all compilations</a:t>
            </a:r>
          </a:p>
          <a:p>
            <a:pPr lvl="1"/>
            <a:r>
              <a:rPr lang="en-US" dirty="0" smtClean="0"/>
              <a:t>Program objects referenced by symbol – requires </a:t>
            </a:r>
            <a:r>
              <a:rPr lang="en-US" b="1" dirty="0" smtClean="0"/>
              <a:t>all</a:t>
            </a:r>
            <a:r>
              <a:rPr lang="en-US" dirty="0" smtClean="0"/>
              <a:t> program objects have a symbol attached, including string literals</a:t>
            </a:r>
          </a:p>
          <a:p>
            <a:pPr lvl="2"/>
            <a:r>
              <a:rPr lang="en-US" dirty="0" smtClean="0"/>
              <a:t>See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NameStringLiterals.cpp </a:t>
            </a:r>
            <a:r>
              <a:rPr lang="en-US" dirty="0" smtClean="0"/>
              <a:t>in repo for details</a:t>
            </a:r>
          </a:p>
          <a:p>
            <a:pPr lvl="1"/>
            <a:r>
              <a:rPr lang="en-US" dirty="0" smtClean="0"/>
              <a:t>After generating “vanilla” (read: unaligned) version of binary for each architecture, generate linker script &amp; re-link</a:t>
            </a:r>
          </a:p>
          <a:p>
            <a:pPr lvl="1"/>
            <a:r>
              <a:rPr lang="en-US" dirty="0" smtClean="0"/>
              <a:t>See the </a:t>
            </a:r>
            <a:r>
              <a:rPr lang="en-US" dirty="0" smtClean="0">
                <a:hlinkClick r:id="rId2"/>
              </a:rPr>
              <a:t>documentation on linker scripts </a:t>
            </a:r>
            <a:r>
              <a:rPr lang="en-US" dirty="0" smtClean="0"/>
              <a:t>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Linker scripts can’t control placement of symbols, only ELF sections</a:t>
            </a:r>
          </a:p>
          <a:p>
            <a:pPr lvl="1"/>
            <a:r>
              <a:rPr lang="en-US" dirty="0" smtClean="0"/>
              <a:t>Luckily, ELF format permits arbitrary numbers of sections in object files</a:t>
            </a:r>
          </a:p>
          <a:p>
            <a:pPr lvl="1"/>
            <a:r>
              <a:rPr lang="en-US" dirty="0" smtClean="0"/>
              <a:t>Solution: place each program object in its own section</a:t>
            </a:r>
          </a:p>
          <a:p>
            <a:pPr lvl="2"/>
            <a:r>
              <a:rPr lang="en-US" dirty="0" smtClean="0"/>
              <a:t>Requires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  <a:r>
              <a:rPr lang="en-US" dirty="0" smtClean="0"/>
              <a:t>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  <a:r>
              <a:rPr lang="en-US" dirty="0" smtClean="0"/>
              <a:t>(included automatically with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-popcorn-migratable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99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420" y="2604841"/>
            <a:ext cx="354691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2225699"/>
            <a:ext cx="168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420" y="2604841"/>
            <a:ext cx="354691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2225699"/>
            <a:ext cx="168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8533" y="1643509"/>
            <a:ext cx="63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–O2 –popcorn-migratable –c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420" y="2604841"/>
            <a:ext cx="354691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2225699"/>
            <a:ext cx="168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8533" y="1643509"/>
            <a:ext cx="63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–O2 –popcorn-migratable –c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5870222" y="2483556"/>
            <a:ext cx="2517422" cy="13208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(AArch64)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5870222" y="4363156"/>
            <a:ext cx="2517422" cy="132080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fizzbuzz_x86_64.o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(x86-64)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20925782">
            <a:off x="4216399" y="3122990"/>
            <a:ext cx="1286934" cy="4967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92546">
            <a:off x="4216398" y="4567129"/>
            <a:ext cx="1286934" cy="4967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8533" y="1643509"/>
            <a:ext cx="63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473244" y="1643510"/>
            <a:ext cx="1478844" cy="82875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(AArch64)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8111" y="2238712"/>
            <a:ext cx="8325556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20 section headers, starting at offset 0x7f0: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000640 0001a9 00      0   0 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.text             PROGBITS        0000000000000000 000040 000000 00  AX  0   0  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[ 3] .data             PROGBITS        0000000000000000 000040 000000 00  WA  0   0  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[ 4]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NOBITS          0000000000000000 000040 000000 00  WA  0   0  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[ 5]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PROGBITS        0000000000000000 000040 0000fc 00  AX  0   0  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[ 6]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rela.text.fizzbuzz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0004f0 000108 18     19   5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[ 7] .rodata.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str_fizzbuzz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 PROGBITS        0000000000000000 00013c 00000a 00   A  0   0 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[ 8] .rodata.fizzbuzz__str_1_fizz__ PROGBITS        0000000000000000 000146 000006 00   A  0   0 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[ 9] .rodata.fizzbuzz__str_2_buzz__ PROGBITS        0000000000000000 00014c 000006 00   A  0   0  1</a:t>
            </a: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[10] .comment          PROGBITS        0000000000000000 000152 000035 01  MS  0   0  1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[11] .note.GNU-stack   PROGBITS        0000000000000000 000187 000000 00      0   0 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[12]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000188 000010 04      0   0  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[13]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stack_transform.unwind_arange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000198 000010 10      0   0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[14]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rela.stack_transform.unwind_arange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0005f8 000018 18     19  13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[15]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PROGBITS        0000000000000000 0001a8 000118 00   A  0   0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[16]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rela.llvm_stackmaps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000610 000018 18     19  15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[17]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PROGBITS        0000000000000000 0002c0 000038 00   A  0   0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[18]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rela.eh_frame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RELA            0000000000000000 000628 000018 18     19  17  8</a:t>
            </a:r>
          </a:p>
          <a:p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[19] .symtab           SYMTAB          0000000000000000 0002f8 0001f8 18      1  15  </a:t>
            </a:r>
            <a:r>
              <a:rPr lang="da-DK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ISAs have the following characteristics</a:t>
            </a:r>
          </a:p>
          <a:p>
            <a:pPr lvl="1"/>
            <a:r>
              <a:rPr lang="en-US" dirty="0" smtClean="0"/>
              <a:t>64-bit address space, meaning pointers are 64 bits</a:t>
            </a:r>
          </a:p>
          <a:p>
            <a:pPr lvl="1"/>
            <a:r>
              <a:rPr lang="en-US" dirty="0" smtClean="0"/>
              <a:t>Little-endian data format</a:t>
            </a:r>
          </a:p>
          <a:p>
            <a:pPr lvl="2"/>
            <a:r>
              <a:rPr lang="en-US" dirty="0" smtClean="0"/>
              <a:t>Some RISC architectures can switch between endianness formats, e.g., ARM64 &amp; POWER8</a:t>
            </a:r>
          </a:p>
          <a:p>
            <a:pPr lvl="2"/>
            <a:r>
              <a:rPr lang="en-US" dirty="0" smtClean="0"/>
              <a:t>Could potentially be relaxed for code, e.g., SPARCv9 allows little-endian data but requires big-endian code</a:t>
            </a:r>
          </a:p>
          <a:p>
            <a:pPr lvl="1"/>
            <a:r>
              <a:rPr lang="en-US" dirty="0" smtClean="0"/>
              <a:t>Primitive data types have the same sizes &amp; alignments</a:t>
            </a:r>
          </a:p>
          <a:p>
            <a:pPr lvl="2"/>
            <a:r>
              <a:rPr lang="en-US" dirty="0" smtClean="0"/>
              <a:t>Characters – 8 bits, shorts – 16 bits, integers/longs – 32 bits</a:t>
            </a:r>
          </a:p>
          <a:p>
            <a:pPr lvl="2"/>
            <a:r>
              <a:rPr lang="en-US" dirty="0" smtClean="0"/>
              <a:t>Long longs/pointers – 64 bits</a:t>
            </a:r>
          </a:p>
          <a:p>
            <a:pPr lvl="2"/>
            <a:r>
              <a:rPr lang="en-US" dirty="0" smtClean="0"/>
              <a:t>Single precision floating point – 32 bits, double – 64 bits (IEEE format)</a:t>
            </a:r>
          </a:p>
          <a:p>
            <a:r>
              <a:rPr lang="en-US" dirty="0" smtClean="0"/>
              <a:t>Applications are statically linked, no dynamic libraries</a:t>
            </a:r>
          </a:p>
        </p:txBody>
      </p:sp>
    </p:spTree>
    <p:extLst>
      <p:ext uri="{BB962C8B-B14F-4D97-AF65-F5344CB8AC3E}">
        <p14:creationId xmlns:p14="http://schemas.microsoft.com/office/powerpoint/2010/main" val="659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8533" y="1643509"/>
            <a:ext cx="636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473244" y="1643510"/>
            <a:ext cx="1478844" cy="828758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(AArch64)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8111" y="2238712"/>
            <a:ext cx="8325556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20 section headers, starting at offset 0x7f0: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000640 0001a9 00      0   0  1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.text             PROGBITS        0000000000000000 000040 000000 00  AX  0   0  4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[ 3] .data             PROGBITS        0000000000000000 000040 000000 00  WA  0   0  4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[ 4]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NOBITS          0000000000000000 000040 000000 00  WA  0   0  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[ 5]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PROGBITS        0000000000000000 000040 0000fc 00  AX  0   0  4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[ 6]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rela.text.fizzbuzz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0004f0 000108 18     19   5  8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[ 7] .rodata.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str_fizzbuzz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 PROGBITS        0000000000000000 00013c 00000a 00   A  0   0 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[ 8] .rodata.fizzbuzz__str_1_fizz__ PROGBITS        0000000000000000 000146 000006 00   A  0   0 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[ 9] .rodata.fizzbuzz__str_2_buzz__ PROGBITS        0000000000000000 00014c 000006 00   A  0   0  1</a:t>
            </a:r>
          </a:p>
          <a:p>
            <a:r>
              <a:rPr lang="fr-FR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[10] .comment          PROGBITS        0000000000000000 000152 000035 01  MS  0   0  1</a:t>
            </a:r>
          </a:p>
          <a:p>
            <a:r>
              <a:rPr lang="sv-SE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[11] .note.GNU-stack   PROGBITS        0000000000000000 000187 000000 00      0   0  1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[12]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000188 000010 04      0   0  4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[13]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stack_transform.unwind_arange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000198 000010 10      0   0  8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[14]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rela.stack_transform.unwind_arange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0005f8 000018 18     19  13  8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[15]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PROGBITS        0000000000000000 0001a8 000118 00   A  0   0  8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[16]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rela.llvm_stackmaps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000610 000018 18     19  15  8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[17]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PROGBITS        0000000000000000 0002c0 000038 00   A  0   0  8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[18] .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rela.eh_frame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RELA            0000000000000000 000628 000018 18     19  17  8</a:t>
            </a:r>
          </a:p>
          <a:p>
            <a:r>
              <a:rPr lang="da-DK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[19] .symtab           SYMTAB          0000000000000000 0002f8 0001f8 18      1  15  </a:t>
            </a:r>
            <a:r>
              <a:rPr lang="da-DK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da-DK" sz="1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623733"/>
            <a:ext cx="2523067" cy="180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" y="3939915"/>
            <a:ext cx="3674534" cy="47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3031066" y="2326398"/>
            <a:ext cx="3956756" cy="1240892"/>
          </a:xfrm>
          <a:prstGeom prst="wedgeRoundRectCallout">
            <a:avLst>
              <a:gd name="adj1" fmla="val -42445"/>
              <a:gd name="adj2" fmla="val 773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program object is placed into its own section &amp; prepended with the section name corresponding to that object type (e.g.,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 </a:t>
            </a:r>
            <a:r>
              <a:rPr lang="en-US" dirty="0" smtClean="0"/>
              <a:t>for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modified linker based on GNU’s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gold</a:t>
            </a:r>
            <a:r>
              <a:rPr lang="en-US" dirty="0" smtClean="0">
                <a:cs typeface="Courier New" panose="02070309020205020404" pitchFamily="49" charset="0"/>
              </a:rPr>
              <a:t> and a python tool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pyalign</a:t>
            </a:r>
            <a:r>
              <a:rPr lang="en-US" dirty="0" smtClean="0">
                <a:cs typeface="Courier New" panose="02070309020205020404" pitchFamily="49" charset="0"/>
              </a:rPr>
              <a:t> for alignment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First linking pass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Link vanilla (unaligned) version of binary for each target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Dump section names, including sizes &amp; alignments, into a </a:t>
            </a:r>
            <a:r>
              <a:rPr lang="en-US" b="1" i="1" dirty="0" smtClean="0">
                <a:cs typeface="Courier New" panose="02070309020205020404" pitchFamily="49" charset="0"/>
              </a:rPr>
              <a:t>map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Alignment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Parse binaries/map file and generate linker script for each target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Second linking pass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Link heterogeneous (aligned) version of binary for each target using linker scripts generated by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pyalign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38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0930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840090" y="2359042"/>
            <a:ext cx="4572000" cy="460219"/>
          </a:xfrm>
          <a:prstGeom prst="wedgeRoundRectCallout">
            <a:avLst>
              <a:gd name="adj1" fmla="val 37130"/>
              <a:gd name="adj2" fmla="val -1603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map file named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83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266" y="3499556"/>
            <a:ext cx="87940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 member included because of file (symbol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 map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file header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0x0000000000400000       0x40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segment headers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0x0000000000400040       0xe0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.text           0x0000000000400120    0x21744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text.exit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0x0000000000400120       0x24 0x4 /home/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rlyerly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/Downloads/popcorn-compiler/test-install/aarch64/lib/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exit.o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0x0000000000400120                exit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          0x0000000000400144        0x0 0x4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0x0000000000400144       0x7c 0x4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0x0000000000400144 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89778" y="2840468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50756" y="3498143"/>
            <a:ext cx="2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35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266" y="3499556"/>
            <a:ext cx="87940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 member included because of file (symbol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 map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file header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0x0000000000400000       0x40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segment headers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0x0000000000400040       0xe0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.text           0x0000000000400120    0x21744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text.exit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0x0000000000400120       0x24 0x4 /home/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rlyerly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/Downloads/popcorn-compiler/test-install/aarch64/lib/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exit.o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0x0000000000400120                exit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          0x0000000000400144        0x0 0x4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0x0000000000400144       0x7c 0x4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0x0000000000400144 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89778" y="2840468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682045" y="4246365"/>
            <a:ext cx="2280356" cy="417689"/>
          </a:xfrm>
          <a:prstGeom prst="wedgeRoundRectCallout">
            <a:avLst>
              <a:gd name="adj1" fmla="val -36576"/>
              <a:gd name="adj2" fmla="val 883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0756" y="3498143"/>
            <a:ext cx="2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726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266" y="3499556"/>
            <a:ext cx="87940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 member included because of file (symbol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 map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file header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0x0000000000400000       0x40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segment headers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0x0000000000400040       0xe0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.text           0x0000000000400120    0x21744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text.exit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0x0000000000400120       0x24 0x4 /home/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rlyerly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/Downloads/popcorn-compiler/test-install/aarch64/lib/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exit.o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0x0000000000400120                exit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          0x0000000000400144        0x0 0x4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0x0000000000400144       0x7c 0x4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0x0000000000400144 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89778" y="2840468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991556" y="4240721"/>
            <a:ext cx="2551288" cy="417689"/>
          </a:xfrm>
          <a:prstGeom prst="wedgeRoundRectCallout">
            <a:avLst>
              <a:gd name="adj1" fmla="val -36576"/>
              <a:gd name="adj2" fmla="val 883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memory address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0756" y="3498143"/>
            <a:ext cx="2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407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266" y="3499556"/>
            <a:ext cx="87940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 member included because of file (symbol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 map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file header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0x0000000000400000       0x40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segment headers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0x0000000000400040       0xe0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.text           0x0000000000400120    0x21744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text.exit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0x0000000000400120       0x24 0x4 /home/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rlyerly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/Downloads/popcorn-compiler/test-install/aarch64/lib/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exit.o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0x0000000000400120                exit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          0x0000000000400144        0x0 0x4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0x0000000000400144       0x7c 0x4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0x0000000000400144 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89778" y="2840468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752622" y="4240721"/>
            <a:ext cx="948266" cy="417689"/>
          </a:xfrm>
          <a:prstGeom prst="wedgeRoundRectCallout">
            <a:avLst>
              <a:gd name="adj1" fmla="val -36576"/>
              <a:gd name="adj2" fmla="val 883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0756" y="3498143"/>
            <a:ext cx="2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895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378" y="1592674"/>
            <a:ext cx="7219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ld.gold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-cross/aarch64-linux-gnu/5 -Map map_aarch64.txt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fizzbuzz_aarch64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&lt;install&gt;/aarch64/lib/crt1.o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libstack-transform.a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&lt;install&gt;/aarch64/lib/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--start-group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lgcc_eh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–end-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goup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266" y="3499556"/>
            <a:ext cx="87940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Archive member included because of file (symbol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 map</a:t>
            </a:r>
          </a:p>
          <a:p>
            <a:endParaRPr lang="en-US" sz="10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file header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0x0000000000400000       0x40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** segment headers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0x0000000000400040       0xe0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.text           0x0000000000400120    0x21744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text.exit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0x0000000000400120       0x24 0x4 /home/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rlyerly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/Downloads/popcorn-compiler/test-install/aarch64/lib/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libc.a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exit.o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0x0000000000400120                exit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          0x0000000000400144        0x0 0x4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0x0000000000400144       0x7c 0x4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0x0000000000400144        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89778" y="2840468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102577" y="4462597"/>
            <a:ext cx="1207912" cy="417689"/>
          </a:xfrm>
          <a:prstGeom prst="wedgeRoundRectCallout">
            <a:avLst>
              <a:gd name="adj1" fmla="val -36576"/>
              <a:gd name="adj2" fmla="val 883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0756" y="3498143"/>
            <a:ext cx="2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2922" y="1592672"/>
            <a:ext cx="52286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pyalign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–-compiler-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&lt;install&gt;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--arm-bin fizzbuzz_aarch64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–-arm-map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–-x86-bin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fizzbuzz_x86_64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–-x86-map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map_x86_64.txt</a:t>
            </a:r>
          </a:p>
        </p:txBody>
      </p:sp>
    </p:spTree>
    <p:extLst>
      <p:ext uri="{BB962C8B-B14F-4D97-AF65-F5344CB8AC3E}">
        <p14:creationId xmlns:p14="http://schemas.microsoft.com/office/powerpoint/2010/main" val="32608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ISAs have the following characteristics</a:t>
            </a:r>
          </a:p>
          <a:p>
            <a:pPr lvl="1"/>
            <a:r>
              <a:rPr lang="en-US" dirty="0" smtClean="0"/>
              <a:t>64-bit address space, meaning pointers are 64 bits</a:t>
            </a:r>
          </a:p>
          <a:p>
            <a:pPr lvl="1"/>
            <a:r>
              <a:rPr lang="en-US" dirty="0" smtClean="0"/>
              <a:t>Little-endian data format</a:t>
            </a:r>
          </a:p>
          <a:p>
            <a:pPr lvl="2"/>
            <a:r>
              <a:rPr lang="en-US" dirty="0" smtClean="0"/>
              <a:t>Some RISC architectures can switch between endianness formats, e.g., ARM64 &amp; POWER8</a:t>
            </a:r>
          </a:p>
          <a:p>
            <a:pPr lvl="2"/>
            <a:r>
              <a:rPr lang="en-US" dirty="0" smtClean="0"/>
              <a:t>Could potentially be relaxed for code, e.g., SPARCv9 allows little-endian data but requires big-endian code</a:t>
            </a:r>
          </a:p>
          <a:p>
            <a:pPr lvl="1"/>
            <a:r>
              <a:rPr lang="en-US" dirty="0" smtClean="0"/>
              <a:t>Primitive data types have the same sizes &amp; alignments</a:t>
            </a:r>
          </a:p>
          <a:p>
            <a:pPr lvl="2"/>
            <a:r>
              <a:rPr lang="en-US" dirty="0" smtClean="0"/>
              <a:t>Characters – 8 bits, shorts – 16 bits, integers/longs – 32 bits</a:t>
            </a:r>
          </a:p>
          <a:p>
            <a:pPr lvl="2"/>
            <a:r>
              <a:rPr lang="en-US" dirty="0" smtClean="0"/>
              <a:t>Long longs/pointers – 64 bits</a:t>
            </a:r>
          </a:p>
          <a:p>
            <a:pPr lvl="2"/>
            <a:r>
              <a:rPr lang="en-US" dirty="0" smtClean="0"/>
              <a:t>Single precision floating point – 32 bits, double – 64 bits (IEEE format)</a:t>
            </a:r>
          </a:p>
          <a:p>
            <a:r>
              <a:rPr lang="en-US" dirty="0"/>
              <a:t>Applications are statically linked, no dynamic libraries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517900" y="2758280"/>
            <a:ext cx="4343400" cy="1119981"/>
          </a:xfrm>
          <a:prstGeom prst="wedgeRoundRectCallout">
            <a:avLst>
              <a:gd name="adj1" fmla="val -40716"/>
              <a:gd name="adj2" fmla="val 718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 compiler to lay out all data, i.e., primitives, arrays, </a:t>
            </a:r>
            <a:r>
              <a:rPr lang="en-US" dirty="0" err="1" smtClean="0"/>
              <a:t>structs</a:t>
            </a:r>
            <a:r>
              <a:rPr lang="en-US" dirty="0" smtClean="0"/>
              <a:t>/objects, in the same format across all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289777" y="2321179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2665" y="3013967"/>
            <a:ext cx="5418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Default linker script, for normal executables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OUTPUT_FORMAT("elf64-littleaarch64", "elf64-bigaarch64",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"elf64-littleaarch64")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OUTPUT_ARCH(aarch64)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ENTRY(_start)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	: ALIGN(0x100000)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. + 1;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ALIGN(0x1000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ALIGN(0x10); /* align for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"(.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/* size 0x7c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ALIGN(0x10); /* align for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text.fizzbuzz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"(.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text.fizzbuzz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/* size 0xfc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8890" y="2644469"/>
            <a:ext cx="281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linker_script_arm.x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2922" y="1592672"/>
            <a:ext cx="52286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pyalign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–-compiler-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&lt;install&gt;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--arm-bin fizzbuzz_aarch64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–-arm-map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–-x86-bin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fizzbuzz_x86_64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–-x86-map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map_x86_64.txt</a:t>
            </a:r>
          </a:p>
        </p:txBody>
      </p:sp>
    </p:spTree>
    <p:extLst>
      <p:ext uri="{BB962C8B-B14F-4D97-AF65-F5344CB8AC3E}">
        <p14:creationId xmlns:p14="http://schemas.microsoft.com/office/powerpoint/2010/main" val="17599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Alignment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289777" y="2321179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2665" y="3013967"/>
            <a:ext cx="5418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Default linker script, for normal executables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OUTPUT_FORMAT("elf64-littleaarch64", "elf64-bigaarch64",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   "elf64-littleaarch64")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OUTPUT_ARCH(aarch64)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ENTRY(_start)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.text	: ALIGN(0x100000)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. + 1;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ALIGN(0x1000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ALIGN(0x10); /* align for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"(.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text.main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/* size 0x7c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 = ALIGN(0x10); /* align for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text.fizzbuzz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"(.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text.fizzbuzz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/* size 0xfc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8890" y="2644469"/>
            <a:ext cx="281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linker_script_arm.x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707468" y="3298225"/>
            <a:ext cx="2814856" cy="981879"/>
          </a:xfrm>
          <a:prstGeom prst="wedgeRoundRectCallout">
            <a:avLst>
              <a:gd name="adj1" fmla="val 34913"/>
              <a:gd name="adj2" fmla="val -785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Re-link each binary with generated linker script – they’re now aligned!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922" y="1592672"/>
            <a:ext cx="52286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pyalign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–-compiler-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&lt;install&gt; \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--arm-bin fizzbuzz_aarch64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–-arm-map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map_aarch64.txt \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–-x86-bin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fizzbuzz_x86_64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–-x86-map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map_x86_64.txt</a:t>
            </a:r>
          </a:p>
        </p:txBody>
      </p:sp>
    </p:spTree>
    <p:extLst>
      <p:ext uri="{BB962C8B-B14F-4D97-AF65-F5344CB8AC3E}">
        <p14:creationId xmlns:p14="http://schemas.microsoft.com/office/powerpoint/2010/main" val="10442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reorganize LLVM’s </a:t>
            </a:r>
            <a:r>
              <a:rPr lang="en-US" dirty="0" err="1" smtClean="0"/>
              <a:t>stackmap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Not conducive for fast runtime </a:t>
            </a:r>
            <a:r>
              <a:rPr lang="en-US" dirty="0" err="1" smtClean="0"/>
              <a:t>acces</a:t>
            </a:r>
            <a:endParaRPr lang="en-US" dirty="0" smtClean="0"/>
          </a:p>
          <a:p>
            <a:pPr lvl="2"/>
            <a:r>
              <a:rPr lang="en-US" dirty="0" smtClean="0"/>
              <a:t>Variable sized components within a call site record</a:t>
            </a:r>
          </a:p>
          <a:p>
            <a:pPr lvl="2"/>
            <a:r>
              <a:rPr lang="en-US" dirty="0" err="1" smtClean="0"/>
              <a:t>Stackmap</a:t>
            </a:r>
            <a:r>
              <a:rPr lang="en-US" dirty="0" smtClean="0"/>
              <a:t> sections from multiple files lumped together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err="1" smtClean="0"/>
              <a:t>uniquify</a:t>
            </a:r>
            <a:r>
              <a:rPr lang="en-US" dirty="0" smtClean="0"/>
              <a:t> call site IDs across compilation units</a:t>
            </a:r>
          </a:p>
        </p:txBody>
      </p:sp>
    </p:spTree>
    <p:extLst>
      <p:ext uri="{BB962C8B-B14F-4D97-AF65-F5344CB8AC3E}">
        <p14:creationId xmlns:p14="http://schemas.microsoft.com/office/powerpoint/2010/main" val="6216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56" y="1592672"/>
            <a:ext cx="885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stackinfo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fizzbuzz_aarch64 &amp;&amp;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–SW fizzbuzz_aarch64</a:t>
            </a:r>
          </a:p>
        </p:txBody>
      </p:sp>
    </p:spTree>
    <p:extLst>
      <p:ext uri="{BB962C8B-B14F-4D97-AF65-F5344CB8AC3E}">
        <p14:creationId xmlns:p14="http://schemas.microsoft.com/office/powerpoint/2010/main" val="31918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933" y="2850625"/>
            <a:ext cx="8602132" cy="26314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38 section headers, starting at offset 0x66a3cb: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.text             PROGBITS        0000000000500000 100000 024ec4 00  AX  0   0 1048576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PROGBITS        0000000000600000 200000 00438f 00   A  0   0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1048576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[31] .symtab           SYMTAB          0000000000000000 655618 00fe10 18     32 2280  8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[32]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665428 0039ef 00      0   0  1</a:t>
            </a:r>
          </a:p>
          <a:p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[33] .shstrtab         STRTAB          0000000000000000 668e17 000208 00      0   0  1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[34] .stack_transform.id PROGBITS        0000000000000000 66901f 0007ec 34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[35]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stack_transform.addr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66980b 0007ec 34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[36]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stack_transform.live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669ff7 000348 0c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[37]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stack_transform.arch_const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66a33f 00008c 14      0   0  0</a:t>
            </a:r>
            <a:endParaRPr lang="da-DK" sz="11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56" y="1592672"/>
            <a:ext cx="885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stackinfo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fizzbuzz_aarch64 &amp;&amp;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–SW fizzbuzz_aarch64</a:t>
            </a:r>
          </a:p>
        </p:txBody>
      </p:sp>
      <p:sp>
        <p:nvSpPr>
          <p:cNvPr id="8" name="Down Arrow 7"/>
          <p:cNvSpPr/>
          <p:nvPr/>
        </p:nvSpPr>
        <p:spPr>
          <a:xfrm>
            <a:off x="4289777" y="2131281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56" y="1592672"/>
            <a:ext cx="885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stackinfo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fizzbuzz_aarch64 &amp;&amp;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–SW fizzbuzz_aarch64</a:t>
            </a:r>
          </a:p>
        </p:txBody>
      </p:sp>
      <p:sp>
        <p:nvSpPr>
          <p:cNvPr id="5" name="Down Arrow 4"/>
          <p:cNvSpPr/>
          <p:nvPr/>
        </p:nvSpPr>
        <p:spPr>
          <a:xfrm>
            <a:off x="4289777" y="2131281"/>
            <a:ext cx="564444" cy="519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0933" y="2850625"/>
            <a:ext cx="8602132" cy="26314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38 section headers, starting at offset 0x66a3cb:</a:t>
            </a:r>
          </a:p>
          <a:p>
            <a:endParaRPr lang="en-US" sz="11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.text             PROGBITS        0000000000500000 100000 024ec4 00  AX  0   0 1048576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PROGBITS        0000000000600000 200000 00438f 00   A  0   0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1048576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11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1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[31] .symtab           SYMTAB          0000000000000000 655618 00fe10 18     32 2280  8</a:t>
            </a:r>
          </a:p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[32] .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665428 0039ef 00      0   0  1</a:t>
            </a:r>
          </a:p>
          <a:p>
            <a:r>
              <a:rPr lang="it-IT" sz="11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[33] .shstrtab         STRTAB          0000000000000000 668e17 000208 00      0   0  1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[34] .stack_transform.id PROGBITS        0000000000000000 66901f 0007ec 34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[35]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stack_transform.addr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66980b 0007ec 34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[36]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stack_transform.live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669ff7 000348 0c      0   0  0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[37] 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stack_transform.arch_const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66a33f 00008c 14      0   0  0</a:t>
            </a:r>
            <a:endParaRPr lang="da-DK" sz="11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4684889"/>
            <a:ext cx="3651956" cy="79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127954" y="3908326"/>
            <a:ext cx="4888089" cy="516088"/>
          </a:xfrm>
          <a:prstGeom prst="wedgeRoundRectCallout">
            <a:avLst>
              <a:gd name="adj1" fmla="val -40346"/>
              <a:gd name="adj2" fmla="val 862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Consumed by the stack transformation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binaries are now ready for runtime migration</a:t>
            </a:r>
          </a:p>
          <a:p>
            <a:pPr lvl="1"/>
            <a:r>
              <a:rPr lang="en-US" dirty="0" smtClean="0"/>
              <a:t>One binary per target in the format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&lt;name&gt;_&lt;target&gt;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utilities: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check-align.py</a:t>
            </a:r>
            <a:r>
              <a:rPr lang="en-US" dirty="0" smtClean="0"/>
              <a:t>: consume the symbol tables of two binaries to verify that all symbols begin at aligned virtual addresses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check-stackmaps.py</a:t>
            </a:r>
            <a:r>
              <a:rPr lang="en-US" dirty="0" smtClean="0"/>
              <a:t>: sanity check the </a:t>
            </a:r>
            <a:r>
              <a:rPr lang="en-US" dirty="0" err="1" smtClean="0"/>
              <a:t>stackmaps</a:t>
            </a:r>
            <a:r>
              <a:rPr lang="en-US" dirty="0" smtClean="0"/>
              <a:t> generated by the compiler (same numbers and types of functions, call sites, live values)</a:t>
            </a:r>
          </a:p>
          <a:p>
            <a:pPr lvl="2"/>
            <a:r>
              <a:rPr lang="en-US" dirty="0" smtClean="0"/>
              <a:t>Must be run post-alignment – matches functions by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4:</a:t>
            </a:r>
            <a:br>
              <a:rPr lang="en-US" sz="4000" b="1" dirty="0" smtClean="0"/>
            </a:br>
            <a:r>
              <a:rPr lang="en-US" sz="4000" b="1" dirty="0" smtClean="0"/>
              <a:t>Migration &amp; Stack Transformation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09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Between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Migration in Popcorn Linux</a:t>
            </a:r>
          </a:p>
          <a:p>
            <a:pPr lvl="1"/>
            <a:r>
              <a:rPr lang="en-US" dirty="0" smtClean="0"/>
              <a:t>Somebody (either inside or outside the application) </a:t>
            </a:r>
            <a:r>
              <a:rPr lang="en-US" b="1" i="1" dirty="0" smtClean="0"/>
              <a:t>proposes</a:t>
            </a:r>
            <a:r>
              <a:rPr lang="en-US" dirty="0" smtClean="0"/>
              <a:t> that a given thread migrates to a given destination node</a:t>
            </a:r>
          </a:p>
          <a:p>
            <a:pPr lvl="1"/>
            <a:r>
              <a:rPr lang="en-US" dirty="0" smtClean="0"/>
              <a:t>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check_migrate</a:t>
            </a:r>
            <a:r>
              <a:rPr lang="en-US" dirty="0" smtClean="0">
                <a:cs typeface="Courier New" panose="02070309020205020404" pitchFamily="49" charset="0"/>
              </a:rPr>
              <a:t> function queries whether a migration has been proposed for the current thread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so,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check_migrate</a:t>
            </a:r>
            <a:r>
              <a:rPr lang="en-US" dirty="0" smtClean="0">
                <a:cs typeface="Courier New" panose="02070309020205020404" pitchFamily="49" charset="0"/>
              </a:rPr>
              <a:t> invokes stack transformation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Take a snapshot of current register set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Rewrite stack to another location in memory (in </a:t>
            </a:r>
            <a:r>
              <a:rPr lang="en-US" dirty="0" err="1" smtClean="0">
                <a:cs typeface="Courier New" panose="02070309020205020404" pitchFamily="49" charset="0"/>
              </a:rPr>
              <a:t>userspace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Return populated destination ISA register set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Pass rewritten register set to kernel’s thread migration service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Resume execution 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check_migrate</a:t>
            </a:r>
            <a:r>
              <a:rPr lang="en-US" dirty="0" smtClean="0">
                <a:cs typeface="Courier New" panose="02070309020205020404" pitchFamily="49" charset="0"/>
              </a:rPr>
              <a:t> on destination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Proposing migration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libmigrate:trigger.c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3905136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SYSCALL_PROPOSE_MIGRATION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04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inline assembly – opaque to liveness analysis in middle-/back-end</a:t>
            </a:r>
          </a:p>
          <a:p>
            <a:r>
              <a:rPr lang="en-US" dirty="0" smtClean="0"/>
              <a:t>No architecture-specific extensions</a:t>
            </a:r>
          </a:p>
          <a:p>
            <a:pPr lvl="1"/>
            <a:r>
              <a:rPr lang="en-US" dirty="0" smtClean="0"/>
              <a:t>E.g., crypto instructions, ISA-specific SIMD, etc.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by limitations, we mean you </a:t>
            </a:r>
            <a:r>
              <a:rPr lang="en-US" b="1" dirty="0" smtClean="0"/>
              <a:t>cannot have state created by these limitations live during migration – stack transformation can’t handle it!</a:t>
            </a:r>
          </a:p>
          <a:p>
            <a:pPr lvl="1"/>
            <a:r>
              <a:rPr lang="en-US" dirty="0" smtClean="0"/>
              <a:t>E.g., you cannot have live data in SIMD registers during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Proposing migration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libmigrate:trigger.c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3905136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SYSCALL_PROPOSE_MIGRATION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69066" y="3134046"/>
            <a:ext cx="4605867" cy="392352"/>
          </a:xfrm>
          <a:prstGeom prst="wedgeRoundRectCallout">
            <a:avLst>
              <a:gd name="adj1" fmla="val -48422"/>
              <a:gd name="adj2" fmla="val 1559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shortcut to the 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Proposing migration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libmigrate:trigger.c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3905136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SYSCALL_PROPOSE_MIGRATION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69066" y="3134046"/>
            <a:ext cx="4605867" cy="392352"/>
          </a:xfrm>
          <a:prstGeom prst="wedgeRoundRectCallout">
            <a:avLst>
              <a:gd name="adj1" fmla="val -5039"/>
              <a:gd name="adj2" fmla="val 1501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number – proposing a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Proposing migration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libmigrate:trigger.c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3905136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SYSCALL_PROPOSE_MIGRATION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269066" y="3134046"/>
            <a:ext cx="4605867" cy="392352"/>
          </a:xfrm>
          <a:prstGeom prst="wedgeRoundRectCallout">
            <a:avLst>
              <a:gd name="adj1" fmla="val 43245"/>
              <a:gd name="adj2" fmla="val 1415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which task are we proposing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Proposing migration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libmigrate:trigger.c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3905136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SYSCALL_PROPOSE_MIGRATION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269066" y="3134046"/>
            <a:ext cx="4605867" cy="392352"/>
          </a:xfrm>
          <a:prstGeom prst="wedgeRoundRectCallout">
            <a:avLst>
              <a:gd name="adj1" fmla="val 53784"/>
              <a:gd name="adj2" fmla="val 1473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which node the task </a:t>
            </a:r>
            <a:r>
              <a:rPr lang="en-US" dirty="0"/>
              <a:t>should </a:t>
            </a:r>
            <a:r>
              <a:rPr lang="en-US" dirty="0" smtClean="0"/>
              <a:t>migrate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Checking to see if a migration was proposed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4085760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(SYSCALL_MIGRATION_PROPOSED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04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Checking to see if a migration was proposed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8" y="4085760"/>
            <a:ext cx="66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(SYSCALL_MIGRATION_PROPOSED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69066" y="2605945"/>
            <a:ext cx="4605867" cy="1264355"/>
          </a:xfrm>
          <a:prstGeom prst="wedgeRoundRectCallout">
            <a:avLst>
              <a:gd name="adj1" fmla="val -22196"/>
              <a:gd name="adj2" fmla="val 652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whether a migration was proposed for the current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&gt;= 0: proposed destination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 0: no migration 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Invoking thread migration service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4085760"/>
            <a:ext cx="7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(SYSCALL_SCHED_MIGRATE,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regs_dst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3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Invoking thread migration service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4085760"/>
            <a:ext cx="7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(SYSCALL_SCHED_MIGRATE,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regs_dst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528711" y="3443111"/>
            <a:ext cx="2370667" cy="427189"/>
          </a:xfrm>
          <a:prstGeom prst="wedgeRoundRectCallout">
            <a:avLst>
              <a:gd name="adj1" fmla="val -27098"/>
              <a:gd name="adj2" fmla="val 996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Migrate the 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Invoking thread migration service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4085760"/>
            <a:ext cx="7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(SYSCALL_SCHED_MIGRATE,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regs_dst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30223" y="3443111"/>
            <a:ext cx="2370667" cy="427189"/>
          </a:xfrm>
          <a:prstGeom prst="wedgeRoundRectCallout">
            <a:avLst>
              <a:gd name="adj1" fmla="val 37664"/>
              <a:gd name="adj2" fmla="val 1022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to migrate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Invoking thread migration service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4085760"/>
            <a:ext cx="7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(SYSCALL_SCHED_MIGRATE,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regs_dst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381956" y="2889956"/>
            <a:ext cx="4707465" cy="980344"/>
          </a:xfrm>
          <a:prstGeom prst="wedgeRoundRectCallout">
            <a:avLst>
              <a:gd name="adj1" fmla="val 34307"/>
              <a:gd name="adj2" fmla="val 792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Destination register set – thread will be restarted with these registers on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Generated by stack transformation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1:</a:t>
            </a:r>
            <a:br>
              <a:rPr lang="en-US" sz="4000" b="1" dirty="0" smtClean="0"/>
            </a:br>
            <a:r>
              <a:rPr lang="en-US" sz="4000" b="1" dirty="0" smtClean="0"/>
              <a:t>A day in the life of an LLVM compilation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89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Invoking thread migration service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4085760"/>
            <a:ext cx="7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(SYSCALL_SCHED_MIGRATE,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regs_dst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28621" y="3397956"/>
            <a:ext cx="4707465" cy="472344"/>
          </a:xfrm>
          <a:prstGeom prst="wedgeRoundRectCallout">
            <a:avLst>
              <a:gd name="adj1" fmla="val 43420"/>
              <a:gd name="adj2" fmla="val 1138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stack &amp; frame pointer on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Migration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Invoking thread migration service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libmigrate:migrate.c</a:t>
            </a:r>
            <a:r>
              <a:rPr lang="en-US" dirty="0" smtClean="0"/>
              <a:t>):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44" y="4085760"/>
            <a:ext cx="7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syscall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(SYSCALL_SCHED_MIGRATE,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nid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regs_dst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bp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28621" y="3397956"/>
            <a:ext cx="4707465" cy="472344"/>
          </a:xfrm>
          <a:prstGeom prst="wedgeRoundRectCallout">
            <a:avLst>
              <a:gd name="adj1" fmla="val 43420"/>
              <a:gd name="adj2" fmla="val 1138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stack &amp; frame pointer on destination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2144888" y="3224905"/>
            <a:ext cx="4854223" cy="1290789"/>
          </a:xfrm>
          <a:prstGeom prst="flowChartProcess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These interfaces are subject to change – see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&lt;repo&gt;/lib/migrate </a:t>
            </a:r>
            <a:r>
              <a:rPr lang="en-US" b="1" dirty="0" smtClean="0">
                <a:solidFill>
                  <a:srgbClr val="FF0000"/>
                </a:solidFill>
              </a:rPr>
              <a:t>for up-to-date versions!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Rewrite entire stack from outermost frame inwards</a:t>
            </a:r>
          </a:p>
          <a:p>
            <a:r>
              <a:rPr lang="en-US" dirty="0" smtClean="0"/>
              <a:t>Stack transformation runtime (the “runtime”) opens metadata sections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libelf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</a:t>
            </a:r>
            <a:r>
              <a:rPr lang="en-US" sz="1800" dirty="0" smtClean="0">
                <a:cs typeface="Courier New" panose="02070309020205020404" pitchFamily="49" charset="0"/>
              </a:rPr>
              <a:t> – </a:t>
            </a:r>
            <a:r>
              <a:rPr lang="en-US" dirty="0" smtClean="0">
                <a:cs typeface="Courier New" panose="02070309020205020404" pitchFamily="49" charset="0"/>
              </a:rPr>
              <a:t>per-function </a:t>
            </a:r>
            <a:r>
              <a:rPr lang="en-US" dirty="0" err="1" smtClean="0">
                <a:cs typeface="Courier New" panose="02070309020205020404" pitchFamily="49" charset="0"/>
              </a:rPr>
              <a:t>callee</a:t>
            </a:r>
            <a:r>
              <a:rPr lang="en-US" dirty="0" smtClean="0">
                <a:cs typeface="Courier New" panose="02070309020205020404" pitchFamily="49" charset="0"/>
              </a:rPr>
              <a:t>-saved register locations on the stack for frame unwinding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stack_transform.unwind_arange</a:t>
            </a:r>
            <a:r>
              <a:rPr lang="en-US" dirty="0" smtClean="0">
                <a:cs typeface="Courier New" panose="02070309020205020404" pitchFamily="49" charset="0"/>
              </a:rPr>
              <a:t> – address ranges for functions in the binary (used for bootstrapping outermost frame)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.stack_transform.id</a:t>
            </a:r>
            <a:r>
              <a:rPr lang="en-US" dirty="0" smtClean="0">
                <a:cs typeface="Courier New" panose="02070309020205020404" pitchFamily="49" charset="0"/>
              </a:rPr>
              <a:t> – call sites (</a:t>
            </a:r>
            <a:r>
              <a:rPr lang="en-US" dirty="0" err="1" smtClean="0">
                <a:cs typeface="Courier New" panose="02070309020205020404" pitchFamily="49" charset="0"/>
              </a:rPr>
              <a:t>stackmaps</a:t>
            </a:r>
            <a:r>
              <a:rPr lang="en-US" dirty="0" smtClean="0">
                <a:cs typeface="Courier New" panose="02070309020205020404" pitchFamily="49" charset="0"/>
              </a:rPr>
              <a:t>) sorted by ID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stack_transform.addr</a:t>
            </a:r>
            <a:r>
              <a:rPr lang="en-US" dirty="0" smtClean="0">
                <a:cs typeface="Courier New" panose="02070309020205020404" pitchFamily="49" charset="0"/>
              </a:rPr>
              <a:t> – call sites sorted by program location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stack_transform.live</a:t>
            </a:r>
            <a:r>
              <a:rPr lang="en-US" dirty="0" smtClean="0">
                <a:cs typeface="Courier New" panose="02070309020205020404" pitchFamily="49" charset="0"/>
              </a:rPr>
              <a:t> – live value location records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stack_transform.arch_const</a:t>
            </a:r>
            <a:r>
              <a:rPr lang="en-US" dirty="0" smtClean="0">
                <a:cs typeface="Courier New" panose="02070309020205020404" pitchFamily="49" charset="0"/>
              </a:rPr>
              <a:t> – architecture-specific live value records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transformation is performed in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r>
              <a:rPr lang="en-US" dirty="0"/>
              <a:t>Linux by default gives the main thread 8MB of stack space (</a:t>
            </a:r>
            <a:r>
              <a:rPr lang="en-US" dirty="0" err="1"/>
              <a:t>musl</a:t>
            </a:r>
            <a:r>
              <a:rPr lang="en-US" dirty="0"/>
              <a:t> is modified to do the same for spawned threads)</a:t>
            </a:r>
          </a:p>
          <a:p>
            <a:pPr lvl="1"/>
            <a:r>
              <a:rPr lang="en-US" dirty="0"/>
              <a:t>Divide stack into upper/lower half, rewrite from one to the other at migration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1" y="3567289"/>
            <a:ext cx="857956" cy="99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ISA 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962401" y="4577644"/>
            <a:ext cx="857956" cy="993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ISA 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51112" y="3277482"/>
            <a:ext cx="0" cy="26577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26004" y="3277482"/>
            <a:ext cx="0" cy="26577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0357" y="3431226"/>
            <a:ext cx="171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0x7ffffffff000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0357" y="4439144"/>
            <a:ext cx="171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0x7fffffbff000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 flipH="1">
            <a:off x="3397965" y="3939822"/>
            <a:ext cx="767645" cy="1275644"/>
          </a:xfrm>
          <a:prstGeom prst="arc">
            <a:avLst>
              <a:gd name="adj1" fmla="val 16200000"/>
              <a:gd name="adj2" fmla="val 527783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initializes handles containing transformation metadata  at program startup</a:t>
            </a:r>
          </a:p>
          <a:p>
            <a:pPr lvl="1"/>
            <a:r>
              <a:rPr lang="en-US" dirty="0" smtClean="0"/>
              <a:t>Ways to tell runtime name of binary containing a target’s metadata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Set environment variable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ST_&lt;target&gt;_BIN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Define symbol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&lt;target&gt;_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If (1) &amp; (2) not used, runtime will default to appending target to current executing binary’s name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2240164" y="2675465"/>
            <a:ext cx="3855836" cy="1610283"/>
          </a:xfrm>
          <a:prstGeom prst="wedgeRoundRectCallout">
            <a:avLst>
              <a:gd name="adj1" fmla="val -46707"/>
              <a:gd name="adj2" fmla="val 7091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Unwind current stack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live frames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rewriting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size for new stack</a:t>
            </a:r>
          </a:p>
          <a:p>
            <a:r>
              <a:rPr lang="en-US" dirty="0" smtClean="0"/>
              <a:t>See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rewrite.c:unwind_and_size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3860568"/>
            <a:ext cx="1433513" cy="2045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44550" y="4204081"/>
            <a:ext cx="1135300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744550" y="5283581"/>
            <a:ext cx="1135300" cy="2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2844800" y="3508756"/>
            <a:ext cx="1263650" cy="539750"/>
          </a:xfrm>
          <a:prstGeom prst="wedgeRectCallout">
            <a:avLst>
              <a:gd name="adj1" fmla="val 35448"/>
              <a:gd name="adj2" fmla="val 62500"/>
            </a:avLst>
          </a:prstGeom>
          <a:solidFill>
            <a:srgbClr val="C6F8C5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</a:t>
            </a:r>
            <a:r>
              <a:rPr lang="en-US" sz="800" dirty="0" err="1" smtClean="0">
                <a:solidFill>
                  <a:schemeClr val="tx1"/>
                </a:solidFill>
              </a:rPr>
              <a:t>baz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32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0x410548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36495" y="2568956"/>
            <a:ext cx="1638632" cy="939800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3860568"/>
            <a:ext cx="1433513" cy="2045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44550" y="4204081"/>
            <a:ext cx="1135300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2744550" y="5283581"/>
            <a:ext cx="1135300" cy="2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2844800" y="3508756"/>
            <a:ext cx="1263650" cy="539750"/>
          </a:xfrm>
          <a:prstGeom prst="wedgeRectCallout">
            <a:avLst>
              <a:gd name="adj1" fmla="val 35448"/>
              <a:gd name="adj2" fmla="val 62500"/>
            </a:avLst>
          </a:prstGeom>
          <a:solidFill>
            <a:srgbClr val="C6F8C5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</a:t>
            </a:r>
            <a:r>
              <a:rPr lang="en-US" sz="800" dirty="0" err="1" smtClean="0">
                <a:solidFill>
                  <a:schemeClr val="tx1"/>
                </a:solidFill>
              </a:rPr>
              <a:t>baz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32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0x410548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859337" y="3508756"/>
            <a:ext cx="1263650" cy="539750"/>
          </a:xfrm>
          <a:prstGeom prst="wedgeRectCallout">
            <a:avLst>
              <a:gd name="adj1" fmla="val -35406"/>
              <a:gd name="adj2" fmla="val 62500"/>
            </a:avLst>
          </a:prstGeom>
          <a:solidFill>
            <a:srgbClr val="C5E4F8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</a:t>
            </a:r>
            <a:r>
              <a:rPr lang="en-US" sz="800" dirty="0" err="1" smtClean="0">
                <a:solidFill>
                  <a:schemeClr val="tx1"/>
                </a:solidFill>
              </a:rPr>
              <a:t>baz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48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0x410532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236495" y="3508756"/>
            <a:ext cx="163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2270" y="3377951"/>
            <a:ext cx="9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 of Stack</a:t>
            </a:r>
            <a:endParaRPr lang="en-US" sz="1100" dirty="0"/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36495" y="2568956"/>
            <a:ext cx="1638632" cy="939800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66" y="3010140"/>
            <a:ext cx="1433513" cy="2045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36495" y="3508756"/>
            <a:ext cx="163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2270" y="3377951"/>
            <a:ext cx="9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 of Stack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746217" y="3346831"/>
            <a:ext cx="1135300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746217" y="4426331"/>
            <a:ext cx="1135300" cy="2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2844800" y="2647537"/>
            <a:ext cx="1263650" cy="539750"/>
          </a:xfrm>
          <a:prstGeom prst="wedgeRectCallout">
            <a:avLst>
              <a:gd name="adj1" fmla="val 35448"/>
              <a:gd name="adj2" fmla="val 62500"/>
            </a:avLst>
          </a:prstGeom>
          <a:solidFill>
            <a:srgbClr val="C6F8C5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bar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37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16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0x410204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1:</a:t>
            </a:r>
            <a:br>
              <a:rPr lang="en-US" sz="4000" b="1" dirty="0" smtClean="0"/>
            </a:br>
            <a:r>
              <a:rPr lang="en-US" sz="4000" b="1" dirty="0" smtClean="0"/>
              <a:t>A day in the life of an LLVM compilation</a:t>
            </a:r>
            <a:endParaRPr lang="en-US" sz="4000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576710" y="4673601"/>
            <a:ext cx="3377719" cy="891822"/>
          </a:xfrm>
          <a:prstGeom prst="wedgeRoundRectCallout">
            <a:avLst>
              <a:gd name="adj1" fmla="val -35638"/>
              <a:gd name="adj2" fmla="val -843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source &amp; log files are available in the “vanilla-compile”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223237" y="3508756"/>
            <a:ext cx="1651890" cy="1012825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36495" y="2568956"/>
            <a:ext cx="1638632" cy="939800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66" y="3010140"/>
            <a:ext cx="1433513" cy="2045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36495" y="4513466"/>
            <a:ext cx="163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2270" y="4382661"/>
            <a:ext cx="9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 of Stack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746217" y="3346831"/>
            <a:ext cx="1135300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746217" y="4426331"/>
            <a:ext cx="1135300" cy="2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2844800" y="2647537"/>
            <a:ext cx="1263650" cy="539750"/>
          </a:xfrm>
          <a:prstGeom prst="wedgeRectCallout">
            <a:avLst>
              <a:gd name="adj1" fmla="val 35448"/>
              <a:gd name="adj2" fmla="val 62500"/>
            </a:avLst>
          </a:prstGeom>
          <a:solidFill>
            <a:srgbClr val="C6F8C5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bar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37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16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0x410204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859337" y="2647537"/>
            <a:ext cx="1263650" cy="539750"/>
          </a:xfrm>
          <a:prstGeom prst="wedgeRectCallout">
            <a:avLst>
              <a:gd name="adj1" fmla="val -35406"/>
              <a:gd name="adj2" fmla="val 62500"/>
            </a:avLst>
          </a:prstGeom>
          <a:solidFill>
            <a:srgbClr val="C5E4F8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bar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37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32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0x410198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223237" y="3508756"/>
            <a:ext cx="1651890" cy="1012825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36495" y="2568956"/>
            <a:ext cx="1638632" cy="939800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2167021"/>
            <a:ext cx="1433513" cy="2045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746217" y="2509307"/>
            <a:ext cx="1135300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746217" y="3588807"/>
            <a:ext cx="1135300" cy="2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2841228" y="1799812"/>
            <a:ext cx="1263650" cy="539750"/>
          </a:xfrm>
          <a:prstGeom prst="wedgeRectCallout">
            <a:avLst>
              <a:gd name="adj1" fmla="val 35448"/>
              <a:gd name="adj2" fmla="val 62500"/>
            </a:avLst>
          </a:prstGeom>
          <a:solidFill>
            <a:srgbClr val="C6F8C5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foo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193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32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0x412820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36495" y="4513466"/>
            <a:ext cx="163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82270" y="4382661"/>
            <a:ext cx="9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 of Stack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94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223237" y="4521582"/>
            <a:ext cx="1651890" cy="1023556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23237" y="3508756"/>
            <a:ext cx="1651890" cy="1012825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36495" y="2568956"/>
            <a:ext cx="1638632" cy="939800"/>
          </a:xfrm>
          <a:prstGeom prst="rect">
            <a:avLst/>
          </a:prstGeom>
          <a:solidFill>
            <a:srgbClr val="C5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0" y="2010156"/>
            <a:ext cx="1701000" cy="40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2167021"/>
            <a:ext cx="1433513" cy="2045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75" y="2013133"/>
            <a:ext cx="7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882270" y="2019087"/>
            <a:ext cx="102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Destination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5618" y="2571337"/>
            <a:ext cx="1659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36495" y="5529467"/>
            <a:ext cx="163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2270" y="5398662"/>
            <a:ext cx="95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 of Stack</a:t>
            </a:r>
            <a:endParaRPr lang="en-US" sz="11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746217" y="2509307"/>
            <a:ext cx="1135300" cy="244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2746217" y="3588807"/>
            <a:ext cx="1135300" cy="27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2841228" y="1799812"/>
            <a:ext cx="1263650" cy="539750"/>
          </a:xfrm>
          <a:prstGeom prst="wedgeRectCallout">
            <a:avLst>
              <a:gd name="adj1" fmla="val 35448"/>
              <a:gd name="adj2" fmla="val 62500"/>
            </a:avLst>
          </a:prstGeom>
          <a:solidFill>
            <a:srgbClr val="C6F8C5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foo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193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32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0x412820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4855765" y="1799812"/>
            <a:ext cx="1263650" cy="539750"/>
          </a:xfrm>
          <a:prstGeom prst="wedgeRectCallout">
            <a:avLst>
              <a:gd name="adj1" fmla="val -35406"/>
              <a:gd name="adj2" fmla="val 62500"/>
            </a:avLst>
          </a:prstGeom>
          <a:solidFill>
            <a:srgbClr val="C5E4F8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foo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193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40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0x412700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225381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873206" y="2026445"/>
            <a:ext cx="7937" cy="554038"/>
          </a:xfrm>
          <a:custGeom>
            <a:avLst/>
            <a:gdLst>
              <a:gd name="T0" fmla="*/ 0 w 11"/>
              <a:gd name="T1" fmla="*/ 665 h 697"/>
              <a:gd name="T2" fmla="*/ 11 w 11"/>
              <a:gd name="T3" fmla="*/ 665 h 697"/>
              <a:gd name="T4" fmla="*/ 11 w 11"/>
              <a:gd name="T5" fmla="*/ 697 h 697"/>
              <a:gd name="T6" fmla="*/ 0 w 11"/>
              <a:gd name="T7" fmla="*/ 697 h 697"/>
              <a:gd name="T8" fmla="*/ 0 w 11"/>
              <a:gd name="T9" fmla="*/ 665 h 697"/>
              <a:gd name="T10" fmla="*/ 0 w 11"/>
              <a:gd name="T11" fmla="*/ 598 h 697"/>
              <a:gd name="T12" fmla="*/ 11 w 11"/>
              <a:gd name="T13" fmla="*/ 598 h 697"/>
              <a:gd name="T14" fmla="*/ 11 w 11"/>
              <a:gd name="T15" fmla="*/ 631 h 697"/>
              <a:gd name="T16" fmla="*/ 0 w 11"/>
              <a:gd name="T17" fmla="*/ 631 h 697"/>
              <a:gd name="T18" fmla="*/ 0 w 11"/>
              <a:gd name="T19" fmla="*/ 598 h 697"/>
              <a:gd name="T20" fmla="*/ 0 w 11"/>
              <a:gd name="T21" fmla="*/ 531 h 697"/>
              <a:gd name="T22" fmla="*/ 11 w 11"/>
              <a:gd name="T23" fmla="*/ 531 h 697"/>
              <a:gd name="T24" fmla="*/ 11 w 11"/>
              <a:gd name="T25" fmla="*/ 565 h 697"/>
              <a:gd name="T26" fmla="*/ 0 w 11"/>
              <a:gd name="T27" fmla="*/ 565 h 697"/>
              <a:gd name="T28" fmla="*/ 0 w 11"/>
              <a:gd name="T29" fmla="*/ 531 h 697"/>
              <a:gd name="T30" fmla="*/ 0 w 11"/>
              <a:gd name="T31" fmla="*/ 466 h 697"/>
              <a:gd name="T32" fmla="*/ 11 w 11"/>
              <a:gd name="T33" fmla="*/ 466 h 697"/>
              <a:gd name="T34" fmla="*/ 11 w 11"/>
              <a:gd name="T35" fmla="*/ 498 h 697"/>
              <a:gd name="T36" fmla="*/ 0 w 11"/>
              <a:gd name="T37" fmla="*/ 498 h 697"/>
              <a:gd name="T38" fmla="*/ 0 w 11"/>
              <a:gd name="T39" fmla="*/ 466 h 697"/>
              <a:gd name="T40" fmla="*/ 0 w 11"/>
              <a:gd name="T41" fmla="*/ 399 h 697"/>
              <a:gd name="T42" fmla="*/ 11 w 11"/>
              <a:gd name="T43" fmla="*/ 399 h 697"/>
              <a:gd name="T44" fmla="*/ 11 w 11"/>
              <a:gd name="T45" fmla="*/ 431 h 697"/>
              <a:gd name="T46" fmla="*/ 0 w 11"/>
              <a:gd name="T47" fmla="*/ 431 h 697"/>
              <a:gd name="T48" fmla="*/ 0 w 11"/>
              <a:gd name="T49" fmla="*/ 399 h 697"/>
              <a:gd name="T50" fmla="*/ 0 w 11"/>
              <a:gd name="T51" fmla="*/ 333 h 697"/>
              <a:gd name="T52" fmla="*/ 11 w 11"/>
              <a:gd name="T53" fmla="*/ 333 h 697"/>
              <a:gd name="T54" fmla="*/ 11 w 11"/>
              <a:gd name="T55" fmla="*/ 366 h 697"/>
              <a:gd name="T56" fmla="*/ 0 w 11"/>
              <a:gd name="T57" fmla="*/ 366 h 697"/>
              <a:gd name="T58" fmla="*/ 0 w 11"/>
              <a:gd name="T59" fmla="*/ 333 h 697"/>
              <a:gd name="T60" fmla="*/ 0 w 11"/>
              <a:gd name="T61" fmla="*/ 266 h 697"/>
              <a:gd name="T62" fmla="*/ 11 w 11"/>
              <a:gd name="T63" fmla="*/ 266 h 697"/>
              <a:gd name="T64" fmla="*/ 11 w 11"/>
              <a:gd name="T65" fmla="*/ 299 h 697"/>
              <a:gd name="T66" fmla="*/ 0 w 11"/>
              <a:gd name="T67" fmla="*/ 299 h 697"/>
              <a:gd name="T68" fmla="*/ 0 w 11"/>
              <a:gd name="T69" fmla="*/ 266 h 697"/>
              <a:gd name="T70" fmla="*/ 0 w 11"/>
              <a:gd name="T71" fmla="*/ 199 h 697"/>
              <a:gd name="T72" fmla="*/ 11 w 11"/>
              <a:gd name="T73" fmla="*/ 199 h 697"/>
              <a:gd name="T74" fmla="*/ 11 w 11"/>
              <a:gd name="T75" fmla="*/ 234 h 697"/>
              <a:gd name="T76" fmla="*/ 0 w 11"/>
              <a:gd name="T77" fmla="*/ 234 h 697"/>
              <a:gd name="T78" fmla="*/ 0 w 11"/>
              <a:gd name="T79" fmla="*/ 199 h 697"/>
              <a:gd name="T80" fmla="*/ 0 w 11"/>
              <a:gd name="T81" fmla="*/ 134 h 697"/>
              <a:gd name="T82" fmla="*/ 11 w 11"/>
              <a:gd name="T83" fmla="*/ 134 h 697"/>
              <a:gd name="T84" fmla="*/ 11 w 11"/>
              <a:gd name="T85" fmla="*/ 167 h 697"/>
              <a:gd name="T86" fmla="*/ 0 w 11"/>
              <a:gd name="T87" fmla="*/ 167 h 697"/>
              <a:gd name="T88" fmla="*/ 0 w 11"/>
              <a:gd name="T89" fmla="*/ 134 h 697"/>
              <a:gd name="T90" fmla="*/ 0 w 11"/>
              <a:gd name="T91" fmla="*/ 67 h 697"/>
              <a:gd name="T92" fmla="*/ 11 w 11"/>
              <a:gd name="T93" fmla="*/ 67 h 697"/>
              <a:gd name="T94" fmla="*/ 11 w 11"/>
              <a:gd name="T95" fmla="*/ 100 h 697"/>
              <a:gd name="T96" fmla="*/ 0 w 11"/>
              <a:gd name="T97" fmla="*/ 100 h 697"/>
              <a:gd name="T98" fmla="*/ 0 w 11"/>
              <a:gd name="T99" fmla="*/ 67 h 697"/>
              <a:gd name="T100" fmla="*/ 0 w 11"/>
              <a:gd name="T101" fmla="*/ 0 h 697"/>
              <a:gd name="T102" fmla="*/ 11 w 11"/>
              <a:gd name="T103" fmla="*/ 0 h 697"/>
              <a:gd name="T104" fmla="*/ 11 w 11"/>
              <a:gd name="T105" fmla="*/ 34 h 697"/>
              <a:gd name="T106" fmla="*/ 0 w 11"/>
              <a:gd name="T107" fmla="*/ 34 h 697"/>
              <a:gd name="T108" fmla="*/ 0 w 11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" h="697">
                <a:moveTo>
                  <a:pt x="0" y="665"/>
                </a:moveTo>
                <a:lnTo>
                  <a:pt x="11" y="665"/>
                </a:lnTo>
                <a:lnTo>
                  <a:pt x="11" y="697"/>
                </a:lnTo>
                <a:lnTo>
                  <a:pt x="0" y="697"/>
                </a:lnTo>
                <a:lnTo>
                  <a:pt x="0" y="665"/>
                </a:lnTo>
                <a:close/>
                <a:moveTo>
                  <a:pt x="0" y="598"/>
                </a:moveTo>
                <a:lnTo>
                  <a:pt x="11" y="598"/>
                </a:lnTo>
                <a:lnTo>
                  <a:pt x="11" y="631"/>
                </a:lnTo>
                <a:lnTo>
                  <a:pt x="0" y="631"/>
                </a:lnTo>
                <a:lnTo>
                  <a:pt x="0" y="598"/>
                </a:lnTo>
                <a:close/>
                <a:moveTo>
                  <a:pt x="0" y="531"/>
                </a:moveTo>
                <a:lnTo>
                  <a:pt x="11" y="531"/>
                </a:lnTo>
                <a:lnTo>
                  <a:pt x="11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6"/>
                </a:moveTo>
                <a:lnTo>
                  <a:pt x="11" y="466"/>
                </a:lnTo>
                <a:lnTo>
                  <a:pt x="11" y="498"/>
                </a:lnTo>
                <a:lnTo>
                  <a:pt x="0" y="498"/>
                </a:lnTo>
                <a:lnTo>
                  <a:pt x="0" y="466"/>
                </a:lnTo>
                <a:close/>
                <a:moveTo>
                  <a:pt x="0" y="399"/>
                </a:moveTo>
                <a:lnTo>
                  <a:pt x="11" y="399"/>
                </a:lnTo>
                <a:lnTo>
                  <a:pt x="11" y="431"/>
                </a:lnTo>
                <a:lnTo>
                  <a:pt x="0" y="431"/>
                </a:lnTo>
                <a:lnTo>
                  <a:pt x="0" y="399"/>
                </a:lnTo>
                <a:close/>
                <a:moveTo>
                  <a:pt x="0" y="333"/>
                </a:moveTo>
                <a:lnTo>
                  <a:pt x="11" y="333"/>
                </a:lnTo>
                <a:lnTo>
                  <a:pt x="11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1" y="266"/>
                </a:lnTo>
                <a:lnTo>
                  <a:pt x="11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1" y="199"/>
                </a:lnTo>
                <a:lnTo>
                  <a:pt x="11" y="234"/>
                </a:lnTo>
                <a:lnTo>
                  <a:pt x="0" y="234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1" y="134"/>
                </a:lnTo>
                <a:lnTo>
                  <a:pt x="11" y="167"/>
                </a:lnTo>
                <a:lnTo>
                  <a:pt x="0" y="167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1" y="67"/>
                </a:lnTo>
                <a:lnTo>
                  <a:pt x="11" y="100"/>
                </a:lnTo>
                <a:lnTo>
                  <a:pt x="0" y="100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1" y="0"/>
                </a:lnTo>
                <a:lnTo>
                  <a:pt x="11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/>
          <p:cNvSpPr>
            <a:spLocks noEditPoints="1"/>
          </p:cNvSpPr>
          <p:nvPr/>
        </p:nvSpPr>
        <p:spPr bwMode="auto">
          <a:xfrm>
            <a:off x="6223793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7871618" y="5564979"/>
            <a:ext cx="7937" cy="554038"/>
          </a:xfrm>
          <a:custGeom>
            <a:avLst/>
            <a:gdLst>
              <a:gd name="T0" fmla="*/ 0 w 10"/>
              <a:gd name="T1" fmla="*/ 664 h 697"/>
              <a:gd name="T2" fmla="*/ 10 w 10"/>
              <a:gd name="T3" fmla="*/ 664 h 697"/>
              <a:gd name="T4" fmla="*/ 10 w 10"/>
              <a:gd name="T5" fmla="*/ 697 h 697"/>
              <a:gd name="T6" fmla="*/ 0 w 10"/>
              <a:gd name="T7" fmla="*/ 697 h 697"/>
              <a:gd name="T8" fmla="*/ 0 w 10"/>
              <a:gd name="T9" fmla="*/ 664 h 697"/>
              <a:gd name="T10" fmla="*/ 0 w 10"/>
              <a:gd name="T11" fmla="*/ 597 h 697"/>
              <a:gd name="T12" fmla="*/ 10 w 10"/>
              <a:gd name="T13" fmla="*/ 597 h 697"/>
              <a:gd name="T14" fmla="*/ 10 w 10"/>
              <a:gd name="T15" fmla="*/ 630 h 697"/>
              <a:gd name="T16" fmla="*/ 0 w 10"/>
              <a:gd name="T17" fmla="*/ 630 h 697"/>
              <a:gd name="T18" fmla="*/ 0 w 10"/>
              <a:gd name="T19" fmla="*/ 597 h 697"/>
              <a:gd name="T20" fmla="*/ 0 w 10"/>
              <a:gd name="T21" fmla="*/ 531 h 697"/>
              <a:gd name="T22" fmla="*/ 10 w 10"/>
              <a:gd name="T23" fmla="*/ 531 h 697"/>
              <a:gd name="T24" fmla="*/ 10 w 10"/>
              <a:gd name="T25" fmla="*/ 565 h 697"/>
              <a:gd name="T26" fmla="*/ 0 w 10"/>
              <a:gd name="T27" fmla="*/ 565 h 697"/>
              <a:gd name="T28" fmla="*/ 0 w 10"/>
              <a:gd name="T29" fmla="*/ 531 h 697"/>
              <a:gd name="T30" fmla="*/ 0 w 10"/>
              <a:gd name="T31" fmla="*/ 465 h 697"/>
              <a:gd name="T32" fmla="*/ 10 w 10"/>
              <a:gd name="T33" fmla="*/ 465 h 697"/>
              <a:gd name="T34" fmla="*/ 10 w 10"/>
              <a:gd name="T35" fmla="*/ 498 h 697"/>
              <a:gd name="T36" fmla="*/ 0 w 10"/>
              <a:gd name="T37" fmla="*/ 498 h 697"/>
              <a:gd name="T38" fmla="*/ 0 w 10"/>
              <a:gd name="T39" fmla="*/ 465 h 697"/>
              <a:gd name="T40" fmla="*/ 0 w 10"/>
              <a:gd name="T41" fmla="*/ 398 h 697"/>
              <a:gd name="T42" fmla="*/ 10 w 10"/>
              <a:gd name="T43" fmla="*/ 398 h 697"/>
              <a:gd name="T44" fmla="*/ 10 w 10"/>
              <a:gd name="T45" fmla="*/ 431 h 697"/>
              <a:gd name="T46" fmla="*/ 0 w 10"/>
              <a:gd name="T47" fmla="*/ 431 h 697"/>
              <a:gd name="T48" fmla="*/ 0 w 10"/>
              <a:gd name="T49" fmla="*/ 398 h 697"/>
              <a:gd name="T50" fmla="*/ 0 w 10"/>
              <a:gd name="T51" fmla="*/ 333 h 697"/>
              <a:gd name="T52" fmla="*/ 10 w 10"/>
              <a:gd name="T53" fmla="*/ 333 h 697"/>
              <a:gd name="T54" fmla="*/ 10 w 10"/>
              <a:gd name="T55" fmla="*/ 366 h 697"/>
              <a:gd name="T56" fmla="*/ 0 w 10"/>
              <a:gd name="T57" fmla="*/ 366 h 697"/>
              <a:gd name="T58" fmla="*/ 0 w 10"/>
              <a:gd name="T59" fmla="*/ 333 h 697"/>
              <a:gd name="T60" fmla="*/ 0 w 10"/>
              <a:gd name="T61" fmla="*/ 266 h 697"/>
              <a:gd name="T62" fmla="*/ 10 w 10"/>
              <a:gd name="T63" fmla="*/ 266 h 697"/>
              <a:gd name="T64" fmla="*/ 10 w 10"/>
              <a:gd name="T65" fmla="*/ 299 h 697"/>
              <a:gd name="T66" fmla="*/ 0 w 10"/>
              <a:gd name="T67" fmla="*/ 299 h 697"/>
              <a:gd name="T68" fmla="*/ 0 w 10"/>
              <a:gd name="T69" fmla="*/ 266 h 697"/>
              <a:gd name="T70" fmla="*/ 0 w 10"/>
              <a:gd name="T71" fmla="*/ 199 h 697"/>
              <a:gd name="T72" fmla="*/ 10 w 10"/>
              <a:gd name="T73" fmla="*/ 199 h 697"/>
              <a:gd name="T74" fmla="*/ 10 w 10"/>
              <a:gd name="T75" fmla="*/ 233 h 697"/>
              <a:gd name="T76" fmla="*/ 0 w 10"/>
              <a:gd name="T77" fmla="*/ 233 h 697"/>
              <a:gd name="T78" fmla="*/ 0 w 10"/>
              <a:gd name="T79" fmla="*/ 199 h 697"/>
              <a:gd name="T80" fmla="*/ 0 w 10"/>
              <a:gd name="T81" fmla="*/ 134 h 697"/>
              <a:gd name="T82" fmla="*/ 10 w 10"/>
              <a:gd name="T83" fmla="*/ 134 h 697"/>
              <a:gd name="T84" fmla="*/ 10 w 10"/>
              <a:gd name="T85" fmla="*/ 166 h 697"/>
              <a:gd name="T86" fmla="*/ 0 w 10"/>
              <a:gd name="T87" fmla="*/ 166 h 697"/>
              <a:gd name="T88" fmla="*/ 0 w 10"/>
              <a:gd name="T89" fmla="*/ 134 h 697"/>
              <a:gd name="T90" fmla="*/ 0 w 10"/>
              <a:gd name="T91" fmla="*/ 67 h 697"/>
              <a:gd name="T92" fmla="*/ 10 w 10"/>
              <a:gd name="T93" fmla="*/ 67 h 697"/>
              <a:gd name="T94" fmla="*/ 10 w 10"/>
              <a:gd name="T95" fmla="*/ 99 h 697"/>
              <a:gd name="T96" fmla="*/ 0 w 10"/>
              <a:gd name="T97" fmla="*/ 99 h 697"/>
              <a:gd name="T98" fmla="*/ 0 w 10"/>
              <a:gd name="T99" fmla="*/ 67 h 697"/>
              <a:gd name="T100" fmla="*/ 0 w 10"/>
              <a:gd name="T101" fmla="*/ 0 h 697"/>
              <a:gd name="T102" fmla="*/ 10 w 10"/>
              <a:gd name="T103" fmla="*/ 0 h 697"/>
              <a:gd name="T104" fmla="*/ 10 w 10"/>
              <a:gd name="T105" fmla="*/ 34 h 697"/>
              <a:gd name="T106" fmla="*/ 0 w 10"/>
              <a:gd name="T107" fmla="*/ 34 h 697"/>
              <a:gd name="T108" fmla="*/ 0 w 10"/>
              <a:gd name="T109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" h="697">
                <a:moveTo>
                  <a:pt x="0" y="664"/>
                </a:moveTo>
                <a:lnTo>
                  <a:pt x="10" y="664"/>
                </a:lnTo>
                <a:lnTo>
                  <a:pt x="10" y="697"/>
                </a:lnTo>
                <a:lnTo>
                  <a:pt x="0" y="697"/>
                </a:lnTo>
                <a:lnTo>
                  <a:pt x="0" y="664"/>
                </a:lnTo>
                <a:close/>
                <a:moveTo>
                  <a:pt x="0" y="597"/>
                </a:moveTo>
                <a:lnTo>
                  <a:pt x="10" y="597"/>
                </a:lnTo>
                <a:lnTo>
                  <a:pt x="10" y="630"/>
                </a:lnTo>
                <a:lnTo>
                  <a:pt x="0" y="630"/>
                </a:lnTo>
                <a:lnTo>
                  <a:pt x="0" y="597"/>
                </a:lnTo>
                <a:close/>
                <a:moveTo>
                  <a:pt x="0" y="531"/>
                </a:moveTo>
                <a:lnTo>
                  <a:pt x="10" y="531"/>
                </a:lnTo>
                <a:lnTo>
                  <a:pt x="10" y="565"/>
                </a:lnTo>
                <a:lnTo>
                  <a:pt x="0" y="565"/>
                </a:lnTo>
                <a:lnTo>
                  <a:pt x="0" y="531"/>
                </a:lnTo>
                <a:close/>
                <a:moveTo>
                  <a:pt x="0" y="465"/>
                </a:moveTo>
                <a:lnTo>
                  <a:pt x="10" y="465"/>
                </a:lnTo>
                <a:lnTo>
                  <a:pt x="10" y="498"/>
                </a:lnTo>
                <a:lnTo>
                  <a:pt x="0" y="498"/>
                </a:lnTo>
                <a:lnTo>
                  <a:pt x="0" y="465"/>
                </a:lnTo>
                <a:close/>
                <a:moveTo>
                  <a:pt x="0" y="398"/>
                </a:moveTo>
                <a:lnTo>
                  <a:pt x="10" y="398"/>
                </a:lnTo>
                <a:lnTo>
                  <a:pt x="10" y="431"/>
                </a:lnTo>
                <a:lnTo>
                  <a:pt x="0" y="431"/>
                </a:lnTo>
                <a:lnTo>
                  <a:pt x="0" y="398"/>
                </a:lnTo>
                <a:close/>
                <a:moveTo>
                  <a:pt x="0" y="333"/>
                </a:moveTo>
                <a:lnTo>
                  <a:pt x="10" y="333"/>
                </a:lnTo>
                <a:lnTo>
                  <a:pt x="10" y="366"/>
                </a:lnTo>
                <a:lnTo>
                  <a:pt x="0" y="366"/>
                </a:lnTo>
                <a:lnTo>
                  <a:pt x="0" y="333"/>
                </a:lnTo>
                <a:close/>
                <a:moveTo>
                  <a:pt x="0" y="266"/>
                </a:moveTo>
                <a:lnTo>
                  <a:pt x="10" y="266"/>
                </a:lnTo>
                <a:lnTo>
                  <a:pt x="10" y="299"/>
                </a:lnTo>
                <a:lnTo>
                  <a:pt x="0" y="299"/>
                </a:lnTo>
                <a:lnTo>
                  <a:pt x="0" y="266"/>
                </a:lnTo>
                <a:close/>
                <a:moveTo>
                  <a:pt x="0" y="199"/>
                </a:moveTo>
                <a:lnTo>
                  <a:pt x="10" y="199"/>
                </a:lnTo>
                <a:lnTo>
                  <a:pt x="10" y="233"/>
                </a:lnTo>
                <a:lnTo>
                  <a:pt x="0" y="233"/>
                </a:lnTo>
                <a:lnTo>
                  <a:pt x="0" y="199"/>
                </a:lnTo>
                <a:close/>
                <a:moveTo>
                  <a:pt x="0" y="134"/>
                </a:moveTo>
                <a:lnTo>
                  <a:pt x="10" y="134"/>
                </a:lnTo>
                <a:lnTo>
                  <a:pt x="10" y="166"/>
                </a:lnTo>
                <a:lnTo>
                  <a:pt x="0" y="166"/>
                </a:lnTo>
                <a:lnTo>
                  <a:pt x="0" y="134"/>
                </a:lnTo>
                <a:close/>
                <a:moveTo>
                  <a:pt x="0" y="67"/>
                </a:moveTo>
                <a:lnTo>
                  <a:pt x="10" y="67"/>
                </a:lnTo>
                <a:lnTo>
                  <a:pt x="10" y="99"/>
                </a:lnTo>
                <a:lnTo>
                  <a:pt x="0" y="99"/>
                </a:lnTo>
                <a:lnTo>
                  <a:pt x="0" y="67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225381" y="2584450"/>
            <a:ext cx="9525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873206" y="2584450"/>
            <a:ext cx="7937" cy="2960688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30" y="1247767"/>
            <a:ext cx="3809293" cy="5388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46" y="1258969"/>
            <a:ext cx="2545660" cy="5081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8" y="2735029"/>
            <a:ext cx="1760093" cy="25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30" y="1247767"/>
            <a:ext cx="3809293" cy="5388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46" y="1258969"/>
            <a:ext cx="2545660" cy="5081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8" y="2735029"/>
            <a:ext cx="1760093" cy="251173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572000" y="1763541"/>
            <a:ext cx="3611579" cy="983042"/>
          </a:xfrm>
          <a:prstGeom prst="wedgeRoundRectCallout">
            <a:avLst>
              <a:gd name="adj1" fmla="val -39797"/>
              <a:gd name="adj2" fmla="val 846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each individual frame between target-specific formats.  See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rewrite.c:rewrite_frame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30" y="1247767"/>
            <a:ext cx="3809293" cy="5388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46" y="1258969"/>
            <a:ext cx="2545660" cy="5081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8" y="2735029"/>
            <a:ext cx="1760093" cy="2511731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>
            <a:off x="-7297821" y="4229264"/>
            <a:ext cx="20058224" cy="996651"/>
          </a:xfrm>
          <a:prstGeom prst="arc">
            <a:avLst>
              <a:gd name="adj1" fmla="val 16268243"/>
              <a:gd name="adj2" fmla="val 2118116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-2438656" y="3444548"/>
            <a:ext cx="9548814" cy="497373"/>
          </a:xfrm>
          <a:prstGeom prst="arc">
            <a:avLst>
              <a:gd name="adj1" fmla="val 16268243"/>
              <a:gd name="adj2" fmla="val 2155231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30" y="1247767"/>
            <a:ext cx="3809293" cy="5388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46" y="1258969"/>
            <a:ext cx="2545660" cy="5081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Transformation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64033" y="2850150"/>
            <a:ext cx="263178" cy="485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18" y="2735029"/>
            <a:ext cx="1760093" cy="251173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4803137" y="2433878"/>
            <a:ext cx="1263650" cy="539750"/>
          </a:xfrm>
          <a:prstGeom prst="wedgeRectCallout">
            <a:avLst>
              <a:gd name="adj1" fmla="val -35406"/>
              <a:gd name="adj2" fmla="val 62500"/>
            </a:avLst>
          </a:prstGeom>
          <a:solidFill>
            <a:srgbClr val="C5E4F8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Function: foo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Call site: 193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Call frame size: 40 bytes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Return address: 0x412700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17186" y="2850150"/>
            <a:ext cx="732546" cy="377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5" y="2423701"/>
            <a:ext cx="2273493" cy="30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3" y="1583817"/>
            <a:ext cx="2042337" cy="4562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7" y="3891516"/>
            <a:ext cx="1672026" cy="23825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59782" y="2886323"/>
            <a:ext cx="163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5" y="2423701"/>
            <a:ext cx="2273493" cy="30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3" y="1583817"/>
            <a:ext cx="2042337" cy="4562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7" y="3891516"/>
            <a:ext cx="1672026" cy="23825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59782" y="2886323"/>
            <a:ext cx="163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4069819" y="2764017"/>
            <a:ext cx="4096041" cy="983042"/>
          </a:xfrm>
          <a:prstGeom prst="wedgeRoundRectCallout">
            <a:avLst>
              <a:gd name="adj1" fmla="val -39797"/>
              <a:gd name="adj2" fmla="val 846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Pointers to the stack need to be updated when pointed-to data is moved.  See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rewrite.c:rewrite_val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5" y="2423701"/>
            <a:ext cx="2273493" cy="30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3" y="1583817"/>
            <a:ext cx="2042337" cy="4562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7" y="3891516"/>
            <a:ext cx="1672026" cy="238253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472856" y="4818490"/>
            <a:ext cx="4171607" cy="803082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4463" y="5477727"/>
            <a:ext cx="2042337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mydata_ptr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(slot 6)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4463" y="5486829"/>
            <a:ext cx="2042337" cy="26161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6035039" y="4753571"/>
            <a:ext cx="2496711" cy="549071"/>
          </a:xfrm>
          <a:prstGeom prst="wedgeRectCallout">
            <a:avLst>
              <a:gd name="adj1" fmla="val -12553"/>
              <a:gd name="adj2" fmla="val 755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Fix-up memo: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destination location: call frame 3, slot 6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pointed-to address: </a:t>
            </a: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9782" y="2886323"/>
            <a:ext cx="163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3256" y="3282741"/>
            <a:ext cx="331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clang -O2 –c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5" y="2423701"/>
            <a:ext cx="2273493" cy="30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3" y="1583817"/>
            <a:ext cx="2042337" cy="456223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472856" y="4818490"/>
            <a:ext cx="4171607" cy="803082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4463" y="5477727"/>
            <a:ext cx="2042337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mydata_ptr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(slot 6)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4463" y="5486829"/>
            <a:ext cx="2042337" cy="26161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59782" y="2886323"/>
            <a:ext cx="163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4462" y="1874987"/>
            <a:ext cx="204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44462" y="1882938"/>
            <a:ext cx="2042337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32" idx="1"/>
          </p:cNvCxnSpPr>
          <p:nvPr/>
        </p:nvCxnSpPr>
        <p:spPr>
          <a:xfrm flipV="1">
            <a:off x="2459782" y="2013743"/>
            <a:ext cx="4184680" cy="995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>
            <a:off x="6035039" y="4753571"/>
            <a:ext cx="2496711" cy="549071"/>
          </a:xfrm>
          <a:prstGeom prst="wedgeRectCallout">
            <a:avLst>
              <a:gd name="adj1" fmla="val -12553"/>
              <a:gd name="adj2" fmla="val 755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Fix-up memo: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destination location: call frame 3, slot 6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pointed-to address: </a:t>
            </a: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7" y="1817048"/>
            <a:ext cx="1672026" cy="23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5" y="2423701"/>
            <a:ext cx="2273493" cy="30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3" y="1583817"/>
            <a:ext cx="2042337" cy="456223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472856" y="4818490"/>
            <a:ext cx="4171607" cy="803082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4463" y="5477727"/>
            <a:ext cx="2042337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mydata_ptr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(slot 6)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4463" y="5486829"/>
            <a:ext cx="2042337" cy="26161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59782" y="2886323"/>
            <a:ext cx="163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4462" y="1874987"/>
            <a:ext cx="204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44462" y="1882938"/>
            <a:ext cx="2042337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32" idx="1"/>
          </p:cNvCxnSpPr>
          <p:nvPr/>
        </p:nvCxnSpPr>
        <p:spPr>
          <a:xfrm flipV="1">
            <a:off x="2459782" y="2013743"/>
            <a:ext cx="4184680" cy="995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Callout 36"/>
          <p:cNvSpPr/>
          <p:nvPr/>
        </p:nvSpPr>
        <p:spPr>
          <a:xfrm>
            <a:off x="5308436" y="2304245"/>
            <a:ext cx="1928877" cy="778761"/>
          </a:xfrm>
          <a:prstGeom prst="cloudCallout">
            <a:avLst>
              <a:gd name="adj1" fmla="val -59219"/>
              <a:gd name="adj2" fmla="val 554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Found pointed-to data in fix-up!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6035039" y="4753571"/>
            <a:ext cx="2496711" cy="549071"/>
          </a:xfrm>
          <a:prstGeom prst="wedgeRectCallout">
            <a:avLst>
              <a:gd name="adj1" fmla="val -12553"/>
              <a:gd name="adj2" fmla="val 755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Fix-up memo: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destination location: call frame 3, slot 6</a:t>
            </a: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</a:rPr>
              <a:t>pointed-to address: </a:t>
            </a:r>
            <a:r>
              <a:rPr lang="en-US" sz="1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7" y="1817048"/>
            <a:ext cx="1672026" cy="23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Transformation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5" y="2423701"/>
            <a:ext cx="2273493" cy="30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3" y="1583817"/>
            <a:ext cx="2042337" cy="456223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472856" y="4818490"/>
            <a:ext cx="4171607" cy="803082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44463" y="5477727"/>
            <a:ext cx="2042337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mydata_ptr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+mj-lt"/>
                <a:cs typeface="Courier New" panose="02070309020205020404" pitchFamily="49" charset="0"/>
              </a:rPr>
              <a:t>(slot 6)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44463" y="5486829"/>
            <a:ext cx="2042337" cy="26161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59782" y="2886323"/>
            <a:ext cx="163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0x7ffffffffe80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4462" y="1874987"/>
            <a:ext cx="2042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endParaRPr lang="en-US" sz="11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44462" y="1882938"/>
            <a:ext cx="2042337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32" idx="1"/>
          </p:cNvCxnSpPr>
          <p:nvPr/>
        </p:nvCxnSpPr>
        <p:spPr>
          <a:xfrm flipV="1">
            <a:off x="2459782" y="2013743"/>
            <a:ext cx="4184680" cy="995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flipH="1">
            <a:off x="6364333" y="2037596"/>
            <a:ext cx="526622" cy="3572087"/>
          </a:xfrm>
          <a:prstGeom prst="arc">
            <a:avLst>
              <a:gd name="adj1" fmla="val 16200000"/>
              <a:gd name="adj2" fmla="val 5347505"/>
            </a:avLst>
          </a:prstGeom>
          <a:ln w="381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87" y="1817048"/>
            <a:ext cx="1672026" cy="23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 are </a:t>
            </a:r>
            <a:r>
              <a:rPr lang="en-US" b="1" i="1" dirty="0" smtClean="0"/>
              <a:t>proposed </a:t>
            </a:r>
            <a:r>
              <a:rPr lang="en-US" dirty="0" smtClean="0"/>
              <a:t>by threads/applications</a:t>
            </a:r>
          </a:p>
          <a:p>
            <a:r>
              <a:rPr lang="en-US" dirty="0" smtClean="0"/>
              <a:t>Threads check to see if migration is proposed at migration points</a:t>
            </a:r>
          </a:p>
          <a:p>
            <a:r>
              <a:rPr lang="en-US" dirty="0" smtClean="0"/>
              <a:t>If so, invoke migration procedure</a:t>
            </a:r>
          </a:p>
          <a:p>
            <a:pPr lvl="1"/>
            <a:r>
              <a:rPr lang="en-US" dirty="0" smtClean="0"/>
              <a:t>Transform thread’s register set, stack between target-specific formats</a:t>
            </a:r>
          </a:p>
          <a:p>
            <a:pPr lvl="1"/>
            <a:r>
              <a:rPr lang="en-US" dirty="0" smtClean="0"/>
              <a:t>Invoke kernel’s thread migration service</a:t>
            </a:r>
          </a:p>
          <a:p>
            <a:pPr lvl="1"/>
            <a:r>
              <a:rPr lang="en-US" dirty="0" smtClean="0"/>
              <a:t>Bootstrap on destination &amp; return to </a:t>
            </a:r>
            <a:r>
              <a:rPr lang="en-US" smtClean="0"/>
              <a:t>normal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3256" y="3282741"/>
            <a:ext cx="331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clang -O2 –c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913256" y="1996070"/>
            <a:ext cx="4873083" cy="981307"/>
          </a:xfrm>
          <a:prstGeom prst="wedgeRoundRectCallout">
            <a:avLst>
              <a:gd name="adj1" fmla="val -34334"/>
              <a:gd name="adj2" fmla="val 829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What’s actually happening on the inside?  clang/LLVM are designed to be very modular – let’s break it down…</a:t>
            </a:r>
          </a:p>
        </p:txBody>
      </p:sp>
    </p:spTree>
    <p:extLst>
      <p:ext uri="{BB962C8B-B14F-4D97-AF65-F5344CB8AC3E}">
        <p14:creationId xmlns:p14="http://schemas.microsoft.com/office/powerpoint/2010/main" val="13424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20" y="2977376"/>
            <a:ext cx="3066585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"Hello, world!\n"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20" y="2598234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19" y="2977376"/>
            <a:ext cx="3066585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"Hello, world!\n"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2598234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5819" y="1643509"/>
            <a:ext cx="467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-O2 –emit-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design &amp; flow of the Popcorn compiler at a high level</a:t>
            </a:r>
          </a:p>
          <a:p>
            <a:r>
              <a:rPr lang="en-US" dirty="0" smtClean="0"/>
              <a:t>Peel back the covers on LLVM internals &amp; Popcorn-specific modifications</a:t>
            </a:r>
          </a:p>
          <a:p>
            <a:pPr lvl="1"/>
            <a:r>
              <a:rPr lang="en-US" dirty="0" smtClean="0"/>
              <a:t>Architecture-agnostic middle-end (LLVM intermediate representation)</a:t>
            </a:r>
          </a:p>
          <a:p>
            <a:pPr lvl="1"/>
            <a:r>
              <a:rPr lang="en-US" dirty="0" smtClean="0"/>
              <a:t>Architecture-specific back-end (target-specific machine code)</a:t>
            </a:r>
          </a:p>
          <a:p>
            <a:r>
              <a:rPr lang="en-US" dirty="0" smtClean="0"/>
              <a:t>Dig into runtime stack transformation</a:t>
            </a:r>
          </a:p>
          <a:p>
            <a:pPr lvl="1"/>
            <a:r>
              <a:rPr lang="en-US" dirty="0" smtClean="0"/>
              <a:t>How compiler-generated metadata is stored &amp; used at runtime</a:t>
            </a:r>
          </a:p>
          <a:p>
            <a:pPr lvl="1"/>
            <a:r>
              <a:rPr lang="en-US" dirty="0" smtClean="0"/>
              <a:t>How migration is invoked on the </a:t>
            </a:r>
            <a:r>
              <a:rPr lang="en-US" i="1" dirty="0" smtClean="0"/>
              <a:t>source</a:t>
            </a:r>
            <a:r>
              <a:rPr lang="en-US" dirty="0" smtClean="0"/>
              <a:t> node</a:t>
            </a:r>
          </a:p>
          <a:p>
            <a:pPr lvl="1"/>
            <a:r>
              <a:rPr lang="en-US" dirty="0" smtClean="0"/>
              <a:t>How execution resumes on the </a:t>
            </a:r>
            <a:r>
              <a:rPr lang="en-US" i="1" dirty="0" smtClean="0"/>
              <a:t>destination</a:t>
            </a:r>
            <a:r>
              <a:rPr lang="en-US" dirty="0" smtClean="0"/>
              <a:t> node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19" y="2977376"/>
            <a:ext cx="3066585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"Hello, world!\n"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5819" y="1643509"/>
            <a:ext cx="467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-O2 –emit-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19" y="2598234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036741" y="2369634"/>
            <a:ext cx="4438185" cy="741556"/>
          </a:xfrm>
          <a:prstGeom prst="wedgeRoundRectCallout">
            <a:avLst>
              <a:gd name="adj1" fmla="val -39401"/>
              <a:gd name="adj2" fmla="val -966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-emit-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/>
              <a:t>: lower C code to LLVM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: </a:t>
            </a:r>
            <a:r>
              <a:rPr lang="en-US" dirty="0" smtClean="0"/>
              <a:t>emit in human-readable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22" y="2977376"/>
            <a:ext cx="3066585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"Hello, world!\n"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389973" y="3418970"/>
            <a:ext cx="936700" cy="50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8422" y="2598234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1639" y="2412670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"e-m:e-i64:64-f80:128-n8:16:32:64-S128"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"x86_64-unknown-linux-gnu"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3620" y="2033528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5819" y="1643509"/>
            <a:ext cx="467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-O2 –emit-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"e-m:e-i64:64-f80:128-n8:16:32:64-S128"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"x86_64-unknown-linux-gnu"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418" y="1651472"/>
            <a:ext cx="4248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Bitcode is ISA-agnostic, but looks like low-level assembly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dirty="0"/>
              <a:t>Conceptually, assembly for some virtual machine or virtual ISA (the “VM” in LLVM</a:t>
            </a:r>
            <a:r>
              <a:rPr lang="en-US" dirty="0" smtClean="0"/>
              <a:t>)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objects (functions, global data, etc.) have not been </a:t>
            </a:r>
            <a:r>
              <a:rPr lang="en-US" dirty="0" smtClean="0"/>
              <a:t>placed </a:t>
            </a:r>
            <a:r>
              <a:rPr lang="en-US" dirty="0"/>
              <a:t>in the virtual address </a:t>
            </a:r>
            <a:r>
              <a:rPr lang="en-US" dirty="0" smtClean="0"/>
              <a:t>space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stack frame particulars (e.g., return address location)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registers </a:t>
            </a:r>
            <a:r>
              <a:rPr lang="en-US" dirty="0"/>
              <a:t>or stack </a:t>
            </a:r>
            <a:r>
              <a:rPr lang="en-US" dirty="0" smtClean="0"/>
              <a:t>slots for program variables (“values” in 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 </a:t>
            </a:r>
            <a:r>
              <a:rPr lang="en-US" dirty="0" smtClean="0">
                <a:hlinkClick r:id="rId2"/>
              </a:rPr>
              <a:t>language reference manual</a:t>
            </a:r>
            <a:r>
              <a:rPr lang="en-US" dirty="0" smtClean="0"/>
              <a:t> for a detailed explanation of LLVM’s IR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"e-m:e-i64:64-f80:128-n8:16:32:64-S128"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"x86_64-unknown-linux-gnu"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i8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062653" y="2051825"/>
            <a:ext cx="3925230" cy="713678"/>
          </a:xfrm>
          <a:prstGeom prst="wedgeRoundRectCallout">
            <a:avLst>
              <a:gd name="adj1" fmla="val -63729"/>
              <a:gd name="adj2" fmla="val 383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Layouts, sizes &amp; alignments of primitive types, e.g., integers, floating-point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"e-m:e-i64:64-f80:128-n8:16:32:64-S128"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"x86_64-unknown-linux-gnu"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i8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062654" y="2553631"/>
            <a:ext cx="3624146" cy="557561"/>
          </a:xfrm>
          <a:prstGeom prst="wedgeRoundRectCallout">
            <a:avLst>
              <a:gd name="adj1" fmla="val -88218"/>
              <a:gd name="adj2" fmla="val 26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architecture/ABI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"e-m:e-i64:64-f80:128-n8:16:32:64-S128"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"x86_64-unknown-linux-gnu"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i8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062654" y="2609385"/>
            <a:ext cx="3624146" cy="557561"/>
          </a:xfrm>
          <a:prstGeom prst="wedgeRoundRectCallout">
            <a:avLst>
              <a:gd name="adj1" fmla="val -66064"/>
              <a:gd name="adj2" fmla="val 58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variable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"e-m:e-i64:64-f80:128-n8:16:32:64-S128"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"x86_64-unknown-linux-gnu"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062654" y="3144644"/>
            <a:ext cx="3624146" cy="557561"/>
          </a:xfrm>
          <a:prstGeom prst="wedgeRoundRectCallout">
            <a:avLst>
              <a:gd name="adj1" fmla="val -111602"/>
              <a:gd name="adj2" fmla="val 90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"e-m:e-i64:64-f80:128-n8:16:32:64-S128"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"x86_64-unknown-linux-gnu"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i8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</a:t>
            </a:r>
            <a:r>
              <a:rPr lang="it-IT" sz="10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062654" y="2564780"/>
            <a:ext cx="3624146" cy="2330605"/>
          </a:xfrm>
          <a:prstGeom prst="wedgeRoundRectCallout">
            <a:avLst>
              <a:gd name="adj1" fmla="val -60526"/>
              <a:gd name="adj2" fmla="val 269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Function body in single-static assignment form (SSA), organized as a series of basic blocks containing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Basic block</a:t>
            </a:r>
            <a:r>
              <a:rPr lang="en-US" dirty="0" smtClean="0"/>
              <a:t>: a sequence of non-control flow instructions terminated by control flow, e.g., branch or jump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75" y="2405525"/>
            <a:ext cx="4505093" cy="3016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"e-m:e-i64:64-f80:128-n8:16:32:64-S128"</a:t>
            </a: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"x86_64-unknown-linux-gnu"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unnamed_addr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</a:p>
          <a:p>
            <a:endParaRPr lang="en-US" sz="10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i8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readnone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%argv</a:t>
            </a:r>
            <a:r>
              <a:rPr lang="it-IT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inbounds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[14 x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]*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0))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nocapture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175" y="2049141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62654" y="3612995"/>
            <a:ext cx="3624146" cy="1260089"/>
          </a:xfrm>
          <a:prstGeom prst="wedgeRoundRectCallout">
            <a:avLst>
              <a:gd name="adj1" fmla="val -94679"/>
              <a:gd name="adj2" fmla="val 734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declaration – definition lives in another source file or “compilation module” in LLVM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LLVM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optimizer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dirty="0"/>
              <a:t>) is LLVM’s “middle-end”</a:t>
            </a:r>
          </a:p>
          <a:p>
            <a:pPr lvl="1"/>
            <a:r>
              <a:rPr lang="en-US" dirty="0"/>
              <a:t>Don’t worry,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clang </a:t>
            </a:r>
            <a:r>
              <a:rPr lang="en-US" dirty="0">
                <a:cs typeface="Courier New" panose="02070309020205020404" pitchFamily="49" charset="0"/>
              </a:rPr>
              <a:t>includes these optimizations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  <a:endParaRPr lang="en-US" dirty="0" smtClean="0"/>
          </a:p>
          <a:p>
            <a:r>
              <a:rPr lang="en-US" dirty="0" smtClean="0"/>
              <a:t>LLVM applies a large number of target-agnostic optimizations to the IR</a:t>
            </a:r>
          </a:p>
          <a:p>
            <a:pPr lvl="1"/>
            <a:r>
              <a:rPr lang="en-US" dirty="0" smtClean="0"/>
              <a:t>Optimizations structured as a series of </a:t>
            </a:r>
            <a:r>
              <a:rPr lang="en-US" b="1" i="1" dirty="0" smtClean="0"/>
              <a:t>passes</a:t>
            </a:r>
            <a:r>
              <a:rPr lang="en-US" dirty="0" smtClean="0"/>
              <a:t> run over the IR, which consume IR &amp; produce (hopefully) optimized IR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812181"/>
            <a:ext cx="1494263" cy="1009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7902" y="4812180"/>
            <a:ext cx="1494263" cy="1009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8604" y="4812179"/>
            <a:ext cx="1494263" cy="10091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1623" y="5821364"/>
            <a:ext cx="148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cs typeface="Courier New" panose="02070309020205020404" pitchFamily="49" charset="0"/>
              </a:rPr>
              <a:t>(v1)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755" y="5818386"/>
            <a:ext cx="148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cs typeface="Courier New" panose="02070309020205020404" pitchFamily="49" charset="0"/>
              </a:rPr>
              <a:t>(v3)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113" y="5818387"/>
            <a:ext cx="148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cs typeface="Courier New" panose="02070309020205020404" pitchFamily="49" charset="0"/>
              </a:rPr>
              <a:t>(v2)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10" name="Arc 9"/>
          <p:cNvSpPr/>
          <p:nvPr/>
        </p:nvSpPr>
        <p:spPr>
          <a:xfrm>
            <a:off x="1739591" y="4718104"/>
            <a:ext cx="1401336" cy="817350"/>
          </a:xfrm>
          <a:prstGeom prst="arc">
            <a:avLst>
              <a:gd name="adj1" fmla="val 10872218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4209581" y="4712845"/>
            <a:ext cx="1401336" cy="817350"/>
          </a:xfrm>
          <a:prstGeom prst="arc">
            <a:avLst>
              <a:gd name="adj1" fmla="val 10872218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6679571" y="4708096"/>
            <a:ext cx="1401336" cy="817350"/>
          </a:xfrm>
          <a:prstGeom prst="arc">
            <a:avLst>
              <a:gd name="adj1" fmla="val 10872218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66462" y="4959440"/>
            <a:ext cx="76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49299" y="4304272"/>
            <a:ext cx="218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Constant propagation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0272" y="4304272"/>
            <a:ext cx="1839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Strength reduction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70701" y="4304272"/>
            <a:ext cx="215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Dead-code elimination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63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</a:t>
            </a:r>
            <a:r>
              <a:rPr lang="en-US" b="1" dirty="0" smtClean="0"/>
              <a:t>won’t</a:t>
            </a:r>
            <a:r>
              <a:rPr lang="en-US" dirty="0" smtClean="0"/>
              <a:t>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compiler topics</a:t>
            </a:r>
          </a:p>
          <a:p>
            <a:pPr lvl="1"/>
            <a:r>
              <a:rPr lang="en-US" dirty="0" smtClean="0"/>
              <a:t>The language frontend or language parsing</a:t>
            </a:r>
          </a:p>
          <a:p>
            <a:pPr lvl="1"/>
            <a:r>
              <a:rPr lang="en-US" dirty="0" smtClean="0"/>
              <a:t>Instruction selection or scheduling</a:t>
            </a:r>
          </a:p>
          <a:p>
            <a:pPr lvl="1"/>
            <a:r>
              <a:rPr lang="en-US" dirty="0" smtClean="0"/>
              <a:t>Target-agnostic/specific optimizations</a:t>
            </a:r>
          </a:p>
          <a:p>
            <a:pPr lvl="1"/>
            <a:r>
              <a:rPr lang="en-US" b="1" dirty="0" smtClean="0"/>
              <a:t>Will </a:t>
            </a:r>
            <a:r>
              <a:rPr lang="en-US" dirty="0" smtClean="0"/>
              <a:t>cover topics necessary for understanding the Popcorn compiler</a:t>
            </a:r>
          </a:p>
          <a:p>
            <a:r>
              <a:rPr lang="en-US" dirty="0" smtClean="0"/>
              <a:t>The internals of Popcorn Linux’s kernel</a:t>
            </a:r>
          </a:p>
          <a:p>
            <a:r>
              <a:rPr lang="en-US" dirty="0" smtClean="0"/>
              <a:t>Performance of the system</a:t>
            </a:r>
          </a:p>
          <a:p>
            <a:r>
              <a:rPr lang="en-US" dirty="0" smtClean="0"/>
              <a:t>Benefits of migration (the hard research stuff)</a:t>
            </a:r>
          </a:p>
          <a:p>
            <a:pPr lvl="1"/>
            <a:r>
              <a:rPr lang="en-US" dirty="0" smtClean="0"/>
              <a:t>When to migrate (performance, energy, security)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to migrate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LLVM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single static assignment?</a:t>
            </a:r>
          </a:p>
          <a:p>
            <a:pPr lvl="1"/>
            <a:r>
              <a:rPr lang="en-US" dirty="0" smtClean="0"/>
              <a:t>Program variables are lowered to </a:t>
            </a:r>
            <a:r>
              <a:rPr lang="en-US" b="1" dirty="0" smtClean="0"/>
              <a:t>values</a:t>
            </a:r>
            <a:r>
              <a:rPr lang="en-US" dirty="0"/>
              <a:t> </a:t>
            </a:r>
            <a:r>
              <a:rPr lang="en-US" dirty="0" smtClean="0"/>
              <a:t>which have the following characteristics:</a:t>
            </a:r>
          </a:p>
          <a:p>
            <a:pPr lvl="2"/>
            <a:r>
              <a:rPr lang="en-US" dirty="0" smtClean="0"/>
              <a:t>Each value is assigned </a:t>
            </a:r>
            <a:r>
              <a:rPr lang="en-US" b="1" dirty="0" smtClean="0"/>
              <a:t>exactly once</a:t>
            </a:r>
            <a:endParaRPr lang="en-US" dirty="0" smtClean="0"/>
          </a:p>
          <a:p>
            <a:pPr lvl="2"/>
            <a:r>
              <a:rPr lang="en-US" dirty="0" smtClean="0"/>
              <a:t>Each value </a:t>
            </a:r>
            <a:r>
              <a:rPr lang="en-US" b="1" dirty="0" smtClean="0"/>
              <a:t>must be defined before its use</a:t>
            </a:r>
            <a:endParaRPr lang="en-US" dirty="0" smtClean="0"/>
          </a:p>
          <a:p>
            <a:pPr lvl="2"/>
            <a:r>
              <a:rPr lang="en-US" dirty="0" smtClean="0"/>
              <a:t>Once assigned, a value is </a:t>
            </a:r>
            <a:r>
              <a:rPr lang="en-US" b="1" dirty="0" smtClean="0"/>
              <a:t>immutable</a:t>
            </a:r>
            <a:endParaRPr lang="en-US" dirty="0" smtClean="0"/>
          </a:p>
          <a:p>
            <a:pPr lvl="1"/>
            <a:r>
              <a:rPr lang="en-US" dirty="0" smtClean="0"/>
              <a:t>Program variables assigned multiple times are lowered to distinct values (</a:t>
            </a:r>
            <a:r>
              <a:rPr lang="en-US" b="1" dirty="0" smtClean="0"/>
              <a:t>versioned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by the compiler</a:t>
            </a:r>
          </a:p>
          <a:p>
            <a:pPr lvl="1"/>
            <a:r>
              <a:rPr lang="en-US" dirty="0" smtClean="0"/>
              <a:t>LLVM bitcode has no notion of a variable inside of functions – only values!</a:t>
            </a:r>
          </a:p>
        </p:txBody>
      </p:sp>
    </p:spTree>
    <p:extLst>
      <p:ext uri="{BB962C8B-B14F-4D97-AF65-F5344CB8AC3E}">
        <p14:creationId xmlns:p14="http://schemas.microsoft.com/office/powerpoint/2010/main" val="3359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LLVM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single static assignment?</a:t>
            </a:r>
          </a:p>
          <a:p>
            <a:pPr lvl="1"/>
            <a:r>
              <a:rPr lang="en-US" dirty="0" smtClean="0"/>
              <a:t>Provides lots of useful information by construction</a:t>
            </a:r>
          </a:p>
          <a:p>
            <a:pPr lvl="2"/>
            <a:r>
              <a:rPr lang="en-US" dirty="0" smtClean="0"/>
              <a:t>Explicit use-</a:t>
            </a:r>
            <a:r>
              <a:rPr lang="en-US" dirty="0" err="1" smtClean="0"/>
              <a:t>def</a:t>
            </a:r>
            <a:r>
              <a:rPr lang="en-US" dirty="0" smtClean="0"/>
              <a:t> chains of a value in a function</a:t>
            </a:r>
          </a:p>
          <a:p>
            <a:pPr lvl="2"/>
            <a:r>
              <a:rPr lang="en-US" dirty="0" smtClean="0"/>
              <a:t>Liveness ranges for determining when a value is live inside a function</a:t>
            </a:r>
          </a:p>
          <a:p>
            <a:pPr lvl="1"/>
            <a:r>
              <a:rPr lang="en-US" dirty="0" smtClean="0"/>
              <a:t>Enables many useful analyses &amp; compiler optimizations</a:t>
            </a:r>
          </a:p>
          <a:p>
            <a:pPr lvl="2"/>
            <a:r>
              <a:rPr lang="en-US" dirty="0" smtClean="0"/>
              <a:t>Instruction scheduling</a:t>
            </a:r>
          </a:p>
          <a:p>
            <a:pPr lvl="2"/>
            <a:r>
              <a:rPr lang="en-US" dirty="0" smtClean="0"/>
              <a:t>Liveness analysis/register allocation</a:t>
            </a:r>
          </a:p>
          <a:p>
            <a:pPr lvl="2"/>
            <a:r>
              <a:rPr lang="en-US" dirty="0" smtClean="0"/>
              <a:t>Tons of optimizations – see </a:t>
            </a: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compiler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/>
              <a:t>) is LLVM’s back-end</a:t>
            </a:r>
          </a:p>
          <a:p>
            <a:pPr lvl="1"/>
            <a:r>
              <a:rPr lang="en-US" dirty="0" smtClean="0"/>
              <a:t>Again,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en-US" dirty="0" smtClean="0"/>
              <a:t> includes this too!</a:t>
            </a:r>
          </a:p>
          <a:p>
            <a:pPr lvl="1"/>
            <a:r>
              <a:rPr lang="en-US" dirty="0" smtClean="0"/>
              <a:t>Implements the semantics of the IR using operations defined by the target’s ISA</a:t>
            </a:r>
          </a:p>
          <a:p>
            <a:r>
              <a:rPr lang="en-US" dirty="0" smtClean="0"/>
              <a:t>LLVM implements code generation through its </a:t>
            </a:r>
            <a:r>
              <a:rPr lang="en-US" dirty="0" smtClean="0">
                <a:hlinkClick r:id="rId2"/>
              </a:rPr>
              <a:t>target-independent code generator</a:t>
            </a:r>
            <a:endParaRPr lang="en-US" dirty="0" smtClean="0"/>
          </a:p>
          <a:p>
            <a:pPr lvl="1"/>
            <a:r>
              <a:rPr lang="en-US" dirty="0" smtClean="0"/>
              <a:t>Another series of passes analyze and transform bitcode to assembly</a:t>
            </a:r>
          </a:p>
          <a:p>
            <a:pPr lvl="1"/>
            <a:r>
              <a:rPr lang="en-US" dirty="0" smtClean="0"/>
              <a:t>Targets are “plugins” which describe opcodes, registers, ABIs, etc.</a:t>
            </a:r>
          </a:p>
          <a:p>
            <a:pPr lvl="1"/>
            <a:r>
              <a:rPr lang="en-US" dirty="0" smtClean="0"/>
              <a:t>Most target-specific code lowering is implemented in a target-independent manner!</a:t>
            </a:r>
          </a:p>
        </p:txBody>
      </p:sp>
    </p:spTree>
    <p:extLst>
      <p:ext uri="{BB962C8B-B14F-4D97-AF65-F5344CB8AC3E}">
        <p14:creationId xmlns:p14="http://schemas.microsoft.com/office/powerpoint/2010/main" val="41921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 has a complex pattern-matching/graph-based framework for instruction selection &amp; scheduling</a:t>
            </a:r>
          </a:p>
          <a:p>
            <a:pPr lvl="1"/>
            <a:r>
              <a:rPr lang="en-US" dirty="0" smtClean="0"/>
              <a:t>The subject of several Ph.D. theses, not this tutorial</a:t>
            </a:r>
          </a:p>
          <a:p>
            <a:r>
              <a:rPr lang="en-US" dirty="0" smtClean="0"/>
              <a:t>The backend lowers bitcode into another type of IR, called machine code IR</a:t>
            </a:r>
          </a:p>
          <a:p>
            <a:pPr lvl="1"/>
            <a:r>
              <a:rPr lang="en-US" dirty="0" smtClean="0"/>
              <a:t>Also in SSA, but very close to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05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479" y="2646847"/>
            <a:ext cx="3278459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79" y="2238712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479" y="2646847"/>
            <a:ext cx="3278459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4938" y="1643509"/>
            <a:ext cx="20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479" y="2238712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4938" y="1643509"/>
            <a:ext cx="20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03648" y="3881750"/>
            <a:ext cx="936703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52586" y="2132330"/>
            <a:ext cx="3557238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.text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.file	"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main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.align	16, 0x90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main,@function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main:  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#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BB#0: 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%entry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.Ltmp0: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$.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puts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.Lfunc_end0: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.size	main, .Lfunc_end0-main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.type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,@object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.section	.rodata.str1.1,"aMS",@progbits,1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asciz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"Hello, world!"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.size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14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479" y="2646847"/>
            <a:ext cx="3278459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79" y="2238712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712" y="1753188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4938" y="1643509"/>
            <a:ext cx="20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03648" y="3881750"/>
            <a:ext cx="936703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52586" y="2132330"/>
            <a:ext cx="3557238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.text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.file	"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main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.align	16, 0x90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main,@function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main:  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#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BB#0: 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%entry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.Ltmp0: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$.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puts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.Lfunc_end0: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.size	main, .Lfunc_end0-main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.type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,@object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.section	.rodata.str1.1,"aMS",@progbits,1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asciz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"Hello, world!"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.size	.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Lstr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14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479" y="2646847"/>
            <a:ext cx="3278459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ModuleID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datalayout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triple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“…"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14 x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world!\00"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uwtable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it-IT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it-IT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it-IT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#0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Function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0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endParaRPr lang="en-US" sz="10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@puts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79" y="2238712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712" y="1753188"/>
            <a:ext cx="1483112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245009" y="4886696"/>
            <a:ext cx="1326990" cy="629392"/>
          </a:xfrm>
          <a:prstGeom prst="wedgeRoundRectCallout">
            <a:avLst>
              <a:gd name="adj1" fmla="val 42431"/>
              <a:gd name="adj2" fmla="val -1400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in the middle…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32B		%vreg2&lt;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MOV32ri64 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GR32:%vreg2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48B		%vreg3&lt;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SUBREG_TO_REG 0, %vreg2, 4; GR64:%vreg3 GR32:%vreg2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64B		%RDI&lt;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%vreg3; GR64:%vreg3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80B		CALL64pcrel32 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:@puts&gt;, 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regmask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use,kill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%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RSP&lt;imp-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%EAX&lt;imp-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112B		%vreg5&lt;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GR32:%vreg5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128B		%EAX&lt;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%vreg5; GR32:%vreg5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144B		RETQ %EAX&lt;kill&gt;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-debug-only=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32B		%vreg2&lt;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MOV32ri64 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48B		%vreg3&lt;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SUBREG_TO_REG 0, %vreg2, 4; GR64:%vreg3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64B		%RDI&lt;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%vreg3; GR64:%vreg3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80B		CALL64pcrel32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:@puts&gt;,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regmask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use,kill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%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%EAX&lt;imp-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112B		%vreg5&lt;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128B		%EAX&lt;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%vreg5;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144B		RETQ %EAX&lt;kill&gt;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debug-only=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1773044"/>
            <a:ext cx="7315200" cy="1511036"/>
          </a:xfrm>
          <a:prstGeom prst="wedgeRoundRectCallout">
            <a:avLst>
              <a:gd name="adj1" fmla="val -29979"/>
              <a:gd name="adj2" fmla="val 6619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All values in middle-end which could </a:t>
            </a:r>
            <a:r>
              <a:rPr lang="en-US" i="1" dirty="0" smtClean="0"/>
              <a:t>potentially</a:t>
            </a:r>
            <a:r>
              <a:rPr lang="en-US" dirty="0" smtClean="0"/>
              <a:t> be held in a register are lowered to </a:t>
            </a:r>
            <a:r>
              <a:rPr lang="en-US" b="1" dirty="0" smtClean="0"/>
              <a:t>virtual registers </a:t>
            </a:r>
            <a:r>
              <a:rPr lang="en-US" dirty="0" smtClean="0"/>
              <a:t>(</a:t>
            </a:r>
            <a:r>
              <a:rPr lang="en-US" dirty="0" err="1" smtClean="0"/>
              <a:t>vregs</a:t>
            </a:r>
            <a:r>
              <a:rPr lang="en-US" dirty="0" smtClean="0"/>
              <a:t>)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LLVM starts by assuming a virtual register set with unlimited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Deciding which values are actually placed in registers and which are spilled to the stack is the purpose of the </a:t>
            </a:r>
            <a:r>
              <a:rPr lang="en-US" b="1" i="1" dirty="0" smtClean="0"/>
              <a:t>register allocator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197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9653" y="2373310"/>
            <a:ext cx="7364694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50,000 foot view of Popcorn Linux &amp; its compiler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38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32B		%vreg2&lt;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MOV32ri64 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48B		%vreg3&lt;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SUBREG_TO_REG 0, %vreg2, 4; GR64:%vreg3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64B		%RDI&lt;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%vreg3; GR64:%vreg3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80B		CALL64pcrel32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:@puts&gt;,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regmask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use,kill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%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%EAX&lt;imp-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112B		%vreg5&lt;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128B		%EAX&lt;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%vreg5;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144B		RETQ %EAX&lt;kill&gt;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483112" y="2832410"/>
            <a:ext cx="6177776" cy="451670"/>
          </a:xfrm>
          <a:prstGeom prst="wedgeRoundRectCallout">
            <a:avLst>
              <a:gd name="adj1" fmla="val -16412"/>
              <a:gd name="adj2" fmla="val 1061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bitcode operations are lowered to target-specific opcodes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-debug-only=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32B		%vreg2&lt;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MOV32ri64 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48B		%vreg3&lt;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SUBREG_TO_REG 0, %vreg2, 4; GR64:%vreg3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64B		%RDI&lt;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%vreg3; GR64:%vreg3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80B		CALL64pcrel32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:@puts&gt;,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regmask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use,kill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%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%EAX&lt;imp-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112B		%vreg5&lt;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128B		%EAX&lt;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%vreg5;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144B		RETQ %EAX&lt;kill&gt;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30605" y="2397512"/>
            <a:ext cx="6177776" cy="920021"/>
          </a:xfrm>
          <a:prstGeom prst="wedgeRoundRectCallout">
            <a:avLst>
              <a:gd name="adj1" fmla="val -14798"/>
              <a:gd name="adj2" fmla="val 772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Operands are encoded as part of the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Registers, constants, references to other program objects (here, reference to the string literal “Hello, world!”)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-debug-only=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32B		%vreg2&lt;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MOV32ri64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48B		%vreg3&lt;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SUBREG_TO_REG 0, %vreg2, 4; GR64:%vreg3 GR32:%vreg2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64B		%RDI&lt;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%vreg3; GR64:%vreg3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80B		CALL64pcrel32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:@puts&gt;,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regmask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use,kill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%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%EAX&lt;imp-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112B		%vreg5&lt;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&gt;; GR32:%vreg5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128B		%EAX&lt;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= COPY %vreg5; GR32:%vreg5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144B		RETQ %EAX&lt;kill&gt;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8548" y="3105660"/>
            <a:ext cx="8082296" cy="496274"/>
          </a:xfrm>
          <a:prstGeom prst="wedgeRoundRectCallout">
            <a:avLst>
              <a:gd name="adj1" fmla="val -30673"/>
              <a:gd name="adj2" fmla="val 1062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registers appear prior to register allocation due to ABI calling conventions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-debug-only=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64B		%EDI&lt;def,dead&gt; = MOV32ri64 &lt;ga:@str&gt;, %RDI&lt;imp-def&gt;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80B		CALL64pcrel32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:@puts&gt;,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regmask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use,kill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%EAX&lt;imp-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128B		%EAX&lt;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144B		RETQ %EAX&lt;kill&gt;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8946" y="16510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Post-register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Lowering IR to machine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52" y="2609385"/>
            <a:ext cx="9032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Machine code for function main: Post SSA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16B		ADJCALLSTACKDOWN64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64B		%EDI&lt;def,dead&gt; = MOV32ri64 &lt;ga:@str&gt;, %RDI&lt;imp-def&gt;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80B		CALL64pcrel32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:@puts&gt;,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regmask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%RSP&lt;imp-use&gt;, %RDI&lt;imp-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use,kill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%EAX&lt;imp-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96B		ADJCALLSTACKUP64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128B		%EAX&lt;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144B		RETQ %EAX&lt;kill&gt;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5054600"/>
            <a:ext cx="84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Vregs</a:t>
            </a:r>
            <a:r>
              <a:rPr lang="en-US" dirty="0" smtClean="0"/>
              <a:t> are assigned to physical registers or stack slots based on liveness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case, LLVM was able to eliminate several </a:t>
            </a:r>
            <a:r>
              <a:rPr lang="en-US" dirty="0" err="1" smtClean="0"/>
              <a:t>vreg</a:t>
            </a:r>
            <a:r>
              <a:rPr lang="en-US" dirty="0" smtClean="0"/>
              <a:t> definitions by allocating them to the same physical register used in the calling conventions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8946" y="165100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Post-register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Compiler Goals Redux: In-Depth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61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we must ensure pointers are used in a </a:t>
            </a:r>
            <a:r>
              <a:rPr lang="en-US" b="1" dirty="0" smtClean="0"/>
              <a:t>semantically equivalent </a:t>
            </a:r>
            <a:r>
              <a:rPr lang="en-US" dirty="0" smtClean="0"/>
              <a:t>way across all architectures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Lay out program objects in a common format and at the same virtual address across all compilations</a:t>
            </a:r>
          </a:p>
          <a:p>
            <a:pPr lvl="1"/>
            <a:r>
              <a:rPr lang="en-US" dirty="0" smtClean="0"/>
              <a:t>Transform program objects between ISA-specific formats (either statically or at migration time), update references accordingly</a:t>
            </a:r>
          </a:p>
          <a:p>
            <a:r>
              <a:rPr lang="en-US" dirty="0" smtClean="0"/>
              <a:t>The Popcorn compiler utilizes a mixture of both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Popcorn lays out applications in a </a:t>
            </a:r>
            <a:r>
              <a:rPr lang="en-US" b="1" i="1" dirty="0" smtClean="0"/>
              <a:t>mostly-common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Program objects (global data, functions, the heap) placed at identical addresses for all architectures</a:t>
            </a:r>
          </a:p>
          <a:p>
            <a:pPr lvl="1"/>
            <a:r>
              <a:rPr lang="en-US" dirty="0" smtClean="0"/>
              <a:t>Stack/register set highly optimized for each ISA – </a:t>
            </a:r>
            <a:r>
              <a:rPr lang="en-US" b="1" dirty="0" smtClean="0"/>
              <a:t>no common format</a:t>
            </a:r>
            <a:endParaRPr lang="en-US" dirty="0" smtClean="0"/>
          </a:p>
          <a:p>
            <a:pPr lvl="2"/>
            <a:r>
              <a:rPr lang="en-US" dirty="0" smtClean="0"/>
              <a:t>ISA defines number and types of registers</a:t>
            </a:r>
          </a:p>
          <a:p>
            <a:pPr lvl="2"/>
            <a:r>
              <a:rPr lang="en-US" dirty="0" smtClean="0"/>
              <a:t>Compiler tailors stack frame to each ISA based on register allocation results, i.e., compiler spills values to stack that it can’t put in registers</a:t>
            </a:r>
          </a:p>
          <a:p>
            <a:r>
              <a:rPr lang="en-US" dirty="0" smtClean="0"/>
              <a:t>Transform stack &amp; registers between formats at migration time, everything else is aligned at link-time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objects are equivalent across all architectures</a:t>
            </a:r>
          </a:p>
          <a:p>
            <a:pPr lvl="1"/>
            <a:r>
              <a:rPr lang="en-US" dirty="0" smtClean="0"/>
              <a:t>Same primitive type sizes &amp; alignments, compiler is forced to lay out higher order types in an identical format</a:t>
            </a:r>
          </a:p>
          <a:p>
            <a:pPr lvl="1"/>
            <a:r>
              <a:rPr lang="en-US" dirty="0" smtClean="0"/>
              <a:t>Can be placed at identical locations at link-time (details later)</a:t>
            </a:r>
          </a:p>
          <a:p>
            <a:r>
              <a:rPr lang="en-US" dirty="0" smtClean="0"/>
              <a:t>Code </a:t>
            </a:r>
            <a:r>
              <a:rPr lang="en-US" b="1" dirty="0" smtClean="0"/>
              <a:t>cannot</a:t>
            </a:r>
            <a:r>
              <a:rPr lang="en-US" dirty="0" smtClean="0"/>
              <a:t> be in identical format for different ISAs</a:t>
            </a:r>
          </a:p>
          <a:p>
            <a:pPr lvl="1"/>
            <a:r>
              <a:rPr lang="en-US" dirty="0" smtClean="0"/>
              <a:t>Like register set, operations/operand format is defined by ISA</a:t>
            </a:r>
          </a:p>
          <a:p>
            <a:pPr lvl="1"/>
            <a:r>
              <a:rPr lang="en-US" dirty="0" smtClean="0"/>
              <a:t>The manner in which a processor implements a given piece of code is dependent on the operations it supports</a:t>
            </a:r>
          </a:p>
          <a:p>
            <a:pPr lvl="1"/>
            <a:r>
              <a:rPr lang="en-US" dirty="0" smtClean="0"/>
              <a:t>In other words, </a:t>
            </a:r>
            <a:r>
              <a:rPr lang="en-US" b="1" i="1" dirty="0" smtClean="0"/>
              <a:t>a single piece of code compiled for two different architectures, while semantically identical, executes in different ways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2151122"/>
            <a:ext cx="5657088" cy="820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3" y="3962448"/>
            <a:ext cx="2710658" cy="1677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74" y="3857483"/>
            <a:ext cx="2926050" cy="20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transparently execute compiled, shared-memory C/C++ applications across physically distinct, heterogeneous-ISA systems</a:t>
            </a:r>
          </a:p>
          <a:p>
            <a:r>
              <a:rPr lang="en-US" dirty="0" smtClean="0"/>
              <a:t>Developers take advantage of scalability &amp; heterogeneity with no code modifications!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86" y="4011282"/>
            <a:ext cx="1908921" cy="202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13" y="4182531"/>
            <a:ext cx="1499840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2151122"/>
            <a:ext cx="5657088" cy="820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3" y="3962448"/>
            <a:ext cx="2710658" cy="1677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74" y="3857483"/>
            <a:ext cx="2926050" cy="20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67360" y="4801142"/>
            <a:ext cx="1714500" cy="4763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803209" y="4373442"/>
            <a:ext cx="1594104" cy="712377"/>
          </a:xfrm>
          <a:prstGeom prst="wedgeRoundRectCallout">
            <a:avLst>
              <a:gd name="adj1" fmla="val -83772"/>
              <a:gd name="adj2" fmla="val 35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 &amp; update pointers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8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2151122"/>
            <a:ext cx="5657088" cy="820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3" y="3962448"/>
            <a:ext cx="2710658" cy="1677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74" y="3857483"/>
            <a:ext cx="2926050" cy="20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67360" y="4801142"/>
            <a:ext cx="1714500" cy="4763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803209" y="4373442"/>
            <a:ext cx="1594104" cy="712377"/>
          </a:xfrm>
          <a:prstGeom prst="wedgeRoundRectCallout">
            <a:avLst>
              <a:gd name="adj1" fmla="val -83772"/>
              <a:gd name="adj2" fmla="val 35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 &amp; update pointers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67074" y="4945061"/>
            <a:ext cx="2433989" cy="313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7074" y="5258909"/>
            <a:ext cx="2433989" cy="313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583050" y="4468812"/>
            <a:ext cx="1450624" cy="342661"/>
          </a:xfrm>
          <a:prstGeom prst="wedgeRoundRectCallout">
            <a:avLst>
              <a:gd name="adj1" fmla="val 42385"/>
              <a:gd name="adj2" fmla="val 954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583050" y="5033961"/>
            <a:ext cx="1450624" cy="342661"/>
          </a:xfrm>
          <a:prstGeom prst="wedgeRoundRectCallout">
            <a:avLst>
              <a:gd name="adj1" fmla="val 42385"/>
              <a:gd name="adj2" fmla="val 954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pointers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1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2151122"/>
            <a:ext cx="5657088" cy="820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3" y="3962448"/>
            <a:ext cx="2710658" cy="1677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74" y="3857483"/>
            <a:ext cx="2926050" cy="2067582"/>
          </a:xfrm>
          <a:prstGeom prst="rect">
            <a:avLst/>
          </a:prstGeom>
        </p:spPr>
      </p:pic>
      <p:sp>
        <p:nvSpPr>
          <p:cNvPr id="28" name="Flowchart: Process 27"/>
          <p:cNvSpPr/>
          <p:nvPr/>
        </p:nvSpPr>
        <p:spPr>
          <a:xfrm>
            <a:off x="467360" y="4801142"/>
            <a:ext cx="1714500" cy="4763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2803209" y="4373442"/>
            <a:ext cx="1594104" cy="712377"/>
          </a:xfrm>
          <a:prstGeom prst="wedgeRoundRectCallout">
            <a:avLst>
              <a:gd name="adj1" fmla="val -83772"/>
              <a:gd name="adj2" fmla="val 35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 &amp; update pointers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067074" y="4945061"/>
            <a:ext cx="2433989" cy="313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67074" y="5258909"/>
            <a:ext cx="2433989" cy="313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4583050" y="4468812"/>
            <a:ext cx="1450624" cy="342661"/>
          </a:xfrm>
          <a:prstGeom prst="wedgeRoundRectCallout">
            <a:avLst>
              <a:gd name="adj1" fmla="val 42385"/>
              <a:gd name="adj2" fmla="val 954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4583050" y="5033961"/>
            <a:ext cx="1450624" cy="342661"/>
          </a:xfrm>
          <a:prstGeom prst="wedgeRoundRectCallout">
            <a:avLst>
              <a:gd name="adj1" fmla="val 42385"/>
              <a:gd name="adj2" fmla="val 954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pointers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1898" y="5413530"/>
            <a:ext cx="25386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9623" y="5699280"/>
            <a:ext cx="25386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2151122"/>
            <a:ext cx="5657088" cy="820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3" y="3962448"/>
            <a:ext cx="2710658" cy="16773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74" y="3857483"/>
            <a:ext cx="2926050" cy="2067582"/>
          </a:xfrm>
          <a:prstGeom prst="rect">
            <a:avLst/>
          </a:prstGeom>
        </p:spPr>
      </p:pic>
      <p:sp>
        <p:nvSpPr>
          <p:cNvPr id="28" name="Flowchart: Process 27"/>
          <p:cNvSpPr/>
          <p:nvPr/>
        </p:nvSpPr>
        <p:spPr>
          <a:xfrm>
            <a:off x="467360" y="4801142"/>
            <a:ext cx="1714500" cy="4763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2803209" y="4373442"/>
            <a:ext cx="1594104" cy="712377"/>
          </a:xfrm>
          <a:prstGeom prst="wedgeRoundRectCallout">
            <a:avLst>
              <a:gd name="adj1" fmla="val -83772"/>
              <a:gd name="adj2" fmla="val 35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 &amp; update pointers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067074" y="4945061"/>
            <a:ext cx="2433989" cy="313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67074" y="5258909"/>
            <a:ext cx="2433989" cy="313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4583050" y="4468812"/>
            <a:ext cx="1450624" cy="342661"/>
          </a:xfrm>
          <a:prstGeom prst="wedgeRoundRectCallout">
            <a:avLst>
              <a:gd name="adj1" fmla="val 42385"/>
              <a:gd name="adj2" fmla="val 954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addition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4583050" y="5033961"/>
            <a:ext cx="1450624" cy="342661"/>
          </a:xfrm>
          <a:prstGeom prst="wedgeRoundRectCallout">
            <a:avLst>
              <a:gd name="adj1" fmla="val 42385"/>
              <a:gd name="adj2" fmla="val 9545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pointers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1898" y="5413530"/>
            <a:ext cx="25386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9623" y="5699280"/>
            <a:ext cx="25386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82622" y="5699280"/>
            <a:ext cx="217875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Safe for migration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2803209" y="5413530"/>
            <a:ext cx="679413" cy="47041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67984" y="5699280"/>
            <a:ext cx="365690" cy="2257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in heterogeneous-ISA execution*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Given a program address in machine code for one ISA, how do we find the equivalent address in code for another ISA (if there is one)?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we’ve established such a mapping, how do we generate a transformation of execution state (registers, stack frames) between ISA-specific formats?  How do we ensure such a mapping is feasible?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932" y="4956612"/>
            <a:ext cx="1996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*David </a:t>
            </a:r>
            <a:r>
              <a:rPr lang="en-US" sz="1000" dirty="0"/>
              <a:t>G. von Bank, Charles M. </a:t>
            </a:r>
            <a:r>
              <a:rPr lang="en-US" sz="1000" dirty="0" err="1"/>
              <a:t>Shub</a:t>
            </a:r>
            <a:r>
              <a:rPr lang="en-US" sz="1000" dirty="0"/>
              <a:t>, and Robert W. Sebesta. 1994. A unified model of pointwise equivalence of procedural computations. </a:t>
            </a:r>
            <a:r>
              <a:rPr lang="en-US" sz="1000" i="1" dirty="0"/>
              <a:t>ACM Trans. Program. Lang. Syst.</a:t>
            </a:r>
            <a:r>
              <a:rPr lang="en-US" sz="1000" dirty="0"/>
              <a:t> 16, 6 (November 1994), 1842-1874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89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Redux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in heterogeneous-ISA execution*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Given a program address in machine code for one ISA, how do we find the equivalent address in code for another ISA (if there is one)?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we’ve established such a mapping, how do we generate a transformation of execution state (registers, stack frames) between ISA-specific formats?  How do we ensure such a mapping is feasible?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932" y="4956612"/>
            <a:ext cx="1996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*David </a:t>
            </a:r>
            <a:r>
              <a:rPr lang="en-US" sz="1000" dirty="0"/>
              <a:t>G. von Bank, Charles M. </a:t>
            </a:r>
            <a:r>
              <a:rPr lang="en-US" sz="1000" dirty="0" err="1"/>
              <a:t>Shub</a:t>
            </a:r>
            <a:r>
              <a:rPr lang="en-US" sz="1000" dirty="0"/>
              <a:t>, and Robert W. Sebesta. 1994. A unified model of pointwise equivalence of procedural computations. </a:t>
            </a:r>
            <a:r>
              <a:rPr lang="en-US" sz="1000" i="1" dirty="0"/>
              <a:t>ACM Trans. Program. Lang. Syst.</a:t>
            </a:r>
            <a:r>
              <a:rPr lang="en-US" sz="1000" dirty="0"/>
              <a:t> 16, 6 (November 1994), 1842-1874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144889" y="4025900"/>
            <a:ext cx="4526844" cy="1178278"/>
          </a:xfrm>
          <a:prstGeom prst="wedgeRoundRectCallout">
            <a:avLst>
              <a:gd name="adj1" fmla="val -9518"/>
              <a:gd name="adj2" fmla="val -786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compiler programmatically selects a set of all such </a:t>
            </a:r>
            <a:r>
              <a:rPr lang="en-US" b="1" i="1" dirty="0" smtClean="0"/>
              <a:t>equivalence points</a:t>
            </a:r>
            <a:r>
              <a:rPr lang="en-US" dirty="0" smtClean="0"/>
              <a:t> and inserts call-outs to a migration library.  These inserted points are called </a:t>
            </a:r>
            <a:r>
              <a:rPr lang="en-US" b="1" i="1" dirty="0" smtClean="0"/>
              <a:t>migration points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2:</a:t>
            </a:r>
            <a:br>
              <a:rPr lang="en-US" sz="4000" b="1" dirty="0" smtClean="0"/>
            </a:br>
            <a:r>
              <a:rPr lang="en-US" sz="4000" b="1" dirty="0" smtClean="0"/>
              <a:t>A day in the life of a Popcorn compilation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238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571" y="2373310"/>
            <a:ext cx="8764858" cy="2111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Part 2:</a:t>
            </a:r>
            <a:br>
              <a:rPr lang="en-US" sz="4000" b="1" dirty="0" smtClean="0"/>
            </a:br>
            <a:r>
              <a:rPr lang="en-US" sz="4000" b="1" dirty="0" smtClean="0"/>
              <a:t>A day in the life of a Popcorn compilation</a:t>
            </a:r>
            <a:endParaRPr lang="en-US" sz="4000" b="1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576710" y="4673601"/>
            <a:ext cx="3377719" cy="891822"/>
          </a:xfrm>
          <a:prstGeom prst="wedgeRoundRectCallout">
            <a:avLst>
              <a:gd name="adj1" fmla="val -35638"/>
              <a:gd name="adj2" fmla="val -843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source &amp; log files are available in the “het-compile”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20" y="2604841"/>
            <a:ext cx="354691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19" y="2225699"/>
            <a:ext cx="168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20" y="2604841"/>
            <a:ext cx="354691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19" y="2225699"/>
            <a:ext cx="168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–O2 –emit-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kernels provides </a:t>
            </a:r>
            <a:r>
              <a:rPr lang="en-US" b="1" i="1" dirty="0" smtClean="0"/>
              <a:t>single system image </a:t>
            </a:r>
            <a:r>
              <a:rPr lang="en-US" dirty="0" smtClean="0"/>
              <a:t>(SSI) allowing threads to migrate freely between nodes*</a:t>
            </a:r>
          </a:p>
          <a:p>
            <a:pPr lvl="1"/>
            <a:r>
              <a:rPr lang="en-US" dirty="0" smtClean="0"/>
              <a:t>Thread migration – stop &amp; resume thread on new node</a:t>
            </a:r>
          </a:p>
          <a:p>
            <a:pPr lvl="1"/>
            <a:r>
              <a:rPr lang="en-US" dirty="0" smtClean="0"/>
              <a:t>Data migration – transfer data pages between nodes </a:t>
            </a:r>
            <a:r>
              <a:rPr lang="en-US" b="1" dirty="0" smtClean="0"/>
              <a:t>on-demand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53" y="3412273"/>
            <a:ext cx="4301293" cy="2624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7932" y="4427034"/>
            <a:ext cx="19960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*Antonio </a:t>
            </a:r>
            <a:r>
              <a:rPr lang="en-US" sz="1000" dirty="0" err="1"/>
              <a:t>Barbalace</a:t>
            </a:r>
            <a:r>
              <a:rPr lang="en-US" sz="1000" dirty="0"/>
              <a:t>, Robert Lyerly, Christopher </a:t>
            </a:r>
            <a:r>
              <a:rPr lang="en-US" sz="1000" dirty="0" err="1"/>
              <a:t>Jelesnianski</a:t>
            </a:r>
            <a:r>
              <a:rPr lang="en-US" sz="1000" dirty="0"/>
              <a:t>, Anthony </a:t>
            </a:r>
            <a:r>
              <a:rPr lang="en-US" sz="1000" dirty="0" err="1"/>
              <a:t>Carno</a:t>
            </a:r>
            <a:r>
              <a:rPr lang="en-US" sz="1000" dirty="0"/>
              <a:t>, Ho-Ren Chuang, Vincent </a:t>
            </a:r>
            <a:r>
              <a:rPr lang="en-US" sz="1000" dirty="0" err="1"/>
              <a:t>Legout</a:t>
            </a:r>
            <a:r>
              <a:rPr lang="en-US" sz="1000" dirty="0"/>
              <a:t>, and Binoy Ravindran. 2017. Breaking the Boundaries in Heterogeneous-ISA Datacenters. In </a:t>
            </a:r>
            <a:r>
              <a:rPr lang="en-US" sz="1000" i="1" dirty="0"/>
              <a:t>Proceedings of the Twenty-Second International Conference on Architectural Support for Programming Languages and Operating Systems</a:t>
            </a:r>
            <a:r>
              <a:rPr lang="en-US" sz="1000" dirty="0"/>
              <a:t> (ASPLOS '17</a:t>
            </a:r>
            <a:r>
              <a:rPr lang="en-US" sz="1000" dirty="0" smtClean="0"/>
              <a:t>).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9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LLVM 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20" y="2604841"/>
            <a:ext cx="354691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nn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"buzz\n"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19" y="2225699"/>
            <a:ext cx="168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0100" y="1643509"/>
            <a:ext cx="50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–O2 –emit-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8800" y="2211724"/>
            <a:ext cx="4622799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%entry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%for.inc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], [ 0,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%rem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pl-PL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urem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5</a:t>
            </a:r>
          </a:p>
          <a:p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%rem2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pl-PL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urem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pl-PL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3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%cmp3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%rem2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…(if-else statement implementation)…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for.inc: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%if.else.8, %if.then.11, %if.then.6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nuw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1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%for.inc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861074" y="3881750"/>
            <a:ext cx="598038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19243" y="1842392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Migration 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4" y="2324614"/>
            <a:ext cx="338666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…(if-else statement implementation)…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…(increment loop induction variable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)…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55282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Migration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334" y="2324614"/>
            <a:ext cx="338666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…(if-else statement implementation)…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…(increment loop induction variable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)…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55282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–select-migration-points –migration-points –S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Migration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334" y="2324614"/>
            <a:ext cx="338666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…(if-else statement implementation)…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…(increment loop induction variable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)…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55282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–select-migration-points –migration-points –S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018845" y="2324614"/>
            <a:ext cx="4255911" cy="1806222"/>
          </a:xfrm>
          <a:prstGeom prst="wedgeRoundRectCallout">
            <a:avLst>
              <a:gd name="adj1" fmla="val -41294"/>
              <a:gd name="adj2" fmla="val -737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</a:t>
            </a:r>
            <a:r>
              <a:rPr lang="en-US" dirty="0" smtClean="0"/>
              <a:t>lets you select individual passes to be run over the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Popcorn passes are patched into LLVM at compiler install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Popcorn passes/LLVM mods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&lt;repo&gt;/patches/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Migration Points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55282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–select-migration-points –migration-points –S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2622" y="2324613"/>
            <a:ext cx="4227690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pl-PL" sz="900" b="1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…(if-else statement implementation)…</a:t>
            </a:r>
            <a:endParaRPr lang="en-US" sz="9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for.inc: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…(increment loop induction variable)…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845" y="195528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57875" y="3881750"/>
            <a:ext cx="1004436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9334" y="2324614"/>
            <a:ext cx="338666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…(if-else statement implementation)…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…(increment loop induction variable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)…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Migration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334" y="2324614"/>
            <a:ext cx="338666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…(if-else statement implementation)…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…(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increment loop induction variable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)…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333" y="1955282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–select-migration-points –migration-points –S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2622" y="2324613"/>
            <a:ext cx="4227690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pl-PL" sz="900" b="1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…(if-else statement implementation)…</a:t>
            </a:r>
            <a:endParaRPr lang="en-US" sz="9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for.inc: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…(increment loop induction variable)…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845" y="195528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57875" y="3881750"/>
            <a:ext cx="1004436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259644" y="2387639"/>
            <a:ext cx="4402667" cy="1783634"/>
          </a:xfrm>
          <a:prstGeom prst="wedgeRoundRectCallout">
            <a:avLst>
              <a:gd name="adj1" fmla="val 56155"/>
              <a:gd name="adj2" fmla="val -322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Compiler inserts migration points at beginning &amp; end of all functions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check_migrate</a:t>
            </a:r>
            <a:r>
              <a:rPr lang="en-US" dirty="0" smtClean="0"/>
              <a:t> defined in </a:t>
            </a:r>
            <a:r>
              <a:rPr lang="en-US" dirty="0" err="1" smtClean="0"/>
              <a:t>libmigrate.a</a:t>
            </a:r>
            <a:r>
              <a:rPr lang="en-US" dirty="0"/>
              <a:t> </a:t>
            </a:r>
            <a:r>
              <a:rPr lang="en-US" dirty="0" smtClean="0"/>
              <a:t>and linked in by the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SelectMigrationPoints.cpp</a:t>
            </a:r>
            <a:r>
              <a:rPr lang="en-US" dirty="0" smtClean="0"/>
              <a:t> in compiler repo for tuning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accomplish the following:</a:t>
            </a:r>
          </a:p>
          <a:p>
            <a:pPr lvl="1"/>
            <a:r>
              <a:rPr lang="en-US" dirty="0" smtClean="0"/>
              <a:t>Tag program locations (</a:t>
            </a:r>
            <a:r>
              <a:rPr lang="en-US" b="1" dirty="0" smtClean="0"/>
              <a:t>all call sites</a:t>
            </a:r>
            <a:r>
              <a:rPr lang="en-US" dirty="0" smtClean="0"/>
              <a:t>) with a unique ID</a:t>
            </a:r>
          </a:p>
          <a:p>
            <a:pPr lvl="1"/>
            <a:r>
              <a:rPr lang="en-US" dirty="0" smtClean="0"/>
              <a:t>Record where live values at that location are stored</a:t>
            </a:r>
          </a:p>
          <a:p>
            <a:r>
              <a:rPr lang="en-US" dirty="0" smtClean="0"/>
              <a:t>Can’t do either at the bitcode level!</a:t>
            </a:r>
          </a:p>
          <a:p>
            <a:pPr lvl="1"/>
            <a:r>
              <a:rPr lang="en-US" dirty="0" smtClean="0"/>
              <a:t>No code layout – what does a program location mean at the IR level?</a:t>
            </a:r>
          </a:p>
          <a:p>
            <a:pPr lvl="1"/>
            <a:r>
              <a:rPr lang="en-US" dirty="0" smtClean="0"/>
              <a:t>No storage allocated for live values</a:t>
            </a:r>
          </a:p>
          <a:p>
            <a:r>
              <a:rPr lang="en-US" dirty="0" smtClean="0"/>
              <a:t>Insert </a:t>
            </a:r>
            <a:r>
              <a:rPr lang="en-US" b="1" i="1" dirty="0" err="1" smtClean="0"/>
              <a:t>stackmap</a:t>
            </a:r>
            <a:r>
              <a:rPr lang="en-US" dirty="0" smtClean="0"/>
              <a:t> intrinsic functions into bitcode</a:t>
            </a:r>
          </a:p>
          <a:p>
            <a:pPr lvl="1"/>
            <a:r>
              <a:rPr lang="en-US" dirty="0" smtClean="0"/>
              <a:t>Record </a:t>
            </a:r>
            <a:r>
              <a:rPr lang="en-US" dirty="0"/>
              <a:t>program </a:t>
            </a:r>
            <a:r>
              <a:rPr lang="en-US" dirty="0" smtClean="0"/>
              <a:t>and </a:t>
            </a:r>
            <a:r>
              <a:rPr lang="en-US" dirty="0"/>
              <a:t>storage locations </a:t>
            </a:r>
            <a:r>
              <a:rPr lang="en-US" dirty="0" smtClean="0"/>
              <a:t>as back-end lowers bitcode to concrete representation</a:t>
            </a:r>
          </a:p>
          <a:p>
            <a:pPr lvl="1"/>
            <a:r>
              <a:rPr lang="en-US" dirty="0" smtClean="0"/>
              <a:t>Modified for Popcorn Linux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Stack maps and patch points in LLVM </a:t>
            </a:r>
            <a:r>
              <a:rPr lang="en-US" dirty="0" smtClean="0"/>
              <a:t>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638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accomplish the following:</a:t>
            </a:r>
          </a:p>
          <a:p>
            <a:pPr lvl="1"/>
            <a:r>
              <a:rPr lang="en-US" dirty="0" smtClean="0"/>
              <a:t>Tag program locations (</a:t>
            </a:r>
            <a:r>
              <a:rPr lang="en-US" b="1" dirty="0" smtClean="0"/>
              <a:t>all call sites</a:t>
            </a:r>
            <a:r>
              <a:rPr lang="en-US" dirty="0" smtClean="0"/>
              <a:t>) with a unique ID</a:t>
            </a:r>
          </a:p>
          <a:p>
            <a:pPr lvl="1"/>
            <a:r>
              <a:rPr lang="en-US" dirty="0" smtClean="0"/>
              <a:t>Record where live values at that location are stored</a:t>
            </a:r>
          </a:p>
          <a:p>
            <a:r>
              <a:rPr lang="en-US" dirty="0" smtClean="0"/>
              <a:t>Can’t do either at the bitcode level!</a:t>
            </a:r>
          </a:p>
          <a:p>
            <a:pPr lvl="1"/>
            <a:r>
              <a:rPr lang="en-US" dirty="0" smtClean="0"/>
              <a:t>No code layout – what does a program location mean at the IR level?</a:t>
            </a:r>
          </a:p>
          <a:p>
            <a:pPr lvl="1"/>
            <a:r>
              <a:rPr lang="en-US" dirty="0" smtClean="0"/>
              <a:t>No storage allocated for live values</a:t>
            </a:r>
          </a:p>
          <a:p>
            <a:r>
              <a:rPr lang="en-US" dirty="0" smtClean="0"/>
              <a:t>Insert </a:t>
            </a:r>
            <a:r>
              <a:rPr lang="en-US" b="1" i="1" dirty="0" err="1" smtClean="0"/>
              <a:t>stackmap</a:t>
            </a:r>
            <a:r>
              <a:rPr lang="en-US" dirty="0" smtClean="0"/>
              <a:t> intrinsic functions into bitcode</a:t>
            </a:r>
          </a:p>
          <a:p>
            <a:pPr lvl="1"/>
            <a:r>
              <a:rPr lang="en-US" dirty="0" smtClean="0"/>
              <a:t>Record </a:t>
            </a:r>
            <a:r>
              <a:rPr lang="en-US" dirty="0"/>
              <a:t>program </a:t>
            </a:r>
            <a:r>
              <a:rPr lang="en-US" dirty="0" smtClean="0"/>
              <a:t>and </a:t>
            </a:r>
            <a:r>
              <a:rPr lang="en-US" dirty="0"/>
              <a:t>storage locations </a:t>
            </a:r>
            <a:r>
              <a:rPr lang="en-US" dirty="0" smtClean="0"/>
              <a:t>as back-end lowers bitcode to concrete representation</a:t>
            </a:r>
          </a:p>
          <a:p>
            <a:pPr lvl="1"/>
            <a:r>
              <a:rPr lang="en-US" dirty="0" smtClean="0"/>
              <a:t>Modified for Popcorn Linux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Stack maps and patch points in LLVM </a:t>
            </a:r>
            <a:r>
              <a:rPr lang="en-US" dirty="0" smtClean="0"/>
              <a:t>for more details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52977" y="2664180"/>
            <a:ext cx="5904089" cy="485420"/>
          </a:xfrm>
          <a:prstGeom prst="wedgeRoundRectCallout">
            <a:avLst>
              <a:gd name="adj1" fmla="val -15885"/>
              <a:gd name="adj2" fmla="val -1048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quiz – why </a:t>
            </a:r>
            <a:r>
              <a:rPr lang="en-US" b="1" dirty="0" smtClean="0"/>
              <a:t>all </a:t>
            </a:r>
            <a:r>
              <a:rPr lang="en-US" dirty="0" smtClean="0"/>
              <a:t>call sites instead of just migration points?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2290747"/>
            <a:ext cx="3872089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pl-PL" sz="900" b="1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…(if-else statement implementation)…</a:t>
            </a:r>
            <a:endParaRPr lang="en-US" sz="9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for.inc: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…(increment loop induction variable)…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622" y="1921416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2290747"/>
            <a:ext cx="3872089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pl-PL" sz="900" b="1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…(if-else statement implementation)…</a:t>
            </a:r>
            <a:endParaRPr lang="en-US" sz="9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for.inc: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…(increment loop induction variable)…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622" y="1921416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–insert-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stackmaps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invoke the kernel’s migration service through </a:t>
            </a:r>
            <a:r>
              <a:rPr lang="en-US" dirty="0" err="1" smtClean="0"/>
              <a:t>userland</a:t>
            </a:r>
            <a:r>
              <a:rPr lang="en-US" dirty="0" smtClean="0"/>
              <a:t>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 lvl="1"/>
            <a:r>
              <a:rPr lang="en-US" dirty="0" smtClean="0"/>
              <a:t>Can’t migrate arbitrarily, only at </a:t>
            </a:r>
            <a:r>
              <a:rPr lang="en-US" b="1" i="1" dirty="0" smtClean="0"/>
              <a:t>migration points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details later)</a:t>
            </a:r>
          </a:p>
          <a:p>
            <a:r>
              <a:rPr lang="en-US" dirty="0" smtClean="0"/>
              <a:t>Kernels migrate data on-demand through the page-fault mechanism</a:t>
            </a:r>
          </a:p>
          <a:p>
            <a:pPr lvl="1"/>
            <a:r>
              <a:rPr lang="en-US" dirty="0" smtClean="0"/>
              <a:t>Compiler/runtime need to ensure memory accesses observed by kernel are </a:t>
            </a:r>
            <a:r>
              <a:rPr lang="en-US" b="1" dirty="0" smtClean="0"/>
              <a:t>semantically equivalent</a:t>
            </a:r>
            <a:r>
              <a:rPr lang="en-US" dirty="0" smtClean="0"/>
              <a:t> across all architectures, i.e., pointers reference the same thing and are accessed the same way on all architectures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036741" y="5174161"/>
            <a:ext cx="3936381" cy="784729"/>
          </a:xfrm>
          <a:prstGeom prst="wedgeRoundRectCallout">
            <a:avLst>
              <a:gd name="adj1" fmla="val -38690"/>
              <a:gd name="adj2" fmla="val -85004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99% of the compiler implementation is aimed at satisfying this requirement!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2290747"/>
            <a:ext cx="3872089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for.body.preheader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for.body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 =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phi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[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[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]</a:t>
            </a:r>
          </a:p>
          <a:p>
            <a:r>
              <a:rPr lang="pl-PL" sz="900" b="1" dirty="0"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…(if-else statement implementation)…</a:t>
            </a:r>
            <a:endParaRPr lang="en-US" sz="9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for.inc: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…(increment loop induction variable)…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622" y="1921416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–insert-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stackmaps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fizzbuzz-migpoints.ll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2356" y="2290748"/>
            <a:ext cx="4662311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%puts22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@puts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getelementptr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inbounds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@str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.4,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0))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                                      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191961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61074" y="3881750"/>
            <a:ext cx="598038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3588970"/>
            <a:ext cx="879404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n-NO" sz="14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3588970"/>
            <a:ext cx="879404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n-NO" sz="14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415822" y="2325511"/>
            <a:ext cx="4368800" cy="1083733"/>
          </a:xfrm>
          <a:prstGeom prst="wedgeRoundRectCallout">
            <a:avLst>
              <a:gd name="adj1" fmla="val 40537"/>
              <a:gd name="adj2" fmla="val 690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Unique call-site ID – made </a:t>
            </a:r>
            <a:r>
              <a:rPr lang="en-US" dirty="0" err="1" smtClean="0"/>
              <a:t>uniqued</a:t>
            </a:r>
            <a:r>
              <a:rPr lang="en-US" dirty="0" smtClean="0"/>
              <a:t> across all compiled files during post-processing (only have global view at link-time)</a:t>
            </a:r>
          </a:p>
        </p:txBody>
      </p:sp>
    </p:spTree>
    <p:extLst>
      <p:ext uri="{BB962C8B-B14F-4D97-AF65-F5344CB8AC3E}">
        <p14:creationId xmlns:p14="http://schemas.microsoft.com/office/powerpoint/2010/main" val="26227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3588970"/>
            <a:ext cx="879404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n-NO" sz="14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28532" y="2878667"/>
            <a:ext cx="3623733" cy="530577"/>
          </a:xfrm>
          <a:prstGeom prst="wedgeRoundRectCallout">
            <a:avLst>
              <a:gd name="adj1" fmla="val 40418"/>
              <a:gd name="adj2" fmla="val 871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 bytes – unused by Popcorn</a:t>
            </a:r>
          </a:p>
        </p:txBody>
      </p:sp>
    </p:spTree>
    <p:extLst>
      <p:ext uri="{BB962C8B-B14F-4D97-AF65-F5344CB8AC3E}">
        <p14:creationId xmlns:p14="http://schemas.microsoft.com/office/powerpoint/2010/main" val="22753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3588970"/>
            <a:ext cx="879404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n-NO" sz="14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928532" y="2878667"/>
            <a:ext cx="4176890" cy="530577"/>
          </a:xfrm>
          <a:prstGeom prst="wedgeRoundRectCallout">
            <a:avLst>
              <a:gd name="adj1" fmla="val 42586"/>
              <a:gd name="adj2" fmla="val 871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live values at this program location</a:t>
            </a:r>
          </a:p>
        </p:txBody>
      </p:sp>
    </p:spTree>
    <p:extLst>
      <p:ext uri="{BB962C8B-B14F-4D97-AF65-F5344CB8AC3E}">
        <p14:creationId xmlns:p14="http://schemas.microsoft.com/office/powerpoint/2010/main" val="14809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 err="1" smtClean="0"/>
              <a:t>Stackmaps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622" y="3588970"/>
            <a:ext cx="879404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n-NO" sz="14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14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14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nn-NO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088" y="4034176"/>
            <a:ext cx="6733823" cy="2031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en-US" dirty="0" smtClean="0">
                <a:solidFill>
                  <a:srgbClr val="C00000"/>
                </a:solidFill>
              </a:rPr>
              <a:t> equivalence points by inserting </a:t>
            </a:r>
            <a:r>
              <a:rPr lang="en-US" dirty="0" err="1" smtClean="0">
                <a:solidFill>
                  <a:srgbClr val="C00000"/>
                </a:solidFill>
              </a:rPr>
              <a:t>stackmaps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into the bitcode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Tags equivalent program locations across all compilations, as the </a:t>
            </a:r>
            <a:r>
              <a:rPr lang="en-US" b="1" dirty="0" smtClean="0">
                <a:solidFill>
                  <a:srgbClr val="C00000"/>
                </a:solidFill>
              </a:rPr>
              <a:t>same IR</a:t>
            </a:r>
            <a:r>
              <a:rPr lang="en-US" dirty="0" smtClean="0">
                <a:solidFill>
                  <a:srgbClr val="C00000"/>
                </a:solidFill>
              </a:rPr>
              <a:t> is lowered through multiple target-specific back-ends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Lists </a:t>
            </a:r>
            <a:r>
              <a:rPr lang="en-US" b="1" dirty="0" smtClean="0">
                <a:solidFill>
                  <a:srgbClr val="C00000"/>
                </a:solidFill>
              </a:rPr>
              <a:t>all live values</a:t>
            </a:r>
            <a:r>
              <a:rPr lang="en-US" dirty="0" smtClean="0">
                <a:solidFill>
                  <a:srgbClr val="C00000"/>
                </a:solidFill>
              </a:rPr>
              <a:t> at equivalence point – back-ends are simply responsible for recording where live values are located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Back-ends must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optimize across </a:t>
            </a:r>
            <a:r>
              <a:rPr lang="en-US" dirty="0" err="1" smtClean="0">
                <a:solidFill>
                  <a:srgbClr val="C00000"/>
                </a:solidFill>
              </a:rPr>
              <a:t>stackmaps</a:t>
            </a:r>
            <a:r>
              <a:rPr lang="en-US" dirty="0" smtClean="0">
                <a:solidFill>
                  <a:srgbClr val="C00000"/>
                </a:solidFill>
              </a:rPr>
              <a:t> as this violates these invariants (see slide notes)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622" y="2288944"/>
            <a:ext cx="4425245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%puts22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@puts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getelementptr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inbounds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@str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.4,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0))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                                      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1961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622" y="2288944"/>
            <a:ext cx="4425245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%puts22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@puts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getelementptr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inbounds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@str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.4,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0))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                                      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1961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622" y="2288944"/>
            <a:ext cx="4425245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%puts22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@puts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getelementptr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inbounds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@str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.4,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0))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                                      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1961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761066" y="2196611"/>
            <a:ext cx="6234837" cy="1269920"/>
          </a:xfrm>
          <a:prstGeom prst="wedgeRoundRectCallout">
            <a:avLst>
              <a:gd name="adj1" fmla="val -36397"/>
              <a:gd name="adj2" fmla="val -721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dirty="0" smtClean="0"/>
              <a:t>: Pass option directly to LLVM’s middle-/</a:t>
            </a:r>
            <a:r>
              <a:rPr lang="en-US" dirty="0" smtClean="0"/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-optimize-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dirty="0" smtClean="0"/>
              <a:t>: use an optimizing register allocator (versus LLVM’s fast allocator), which calculates live value ranges in the backend; required by Popcorn’s analyses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622" y="2288944"/>
            <a:ext cx="4425245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%puts22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@puts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getelementptr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inbounds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@str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.4,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0))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                                      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1961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67247" y="3881750"/>
            <a:ext cx="598038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926666" y="3704018"/>
            <a:ext cx="2178756" cy="8015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ELF object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Compiler Toolchain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52221" y="3897220"/>
            <a:ext cx="3713408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Multi-ISA Binary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63" y="1600200"/>
            <a:ext cx="4661338" cy="4525963"/>
          </a:xfrm>
        </p:spPr>
        <p:txBody>
          <a:bodyPr/>
          <a:lstStyle/>
          <a:p>
            <a:r>
              <a:rPr lang="en-US" dirty="0" smtClean="0"/>
              <a:t>Compiler toolchain builds </a:t>
            </a:r>
            <a:r>
              <a:rPr lang="en-US" b="1" dirty="0" smtClean="0"/>
              <a:t>multi-ISA binaries</a:t>
            </a:r>
          </a:p>
          <a:p>
            <a:pPr lvl="1"/>
            <a:r>
              <a:rPr lang="en-US" dirty="0" smtClean="0"/>
              <a:t>Create mostly-common virtual address space (data, code, heap)</a:t>
            </a:r>
          </a:p>
          <a:p>
            <a:pPr lvl="2"/>
            <a:r>
              <a:rPr lang="en-US" dirty="0" smtClean="0"/>
              <a:t>Pointers are valid across all ISAs</a:t>
            </a:r>
          </a:p>
          <a:p>
            <a:pPr lvl="1"/>
            <a:r>
              <a:rPr lang="en-US" dirty="0" smtClean="0"/>
              <a:t>Dynamically transform thread execution state (stack, registers) between ISA-specific formats at migration time</a:t>
            </a:r>
          </a:p>
          <a:p>
            <a:pPr lvl="2"/>
            <a:r>
              <a:rPr lang="en-US" dirty="0" smtClean="0"/>
              <a:t>Transform pointers to be valid</a:t>
            </a:r>
          </a:p>
          <a:p>
            <a:pPr lvl="1"/>
            <a:r>
              <a:rPr lang="en-US" dirty="0"/>
              <a:t>Instrument generated code with migration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233267" y="1920868"/>
            <a:ext cx="498456" cy="36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34267" y="1685879"/>
            <a:ext cx="1021542" cy="1174985"/>
            <a:chOff x="1860331" y="4025462"/>
            <a:chExt cx="1072055" cy="1292772"/>
          </a:xfrm>
        </p:grpSpPr>
        <p:sp>
          <p:nvSpPr>
            <p:cNvPr id="5" name="Rectangle 4"/>
            <p:cNvSpPr/>
            <p:nvPr/>
          </p:nvSpPr>
          <p:spPr>
            <a:xfrm>
              <a:off x="1860331" y="4025462"/>
              <a:ext cx="767255" cy="987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2731" y="4177862"/>
              <a:ext cx="767255" cy="987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5131" y="4330262"/>
              <a:ext cx="767255" cy="987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C/C++ Source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45367" y="3968338"/>
            <a:ext cx="3509901" cy="1238485"/>
            <a:chOff x="5000954" y="3915970"/>
            <a:chExt cx="3509901" cy="1238485"/>
          </a:xfrm>
        </p:grpSpPr>
        <p:sp>
          <p:nvSpPr>
            <p:cNvPr id="23" name="Cube 22"/>
            <p:cNvSpPr/>
            <p:nvPr/>
          </p:nvSpPr>
          <p:spPr>
            <a:xfrm>
              <a:off x="5000954" y="3917521"/>
              <a:ext cx="1010442" cy="101044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</a:t>
              </a:r>
              <a:endParaRPr lang="en-US" sz="1200" dirty="0"/>
            </a:p>
          </p:txBody>
        </p:sp>
        <p:sp>
          <p:nvSpPr>
            <p:cNvPr id="26" name="Cube 25"/>
            <p:cNvSpPr/>
            <p:nvPr/>
          </p:nvSpPr>
          <p:spPr>
            <a:xfrm>
              <a:off x="5754652" y="3917521"/>
              <a:ext cx="1236934" cy="1236934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x86_64 Code</a:t>
              </a:r>
              <a:endParaRPr lang="en-US" sz="1200" dirty="0"/>
            </a:p>
          </p:txBody>
        </p:sp>
        <p:sp>
          <p:nvSpPr>
            <p:cNvPr id="25" name="Cube 24"/>
            <p:cNvSpPr/>
            <p:nvPr/>
          </p:nvSpPr>
          <p:spPr>
            <a:xfrm>
              <a:off x="6819690" y="3926835"/>
              <a:ext cx="861849" cy="861849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ARM64 Code</a:t>
              </a:r>
              <a:endParaRPr lang="en-US" sz="1200" dirty="0"/>
            </a:p>
          </p:txBody>
        </p:sp>
        <p:sp>
          <p:nvSpPr>
            <p:cNvPr id="27" name="Cube 26"/>
            <p:cNvSpPr/>
            <p:nvPr/>
          </p:nvSpPr>
          <p:spPr>
            <a:xfrm>
              <a:off x="7497312" y="3915970"/>
              <a:ext cx="1013543" cy="1013543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RISCV Code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40637" y="5058417"/>
            <a:ext cx="1032379" cy="887332"/>
            <a:chOff x="6765454" y="4975046"/>
            <a:chExt cx="1111485" cy="1145030"/>
          </a:xfrm>
        </p:grpSpPr>
        <p:sp>
          <p:nvSpPr>
            <p:cNvPr id="33" name="Cube 32"/>
            <p:cNvSpPr/>
            <p:nvPr/>
          </p:nvSpPr>
          <p:spPr>
            <a:xfrm>
              <a:off x="6897053" y="4975046"/>
              <a:ext cx="979886" cy="979886"/>
            </a:xfrm>
            <a:prstGeom prst="cube">
              <a:avLst>
                <a:gd name="adj" fmla="val 758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6823540" y="5060533"/>
              <a:ext cx="979886" cy="979886"/>
            </a:xfrm>
            <a:prstGeom prst="cube">
              <a:avLst>
                <a:gd name="adj" fmla="val 758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Cube 30"/>
            <p:cNvSpPr/>
            <p:nvPr/>
          </p:nvSpPr>
          <p:spPr>
            <a:xfrm>
              <a:off x="6765454" y="5140190"/>
              <a:ext cx="979886" cy="979886"/>
            </a:xfrm>
            <a:prstGeom prst="cube">
              <a:avLst>
                <a:gd name="adj" fmla="val 758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Transform Metadata</a:t>
              </a:r>
              <a:endParaRPr lang="en-US" sz="1200" dirty="0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7295835" y="3562862"/>
            <a:ext cx="471058" cy="36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809181" y="1684579"/>
            <a:ext cx="1835579" cy="1741807"/>
            <a:chOff x="6819691" y="1915799"/>
            <a:chExt cx="1835579" cy="1741807"/>
          </a:xfrm>
        </p:grpSpPr>
        <p:sp>
          <p:nvSpPr>
            <p:cNvPr id="29" name="Rectangle 28"/>
            <p:cNvSpPr/>
            <p:nvPr/>
          </p:nvSpPr>
          <p:spPr>
            <a:xfrm rot="5400000">
              <a:off x="7675517" y="2614304"/>
              <a:ext cx="1591644" cy="367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Popcorn Toolchain</a:t>
              </a:r>
              <a:endParaRPr lang="en-US" sz="1400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819691" y="1915799"/>
              <a:ext cx="1468554" cy="1741807"/>
              <a:chOff x="6255101" y="3200371"/>
              <a:chExt cx="1468554" cy="1306365"/>
            </a:xfrm>
          </p:grpSpPr>
          <p:sp>
            <p:nvSpPr>
              <p:cNvPr id="13" name="Flowchart: Magnetic Disk 12"/>
              <p:cNvSpPr/>
              <p:nvPr/>
            </p:nvSpPr>
            <p:spPr>
              <a:xfrm>
                <a:off x="6255101" y="3967240"/>
                <a:ext cx="1468554" cy="539496"/>
              </a:xfrm>
              <a:prstGeom prst="flowChartMagneticDisk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/>
                  <a:t>Post-Processing</a:t>
                </a:r>
                <a:endParaRPr lang="en-US" sz="1400" b="1" dirty="0"/>
              </a:p>
            </p:txBody>
          </p:sp>
          <p:sp>
            <p:nvSpPr>
              <p:cNvPr id="14" name="Flowchart: Magnetic Disk 13"/>
              <p:cNvSpPr/>
              <p:nvPr/>
            </p:nvSpPr>
            <p:spPr>
              <a:xfrm>
                <a:off x="6255103" y="3582923"/>
                <a:ext cx="1468552" cy="539496"/>
              </a:xfrm>
              <a:prstGeom prst="flowChartMagneticDisk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/>
                  <a:t>Link</a:t>
                </a:r>
                <a:endParaRPr lang="en-US" sz="1400" b="1" dirty="0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6255103" y="3200371"/>
                <a:ext cx="1468552" cy="539496"/>
              </a:xfrm>
              <a:prstGeom prst="flowChartMagneticDisk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/>
                  <a:t>Compile</a:t>
                </a:r>
                <a:endParaRPr 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622" y="2288944"/>
            <a:ext cx="4425245" cy="3831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define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fizzbuzz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#0 {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entry: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 =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0,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i1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%cmp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.23,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.body.preheader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if.then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900" b="1" dirty="0" smtClean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%puts22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tail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@puts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getelementptr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inbounds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([9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[9 x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]*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@str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.4,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0))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%i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.024,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%max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 err="1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%for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.inc</a:t>
            </a: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…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                                         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preds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%</a:t>
            </a:r>
            <a:r>
              <a:rPr lang="en-US" sz="900" b="1" dirty="0" err="1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for.end.loopexit</a:t>
            </a:r>
            <a:r>
              <a:rPr lang="en-US" sz="900" b="1" dirty="0" smtClean="0">
                <a:solidFill>
                  <a:srgbClr val="009B4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%entry</a:t>
            </a:r>
            <a:endParaRPr lang="en-US" sz="900" b="1" dirty="0">
              <a:solidFill>
                <a:srgbClr val="009B4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900" b="1" dirty="0" err="1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check_migrate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*)* null,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i8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null)</a:t>
            </a:r>
          </a:p>
          <a:p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...) </a:t>
            </a:r>
            <a:r>
              <a:rPr lang="nn-NO" sz="900" b="1" dirty="0">
                <a:solidFill>
                  <a:srgbClr val="00757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@llvm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.experimental.stackmap(</a:t>
            </a:r>
            <a:r>
              <a:rPr lang="nn-NO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i64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4,</a:t>
            </a:r>
          </a:p>
          <a:p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nn-NO" sz="900" b="1" dirty="0" smtClean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i32</a:t>
            </a:r>
            <a:r>
              <a:rPr lang="nn-NO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0)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7442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!popcorn !2</a:t>
            </a:r>
          </a:p>
          <a:p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333" y="1919612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67247" y="3881750"/>
            <a:ext cx="598038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926666" y="3704018"/>
            <a:ext cx="2178756" cy="8015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ELF object file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226618" y="4741333"/>
            <a:ext cx="2111159" cy="485423"/>
          </a:xfrm>
          <a:prstGeom prst="wedgeRoundRectCallout">
            <a:avLst>
              <a:gd name="adj1" fmla="val -44398"/>
              <a:gd name="adj2" fmla="val -112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anose="02070309020205020404" pitchFamily="49" charset="0"/>
              </a:rPr>
              <a:t>But in the middle…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12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2609385"/>
            <a:ext cx="9032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Machine code for 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Post SSA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Live Ins: %EDI in %vreg4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Live Ins: %EDI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16B		%vreg5&lt;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COPY %EDI;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80B		ADJCALLSTACKDOWN64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96B		%EDI&lt;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%RDI&lt;imp-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112B		%ESI&lt;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%RSI&lt;imp-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128B		CALL64pcrel32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check_migrate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regmask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%RSP&lt;imp-use&gt;, %RDI&lt;imp-use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%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RSI&lt;imp-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use,kill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144B		ADJCALLSTACKUP64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160B		ADJCALLSTACKDOWN64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176B		STACKMAP 0, 0, %vreg5, ...;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192B		ADJCALLSTACKUP64 0, 0, %RSP&lt;imp-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208B		CMP32ri8 %vreg5, 0, %EFLAGS&lt;imp-def&gt;;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224B		JE_1 &lt;BB#10&gt;, %EFLAGS&lt;imp-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use,kill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Successors according to CFG: BB#10 BB#1</a:t>
            </a:r>
          </a:p>
        </p:txBody>
      </p:sp>
    </p:spTree>
    <p:extLst>
      <p:ext uri="{BB962C8B-B14F-4D97-AF65-F5344CB8AC3E}">
        <p14:creationId xmlns:p14="http://schemas.microsoft.com/office/powerpoint/2010/main" val="9633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2609385"/>
            <a:ext cx="9032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MACHINEINSTRS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Machine code for function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Post SSA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Live Ins: %EDI in %vreg4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	BB#0: derived from LLVM BB %entry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Live Ins: %EDI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16B		%vreg5&lt;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COPY %EDI;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80B		ADJCALLSTACKDOWN64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96B		%EDI&lt;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%RDI&lt;imp-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112B		%ESI&lt;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MOV32r0 %EFLAGS&lt;imp-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%RSI&lt;imp-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128B		CALL64pcrel32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:@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check_migrate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regmask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%RSP&lt;imp-use&gt;, %RDI&lt;imp-use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%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use,kill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144B		ADJCALLSTACKUP64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160B		ADJCALLSTACKDOWN64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176B		STACKMAP 0, 0, %vreg5, ...;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192B		ADJCALLSTACKUP64 0, 0, %RSP&lt;imp-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def,dead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%RSP&lt;imp-use&gt;</a:t>
            </a:r>
          </a:p>
          <a:p>
            <a:r>
              <a:rPr lang="da-DK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208B		CMP32ri8 %vreg5, 0, %EFLAGS&lt;imp-def&gt;;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224B		JE_1 &lt;BB#10&gt;, %EFLAGS&lt;imp-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use,kill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Successors according to CFG: BB#10 BB#1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2381955" y="3081866"/>
            <a:ext cx="5192889" cy="1704622"/>
          </a:xfrm>
          <a:prstGeom prst="wedgeRoundRectCallout">
            <a:avLst>
              <a:gd name="adj1" fmla="val -40228"/>
              <a:gd name="adj2" fmla="val 730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Bitcode </a:t>
            </a:r>
            <a:r>
              <a:rPr lang="en-US" dirty="0" err="1" smtClean="0"/>
              <a:t>stackmaps</a:t>
            </a:r>
            <a:r>
              <a:rPr lang="en-US" dirty="0" smtClean="0"/>
              <a:t> are lowered to machine code IR </a:t>
            </a:r>
            <a:r>
              <a:rPr lang="en-US" dirty="0" err="1" smtClean="0"/>
              <a:t>stackmaps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2 arguments unchanged (ID, shadow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Bitcode values lowered to machine code operands depending on where they’re allocated (virtual registers, constants, stack slots)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</p:spTree>
    <p:extLst>
      <p:ext uri="{BB962C8B-B14F-4D97-AF65-F5344CB8AC3E}">
        <p14:creationId xmlns:p14="http://schemas.microsoft.com/office/powerpoint/2010/main" val="8736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9097" y="2469657"/>
            <a:ext cx="4526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Metadata emitted by vanilla </a:t>
            </a:r>
            <a:r>
              <a:rPr lang="en-US" dirty="0" err="1" smtClean="0"/>
              <a:t>stackmaps</a:t>
            </a:r>
            <a:r>
              <a:rPr lang="en-US" dirty="0" smtClean="0"/>
              <a:t> is not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Intended to allow capturing enough live state to jump to optimized implementation (e.g., hot-patching optimized code in virtual machine)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augment with complete frame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StackTransformMetadata.cpp</a:t>
            </a:r>
            <a:r>
              <a:rPr lang="en-US" dirty="0" smtClean="0"/>
              <a:t> 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172178" y="2607733"/>
            <a:ext cx="2878666" cy="519289"/>
          </a:xfrm>
          <a:prstGeom prst="wedgeRoundRectCallout">
            <a:avLst>
              <a:gd name="adj1" fmla="val -77443"/>
              <a:gd name="adj2" fmla="val -114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allocation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88178" y="3817632"/>
            <a:ext cx="4498622" cy="765657"/>
          </a:xfrm>
          <a:prstGeom prst="wedgeRoundRectCallout">
            <a:avLst>
              <a:gd name="adj1" fmla="val -63139"/>
              <a:gd name="adj2" fmla="val 360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Mapping of IR values -&gt; machine-code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*may* be live in multiple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97867" y="4413956"/>
            <a:ext cx="4673600" cy="778934"/>
          </a:xfrm>
          <a:prstGeom prst="wedgeRoundRectCallout">
            <a:avLst>
              <a:gd name="adj1" fmla="val -62637"/>
              <a:gd name="adj2" fmla="val 581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Handle architecture-specific live values that may arise due to backend-optimizations or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431822" y="5328355"/>
            <a:ext cx="4888089" cy="462845"/>
          </a:xfrm>
          <a:prstGeom prst="wedgeRoundRectCallout">
            <a:avLst>
              <a:gd name="adj1" fmla="val -58942"/>
              <a:gd name="adj2" fmla="val 581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SlotIndex</a:t>
            </a:r>
            <a:r>
              <a:rPr lang="en-US" dirty="0" smtClean="0"/>
              <a:t>: instruction location in machine code 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Stack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333" y="1643509"/>
            <a:ext cx="8805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clang –c –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–optimize-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regalloc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fizzbuzz-stackmaps.ll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mllvm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–debug-only=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stacktransform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2" y="1999785"/>
            <a:ext cx="9032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STACK TRANSFORMATION METADATA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Function: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 REGISTER MAP **********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[%vreg5 -&gt; %R14D]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[%vreg11 -&gt; %EDX] GR32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[%vreg12 -&gt; %AL] GR8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Stack slot copies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i32 %max: in register %R14D (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5)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 operand locations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*** Finding architecture-specific live values ***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STACKMAP 0, 0, %vreg5, ...; GR32:%vreg5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-&gt; Call instruction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128B, searching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0 -&gt; 31 and stack slots 0 -&gt;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752736" y="4357511"/>
            <a:ext cx="6318820" cy="1190977"/>
          </a:xfrm>
          <a:prstGeom prst="wedgeRoundRectCallout">
            <a:avLst>
              <a:gd name="adj1" fmla="val 17647"/>
              <a:gd name="adj2" fmla="val 757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Looking for registers/stack slots live across </a:t>
            </a:r>
            <a:r>
              <a:rPr lang="en-US" dirty="0" err="1" smtClean="0"/>
              <a:t>stackmap</a:t>
            </a:r>
            <a:r>
              <a:rPr lang="en-US" dirty="0" smtClean="0"/>
              <a:t> but not contained in </a:t>
            </a:r>
            <a:r>
              <a:rPr lang="en-US" dirty="0" err="1" smtClean="0"/>
              <a:t>stackmap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Back-end will issue warning if it finds live value it can’t handle during transformation – </a:t>
            </a:r>
            <a:r>
              <a:rPr lang="en-US" b="1" dirty="0" smtClean="0"/>
              <a:t>pay attention to these warnings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 Compiler 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Built on </a:t>
            </a:r>
            <a:r>
              <a:rPr lang="en-US" dirty="0"/>
              <a:t>top of clang/LLVM</a:t>
            </a:r>
          </a:p>
          <a:p>
            <a:pPr lvl="1"/>
            <a:r>
              <a:rPr lang="en-US" dirty="0"/>
              <a:t>clang/LLVM 3.7.1, GNU gold </a:t>
            </a:r>
            <a:r>
              <a:rPr lang="en-US" dirty="0" smtClean="0"/>
              <a:t>2.27, </a:t>
            </a:r>
            <a:r>
              <a:rPr lang="en-US" dirty="0" err="1" smtClean="0"/>
              <a:t>musl-libc</a:t>
            </a:r>
            <a:r>
              <a:rPr lang="en-US" dirty="0" smtClean="0"/>
              <a:t> 1.1.18</a:t>
            </a:r>
          </a:p>
          <a:p>
            <a:pPr lvl="1"/>
            <a:r>
              <a:rPr lang="en-US" dirty="0" smtClean="0"/>
              <a:t>Custom address space alignment, post-processing tools</a:t>
            </a:r>
            <a:endParaRPr lang="en-US" dirty="0"/>
          </a:p>
          <a:p>
            <a:pPr lvl="1"/>
            <a:r>
              <a:rPr lang="en-US" dirty="0"/>
              <a:t>State </a:t>
            </a:r>
            <a:r>
              <a:rPr lang="en-US" dirty="0" smtClean="0"/>
              <a:t>transformation/migration libraries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636830"/>
            <a:ext cx="8801100" cy="19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012841"/>
            <a:ext cx="903248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17 section headers, starting at offset 0x5e0: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0004b0 00012f 00      0   0  1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.text             PROGBITS        0000000000000000 000040 0000b9 00  AX  0   0 16</a:t>
            </a:r>
          </a:p>
          <a:p>
            <a:r>
              <a:rPr lang="pt-B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[ 3] .rela.text        RELA            0000000000000000 0003a8 0000c0 18     16   2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[ 4] .data             PROGBITS        0000000000000000 0000fc 000000 00  WA  0   0  4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[ 5]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NOBITS          0000000000000000 0000fc 000000 00  WA  0   0  4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[ 6] .rodata.str1.1    PROGBITS        0000000000000000 0000fc 000013 01 AMS  0   0  1</a:t>
            </a:r>
          </a:p>
          <a:p>
            <a:r>
              <a:rPr lang="fr-F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[ 7] .comment          PROGBITS        0000000000000000 00010f 000035 01  MS  0   0  1</a:t>
            </a:r>
          </a:p>
          <a:p>
            <a:r>
              <a:rPr lang="sv-SE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[ 8] .note.GNU-stack   PROGBITS        0000000000000000 000144 000000 00      0   0  1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[ 9]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000144 000010 04      0   0  4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[10]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stack_transform.unwind_arange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000158 000010 10      0   0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[11]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rela.stack_transform.unwind_arange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000468 000018 18     16  10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[12]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PROGBITS        0000000000000000 000168 000118 00   A  0   0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[13]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rela.llvm_stackmaps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000480 000018 18     16  12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[14]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PROGBITS        0000000000000000 000280 000038 00   A  0   0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[15]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rela.eh_frame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RELA            0000000000000000 000498 000018 18     16  14  8</a:t>
            </a:r>
          </a:p>
          <a:p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[16] .symtab           SYMTAB          0000000000000000 0002b8 0000f0 18      1   7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 to Flags: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 (write), A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X (execute), M (merge), S (strings), l (large)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 (info), L (link order), G (group), T (TLS), E (exclude), x (unknown)</a:t>
            </a:r>
          </a:p>
          <a:p>
            <a:r>
              <a:rPr lang="pt-BR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O (extra OS processing required) o (OS specific), p (processor specific)</a:t>
            </a:r>
          </a:p>
        </p:txBody>
      </p:sp>
    </p:spTree>
    <p:extLst>
      <p:ext uri="{BB962C8B-B14F-4D97-AF65-F5344CB8AC3E}">
        <p14:creationId xmlns:p14="http://schemas.microsoft.com/office/powerpoint/2010/main" val="41345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012841"/>
            <a:ext cx="903248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17 section headers, starting at offset 0x5e0: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0004b0 00012f 00      0   0  1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.text             PROGBITS        0000000000000000 000040 0000b9 00  AX  0   0 16</a:t>
            </a:r>
          </a:p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[ 3] .rela.text        RELA            0000000000000000 0003a8 0000c0 18     16   2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[ 4] .data             PROGBITS        0000000000000000 0000fc 000000 00  WA  0   0  4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[ 5]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NOBITS          0000000000000000 0000fc 000000 00  WA  0   0  4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[ 6] .rodata.str1.1    PROGBITS        0000000000000000 0000fc 000013 01 AMS  0   0  1</a:t>
            </a:r>
          </a:p>
          <a:p>
            <a:r>
              <a:rPr lang="fr-FR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[ 7] .comment          PROGBITS        0000000000000000 00010f 000035 01  MS  0   0  1</a:t>
            </a:r>
          </a:p>
          <a:p>
            <a:r>
              <a:rPr lang="sv-SE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[ 8] .note.GNU-stack   PROGBITS        0000000000000000 000144 000000 00      0   0  1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[ 9]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000144 000010 04      0   0  4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[10]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stack_transform.unwind_arange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000158 000010 10      0   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[11]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rela.stack_transform.unwind_arange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000468 000018 18     16  10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[12]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PROGBITS        0000000000000000 000168 000118 00   A  0   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[13]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rela.llvm_stackmaps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000480 000018 18     16  12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[14]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PROGBITS        0000000000000000 000280 000038 00   A  0   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[15]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rela.eh_frame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RELA            0000000000000000 000498 000018 18     16  14  8</a:t>
            </a:r>
          </a:p>
          <a:p>
            <a:r>
              <a:rPr lang="da-DK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[16] .symtab           SYMTAB          0000000000000000 0002b8 0000f0 18      1   7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 to Flags: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 (write), A (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X (execute), M (merge), S (strings), l (large)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 (info), L (link order), G (group), T (TLS), E (exclude), x (unknown)</a:t>
            </a:r>
          </a:p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O (extra OS processing required) o (OS specific), p (processor specific)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333" y="4120444"/>
            <a:ext cx="3657600" cy="327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206044" y="2923823"/>
            <a:ext cx="3499556" cy="915366"/>
          </a:xfrm>
          <a:prstGeom prst="wedgeRoundRectCallout">
            <a:avLst>
              <a:gd name="adj1" fmla="val -38898"/>
              <a:gd name="adj2" fmla="val 761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Metadata describing </a:t>
            </a:r>
            <a:r>
              <a:rPr lang="en-US" dirty="0" err="1" smtClean="0"/>
              <a:t>callee</a:t>
            </a:r>
            <a:r>
              <a:rPr lang="en-US" dirty="0" smtClean="0"/>
              <a:t>-save information for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Unwind frames from the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012841"/>
            <a:ext cx="903248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There are 17 section headers, starting at offset 0x5e0: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Address          Off    Size   ES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Flg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Lk 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Al</a:t>
            </a:r>
          </a:p>
          <a:p>
            <a:r>
              <a:rPr lang="it-IT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[ 0]                   NULL            0000000000000000 000000 000000 00      0   0  0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[ 1]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strtab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STRTAB          0000000000000000 0004b0 00012f 00      0   0  1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[ 2] .text             PROGBITS        0000000000000000 000040 0000b9 00  AX  0   0 16</a:t>
            </a:r>
          </a:p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[ 3] .rela.text        RELA            0000000000000000 0003a8 0000c0 18     16   2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[ 4] .data             PROGBITS        0000000000000000 0000fc 000000 00  WA  0   0  4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[ 5]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NOBITS          0000000000000000 0000fc 000000 00  WA  0   0  4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[ 6] .rodata.str1.1    PROGBITS        0000000000000000 0000fc 000013 01 AMS  0   0  1</a:t>
            </a:r>
          </a:p>
          <a:p>
            <a:r>
              <a:rPr lang="fr-FR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[ 7] .comment          PROGBITS        0000000000000000 00010f 000035 01  MS  0   0  1</a:t>
            </a:r>
          </a:p>
          <a:p>
            <a:r>
              <a:rPr lang="sv-SE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[ 8] .note.GNU-stack   PROGBITS        0000000000000000 000144 000000 00      0   0  1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[ 9]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000144 000010 04      0   0  4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[10]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stack_transform.unwind_arange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PROGBITS        0000000000000000 000158 000010 10      0   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[11]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rela.stack_transform.unwind_arange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000468 000018 18     16  10  8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[12] 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PROGBITS        0000000000000000 000168 000118 00   A  0   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[13]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rela.llvm_stackmaps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RELA            0000000000000000 000480 000018 18     16  12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[14]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PROGBITS        0000000000000000 000280 000038 00   A  0   0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[15] .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rela.eh_frame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RELA            0000000000000000 000498 000018 18     16  14  8</a:t>
            </a:r>
          </a:p>
          <a:p>
            <a:r>
              <a:rPr lang="da-DK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[16] .symtab           SYMTAB          0000000000000000 0002b8 0000f0 18      1   7  8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 to Flags: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 (write), A (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X (execute), M (merge), S (strings), l (large)</a:t>
            </a:r>
          </a:p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 (info), L (link order), G (group), T (TLS), E (exclude), x (unknown)</a:t>
            </a:r>
          </a:p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O (extra OS processing required) o (OS specific), p (processor specific)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33" y="4560710"/>
            <a:ext cx="2867377" cy="248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596443" y="3327601"/>
            <a:ext cx="3973689" cy="915366"/>
          </a:xfrm>
          <a:prstGeom prst="wedgeRoundRectCallout">
            <a:avLst>
              <a:gd name="adj1" fmla="val -38898"/>
              <a:gd name="adj2" fmla="val 761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Stack transformation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locations (function + offset)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Live value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453108"/>
            <a:ext cx="9032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Reading section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Found 1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v1: 1 functions, 0 constants, 5 call sites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Function 0: address=0, stack size=24, number of unwinding entries: 4, offset into unwinding section: 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0: function 0, offset @ 19, 1 locations, 0 live-outs, 0 arch-specific locations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1: function 0, offset @ 92, 2 locations, 0 live-outs, 0 arch-specific locations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2: function 0, offset @ 121, 2 locations, 0 live-outs, 0 arch-specific locations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3: function 0, offset @ 154, 2 locations, 0 live-outs, 0 arch-specific locations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4: function 0, offset @ 180, 0 locations, 0 live-outs, 0 arch-specific locations</a:t>
            </a:r>
          </a:p>
        </p:txBody>
      </p:sp>
    </p:spTree>
    <p:extLst>
      <p:ext uri="{BB962C8B-B14F-4D97-AF65-F5344CB8AC3E}">
        <p14:creationId xmlns:p14="http://schemas.microsoft.com/office/powerpoint/2010/main" val="21864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453108"/>
            <a:ext cx="9032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Reading section .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Found 1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stackmaps</a:t>
            </a:r>
            <a:endParaRPr lang="en-US" sz="12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v1: 1 functions, 0 constants, 5 call sites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Function 0: address=0, stack size=24, number of unwinding entries: 4, offset into unwinding section: 0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0: function 0, offset @ 19, 1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1: function 0, offset @ 92,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2: function 0, offset @ 121,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3: function 0, offset @ 154,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4: function 0, offset @ 180, 0 locations, 0 live-outs, 0 arch-specific locations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947335" y="3318933"/>
            <a:ext cx="5085644" cy="632178"/>
          </a:xfrm>
          <a:prstGeom prst="wedgeRoundRectCallout">
            <a:avLst>
              <a:gd name="adj1" fmla="val -43995"/>
              <a:gd name="adj2" fmla="val -1229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functions for which we have metadata, number of </a:t>
            </a:r>
            <a:r>
              <a:rPr lang="en-US" dirty="0" err="1" smtClean="0"/>
              <a:t>stackmap</a:t>
            </a:r>
            <a:r>
              <a:rPr lang="en-US" dirty="0" smtClean="0"/>
              <a:t> call sites across all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453108"/>
            <a:ext cx="9032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Reading section .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Found 1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stackmaps</a:t>
            </a:r>
            <a:endParaRPr lang="en-US" sz="12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v1: 1 functions, 0 constants, 5 call sites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Function 0: address=0, stack size=24, number of unwinding entries: 4, offset into unwinding section: 0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0: function 0, offset @ 19, 1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1: function 0, offset @ 92,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2: function 0, offset @ 121,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3: function 0, offset @ 154,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4: function 0, offset @ 180, 0 locations, 0 live-outs, 0 arch-specific locations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23157" y="3522133"/>
            <a:ext cx="5085644" cy="632178"/>
          </a:xfrm>
          <a:prstGeom prst="wedgeRoundRectCallout">
            <a:avLst>
              <a:gd name="adj1" fmla="val -43995"/>
              <a:gd name="adj2" fmla="val -1229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Per-function metadata describing frame size and how to unwind the frame to the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Stack Metadata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" y="1643509"/>
            <a:ext cx="88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5" y="2453108"/>
            <a:ext cx="9032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Reading section .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llvm_stackmaps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Found 1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stackmaps</a:t>
            </a:r>
            <a:endParaRPr lang="en-US" sz="12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Stackmap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v1: 1 functions, 0 constants, 5 call sites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Function 0: address=0, stack size=24, number of unwinding entries: 4, offset into unwinding section: 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0: function 0, offset @ 19, 1 locations, 0 live-outs, 0 arch-specific locations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1: function 0, offset @ 92,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2: function 0, offset @ 121,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3: function 0, offset @ 154, 2 locations, 0 live-outs, 0 arch-specific locations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3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Location: in register 14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Call site 4: function 0, offset @ 180, 0 locations, 0 live-outs, 0 arch-specific locations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23156" y="4075289"/>
            <a:ext cx="5446887" cy="632178"/>
          </a:xfrm>
          <a:prstGeom prst="wedgeRoundRectCallout">
            <a:avLst>
              <a:gd name="adj1" fmla="val -43995"/>
              <a:gd name="adj2" fmla="val -1229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Per-call site information describing program location &amp; live values </a:t>
            </a:r>
            <a:r>
              <a:rPr lang="en-US" dirty="0"/>
              <a:t>(one per </a:t>
            </a:r>
            <a:r>
              <a:rPr lang="en-US" dirty="0" err="1"/>
              <a:t>stackmap</a:t>
            </a:r>
            <a:r>
              <a:rPr lang="en-US" dirty="0"/>
              <a:t> inserted into bitcode)</a:t>
            </a:r>
          </a:p>
        </p:txBody>
      </p:sp>
    </p:spTree>
    <p:extLst>
      <p:ext uri="{BB962C8B-B14F-4D97-AF65-F5344CB8AC3E}">
        <p14:creationId xmlns:p14="http://schemas.microsoft.com/office/powerpoint/2010/main" val="664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378" y="3122354"/>
            <a:ext cx="8489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clang –O2 –popcorn-migratable –c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izzbuzz.c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fuzzbuzz.o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fizzbuzz_x86_64.o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file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ELF 64-bit LSB relocatable, ARM aarch64, version 1 (GNU/Linux), not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stripped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file fizzbuzz_x86_64.o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fizzbuzz_x86_64.o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ELF 64-bit LSB relocatable, x86-64, version 1 (GNU/Linux), not stripped</a:t>
            </a:r>
          </a:p>
        </p:txBody>
      </p:sp>
    </p:spTree>
    <p:extLst>
      <p:ext uri="{BB962C8B-B14F-4D97-AF65-F5344CB8AC3E}">
        <p14:creationId xmlns:p14="http://schemas.microsoft.com/office/powerpoint/2010/main" val="27240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378" y="3122354"/>
            <a:ext cx="8489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clang –O2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–popcorn-migratable –c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fizzbuzz.c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izzbuzz.c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fuzzbuzz.o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fizzbuzz_x86_64.o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file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fizzbuzz.o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ELF 64-bit LSB relocatable, ARM aarch64, version 1 (GNU/Linux), not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stripped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file fizzbuzz_x86_64.o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fizzbuzz_x86_64.o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ELF 64-bit LSB relocatable, x86-64, version 1 (GNU/Linux), not stripped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1873956" y="1659467"/>
            <a:ext cx="5034844" cy="1241777"/>
          </a:xfrm>
          <a:prstGeom prst="wedgeRoundRectCallout">
            <a:avLst>
              <a:gd name="adj1" fmla="val -37425"/>
              <a:gd name="adj2" fmla="val 668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migration library call-outs, collect stack transformation metadata at equivalence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object files for </a:t>
            </a:r>
            <a:r>
              <a:rPr lang="en-US" b="1" dirty="0" smtClean="0"/>
              <a:t>all</a:t>
            </a:r>
            <a:r>
              <a:rPr lang="en-US" dirty="0" smtClean="0"/>
              <a:t> supported architectures simultaneously (requires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Inserts </a:t>
            </a:r>
            <a:r>
              <a:rPr lang="en-US" dirty="0"/>
              <a:t>call-outs to migration library</a:t>
            </a:r>
          </a:p>
          <a:p>
            <a:r>
              <a:rPr lang="en-US" dirty="0" smtClean="0"/>
              <a:t>Constructs equivalence points by inserting </a:t>
            </a:r>
            <a:r>
              <a:rPr lang="en-US" dirty="0" err="1" smtClean="0"/>
              <a:t>stackmaps</a:t>
            </a:r>
            <a:r>
              <a:rPr lang="en-US" dirty="0" smtClean="0"/>
              <a:t> into LLVM bitcode</a:t>
            </a:r>
          </a:p>
          <a:p>
            <a:pPr lvl="1"/>
            <a:r>
              <a:rPr lang="en-US" dirty="0" smtClean="0"/>
              <a:t>Tags program locations across compilations for all targets</a:t>
            </a:r>
          </a:p>
          <a:p>
            <a:pPr lvl="1"/>
            <a:r>
              <a:rPr lang="en-US" dirty="0" smtClean="0"/>
              <a:t>Captures locations of all live values at equivalence points</a:t>
            </a:r>
          </a:p>
          <a:p>
            <a:r>
              <a:rPr lang="en-US" dirty="0" smtClean="0"/>
              <a:t>Generates single set of optimized LLVM bitcode and lowers it through multiple target-specific </a:t>
            </a:r>
            <a:r>
              <a:rPr lang="en-US" dirty="0" err="1" smtClean="0"/>
              <a:t>backends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3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SR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SSRG Template.potx</Template>
  <TotalTime>9572</TotalTime>
  <Words>13314</Words>
  <Application>Microsoft Office PowerPoint</Application>
  <PresentationFormat>On-screen Show (4:3)</PresentationFormat>
  <Paragraphs>2305</Paragraphs>
  <Slides>163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163</vt:i4>
      </vt:variant>
    </vt:vector>
  </HeadingPairs>
  <TitlesOfParts>
    <vt:vector size="169" baseType="lpstr">
      <vt:lpstr>Arial</vt:lpstr>
      <vt:lpstr>Calibri</vt:lpstr>
      <vt:lpstr>Courier New</vt:lpstr>
      <vt:lpstr>Times New Roman</vt:lpstr>
      <vt:lpstr>Custom Design</vt:lpstr>
      <vt:lpstr>SSRG Template</vt:lpstr>
      <vt:lpstr>Popcorn Compiler Internals 101: The Gory Details</vt:lpstr>
      <vt:lpstr>Goals</vt:lpstr>
      <vt:lpstr>What we won’t cover</vt:lpstr>
      <vt:lpstr>PowerPoint Presentation</vt:lpstr>
      <vt:lpstr>Popcorn Linux</vt:lpstr>
      <vt:lpstr>Popcorn Linux</vt:lpstr>
      <vt:lpstr>Popcorn Linux</vt:lpstr>
      <vt:lpstr>Popcorn Compiler Toolchain</vt:lpstr>
      <vt:lpstr>Popcorn Compiler Toolchain</vt:lpstr>
      <vt:lpstr>Popcorn Compiler Toolchain</vt:lpstr>
      <vt:lpstr>Assumptions</vt:lpstr>
      <vt:lpstr>Assumptions</vt:lpstr>
      <vt:lpstr>Limitations</vt:lpstr>
      <vt:lpstr>PowerPoint Presentation</vt:lpstr>
      <vt:lpstr>PowerPoint Presentation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Generating LLVM IR</vt:lpstr>
      <vt:lpstr>Optimizing LLVM IR</vt:lpstr>
      <vt:lpstr>Optimizing LLVM IR</vt:lpstr>
      <vt:lpstr>Optimizing LLVM IR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Lowering IR to machine code</vt:lpstr>
      <vt:lpstr>PowerPoint Presentation</vt:lpstr>
      <vt:lpstr>Goals Redux</vt:lpstr>
      <vt:lpstr>Goals Redux</vt:lpstr>
      <vt:lpstr>Goals Redux</vt:lpstr>
      <vt:lpstr>Goals Redux</vt:lpstr>
      <vt:lpstr>Goals Redux</vt:lpstr>
      <vt:lpstr>Goals Redux</vt:lpstr>
      <vt:lpstr>Goals Redux</vt:lpstr>
      <vt:lpstr>Goals Redux</vt:lpstr>
      <vt:lpstr>Goals Redux</vt:lpstr>
      <vt:lpstr>Goals Redux</vt:lpstr>
      <vt:lpstr>PowerPoint Presentation</vt:lpstr>
      <vt:lpstr>PowerPoint Presentation</vt:lpstr>
      <vt:lpstr>Generating LLVM IR</vt:lpstr>
      <vt:lpstr>Generating LLVM IR</vt:lpstr>
      <vt:lpstr>Generating LLVM IR</vt:lpstr>
      <vt:lpstr>Inserting Migration Points</vt:lpstr>
      <vt:lpstr>Inserting Migration Points</vt:lpstr>
      <vt:lpstr>Inserting Migration Points</vt:lpstr>
      <vt:lpstr>Inserting Migration Points</vt:lpstr>
      <vt:lpstr>Inserting Migration Points</vt:lpstr>
      <vt:lpstr>Inserting Stackmaps</vt:lpstr>
      <vt:lpstr>Inserting Stackmaps</vt:lpstr>
      <vt:lpstr>Inserting Stackmaps</vt:lpstr>
      <vt:lpstr>Inserting Stackmaps</vt:lpstr>
      <vt:lpstr>Inserting Stackmaps</vt:lpstr>
      <vt:lpstr>Inserting Stackmaps</vt:lpstr>
      <vt:lpstr>Inserting Stackmaps</vt:lpstr>
      <vt:lpstr>Inserting Stackmaps</vt:lpstr>
      <vt:lpstr>Inserting Stackmaps</vt:lpstr>
      <vt:lpstr>Inserting Stackmaps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Generating Stack Metadata</vt:lpstr>
      <vt:lpstr>Putting It All Together</vt:lpstr>
      <vt:lpstr>Putting It All Together</vt:lpstr>
      <vt:lpstr>Compilation Recap</vt:lpstr>
      <vt:lpstr>PowerPoint Presentation</vt:lpstr>
      <vt:lpstr>PowerPoint Presentation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Link-Time Alignment</vt:lpstr>
      <vt:lpstr>Post-Processing</vt:lpstr>
      <vt:lpstr>Post-Processing</vt:lpstr>
      <vt:lpstr>Post-Processing</vt:lpstr>
      <vt:lpstr>Post-Processing</vt:lpstr>
      <vt:lpstr>Post-Processing</vt:lpstr>
      <vt:lpstr>PowerPoint Presentation</vt:lpstr>
      <vt:lpstr>Migrating Between Architectures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Triggering Migration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Stack Transformation</vt:lpstr>
      <vt:lpstr>State Transformation</vt:lpstr>
      <vt:lpstr>State Transformation</vt:lpstr>
      <vt:lpstr>State Transformation</vt:lpstr>
      <vt:lpstr>State Transformation</vt:lpstr>
      <vt:lpstr>State Transformation</vt:lpstr>
      <vt:lpstr>State Transformation</vt:lpstr>
      <vt:lpstr>Runtime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Rob Lyerly</cp:lastModifiedBy>
  <cp:revision>1487</cp:revision>
  <cp:lastPrinted>2013-05-09T17:18:04Z</cp:lastPrinted>
  <dcterms:created xsi:type="dcterms:W3CDTF">2012-10-26T16:01:12Z</dcterms:created>
  <dcterms:modified xsi:type="dcterms:W3CDTF">2017-12-08T20:32:18Z</dcterms:modified>
</cp:coreProperties>
</file>