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307C-2D9C-423D-A89F-5BE2DD7B8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E09BD-32A1-4754-A74C-A3988B47F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DF82-D59B-4C64-98B3-0271DBA1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A8EA-F293-4D46-ACDF-4C43CBE6B2B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A0745-0DE1-4A69-A1CB-68E712D2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1C55-3A41-4A8F-B85F-637BEC67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5674-D0A3-4183-8B6F-B7F5DC5F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0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2712-F07B-4950-AECD-345F0783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B4CD3-5C7D-4D6E-8343-AD11957B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899C-89ED-42D9-BCA6-2B12D776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A8EA-F293-4D46-ACDF-4C43CBE6B2B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91B4-0A15-44C6-865F-15E22EE7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7603D-6073-487A-9554-84DBE8AB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5674-D0A3-4183-8B6F-B7F5DC5F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71278-E663-4A29-B939-3BCAE931E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E37C9-A4EC-4E03-8AA8-ADBC1ED73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21BF-8E54-4E53-86C5-23D572E7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A8EA-F293-4D46-ACDF-4C43CBE6B2B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33770-5E41-4F72-9C3D-EF382F12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D060-CD74-4DC2-A44E-0AB70180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5674-D0A3-4183-8B6F-B7F5DC5F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3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4633-6F1A-4BE4-9DD4-46FE617A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27FB-FEF6-451E-862D-38450A86E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C3AF-67FB-40BA-B22C-37FBB436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A8EA-F293-4D46-ACDF-4C43CBE6B2B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1639-F318-4F0B-822F-3B244201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FE39-C39D-4B07-8A66-E4F29E8A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5674-D0A3-4183-8B6F-B7F5DC5F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8C09-92C4-46E2-AEC7-26DEB5B5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14612-F1A5-425A-AE4B-E8DB1182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A5CBD-49FA-46E3-B239-03BE2C20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A8EA-F293-4D46-ACDF-4C43CBE6B2B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8DC9-6193-4C4C-8CAF-81B677AB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3596-BF43-4DFD-ACB2-98F4E1D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5674-D0A3-4183-8B6F-B7F5DC5F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4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23B3-009A-4FDE-B4AB-58504C8A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D365-47AD-4133-B412-846509CFE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545A0-7BAC-45F2-AD18-E707AD787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E0CC4-A017-4762-8529-9048EBB0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A8EA-F293-4D46-ACDF-4C43CBE6B2B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7B1F2-E1B5-4E2C-A335-CB571821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2A05C-4BBC-4AAE-B877-43AA2109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5674-D0A3-4183-8B6F-B7F5DC5F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260E-5A9D-4732-B2C5-10364A3F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15E0-32F0-438A-BD4B-CCE35446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4EEF9-9A20-4154-B55C-95E3E1374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453D3-3F72-4A0A-B903-58232A090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8F6A4-1D7E-4D8C-8677-26EF097EF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50A6D-EF4F-43A3-B47C-12290682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A8EA-F293-4D46-ACDF-4C43CBE6B2B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68796-7312-419B-8473-497D8E0B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D9F1A-4489-43A1-AB75-21EF6A43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5674-D0A3-4183-8B6F-B7F5DC5F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1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9A5A-288A-48F8-8653-2B035619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D5C56-BF99-4C32-A9BD-916200B7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A8EA-F293-4D46-ACDF-4C43CBE6B2B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254EF-72B6-4A47-A818-C8FF7C9C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DF4FE-F2AA-428D-B161-345C4842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5674-D0A3-4183-8B6F-B7F5DC5F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577EE-8259-486F-ABD2-7065A317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A8EA-F293-4D46-ACDF-4C43CBE6B2B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3EF36-A69E-4D8E-B9C2-F4333563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C562-D04E-432B-BF2A-70B9A0BB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5674-D0A3-4183-8B6F-B7F5DC5F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BF9C-AE9F-464C-B3AE-F399D238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8A7A-DAF0-4A82-A3B8-5B635418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F6599-AF8D-4768-A73A-10CFD660B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C8719-2C0B-40A5-9A32-CB7DBDFC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A8EA-F293-4D46-ACDF-4C43CBE6B2B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BFC37-FC56-4DE5-B7A3-A7D29A8B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411B6-0946-4186-B921-E2CE759C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5674-D0A3-4183-8B6F-B7F5DC5F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3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9B27-3CCB-4D4B-9578-1600E8E1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93FAE-6AC8-43B1-88FE-841B64CED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6ACB4-08EC-48C6-ADE4-ED61C6FC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88AE3-908D-49A1-8D3E-87810269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A8EA-F293-4D46-ACDF-4C43CBE6B2B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D0A4C-0A02-4C90-9909-C6AE08CE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53AE5-B0E7-4AA9-93FE-279849E3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5674-D0A3-4183-8B6F-B7F5DC5F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D6920-5C67-4981-9AC0-E8CF5E50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F24B3-39AE-4E2E-8799-557F5B60F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5B90-8A3D-4389-9081-F54B96F10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8A8EA-F293-4D46-ACDF-4C43CBE6B2B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4CF7-0966-4DBF-9E78-A4946FB7F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4B3D-2428-464B-840C-1F9797E98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35674-D0A3-4183-8B6F-B7F5DC5F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4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A176-636C-444D-B026-F2B401277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 Bay Area: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5035C-A394-4F06-98D3-9D79A8379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data science course - Capstone Project</a:t>
            </a:r>
          </a:p>
          <a:p>
            <a:r>
              <a:rPr lang="en-US" dirty="0"/>
              <a:t>Hui Zeng</a:t>
            </a:r>
          </a:p>
          <a:p>
            <a:r>
              <a:rPr lang="en-US" dirty="0"/>
              <a:t>July 4,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9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38F3-3AB5-4CA5-B38F-59D97517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6579-77EB-4A3B-9FDB-F3AB96A8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RNN to further classify all cities into 5 categories.</a:t>
            </a:r>
          </a:p>
          <a:p>
            <a:r>
              <a:rPr lang="en-US" dirty="0"/>
              <a:t>From the above data we can see a strong correlation between house price and crime rate and school. </a:t>
            </a:r>
          </a:p>
          <a:p>
            <a:r>
              <a:rPr lang="en-US" dirty="0"/>
              <a:t>The most expensive cities usually have good schools and low crime rates. </a:t>
            </a:r>
          </a:p>
        </p:txBody>
      </p:sp>
    </p:spTree>
    <p:extLst>
      <p:ext uri="{BB962C8B-B14F-4D97-AF65-F5344CB8AC3E}">
        <p14:creationId xmlns:p14="http://schemas.microsoft.com/office/powerpoint/2010/main" val="95940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22F3-2C08-448D-A722-DA7BE1B6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FFAF-E043-4B22-9874-8953E73D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Best - 1 city: </a:t>
            </a:r>
          </a:p>
          <a:p>
            <a:pPr lvl="1"/>
            <a:r>
              <a:rPr lang="en-US" dirty="0"/>
              <a:t>only one member: Cupertino. It has the best school and lowest crime rate.</a:t>
            </a:r>
          </a:p>
          <a:p>
            <a:r>
              <a:rPr lang="en-US" dirty="0"/>
              <a:t>Second - 3 cities:</a:t>
            </a:r>
          </a:p>
          <a:p>
            <a:pPr lvl="1"/>
            <a:r>
              <a:rPr lang="en-US" dirty="0"/>
              <a:t>Sunnyvale, Redwood City and Mountain View. It has excellent schools, low crime rate and city life</a:t>
            </a:r>
          </a:p>
          <a:p>
            <a:r>
              <a:rPr lang="en-US" dirty="0"/>
              <a:t>Urban – 4 cities:</a:t>
            </a:r>
          </a:p>
          <a:p>
            <a:pPr lvl="1"/>
            <a:r>
              <a:rPr lang="en-US" dirty="0"/>
              <a:t>Santa Clara, San Mateo, Berkeley and San Francisco. It has more affordable houses with good schools. It is also the most densely populated category.</a:t>
            </a:r>
          </a:p>
          <a:p>
            <a:r>
              <a:rPr lang="en-US" dirty="0"/>
              <a:t>Middle – 7 cities:</a:t>
            </a:r>
          </a:p>
          <a:p>
            <a:pPr lvl="1"/>
            <a:r>
              <a:rPr lang="en-US" dirty="0"/>
              <a:t>It fits for middle class families looking for reasonable housing costs and good schools.</a:t>
            </a:r>
          </a:p>
          <a:p>
            <a:r>
              <a:rPr lang="en-US" dirty="0"/>
              <a:t>Affordable – 10 cities:</a:t>
            </a:r>
          </a:p>
          <a:p>
            <a:pPr lvl="1"/>
            <a:r>
              <a:rPr lang="en-US" dirty="0"/>
              <a:t>The last section has most cities and represents a low housing cost section with relatively less performing schools and a higher crime rate.</a:t>
            </a:r>
          </a:p>
        </p:txBody>
      </p:sp>
    </p:spTree>
    <p:extLst>
      <p:ext uri="{BB962C8B-B14F-4D97-AF65-F5344CB8AC3E}">
        <p14:creationId xmlns:p14="http://schemas.microsoft.com/office/powerpoint/2010/main" val="151963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9B2C149-A67F-4E3A-9619-5AB651E719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86" y="319358"/>
            <a:ext cx="6100659" cy="585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E4B6C0-8534-491A-8672-AEC58856E225}"/>
              </a:ext>
            </a:extLst>
          </p:cNvPr>
          <p:cNvSpPr txBox="1"/>
          <p:nvPr/>
        </p:nvSpPr>
        <p:spPr>
          <a:xfrm>
            <a:off x="1961635" y="6249688"/>
            <a:ext cx="8084408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450"/>
              </a:spcAft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 Bule - Best, Green - Second, Orange - Urban, Purple - Middle, Red - Affordable.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4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E7E4-97AC-4061-9967-0D10B83A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8BC3-E3D4-40C4-9959-33DB879F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Classified the top 25 most populous cities in the SF Bay Area in terms of housing cost, crime rate, schools, neighborhood </a:t>
            </a:r>
          </a:p>
          <a:p>
            <a:r>
              <a:rPr lang="en-US" dirty="0"/>
              <a:t>People who are interested in choosing where to live can get better insights into the options this area presents. </a:t>
            </a:r>
          </a:p>
          <a:p>
            <a:pPr lvl="1"/>
            <a:r>
              <a:rPr lang="en-US" dirty="0"/>
              <a:t>For a young family working in a high tech industry with small children, they might find good choices in Blue and Green cities. </a:t>
            </a:r>
          </a:p>
          <a:p>
            <a:pPr lvl="1"/>
            <a:r>
              <a:rPr lang="en-US" dirty="0"/>
              <a:t>For singles, they might value a neighborhood with more restaurants, bars, they can look into more dense areas in Orange cities.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7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85A9-68F6-48EB-A522-D3BD9A7D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827" y="2614055"/>
            <a:ext cx="10515600" cy="1325563"/>
          </a:xfrm>
        </p:spPr>
        <p:txBody>
          <a:bodyPr/>
          <a:lstStyle/>
          <a:p>
            <a:r>
              <a:rPr lang="en-US" dirty="0"/>
              <a:t>Thanks for Read!</a:t>
            </a:r>
          </a:p>
        </p:txBody>
      </p:sp>
    </p:spTree>
    <p:extLst>
      <p:ext uri="{BB962C8B-B14F-4D97-AF65-F5344CB8AC3E}">
        <p14:creationId xmlns:p14="http://schemas.microsoft.com/office/powerpoint/2010/main" val="202286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5E54-75AE-441C-86CB-4C7BAA4B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E097-1925-48A4-8A19-380F7519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 Francisco Bay Area is a populous region in Northern California.</a:t>
            </a:r>
          </a:p>
          <a:p>
            <a:r>
              <a:rPr lang="en-US" dirty="0"/>
              <a:t>It is a major job hub for high tech workers, the population has grown by over 600k since 2010.</a:t>
            </a:r>
          </a:p>
          <a:p>
            <a:r>
              <a:rPr lang="en-US" dirty="0"/>
              <a:t>Out of 100+ cities, where should I call home?</a:t>
            </a:r>
          </a:p>
          <a:p>
            <a:r>
              <a:rPr lang="en-US" dirty="0"/>
              <a:t>In this project, I want to use publicly available social and geographic data to help answer this question utilizing the Data Science tools learned during this course.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E893-A875-484D-9CDD-DC147FEA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Target City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B3CA-9466-4C73-8C35-5A85CE952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100+ cities in SF Bay Area</a:t>
            </a:r>
          </a:p>
          <a:p>
            <a:r>
              <a:rPr lang="en-US" dirty="0"/>
              <a:t>Pre-selected 25 cities based on:</a:t>
            </a:r>
          </a:p>
          <a:p>
            <a:pPr lvl="1"/>
            <a:r>
              <a:rPr lang="en-US" dirty="0"/>
              <a:t>Larger than average city size (among upper half of cities in terms of area)</a:t>
            </a:r>
          </a:p>
          <a:p>
            <a:pPr lvl="1"/>
            <a:r>
              <a:rPr lang="en-US" dirty="0"/>
              <a:t>More densely populated (based on population per square mile)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98BC-8879-4A6E-8BA1-7403B1F0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A678-2A0C-4FE6-BFA8-5E5CBB5A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School Ranking from niche.com (collected manually)</a:t>
            </a:r>
          </a:p>
          <a:p>
            <a:r>
              <a:rPr lang="en-US" dirty="0"/>
              <a:t>Housing cost from </a:t>
            </a:r>
            <a:r>
              <a:rPr lang="en-US" dirty="0" err="1"/>
              <a:t>Vitalsign’s</a:t>
            </a:r>
            <a:r>
              <a:rPr lang="en-US" dirty="0"/>
              <a:t> website (in CSV file)</a:t>
            </a:r>
          </a:p>
          <a:p>
            <a:r>
              <a:rPr lang="en-US" dirty="0"/>
              <a:t>Neighborhood information from Foursquare.com (Venue API)</a:t>
            </a:r>
          </a:p>
          <a:p>
            <a:r>
              <a:rPr lang="en-US" dirty="0"/>
              <a:t>City list and Crime Rate are both from Wikipedia (Webpage scrape)</a:t>
            </a:r>
          </a:p>
        </p:txBody>
      </p:sp>
    </p:spTree>
    <p:extLst>
      <p:ext uri="{BB962C8B-B14F-4D97-AF65-F5344CB8AC3E}">
        <p14:creationId xmlns:p14="http://schemas.microsoft.com/office/powerpoint/2010/main" val="345633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98BC-8879-4A6E-8BA1-7403B1F0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A678-2A0C-4FE6-BFA8-5E5CBB5A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focusing on classification of cities around the Bay Area for the purpose of providing extra information in helping decide where to live. </a:t>
            </a:r>
          </a:p>
          <a:p>
            <a:r>
              <a:rPr lang="en-US" dirty="0"/>
              <a:t>There are four metrics used as features:</a:t>
            </a:r>
          </a:p>
          <a:p>
            <a:pPr lvl="1"/>
            <a:r>
              <a:rPr lang="en-US" dirty="0"/>
              <a:t>Housing</a:t>
            </a:r>
          </a:p>
          <a:p>
            <a:pPr lvl="1"/>
            <a:r>
              <a:rPr lang="en-US" dirty="0"/>
              <a:t>School</a:t>
            </a:r>
          </a:p>
          <a:p>
            <a:pPr lvl="1"/>
            <a:r>
              <a:rPr lang="en-US" dirty="0"/>
              <a:t>Neighborhood</a:t>
            </a:r>
          </a:p>
          <a:p>
            <a:pPr lvl="1"/>
            <a:r>
              <a:rPr lang="en-US" dirty="0"/>
              <a:t>Crime</a:t>
            </a:r>
          </a:p>
          <a:p>
            <a:r>
              <a:rPr lang="en-US" dirty="0"/>
              <a:t> I use the K-nearest neighbors (KNN) algorithm to group cities with similar metrics together to analyze common patterns.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5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98BC-8879-4A6E-8BA1-7403B1F0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A678-2A0C-4FE6-BFA8-5E5CBB5A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home price data, I find the costliest areas are close to Silicon Valley or SF, like Cupertino which is the home base of Apple. The price drops with distance increase from these centers. </a:t>
            </a:r>
          </a:p>
          <a:p>
            <a:pPr marL="0" indent="0">
              <a:buNone/>
            </a:pPr>
            <a:r>
              <a:rPr lang="en-US" dirty="0"/>
              <a:t>Here are the top 5 most expensive cities: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B7966-9EA8-4749-8E3A-3034B497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51" y="3680639"/>
            <a:ext cx="61626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5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E0CE-C5C8-48A2-B9A7-9EFBF6B3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C2CD-7213-42AC-8116-BD530E00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school ranking in the following table represents its standing among all high schools in California. </a:t>
            </a:r>
          </a:p>
          <a:p>
            <a:r>
              <a:rPr lang="en-US" dirty="0"/>
              <a:t>Cupertino has the best schools and not surprisingly it has the most expensive housing cost from the above section, around 2.3M.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EE119-73A3-4408-B025-09563319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85" y="3616325"/>
            <a:ext cx="5753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6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82CF-06DF-4DB0-846B-52949CBE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7353-A2EB-41B6-BB3E-8347DC78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collected the venues information for each city and classified all cities into 5 categories based on the frequency of each venue. </a:t>
            </a:r>
          </a:p>
          <a:p>
            <a:r>
              <a:rPr lang="en-US" dirty="0"/>
              <a:t>Labels 0 and 1 are similar to urban neighborhoods with lots of coffee shops and restaurants (</a:t>
            </a:r>
            <a:r>
              <a:rPr lang="en-US" dirty="0" err="1"/>
              <a:t>eg.</a:t>
            </a:r>
            <a:r>
              <a:rPr lang="en-US" dirty="0"/>
              <a:t>, Santa Clara, San Jose).</a:t>
            </a:r>
          </a:p>
          <a:p>
            <a:r>
              <a:rPr lang="en-US" dirty="0"/>
              <a:t>Label 2 has more parks (Sunnyvale, Redwood City).</a:t>
            </a:r>
          </a:p>
          <a:p>
            <a:r>
              <a:rPr lang="en-US" dirty="0"/>
              <a:t>Label 3 has historical sites (San Ramon).</a:t>
            </a:r>
          </a:p>
          <a:p>
            <a:r>
              <a:rPr lang="en-US" dirty="0"/>
              <a:t>Label 4 has a lake! (Santa Rosa)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0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1CEA-6EAC-4509-8FD7-B3C25413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793A-44B1-408A-9493-09D323684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from Wikipedia is the number of Violent crimes per 1000 people in 2014</a:t>
            </a:r>
          </a:p>
          <a:p>
            <a:r>
              <a:rPr lang="en-US" dirty="0"/>
              <a:t>the average in California is 3.96. </a:t>
            </a:r>
          </a:p>
          <a:p>
            <a:r>
              <a:rPr lang="en-US" dirty="0"/>
              <a:t>Again, Cupertino is one of the safest cities in the 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B3E36-82E1-4FD3-9C30-05615F07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54" y="3852863"/>
            <a:ext cx="4800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747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SF Bay Area: Battle of Neighborhoods</vt:lpstr>
      <vt:lpstr>Introduction</vt:lpstr>
      <vt:lpstr>Target City Selection</vt:lpstr>
      <vt:lpstr>Data Source</vt:lpstr>
      <vt:lpstr>Methodology</vt:lpstr>
      <vt:lpstr>Housing </vt:lpstr>
      <vt:lpstr>School</vt:lpstr>
      <vt:lpstr>Neighborhood</vt:lpstr>
      <vt:lpstr>Crime </vt:lpstr>
      <vt:lpstr>RNN Classification</vt:lpstr>
      <vt:lpstr>Resulting Categories</vt:lpstr>
      <vt:lpstr>PowerPoint Presentation</vt:lpstr>
      <vt:lpstr>Conclusion</vt:lpstr>
      <vt:lpstr>Thanks for Read!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Bay Area: Battle of Neighborhoods</dc:title>
  <dc:creator>Hui Zeng</dc:creator>
  <cp:lastModifiedBy>Hui Zeng</cp:lastModifiedBy>
  <cp:revision>5</cp:revision>
  <dcterms:created xsi:type="dcterms:W3CDTF">2020-07-03T17:42:03Z</dcterms:created>
  <dcterms:modified xsi:type="dcterms:W3CDTF">2020-07-03T18:23:36Z</dcterms:modified>
</cp:coreProperties>
</file>