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5" r:id="rId18"/>
    <p:sldId id="276" r:id="rId19"/>
    <p:sldId id="277" r:id="rId20"/>
    <p:sldId id="278" r:id="rId21"/>
    <p:sldId id="279" r:id="rId22"/>
    <p:sldId id="280" r:id="rId23"/>
    <p:sldId id="282" r:id="rId24"/>
    <p:sldId id="284" r:id="rId25"/>
    <p:sldId id="283" r:id="rId26"/>
    <p:sldId id="285" r:id="rId27"/>
    <p:sldId id="286" r:id="rId28"/>
    <p:sldId id="287" r:id="rId29"/>
    <p:sldId id="273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6" autoAdjust="0"/>
    <p:restoredTop sz="90929"/>
  </p:normalViewPr>
  <p:slideViewPr>
    <p:cSldViewPr>
      <p:cViewPr varScale="1">
        <p:scale>
          <a:sx n="66" d="100"/>
          <a:sy n="66" d="100"/>
        </p:scale>
        <p:origin x="1364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D4F74-E566-4E35-ADD0-0ABD5B1AB7CF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53560-ED3D-4585-BFEE-A55809E60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883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E53560-ED3D-4585-BFEE-A55809E6092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16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423BE5-81AC-4591-907B-5A2CAA4038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56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D0C2C5-7040-455B-B283-22A53AA48E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18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B19242-F934-4A0F-BA39-396D7511E6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82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B360CE-FC98-4E8D-9CA2-148167DBBD7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9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DEF324-2970-4EB0-B54F-F3C05313C5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28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E28A85-E68D-41DB-B393-3B586056AE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6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47CD6A-9C6B-438E-8833-C76616639E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32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C125B5-A167-4A68-91BD-026824CFAB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88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4ADD1F-3C8B-40CC-BAF4-7CAE1C3646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D2FF6A-E8C3-480F-A4EC-D2ECEA7660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70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821E39-3CB1-4ECC-B728-C5CF2A071B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06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D49B388-C77E-473A-9CE8-1B745D1A5C7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/>
              <a:t>GUIs: Event-Driven Programming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Complete JFrames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457200" y="304800"/>
            <a:ext cx="8077200" cy="4237038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latin typeface="Courier New" pitchFamily="49" charset="0"/>
              </a:rPr>
              <a:t>private void createMenu( ) {</a:t>
            </a:r>
          </a:p>
          <a:p>
            <a:r>
              <a:rPr lang="en-US" sz="1800">
                <a:latin typeface="Courier New" pitchFamily="49" charset="0"/>
              </a:rPr>
              <a:t>   </a:t>
            </a:r>
            <a:r>
              <a:rPr lang="en-US" sz="1800">
                <a:solidFill>
                  <a:schemeClr val="bg2"/>
                </a:solidFill>
                <a:latin typeface="Courier New" pitchFamily="49" charset="0"/>
              </a:rPr>
              <a:t>JMenuBar menuBar  = new JMenuBar();</a:t>
            </a:r>
          </a:p>
          <a:p>
            <a:r>
              <a:rPr lang="en-US" sz="1800">
                <a:solidFill>
                  <a:schemeClr val="bg2"/>
                </a:solidFill>
                <a:latin typeface="Courier New" pitchFamily="49" charset="0"/>
              </a:rPr>
              <a:t>   JMenu fileMenu = new JMenu("File");</a:t>
            </a:r>
          </a:p>
          <a:p>
            <a:r>
              <a:rPr lang="en-US" sz="1800">
                <a:solidFill>
                  <a:schemeClr val="bg2"/>
                </a:solidFill>
                <a:latin typeface="Courier New" pitchFamily="49" charset="0"/>
              </a:rPr>
              <a:t>   JMenuItem item;</a:t>
            </a:r>
          </a:p>
          <a:p>
            <a:r>
              <a:rPr lang="en-US" sz="1800">
                <a:solidFill>
                  <a:schemeClr val="bg2"/>
                </a:solidFill>
                <a:latin typeface="Courier New" pitchFamily="49" charset="0"/>
              </a:rPr>
              <a:t>   FileMenuHandler fmh  = new FileMenuHandler(this);</a:t>
            </a:r>
          </a:p>
          <a:p>
            <a:r>
              <a:rPr lang="en-US" sz="1800">
                <a:solidFill>
                  <a:schemeClr val="bg2"/>
                </a:solidFill>
                <a:latin typeface="Courier New" pitchFamily="49" charset="0"/>
              </a:rPr>
              <a:t>   item = new JMenuItem("Open"); </a:t>
            </a:r>
          </a:p>
          <a:p>
            <a:r>
              <a:rPr lang="en-US" sz="1800">
                <a:solidFill>
                  <a:schemeClr val="bg2"/>
                </a:solidFill>
                <a:latin typeface="Courier New" pitchFamily="49" charset="0"/>
              </a:rPr>
              <a:t>   item.addActionListener( fmh );</a:t>
            </a:r>
          </a:p>
          <a:p>
            <a:r>
              <a:rPr lang="en-US" sz="1800">
                <a:solidFill>
                  <a:schemeClr val="bg2"/>
                </a:solidFill>
                <a:latin typeface="Courier New" pitchFamily="49" charset="0"/>
              </a:rPr>
              <a:t>   fileMenu.add( item );</a:t>
            </a:r>
          </a:p>
          <a:p>
            <a:r>
              <a:rPr lang="en-US" sz="1800">
                <a:solidFill>
                  <a:schemeClr val="bg2"/>
                </a:solidFill>
                <a:latin typeface="Courier New" pitchFamily="49" charset="0"/>
              </a:rPr>
              <a:t>   fileMenu.addSeparator(); </a:t>
            </a:r>
          </a:p>
          <a:p>
            <a:r>
              <a:rPr lang="en-US" sz="1800">
                <a:solidFill>
                  <a:schemeClr val="bg2"/>
                </a:solidFill>
                <a:latin typeface="Courier New" pitchFamily="49" charset="0"/>
              </a:rPr>
              <a:t>   item = new JMenuItem("Quit"); </a:t>
            </a:r>
          </a:p>
          <a:p>
            <a:r>
              <a:rPr lang="en-US" sz="1800">
                <a:solidFill>
                  <a:schemeClr val="bg2"/>
                </a:solidFill>
                <a:latin typeface="Courier New" pitchFamily="49" charset="0"/>
              </a:rPr>
              <a:t>   item.addActionListener( fmh );</a:t>
            </a:r>
          </a:p>
          <a:p>
            <a:r>
              <a:rPr lang="en-US" sz="1800">
                <a:solidFill>
                  <a:schemeClr val="bg2"/>
                </a:solidFill>
                <a:latin typeface="Courier New" pitchFamily="49" charset="0"/>
              </a:rPr>
              <a:t>   fileMenu.add( item );</a:t>
            </a:r>
          </a:p>
          <a:p>
            <a:r>
              <a:rPr lang="en-US" sz="1800">
                <a:solidFill>
                  <a:schemeClr val="bg2"/>
                </a:solidFill>
                <a:latin typeface="Courier New" pitchFamily="49" charset="0"/>
              </a:rPr>
              <a:t>   </a:t>
            </a:r>
            <a:r>
              <a:rPr lang="en-US" sz="1800" b="1">
                <a:latin typeface="Courier New" pitchFamily="49" charset="0"/>
              </a:rPr>
              <a:t>menuBar.add(fileMenu);</a:t>
            </a:r>
          </a:p>
          <a:p>
            <a:r>
              <a:rPr lang="en-US" sz="1800" b="1">
                <a:latin typeface="Courier New" pitchFamily="49" charset="0"/>
              </a:rPr>
              <a:t>   setJMenuBar(menuBar);</a:t>
            </a:r>
          </a:p>
          <a:p>
            <a:r>
              <a:rPr lang="en-US" sz="1800">
                <a:latin typeface="Courier New" pitchFamily="49" charset="0"/>
              </a:rPr>
              <a:t>} //createMenu</a:t>
            </a:r>
          </a:p>
        </p:txBody>
      </p:sp>
      <p:sp>
        <p:nvSpPr>
          <p:cNvPr id="11267" name="AutoShape 3"/>
          <p:cNvSpPr>
            <a:spLocks/>
          </p:cNvSpPr>
          <p:nvPr/>
        </p:nvSpPr>
        <p:spPr bwMode="auto">
          <a:xfrm>
            <a:off x="5486400" y="3048000"/>
            <a:ext cx="2719388" cy="1090613"/>
          </a:xfrm>
          <a:prstGeom prst="borderCallout1">
            <a:avLst>
              <a:gd name="adj1" fmla="val 10481"/>
              <a:gd name="adj2" fmla="val -2801"/>
              <a:gd name="adj3" fmla="val 66375"/>
              <a:gd name="adj4" fmla="val -52542"/>
            </a:avLst>
          </a:prstGeom>
          <a:noFill/>
          <a:ln w="25400">
            <a:solidFill>
              <a:srgbClr val="00FF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Put the fileMenu in the menuBar</a:t>
            </a:r>
          </a:p>
        </p:txBody>
      </p:sp>
      <p:sp>
        <p:nvSpPr>
          <p:cNvPr id="11268" name="AutoShape 4"/>
          <p:cNvSpPr>
            <a:spLocks/>
          </p:cNvSpPr>
          <p:nvPr/>
        </p:nvSpPr>
        <p:spPr bwMode="auto">
          <a:xfrm>
            <a:off x="5562600" y="4724400"/>
            <a:ext cx="2690813" cy="938213"/>
          </a:xfrm>
          <a:prstGeom prst="borderCallout1">
            <a:avLst>
              <a:gd name="adj1" fmla="val 12181"/>
              <a:gd name="adj2" fmla="val -2833"/>
              <a:gd name="adj3" fmla="val -71065"/>
              <a:gd name="adj4" fmla="val -59116"/>
            </a:avLst>
          </a:prstGeom>
          <a:noFill/>
          <a:ln w="25400">
            <a:solidFill>
              <a:srgbClr val="00FF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Put the menuBar in the JFrame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533400" y="1219200"/>
            <a:ext cx="8077200" cy="4237038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latin typeface="Courier New" pitchFamily="49" charset="0"/>
              </a:rPr>
              <a:t>private void createMenu( ) {</a:t>
            </a:r>
          </a:p>
          <a:p>
            <a:r>
              <a:rPr lang="en-US" sz="1800">
                <a:latin typeface="Courier New" pitchFamily="49" charset="0"/>
              </a:rPr>
              <a:t>   </a:t>
            </a:r>
            <a:r>
              <a:rPr lang="en-US" sz="1800">
                <a:solidFill>
                  <a:schemeClr val="bg2"/>
                </a:solidFill>
                <a:latin typeface="Courier New" pitchFamily="49" charset="0"/>
              </a:rPr>
              <a:t>JMenuBar menuBar  = new JMenuBar();</a:t>
            </a:r>
          </a:p>
          <a:p>
            <a:r>
              <a:rPr lang="en-US" sz="1800">
                <a:solidFill>
                  <a:schemeClr val="bg2"/>
                </a:solidFill>
                <a:latin typeface="Courier New" pitchFamily="49" charset="0"/>
              </a:rPr>
              <a:t>   JMenu fileMenu = new JMenu("File");</a:t>
            </a:r>
          </a:p>
          <a:p>
            <a:r>
              <a:rPr lang="en-US" sz="1800">
                <a:solidFill>
                  <a:schemeClr val="bg2"/>
                </a:solidFill>
                <a:latin typeface="Courier New" pitchFamily="49" charset="0"/>
              </a:rPr>
              <a:t>   JMenuItem item;</a:t>
            </a:r>
          </a:p>
          <a:p>
            <a:r>
              <a:rPr lang="en-US" sz="1800" b="1">
                <a:latin typeface="Courier New" pitchFamily="49" charset="0"/>
              </a:rPr>
              <a:t>   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FileMenuHandler fmh  = new FileMenuHandler(this);</a:t>
            </a:r>
          </a:p>
          <a:p>
            <a:r>
              <a:rPr lang="en-US" sz="1800">
                <a:latin typeface="Courier New" pitchFamily="49" charset="0"/>
              </a:rPr>
              <a:t>   </a:t>
            </a:r>
            <a:r>
              <a:rPr lang="en-US" sz="1800">
                <a:solidFill>
                  <a:schemeClr val="bg2"/>
                </a:solidFill>
                <a:latin typeface="Courier New" pitchFamily="49" charset="0"/>
              </a:rPr>
              <a:t>item = new JMenuItem("Open"); </a:t>
            </a:r>
          </a:p>
          <a:p>
            <a:r>
              <a:rPr lang="en-US" sz="1800">
                <a:latin typeface="Courier New" pitchFamily="49" charset="0"/>
              </a:rPr>
              <a:t>   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item.addActionListener( fmh );</a:t>
            </a:r>
          </a:p>
          <a:p>
            <a:r>
              <a:rPr lang="en-US" sz="1800">
                <a:latin typeface="Courier New" pitchFamily="49" charset="0"/>
              </a:rPr>
              <a:t>   </a:t>
            </a:r>
            <a:r>
              <a:rPr lang="en-US" sz="1800">
                <a:solidFill>
                  <a:schemeClr val="bg2"/>
                </a:solidFill>
                <a:latin typeface="Courier New" pitchFamily="49" charset="0"/>
              </a:rPr>
              <a:t>fileMenu.add( item );</a:t>
            </a:r>
          </a:p>
          <a:p>
            <a:r>
              <a:rPr lang="en-US" sz="1800">
                <a:solidFill>
                  <a:schemeClr val="bg2"/>
                </a:solidFill>
                <a:latin typeface="Courier New" pitchFamily="49" charset="0"/>
              </a:rPr>
              <a:t>   fileMenu.addSeparator(); </a:t>
            </a:r>
          </a:p>
          <a:p>
            <a:r>
              <a:rPr lang="en-US" sz="1800">
                <a:solidFill>
                  <a:schemeClr val="bg2"/>
                </a:solidFill>
                <a:latin typeface="Courier New" pitchFamily="49" charset="0"/>
              </a:rPr>
              <a:t>   item = new JMenuItem("Quit");</a:t>
            </a:r>
            <a:r>
              <a:rPr lang="en-US" sz="1800">
                <a:latin typeface="Courier New" pitchFamily="49" charset="0"/>
              </a:rPr>
              <a:t> </a:t>
            </a:r>
          </a:p>
          <a:p>
            <a:r>
              <a:rPr lang="en-US" sz="1800">
                <a:latin typeface="Courier New" pitchFamily="49" charset="0"/>
              </a:rPr>
              <a:t>   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item.addActionListener( fmh );</a:t>
            </a:r>
          </a:p>
          <a:p>
            <a:r>
              <a:rPr lang="en-US" sz="1800">
                <a:latin typeface="Courier New" pitchFamily="49" charset="0"/>
              </a:rPr>
              <a:t>   </a:t>
            </a:r>
            <a:r>
              <a:rPr lang="en-US" sz="1800">
                <a:solidFill>
                  <a:schemeClr val="bg2"/>
                </a:solidFill>
                <a:latin typeface="Courier New" pitchFamily="49" charset="0"/>
              </a:rPr>
              <a:t>fileMenu.add( item );</a:t>
            </a:r>
          </a:p>
          <a:p>
            <a:r>
              <a:rPr lang="en-US" sz="1800">
                <a:solidFill>
                  <a:schemeClr val="bg2"/>
                </a:solidFill>
                <a:latin typeface="Courier New" pitchFamily="49" charset="0"/>
              </a:rPr>
              <a:t>   menuBar.add(fileMenu);</a:t>
            </a:r>
          </a:p>
          <a:p>
            <a:r>
              <a:rPr lang="en-US" sz="1800">
                <a:solidFill>
                  <a:schemeClr val="bg2"/>
                </a:solidFill>
                <a:latin typeface="Courier New" pitchFamily="49" charset="0"/>
              </a:rPr>
              <a:t>   setJMenuBar(menuBar);</a:t>
            </a:r>
          </a:p>
          <a:p>
            <a:r>
              <a:rPr lang="en-US" sz="1800">
                <a:latin typeface="Courier New" pitchFamily="49" charset="0"/>
              </a:rPr>
              <a:t>} //createMenu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533400" y="533400"/>
            <a:ext cx="3381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Now we handle the </a:t>
            </a:r>
            <a:r>
              <a:rPr lang="en-US" i="1">
                <a:solidFill>
                  <a:schemeClr val="accent2"/>
                </a:solidFill>
              </a:rPr>
              <a:t>events</a:t>
            </a:r>
            <a:endParaRPr 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1295400"/>
          </a:xfrm>
        </p:spPr>
        <p:txBody>
          <a:bodyPr/>
          <a:lstStyle/>
          <a:p>
            <a:r>
              <a:rPr lang="en-US" sz="3600"/>
              <a:t>An </a:t>
            </a:r>
            <a:r>
              <a:rPr lang="en-US" sz="3600" i="1">
                <a:solidFill>
                  <a:schemeClr val="accent2"/>
                </a:solidFill>
              </a:rPr>
              <a:t>event</a:t>
            </a:r>
            <a:r>
              <a:rPr lang="en-US" sz="3600"/>
              <a:t> is something that happens while the program is running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1905000"/>
          </a:xfrm>
        </p:spPr>
        <p:txBody>
          <a:bodyPr/>
          <a:lstStyle/>
          <a:p>
            <a:r>
              <a:rPr lang="en-US"/>
              <a:t>The user clicks on the X to close the window</a:t>
            </a:r>
          </a:p>
          <a:p>
            <a:r>
              <a:rPr lang="en-US"/>
              <a:t>The user chooses an item from a menu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581400"/>
            <a:ext cx="57150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7" name="AutoShape 5"/>
          <p:cNvSpPr>
            <a:spLocks/>
          </p:cNvSpPr>
          <p:nvPr/>
        </p:nvSpPr>
        <p:spPr bwMode="auto">
          <a:xfrm>
            <a:off x="3662363" y="4529138"/>
            <a:ext cx="2128837" cy="609600"/>
          </a:xfrm>
          <a:prstGeom prst="borderCallout1">
            <a:avLst>
              <a:gd name="adj1" fmla="val 18750"/>
              <a:gd name="adj2" fmla="val -3579"/>
              <a:gd name="adj3" fmla="val -18750"/>
              <a:gd name="adj4" fmla="val -58611"/>
            </a:avLst>
          </a:prstGeom>
          <a:noFill/>
          <a:ln w="25400">
            <a:solidFill>
              <a:srgbClr val="00FF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Click on this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r>
              <a:rPr lang="en-US" i="1">
                <a:solidFill>
                  <a:schemeClr val="accent2"/>
                </a:solidFill>
              </a:rPr>
              <a:t>Events</a:t>
            </a:r>
            <a:r>
              <a:rPr lang="en-US"/>
              <a:t> need to be handled</a:t>
            </a:r>
            <a:endParaRPr lang="en-US" i="1"/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838200" y="1600200"/>
            <a:ext cx="75438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/>
              <a:t>An </a:t>
            </a:r>
            <a:r>
              <a:rPr lang="en-US" i="1">
                <a:solidFill>
                  <a:schemeClr val="accent2"/>
                </a:solidFill>
              </a:rPr>
              <a:t>Event Handler</a:t>
            </a:r>
            <a:r>
              <a:rPr lang="en-US"/>
              <a:t> is a method that is automatically called when an event, such as choosing a menu item, occurs.</a:t>
            </a:r>
          </a:p>
          <a:p>
            <a:pPr>
              <a:buFontTx/>
              <a:buChar char="•"/>
            </a:pPr>
            <a:r>
              <a:rPr lang="en-US"/>
              <a:t>An </a:t>
            </a:r>
            <a:r>
              <a:rPr lang="en-US" i="1"/>
              <a:t>Event Handler</a:t>
            </a:r>
            <a:r>
              <a:rPr lang="en-US"/>
              <a:t> can handle more than one event, but each event needs a handler (or nothing will happen)</a:t>
            </a:r>
          </a:p>
          <a:p>
            <a:pPr>
              <a:buFontTx/>
              <a:buChar char="•"/>
            </a:pPr>
            <a:r>
              <a:rPr lang="en-US" i="1"/>
              <a:t>Event Handlers</a:t>
            </a:r>
            <a:r>
              <a:rPr lang="en-US"/>
              <a:t> are written in a class that implements an interface called </a:t>
            </a:r>
            <a:r>
              <a:rPr lang="en-US" i="1">
                <a:solidFill>
                  <a:schemeClr val="accent2"/>
                </a:solidFill>
              </a:rPr>
              <a:t>ActionListener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/>
          <a:lstStyle/>
          <a:p>
            <a:r>
              <a:rPr lang="en-US"/>
              <a:t>What is an </a:t>
            </a:r>
            <a:r>
              <a:rPr lang="en-US" i="1"/>
              <a:t>Interface</a:t>
            </a:r>
            <a:r>
              <a:rPr lang="en-US"/>
              <a:t>?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838200" y="990600"/>
            <a:ext cx="76200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/>
              <a:t>An </a:t>
            </a:r>
            <a:r>
              <a:rPr lang="en-US" i="1"/>
              <a:t>Interface</a:t>
            </a:r>
            <a:r>
              <a:rPr lang="en-US"/>
              <a:t> is a collection of method headings only (not bodies).</a:t>
            </a:r>
          </a:p>
          <a:p>
            <a:pPr>
              <a:buFontTx/>
              <a:buChar char="•"/>
            </a:pPr>
            <a:r>
              <a:rPr lang="en-US"/>
              <a:t>Interfaces are </a:t>
            </a:r>
            <a:r>
              <a:rPr lang="en-US" i="1"/>
              <a:t>implemented</a:t>
            </a:r>
            <a:r>
              <a:rPr lang="en-US"/>
              <a:t> by a Java class</a:t>
            </a:r>
          </a:p>
          <a:p>
            <a:pPr>
              <a:buFontTx/>
              <a:buChar char="•"/>
            </a:pPr>
            <a:r>
              <a:rPr lang="en-US"/>
              <a:t>If an interface is implemented, </a:t>
            </a:r>
            <a:r>
              <a:rPr lang="en-US" b="1"/>
              <a:t>all</a:t>
            </a:r>
            <a:r>
              <a:rPr lang="en-US"/>
              <a:t> methods specified in the interface must be provided by that class</a:t>
            </a:r>
          </a:p>
          <a:p>
            <a:pPr>
              <a:buFontTx/>
              <a:buChar char="•"/>
            </a:pPr>
            <a:r>
              <a:rPr lang="en-US"/>
              <a:t>An interface, if implemented, guarantees that all methods will be defined.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143000" y="3581400"/>
            <a:ext cx="7086600" cy="1357313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public interface X {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public int y (int z);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public void q();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1143000" y="5105400"/>
            <a:ext cx="7086600" cy="1357313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public class A implements X {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public int y (int z) { return z+1 )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public void q() {  }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609600"/>
          </a:xfrm>
        </p:spPr>
        <p:txBody>
          <a:bodyPr/>
          <a:lstStyle/>
          <a:p>
            <a:r>
              <a:rPr lang="en-US"/>
              <a:t>Interface </a:t>
            </a:r>
            <a:r>
              <a:rPr lang="en-US" i="1"/>
              <a:t>ActionListener</a:t>
            </a:r>
            <a:endParaRPr lang="en-US"/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762000" y="1524000"/>
            <a:ext cx="79597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Contains a method heading </a:t>
            </a:r>
            <a:r>
              <a:rPr lang="en-US" i="1">
                <a:solidFill>
                  <a:schemeClr val="accent2"/>
                </a:solidFill>
              </a:rPr>
              <a:t>actionPerformed(ActionEvent)</a:t>
            </a:r>
          </a:p>
          <a:p>
            <a:pPr>
              <a:buFontTx/>
              <a:buChar char="•"/>
            </a:pPr>
            <a:r>
              <a:rPr lang="en-US"/>
              <a:t>The </a:t>
            </a:r>
            <a:r>
              <a:rPr lang="en-US" i="1"/>
              <a:t>actionPerformed</a:t>
            </a:r>
            <a:r>
              <a:rPr lang="en-US"/>
              <a:t> method is called when an event happens.</a:t>
            </a:r>
          </a:p>
          <a:p>
            <a:pPr>
              <a:buFontTx/>
              <a:buChar char="•"/>
            </a:pPr>
            <a:r>
              <a:rPr lang="en-US"/>
              <a:t>Each event needs to be </a:t>
            </a:r>
            <a:r>
              <a:rPr lang="en-US" i="1"/>
              <a:t>registered</a:t>
            </a:r>
            <a:r>
              <a:rPr lang="en-US"/>
              <a:t> with some ActionListener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95600"/>
            <a:ext cx="4343400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1219200" y="3505200"/>
            <a:ext cx="1143000" cy="22860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2438400" y="3505200"/>
            <a:ext cx="624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FileMenuHandler (implements ActionListener)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5562600" y="4495800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actionPerformed called</a:t>
            </a:r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4343400" y="3962400"/>
            <a:ext cx="1447800" cy="53340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533400" y="533400"/>
            <a:ext cx="8077200" cy="4237038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latin typeface="Courier New" pitchFamily="49" charset="0"/>
              </a:rPr>
              <a:t>private void createMenu( ) {</a:t>
            </a:r>
          </a:p>
          <a:p>
            <a:r>
              <a:rPr lang="en-US" sz="1800">
                <a:latin typeface="Courier New" pitchFamily="49" charset="0"/>
              </a:rPr>
              <a:t>   </a:t>
            </a:r>
            <a:r>
              <a:rPr lang="en-US" sz="1800">
                <a:solidFill>
                  <a:schemeClr val="bg2"/>
                </a:solidFill>
                <a:latin typeface="Courier New" pitchFamily="49" charset="0"/>
              </a:rPr>
              <a:t>JMenuBar menuBar  = new JMenuBar();</a:t>
            </a:r>
          </a:p>
          <a:p>
            <a:r>
              <a:rPr lang="en-US" sz="1800">
                <a:solidFill>
                  <a:schemeClr val="bg2"/>
                </a:solidFill>
                <a:latin typeface="Courier New" pitchFamily="49" charset="0"/>
              </a:rPr>
              <a:t>   JMenu fileMenu = new JMenu("File");</a:t>
            </a:r>
          </a:p>
          <a:p>
            <a:r>
              <a:rPr lang="en-US" sz="1800">
                <a:solidFill>
                  <a:schemeClr val="bg2"/>
                </a:solidFill>
                <a:latin typeface="Courier New" pitchFamily="49" charset="0"/>
              </a:rPr>
              <a:t>   JMenuItem item;</a:t>
            </a:r>
          </a:p>
          <a:p>
            <a:r>
              <a:rPr lang="en-US" sz="1800" b="1">
                <a:latin typeface="Courier New" pitchFamily="49" charset="0"/>
              </a:rPr>
              <a:t>   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FileMenuHandler fmh  = new FileMenuHandler(this);</a:t>
            </a:r>
          </a:p>
          <a:p>
            <a:r>
              <a:rPr lang="en-US" sz="1800">
                <a:latin typeface="Courier New" pitchFamily="49" charset="0"/>
              </a:rPr>
              <a:t>   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item = new JMenuItem("Open"); </a:t>
            </a:r>
          </a:p>
          <a:p>
            <a:r>
              <a:rPr lang="en-US" sz="1800">
                <a:latin typeface="Courier New" pitchFamily="49" charset="0"/>
              </a:rPr>
              <a:t>   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item.addActionListener( fmh );</a:t>
            </a:r>
          </a:p>
          <a:p>
            <a:r>
              <a:rPr lang="en-US" sz="1800">
                <a:latin typeface="Courier New" pitchFamily="49" charset="0"/>
              </a:rPr>
              <a:t>   </a:t>
            </a:r>
            <a:r>
              <a:rPr lang="en-US" sz="1800">
                <a:solidFill>
                  <a:schemeClr val="bg2"/>
                </a:solidFill>
                <a:latin typeface="Courier New" pitchFamily="49" charset="0"/>
              </a:rPr>
              <a:t>fileMenu.add( item );</a:t>
            </a:r>
          </a:p>
          <a:p>
            <a:r>
              <a:rPr lang="en-US" sz="1800">
                <a:solidFill>
                  <a:schemeClr val="bg2"/>
                </a:solidFill>
                <a:latin typeface="Courier New" pitchFamily="49" charset="0"/>
              </a:rPr>
              <a:t>   fileMenu.addSeparator(); </a:t>
            </a:r>
          </a:p>
          <a:p>
            <a:r>
              <a:rPr lang="en-US" sz="1800">
                <a:solidFill>
                  <a:schemeClr val="bg2"/>
                </a:solidFill>
                <a:latin typeface="Courier New" pitchFamily="49" charset="0"/>
              </a:rPr>
              <a:t>   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item = new JMenuItem("Quit"); 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   item.addActionListener( fmh );</a:t>
            </a:r>
          </a:p>
          <a:p>
            <a:r>
              <a:rPr lang="en-US" sz="1800">
                <a:latin typeface="Courier New" pitchFamily="49" charset="0"/>
              </a:rPr>
              <a:t>   </a:t>
            </a:r>
            <a:r>
              <a:rPr lang="en-US" sz="1800">
                <a:solidFill>
                  <a:schemeClr val="bg2"/>
                </a:solidFill>
                <a:latin typeface="Courier New" pitchFamily="49" charset="0"/>
              </a:rPr>
              <a:t>fileMenu.add( item );</a:t>
            </a:r>
          </a:p>
          <a:p>
            <a:r>
              <a:rPr lang="en-US" sz="1800">
                <a:solidFill>
                  <a:schemeClr val="bg2"/>
                </a:solidFill>
                <a:latin typeface="Courier New" pitchFamily="49" charset="0"/>
              </a:rPr>
              <a:t>   menuBar.add(fileMenu);</a:t>
            </a:r>
          </a:p>
          <a:p>
            <a:r>
              <a:rPr lang="en-US" sz="1800">
                <a:solidFill>
                  <a:schemeClr val="bg2"/>
                </a:solidFill>
                <a:latin typeface="Courier New" pitchFamily="49" charset="0"/>
              </a:rPr>
              <a:t>   setJMenuBar(menuBar);</a:t>
            </a:r>
          </a:p>
          <a:p>
            <a:r>
              <a:rPr lang="en-US" sz="1800">
                <a:latin typeface="Courier New" pitchFamily="49" charset="0"/>
              </a:rPr>
              <a:t>} //createMenu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762000" y="5105400"/>
            <a:ext cx="71786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Here, clicking on </a:t>
            </a:r>
            <a:r>
              <a:rPr lang="en-US" i="1"/>
              <a:t>open</a:t>
            </a:r>
            <a:r>
              <a:rPr lang="en-US"/>
              <a:t> or on </a:t>
            </a:r>
            <a:r>
              <a:rPr lang="en-US" i="1"/>
              <a:t>quit</a:t>
            </a:r>
            <a:r>
              <a:rPr lang="en-US"/>
              <a:t> will call the actionPerformed method of the FileMenuHandler class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381000" y="304800"/>
            <a:ext cx="7162800" cy="2868613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...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FileMenuHandler fmh  = new FileMenuHandler(this);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item = new JMenuItem("Open");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item.addActionListener( fmh);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item = new JMenuItem("Quit");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item.addActionListener( fmh );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...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7" r="82666" b="50667"/>
          <a:stretch>
            <a:fillRect/>
          </a:stretch>
        </p:blipFill>
        <p:spPr bwMode="auto">
          <a:xfrm>
            <a:off x="7620000" y="3352800"/>
            <a:ext cx="9906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6096000" y="1676400"/>
            <a:ext cx="1219200" cy="487363"/>
            <a:chOff x="806" y="3072"/>
            <a:chExt cx="874" cy="430"/>
          </a:xfrm>
        </p:grpSpPr>
        <p:sp>
          <p:nvSpPr>
            <p:cNvPr id="21509" name="Text Box 5"/>
            <p:cNvSpPr txBox="1">
              <a:spLocks noChangeArrowheads="1"/>
            </p:cNvSpPr>
            <p:nvPr/>
          </p:nvSpPr>
          <p:spPr bwMode="auto">
            <a:xfrm>
              <a:off x="806" y="3099"/>
              <a:ext cx="519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item</a:t>
              </a:r>
            </a:p>
          </p:txBody>
        </p:sp>
        <p:sp>
          <p:nvSpPr>
            <p:cNvPr id="21510" name="Rectangle 6"/>
            <p:cNvSpPr>
              <a:spLocks noChangeArrowheads="1"/>
            </p:cNvSpPr>
            <p:nvPr/>
          </p:nvSpPr>
          <p:spPr bwMode="auto">
            <a:xfrm>
              <a:off x="1296" y="3072"/>
              <a:ext cx="384" cy="336"/>
            </a:xfrm>
            <a:prstGeom prst="rect">
              <a:avLst/>
            </a:prstGeom>
            <a:noFill/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514" name="Group 10"/>
          <p:cNvGrpSpPr>
            <a:grpSpLocks/>
          </p:cNvGrpSpPr>
          <p:nvPr/>
        </p:nvGrpSpPr>
        <p:grpSpPr bwMode="auto">
          <a:xfrm>
            <a:off x="4648200" y="1752600"/>
            <a:ext cx="1219200" cy="487363"/>
            <a:chOff x="806" y="3072"/>
            <a:chExt cx="874" cy="430"/>
          </a:xfrm>
        </p:grpSpPr>
        <p:sp>
          <p:nvSpPr>
            <p:cNvPr id="21515" name="Text Box 11"/>
            <p:cNvSpPr txBox="1">
              <a:spLocks noChangeArrowheads="1"/>
            </p:cNvSpPr>
            <p:nvPr/>
          </p:nvSpPr>
          <p:spPr bwMode="auto">
            <a:xfrm>
              <a:off x="806" y="3099"/>
              <a:ext cx="484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fmh</a:t>
              </a:r>
            </a:p>
          </p:txBody>
        </p:sp>
        <p:sp>
          <p:nvSpPr>
            <p:cNvPr id="21516" name="Rectangle 12"/>
            <p:cNvSpPr>
              <a:spLocks noChangeArrowheads="1"/>
            </p:cNvSpPr>
            <p:nvPr/>
          </p:nvSpPr>
          <p:spPr bwMode="auto">
            <a:xfrm>
              <a:off x="1296" y="3072"/>
              <a:ext cx="384" cy="336"/>
            </a:xfrm>
            <a:prstGeom prst="rect">
              <a:avLst/>
            </a:prstGeom>
            <a:noFill/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381000" y="304800"/>
            <a:ext cx="7162800" cy="2868613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...</a:t>
            </a:r>
          </a:p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FileMenuHandler fmh  = new FileMenuHandler(this);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item = new JMenuItem("Open");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item.addActionListener( fmh);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item = new JMenuItem("Quit");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item.addActionListener( fmh );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...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7" r="82666" b="50667"/>
          <a:stretch>
            <a:fillRect/>
          </a:stretch>
        </p:blipFill>
        <p:spPr bwMode="auto">
          <a:xfrm>
            <a:off x="7620000" y="3352800"/>
            <a:ext cx="9906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2532" name="Group 4"/>
          <p:cNvGrpSpPr>
            <a:grpSpLocks/>
          </p:cNvGrpSpPr>
          <p:nvPr/>
        </p:nvGrpSpPr>
        <p:grpSpPr bwMode="auto">
          <a:xfrm>
            <a:off x="6096000" y="1676400"/>
            <a:ext cx="1219200" cy="487363"/>
            <a:chOff x="806" y="3072"/>
            <a:chExt cx="874" cy="430"/>
          </a:xfrm>
        </p:grpSpPr>
        <p:sp>
          <p:nvSpPr>
            <p:cNvPr id="22533" name="Text Box 5"/>
            <p:cNvSpPr txBox="1">
              <a:spLocks noChangeArrowheads="1"/>
            </p:cNvSpPr>
            <p:nvPr/>
          </p:nvSpPr>
          <p:spPr bwMode="auto">
            <a:xfrm>
              <a:off x="806" y="3099"/>
              <a:ext cx="519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item</a:t>
              </a:r>
            </a:p>
          </p:txBody>
        </p:sp>
        <p:sp>
          <p:nvSpPr>
            <p:cNvPr id="22534" name="Rectangle 6"/>
            <p:cNvSpPr>
              <a:spLocks noChangeArrowheads="1"/>
            </p:cNvSpPr>
            <p:nvPr/>
          </p:nvSpPr>
          <p:spPr bwMode="auto">
            <a:xfrm>
              <a:off x="1296" y="3072"/>
              <a:ext cx="384" cy="336"/>
            </a:xfrm>
            <a:prstGeom prst="rect">
              <a:avLst/>
            </a:prstGeom>
            <a:noFill/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457200" y="4267200"/>
            <a:ext cx="4724400" cy="1582738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FileMenuHandler</a:t>
            </a:r>
            <a:endParaRPr lang="en-US"/>
          </a:p>
          <a:p>
            <a:pPr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>public FileMenuHandler (JFrame jf) {</a:t>
            </a:r>
          </a:p>
          <a:p>
            <a:pPr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>   jframe = jf;</a:t>
            </a:r>
          </a:p>
          <a:p>
            <a:pPr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>}</a:t>
            </a:r>
          </a:p>
        </p:txBody>
      </p:sp>
      <p:grpSp>
        <p:nvGrpSpPr>
          <p:cNvPr id="22538" name="Group 10"/>
          <p:cNvGrpSpPr>
            <a:grpSpLocks/>
          </p:cNvGrpSpPr>
          <p:nvPr/>
        </p:nvGrpSpPr>
        <p:grpSpPr bwMode="auto">
          <a:xfrm>
            <a:off x="4648200" y="1752600"/>
            <a:ext cx="1219200" cy="487363"/>
            <a:chOff x="806" y="3072"/>
            <a:chExt cx="874" cy="430"/>
          </a:xfrm>
        </p:grpSpPr>
        <p:sp>
          <p:nvSpPr>
            <p:cNvPr id="22539" name="Text Box 11"/>
            <p:cNvSpPr txBox="1">
              <a:spLocks noChangeArrowheads="1"/>
            </p:cNvSpPr>
            <p:nvPr/>
          </p:nvSpPr>
          <p:spPr bwMode="auto">
            <a:xfrm>
              <a:off x="806" y="3099"/>
              <a:ext cx="484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fmh</a:t>
              </a:r>
            </a:p>
          </p:txBody>
        </p:sp>
        <p:sp>
          <p:nvSpPr>
            <p:cNvPr id="22540" name="Rectangle 12"/>
            <p:cNvSpPr>
              <a:spLocks noChangeArrowheads="1"/>
            </p:cNvSpPr>
            <p:nvPr/>
          </p:nvSpPr>
          <p:spPr bwMode="auto">
            <a:xfrm>
              <a:off x="1296" y="3072"/>
              <a:ext cx="384" cy="336"/>
            </a:xfrm>
            <a:prstGeom prst="rect">
              <a:avLst/>
            </a:prstGeom>
            <a:noFill/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541" name="Line 13"/>
          <p:cNvSpPr>
            <a:spLocks noChangeShapeType="1"/>
          </p:cNvSpPr>
          <p:nvPr/>
        </p:nvSpPr>
        <p:spPr bwMode="auto">
          <a:xfrm flipH="1">
            <a:off x="2895600" y="1981200"/>
            <a:ext cx="2819400" cy="22098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2514600" y="5105400"/>
            <a:ext cx="457200" cy="381000"/>
          </a:xfrm>
          <a:prstGeom prst="rect">
            <a:avLst/>
          </a:prstGeom>
          <a:noFill/>
          <a:ln w="254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 flipV="1">
            <a:off x="2667000" y="3200400"/>
            <a:ext cx="0" cy="2133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381000" y="304800"/>
            <a:ext cx="7162800" cy="2868613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...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FileMenuHandler fmh  = new FileMenuHandler(this);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item = new JMenuItem("Open");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item.addActionListener( fmh);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item = new JMenuItem("Quit");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item.addActionListener( fmh );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...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7" r="82666" b="50667"/>
          <a:stretch>
            <a:fillRect/>
          </a:stretch>
        </p:blipFill>
        <p:spPr bwMode="auto">
          <a:xfrm>
            <a:off x="7620000" y="3352800"/>
            <a:ext cx="9906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6096000" y="1676400"/>
            <a:ext cx="1219200" cy="487363"/>
            <a:chOff x="806" y="3072"/>
            <a:chExt cx="874" cy="430"/>
          </a:xfrm>
        </p:grpSpPr>
        <p:sp>
          <p:nvSpPr>
            <p:cNvPr id="23557" name="Text Box 5"/>
            <p:cNvSpPr txBox="1">
              <a:spLocks noChangeArrowheads="1"/>
            </p:cNvSpPr>
            <p:nvPr/>
          </p:nvSpPr>
          <p:spPr bwMode="auto">
            <a:xfrm>
              <a:off x="806" y="3099"/>
              <a:ext cx="519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item</a:t>
              </a:r>
            </a:p>
          </p:txBody>
        </p:sp>
        <p:sp>
          <p:nvSpPr>
            <p:cNvPr id="23558" name="Rectangle 6"/>
            <p:cNvSpPr>
              <a:spLocks noChangeArrowheads="1"/>
            </p:cNvSpPr>
            <p:nvPr/>
          </p:nvSpPr>
          <p:spPr bwMode="auto">
            <a:xfrm>
              <a:off x="1296" y="3072"/>
              <a:ext cx="384" cy="336"/>
            </a:xfrm>
            <a:prstGeom prst="rect">
              <a:avLst/>
            </a:prstGeom>
            <a:noFill/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59" name="Line 7"/>
          <p:cNvSpPr>
            <a:spLocks noChangeShapeType="1"/>
          </p:cNvSpPr>
          <p:nvPr/>
        </p:nvSpPr>
        <p:spPr bwMode="auto">
          <a:xfrm>
            <a:off x="7010400" y="1981200"/>
            <a:ext cx="604838" cy="2049463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7620000" y="3962400"/>
            <a:ext cx="914400" cy="304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457200" y="4267200"/>
            <a:ext cx="4724400" cy="1582738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FileMenuHandler</a:t>
            </a:r>
            <a:endParaRPr lang="en-US"/>
          </a:p>
          <a:p>
            <a:pPr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>public FileMenuHandler (JFrame jf) {</a:t>
            </a:r>
          </a:p>
          <a:p>
            <a:pPr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>   jframe = jf;</a:t>
            </a:r>
          </a:p>
          <a:p>
            <a:pPr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>}</a:t>
            </a:r>
          </a:p>
        </p:txBody>
      </p:sp>
      <p:grpSp>
        <p:nvGrpSpPr>
          <p:cNvPr id="23562" name="Group 10"/>
          <p:cNvGrpSpPr>
            <a:grpSpLocks/>
          </p:cNvGrpSpPr>
          <p:nvPr/>
        </p:nvGrpSpPr>
        <p:grpSpPr bwMode="auto">
          <a:xfrm>
            <a:off x="4648200" y="1752600"/>
            <a:ext cx="1219200" cy="487363"/>
            <a:chOff x="806" y="3072"/>
            <a:chExt cx="874" cy="430"/>
          </a:xfrm>
        </p:grpSpPr>
        <p:sp>
          <p:nvSpPr>
            <p:cNvPr id="23563" name="Text Box 11"/>
            <p:cNvSpPr txBox="1">
              <a:spLocks noChangeArrowheads="1"/>
            </p:cNvSpPr>
            <p:nvPr/>
          </p:nvSpPr>
          <p:spPr bwMode="auto">
            <a:xfrm>
              <a:off x="806" y="3099"/>
              <a:ext cx="484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fmh</a:t>
              </a:r>
            </a:p>
          </p:txBody>
        </p:sp>
        <p:sp>
          <p:nvSpPr>
            <p:cNvPr id="23564" name="Rectangle 12"/>
            <p:cNvSpPr>
              <a:spLocks noChangeArrowheads="1"/>
            </p:cNvSpPr>
            <p:nvPr/>
          </p:nvSpPr>
          <p:spPr bwMode="auto">
            <a:xfrm>
              <a:off x="1296" y="3072"/>
              <a:ext cx="384" cy="336"/>
            </a:xfrm>
            <a:prstGeom prst="rect">
              <a:avLst/>
            </a:prstGeom>
            <a:noFill/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65" name="Line 13"/>
          <p:cNvSpPr>
            <a:spLocks noChangeShapeType="1"/>
          </p:cNvSpPr>
          <p:nvPr/>
        </p:nvSpPr>
        <p:spPr bwMode="auto">
          <a:xfrm flipH="1">
            <a:off x="2895600" y="1981200"/>
            <a:ext cx="2819400" cy="22098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2514600" y="5105400"/>
            <a:ext cx="457200" cy="381000"/>
          </a:xfrm>
          <a:prstGeom prst="rect">
            <a:avLst/>
          </a:prstGeom>
          <a:noFill/>
          <a:ln w="254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 flipV="1">
            <a:off x="2667000" y="3200400"/>
            <a:ext cx="0" cy="2133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JFrames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Complete Window objects</a:t>
            </a:r>
          </a:p>
          <a:p>
            <a:r>
              <a:rPr lang="en-US"/>
              <a:t>They don't do anything until told to</a:t>
            </a:r>
          </a:p>
          <a:p>
            <a:r>
              <a:rPr lang="en-US"/>
              <a:t>An </a:t>
            </a:r>
            <a:r>
              <a:rPr lang="en-US" i="1"/>
              <a:t>event</a:t>
            </a:r>
            <a:r>
              <a:rPr lang="en-US"/>
              <a:t>, such as a menu choice, signals the JFrame to respond.</a:t>
            </a:r>
          </a:p>
          <a:p>
            <a:r>
              <a:rPr lang="en-US"/>
              <a:t>This is called </a:t>
            </a:r>
            <a:r>
              <a:rPr lang="en-US" i="1"/>
              <a:t>Event-Driven Programming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81000" y="304800"/>
            <a:ext cx="7162800" cy="2868613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...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FileMenuHandler fmh  = new FileMenuHandler(this);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item = new JMenuItem("Open");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item.addActionListener( fmh);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item = new JMenuItem("Quit");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item.addActionListener( fmh );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...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7" r="82666" b="50667"/>
          <a:stretch>
            <a:fillRect/>
          </a:stretch>
        </p:blipFill>
        <p:spPr bwMode="auto">
          <a:xfrm>
            <a:off x="7620000" y="3352800"/>
            <a:ext cx="9906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4580" name="Group 4"/>
          <p:cNvGrpSpPr>
            <a:grpSpLocks/>
          </p:cNvGrpSpPr>
          <p:nvPr/>
        </p:nvGrpSpPr>
        <p:grpSpPr bwMode="auto">
          <a:xfrm>
            <a:off x="6096000" y="1676400"/>
            <a:ext cx="1219200" cy="487363"/>
            <a:chOff x="806" y="3072"/>
            <a:chExt cx="874" cy="430"/>
          </a:xfrm>
        </p:grpSpPr>
        <p:sp>
          <p:nvSpPr>
            <p:cNvPr id="24581" name="Text Box 5"/>
            <p:cNvSpPr txBox="1">
              <a:spLocks noChangeArrowheads="1"/>
            </p:cNvSpPr>
            <p:nvPr/>
          </p:nvSpPr>
          <p:spPr bwMode="auto">
            <a:xfrm>
              <a:off x="806" y="3099"/>
              <a:ext cx="519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item</a:t>
              </a:r>
            </a:p>
          </p:txBody>
        </p:sp>
        <p:sp>
          <p:nvSpPr>
            <p:cNvPr id="24582" name="Rectangle 6"/>
            <p:cNvSpPr>
              <a:spLocks noChangeArrowheads="1"/>
            </p:cNvSpPr>
            <p:nvPr/>
          </p:nvSpPr>
          <p:spPr bwMode="auto">
            <a:xfrm>
              <a:off x="1296" y="3072"/>
              <a:ext cx="384" cy="336"/>
            </a:xfrm>
            <a:prstGeom prst="rect">
              <a:avLst/>
            </a:prstGeom>
            <a:noFill/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583" name="Line 7"/>
          <p:cNvSpPr>
            <a:spLocks noChangeShapeType="1"/>
          </p:cNvSpPr>
          <p:nvPr/>
        </p:nvSpPr>
        <p:spPr bwMode="auto">
          <a:xfrm>
            <a:off x="7010400" y="1981200"/>
            <a:ext cx="604838" cy="2049463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7620000" y="3962400"/>
            <a:ext cx="914400" cy="304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457200" y="4267200"/>
            <a:ext cx="4724400" cy="1582738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FileMenuHandler</a:t>
            </a:r>
            <a:endParaRPr lang="en-US"/>
          </a:p>
          <a:p>
            <a:pPr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>public FileMenuHandler (JFrame jf) {</a:t>
            </a:r>
          </a:p>
          <a:p>
            <a:pPr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>   jframe = jf;</a:t>
            </a:r>
          </a:p>
          <a:p>
            <a:pPr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>}</a:t>
            </a:r>
          </a:p>
        </p:txBody>
      </p:sp>
      <p:grpSp>
        <p:nvGrpSpPr>
          <p:cNvPr id="24586" name="Group 10"/>
          <p:cNvGrpSpPr>
            <a:grpSpLocks/>
          </p:cNvGrpSpPr>
          <p:nvPr/>
        </p:nvGrpSpPr>
        <p:grpSpPr bwMode="auto">
          <a:xfrm>
            <a:off x="4648200" y="1752600"/>
            <a:ext cx="1219200" cy="487363"/>
            <a:chOff x="806" y="3072"/>
            <a:chExt cx="874" cy="430"/>
          </a:xfrm>
        </p:grpSpPr>
        <p:sp>
          <p:nvSpPr>
            <p:cNvPr id="24587" name="Text Box 11"/>
            <p:cNvSpPr txBox="1">
              <a:spLocks noChangeArrowheads="1"/>
            </p:cNvSpPr>
            <p:nvPr/>
          </p:nvSpPr>
          <p:spPr bwMode="auto">
            <a:xfrm>
              <a:off x="806" y="3099"/>
              <a:ext cx="484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fmh</a:t>
              </a:r>
            </a:p>
          </p:txBody>
        </p:sp>
        <p:sp>
          <p:nvSpPr>
            <p:cNvPr id="24588" name="Rectangle 12"/>
            <p:cNvSpPr>
              <a:spLocks noChangeArrowheads="1"/>
            </p:cNvSpPr>
            <p:nvPr/>
          </p:nvSpPr>
          <p:spPr bwMode="auto">
            <a:xfrm>
              <a:off x="1296" y="3072"/>
              <a:ext cx="384" cy="336"/>
            </a:xfrm>
            <a:prstGeom prst="rect">
              <a:avLst/>
            </a:prstGeom>
            <a:noFill/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589" name="Line 13"/>
          <p:cNvSpPr>
            <a:spLocks noChangeShapeType="1"/>
          </p:cNvSpPr>
          <p:nvPr/>
        </p:nvSpPr>
        <p:spPr bwMode="auto">
          <a:xfrm flipH="1">
            <a:off x="2895600" y="1981200"/>
            <a:ext cx="2819400" cy="22098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2514600" y="5105400"/>
            <a:ext cx="457200" cy="381000"/>
          </a:xfrm>
          <a:prstGeom prst="rect">
            <a:avLst/>
          </a:prstGeom>
          <a:noFill/>
          <a:ln w="254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 flipV="1">
            <a:off x="2667000" y="3200400"/>
            <a:ext cx="0" cy="2133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6"/>
          <p:cNvSpPr>
            <a:spLocks noChangeShapeType="1"/>
          </p:cNvSpPr>
          <p:nvPr/>
        </p:nvSpPr>
        <p:spPr bwMode="auto">
          <a:xfrm flipH="1">
            <a:off x="5181600" y="4114800"/>
            <a:ext cx="243840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381000" y="304800"/>
            <a:ext cx="7162800" cy="2868613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...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FileMenuHandler fmh  = new FileMenuHandler(this);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item = new JMenuItem("Open");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item.addActionListener( fmh);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item = new JMenuItem("Quit");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item.addActionListener( fmh );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...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7" r="82666" b="50667"/>
          <a:stretch>
            <a:fillRect/>
          </a:stretch>
        </p:blipFill>
        <p:spPr bwMode="auto">
          <a:xfrm>
            <a:off x="7620000" y="3352800"/>
            <a:ext cx="9906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5604" name="Group 4"/>
          <p:cNvGrpSpPr>
            <a:grpSpLocks/>
          </p:cNvGrpSpPr>
          <p:nvPr/>
        </p:nvGrpSpPr>
        <p:grpSpPr bwMode="auto">
          <a:xfrm>
            <a:off x="6096000" y="1676400"/>
            <a:ext cx="1219200" cy="487363"/>
            <a:chOff x="806" y="3072"/>
            <a:chExt cx="874" cy="430"/>
          </a:xfrm>
        </p:grpSpPr>
        <p:sp>
          <p:nvSpPr>
            <p:cNvPr id="25605" name="Text Box 5"/>
            <p:cNvSpPr txBox="1">
              <a:spLocks noChangeArrowheads="1"/>
            </p:cNvSpPr>
            <p:nvPr/>
          </p:nvSpPr>
          <p:spPr bwMode="auto">
            <a:xfrm>
              <a:off x="806" y="3099"/>
              <a:ext cx="519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item</a:t>
              </a:r>
            </a:p>
          </p:txBody>
        </p:sp>
        <p:sp>
          <p:nvSpPr>
            <p:cNvPr id="25606" name="Rectangle 6"/>
            <p:cNvSpPr>
              <a:spLocks noChangeArrowheads="1"/>
            </p:cNvSpPr>
            <p:nvPr/>
          </p:nvSpPr>
          <p:spPr bwMode="auto">
            <a:xfrm>
              <a:off x="1296" y="3072"/>
              <a:ext cx="384" cy="336"/>
            </a:xfrm>
            <a:prstGeom prst="rect">
              <a:avLst/>
            </a:prstGeom>
            <a:noFill/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7620000" y="3962400"/>
            <a:ext cx="914400" cy="304800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457200" y="4267200"/>
            <a:ext cx="4724400" cy="1582738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FileMenuHandler</a:t>
            </a:r>
            <a:endParaRPr lang="en-US"/>
          </a:p>
          <a:p>
            <a:pPr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>public FileMenuHandler (JFrame jf) {</a:t>
            </a:r>
          </a:p>
          <a:p>
            <a:pPr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>   jframe = jf;</a:t>
            </a:r>
          </a:p>
          <a:p>
            <a:pPr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>}</a:t>
            </a:r>
          </a:p>
        </p:txBody>
      </p:sp>
      <p:grpSp>
        <p:nvGrpSpPr>
          <p:cNvPr id="25610" name="Group 10"/>
          <p:cNvGrpSpPr>
            <a:grpSpLocks/>
          </p:cNvGrpSpPr>
          <p:nvPr/>
        </p:nvGrpSpPr>
        <p:grpSpPr bwMode="auto">
          <a:xfrm>
            <a:off x="4648200" y="1752600"/>
            <a:ext cx="1219200" cy="487363"/>
            <a:chOff x="806" y="3072"/>
            <a:chExt cx="874" cy="430"/>
          </a:xfrm>
        </p:grpSpPr>
        <p:sp>
          <p:nvSpPr>
            <p:cNvPr id="25611" name="Text Box 11"/>
            <p:cNvSpPr txBox="1">
              <a:spLocks noChangeArrowheads="1"/>
            </p:cNvSpPr>
            <p:nvPr/>
          </p:nvSpPr>
          <p:spPr bwMode="auto">
            <a:xfrm>
              <a:off x="806" y="3099"/>
              <a:ext cx="484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fmh</a:t>
              </a:r>
            </a:p>
          </p:txBody>
        </p:sp>
        <p:sp>
          <p:nvSpPr>
            <p:cNvPr id="25612" name="Rectangle 12"/>
            <p:cNvSpPr>
              <a:spLocks noChangeArrowheads="1"/>
            </p:cNvSpPr>
            <p:nvPr/>
          </p:nvSpPr>
          <p:spPr bwMode="auto">
            <a:xfrm>
              <a:off x="1296" y="3072"/>
              <a:ext cx="384" cy="336"/>
            </a:xfrm>
            <a:prstGeom prst="rect">
              <a:avLst/>
            </a:prstGeom>
            <a:noFill/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13" name="Line 13"/>
          <p:cNvSpPr>
            <a:spLocks noChangeShapeType="1"/>
          </p:cNvSpPr>
          <p:nvPr/>
        </p:nvSpPr>
        <p:spPr bwMode="auto">
          <a:xfrm flipH="1">
            <a:off x="2895600" y="1981200"/>
            <a:ext cx="2819400" cy="22098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2514600" y="5105400"/>
            <a:ext cx="457200" cy="381000"/>
          </a:xfrm>
          <a:prstGeom prst="rect">
            <a:avLst/>
          </a:prstGeom>
          <a:noFill/>
          <a:ln w="254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5" name="Line 15"/>
          <p:cNvSpPr>
            <a:spLocks noChangeShapeType="1"/>
          </p:cNvSpPr>
          <p:nvPr/>
        </p:nvSpPr>
        <p:spPr bwMode="auto">
          <a:xfrm flipV="1">
            <a:off x="2667000" y="3200400"/>
            <a:ext cx="0" cy="2133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6" name="Line 16"/>
          <p:cNvSpPr>
            <a:spLocks noChangeShapeType="1"/>
          </p:cNvSpPr>
          <p:nvPr/>
        </p:nvSpPr>
        <p:spPr bwMode="auto">
          <a:xfrm flipH="1">
            <a:off x="5181600" y="4114800"/>
            <a:ext cx="2438400" cy="38100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5617" name="AutoShape 17"/>
          <p:cNvCxnSpPr>
            <a:cxnSpLocks noChangeShapeType="1"/>
          </p:cNvCxnSpPr>
          <p:nvPr/>
        </p:nvCxnSpPr>
        <p:spPr bwMode="auto">
          <a:xfrm rot="16200000" flipH="1">
            <a:off x="6051550" y="2863850"/>
            <a:ext cx="2514600" cy="596900"/>
          </a:xfrm>
          <a:prstGeom prst="bentConnector2">
            <a:avLst/>
          </a:prstGeom>
          <a:noFill/>
          <a:ln w="25400">
            <a:solidFill>
              <a:schemeClr val="accent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18" name="Rectangle 18"/>
          <p:cNvSpPr>
            <a:spLocks noChangeArrowheads="1"/>
          </p:cNvSpPr>
          <p:nvPr/>
        </p:nvSpPr>
        <p:spPr bwMode="auto">
          <a:xfrm>
            <a:off x="7620000" y="4343400"/>
            <a:ext cx="914400" cy="304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381000" y="304800"/>
            <a:ext cx="7162800" cy="2868613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...</a:t>
            </a:r>
          </a:p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FileMenuHandler fmh  = new FileMenuHandler(this);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item = new JMenuItem("Open");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item.addActionListener( fmh);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item = new JMenuItem("Quit");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item.addActionListener( fmh );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...</a:t>
            </a: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7" r="82666" b="50667"/>
          <a:stretch>
            <a:fillRect/>
          </a:stretch>
        </p:blipFill>
        <p:spPr bwMode="auto">
          <a:xfrm>
            <a:off x="7620000" y="3352800"/>
            <a:ext cx="9906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6628" name="Group 4"/>
          <p:cNvGrpSpPr>
            <a:grpSpLocks/>
          </p:cNvGrpSpPr>
          <p:nvPr/>
        </p:nvGrpSpPr>
        <p:grpSpPr bwMode="auto">
          <a:xfrm>
            <a:off x="6096000" y="1676400"/>
            <a:ext cx="1219200" cy="487363"/>
            <a:chOff x="806" y="3072"/>
            <a:chExt cx="874" cy="430"/>
          </a:xfrm>
        </p:grpSpPr>
        <p:sp>
          <p:nvSpPr>
            <p:cNvPr id="26629" name="Text Box 5"/>
            <p:cNvSpPr txBox="1">
              <a:spLocks noChangeArrowheads="1"/>
            </p:cNvSpPr>
            <p:nvPr/>
          </p:nvSpPr>
          <p:spPr bwMode="auto">
            <a:xfrm>
              <a:off x="806" y="3099"/>
              <a:ext cx="519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item</a:t>
              </a:r>
            </a:p>
          </p:txBody>
        </p:sp>
        <p:sp>
          <p:nvSpPr>
            <p:cNvPr id="26630" name="Rectangle 6"/>
            <p:cNvSpPr>
              <a:spLocks noChangeArrowheads="1"/>
            </p:cNvSpPr>
            <p:nvPr/>
          </p:nvSpPr>
          <p:spPr bwMode="auto">
            <a:xfrm>
              <a:off x="1296" y="3072"/>
              <a:ext cx="384" cy="336"/>
            </a:xfrm>
            <a:prstGeom prst="rect">
              <a:avLst/>
            </a:prstGeom>
            <a:noFill/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7620000" y="3962400"/>
            <a:ext cx="914400" cy="304800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457200" y="4267200"/>
            <a:ext cx="4724400" cy="1582738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FileMenuHandler</a:t>
            </a:r>
            <a:endParaRPr lang="en-US"/>
          </a:p>
          <a:p>
            <a:pPr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>public FileMenuHandler (JFrame jf) {</a:t>
            </a:r>
          </a:p>
          <a:p>
            <a:pPr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>   jframe = jf;</a:t>
            </a:r>
          </a:p>
          <a:p>
            <a:pPr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>}</a:t>
            </a:r>
          </a:p>
        </p:txBody>
      </p:sp>
      <p:grpSp>
        <p:nvGrpSpPr>
          <p:cNvPr id="26634" name="Group 10"/>
          <p:cNvGrpSpPr>
            <a:grpSpLocks/>
          </p:cNvGrpSpPr>
          <p:nvPr/>
        </p:nvGrpSpPr>
        <p:grpSpPr bwMode="auto">
          <a:xfrm>
            <a:off x="4648200" y="1752600"/>
            <a:ext cx="1219200" cy="487363"/>
            <a:chOff x="806" y="3072"/>
            <a:chExt cx="874" cy="430"/>
          </a:xfrm>
        </p:grpSpPr>
        <p:sp>
          <p:nvSpPr>
            <p:cNvPr id="26635" name="Text Box 11"/>
            <p:cNvSpPr txBox="1">
              <a:spLocks noChangeArrowheads="1"/>
            </p:cNvSpPr>
            <p:nvPr/>
          </p:nvSpPr>
          <p:spPr bwMode="auto">
            <a:xfrm>
              <a:off x="806" y="3099"/>
              <a:ext cx="484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fmh</a:t>
              </a:r>
            </a:p>
          </p:txBody>
        </p:sp>
        <p:sp>
          <p:nvSpPr>
            <p:cNvPr id="26636" name="Rectangle 12"/>
            <p:cNvSpPr>
              <a:spLocks noChangeArrowheads="1"/>
            </p:cNvSpPr>
            <p:nvPr/>
          </p:nvSpPr>
          <p:spPr bwMode="auto">
            <a:xfrm>
              <a:off x="1296" y="3072"/>
              <a:ext cx="384" cy="336"/>
            </a:xfrm>
            <a:prstGeom prst="rect">
              <a:avLst/>
            </a:prstGeom>
            <a:noFill/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37" name="Line 13"/>
          <p:cNvSpPr>
            <a:spLocks noChangeShapeType="1"/>
          </p:cNvSpPr>
          <p:nvPr/>
        </p:nvSpPr>
        <p:spPr bwMode="auto">
          <a:xfrm flipH="1">
            <a:off x="2895600" y="1981200"/>
            <a:ext cx="2819400" cy="22098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2514600" y="5105400"/>
            <a:ext cx="457200" cy="381000"/>
          </a:xfrm>
          <a:prstGeom prst="rect">
            <a:avLst/>
          </a:prstGeom>
          <a:noFill/>
          <a:ln w="254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Line 15"/>
          <p:cNvSpPr>
            <a:spLocks noChangeShapeType="1"/>
          </p:cNvSpPr>
          <p:nvPr/>
        </p:nvSpPr>
        <p:spPr bwMode="auto">
          <a:xfrm flipV="1">
            <a:off x="2667000" y="3200400"/>
            <a:ext cx="0" cy="2133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0" name="Line 16"/>
          <p:cNvSpPr>
            <a:spLocks noChangeShapeType="1"/>
          </p:cNvSpPr>
          <p:nvPr/>
        </p:nvSpPr>
        <p:spPr bwMode="auto">
          <a:xfrm flipH="1">
            <a:off x="5181600" y="4114800"/>
            <a:ext cx="2438400" cy="38100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1" name="Rectangle 17"/>
          <p:cNvSpPr>
            <a:spLocks noChangeArrowheads="1"/>
          </p:cNvSpPr>
          <p:nvPr/>
        </p:nvSpPr>
        <p:spPr bwMode="auto">
          <a:xfrm>
            <a:off x="7620000" y="4343400"/>
            <a:ext cx="914400" cy="304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 flipH="1">
            <a:off x="5181600" y="4495800"/>
            <a:ext cx="243840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6643" name="AutoShape 19"/>
          <p:cNvCxnSpPr>
            <a:cxnSpLocks noChangeShapeType="1"/>
          </p:cNvCxnSpPr>
          <p:nvPr/>
        </p:nvCxnSpPr>
        <p:spPr bwMode="auto">
          <a:xfrm rot="16200000" flipH="1">
            <a:off x="6051550" y="2863850"/>
            <a:ext cx="2514600" cy="596900"/>
          </a:xfrm>
          <a:prstGeom prst="bentConnector2">
            <a:avLst/>
          </a:prstGeom>
          <a:noFill/>
          <a:ln w="25400">
            <a:solidFill>
              <a:schemeClr val="accent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381000" y="304800"/>
            <a:ext cx="7162800" cy="2868613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...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FileMenuHandler fmh  = new FileMenuHandler(this);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item = new JMenuItem("Open");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item.addActionListener( fmh);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item = new JMenuItem("Quit");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item.addActionListener( fmh );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}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7" r="82666" b="50667"/>
          <a:stretch>
            <a:fillRect/>
          </a:stretch>
        </p:blipFill>
        <p:spPr bwMode="auto">
          <a:xfrm>
            <a:off x="7620000" y="3352800"/>
            <a:ext cx="9906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7620000" y="3962400"/>
            <a:ext cx="914400" cy="304800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457200" y="4267200"/>
            <a:ext cx="4724400" cy="1582738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FileMenuHandler</a:t>
            </a:r>
            <a:endParaRPr lang="en-US"/>
          </a:p>
          <a:p>
            <a:pPr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>public FileMenuHandler (JFrame jf) {</a:t>
            </a:r>
          </a:p>
          <a:p>
            <a:pPr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>   jframe = jf;</a:t>
            </a:r>
          </a:p>
          <a:p>
            <a:pPr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>}</a:t>
            </a:r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2514600" y="5105400"/>
            <a:ext cx="457200" cy="381000"/>
          </a:xfrm>
          <a:prstGeom prst="rect">
            <a:avLst/>
          </a:prstGeom>
          <a:noFill/>
          <a:ln w="254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 flipV="1">
            <a:off x="2667000" y="3200400"/>
            <a:ext cx="0" cy="2133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8" name="Line 16"/>
          <p:cNvSpPr>
            <a:spLocks noChangeShapeType="1"/>
          </p:cNvSpPr>
          <p:nvPr/>
        </p:nvSpPr>
        <p:spPr bwMode="auto">
          <a:xfrm flipH="1">
            <a:off x="5181600" y="4114800"/>
            <a:ext cx="2438400" cy="38100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7620000" y="4343400"/>
            <a:ext cx="914400" cy="304800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 flipH="1">
            <a:off x="5181600" y="4495800"/>
            <a:ext cx="2438400" cy="38100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6" name="Group 16"/>
          <p:cNvGrpSpPr>
            <a:grpSpLocks/>
          </p:cNvGrpSpPr>
          <p:nvPr/>
        </p:nvGrpSpPr>
        <p:grpSpPr bwMode="auto">
          <a:xfrm>
            <a:off x="457200" y="533400"/>
            <a:ext cx="8305800" cy="1658938"/>
            <a:chOff x="288" y="336"/>
            <a:chExt cx="5232" cy="1045"/>
          </a:xfrm>
        </p:grpSpPr>
        <p:pic>
          <p:nvPicPr>
            <p:cNvPr id="307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67" r="82666" b="50667"/>
            <a:stretch>
              <a:fillRect/>
            </a:stretch>
          </p:blipFill>
          <p:spPr bwMode="auto">
            <a:xfrm>
              <a:off x="4896" y="336"/>
              <a:ext cx="624" cy="8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723" name="Rectangle 3"/>
            <p:cNvSpPr>
              <a:spLocks noChangeArrowheads="1"/>
            </p:cNvSpPr>
            <p:nvPr/>
          </p:nvSpPr>
          <p:spPr bwMode="auto">
            <a:xfrm>
              <a:off x="4896" y="720"/>
              <a:ext cx="576" cy="19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24" name="Text Box 4"/>
            <p:cNvSpPr txBox="1">
              <a:spLocks noChangeArrowheads="1"/>
            </p:cNvSpPr>
            <p:nvPr/>
          </p:nvSpPr>
          <p:spPr bwMode="auto">
            <a:xfrm>
              <a:off x="288" y="384"/>
              <a:ext cx="2976" cy="997"/>
            </a:xfrm>
            <a:prstGeom prst="rect">
              <a:avLst/>
            </a:prstGeom>
            <a:noFill/>
            <a:ln w="25400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/>
                <a:t>FileMenuHandler</a:t>
              </a:r>
              <a:endParaRPr lang="en-US"/>
            </a:p>
            <a:p>
              <a:pPr>
                <a:spcBef>
                  <a:spcPct val="50000"/>
                </a:spcBef>
              </a:pPr>
              <a:r>
                <a:rPr lang="en-US" sz="1600">
                  <a:latin typeface="Courier New" pitchFamily="49" charset="0"/>
                </a:rPr>
                <a:t>public FileMenuHandler (JFrame jf) {</a:t>
              </a:r>
            </a:p>
            <a:p>
              <a:pPr>
                <a:spcBef>
                  <a:spcPct val="50000"/>
                </a:spcBef>
              </a:pPr>
              <a:r>
                <a:rPr lang="en-US" sz="1600">
                  <a:latin typeface="Courier New" pitchFamily="49" charset="0"/>
                </a:rPr>
                <a:t>   jframe = jf;</a:t>
              </a:r>
            </a:p>
            <a:p>
              <a:pPr>
                <a:spcBef>
                  <a:spcPct val="50000"/>
                </a:spcBef>
              </a:pPr>
              <a:r>
                <a:rPr lang="en-US" sz="1600">
                  <a:latin typeface="Courier New" pitchFamily="49" charset="0"/>
                </a:rPr>
                <a:t>}</a:t>
              </a:r>
            </a:p>
          </p:txBody>
        </p:sp>
        <p:sp>
          <p:nvSpPr>
            <p:cNvPr id="30725" name="Rectangle 5"/>
            <p:cNvSpPr>
              <a:spLocks noChangeArrowheads="1"/>
            </p:cNvSpPr>
            <p:nvPr/>
          </p:nvSpPr>
          <p:spPr bwMode="auto">
            <a:xfrm>
              <a:off x="1536" y="912"/>
              <a:ext cx="288" cy="240"/>
            </a:xfrm>
            <a:prstGeom prst="rect">
              <a:avLst/>
            </a:prstGeom>
            <a:noFill/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26" name="Line 6"/>
            <p:cNvSpPr>
              <a:spLocks noChangeShapeType="1"/>
            </p:cNvSpPr>
            <p:nvPr/>
          </p:nvSpPr>
          <p:spPr bwMode="auto">
            <a:xfrm flipV="1">
              <a:off x="1680" y="480"/>
              <a:ext cx="3120" cy="528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27" name="Line 7"/>
            <p:cNvSpPr>
              <a:spLocks noChangeShapeType="1"/>
            </p:cNvSpPr>
            <p:nvPr/>
          </p:nvSpPr>
          <p:spPr bwMode="auto">
            <a:xfrm flipH="1">
              <a:off x="3312" y="816"/>
              <a:ext cx="158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28" name="Rectangle 8"/>
            <p:cNvSpPr>
              <a:spLocks noChangeArrowheads="1"/>
            </p:cNvSpPr>
            <p:nvPr/>
          </p:nvSpPr>
          <p:spPr bwMode="auto">
            <a:xfrm>
              <a:off x="4896" y="960"/>
              <a:ext cx="576" cy="19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29" name="Line 9"/>
            <p:cNvSpPr>
              <a:spLocks noChangeShapeType="1"/>
            </p:cNvSpPr>
            <p:nvPr/>
          </p:nvSpPr>
          <p:spPr bwMode="auto">
            <a:xfrm flipH="1">
              <a:off x="3312" y="1056"/>
              <a:ext cx="158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457200" y="2743200"/>
            <a:ext cx="52578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/>
              <a:t>Suppose the user clicks on "Open"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/>
              <a:t>An </a:t>
            </a:r>
            <a:r>
              <a:rPr lang="en-US" i="1"/>
              <a:t>ActionEvent </a:t>
            </a:r>
            <a:r>
              <a:rPr lang="en-US"/>
              <a:t>object is created</a:t>
            </a:r>
          </a:p>
        </p:txBody>
      </p:sp>
      <p:grpSp>
        <p:nvGrpSpPr>
          <p:cNvPr id="30735" name="Group 15"/>
          <p:cNvGrpSpPr>
            <a:grpSpLocks/>
          </p:cNvGrpSpPr>
          <p:nvPr/>
        </p:nvGrpSpPr>
        <p:grpSpPr bwMode="auto">
          <a:xfrm>
            <a:off x="5486400" y="3048000"/>
            <a:ext cx="2971800" cy="1828800"/>
            <a:chOff x="3264" y="2352"/>
            <a:chExt cx="1872" cy="1152"/>
          </a:xfrm>
        </p:grpSpPr>
        <p:sp>
          <p:nvSpPr>
            <p:cNvPr id="30731" name="Oval 11"/>
            <p:cNvSpPr>
              <a:spLocks noChangeArrowheads="1"/>
            </p:cNvSpPr>
            <p:nvPr/>
          </p:nvSpPr>
          <p:spPr bwMode="auto">
            <a:xfrm>
              <a:off x="3888" y="2352"/>
              <a:ext cx="1248" cy="1152"/>
            </a:xfrm>
            <a:prstGeom prst="ellipse">
              <a:avLst/>
            </a:prstGeom>
            <a:noFill/>
            <a:ln w="25400">
              <a:solidFill>
                <a:srgbClr val="9933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2" name="Text Box 12"/>
            <p:cNvSpPr txBox="1">
              <a:spLocks noChangeArrowheads="1"/>
            </p:cNvSpPr>
            <p:nvPr/>
          </p:nvSpPr>
          <p:spPr bwMode="auto">
            <a:xfrm>
              <a:off x="4224" y="2496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Open</a:t>
              </a:r>
            </a:p>
          </p:txBody>
        </p:sp>
        <p:sp>
          <p:nvSpPr>
            <p:cNvPr id="30733" name="Rectangle 13"/>
            <p:cNvSpPr>
              <a:spLocks noChangeArrowheads="1"/>
            </p:cNvSpPr>
            <p:nvPr/>
          </p:nvSpPr>
          <p:spPr bwMode="auto">
            <a:xfrm>
              <a:off x="3264" y="2640"/>
              <a:ext cx="288" cy="240"/>
            </a:xfrm>
            <a:prstGeom prst="rect">
              <a:avLst/>
            </a:prstGeom>
            <a:noFill/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4" name="Line 14"/>
            <p:cNvSpPr>
              <a:spLocks noChangeShapeType="1"/>
            </p:cNvSpPr>
            <p:nvPr/>
          </p:nvSpPr>
          <p:spPr bwMode="auto">
            <a:xfrm>
              <a:off x="3408" y="2736"/>
              <a:ext cx="480" cy="9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37" name="Text Box 17"/>
          <p:cNvSpPr txBox="1">
            <a:spLocks noChangeArrowheads="1"/>
          </p:cNvSpPr>
          <p:nvPr/>
        </p:nvSpPr>
        <p:spPr bwMode="auto">
          <a:xfrm>
            <a:off x="457200" y="5105400"/>
            <a:ext cx="7712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/>
              <a:t>The </a:t>
            </a:r>
            <a:r>
              <a:rPr lang="en-US" i="1"/>
              <a:t>actionPerformed</a:t>
            </a:r>
            <a:r>
              <a:rPr lang="en-US"/>
              <a:t> method of the handler that is registered with the event is called.</a:t>
            </a:r>
          </a:p>
          <a:p>
            <a:pPr>
              <a:buFontTx/>
              <a:buChar char="•"/>
            </a:pPr>
            <a:r>
              <a:rPr lang="en-US"/>
              <a:t>The </a:t>
            </a:r>
            <a:r>
              <a:rPr lang="en-US" i="1"/>
              <a:t>ActionEvent </a:t>
            </a:r>
            <a:r>
              <a:rPr lang="en-US"/>
              <a:t>is passed to it as a parameter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7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7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7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0" grpId="0" build="p" autoUpdateAnimBg="0"/>
      <p:bldP spid="30737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7" r="82666" b="50667"/>
          <a:stretch>
            <a:fillRect/>
          </a:stretch>
        </p:blipFill>
        <p:spPr bwMode="auto">
          <a:xfrm>
            <a:off x="7772400" y="533400"/>
            <a:ext cx="9906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7772400" y="1143000"/>
            <a:ext cx="914400" cy="304800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457200" y="609600"/>
            <a:ext cx="4724400" cy="1582738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FileMenuHandler</a:t>
            </a:r>
            <a:endParaRPr lang="en-US"/>
          </a:p>
          <a:p>
            <a:pPr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>public FileMenuHandler (JFrame jf) {</a:t>
            </a:r>
          </a:p>
          <a:p>
            <a:pPr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>   jframe = jf;</a:t>
            </a:r>
          </a:p>
          <a:p>
            <a:pPr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>}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438400" y="1447800"/>
            <a:ext cx="457200" cy="381000"/>
          </a:xfrm>
          <a:prstGeom prst="rect">
            <a:avLst/>
          </a:prstGeom>
          <a:noFill/>
          <a:ln w="254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 flipV="1">
            <a:off x="2667000" y="762000"/>
            <a:ext cx="4953000" cy="8382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 flipH="1">
            <a:off x="5257800" y="1295400"/>
            <a:ext cx="2514600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7772400" y="1524000"/>
            <a:ext cx="914400" cy="304800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 flipH="1">
            <a:off x="5257800" y="1676400"/>
            <a:ext cx="2514600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457200" y="2971800"/>
            <a:ext cx="6934200" cy="3281363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public void actionPerformed(ActionEvent event) {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String  menuName;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menuName = event.getActionCommand();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if (menuName.equals("Open"))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   openFile( ); 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else if (menuName.equals("Quit"))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   System.exit(0);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} //actionPerformed</a:t>
            </a:r>
          </a:p>
        </p:txBody>
      </p:sp>
      <p:sp>
        <p:nvSpPr>
          <p:cNvPr id="29709" name="Oval 13"/>
          <p:cNvSpPr>
            <a:spLocks noChangeArrowheads="1"/>
          </p:cNvSpPr>
          <p:nvPr/>
        </p:nvSpPr>
        <p:spPr bwMode="auto">
          <a:xfrm>
            <a:off x="7416800" y="2057400"/>
            <a:ext cx="1270000" cy="1171575"/>
          </a:xfrm>
          <a:prstGeom prst="ellipse">
            <a:avLst/>
          </a:prstGeom>
          <a:noFill/>
          <a:ln w="25400">
            <a:solidFill>
              <a:srgbClr val="99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7620000" y="2362200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Open</a:t>
            </a: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6781800" y="3581400"/>
            <a:ext cx="293688" cy="242888"/>
          </a:xfrm>
          <a:prstGeom prst="rect">
            <a:avLst/>
          </a:prstGeom>
          <a:noFill/>
          <a:ln w="254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2" name="Line 16"/>
          <p:cNvSpPr>
            <a:spLocks noChangeShapeType="1"/>
          </p:cNvSpPr>
          <p:nvPr/>
        </p:nvSpPr>
        <p:spPr bwMode="auto">
          <a:xfrm flipV="1">
            <a:off x="6934200" y="3124200"/>
            <a:ext cx="685800" cy="609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3" name="Text Box 17"/>
          <p:cNvSpPr txBox="1">
            <a:spLocks noChangeArrowheads="1"/>
          </p:cNvSpPr>
          <p:nvPr/>
        </p:nvSpPr>
        <p:spPr bwMode="auto">
          <a:xfrm>
            <a:off x="6477000" y="3733800"/>
            <a:ext cx="842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event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7" r="82666" b="50667"/>
          <a:stretch>
            <a:fillRect/>
          </a:stretch>
        </p:blipFill>
        <p:spPr bwMode="auto">
          <a:xfrm>
            <a:off x="7772400" y="533400"/>
            <a:ext cx="9906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7772400" y="1143000"/>
            <a:ext cx="914400" cy="304800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457200" y="609600"/>
            <a:ext cx="4724400" cy="1582738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FileMenuHandler</a:t>
            </a:r>
            <a:endParaRPr lang="en-US"/>
          </a:p>
          <a:p>
            <a:pPr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>public FileMenuHandler (JFrame jf) {</a:t>
            </a:r>
          </a:p>
          <a:p>
            <a:pPr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>   jframe = jf;</a:t>
            </a:r>
          </a:p>
          <a:p>
            <a:pPr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>}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2438400" y="1447800"/>
            <a:ext cx="457200" cy="381000"/>
          </a:xfrm>
          <a:prstGeom prst="rect">
            <a:avLst/>
          </a:prstGeom>
          <a:noFill/>
          <a:ln w="254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 flipV="1">
            <a:off x="2667000" y="762000"/>
            <a:ext cx="4953000" cy="8382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 flipH="1">
            <a:off x="5257800" y="1295400"/>
            <a:ext cx="2514600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7772400" y="1524000"/>
            <a:ext cx="914400" cy="304800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 flipH="1">
            <a:off x="5257800" y="1676400"/>
            <a:ext cx="2514600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381000" y="2362200"/>
            <a:ext cx="8229600" cy="2455863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private void openFile( ) {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int status;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</a:t>
            </a:r>
            <a:r>
              <a:rPr lang="en-US" sz="1800" b="1">
                <a:latin typeface="Courier New" pitchFamily="49" charset="0"/>
              </a:rPr>
              <a:t>JFileChooser chooser = new JFileChooser( 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status = chooser.showOpenDialog(null);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readSource(chooser.getSelectedFile());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} //openFile</a:t>
            </a:r>
          </a:p>
        </p:txBody>
      </p:sp>
      <p:pic>
        <p:nvPicPr>
          <p:cNvPr id="31761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962400"/>
            <a:ext cx="3200400" cy="222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762" name="Line 18"/>
          <p:cNvSpPr>
            <a:spLocks noChangeShapeType="1"/>
          </p:cNvSpPr>
          <p:nvPr/>
        </p:nvSpPr>
        <p:spPr bwMode="auto">
          <a:xfrm>
            <a:off x="3412156" y="3429000"/>
            <a:ext cx="2514600" cy="609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7" r="82666" b="50667"/>
          <a:stretch>
            <a:fillRect/>
          </a:stretch>
        </p:blipFill>
        <p:spPr bwMode="auto">
          <a:xfrm>
            <a:off x="7772400" y="228600"/>
            <a:ext cx="9906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7772400" y="838200"/>
            <a:ext cx="914400" cy="304800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457200" y="304800"/>
            <a:ext cx="4724400" cy="1582738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FileMenuHandler</a:t>
            </a:r>
            <a:endParaRPr lang="en-US"/>
          </a:p>
          <a:p>
            <a:pPr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>public FileMenuHandler (JFrame jf) {</a:t>
            </a:r>
          </a:p>
          <a:p>
            <a:pPr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>   jframe = jf;</a:t>
            </a:r>
          </a:p>
          <a:p>
            <a:pPr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>}</a:t>
            </a: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2438400" y="1143000"/>
            <a:ext cx="457200" cy="381000"/>
          </a:xfrm>
          <a:prstGeom prst="rect">
            <a:avLst/>
          </a:prstGeom>
          <a:noFill/>
          <a:ln w="254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 flipV="1">
            <a:off x="2667000" y="457200"/>
            <a:ext cx="4953000" cy="8382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5" name="Line 7"/>
          <p:cNvSpPr>
            <a:spLocks noChangeShapeType="1"/>
          </p:cNvSpPr>
          <p:nvPr/>
        </p:nvSpPr>
        <p:spPr bwMode="auto">
          <a:xfrm flipH="1">
            <a:off x="5257800" y="990600"/>
            <a:ext cx="2514600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7772400" y="1219200"/>
            <a:ext cx="914400" cy="304800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7" name="Line 9"/>
          <p:cNvSpPr>
            <a:spLocks noChangeShapeType="1"/>
          </p:cNvSpPr>
          <p:nvPr/>
        </p:nvSpPr>
        <p:spPr bwMode="auto">
          <a:xfrm flipH="1">
            <a:off x="5257800" y="1371600"/>
            <a:ext cx="2514600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381000" y="1925638"/>
            <a:ext cx="8610600" cy="4519612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private void readSource(File chosenFile) {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String chosenFileName = chosenFile.getName();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TextFileInput inFile = new TextFileInput(chosenFileName);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String ssn;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int subscript = 0;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Container myContentPane = jframe.getContentPane();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JTextArea myTextArea = new JTextArea();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JTextArea mySubscripts = new JTextArea();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myContentPane.add(myTextArea, BorderLayout.EAST);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myContentPane.add(mySubscripts, BorderLayout.WEST);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...</a:t>
            </a:r>
          </a:p>
        </p:txBody>
      </p:sp>
      <p:sp>
        <p:nvSpPr>
          <p:cNvPr id="32781" name="Oval 13"/>
          <p:cNvSpPr>
            <a:spLocks noChangeArrowheads="1"/>
          </p:cNvSpPr>
          <p:nvPr/>
        </p:nvSpPr>
        <p:spPr bwMode="auto">
          <a:xfrm>
            <a:off x="4267200" y="3886200"/>
            <a:ext cx="1143000" cy="609600"/>
          </a:xfrm>
          <a:prstGeom prst="ellipse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3" name="Line 15"/>
          <p:cNvSpPr>
            <a:spLocks noChangeShapeType="1"/>
          </p:cNvSpPr>
          <p:nvPr/>
        </p:nvSpPr>
        <p:spPr bwMode="auto">
          <a:xfrm flipH="1" flipV="1">
            <a:off x="2819400" y="1524000"/>
            <a:ext cx="1600200" cy="243840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457200" y="685800"/>
            <a:ext cx="8153400" cy="3143250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...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ssn = inFile.readLine();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while (ssn != null) {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mySubscripts.append(Integer.toString(subscript++)+"\n");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myTextArea.append(ssn+"\n");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ssn = inFile.readLine();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} //while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jframe.setVisible(true);</a:t>
            </a:r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114800"/>
            <a:ext cx="4486275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295400" y="533400"/>
            <a:ext cx="6858000" cy="482600"/>
          </a:xfrm>
          <a:prstGeom prst="rect">
            <a:avLst/>
          </a:prstGeom>
          <a:noFill/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Main program starts and instantiates a GUI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295400" y="1371600"/>
            <a:ext cx="6858000" cy="482600"/>
          </a:xfrm>
          <a:prstGeom prst="rect">
            <a:avLst/>
          </a:prstGeom>
          <a:noFill/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GUI creates its JMenuBar, JMenu and  JMenuItems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295400" y="2362200"/>
            <a:ext cx="6858000" cy="847725"/>
          </a:xfrm>
          <a:prstGeom prst="rect">
            <a:avLst/>
          </a:prstGeom>
          <a:noFill/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GUI registers each JMenuItem with one or more ActionListeners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1295400" y="3505200"/>
            <a:ext cx="6858000" cy="482600"/>
          </a:xfrm>
          <a:prstGeom prst="rect">
            <a:avLst/>
          </a:prstGeom>
          <a:noFill/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User clicks on a JMenuItem</a:t>
            </a: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1295400" y="4343400"/>
            <a:ext cx="6858000" cy="847725"/>
          </a:xfrm>
          <a:prstGeom prst="rect">
            <a:avLst/>
          </a:prstGeom>
          <a:noFill/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The actionPerformed method in the handler registered with that JMenuItem is called</a:t>
            </a:r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1295400" y="5562600"/>
            <a:ext cx="6858000" cy="482600"/>
          </a:xfrm>
          <a:prstGeom prst="rect">
            <a:avLst/>
          </a:prstGeom>
          <a:noFill/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GUI waits for another event to happen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"Three Tier Architecture"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33600"/>
            <a:ext cx="1828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3352800" y="2209800"/>
            <a:ext cx="2209800" cy="1014413"/>
          </a:xfrm>
          <a:prstGeom prst="rect">
            <a:avLst/>
          </a:prstGeom>
          <a:solidFill>
            <a:srgbClr val="99CC00"/>
          </a:solidFill>
          <a:ln w="9525">
            <a:solidFill>
              <a:srgbClr val="8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Program Logic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6172200" y="2209800"/>
            <a:ext cx="1905000" cy="1014413"/>
          </a:xfrm>
          <a:prstGeom prst="rect">
            <a:avLst/>
          </a:prstGeom>
          <a:solidFill>
            <a:srgbClr val="00CC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Data </a:t>
            </a:r>
          </a:p>
          <a:p>
            <a:pPr>
              <a:spcBef>
                <a:spcPct val="50000"/>
              </a:spcBef>
            </a:pPr>
            <a:r>
              <a:rPr lang="en-US"/>
              <a:t>(files)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2743200" y="2743200"/>
            <a:ext cx="60960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5562600" y="2667000"/>
            <a:ext cx="60960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990600" y="3733800"/>
            <a:ext cx="16764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/>
              <a:t>Graphical </a:t>
            </a:r>
          </a:p>
          <a:p>
            <a:pPr algn="ctr">
              <a:lnSpc>
                <a:spcPct val="75000"/>
              </a:lnSpc>
            </a:pPr>
            <a:r>
              <a:rPr lang="en-US"/>
              <a:t>User </a:t>
            </a:r>
          </a:p>
          <a:p>
            <a:pPr algn="ctr">
              <a:lnSpc>
                <a:spcPct val="75000"/>
              </a:lnSpc>
            </a:pPr>
            <a:r>
              <a:rPr lang="en-US"/>
              <a:t>Interface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3657600" y="3505200"/>
            <a:ext cx="16764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/>
              <a:t>Decisions</a:t>
            </a:r>
          </a:p>
          <a:p>
            <a:pPr algn="ctr">
              <a:lnSpc>
                <a:spcPct val="75000"/>
              </a:lnSpc>
            </a:pPr>
            <a:r>
              <a:rPr lang="en-US"/>
              <a:t>Based on</a:t>
            </a:r>
          </a:p>
          <a:p>
            <a:pPr algn="ctr">
              <a:lnSpc>
                <a:spcPct val="75000"/>
              </a:lnSpc>
            </a:pPr>
            <a:r>
              <a:rPr lang="en-US"/>
              <a:t>the User's</a:t>
            </a:r>
          </a:p>
          <a:p>
            <a:pPr algn="ctr">
              <a:lnSpc>
                <a:spcPct val="75000"/>
              </a:lnSpc>
            </a:pPr>
            <a:r>
              <a:rPr lang="en-US"/>
              <a:t>Choices</a:t>
            </a:r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6248400" y="3429000"/>
            <a:ext cx="16764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75000"/>
              </a:lnSpc>
              <a:spcBef>
                <a:spcPct val="50000"/>
              </a:spcBef>
            </a:pPr>
            <a:r>
              <a:rPr lang="en-US"/>
              <a:t>Data Available for the user's choice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914400" y="1143000"/>
            <a:ext cx="7391400" cy="2030413"/>
          </a:xfrm>
          <a:prstGeom prst="rect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public class SSNMain {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static SSNGUI ssnGUI;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public static void main(String[] args) {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ssnGUI = new SSNGUI("My SSN GUI", 400,200);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}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066800" y="533400"/>
            <a:ext cx="6948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All the main program needs to do is instantiate the GUI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2362200" y="3657600"/>
            <a:ext cx="457200" cy="38100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1066800" y="3657600"/>
            <a:ext cx="111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ssnGUI</a:t>
            </a:r>
          </a:p>
        </p:txBody>
      </p:sp>
      <p:sp>
        <p:nvSpPr>
          <p:cNvPr id="5126" name="Oval 6"/>
          <p:cNvSpPr>
            <a:spLocks noChangeArrowheads="1"/>
          </p:cNvSpPr>
          <p:nvPr/>
        </p:nvSpPr>
        <p:spPr bwMode="auto">
          <a:xfrm>
            <a:off x="4724400" y="3810000"/>
            <a:ext cx="3276600" cy="1981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5715000" y="4495800"/>
            <a:ext cx="1287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SSNGUI</a:t>
            </a:r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>
            <a:off x="2590800" y="3886200"/>
            <a:ext cx="2209800" cy="5334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762000" y="406400"/>
            <a:ext cx="7308850" cy="2039938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public SSNGUI(String title, int height, int width) {</a:t>
            </a:r>
          </a:p>
          <a:p>
            <a:r>
              <a:rPr lang="en-US" sz="1800">
                <a:latin typeface="Courier New" pitchFamily="49" charset="0"/>
              </a:rPr>
              <a:t>    setTitle(title);</a:t>
            </a:r>
          </a:p>
          <a:p>
            <a:r>
              <a:rPr lang="en-US" sz="1800">
                <a:latin typeface="Courier New" pitchFamily="49" charset="0"/>
              </a:rPr>
              <a:t>    setSize(height,width);</a:t>
            </a:r>
          </a:p>
          <a:p>
            <a:r>
              <a:rPr lang="en-US" sz="1800">
                <a:latin typeface="Courier New" pitchFamily="49" charset="0"/>
              </a:rPr>
              <a:t>    setLocation  (400,200);</a:t>
            </a:r>
          </a:p>
          <a:p>
            <a:r>
              <a:rPr lang="en-US" sz="1800">
                <a:latin typeface="Courier New" pitchFamily="49" charset="0"/>
              </a:rPr>
              <a:t>    setDefaultCloseOperation(EXIT_ON_CLOSE);</a:t>
            </a:r>
          </a:p>
          <a:p>
            <a:r>
              <a:rPr lang="en-US" sz="1800">
                <a:latin typeface="Courier New" pitchFamily="49" charset="0"/>
              </a:rPr>
              <a:t>    setVisible(true);</a:t>
            </a:r>
          </a:p>
          <a:p>
            <a:r>
              <a:rPr lang="en-US" sz="1800">
                <a:latin typeface="Courier New" pitchFamily="49" charset="0"/>
              </a:rPr>
              <a:t>} //SSNGUI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505200"/>
            <a:ext cx="480060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8" name="Line 4"/>
          <p:cNvSpPr>
            <a:spLocks noChangeShapeType="1"/>
          </p:cNvSpPr>
          <p:nvPr/>
        </p:nvSpPr>
        <p:spPr bwMode="auto">
          <a:xfrm flipH="1">
            <a:off x="3043238" y="684213"/>
            <a:ext cx="987425" cy="2897187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 flipH="1">
            <a:off x="2057400" y="1524000"/>
            <a:ext cx="1295400" cy="198120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>
            <a:off x="5638800" y="1752600"/>
            <a:ext cx="990600" cy="182880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990600" y="762000"/>
            <a:ext cx="7308850" cy="2589213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public SSNGUI(String title, int height, int width) {</a:t>
            </a:r>
          </a:p>
          <a:p>
            <a:r>
              <a:rPr lang="en-US" sz="1800">
                <a:latin typeface="Courier New" pitchFamily="49" charset="0"/>
              </a:rPr>
              <a:t>   setTitle(title);</a:t>
            </a:r>
          </a:p>
          <a:p>
            <a:r>
              <a:rPr lang="en-US" sz="1800">
                <a:latin typeface="Courier New" pitchFamily="49" charset="0"/>
              </a:rPr>
              <a:t>   setSize(height,width);</a:t>
            </a:r>
          </a:p>
          <a:p>
            <a:r>
              <a:rPr lang="en-US" sz="1800">
                <a:latin typeface="Courier New" pitchFamily="49" charset="0"/>
              </a:rPr>
              <a:t>   setTitle("Social Security Numbers");</a:t>
            </a:r>
          </a:p>
          <a:p>
            <a:r>
              <a:rPr lang="en-US" sz="1800">
                <a:latin typeface="Courier New" pitchFamily="49" charset="0"/>
              </a:rPr>
              <a:t>   setLocation(400,200);</a:t>
            </a:r>
          </a:p>
          <a:p>
            <a:r>
              <a:rPr lang="en-US" sz="1800">
                <a:latin typeface="Courier New" pitchFamily="49" charset="0"/>
              </a:rPr>
              <a:t>   </a:t>
            </a:r>
            <a:r>
              <a:rPr lang="en-US" sz="1800" b="1">
                <a:latin typeface="Courier New" pitchFamily="49" charset="0"/>
              </a:rPr>
              <a:t>createMenu();</a:t>
            </a:r>
          </a:p>
          <a:p>
            <a:r>
              <a:rPr lang="en-US" sz="1800">
                <a:latin typeface="Courier New" pitchFamily="49" charset="0"/>
              </a:rPr>
              <a:t>   setDefaultCloseOperation(EXIT_ON_CLOSE);</a:t>
            </a:r>
          </a:p>
          <a:p>
            <a:r>
              <a:rPr lang="en-US" sz="1800">
                <a:latin typeface="Courier New" pitchFamily="49" charset="0"/>
              </a:rPr>
              <a:t>   setVisible(true);</a:t>
            </a:r>
          </a:p>
          <a:p>
            <a:r>
              <a:rPr lang="en-US" sz="1800">
                <a:latin typeface="Courier New" pitchFamily="49" charset="0"/>
              </a:rPr>
              <a:t>} 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04800" y="228600"/>
            <a:ext cx="1901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Add a menu...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505200"/>
            <a:ext cx="3810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191000"/>
            <a:ext cx="3810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4" name="Oval 6"/>
          <p:cNvSpPr>
            <a:spLocks noChangeArrowheads="1"/>
          </p:cNvSpPr>
          <p:nvPr/>
        </p:nvSpPr>
        <p:spPr bwMode="auto">
          <a:xfrm>
            <a:off x="533400" y="3276600"/>
            <a:ext cx="1066800" cy="990600"/>
          </a:xfrm>
          <a:prstGeom prst="ellipse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Oval 7"/>
          <p:cNvSpPr>
            <a:spLocks noChangeArrowheads="1"/>
          </p:cNvSpPr>
          <p:nvPr/>
        </p:nvSpPr>
        <p:spPr bwMode="auto">
          <a:xfrm>
            <a:off x="4038600" y="4114800"/>
            <a:ext cx="1219200" cy="1143000"/>
          </a:xfrm>
          <a:prstGeom prst="ellipse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533400" y="838200"/>
            <a:ext cx="8077200" cy="4237038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latin typeface="Courier New" pitchFamily="49" charset="0"/>
              </a:rPr>
              <a:t>private void createMenu( ) {</a:t>
            </a:r>
          </a:p>
          <a:p>
            <a:r>
              <a:rPr lang="en-US" sz="1800">
                <a:latin typeface="Courier New" pitchFamily="49" charset="0"/>
              </a:rPr>
              <a:t>   </a:t>
            </a:r>
            <a:r>
              <a:rPr lang="en-US" sz="1800" b="1">
                <a:latin typeface="Courier New" pitchFamily="49" charset="0"/>
              </a:rPr>
              <a:t>JMenuBar menuBar  = new JMenuBar();</a:t>
            </a:r>
          </a:p>
          <a:p>
            <a:r>
              <a:rPr lang="en-US" sz="1800" b="1">
                <a:latin typeface="Courier New" pitchFamily="49" charset="0"/>
              </a:rPr>
              <a:t>   JMenu fileMenu = new JMenu("File");</a:t>
            </a:r>
          </a:p>
          <a:p>
            <a:r>
              <a:rPr lang="en-US" sz="1800" b="1">
                <a:latin typeface="Courier New" pitchFamily="49" charset="0"/>
              </a:rPr>
              <a:t>   JMenuItem item;</a:t>
            </a:r>
          </a:p>
          <a:p>
            <a:r>
              <a:rPr lang="en-US" sz="1800">
                <a:latin typeface="Courier New" pitchFamily="49" charset="0"/>
              </a:rPr>
              <a:t>   </a:t>
            </a:r>
            <a:r>
              <a:rPr lang="en-US" sz="1800">
                <a:solidFill>
                  <a:schemeClr val="bg2"/>
                </a:solidFill>
                <a:latin typeface="Courier New" pitchFamily="49" charset="0"/>
              </a:rPr>
              <a:t>FileMenuHandler fmh  = new FileMenuHandler(this);</a:t>
            </a:r>
          </a:p>
          <a:p>
            <a:r>
              <a:rPr lang="en-US" sz="1800">
                <a:solidFill>
                  <a:schemeClr val="bg2"/>
                </a:solidFill>
                <a:latin typeface="Courier New" pitchFamily="49" charset="0"/>
              </a:rPr>
              <a:t>   item = new JMenuItem("Open"); </a:t>
            </a:r>
          </a:p>
          <a:p>
            <a:r>
              <a:rPr lang="en-US" sz="1800">
                <a:solidFill>
                  <a:schemeClr val="bg2"/>
                </a:solidFill>
                <a:latin typeface="Courier New" pitchFamily="49" charset="0"/>
              </a:rPr>
              <a:t>   item.addActionListener( fmh );</a:t>
            </a:r>
          </a:p>
          <a:p>
            <a:r>
              <a:rPr lang="en-US" sz="1800">
                <a:solidFill>
                  <a:schemeClr val="bg2"/>
                </a:solidFill>
                <a:latin typeface="Courier New" pitchFamily="49" charset="0"/>
              </a:rPr>
              <a:t>   fileMenu.add( item );</a:t>
            </a:r>
          </a:p>
          <a:p>
            <a:r>
              <a:rPr lang="en-US" sz="1800">
                <a:solidFill>
                  <a:schemeClr val="bg2"/>
                </a:solidFill>
                <a:latin typeface="Courier New" pitchFamily="49" charset="0"/>
              </a:rPr>
              <a:t>   fileMenu.addSeparator(); </a:t>
            </a:r>
          </a:p>
          <a:p>
            <a:r>
              <a:rPr lang="en-US" sz="1800">
                <a:solidFill>
                  <a:schemeClr val="bg2"/>
                </a:solidFill>
                <a:latin typeface="Courier New" pitchFamily="49" charset="0"/>
              </a:rPr>
              <a:t>   item = new JMenuItem("Quit"); </a:t>
            </a:r>
          </a:p>
          <a:p>
            <a:r>
              <a:rPr lang="en-US" sz="1800">
                <a:solidFill>
                  <a:schemeClr val="bg2"/>
                </a:solidFill>
                <a:latin typeface="Courier New" pitchFamily="49" charset="0"/>
              </a:rPr>
              <a:t>   item.addActionListener( fmh );</a:t>
            </a:r>
          </a:p>
          <a:p>
            <a:r>
              <a:rPr lang="en-US" sz="1800">
                <a:solidFill>
                  <a:schemeClr val="bg2"/>
                </a:solidFill>
                <a:latin typeface="Courier New" pitchFamily="49" charset="0"/>
              </a:rPr>
              <a:t>   fileMenu.add( item );</a:t>
            </a:r>
          </a:p>
          <a:p>
            <a:r>
              <a:rPr lang="en-US" sz="1800">
                <a:solidFill>
                  <a:schemeClr val="bg2"/>
                </a:solidFill>
                <a:latin typeface="Courier New" pitchFamily="49" charset="0"/>
              </a:rPr>
              <a:t>   setJMenuBar(menuBar);</a:t>
            </a:r>
          </a:p>
          <a:p>
            <a:r>
              <a:rPr lang="en-US" sz="1800">
                <a:solidFill>
                  <a:schemeClr val="bg2"/>
                </a:solidFill>
                <a:latin typeface="Courier New" pitchFamily="49" charset="0"/>
              </a:rPr>
              <a:t>   menuBar.add(fileMenu);</a:t>
            </a:r>
          </a:p>
          <a:p>
            <a:r>
              <a:rPr lang="en-US" sz="1800">
                <a:latin typeface="Courier New" pitchFamily="49" charset="0"/>
              </a:rPr>
              <a:t>} //createMenu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304800"/>
            <a:ext cx="5378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The basics of creating drop-down menus...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533400" y="609600"/>
            <a:ext cx="8077200" cy="1765300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latin typeface="Courier New" pitchFamily="49" charset="0"/>
              </a:rPr>
              <a:t>private void createMenu( ) {</a:t>
            </a:r>
          </a:p>
          <a:p>
            <a:r>
              <a:rPr lang="en-US" sz="1800">
                <a:latin typeface="Courier New" pitchFamily="49" charset="0"/>
              </a:rPr>
              <a:t>   </a:t>
            </a:r>
            <a:r>
              <a:rPr lang="en-US" sz="1800" b="1">
                <a:latin typeface="Courier New" pitchFamily="49" charset="0"/>
              </a:rPr>
              <a:t>JMenuBar menuBar  = new JMenuBar();</a:t>
            </a:r>
          </a:p>
          <a:p>
            <a:r>
              <a:rPr lang="en-US" sz="1800" b="1">
                <a:latin typeface="Courier New" pitchFamily="49" charset="0"/>
              </a:rPr>
              <a:t>   JMenu fileMenu = new JMenu("File");</a:t>
            </a:r>
          </a:p>
          <a:p>
            <a:r>
              <a:rPr lang="en-US" sz="1800" b="1">
                <a:latin typeface="Courier New" pitchFamily="49" charset="0"/>
              </a:rPr>
              <a:t>   JMenuItem item;</a:t>
            </a: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} //createMenu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971800"/>
            <a:ext cx="57150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20" name="Oval 4"/>
          <p:cNvSpPr>
            <a:spLocks noChangeArrowheads="1"/>
          </p:cNvSpPr>
          <p:nvPr/>
        </p:nvSpPr>
        <p:spPr bwMode="auto">
          <a:xfrm>
            <a:off x="1443038" y="3200400"/>
            <a:ext cx="6554787" cy="533400"/>
          </a:xfrm>
          <a:prstGeom prst="ellipse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>
            <a:off x="1828800" y="1143000"/>
            <a:ext cx="2667000" cy="205740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2" name="Oval 6"/>
          <p:cNvSpPr>
            <a:spLocks noChangeArrowheads="1"/>
          </p:cNvSpPr>
          <p:nvPr/>
        </p:nvSpPr>
        <p:spPr bwMode="auto">
          <a:xfrm>
            <a:off x="1676400" y="3048000"/>
            <a:ext cx="1143000" cy="1676400"/>
          </a:xfrm>
          <a:prstGeom prst="ellips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>
            <a:off x="1371600" y="1447800"/>
            <a:ext cx="685800" cy="167640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4" name="Freeform 8"/>
          <p:cNvSpPr>
            <a:spLocks/>
          </p:cNvSpPr>
          <p:nvPr/>
        </p:nvSpPr>
        <p:spPr bwMode="auto">
          <a:xfrm>
            <a:off x="609600" y="1752600"/>
            <a:ext cx="812800" cy="2349500"/>
          </a:xfrm>
          <a:custGeom>
            <a:avLst/>
            <a:gdLst>
              <a:gd name="T0" fmla="*/ 320 w 512"/>
              <a:gd name="T1" fmla="*/ 0 h 1480"/>
              <a:gd name="T2" fmla="*/ 32 w 512"/>
              <a:gd name="T3" fmla="*/ 1248 h 1480"/>
              <a:gd name="T4" fmla="*/ 512 w 512"/>
              <a:gd name="T5" fmla="*/ 1392 h 1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12" h="1480">
                <a:moveTo>
                  <a:pt x="320" y="0"/>
                </a:moveTo>
                <a:cubicBezTo>
                  <a:pt x="160" y="508"/>
                  <a:pt x="0" y="1016"/>
                  <a:pt x="32" y="1248"/>
                </a:cubicBezTo>
                <a:cubicBezTo>
                  <a:pt x="64" y="1480"/>
                  <a:pt x="432" y="1376"/>
                  <a:pt x="512" y="1392"/>
                </a:cubicBezTo>
              </a:path>
            </a:pathLst>
          </a:custGeom>
          <a:noFill/>
          <a:ln w="25400" cap="flat" cmpd="sng">
            <a:solidFill>
              <a:srgbClr val="3366F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5" name="AutoShape 9"/>
          <p:cNvSpPr>
            <a:spLocks/>
          </p:cNvSpPr>
          <p:nvPr/>
        </p:nvSpPr>
        <p:spPr bwMode="auto">
          <a:xfrm>
            <a:off x="1447800" y="3657600"/>
            <a:ext cx="228600" cy="685800"/>
          </a:xfrm>
          <a:prstGeom prst="leftBrace">
            <a:avLst>
              <a:gd name="adj1" fmla="val 25000"/>
              <a:gd name="adj2" fmla="val 50000"/>
            </a:avLst>
          </a:prstGeom>
          <a:noFill/>
          <a:ln w="254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Line 10"/>
          <p:cNvSpPr>
            <a:spLocks noChangeShapeType="1"/>
          </p:cNvSpPr>
          <p:nvPr/>
        </p:nvSpPr>
        <p:spPr bwMode="auto">
          <a:xfrm flipV="1">
            <a:off x="2209800" y="1524000"/>
            <a:ext cx="2743200" cy="1828800"/>
          </a:xfrm>
          <a:prstGeom prst="line">
            <a:avLst/>
          </a:prstGeom>
          <a:noFill/>
          <a:ln w="19050">
            <a:solidFill>
              <a:srgbClr val="000080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457200" y="304800"/>
            <a:ext cx="8077200" cy="4237038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latin typeface="Courier New" pitchFamily="49" charset="0"/>
              </a:rPr>
              <a:t>private void createMenu( ) {</a:t>
            </a:r>
          </a:p>
          <a:p>
            <a:r>
              <a:rPr lang="en-US" sz="1800">
                <a:latin typeface="Courier New" pitchFamily="49" charset="0"/>
              </a:rPr>
              <a:t>   </a:t>
            </a:r>
            <a:r>
              <a:rPr lang="en-US" sz="1800" b="1">
                <a:solidFill>
                  <a:schemeClr val="bg2"/>
                </a:solidFill>
                <a:latin typeface="Courier New" pitchFamily="49" charset="0"/>
              </a:rPr>
              <a:t>JMenuBar menuBar  = new JMenuBar();</a:t>
            </a:r>
          </a:p>
          <a:p>
            <a:r>
              <a:rPr lang="en-US" sz="1800" b="1">
                <a:solidFill>
                  <a:schemeClr val="bg2"/>
                </a:solidFill>
                <a:latin typeface="Courier New" pitchFamily="49" charset="0"/>
              </a:rPr>
              <a:t>   JMenu fileMenu = new JMenu("File");</a:t>
            </a:r>
          </a:p>
          <a:p>
            <a:r>
              <a:rPr lang="en-US" sz="1800" b="1">
                <a:solidFill>
                  <a:schemeClr val="bg2"/>
                </a:solidFill>
                <a:latin typeface="Courier New" pitchFamily="49" charset="0"/>
              </a:rPr>
              <a:t>   JMenuItem item;</a:t>
            </a:r>
          </a:p>
          <a:p>
            <a:r>
              <a:rPr lang="en-US" sz="1800">
                <a:latin typeface="Courier New" pitchFamily="49" charset="0"/>
              </a:rPr>
              <a:t>   </a:t>
            </a:r>
            <a:r>
              <a:rPr lang="en-US" sz="1800">
                <a:solidFill>
                  <a:schemeClr val="bg2"/>
                </a:solidFill>
                <a:latin typeface="Courier New" pitchFamily="49" charset="0"/>
              </a:rPr>
              <a:t>FileMenuHandler fmh  = new FileMenuHandler(this);</a:t>
            </a:r>
          </a:p>
          <a:p>
            <a:r>
              <a:rPr lang="en-US" sz="1800">
                <a:solidFill>
                  <a:schemeClr val="bg2"/>
                </a:solidFill>
                <a:latin typeface="Courier New" pitchFamily="49" charset="0"/>
              </a:rPr>
              <a:t>   </a:t>
            </a:r>
            <a:r>
              <a:rPr lang="en-US" sz="1800" b="1">
                <a:latin typeface="Courier New" pitchFamily="49" charset="0"/>
              </a:rPr>
              <a:t>item = new JMenuItem("Open"); </a:t>
            </a:r>
          </a:p>
          <a:p>
            <a:r>
              <a:rPr lang="en-US" sz="1800">
                <a:solidFill>
                  <a:schemeClr val="bg2"/>
                </a:solidFill>
                <a:latin typeface="Courier New" pitchFamily="49" charset="0"/>
              </a:rPr>
              <a:t>   item.addActionListener( fmh );</a:t>
            </a:r>
          </a:p>
          <a:p>
            <a:r>
              <a:rPr lang="en-US" sz="1800">
                <a:solidFill>
                  <a:schemeClr val="bg2"/>
                </a:solidFill>
                <a:latin typeface="Courier New" pitchFamily="49" charset="0"/>
              </a:rPr>
              <a:t>   </a:t>
            </a:r>
            <a:r>
              <a:rPr lang="en-US" sz="1800" b="1">
                <a:latin typeface="Courier New" pitchFamily="49" charset="0"/>
              </a:rPr>
              <a:t>fileMenu.add( item );</a:t>
            </a:r>
          </a:p>
          <a:p>
            <a:r>
              <a:rPr lang="en-US" sz="1800">
                <a:solidFill>
                  <a:schemeClr val="bg2"/>
                </a:solidFill>
                <a:latin typeface="Courier New" pitchFamily="49" charset="0"/>
              </a:rPr>
              <a:t>   fileMenu.addSeparator(); </a:t>
            </a:r>
          </a:p>
          <a:p>
            <a:r>
              <a:rPr lang="en-US" sz="1800">
                <a:solidFill>
                  <a:schemeClr val="bg2"/>
                </a:solidFill>
                <a:latin typeface="Courier New" pitchFamily="49" charset="0"/>
              </a:rPr>
              <a:t>   </a:t>
            </a:r>
            <a:r>
              <a:rPr lang="en-US" sz="1800" b="1">
                <a:latin typeface="Courier New" pitchFamily="49" charset="0"/>
              </a:rPr>
              <a:t>item = new JMenuItem("Quit"); </a:t>
            </a:r>
          </a:p>
          <a:p>
            <a:r>
              <a:rPr lang="en-US" sz="1800">
                <a:solidFill>
                  <a:schemeClr val="bg2"/>
                </a:solidFill>
                <a:latin typeface="Courier New" pitchFamily="49" charset="0"/>
              </a:rPr>
              <a:t>   item.addActionListener( fmh );</a:t>
            </a:r>
          </a:p>
          <a:p>
            <a:r>
              <a:rPr lang="en-US" sz="1800">
                <a:solidFill>
                  <a:schemeClr val="bg2"/>
                </a:solidFill>
                <a:latin typeface="Courier New" pitchFamily="49" charset="0"/>
              </a:rPr>
              <a:t>   </a:t>
            </a:r>
            <a:r>
              <a:rPr lang="en-US" sz="1800" b="1">
                <a:latin typeface="Courier New" pitchFamily="49" charset="0"/>
              </a:rPr>
              <a:t>fileMenu.add( item );</a:t>
            </a:r>
          </a:p>
          <a:p>
            <a:r>
              <a:rPr lang="en-US" sz="1800">
                <a:solidFill>
                  <a:schemeClr val="bg2"/>
                </a:solidFill>
                <a:latin typeface="Courier New" pitchFamily="49" charset="0"/>
              </a:rPr>
              <a:t>   setJMenuBar(menuBar);</a:t>
            </a:r>
          </a:p>
          <a:p>
            <a:r>
              <a:rPr lang="en-US" sz="1800">
                <a:solidFill>
                  <a:schemeClr val="bg2"/>
                </a:solidFill>
                <a:latin typeface="Courier New" pitchFamily="49" charset="0"/>
              </a:rPr>
              <a:t>   menuBar.add(fileMenu);</a:t>
            </a:r>
          </a:p>
          <a:p>
            <a:r>
              <a:rPr lang="en-US" sz="1800">
                <a:latin typeface="Courier New" pitchFamily="49" charset="0"/>
              </a:rPr>
              <a:t>} //createMenu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657600"/>
            <a:ext cx="57150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4" name="Line 4"/>
          <p:cNvSpPr>
            <a:spLocks noChangeShapeType="1"/>
          </p:cNvSpPr>
          <p:nvPr/>
        </p:nvSpPr>
        <p:spPr bwMode="auto">
          <a:xfrm>
            <a:off x="3276600" y="2590800"/>
            <a:ext cx="228600" cy="175260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>
            <a:off x="3124200" y="3581400"/>
            <a:ext cx="152400" cy="114300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accent2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accent2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1819</TotalTime>
  <Words>1681</Words>
  <Application>Microsoft Office PowerPoint</Application>
  <PresentationFormat>On-screen Show (4:3)</PresentationFormat>
  <Paragraphs>305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Calibri</vt:lpstr>
      <vt:lpstr>Courier New</vt:lpstr>
      <vt:lpstr>Times New Roman</vt:lpstr>
      <vt:lpstr>Default Design</vt:lpstr>
      <vt:lpstr>GUIs: Event-Driven Programming</vt:lpstr>
      <vt:lpstr>JFrames</vt:lpstr>
      <vt:lpstr>"Three Tier Architecture"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 event is something that happens while the program is running</vt:lpstr>
      <vt:lpstr>Events need to be handled</vt:lpstr>
      <vt:lpstr>What is an Interface?</vt:lpstr>
      <vt:lpstr>Interface ActionListener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Queens College, CUNY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GUIs: Event-Driven Programming</dc:title>
  <dc:creator>Kenneth J Lord</dc:creator>
  <cp:lastModifiedBy>Hannah Zeng</cp:lastModifiedBy>
  <cp:revision>19</cp:revision>
  <dcterms:created xsi:type="dcterms:W3CDTF">2006-10-25T01:18:43Z</dcterms:created>
  <dcterms:modified xsi:type="dcterms:W3CDTF">2019-12-16T17:32:54Z</dcterms:modified>
</cp:coreProperties>
</file>