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60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81" r:id="rId22"/>
    <p:sldId id="282" r:id="rId23"/>
    <p:sldId id="265" r:id="rId24"/>
    <p:sldId id="258" r:id="rId25"/>
    <p:sldId id="283" r:id="rId26"/>
    <p:sldId id="284" r:id="rId27"/>
    <p:sldId id="285" r:id="rId28"/>
    <p:sldId id="286" r:id="rId29"/>
    <p:sldId id="28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113" d="100"/>
          <a:sy n="113" d="100"/>
        </p:scale>
        <p:origin x="-1584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C89F11-7F8D-4EBD-9F48-6375318C46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51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CA26D-023E-4A1A-9910-AB762E802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9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82BF5-8DB4-439D-AA55-0672FC74408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4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6AC40-191B-4A04-A4A4-008C1B09A2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8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55603A-43D4-454F-9C01-B66B5B4FE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AA27C-8B3E-4BFE-93CD-E0407DEA77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4C904-7D99-4355-A478-3B0CBBC2B0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6034A-D502-4F5C-8571-D701C1E167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0E8BD-1309-4317-8415-066F9F9060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169AB-54BE-400C-B235-10207A7E02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DE276A-E00B-42AF-B462-EBF9ECD276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59BF4-98AC-4A1A-B78C-F1D02306DA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0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A3DCEB-4EA6-47E8-94C2-BD99E4D3588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C</a:t>
            </a:r>
          </a:p>
          <a:p>
            <a:r>
              <a:rPr lang="en-US"/>
              <a:t>B</a:t>
            </a:r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46125" y="2860675"/>
            <a:ext cx="130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 calls 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exception!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C</a:t>
            </a:r>
          </a:p>
          <a:p>
            <a:r>
              <a:rPr lang="en-US"/>
              <a:t>B</a:t>
            </a:r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746125" y="2860675"/>
            <a:ext cx="288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causes an exception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exception!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r>
              <a:rPr lang="en-US"/>
              <a:t>C</a:t>
            </a:r>
          </a:p>
          <a:p>
            <a:r>
              <a:rPr lang="en-US"/>
              <a:t>B</a:t>
            </a:r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85800" y="2819400"/>
            <a:ext cx="551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 cannot handle the exception</a:t>
            </a:r>
          </a:p>
          <a:p>
            <a:r>
              <a:rPr lang="en-US"/>
              <a:t>The JVM terminates C, removes it from the</a:t>
            </a:r>
          </a:p>
          <a:p>
            <a:r>
              <a:rPr lang="en-US"/>
              <a:t>stack, and throws the exception to B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7010400" y="3200400"/>
            <a:ext cx="1295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JVM</a:t>
            </a:r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7543800" y="1905000"/>
            <a:ext cx="0" cy="12954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endParaRPr lang="en-US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685800" y="2819400"/>
            <a:ext cx="5511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 cannot handle the exception</a:t>
            </a:r>
          </a:p>
          <a:p>
            <a:r>
              <a:rPr lang="en-US"/>
              <a:t>The JVM terminates B, removes it from the</a:t>
            </a:r>
          </a:p>
          <a:p>
            <a:r>
              <a:rPr lang="en-US"/>
              <a:t>stack, and throws the exception to A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4724400" y="16764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exception!</a:t>
            </a:r>
          </a:p>
        </p:txBody>
      </p:sp>
      <p:cxnSp>
        <p:nvCxnSpPr>
          <p:cNvPr id="19470" name="AutoShape 14"/>
          <p:cNvCxnSpPr>
            <a:cxnSpLocks noChangeShapeType="1"/>
          </p:cNvCxnSpPr>
          <p:nvPr/>
        </p:nvCxnSpPr>
        <p:spPr bwMode="auto">
          <a:xfrm rot="5400000">
            <a:off x="6457950" y="10096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867400" y="2514600"/>
            <a:ext cx="1295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JVM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endParaRPr lang="en-US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Main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685800" y="2819400"/>
            <a:ext cx="55292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cannot handle the exception</a:t>
            </a:r>
          </a:p>
          <a:p>
            <a:r>
              <a:rPr lang="en-US"/>
              <a:t>The JVM terminates A, removes it from the</a:t>
            </a:r>
          </a:p>
          <a:p>
            <a:r>
              <a:rPr lang="en-US"/>
              <a:t>stack, and throws the exception to Main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2667000" y="17526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exception!</a:t>
            </a:r>
          </a:p>
        </p:txBody>
      </p:sp>
      <p:cxnSp>
        <p:nvCxnSpPr>
          <p:cNvPr id="20493" name="AutoShape 13"/>
          <p:cNvCxnSpPr>
            <a:cxnSpLocks noChangeShapeType="1"/>
          </p:cNvCxnSpPr>
          <p:nvPr/>
        </p:nvCxnSpPr>
        <p:spPr bwMode="auto">
          <a:xfrm rot="5400000">
            <a:off x="4400550" y="10858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33800" y="2514600"/>
            <a:ext cx="1295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JVM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endParaRPr lang="en-US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33400" y="2971800"/>
            <a:ext cx="59515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Main cannot handle the exception</a:t>
            </a:r>
          </a:p>
          <a:p>
            <a:r>
              <a:rPr lang="en-US"/>
              <a:t>The JVM terminates Main, removes it from the</a:t>
            </a:r>
          </a:p>
          <a:p>
            <a:r>
              <a:rPr lang="en-US"/>
              <a:t>stack, and prints a stack trace to the console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85800" y="18288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exception!</a:t>
            </a:r>
          </a:p>
        </p:txBody>
      </p:sp>
      <p:cxnSp>
        <p:nvCxnSpPr>
          <p:cNvPr id="21516" name="AutoShape 12"/>
          <p:cNvCxnSpPr>
            <a:cxnSpLocks noChangeShapeType="1"/>
          </p:cNvCxnSpPr>
          <p:nvPr/>
        </p:nvCxnSpPr>
        <p:spPr bwMode="auto">
          <a:xfrm rot="5400000">
            <a:off x="2419350" y="11620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752600" y="2514600"/>
            <a:ext cx="1295400" cy="4572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JVM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  <a:endParaRPr lang="en-US">
              <a:solidFill>
                <a:srgbClr val="FF3300"/>
              </a:solidFill>
            </a:endParaRP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1143000" y="3276600"/>
            <a:ext cx="67786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A, B and C are all </a:t>
            </a:r>
            <a:r>
              <a:rPr lang="en-US" i="1"/>
              <a:t>exception propagators</a:t>
            </a:r>
            <a:r>
              <a:rPr lang="en-US"/>
              <a:t> because by not handling the exception, they pass it back to the calling program.</a:t>
            </a:r>
          </a:p>
          <a:p>
            <a:endParaRPr lang="en-US"/>
          </a:p>
          <a:p>
            <a:r>
              <a:rPr lang="en-US"/>
              <a:t>If one of these methods knew how to handle the exception, it would be an </a:t>
            </a:r>
            <a:r>
              <a:rPr lang="en-US" i="1"/>
              <a:t>exception catcher</a:t>
            </a:r>
            <a:endParaRPr lang="en-US"/>
          </a:p>
        </p:txBody>
      </p:sp>
      <p:cxnSp>
        <p:nvCxnSpPr>
          <p:cNvPr id="22540" name="AutoShape 12"/>
          <p:cNvCxnSpPr>
            <a:cxnSpLocks noChangeShapeType="1"/>
          </p:cNvCxnSpPr>
          <p:nvPr/>
        </p:nvCxnSpPr>
        <p:spPr bwMode="auto">
          <a:xfrm rot="5400000">
            <a:off x="4476750" y="10858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2" name="AutoShape 14"/>
          <p:cNvCxnSpPr>
            <a:cxnSpLocks noChangeShapeType="1"/>
          </p:cNvCxnSpPr>
          <p:nvPr/>
        </p:nvCxnSpPr>
        <p:spPr bwMode="auto">
          <a:xfrm rot="5400000">
            <a:off x="2114550" y="1085850"/>
            <a:ext cx="38100" cy="2133600"/>
          </a:xfrm>
          <a:prstGeom prst="curvedConnector3">
            <a:avLst>
              <a:gd name="adj1" fmla="val 1595829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3" name="AutoShape 15"/>
          <p:cNvCxnSpPr>
            <a:cxnSpLocks noChangeShapeType="1"/>
          </p:cNvCxnSpPr>
          <p:nvPr/>
        </p:nvCxnSpPr>
        <p:spPr bwMode="auto">
          <a:xfrm rot="5400000">
            <a:off x="6915150" y="1085850"/>
            <a:ext cx="38100" cy="2133600"/>
          </a:xfrm>
          <a:prstGeom prst="curvedConnector3">
            <a:avLst>
              <a:gd name="adj1" fmla="val 1674995"/>
            </a:avLst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858000" y="1676400"/>
            <a:ext cx="1468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exception!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/>
              <a:t>The try/catch block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69225" cy="5181600"/>
          </a:xfrm>
          <a:noFill/>
          <a:ln w="25400" cap="flat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try {</a:t>
            </a: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catch (Exception e) {</a:t>
            </a: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b="1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219200" y="1828800"/>
            <a:ext cx="6618288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some statements here which may throw an exception</a:t>
            </a:r>
            <a:br>
              <a:rPr lang="en-US"/>
            </a:br>
            <a:endParaRPr lang="en-US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1219200" y="3505200"/>
            <a:ext cx="7031038" cy="11874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some statements to be executed if an Exception happens</a:t>
            </a:r>
            <a:br>
              <a:rPr lang="en-US"/>
            </a:br>
            <a:endParaRPr lang="en-US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219200" y="5181600"/>
            <a:ext cx="3735388" cy="822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the program then continues...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43000" y="3810000"/>
            <a:ext cx="76200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066800" y="1676400"/>
            <a:ext cx="7620000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458200" cy="39624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while (true) {</a:t>
            </a:r>
          </a:p>
          <a:p>
            <a:r>
              <a:rPr lang="en-US" sz="1800">
                <a:latin typeface="Courier New" pitchFamily="49" charset="0"/>
              </a:rPr>
              <a:t>  try {</a:t>
            </a:r>
          </a:p>
          <a:p>
            <a:r>
              <a:rPr lang="en-US" sz="1800">
                <a:latin typeface="Courier New" pitchFamily="49" charset="0"/>
              </a:rPr>
              <a:t>    num = JOptionPane.showInputDialog</a:t>
            </a:r>
          </a:p>
          <a:p>
            <a:r>
              <a:rPr lang="en-US" sz="1800">
                <a:latin typeface="Courier New" pitchFamily="49" charset="0"/>
              </a:rPr>
              <a:t>                         null, "Enter a number");</a:t>
            </a:r>
          </a:p>
          <a:p>
            <a:r>
              <a:rPr lang="en-US" sz="1800">
                <a:latin typeface="Courier New" pitchFamily="49" charset="0"/>
              </a:rPr>
              <a:t>    n = Integer.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parseInt(num);</a:t>
            </a:r>
          </a:p>
          <a:p>
            <a:r>
              <a:rPr lang="en-US" sz="1800">
                <a:latin typeface="Courier New" pitchFamily="49" charset="0"/>
              </a:rPr>
              <a:t>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     (null,"Thank you for entering "+n);</a:t>
            </a:r>
          </a:p>
          <a:p>
            <a:r>
              <a:rPr lang="en-US" sz="1800">
                <a:latin typeface="Courier New" pitchFamily="49" charset="0"/>
              </a:rPr>
              <a:t>     if(n==0)System.exit(0);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(Exception e) {</a:t>
            </a:r>
          </a:p>
          <a:p>
            <a:r>
              <a:rPr lang="en-US" sz="1800">
                <a:latin typeface="Courier New" pitchFamily="49" charset="0"/>
              </a:rPr>
              <a:t> 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(null,"That is not a number! Try again");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126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Example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90600" y="3200400"/>
            <a:ext cx="76200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14400" y="1066800"/>
            <a:ext cx="7620000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04800" y="457200"/>
            <a:ext cx="8458200" cy="39624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while (true) {</a:t>
            </a:r>
          </a:p>
          <a:p>
            <a:r>
              <a:rPr lang="en-US" sz="1800">
                <a:latin typeface="Courier New" pitchFamily="49" charset="0"/>
              </a:rPr>
              <a:t>  try {</a:t>
            </a:r>
          </a:p>
          <a:p>
            <a:r>
              <a:rPr lang="en-US" sz="1800">
                <a:latin typeface="Courier New" pitchFamily="49" charset="0"/>
              </a:rPr>
              <a:t>    num = JOptionPane.showInputDialog</a:t>
            </a:r>
          </a:p>
          <a:p>
            <a:r>
              <a:rPr lang="en-US" sz="1800">
                <a:latin typeface="Courier New" pitchFamily="49" charset="0"/>
              </a:rPr>
              <a:t>                         null, "Enter a number");</a:t>
            </a:r>
          </a:p>
          <a:p>
            <a:r>
              <a:rPr lang="en-US" sz="1800">
                <a:latin typeface="Courier New" pitchFamily="49" charset="0"/>
              </a:rPr>
              <a:t>    n = Integer.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parseInt(num);</a:t>
            </a:r>
          </a:p>
          <a:p>
            <a:r>
              <a:rPr lang="en-US" sz="1800">
                <a:latin typeface="Courier New" pitchFamily="49" charset="0"/>
              </a:rPr>
              <a:t>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     (null,"Thank you for entering "+n);</a:t>
            </a:r>
          </a:p>
          <a:p>
            <a:r>
              <a:rPr lang="en-US" sz="1800">
                <a:latin typeface="Courier New" pitchFamily="49" charset="0"/>
              </a:rPr>
              <a:t>     if(n==0)System.exit(0);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(Exception e) {</a:t>
            </a:r>
          </a:p>
          <a:p>
            <a:r>
              <a:rPr lang="en-US" sz="1800">
                <a:latin typeface="Courier New" pitchFamily="49" charset="0"/>
              </a:rPr>
              <a:t> 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(null,"That is not a number! Try again");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381000" y="4953000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is very general... any exception that happens </a:t>
            </a:r>
          </a:p>
          <a:p>
            <a:r>
              <a:rPr lang="en-US"/>
              <a:t>will be caught here.</a:t>
            </a:r>
          </a:p>
          <a:p>
            <a:r>
              <a:rPr lang="en-US"/>
              <a:t>What kind of exception does </a:t>
            </a:r>
            <a:r>
              <a:rPr lang="en-US" i="1"/>
              <a:t>parseInt</a:t>
            </a:r>
            <a:r>
              <a:rPr lang="en-US"/>
              <a:t> throw?</a:t>
            </a: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V="1">
            <a:off x="1066800" y="3276600"/>
            <a:ext cx="990600" cy="17526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an Exception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3400" y="1981200"/>
            <a:ext cx="8102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SSN  {</a:t>
            </a:r>
          </a:p>
          <a:p>
            <a:r>
              <a:rPr lang="en-US" sz="1800">
                <a:latin typeface="Courier New" pitchFamily="49" charset="0"/>
              </a:rPr>
              <a:t>   private String SSNumber;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</a:p>
          <a:p>
            <a:r>
              <a:rPr lang="en-US" sz="1800">
                <a:latin typeface="Courier New" pitchFamily="49" charset="0"/>
              </a:rPr>
              <a:t>   public SSN (String s) {</a:t>
            </a:r>
          </a:p>
          <a:p>
            <a:r>
              <a:rPr lang="en-US" sz="1800">
                <a:latin typeface="Courier New" pitchFamily="49" charset="0"/>
              </a:rPr>
              <a:t>      if (isValidSSN(s) )</a:t>
            </a:r>
          </a:p>
          <a:p>
            <a:r>
              <a:rPr lang="en-US" sz="1800">
                <a:latin typeface="Courier New" pitchFamily="49" charset="0"/>
              </a:rPr>
              <a:t>         SSNumber = s;</a:t>
            </a:r>
          </a:p>
          <a:p>
            <a:r>
              <a:rPr lang="en-US" sz="1800">
                <a:latin typeface="Courier New" pitchFamily="49" charset="0"/>
              </a:rPr>
              <a:t>      else </a:t>
            </a:r>
          </a:p>
          <a:p>
            <a:r>
              <a:rPr lang="en-US" sz="1800">
                <a:latin typeface="Courier New" pitchFamily="49" charset="0"/>
              </a:rPr>
              <a:t>         throw new IllegalSSNException("Invalid SSN: "+s);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143000" y="533400"/>
            <a:ext cx="6477000" cy="71596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parseInt</a:t>
            </a:r>
          </a:p>
          <a:p>
            <a:pPr eaLnBrk="0" hangingPunct="0"/>
            <a:r>
              <a:rPr lang="en-US" sz="1600">
                <a:latin typeface="Arial Unicode MS" pitchFamily="34" charset="-128"/>
              </a:rPr>
              <a:t>public static int </a:t>
            </a:r>
            <a:r>
              <a:rPr lang="en-US" sz="1600" b="1">
                <a:latin typeface="Arial Unicode MS" pitchFamily="34" charset="-128"/>
              </a:rPr>
              <a:t>parseInt</a:t>
            </a:r>
            <a:r>
              <a:rPr lang="en-US" sz="1600">
                <a:latin typeface="Arial Unicode MS" pitchFamily="34" charset="-128"/>
              </a:rPr>
              <a:t>(String s) throws NumberFormatException </a:t>
            </a:r>
            <a:r>
              <a:rPr lang="en-US" sz="1700"/>
              <a:t> </a:t>
            </a:r>
            <a:endParaRPr lang="en-US" sz="36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90600" y="4191000"/>
            <a:ext cx="76200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914400" y="2057400"/>
            <a:ext cx="7620000" cy="16764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8458200" cy="39624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while (true) {</a:t>
            </a:r>
          </a:p>
          <a:p>
            <a:r>
              <a:rPr lang="en-US" sz="1800">
                <a:latin typeface="Courier New" pitchFamily="49" charset="0"/>
              </a:rPr>
              <a:t>  try {</a:t>
            </a:r>
          </a:p>
          <a:p>
            <a:r>
              <a:rPr lang="en-US" sz="1800">
                <a:latin typeface="Courier New" pitchFamily="49" charset="0"/>
              </a:rPr>
              <a:t>    num = JOptionPane.showInputDialog</a:t>
            </a:r>
          </a:p>
          <a:p>
            <a:r>
              <a:rPr lang="en-US" sz="1800">
                <a:latin typeface="Courier New" pitchFamily="49" charset="0"/>
              </a:rPr>
              <a:t>                         null, "Enter a number");</a:t>
            </a:r>
          </a:p>
          <a:p>
            <a:r>
              <a:rPr lang="en-US" sz="1800">
                <a:latin typeface="Courier New" pitchFamily="49" charset="0"/>
              </a:rPr>
              <a:t>    n = Integer.parseInt(num);</a:t>
            </a:r>
          </a:p>
          <a:p>
            <a:r>
              <a:rPr lang="en-US" sz="1800">
                <a:latin typeface="Courier New" pitchFamily="49" charset="0"/>
              </a:rPr>
              <a:t>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     (null,"Thank you for entering "+n);</a:t>
            </a:r>
          </a:p>
          <a:p>
            <a:r>
              <a:rPr lang="en-US" sz="1800">
                <a:latin typeface="Courier New" pitchFamily="49" charset="0"/>
              </a:rPr>
              <a:t>     if(n==0)System.exit(0);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NumberFormatException</a:t>
            </a:r>
            <a:r>
              <a:rPr lang="en-US" sz="1800">
                <a:latin typeface="Courier New" pitchFamily="49" charset="0"/>
              </a:rPr>
              <a:t> e) {</a:t>
            </a:r>
          </a:p>
          <a:p>
            <a:r>
              <a:rPr lang="en-US" sz="1800">
                <a:latin typeface="Courier New" pitchFamily="49" charset="0"/>
              </a:rPr>
              <a:t>     JOptionPane.showMessageDialog</a:t>
            </a:r>
          </a:p>
          <a:p>
            <a:r>
              <a:rPr lang="en-US" sz="1800">
                <a:latin typeface="Courier New" pitchFamily="49" charset="0"/>
              </a:rPr>
              <a:t>                   (null,"That is not a number! Try again");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81000" y="1066800"/>
            <a:ext cx="8458200" cy="36877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try {</a:t>
            </a:r>
          </a:p>
          <a:p>
            <a:r>
              <a:rPr lang="en-US" sz="1800" dirty="0">
                <a:latin typeface="Courier New" pitchFamily="49" charset="0"/>
              </a:rPr>
              <a:t>   n = </a:t>
            </a:r>
            <a:r>
              <a:rPr lang="en-US" sz="1800" dirty="0" err="1">
                <a:latin typeface="Courier New" pitchFamily="49" charset="0"/>
              </a:rPr>
              <a:t>Integer.</a:t>
            </a:r>
            <a:r>
              <a:rPr lang="en-US" sz="1800" dirty="0" err="1">
                <a:solidFill>
                  <a:srgbClr val="FF3300"/>
                </a:solidFill>
                <a:latin typeface="Courier New" pitchFamily="49" charset="0"/>
              </a:rPr>
              <a:t>parseInt</a:t>
            </a:r>
            <a:r>
              <a:rPr lang="en-US" sz="1800" dirty="0">
                <a:solidFill>
                  <a:srgbClr val="FF33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FF3300"/>
                </a:solidFill>
                <a:latin typeface="Courier New" pitchFamily="49" charset="0"/>
              </a:rPr>
              <a:t>num</a:t>
            </a:r>
            <a:r>
              <a:rPr lang="en-US" sz="1800" dirty="0">
                <a:solidFill>
                  <a:srgbClr val="FF3300"/>
                </a:solidFill>
                <a:latin typeface="Courier New" pitchFamily="49" charset="0"/>
              </a:rPr>
              <a:t>);</a:t>
            </a:r>
          </a:p>
          <a:p>
            <a:r>
              <a:rPr lang="en-US" sz="1800" dirty="0">
                <a:solidFill>
                  <a:srgbClr val="33CC33"/>
                </a:solidFill>
                <a:latin typeface="Courier New" pitchFamily="49" charset="0"/>
              </a:rPr>
              <a:t>   a[</a:t>
            </a:r>
            <a:r>
              <a:rPr lang="en-US" sz="1800" dirty="0" err="1">
                <a:solidFill>
                  <a:srgbClr val="33CC33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rgbClr val="33CC33"/>
                </a:solidFill>
                <a:latin typeface="Courier New" pitchFamily="49" charset="0"/>
              </a:rPr>
              <a:t>]</a:t>
            </a:r>
            <a:r>
              <a:rPr lang="en-US" sz="1800" dirty="0">
                <a:latin typeface="Courier New" pitchFamily="49" charset="0"/>
              </a:rPr>
              <a:t> = n;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  <a:p>
            <a:r>
              <a:rPr lang="en-US" sz="1800" dirty="0">
                <a:latin typeface="Courier New" pitchFamily="49" charset="0"/>
              </a:rPr>
              <a:t>  catch (</a:t>
            </a:r>
            <a:r>
              <a:rPr lang="en-US" sz="1800" dirty="0" err="1">
                <a:latin typeface="Courier New" pitchFamily="49" charset="0"/>
              </a:rPr>
              <a:t>NumberFormatException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nfe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JOptionPane.showMessageDialog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null,"Not</a:t>
            </a:r>
            <a:r>
              <a:rPr lang="en-US" sz="1800" dirty="0">
                <a:latin typeface="Courier New" pitchFamily="49" charset="0"/>
              </a:rPr>
              <a:t> a number!");</a:t>
            </a: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  <a:p>
            <a:r>
              <a:rPr lang="en-US" sz="1800" dirty="0">
                <a:latin typeface="Courier New" pitchFamily="49" charset="0"/>
              </a:rPr>
              <a:t>  catch (</a:t>
            </a:r>
            <a:r>
              <a:rPr lang="en-US" sz="1800" dirty="0" err="1">
                <a:latin typeface="Courier New" pitchFamily="49" charset="0"/>
              </a:rPr>
              <a:t>IndexOutOfBoundsException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ioob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("Bad array index: "+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  <a:p>
            <a:r>
              <a:rPr lang="en-US" sz="1800" dirty="0">
                <a:latin typeface="Courier New" pitchFamily="49" charset="0"/>
              </a:rPr>
              <a:t>  catch (Exception e) {</a:t>
            </a:r>
          </a:p>
          <a:p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("An exception occurred.");</a:t>
            </a: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762000" y="1371600"/>
            <a:ext cx="7620000" cy="60960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066800" y="2438400"/>
            <a:ext cx="75438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914400" y="381000"/>
            <a:ext cx="743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if multiple exceptions can be thrown in the </a:t>
            </a:r>
            <a:r>
              <a:rPr lang="en-US" i="1"/>
              <a:t>try</a:t>
            </a:r>
            <a:r>
              <a:rPr lang="en-US"/>
              <a:t> block?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28700" y="3276600"/>
            <a:ext cx="7620000" cy="304800"/>
          </a:xfrm>
          <a:prstGeom prst="rect">
            <a:avLst/>
          </a:prstGeom>
          <a:noFill/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066800" y="4114800"/>
            <a:ext cx="7620000" cy="304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508125" y="4918075"/>
            <a:ext cx="6111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The JVM will go through the catch blocks top to bottom until a matching exception is found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58200" cy="36877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try {</a:t>
            </a:r>
          </a:p>
          <a:p>
            <a:r>
              <a:rPr lang="en-US" sz="1800">
                <a:latin typeface="Courier New" pitchFamily="49" charset="0"/>
              </a:rPr>
              <a:t>   n = Integer.</a:t>
            </a:r>
            <a:r>
              <a:rPr lang="en-US" sz="1800">
                <a:solidFill>
                  <a:srgbClr val="FF3300"/>
                </a:solidFill>
                <a:latin typeface="Courier New" pitchFamily="49" charset="0"/>
              </a:rPr>
              <a:t>parseInt(num);</a:t>
            </a:r>
          </a:p>
          <a:p>
            <a:r>
              <a:rPr lang="en-US" sz="1800">
                <a:solidFill>
                  <a:srgbClr val="33CC33"/>
                </a:solidFill>
                <a:latin typeface="Courier New" pitchFamily="49" charset="0"/>
              </a:rPr>
              <a:t>   a[i]</a:t>
            </a:r>
            <a:r>
              <a:rPr lang="en-US" sz="1800">
                <a:latin typeface="Courier New" pitchFamily="49" charset="0"/>
              </a:rPr>
              <a:t> = n;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  <a:p>
            <a:r>
              <a:rPr lang="en-US" sz="1800">
                <a:latin typeface="Courier New" pitchFamily="49" charset="0"/>
              </a:rPr>
              <a:t>  catch (Exception e) {</a:t>
            </a:r>
          </a:p>
          <a:p>
            <a:r>
              <a:rPr lang="en-US" sz="1800">
                <a:latin typeface="Courier New" pitchFamily="49" charset="0"/>
              </a:rPr>
              <a:t>     System.out.println("An exception occurred.");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(NumberFormatException nfe) {</a:t>
            </a:r>
          </a:p>
          <a:p>
            <a:r>
              <a:rPr lang="en-US" sz="1800">
                <a:latin typeface="Courier New" pitchFamily="49" charset="0"/>
              </a:rPr>
              <a:t>     JOptionPane.showMessageDialog(null,"Not a number!");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(IndexOutOfBoundsException ioob) {</a:t>
            </a:r>
          </a:p>
          <a:p>
            <a:r>
              <a:rPr lang="en-US" sz="1800">
                <a:latin typeface="Courier New" pitchFamily="49" charset="0"/>
              </a:rPr>
              <a:t>     System.out.println("Bad array index: "+i);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762000" y="1447800"/>
            <a:ext cx="7620000" cy="609600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1066800" y="3352800"/>
            <a:ext cx="76200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914400" y="381000"/>
            <a:ext cx="743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What if multiple exceptions can be thrown in the </a:t>
            </a:r>
            <a:r>
              <a:rPr lang="en-US" i="1"/>
              <a:t>try</a:t>
            </a:r>
            <a:r>
              <a:rPr lang="en-US"/>
              <a:t> block?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066800" y="4114800"/>
            <a:ext cx="7620000" cy="304800"/>
          </a:xfrm>
          <a:prstGeom prst="rect">
            <a:avLst/>
          </a:prstGeom>
          <a:noFill/>
          <a:ln w="25400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066800" y="2514600"/>
            <a:ext cx="7620000" cy="304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33400" y="4918075"/>
            <a:ext cx="8229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This is why the order of the exceptions listed is important.. because of the class hierarchy and inheritance, a </a:t>
            </a:r>
            <a:r>
              <a:rPr lang="en-US" i="1"/>
              <a:t>NumberFormatException</a:t>
            </a:r>
            <a:r>
              <a:rPr lang="en-US"/>
              <a:t> </a:t>
            </a:r>
            <a:r>
              <a:rPr lang="en-US" b="1"/>
              <a:t>is</a:t>
            </a:r>
            <a:r>
              <a:rPr lang="en-US"/>
              <a:t> an </a:t>
            </a:r>
            <a:r>
              <a:rPr lang="en-US" i="1"/>
              <a:t>Exception</a:t>
            </a:r>
            <a:r>
              <a:rPr lang="en-US"/>
              <a:t>, and the first </a:t>
            </a:r>
            <a:r>
              <a:rPr lang="en-US" i="1"/>
              <a:t>catch</a:t>
            </a:r>
            <a:r>
              <a:rPr lang="en-US"/>
              <a:t> block will handle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wu18847_08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350"/>
            <a:ext cx="82454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581400" y="381000"/>
            <a:ext cx="212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Try/Catch Flow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533400"/>
          </a:xfrm>
        </p:spPr>
        <p:txBody>
          <a:bodyPr/>
          <a:lstStyle/>
          <a:p>
            <a:r>
              <a:rPr lang="en-US" sz="4000"/>
              <a:t>Example from the SSN class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401050" cy="3413125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ssnRead = inFile.readLine();</a:t>
            </a:r>
          </a:p>
          <a:p>
            <a:r>
              <a:rPr lang="en-US" sz="1800">
                <a:latin typeface="Courier New" pitchFamily="49" charset="0"/>
              </a:rPr>
              <a:t>while (ssnRead != null) {</a:t>
            </a:r>
          </a:p>
          <a:p>
            <a:r>
              <a:rPr lang="en-US" sz="1800">
                <a:latin typeface="Courier New" pitchFamily="49" charset="0"/>
              </a:rPr>
              <a:t>  try {</a:t>
            </a:r>
          </a:p>
          <a:p>
            <a:r>
              <a:rPr lang="en-US" sz="1800">
                <a:latin typeface="Courier New" pitchFamily="49" charset="0"/>
              </a:rPr>
              <a:t>    mySSN = new SSN(ssnRead);</a:t>
            </a:r>
          </a:p>
          <a:p>
            <a:r>
              <a:rPr lang="en-US" sz="1800">
                <a:latin typeface="Courier New" pitchFamily="49" charset="0"/>
              </a:rPr>
              <a:t>    mySubscripts.append(Integer.toString(subscript++)+"\n");</a:t>
            </a:r>
          </a:p>
          <a:p>
            <a:r>
              <a:rPr lang="en-US" sz="1800">
                <a:latin typeface="Courier New" pitchFamily="49" charset="0"/>
              </a:rPr>
              <a:t>    myTextArea.append(mySSN+"\n");</a:t>
            </a: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ssnRead = inFile.readLine();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  catch (IllegalSSNException issne) {</a:t>
            </a:r>
          </a:p>
          <a:p>
            <a:r>
              <a:rPr lang="en-US" sz="1800">
                <a:latin typeface="Courier New" pitchFamily="49" charset="0"/>
              </a:rPr>
              <a:t>      System.out.println(issne.getMessage());</a:t>
            </a:r>
          </a:p>
          <a:p>
            <a:r>
              <a:rPr lang="en-US" sz="1800">
                <a:latin typeface="Courier New" pitchFamily="49" charset="0"/>
              </a:rPr>
              <a:t>  }</a:t>
            </a:r>
          </a:p>
          <a:p>
            <a:r>
              <a:rPr lang="en-US" sz="1800">
                <a:latin typeface="Courier New" pitchFamily="49" charset="0"/>
              </a:rPr>
              <a:t>}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895600" y="49530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There is an error here!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09600" y="54864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an exception occurs, the next line from the file is not read. This needs to be whether or not there is an exception.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100" grpId="0" animBg="1" autoUpdateAnimBg="0"/>
      <p:bldP spid="4101" grpId="0" autoUpdateAnimBg="0"/>
      <p:bldP spid="41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01050" cy="396240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ssnRead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latin typeface="Courier New" pitchFamily="49" charset="0"/>
              </a:rPr>
              <a:t>inFile.readLine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r>
              <a:rPr lang="en-US" sz="1800" dirty="0">
                <a:latin typeface="Courier New" pitchFamily="49" charset="0"/>
              </a:rPr>
              <a:t>while (</a:t>
            </a:r>
            <a:r>
              <a:rPr lang="en-US" sz="1800" dirty="0" err="1">
                <a:latin typeface="Courier New" pitchFamily="49" charset="0"/>
              </a:rPr>
              <a:t>ssnRead</a:t>
            </a:r>
            <a:r>
              <a:rPr lang="en-US" sz="1800" dirty="0">
                <a:latin typeface="Courier New" pitchFamily="49" charset="0"/>
              </a:rPr>
              <a:t> != null) {</a:t>
            </a:r>
          </a:p>
          <a:p>
            <a:r>
              <a:rPr lang="en-US" sz="1800" dirty="0">
                <a:latin typeface="Courier New" pitchFamily="49" charset="0"/>
              </a:rPr>
              <a:t>  try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mySSN</a:t>
            </a:r>
            <a:r>
              <a:rPr lang="en-US" sz="1800" dirty="0">
                <a:latin typeface="Courier New" pitchFamily="49" charset="0"/>
              </a:rPr>
              <a:t> = new SSN(</a:t>
            </a:r>
            <a:r>
              <a:rPr lang="en-US" sz="1800" dirty="0" err="1">
                <a:latin typeface="Courier New" pitchFamily="49" charset="0"/>
              </a:rPr>
              <a:t>ssnRead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mySubscripts.append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Integer.toString</a:t>
            </a:r>
            <a:r>
              <a:rPr lang="en-US" sz="1800" dirty="0">
                <a:latin typeface="Courier New" pitchFamily="49" charset="0"/>
              </a:rPr>
              <a:t>(subscript++)+"\n");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myTextArea.append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mySSN</a:t>
            </a:r>
            <a:r>
              <a:rPr lang="en-US" sz="1800" dirty="0">
                <a:latin typeface="Courier New" pitchFamily="49" charset="0"/>
              </a:rPr>
              <a:t>+"\n");</a:t>
            </a: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  <a:p>
            <a:r>
              <a:rPr lang="en-US" sz="1800" dirty="0">
                <a:latin typeface="Courier New" pitchFamily="49" charset="0"/>
              </a:rPr>
              <a:t>  catch (</a:t>
            </a:r>
            <a:r>
              <a:rPr lang="en-US" sz="1800" dirty="0" err="1">
                <a:latin typeface="Courier New" pitchFamily="49" charset="0"/>
              </a:rPr>
              <a:t>IllegalSSNException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issne</a:t>
            </a:r>
            <a:r>
              <a:rPr lang="en-US" sz="1800" dirty="0">
                <a:latin typeface="Courier New" pitchFamily="49" charset="0"/>
              </a:rPr>
              <a:t>) {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System.out.println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issne.getMessage</a:t>
            </a:r>
            <a:r>
              <a:rPr lang="en-US" sz="1800" dirty="0">
                <a:latin typeface="Courier New" pitchFamily="49" charset="0"/>
              </a:rPr>
              <a:t>());</a:t>
            </a:r>
          </a:p>
          <a:p>
            <a:r>
              <a:rPr lang="en-US" sz="1800" dirty="0">
                <a:latin typeface="Courier New" pitchFamily="49" charset="0"/>
              </a:rPr>
              <a:t>  }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finally {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ssnRead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inFile.readLine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();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}</a:t>
            </a:r>
          </a:p>
          <a:p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457200" y="304800"/>
            <a:ext cx="812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 </a:t>
            </a:r>
            <a:r>
              <a:rPr lang="en-US" i="1"/>
              <a:t>finally </a:t>
            </a:r>
            <a:r>
              <a:rPr lang="en-US"/>
              <a:t>block is executed whether or not an exception occurs.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486400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finally</a:t>
            </a:r>
            <a:r>
              <a:rPr lang="en-US" dirty="0" smtClean="0"/>
              <a:t> executes even if there is a </a:t>
            </a:r>
            <a:r>
              <a:rPr lang="en-US" i="1" dirty="0" smtClean="0"/>
              <a:t>return</a:t>
            </a:r>
            <a:r>
              <a:rPr lang="en-US" dirty="0" smtClean="0"/>
              <a:t> statement prior to the final code.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wu18847_0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06450"/>
            <a:ext cx="68580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048000" y="304800"/>
            <a:ext cx="286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Try/catch/finally flow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r>
              <a:rPr lang="en-US" sz="4000"/>
              <a:t>Checked and Unchecked Exceptions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Excluding exceptions in the class </a:t>
            </a:r>
            <a:r>
              <a:rPr lang="en-US" i="1"/>
              <a:t>RuntimeException</a:t>
            </a:r>
            <a:r>
              <a:rPr lang="en-US"/>
              <a:t>, the compiler must find a catcher or a propagator for every exception.</a:t>
            </a:r>
          </a:p>
          <a:p>
            <a:r>
              <a:rPr lang="en-US" i="1"/>
              <a:t>RuntimeException</a:t>
            </a:r>
            <a:r>
              <a:rPr lang="en-US"/>
              <a:t> is an </a:t>
            </a:r>
            <a:r>
              <a:rPr lang="en-US" i="1">
                <a:solidFill>
                  <a:schemeClr val="accent2"/>
                </a:solidFill>
              </a:rPr>
              <a:t>unchecked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exception.</a:t>
            </a:r>
          </a:p>
          <a:p>
            <a:r>
              <a:rPr lang="en-US"/>
              <a:t>All other exceptions are </a:t>
            </a:r>
            <a:r>
              <a:rPr lang="en-US" i="1">
                <a:solidFill>
                  <a:schemeClr val="accent2"/>
                </a:solidFill>
              </a:rPr>
              <a:t>checked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exceptions.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7848600" cy="1217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A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public A () throws NumberFormatException {}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33400" y="1828800"/>
            <a:ext cx="5181600" cy="20431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public void C ()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A xyz = new A(); 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51816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try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A xyz = new A(); 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catch {NumberFormatException nfe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</p:txBody>
      </p:sp>
      <p:grpSp>
        <p:nvGrpSpPr>
          <p:cNvPr id="32779" name="Group 11"/>
          <p:cNvGrpSpPr>
            <a:grpSpLocks/>
          </p:cNvGrpSpPr>
          <p:nvPr/>
        </p:nvGrpSpPr>
        <p:grpSpPr bwMode="auto">
          <a:xfrm>
            <a:off x="5791200" y="2133600"/>
            <a:ext cx="2667000" cy="1212850"/>
            <a:chOff x="3648" y="1344"/>
            <a:chExt cx="1680" cy="764"/>
          </a:xfrm>
        </p:grpSpPr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936" y="1344"/>
              <a:ext cx="1392" cy="76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This is OK; the exception will be propagated.</a:t>
              </a:r>
            </a:p>
          </p:txBody>
        </p:sp>
        <p:sp>
          <p:nvSpPr>
            <p:cNvPr id="32777" name="AutoShape 9"/>
            <p:cNvSpPr>
              <a:spLocks noChangeArrowheads="1"/>
            </p:cNvSpPr>
            <p:nvPr/>
          </p:nvSpPr>
          <p:spPr bwMode="auto">
            <a:xfrm>
              <a:off x="3648" y="1584"/>
              <a:ext cx="288" cy="33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80" name="Group 12"/>
          <p:cNvGrpSpPr>
            <a:grpSpLocks/>
          </p:cNvGrpSpPr>
          <p:nvPr/>
        </p:nvGrpSpPr>
        <p:grpSpPr bwMode="auto">
          <a:xfrm>
            <a:off x="5867400" y="4419600"/>
            <a:ext cx="2667000" cy="1212850"/>
            <a:chOff x="3696" y="2784"/>
            <a:chExt cx="1680" cy="764"/>
          </a:xfrm>
        </p:grpSpPr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3984" y="2784"/>
              <a:ext cx="1392" cy="76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This is OK; the exception will be caught.</a:t>
              </a:r>
            </a:p>
          </p:txBody>
        </p:sp>
        <p:sp>
          <p:nvSpPr>
            <p:cNvPr id="32778" name="AutoShape 10"/>
            <p:cNvSpPr>
              <a:spLocks noChangeArrowheads="1"/>
            </p:cNvSpPr>
            <p:nvPr/>
          </p:nvSpPr>
          <p:spPr bwMode="auto">
            <a:xfrm>
              <a:off x="3696" y="3024"/>
              <a:ext cx="288" cy="33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  <p:bldP spid="32773" grpId="0" animBg="1" autoUpdateAnimBg="0"/>
      <p:bldP spid="3277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3400" y="304800"/>
            <a:ext cx="7848600" cy="12176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A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public A () throws IOException {}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5334000" cy="2317750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public void C () </a:t>
            </a:r>
            <a:r>
              <a:rPr lang="en-US" sz="1800" b="1">
                <a:solidFill>
                  <a:schemeClr val="accent2"/>
                </a:solidFill>
                <a:latin typeface="Courier New" pitchFamily="49" charset="0"/>
              </a:rPr>
              <a:t>throws IOException</a:t>
            </a:r>
            <a:r>
              <a:rPr lang="en-US" sz="1800" b="1">
                <a:latin typeface="Courier New" pitchFamily="49" charset="0"/>
              </a:rPr>
              <a:t>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A xyz = new A(); 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}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5334000" cy="245586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class B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try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  A xyz = new A();  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catch {IOException nfe {</a:t>
            </a:r>
          </a:p>
          <a:p>
            <a:pPr>
              <a:spcBef>
                <a:spcPct val="50000"/>
              </a:spcBef>
            </a:pPr>
            <a:r>
              <a:rPr lang="en-US" sz="1800" b="1">
                <a:latin typeface="Courier New" pitchFamily="49" charset="0"/>
              </a:rPr>
              <a:t>  }</a:t>
            </a:r>
          </a:p>
        </p:txBody>
      </p: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6019800" y="2133600"/>
            <a:ext cx="2667000" cy="1212850"/>
            <a:chOff x="3648" y="1344"/>
            <a:chExt cx="1680" cy="764"/>
          </a:xfrm>
        </p:grpSpPr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3936" y="1344"/>
              <a:ext cx="1392" cy="76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This is OK; the exception will be propagated.</a:t>
              </a:r>
            </a:p>
          </p:txBody>
        </p:sp>
        <p:sp>
          <p:nvSpPr>
            <p:cNvPr id="33801" name="AutoShape 9"/>
            <p:cNvSpPr>
              <a:spLocks noChangeArrowheads="1"/>
            </p:cNvSpPr>
            <p:nvPr/>
          </p:nvSpPr>
          <p:spPr bwMode="auto">
            <a:xfrm>
              <a:off x="3648" y="1584"/>
              <a:ext cx="288" cy="33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2" name="Group 10"/>
          <p:cNvGrpSpPr>
            <a:grpSpLocks/>
          </p:cNvGrpSpPr>
          <p:nvPr/>
        </p:nvGrpSpPr>
        <p:grpSpPr bwMode="auto">
          <a:xfrm>
            <a:off x="6019800" y="4419600"/>
            <a:ext cx="2667000" cy="1212850"/>
            <a:chOff x="3696" y="2784"/>
            <a:chExt cx="1680" cy="764"/>
          </a:xfrm>
        </p:grpSpPr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3984" y="2784"/>
              <a:ext cx="1392" cy="764"/>
            </a:xfrm>
            <a:prstGeom prst="rect">
              <a:avLst/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This is OK; the exception will be caught.</a:t>
              </a:r>
            </a:p>
          </p:txBody>
        </p:sp>
        <p:sp>
          <p:nvSpPr>
            <p:cNvPr id="33804" name="AutoShape 12"/>
            <p:cNvSpPr>
              <a:spLocks noChangeArrowheads="1"/>
            </p:cNvSpPr>
            <p:nvPr/>
          </p:nvSpPr>
          <p:spPr bwMode="auto">
            <a:xfrm>
              <a:off x="3696" y="3024"/>
              <a:ext cx="288" cy="336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25400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 autoUpdateAnimBg="0"/>
      <p:bldP spid="33797" grpId="0" animBg="1" autoUpdateAnimBg="0"/>
      <p:bldP spid="3379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a new Exception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533400" y="1981200"/>
            <a:ext cx="8102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pitchFamily="49" charset="0"/>
              </a:rPr>
              <a:t>public class SSN  {</a:t>
            </a:r>
          </a:p>
          <a:p>
            <a:r>
              <a:rPr lang="en-US" sz="1800">
                <a:latin typeface="Courier New" pitchFamily="49" charset="0"/>
              </a:rPr>
              <a:t>   private String SSNumber;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</a:p>
          <a:p>
            <a:r>
              <a:rPr lang="en-US" sz="1800">
                <a:latin typeface="Courier New" pitchFamily="49" charset="0"/>
              </a:rPr>
              <a:t>   public SSN (String s) {</a:t>
            </a:r>
          </a:p>
          <a:p>
            <a:r>
              <a:rPr lang="en-US" sz="1800">
                <a:latin typeface="Courier New" pitchFamily="49" charset="0"/>
              </a:rPr>
              <a:t>      if (isValidSSN(s) )</a:t>
            </a:r>
          </a:p>
          <a:p>
            <a:r>
              <a:rPr lang="en-US" sz="1800">
                <a:latin typeface="Courier New" pitchFamily="49" charset="0"/>
              </a:rPr>
              <a:t>         SSNumber = s;</a:t>
            </a:r>
          </a:p>
          <a:p>
            <a:r>
              <a:rPr lang="en-US" sz="1800">
                <a:latin typeface="Courier New" pitchFamily="49" charset="0"/>
              </a:rPr>
              <a:t>      else </a:t>
            </a:r>
          </a:p>
          <a:p>
            <a:r>
              <a:rPr lang="en-US" sz="1800">
                <a:latin typeface="Courier New" pitchFamily="49" charset="0"/>
              </a:rPr>
              <a:t>         throw new IllegalSSNException("Invalid SSN: "+s);</a:t>
            </a:r>
          </a:p>
          <a:p>
            <a:r>
              <a:rPr lang="en-US" sz="1800">
                <a:latin typeface="Courier New" pitchFamily="49" charset="0"/>
              </a:rPr>
              <a:t>   }</a:t>
            </a:r>
          </a:p>
          <a:p>
            <a:r>
              <a:rPr lang="en-US" sz="1800">
                <a:latin typeface="Courier New" pitchFamily="49" charset="0"/>
              </a:rPr>
              <a:t>...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971800" y="3733800"/>
            <a:ext cx="31242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447800" y="5334000"/>
            <a:ext cx="573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This exception is not in the Java class library.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 an Existing Exception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85838" y="1827213"/>
            <a:ext cx="7239000" cy="2455862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public class IllegalSSNException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  extends IllegalArgumentException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public IllegalSSNException(String message) {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   super (message);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   }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US"/>
              <a:t>Exception Hierarchy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48000" y="10668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Java.lang.Object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048000" y="16764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Throwable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953000" y="24384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Exception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990600" y="24384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Error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648200" y="4800600"/>
            <a:ext cx="37338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IndexOutOfBoundsException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286000" y="34290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IOException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267200" y="4267200"/>
            <a:ext cx="37338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IllegalArgumentException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715000" y="3429000"/>
            <a:ext cx="28956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RuntimeException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4419600" y="1447800"/>
            <a:ext cx="0" cy="2286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>
            <a:off x="3657600" y="2057400"/>
            <a:ext cx="381000" cy="3048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>
            <a:off x="4419600" y="2819400"/>
            <a:ext cx="1219200" cy="5334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5029200" y="2057400"/>
            <a:ext cx="228600" cy="3048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553200" y="2819400"/>
            <a:ext cx="838200" cy="5334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953000" y="5334000"/>
            <a:ext cx="3733800" cy="392113"/>
          </a:xfrm>
          <a:prstGeom prst="rect">
            <a:avLst/>
          </a:prstGeom>
          <a:noFill/>
          <a:ln w="25400">
            <a:solidFill>
              <a:srgbClr val="00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NullPointerException</a:t>
            </a: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7696200" y="3810000"/>
            <a:ext cx="0" cy="4572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8153400" y="3810000"/>
            <a:ext cx="0" cy="9906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8534400" y="3810000"/>
            <a:ext cx="0" cy="1524000"/>
          </a:xfrm>
          <a:prstGeom prst="line">
            <a:avLst/>
          </a:prstGeom>
          <a:noFill/>
          <a:ln w="25400">
            <a:solidFill>
              <a:srgbClr val="00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381000" y="5334000"/>
            <a:ext cx="3733800" cy="392113"/>
          </a:xfrm>
          <a:prstGeom prst="rect">
            <a:avLst/>
          </a:prstGeom>
          <a:noFill/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Courier New" pitchFamily="49" charset="0"/>
              </a:rPr>
              <a:t>IllegalSSNException</a:t>
            </a:r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3962400" y="4648200"/>
            <a:ext cx="457200" cy="68580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an Exception is Thrown?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Runtime System looks for a method that can handle the exception</a:t>
            </a:r>
          </a:p>
          <a:p>
            <a:pPr>
              <a:lnSpc>
                <a:spcPct val="90000"/>
              </a:lnSpc>
            </a:pPr>
            <a:r>
              <a:rPr lang="en-US"/>
              <a:t>If no such method is found, the Runtime System handles the exception and terminates the program</a:t>
            </a:r>
          </a:p>
          <a:p>
            <a:pPr>
              <a:lnSpc>
                <a:spcPct val="90000"/>
              </a:lnSpc>
            </a:pPr>
            <a:r>
              <a:rPr lang="en-US"/>
              <a:t>The Runtime System looks at the most recently called method, and backs up all the way to the main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1028"/>
          <p:cNvSpPr txBox="1">
            <a:spLocks noChangeArrowheads="1"/>
          </p:cNvSpPr>
          <p:nvPr/>
        </p:nvSpPr>
        <p:spPr bwMode="auto">
          <a:xfrm>
            <a:off x="6858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7" name="Text Box 1029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8" name="Text Box 1030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19" name="Text Box 1031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3321" name="Text Box 1033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3323" name="Text Box 1035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Main</a:t>
            </a:r>
          </a:p>
        </p:txBody>
      </p:sp>
      <p:sp>
        <p:nvSpPr>
          <p:cNvPr id="13324" name="Text Box 1036"/>
          <p:cNvSpPr txBox="1">
            <a:spLocks noChangeArrowheads="1"/>
          </p:cNvSpPr>
          <p:nvPr/>
        </p:nvSpPr>
        <p:spPr bwMode="auto">
          <a:xfrm>
            <a:off x="746125" y="2860675"/>
            <a:ext cx="265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Main program starts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1028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1" name="Text Box 1029"/>
          <p:cNvSpPr txBox="1">
            <a:spLocks noChangeArrowheads="1"/>
          </p:cNvSpPr>
          <p:nvPr/>
        </p:nvSpPr>
        <p:spPr bwMode="auto">
          <a:xfrm>
            <a:off x="26670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2" name="Text Box 1030"/>
          <p:cNvSpPr txBox="1">
            <a:spLocks noChangeArrowheads="1"/>
          </p:cNvSpPr>
          <p:nvPr/>
        </p:nvSpPr>
        <p:spPr bwMode="auto">
          <a:xfrm>
            <a:off x="47244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3" name="Text Box 1031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4" name="Text Box 1032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4346" name="Text Box 1034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4347" name="Text Box 1035"/>
          <p:cNvSpPr txBox="1">
            <a:spLocks noChangeArrowheads="1"/>
          </p:cNvSpPr>
          <p:nvPr/>
        </p:nvSpPr>
        <p:spPr bwMode="auto">
          <a:xfrm>
            <a:off x="746125" y="2860675"/>
            <a:ext cx="2865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Main program calls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858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Main</a:t>
            </a:r>
          </a:p>
          <a:p>
            <a:pPr>
              <a:spcBef>
                <a:spcPct val="50000"/>
              </a:spcBef>
            </a:pPr>
            <a:r>
              <a:rPr lang="en-US"/>
              <a:t>   A();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667000" y="838200"/>
            <a:ext cx="14478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A:</a:t>
            </a:r>
          </a:p>
          <a:p>
            <a:pPr>
              <a:spcBef>
                <a:spcPct val="50000"/>
              </a:spcBef>
            </a:pPr>
            <a:r>
              <a:rPr lang="en-US"/>
              <a:t>   B();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724400" y="838200"/>
            <a:ext cx="1447800" cy="1577975"/>
          </a:xfrm>
          <a:prstGeom prst="rect">
            <a:avLst/>
          </a:prstGeom>
          <a:solidFill>
            <a:srgbClr val="FFFF99"/>
          </a:solidFill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B:</a:t>
            </a:r>
          </a:p>
          <a:p>
            <a:pPr>
              <a:spcBef>
                <a:spcPct val="50000"/>
              </a:spcBef>
            </a:pPr>
            <a:r>
              <a:rPr lang="en-US"/>
              <a:t>   C();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781800" y="838200"/>
            <a:ext cx="1600200" cy="15525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C:</a:t>
            </a:r>
          </a:p>
          <a:p>
            <a:pPr>
              <a:spcBef>
                <a:spcPct val="50000"/>
              </a:spcBef>
            </a:pPr>
            <a:r>
              <a:rPr lang="en-US"/>
              <a:t>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429000" y="6172200"/>
            <a:ext cx="198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Runtime Stack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505200" y="4267200"/>
            <a:ext cx="1676400" cy="19431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B</a:t>
            </a:r>
          </a:p>
          <a:p>
            <a:r>
              <a:rPr lang="en-US"/>
              <a:t>A</a:t>
            </a:r>
          </a:p>
          <a:p>
            <a:r>
              <a:rPr lang="en-US"/>
              <a:t>Main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46125" y="2860675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 calls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9933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1419</Words>
  <Application>Microsoft Office PowerPoint</Application>
  <PresentationFormat>On-screen Show (4:3)</PresentationFormat>
  <Paragraphs>369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Times New Roman</vt:lpstr>
      <vt:lpstr>Arial Unicode MS</vt:lpstr>
      <vt:lpstr>Courier New</vt:lpstr>
      <vt:lpstr>Default Design</vt:lpstr>
      <vt:lpstr>Exceptions</vt:lpstr>
      <vt:lpstr>Throwing an Exception</vt:lpstr>
      <vt:lpstr>Defining a new Exception</vt:lpstr>
      <vt:lpstr>Extend an Existing Exception</vt:lpstr>
      <vt:lpstr>Exception Hierarchy</vt:lpstr>
      <vt:lpstr>What Happens When an Exception is Thrown?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try/catch block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the SSN class</vt:lpstr>
      <vt:lpstr>PowerPoint Presentation</vt:lpstr>
      <vt:lpstr>PowerPoint Presentation</vt:lpstr>
      <vt:lpstr>Checked and Unchecked Exceptions</vt:lpstr>
      <vt:lpstr>PowerPoint Presentation</vt:lpstr>
      <vt:lpstr>PowerPoint Presentation</vt:lpstr>
    </vt:vector>
  </TitlesOfParts>
  <Company>Queens College, CUNY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Kenneth J Lord</dc:creator>
  <cp:lastModifiedBy>lord</cp:lastModifiedBy>
  <cp:revision>7</cp:revision>
  <dcterms:created xsi:type="dcterms:W3CDTF">2006-10-31T21:22:39Z</dcterms:created>
  <dcterms:modified xsi:type="dcterms:W3CDTF">2013-08-19T17:43:22Z</dcterms:modified>
</cp:coreProperties>
</file>