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0" r:id="rId4"/>
    <p:sldId id="258" r:id="rId5"/>
    <p:sldId id="262" r:id="rId6"/>
    <p:sldId id="263" r:id="rId7"/>
    <p:sldId id="259" r:id="rId8"/>
    <p:sldId id="268" r:id="rId9"/>
    <p:sldId id="269" r:id="rId10"/>
    <p:sldId id="264" r:id="rId11"/>
    <p:sldId id="265" r:id="rId12"/>
    <p:sldId id="267" r:id="rId13"/>
    <p:sldId id="270" r:id="rId14"/>
    <p:sldId id="26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597" autoAdjust="0"/>
  </p:normalViewPr>
  <p:slideViewPr>
    <p:cSldViewPr>
      <p:cViewPr varScale="1">
        <p:scale>
          <a:sx n="59" d="100"/>
          <a:sy n="59" d="100"/>
        </p:scale>
        <p:origin x="1500"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0F43DA-505D-4298-B4CE-75E6A96F30D8}" type="datetimeFigureOut">
              <a:rPr lang="en-US" smtClean="0"/>
              <a:t>11/11/2019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3D71DA-A3D6-4A05-90C9-945DCB3B93E4}" type="slidenum">
              <a:rPr lang="en-US" smtClean="0"/>
              <a:t>‹#›</a:t>
            </a:fld>
            <a:endParaRPr lang="en-US"/>
          </a:p>
        </p:txBody>
      </p:sp>
    </p:spTree>
    <p:extLst>
      <p:ext uri="{BB962C8B-B14F-4D97-AF65-F5344CB8AC3E}">
        <p14:creationId xmlns:p14="http://schemas.microsoft.com/office/powerpoint/2010/main" val="1591484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containsKey</a:t>
            </a:r>
            <a:r>
              <a:rPr lang="en-US" dirty="0"/>
              <a:t>( ) method checks if certain key exists.</a:t>
            </a:r>
          </a:p>
        </p:txBody>
      </p:sp>
      <p:sp>
        <p:nvSpPr>
          <p:cNvPr id="4" name="Slide Number Placeholder 3"/>
          <p:cNvSpPr>
            <a:spLocks noGrp="1"/>
          </p:cNvSpPr>
          <p:nvPr>
            <p:ph type="sldNum" sz="quarter" idx="5"/>
          </p:nvPr>
        </p:nvSpPr>
        <p:spPr/>
        <p:txBody>
          <a:bodyPr/>
          <a:lstStyle/>
          <a:p>
            <a:fld id="{EC3D71DA-A3D6-4A05-90C9-945DCB3B93E4}" type="slidenum">
              <a:rPr lang="en-US" smtClean="0"/>
              <a:t>2</a:t>
            </a:fld>
            <a:endParaRPr lang="en-US"/>
          </a:p>
        </p:txBody>
      </p:sp>
    </p:spTree>
    <p:extLst>
      <p:ext uri="{BB962C8B-B14F-4D97-AF65-F5344CB8AC3E}">
        <p14:creationId xmlns:p14="http://schemas.microsoft.com/office/powerpoint/2010/main" val="1875660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TreeMap</a:t>
            </a:r>
            <a:r>
              <a:rPr lang="en-US" dirty="0"/>
              <a:t>&lt;String(key), String(value)&gt;</a:t>
            </a:r>
          </a:p>
        </p:txBody>
      </p:sp>
      <p:sp>
        <p:nvSpPr>
          <p:cNvPr id="4" name="Slide Number Placeholder 3"/>
          <p:cNvSpPr>
            <a:spLocks noGrp="1"/>
          </p:cNvSpPr>
          <p:nvPr>
            <p:ph type="sldNum" sz="quarter" idx="5"/>
          </p:nvPr>
        </p:nvSpPr>
        <p:spPr/>
        <p:txBody>
          <a:bodyPr/>
          <a:lstStyle/>
          <a:p>
            <a:fld id="{EC3D71DA-A3D6-4A05-90C9-945DCB3B93E4}" type="slidenum">
              <a:rPr lang="en-US" smtClean="0"/>
              <a:t>7</a:t>
            </a:fld>
            <a:endParaRPr lang="en-US"/>
          </a:p>
        </p:txBody>
      </p:sp>
    </p:spTree>
    <p:extLst>
      <p:ext uri="{BB962C8B-B14F-4D97-AF65-F5344CB8AC3E}">
        <p14:creationId xmlns:p14="http://schemas.microsoft.com/office/powerpoint/2010/main" val="643981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 Java collection. {k/v, k/v, …}</a:t>
            </a:r>
          </a:p>
        </p:txBody>
      </p:sp>
      <p:sp>
        <p:nvSpPr>
          <p:cNvPr id="4" name="Slide Number Placeholder 3"/>
          <p:cNvSpPr>
            <a:spLocks noGrp="1"/>
          </p:cNvSpPr>
          <p:nvPr>
            <p:ph type="sldNum" sz="quarter" idx="5"/>
          </p:nvPr>
        </p:nvSpPr>
        <p:spPr/>
        <p:txBody>
          <a:bodyPr/>
          <a:lstStyle/>
          <a:p>
            <a:fld id="{EC3D71DA-A3D6-4A05-90C9-945DCB3B93E4}" type="slidenum">
              <a:rPr lang="en-US" smtClean="0"/>
              <a:t>8</a:t>
            </a:fld>
            <a:endParaRPr lang="en-US"/>
          </a:p>
        </p:txBody>
      </p:sp>
    </p:spTree>
    <p:extLst>
      <p:ext uri="{BB962C8B-B14F-4D97-AF65-F5344CB8AC3E}">
        <p14:creationId xmlns:p14="http://schemas.microsoft.com/office/powerpoint/2010/main" val="1091792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Comparator is an interface.</a:t>
            </a:r>
          </a:p>
        </p:txBody>
      </p:sp>
      <p:sp>
        <p:nvSpPr>
          <p:cNvPr id="4" name="Slide Number Placeholder 3"/>
          <p:cNvSpPr>
            <a:spLocks noGrp="1"/>
          </p:cNvSpPr>
          <p:nvPr>
            <p:ph type="sldNum" sz="quarter" idx="5"/>
          </p:nvPr>
        </p:nvSpPr>
        <p:spPr/>
        <p:txBody>
          <a:bodyPr/>
          <a:lstStyle/>
          <a:p>
            <a:fld id="{EC3D71DA-A3D6-4A05-90C9-945DCB3B93E4}" type="slidenum">
              <a:rPr lang="en-US" smtClean="0"/>
              <a:t>10</a:t>
            </a:fld>
            <a:endParaRPr lang="en-US"/>
          </a:p>
        </p:txBody>
      </p:sp>
    </p:spTree>
    <p:extLst>
      <p:ext uri="{BB962C8B-B14F-4D97-AF65-F5344CB8AC3E}">
        <p14:creationId xmlns:p14="http://schemas.microsoft.com/office/powerpoint/2010/main" val="597912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Tree. Root is 13. at left(8) of root value is less than 13, and right (17) root value is greater than 13. </a:t>
            </a:r>
          </a:p>
          <a:p>
            <a:r>
              <a:rPr lang="en-US" dirty="0"/>
              <a:t>This algorithm </a:t>
            </a:r>
            <a:r>
              <a:rPr lang="en-US"/>
              <a:t>is recursion.</a:t>
            </a:r>
          </a:p>
        </p:txBody>
      </p:sp>
      <p:sp>
        <p:nvSpPr>
          <p:cNvPr id="4" name="Slide Number Placeholder 3"/>
          <p:cNvSpPr>
            <a:spLocks noGrp="1"/>
          </p:cNvSpPr>
          <p:nvPr>
            <p:ph type="sldNum" sz="quarter" idx="5"/>
          </p:nvPr>
        </p:nvSpPr>
        <p:spPr/>
        <p:txBody>
          <a:bodyPr/>
          <a:lstStyle/>
          <a:p>
            <a:fld id="{EC3D71DA-A3D6-4A05-90C9-945DCB3B93E4}" type="slidenum">
              <a:rPr lang="en-US" smtClean="0"/>
              <a:t>14</a:t>
            </a:fld>
            <a:endParaRPr lang="en-US"/>
          </a:p>
        </p:txBody>
      </p:sp>
    </p:spTree>
    <p:extLst>
      <p:ext uri="{BB962C8B-B14F-4D97-AF65-F5344CB8AC3E}">
        <p14:creationId xmlns:p14="http://schemas.microsoft.com/office/powerpoint/2010/main" val="1170463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CAC30E3-0122-482E-9B13-575498E0220E}"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894858-12F6-4C46-BDD8-4A0FCF074931}" type="slidenum">
              <a:rPr lang="en-US" smtClean="0"/>
              <a:t>‹#›</a:t>
            </a:fld>
            <a:endParaRPr lang="en-US"/>
          </a:p>
        </p:txBody>
      </p:sp>
    </p:spTree>
    <p:extLst>
      <p:ext uri="{BB962C8B-B14F-4D97-AF65-F5344CB8AC3E}">
        <p14:creationId xmlns:p14="http://schemas.microsoft.com/office/powerpoint/2010/main" val="3212485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AC30E3-0122-482E-9B13-575498E0220E}"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894858-12F6-4C46-BDD8-4A0FCF074931}" type="slidenum">
              <a:rPr lang="en-US" smtClean="0"/>
              <a:t>‹#›</a:t>
            </a:fld>
            <a:endParaRPr lang="en-US"/>
          </a:p>
        </p:txBody>
      </p:sp>
    </p:spTree>
    <p:extLst>
      <p:ext uri="{BB962C8B-B14F-4D97-AF65-F5344CB8AC3E}">
        <p14:creationId xmlns:p14="http://schemas.microsoft.com/office/powerpoint/2010/main" val="783755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AC30E3-0122-482E-9B13-575498E0220E}"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894858-12F6-4C46-BDD8-4A0FCF074931}" type="slidenum">
              <a:rPr lang="en-US" smtClean="0"/>
              <a:t>‹#›</a:t>
            </a:fld>
            <a:endParaRPr lang="en-US"/>
          </a:p>
        </p:txBody>
      </p:sp>
    </p:spTree>
    <p:extLst>
      <p:ext uri="{BB962C8B-B14F-4D97-AF65-F5344CB8AC3E}">
        <p14:creationId xmlns:p14="http://schemas.microsoft.com/office/powerpoint/2010/main" val="2930157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AC30E3-0122-482E-9B13-575498E0220E}"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894858-12F6-4C46-BDD8-4A0FCF074931}" type="slidenum">
              <a:rPr lang="en-US" smtClean="0"/>
              <a:t>‹#›</a:t>
            </a:fld>
            <a:endParaRPr lang="en-US"/>
          </a:p>
        </p:txBody>
      </p:sp>
    </p:spTree>
    <p:extLst>
      <p:ext uri="{BB962C8B-B14F-4D97-AF65-F5344CB8AC3E}">
        <p14:creationId xmlns:p14="http://schemas.microsoft.com/office/powerpoint/2010/main" val="2812425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AC30E3-0122-482E-9B13-575498E0220E}"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894858-12F6-4C46-BDD8-4A0FCF074931}" type="slidenum">
              <a:rPr lang="en-US" smtClean="0"/>
              <a:t>‹#›</a:t>
            </a:fld>
            <a:endParaRPr lang="en-US"/>
          </a:p>
        </p:txBody>
      </p:sp>
    </p:spTree>
    <p:extLst>
      <p:ext uri="{BB962C8B-B14F-4D97-AF65-F5344CB8AC3E}">
        <p14:creationId xmlns:p14="http://schemas.microsoft.com/office/powerpoint/2010/main" val="2691785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CAC30E3-0122-482E-9B13-575498E0220E}" type="datetimeFigureOut">
              <a:rPr lang="en-US" smtClean="0"/>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894858-12F6-4C46-BDD8-4A0FCF074931}" type="slidenum">
              <a:rPr lang="en-US" smtClean="0"/>
              <a:t>‹#›</a:t>
            </a:fld>
            <a:endParaRPr lang="en-US"/>
          </a:p>
        </p:txBody>
      </p:sp>
    </p:spTree>
    <p:extLst>
      <p:ext uri="{BB962C8B-B14F-4D97-AF65-F5344CB8AC3E}">
        <p14:creationId xmlns:p14="http://schemas.microsoft.com/office/powerpoint/2010/main" val="384241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CAC30E3-0122-482E-9B13-575498E0220E}" type="datetimeFigureOut">
              <a:rPr lang="en-US" smtClean="0"/>
              <a:t>11/11/2019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894858-12F6-4C46-BDD8-4A0FCF074931}" type="slidenum">
              <a:rPr lang="en-US" smtClean="0"/>
              <a:t>‹#›</a:t>
            </a:fld>
            <a:endParaRPr lang="en-US"/>
          </a:p>
        </p:txBody>
      </p:sp>
    </p:spTree>
    <p:extLst>
      <p:ext uri="{BB962C8B-B14F-4D97-AF65-F5344CB8AC3E}">
        <p14:creationId xmlns:p14="http://schemas.microsoft.com/office/powerpoint/2010/main" val="4291611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CAC30E3-0122-482E-9B13-575498E0220E}" type="datetimeFigureOut">
              <a:rPr lang="en-US" smtClean="0"/>
              <a:t>11/11/2019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894858-12F6-4C46-BDD8-4A0FCF074931}" type="slidenum">
              <a:rPr lang="en-US" smtClean="0"/>
              <a:t>‹#›</a:t>
            </a:fld>
            <a:endParaRPr lang="en-US"/>
          </a:p>
        </p:txBody>
      </p:sp>
    </p:spTree>
    <p:extLst>
      <p:ext uri="{BB962C8B-B14F-4D97-AF65-F5344CB8AC3E}">
        <p14:creationId xmlns:p14="http://schemas.microsoft.com/office/powerpoint/2010/main" val="4183769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AC30E3-0122-482E-9B13-575498E0220E}" type="datetimeFigureOut">
              <a:rPr lang="en-US" smtClean="0"/>
              <a:t>11/11/2019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894858-12F6-4C46-BDD8-4A0FCF074931}" type="slidenum">
              <a:rPr lang="en-US" smtClean="0"/>
              <a:t>‹#›</a:t>
            </a:fld>
            <a:endParaRPr lang="en-US"/>
          </a:p>
        </p:txBody>
      </p:sp>
    </p:spTree>
    <p:extLst>
      <p:ext uri="{BB962C8B-B14F-4D97-AF65-F5344CB8AC3E}">
        <p14:creationId xmlns:p14="http://schemas.microsoft.com/office/powerpoint/2010/main" val="2272639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AC30E3-0122-482E-9B13-575498E0220E}" type="datetimeFigureOut">
              <a:rPr lang="en-US" smtClean="0"/>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894858-12F6-4C46-BDD8-4A0FCF074931}" type="slidenum">
              <a:rPr lang="en-US" smtClean="0"/>
              <a:t>‹#›</a:t>
            </a:fld>
            <a:endParaRPr lang="en-US"/>
          </a:p>
        </p:txBody>
      </p:sp>
    </p:spTree>
    <p:extLst>
      <p:ext uri="{BB962C8B-B14F-4D97-AF65-F5344CB8AC3E}">
        <p14:creationId xmlns:p14="http://schemas.microsoft.com/office/powerpoint/2010/main" val="3329553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AC30E3-0122-482E-9B13-575498E0220E}" type="datetimeFigureOut">
              <a:rPr lang="en-US" smtClean="0"/>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894858-12F6-4C46-BDD8-4A0FCF074931}" type="slidenum">
              <a:rPr lang="en-US" smtClean="0"/>
              <a:t>‹#›</a:t>
            </a:fld>
            <a:endParaRPr lang="en-US"/>
          </a:p>
        </p:txBody>
      </p:sp>
    </p:spTree>
    <p:extLst>
      <p:ext uri="{BB962C8B-B14F-4D97-AF65-F5344CB8AC3E}">
        <p14:creationId xmlns:p14="http://schemas.microsoft.com/office/powerpoint/2010/main" val="2668081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AC30E3-0122-482E-9B13-575498E0220E}" type="datetimeFigureOut">
              <a:rPr lang="en-US" smtClean="0"/>
              <a:t>11/11/2019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894858-12F6-4C46-BDD8-4A0FCF074931}" type="slidenum">
              <a:rPr lang="en-US" smtClean="0"/>
              <a:t>‹#›</a:t>
            </a:fld>
            <a:endParaRPr lang="en-US"/>
          </a:p>
        </p:txBody>
      </p:sp>
    </p:spTree>
    <p:extLst>
      <p:ext uri="{BB962C8B-B14F-4D97-AF65-F5344CB8AC3E}">
        <p14:creationId xmlns:p14="http://schemas.microsoft.com/office/powerpoint/2010/main" val="431171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a:t>Maps</a:t>
            </a:r>
          </a:p>
        </p:txBody>
      </p:sp>
    </p:spTree>
    <p:extLst>
      <p:ext uri="{BB962C8B-B14F-4D97-AF65-F5344CB8AC3E}">
        <p14:creationId xmlns:p14="http://schemas.microsoft.com/office/powerpoint/2010/main" val="439419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33400"/>
          </a:xfrm>
        </p:spPr>
        <p:txBody>
          <a:bodyPr>
            <a:noAutofit/>
          </a:bodyPr>
          <a:lstStyle/>
          <a:p>
            <a:r>
              <a:rPr lang="en-US" sz="2400" dirty="0"/>
              <a:t>For user-defined objects the </a:t>
            </a:r>
            <a:r>
              <a:rPr lang="en-US" sz="2400" dirty="0" err="1"/>
              <a:t>TreeMap</a:t>
            </a:r>
            <a:r>
              <a:rPr lang="en-US" sz="2400" dirty="0"/>
              <a:t> </a:t>
            </a:r>
            <a:br>
              <a:rPr lang="en-US" sz="2400" dirty="0"/>
            </a:br>
            <a:r>
              <a:rPr lang="en-US" sz="2400" dirty="0"/>
              <a:t>needs to know how to order the keys</a:t>
            </a:r>
          </a:p>
        </p:txBody>
      </p:sp>
      <p:sp>
        <p:nvSpPr>
          <p:cNvPr id="3" name="Content Placeholder 2"/>
          <p:cNvSpPr>
            <a:spLocks noGrp="1"/>
          </p:cNvSpPr>
          <p:nvPr>
            <p:ph idx="1"/>
          </p:nvPr>
        </p:nvSpPr>
        <p:spPr>
          <a:xfrm>
            <a:off x="457200" y="1706857"/>
            <a:ext cx="8229600" cy="761999"/>
          </a:xfrm>
        </p:spPr>
        <p:txBody>
          <a:bodyPr>
            <a:normAutofit lnSpcReduction="10000"/>
          </a:bodyPr>
          <a:lstStyle/>
          <a:p>
            <a:pPr marL="0" indent="0">
              <a:buNone/>
            </a:pPr>
            <a:r>
              <a:rPr lang="en-US" sz="2000" dirty="0" err="1">
                <a:latin typeface="Courier New" pitchFamily="49" charset="0"/>
                <a:cs typeface="Courier New" pitchFamily="49" charset="0"/>
              </a:rPr>
              <a:t>TreeMap</a:t>
            </a:r>
            <a:r>
              <a:rPr lang="en-US" sz="2000" dirty="0">
                <a:latin typeface="Courier New" pitchFamily="49" charset="0"/>
                <a:cs typeface="Courier New" pitchFamily="49" charset="0"/>
              </a:rPr>
              <a:t> &lt;SSN, Integer&gt; </a:t>
            </a:r>
            <a:r>
              <a:rPr lang="en-US" sz="2000" dirty="0" err="1">
                <a:latin typeface="Courier New" pitchFamily="49" charset="0"/>
                <a:cs typeface="Courier New" pitchFamily="49" charset="0"/>
              </a:rPr>
              <a:t>treeMap</a:t>
            </a:r>
            <a:r>
              <a:rPr lang="en-US" sz="2000" dirty="0">
                <a:latin typeface="Courier New" pitchFamily="49" charset="0"/>
                <a:cs typeface="Courier New" pitchFamily="49" charset="0"/>
              </a:rPr>
              <a:t>  = </a:t>
            </a:r>
          </a:p>
          <a:p>
            <a:pPr marL="0" indent="0">
              <a:buNone/>
            </a:pPr>
            <a:r>
              <a:rPr lang="en-US" sz="2000" dirty="0">
                <a:latin typeface="Courier New" pitchFamily="49" charset="0"/>
                <a:cs typeface="Courier New" pitchFamily="49" charset="0"/>
              </a:rPr>
              <a:t>			new </a:t>
            </a:r>
            <a:r>
              <a:rPr lang="en-US" sz="2000" dirty="0" err="1">
                <a:latin typeface="Courier New" pitchFamily="49" charset="0"/>
                <a:cs typeface="Courier New" pitchFamily="49" charset="0"/>
              </a:rPr>
              <a:t>TreeMap</a:t>
            </a:r>
            <a:r>
              <a:rPr lang="en-US" sz="2000" dirty="0">
                <a:latin typeface="Courier New" pitchFamily="49" charset="0"/>
                <a:cs typeface="Courier New" pitchFamily="49" charset="0"/>
              </a:rPr>
              <a:t> (new </a:t>
            </a:r>
            <a:r>
              <a:rPr lang="en-US" sz="2000" dirty="0" err="1">
                <a:latin typeface="Courier New" pitchFamily="49" charset="0"/>
                <a:cs typeface="Courier New" pitchFamily="49" charset="0"/>
              </a:rPr>
              <a:t>SSNComparator</a:t>
            </a:r>
            <a:r>
              <a:rPr lang="en-US" sz="2000" dirty="0">
                <a:latin typeface="Courier New" pitchFamily="49" charset="0"/>
                <a:cs typeface="Courier New" pitchFamily="49" charset="0"/>
              </a:rPr>
              <a:t>());</a:t>
            </a:r>
          </a:p>
        </p:txBody>
      </p:sp>
      <p:sp>
        <p:nvSpPr>
          <p:cNvPr id="4" name="TextBox 3"/>
          <p:cNvSpPr txBox="1"/>
          <p:nvPr/>
        </p:nvSpPr>
        <p:spPr>
          <a:xfrm>
            <a:off x="2057400" y="1337525"/>
            <a:ext cx="1447800" cy="369332"/>
          </a:xfrm>
          <a:prstGeom prst="rect">
            <a:avLst/>
          </a:prstGeom>
          <a:noFill/>
        </p:spPr>
        <p:txBody>
          <a:bodyPr wrap="square" rtlCol="0">
            <a:spAutoFit/>
          </a:bodyPr>
          <a:lstStyle/>
          <a:p>
            <a:r>
              <a:rPr lang="en-US" i="1" dirty="0">
                <a:solidFill>
                  <a:schemeClr val="accent6">
                    <a:lumMod val="75000"/>
                  </a:schemeClr>
                </a:solidFill>
              </a:rPr>
              <a:t>&lt;key, value&gt;</a:t>
            </a:r>
          </a:p>
        </p:txBody>
      </p:sp>
      <p:sp>
        <p:nvSpPr>
          <p:cNvPr id="5" name="TextBox 4"/>
          <p:cNvSpPr txBox="1"/>
          <p:nvPr/>
        </p:nvSpPr>
        <p:spPr>
          <a:xfrm>
            <a:off x="4476928" y="2667000"/>
            <a:ext cx="4343400" cy="923330"/>
          </a:xfrm>
          <a:prstGeom prst="rect">
            <a:avLst/>
          </a:prstGeom>
          <a:noFill/>
        </p:spPr>
        <p:txBody>
          <a:bodyPr wrap="square" rtlCol="0">
            <a:spAutoFit/>
          </a:bodyPr>
          <a:lstStyle/>
          <a:p>
            <a:r>
              <a:rPr lang="en-US" i="1" dirty="0">
                <a:solidFill>
                  <a:schemeClr val="accent6">
                    <a:lumMod val="75000"/>
                  </a:schemeClr>
                </a:solidFill>
              </a:rPr>
              <a:t>Comparator</a:t>
            </a:r>
          </a:p>
          <a:p>
            <a:r>
              <a:rPr lang="en-US" i="1" dirty="0">
                <a:solidFill>
                  <a:schemeClr val="accent6">
                    <a:lumMod val="75000"/>
                  </a:schemeClr>
                </a:solidFill>
              </a:rPr>
              <a:t>a class that implements </a:t>
            </a:r>
            <a:r>
              <a:rPr lang="en-US" dirty="0">
                <a:solidFill>
                  <a:schemeClr val="accent4">
                    <a:lumMod val="75000"/>
                  </a:schemeClr>
                </a:solidFill>
              </a:rPr>
              <a:t>Comparator</a:t>
            </a:r>
          </a:p>
          <a:p>
            <a:r>
              <a:rPr lang="en-US" i="1" dirty="0">
                <a:solidFill>
                  <a:schemeClr val="accent6">
                    <a:lumMod val="75000"/>
                  </a:schemeClr>
                </a:solidFill>
              </a:rPr>
              <a:t>has a method </a:t>
            </a:r>
            <a:r>
              <a:rPr lang="en-US" dirty="0">
                <a:solidFill>
                  <a:schemeClr val="accent6">
                    <a:lumMod val="75000"/>
                  </a:schemeClr>
                </a:solidFill>
              </a:rPr>
              <a:t> </a:t>
            </a:r>
            <a:r>
              <a:rPr lang="en-US" dirty="0" err="1">
                <a:solidFill>
                  <a:schemeClr val="accent4">
                    <a:lumMod val="75000"/>
                  </a:schemeClr>
                </a:solidFill>
              </a:rPr>
              <a:t>int</a:t>
            </a:r>
            <a:r>
              <a:rPr lang="en-US" dirty="0">
                <a:solidFill>
                  <a:schemeClr val="accent4">
                    <a:lumMod val="75000"/>
                  </a:schemeClr>
                </a:solidFill>
              </a:rPr>
              <a:t> compare(Object, Object)</a:t>
            </a:r>
            <a:endParaRPr lang="en-US" i="1" dirty="0">
              <a:solidFill>
                <a:schemeClr val="accent4">
                  <a:lumMod val="75000"/>
                </a:schemeClr>
              </a:solidFill>
            </a:endParaRPr>
          </a:p>
        </p:txBody>
      </p:sp>
      <p:cxnSp>
        <p:nvCxnSpPr>
          <p:cNvPr id="7" name="Straight Arrow Connector 6"/>
          <p:cNvCxnSpPr/>
          <p:nvPr/>
        </p:nvCxnSpPr>
        <p:spPr>
          <a:xfrm flipV="1">
            <a:off x="5791200" y="2360391"/>
            <a:ext cx="857428" cy="457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4735" y="3886200"/>
            <a:ext cx="8153400" cy="2308324"/>
          </a:xfrm>
          <a:prstGeom prst="rect">
            <a:avLst/>
          </a:prstGeom>
          <a:noFill/>
        </p:spPr>
        <p:txBody>
          <a:bodyPr wrap="square" rtlCol="0">
            <a:spAutoFit/>
          </a:bodyPr>
          <a:lstStyle/>
          <a:p>
            <a:r>
              <a:rPr lang="en-US" dirty="0"/>
              <a:t>The </a:t>
            </a:r>
            <a:r>
              <a:rPr lang="en-US" i="1" dirty="0"/>
              <a:t>Comparator</a:t>
            </a:r>
            <a:r>
              <a:rPr lang="en-US" dirty="0"/>
              <a:t> tells the </a:t>
            </a:r>
            <a:r>
              <a:rPr lang="en-US" i="1" dirty="0" err="1"/>
              <a:t>TreeMap</a:t>
            </a:r>
            <a:r>
              <a:rPr lang="en-US" dirty="0"/>
              <a:t> how the keys are ordered.</a:t>
            </a:r>
          </a:p>
          <a:p>
            <a:endParaRPr lang="en-US" dirty="0"/>
          </a:p>
          <a:p>
            <a:r>
              <a:rPr lang="en-US" dirty="0">
                <a:latin typeface="Courier New" pitchFamily="49" charset="0"/>
                <a:cs typeface="Courier New" pitchFamily="49" charset="0"/>
              </a:rPr>
              <a:t>import </a:t>
            </a:r>
            <a:r>
              <a:rPr lang="en-US" dirty="0" err="1">
                <a:latin typeface="Courier New" pitchFamily="49" charset="0"/>
                <a:cs typeface="Courier New" pitchFamily="49" charset="0"/>
              </a:rPr>
              <a:t>java.util.Comparator</a:t>
            </a:r>
            <a:r>
              <a:rPr lang="en-US" dirty="0">
                <a:latin typeface="Courier New" pitchFamily="49" charset="0"/>
                <a:cs typeface="Courier New" pitchFamily="49" charset="0"/>
              </a:rPr>
              <a:t>;</a:t>
            </a:r>
          </a:p>
          <a:p>
            <a:endParaRPr lang="en-US" dirty="0">
              <a:latin typeface="Courier New" pitchFamily="49" charset="0"/>
              <a:cs typeface="Courier New" pitchFamily="49" charset="0"/>
            </a:endParaRPr>
          </a:p>
          <a:p>
            <a:r>
              <a:rPr lang="en-US" dirty="0">
                <a:latin typeface="Courier New" pitchFamily="49" charset="0"/>
                <a:cs typeface="Courier New" pitchFamily="49" charset="0"/>
              </a:rPr>
              <a:t>public class </a:t>
            </a:r>
            <a:r>
              <a:rPr lang="en-US" dirty="0" err="1">
                <a:latin typeface="Courier New" pitchFamily="49" charset="0"/>
                <a:cs typeface="Courier New" pitchFamily="49" charset="0"/>
              </a:rPr>
              <a:t>SSNComparator</a:t>
            </a:r>
            <a:r>
              <a:rPr lang="en-US" dirty="0">
                <a:latin typeface="Courier New" pitchFamily="49" charset="0"/>
                <a:cs typeface="Courier New" pitchFamily="49" charset="0"/>
              </a:rPr>
              <a:t> implements Comparator &lt;SSN&gt;  {</a:t>
            </a:r>
          </a:p>
          <a:p>
            <a:r>
              <a:rPr lang="pt-BR" dirty="0">
                <a:latin typeface="Courier New" pitchFamily="49" charset="0"/>
                <a:cs typeface="Courier New" pitchFamily="49" charset="0"/>
              </a:rPr>
              <a:t>   public int compare(SSN num1, SSN num2) {</a:t>
            </a:r>
          </a:p>
          <a:p>
            <a:r>
              <a:rPr lang="en-US" dirty="0">
                <a:latin typeface="Courier New" pitchFamily="49" charset="0"/>
                <a:cs typeface="Courier New" pitchFamily="49" charset="0"/>
              </a:rPr>
              <a:t>      return num1.compareTo(num2);</a:t>
            </a:r>
          </a:p>
          <a:p>
            <a:r>
              <a:rPr lang="en-US" dirty="0">
                <a:latin typeface="Courier New" pitchFamily="49" charset="0"/>
                <a:cs typeface="Courier New" pitchFamily="49" charset="0"/>
              </a:rPr>
              <a:t>   }</a:t>
            </a:r>
          </a:p>
        </p:txBody>
      </p:sp>
    </p:spTree>
    <p:extLst>
      <p:ext uri="{BB962C8B-B14F-4D97-AF65-F5344CB8AC3E}">
        <p14:creationId xmlns:p14="http://schemas.microsoft.com/office/powerpoint/2010/main" val="3215056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 items in the </a:t>
            </a:r>
            <a:r>
              <a:rPr lang="en-US" dirty="0" err="1"/>
              <a:t>TreeMap</a:t>
            </a:r>
            <a:endParaRPr lang="en-US" dirty="0"/>
          </a:p>
        </p:txBody>
      </p:sp>
      <p:sp>
        <p:nvSpPr>
          <p:cNvPr id="3" name="Content Placeholder 2"/>
          <p:cNvSpPr>
            <a:spLocks noGrp="1"/>
          </p:cNvSpPr>
          <p:nvPr>
            <p:ph idx="1"/>
          </p:nvPr>
        </p:nvSpPr>
        <p:spPr>
          <a:xfrm>
            <a:off x="381000" y="1371600"/>
            <a:ext cx="8458200" cy="4525963"/>
          </a:xfrm>
        </p:spPr>
        <p:txBody>
          <a:bodyPr>
            <a:noAutofit/>
          </a:bodyPr>
          <a:lstStyle/>
          <a:p>
            <a:pPr marL="0" indent="0">
              <a:buNone/>
            </a:pPr>
            <a:r>
              <a:rPr lang="en-US" sz="2400" dirty="0" err="1">
                <a:latin typeface="Courier New" pitchFamily="49" charset="0"/>
                <a:cs typeface="Courier New" pitchFamily="49" charset="0"/>
              </a:rPr>
              <a:t>TreeMap</a:t>
            </a:r>
            <a:r>
              <a:rPr lang="en-US" sz="2400" dirty="0">
                <a:latin typeface="Courier New" pitchFamily="49" charset="0"/>
                <a:cs typeface="Courier New" pitchFamily="49" charset="0"/>
              </a:rPr>
              <a:t> &lt;SSN, Integer&gt; </a:t>
            </a:r>
            <a:r>
              <a:rPr lang="en-US" sz="2400" dirty="0" err="1">
                <a:latin typeface="Courier New" pitchFamily="49" charset="0"/>
                <a:cs typeface="Courier New" pitchFamily="49" charset="0"/>
              </a:rPr>
              <a:t>treeMap</a:t>
            </a:r>
            <a:r>
              <a:rPr lang="en-US" sz="2400" dirty="0">
                <a:latin typeface="Courier New" pitchFamily="49" charset="0"/>
                <a:cs typeface="Courier New" pitchFamily="49" charset="0"/>
              </a:rPr>
              <a:t>  = </a:t>
            </a:r>
          </a:p>
          <a:p>
            <a:pPr marL="0" indent="0">
              <a:buNone/>
            </a:pPr>
            <a:r>
              <a:rPr lang="en-US" sz="2400" dirty="0">
                <a:latin typeface="Courier New" pitchFamily="49" charset="0"/>
                <a:cs typeface="Courier New" pitchFamily="49" charset="0"/>
              </a:rPr>
              <a:t>		new </a:t>
            </a:r>
            <a:r>
              <a:rPr lang="en-US" sz="2400" dirty="0" err="1">
                <a:latin typeface="Courier New" pitchFamily="49" charset="0"/>
                <a:cs typeface="Courier New" pitchFamily="49" charset="0"/>
              </a:rPr>
              <a:t>TreeMap</a:t>
            </a:r>
            <a:r>
              <a:rPr lang="en-US" sz="2400" dirty="0">
                <a:latin typeface="Courier New" pitchFamily="49" charset="0"/>
                <a:cs typeface="Courier New" pitchFamily="49" charset="0"/>
              </a:rPr>
              <a:t> (new </a:t>
            </a:r>
            <a:r>
              <a:rPr lang="en-US" sz="2400" dirty="0" err="1">
                <a:latin typeface="Courier New" pitchFamily="49" charset="0"/>
                <a:cs typeface="Courier New" pitchFamily="49" charset="0"/>
              </a:rPr>
              <a:t>SSNComparator</a:t>
            </a:r>
            <a:r>
              <a:rPr lang="en-US" sz="2400" dirty="0">
                <a:latin typeface="Courier New" pitchFamily="49" charset="0"/>
                <a:cs typeface="Courier New" pitchFamily="49" charset="0"/>
              </a:rPr>
              <a:t>() );</a:t>
            </a:r>
          </a:p>
          <a:p>
            <a:pPr marL="0" indent="0">
              <a:buNone/>
            </a:pPr>
            <a:r>
              <a:rPr lang="en-US" sz="2400" dirty="0">
                <a:latin typeface="Courier New" pitchFamily="49" charset="0"/>
                <a:cs typeface="Courier New" pitchFamily="49" charset="0"/>
              </a:rPr>
              <a:t>SSN numbers[] = {	new SSN("123456789"),</a:t>
            </a:r>
          </a:p>
          <a:p>
            <a:pPr marL="0" indent="0">
              <a:buNone/>
            </a:pPr>
            <a:r>
              <a:rPr lang="en-US" sz="2400" dirty="0">
                <a:latin typeface="Courier New" pitchFamily="49" charset="0"/>
                <a:cs typeface="Courier New" pitchFamily="49" charset="0"/>
              </a:rPr>
              <a:t>				new SSN("945621345"),</a:t>
            </a:r>
          </a:p>
          <a:p>
            <a:pPr marL="0" indent="0">
              <a:buNone/>
            </a:pPr>
            <a:r>
              <a:rPr lang="en-US" sz="2400" dirty="0">
                <a:latin typeface="Courier New" pitchFamily="49" charset="0"/>
                <a:cs typeface="Courier New" pitchFamily="49" charset="0"/>
              </a:rPr>
              <a:t>				new SSN("765499999")}; </a:t>
            </a:r>
          </a:p>
          <a:p>
            <a:pPr marL="0" indent="0">
              <a:buNone/>
            </a:pPr>
            <a:r>
              <a:rPr lang="en-US" sz="2400" dirty="0">
                <a:latin typeface="Courier New" pitchFamily="49" charset="0"/>
                <a:cs typeface="Courier New" pitchFamily="49" charset="0"/>
              </a:rPr>
              <a:t> </a:t>
            </a:r>
          </a:p>
          <a:p>
            <a:pPr marL="0" indent="0">
              <a:buNone/>
            </a:pPr>
            <a:r>
              <a:rPr lang="en-US" sz="2400" dirty="0" err="1">
                <a:latin typeface="Courier New" pitchFamily="49" charset="0"/>
                <a:cs typeface="Courier New" pitchFamily="49" charset="0"/>
              </a:rPr>
              <a:t>treeMap.put</a:t>
            </a:r>
            <a:r>
              <a:rPr lang="en-US" sz="2400" dirty="0">
                <a:latin typeface="Courier New" pitchFamily="49" charset="0"/>
                <a:cs typeface="Courier New" pitchFamily="49" charset="0"/>
              </a:rPr>
              <a:t>(numbers[0], new Integer(1)); </a:t>
            </a:r>
          </a:p>
          <a:p>
            <a:pPr marL="0" indent="0">
              <a:buNone/>
            </a:pPr>
            <a:r>
              <a:rPr lang="en-US" sz="2400" dirty="0" err="1">
                <a:latin typeface="Courier New" pitchFamily="49" charset="0"/>
                <a:cs typeface="Courier New" pitchFamily="49" charset="0"/>
              </a:rPr>
              <a:t>treeMap.put</a:t>
            </a:r>
            <a:r>
              <a:rPr lang="en-US" sz="2400" dirty="0">
                <a:latin typeface="Courier New" pitchFamily="49" charset="0"/>
                <a:cs typeface="Courier New" pitchFamily="49" charset="0"/>
              </a:rPr>
              <a:t>(numbers[1], new Integer(2));</a:t>
            </a:r>
          </a:p>
          <a:p>
            <a:pPr marL="0" indent="0">
              <a:buNone/>
            </a:pPr>
            <a:r>
              <a:rPr lang="en-US" sz="2400" dirty="0" err="1">
                <a:latin typeface="Courier New" pitchFamily="49" charset="0"/>
                <a:cs typeface="Courier New" pitchFamily="49" charset="0"/>
              </a:rPr>
              <a:t>treeMap.put</a:t>
            </a:r>
            <a:r>
              <a:rPr lang="en-US" sz="2400" dirty="0">
                <a:latin typeface="Courier New" pitchFamily="49" charset="0"/>
                <a:cs typeface="Courier New" pitchFamily="49" charset="0"/>
              </a:rPr>
              <a:t>(numbers[2], new Integer(3));</a:t>
            </a:r>
          </a:p>
        </p:txBody>
      </p:sp>
    </p:spTree>
    <p:extLst>
      <p:ext uri="{BB962C8B-B14F-4D97-AF65-F5344CB8AC3E}">
        <p14:creationId xmlns:p14="http://schemas.microsoft.com/office/powerpoint/2010/main" val="1718762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items out of the </a:t>
            </a:r>
            <a:r>
              <a:rPr lang="en-US" dirty="0" err="1"/>
              <a:t>TreeMap</a:t>
            </a:r>
            <a:endParaRPr lang="en-US" dirty="0"/>
          </a:p>
        </p:txBody>
      </p:sp>
      <p:sp>
        <p:nvSpPr>
          <p:cNvPr id="3" name="Content Placeholder 2"/>
          <p:cNvSpPr>
            <a:spLocks noGrp="1"/>
          </p:cNvSpPr>
          <p:nvPr>
            <p:ph idx="1"/>
          </p:nvPr>
        </p:nvSpPr>
        <p:spPr>
          <a:xfrm>
            <a:off x="457200" y="1600200"/>
            <a:ext cx="8382000" cy="4525963"/>
          </a:xfrm>
        </p:spPr>
        <p:txBody>
          <a:bodyPr>
            <a:normAutofit/>
          </a:bodyPr>
          <a:lstStyle/>
          <a:p>
            <a:pPr marL="0" indent="0">
              <a:buNone/>
            </a:pPr>
            <a:r>
              <a:rPr lang="en-US" sz="2400" dirty="0" err="1">
                <a:latin typeface="Courier New" pitchFamily="49" charset="0"/>
                <a:cs typeface="Courier New" pitchFamily="49" charset="0"/>
              </a:rPr>
              <a:t>TreeMap</a:t>
            </a:r>
            <a:r>
              <a:rPr lang="en-US" sz="2400" dirty="0">
                <a:latin typeface="Courier New" pitchFamily="49" charset="0"/>
                <a:cs typeface="Courier New" pitchFamily="49" charset="0"/>
              </a:rPr>
              <a:t> &lt;SSN, Integer&gt; </a:t>
            </a:r>
            <a:r>
              <a:rPr lang="en-US" sz="2400" dirty="0" err="1">
                <a:latin typeface="Courier New" pitchFamily="49" charset="0"/>
                <a:cs typeface="Courier New" pitchFamily="49" charset="0"/>
              </a:rPr>
              <a:t>treeMap</a:t>
            </a:r>
            <a:r>
              <a:rPr lang="en-US" sz="2400" dirty="0">
                <a:latin typeface="Courier New" pitchFamily="49" charset="0"/>
                <a:cs typeface="Courier New" pitchFamily="49" charset="0"/>
              </a:rPr>
              <a:t>  = </a:t>
            </a:r>
          </a:p>
          <a:p>
            <a:pPr marL="0" indent="0">
              <a:buNone/>
            </a:pPr>
            <a:r>
              <a:rPr lang="en-US" sz="2400" dirty="0">
                <a:latin typeface="Courier New" pitchFamily="49" charset="0"/>
                <a:cs typeface="Courier New" pitchFamily="49" charset="0"/>
              </a:rPr>
              <a:t>		new </a:t>
            </a:r>
            <a:r>
              <a:rPr lang="en-US" sz="2400" dirty="0" err="1">
                <a:latin typeface="Courier New" pitchFamily="49" charset="0"/>
                <a:cs typeface="Courier New" pitchFamily="49" charset="0"/>
              </a:rPr>
              <a:t>TreeMap</a:t>
            </a:r>
            <a:r>
              <a:rPr lang="en-US" sz="2400" dirty="0">
                <a:latin typeface="Courier New" pitchFamily="49" charset="0"/>
                <a:cs typeface="Courier New" pitchFamily="49" charset="0"/>
              </a:rPr>
              <a:t> (new </a:t>
            </a:r>
            <a:r>
              <a:rPr lang="en-US" sz="2400" dirty="0" err="1">
                <a:latin typeface="Courier New" pitchFamily="49" charset="0"/>
                <a:cs typeface="Courier New" pitchFamily="49" charset="0"/>
              </a:rPr>
              <a:t>SSNComparator</a:t>
            </a:r>
            <a:r>
              <a:rPr lang="en-US" sz="2400" dirty="0">
                <a:latin typeface="Courier New" pitchFamily="49" charset="0"/>
                <a:cs typeface="Courier New" pitchFamily="49" charset="0"/>
              </a:rPr>
              <a:t>());</a:t>
            </a:r>
          </a:p>
          <a:p>
            <a:pPr marL="0" indent="0">
              <a:buNone/>
            </a:pPr>
            <a:r>
              <a:rPr lang="en-US" sz="2400" dirty="0">
                <a:latin typeface="Courier New" pitchFamily="49" charset="0"/>
                <a:cs typeface="Courier New" pitchFamily="49" charset="0"/>
              </a:rPr>
              <a:t>SSN numbers[] = {	new SSN("123456789"),</a:t>
            </a:r>
          </a:p>
          <a:p>
            <a:pPr marL="0" indent="0">
              <a:buNone/>
            </a:pPr>
            <a:r>
              <a:rPr lang="en-US" sz="2400" dirty="0">
                <a:latin typeface="Courier New" pitchFamily="49" charset="0"/>
                <a:cs typeface="Courier New" pitchFamily="49" charset="0"/>
              </a:rPr>
              <a:t>				new SSN("945621345"),</a:t>
            </a:r>
          </a:p>
          <a:p>
            <a:pPr marL="0" indent="0">
              <a:buNone/>
            </a:pPr>
            <a:r>
              <a:rPr lang="en-US" sz="2400" dirty="0">
                <a:latin typeface="Courier New" pitchFamily="49" charset="0"/>
                <a:cs typeface="Courier New" pitchFamily="49" charset="0"/>
              </a:rPr>
              <a:t>				new SSN("765499999")}; </a:t>
            </a:r>
          </a:p>
          <a:p>
            <a:pPr marL="0" indent="0">
              <a:buNone/>
            </a:pPr>
            <a:r>
              <a:rPr lang="en-US" sz="2400" dirty="0">
                <a:latin typeface="Courier New" pitchFamily="49" charset="0"/>
                <a:cs typeface="Courier New" pitchFamily="49" charset="0"/>
              </a:rPr>
              <a:t>Integer </a:t>
            </a:r>
            <a:r>
              <a:rPr lang="en-US" sz="2400" dirty="0" err="1">
                <a:latin typeface="Courier New" pitchFamily="49" charset="0"/>
                <a:cs typeface="Courier New" pitchFamily="49" charset="0"/>
              </a:rPr>
              <a:t>myData</a:t>
            </a:r>
            <a:r>
              <a:rPr lang="en-US" sz="2400" dirty="0">
                <a:latin typeface="Courier New" pitchFamily="49" charset="0"/>
                <a:cs typeface="Courier New" pitchFamily="49" charset="0"/>
              </a:rPr>
              <a:t>; </a:t>
            </a:r>
          </a:p>
          <a:p>
            <a:pPr marL="0" indent="0">
              <a:buNone/>
            </a:pPr>
            <a:r>
              <a:rPr lang="en-US" sz="2400" dirty="0" err="1">
                <a:latin typeface="Courier New" pitchFamily="49" charset="0"/>
                <a:cs typeface="Courier New" pitchFamily="49" charset="0"/>
              </a:rPr>
              <a:t>myData</a:t>
            </a:r>
            <a:r>
              <a:rPr lang="en-US" sz="2400" dirty="0">
                <a:latin typeface="Courier New" pitchFamily="49" charset="0"/>
                <a:cs typeface="Courier New" pitchFamily="49" charset="0"/>
              </a:rPr>
              <a:t> = </a:t>
            </a:r>
            <a:r>
              <a:rPr lang="en-US" sz="2400" dirty="0" err="1">
                <a:latin typeface="Courier New" pitchFamily="49" charset="0"/>
                <a:cs typeface="Courier New" pitchFamily="49" charset="0"/>
              </a:rPr>
              <a:t>treeMap.get</a:t>
            </a:r>
            <a:r>
              <a:rPr lang="en-US" sz="2400" dirty="0">
                <a:latin typeface="Courier New" pitchFamily="49" charset="0"/>
                <a:cs typeface="Courier New" pitchFamily="49" charset="0"/>
              </a:rPr>
              <a:t>(numbers[0]); </a:t>
            </a:r>
          </a:p>
          <a:p>
            <a:pPr marL="0" indent="0">
              <a:buNone/>
            </a:pPr>
            <a:endParaRPr lang="en-US" sz="2400" dirty="0"/>
          </a:p>
        </p:txBody>
      </p:sp>
    </p:spTree>
    <p:extLst>
      <p:ext uri="{BB962C8B-B14F-4D97-AF65-F5344CB8AC3E}">
        <p14:creationId xmlns:p14="http://schemas.microsoft.com/office/powerpoint/2010/main" val="1628344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a:t>Why is the </a:t>
            </a:r>
            <a:r>
              <a:rPr lang="en-US" dirty="0" err="1"/>
              <a:t>TreeMap</a:t>
            </a:r>
            <a:r>
              <a:rPr lang="en-US" dirty="0"/>
              <a:t> so efficient?</a:t>
            </a:r>
          </a:p>
        </p:txBody>
      </p:sp>
      <p:sp>
        <p:nvSpPr>
          <p:cNvPr id="3" name="Content Placeholder 2"/>
          <p:cNvSpPr>
            <a:spLocks noGrp="1"/>
          </p:cNvSpPr>
          <p:nvPr>
            <p:ph idx="1"/>
          </p:nvPr>
        </p:nvSpPr>
        <p:spPr/>
        <p:txBody>
          <a:bodyPr>
            <a:normAutofit lnSpcReduction="10000"/>
          </a:bodyPr>
          <a:lstStyle/>
          <a:p>
            <a:pPr marL="0" indent="0">
              <a:buNone/>
            </a:pPr>
            <a:r>
              <a:rPr lang="en-US" dirty="0"/>
              <a:t>Keeping items in order:</a:t>
            </a:r>
          </a:p>
          <a:p>
            <a:pPr marL="0" indent="0">
              <a:buNone/>
            </a:pPr>
            <a:endParaRPr lang="en-US" dirty="0"/>
          </a:p>
          <a:p>
            <a:pPr marL="0" indent="0">
              <a:buNone/>
            </a:pPr>
            <a:r>
              <a:rPr lang="en-US" dirty="0"/>
              <a:t>Array			Linked List</a:t>
            </a:r>
          </a:p>
          <a:p>
            <a:pPr marL="0" indent="0">
              <a:buNone/>
            </a:pPr>
            <a:r>
              <a:rPr lang="en-US" dirty="0"/>
              <a:t>	cat		cat        dog      rat</a:t>
            </a:r>
          </a:p>
          <a:p>
            <a:pPr marL="0" indent="0">
              <a:buNone/>
            </a:pPr>
            <a:r>
              <a:rPr lang="en-US" dirty="0"/>
              <a:t>	dog</a:t>
            </a:r>
          </a:p>
          <a:p>
            <a:pPr marL="0" indent="0">
              <a:buNone/>
            </a:pPr>
            <a:r>
              <a:rPr lang="en-US" dirty="0"/>
              <a:t>	rat</a:t>
            </a:r>
          </a:p>
          <a:p>
            <a:pPr marL="0" indent="0">
              <a:buNone/>
            </a:pPr>
            <a:endParaRPr lang="en-US" dirty="0"/>
          </a:p>
          <a:p>
            <a:pPr marL="0" indent="0">
              <a:buNone/>
            </a:pPr>
            <a:r>
              <a:rPr lang="en-US" dirty="0"/>
              <a:t>			add "fat"      </a:t>
            </a:r>
            <a:r>
              <a:rPr lang="en-US" i="1" dirty="0"/>
              <a:t>O</a:t>
            </a:r>
            <a:r>
              <a:rPr lang="en-US" dirty="0"/>
              <a:t>(n)</a:t>
            </a:r>
          </a:p>
        </p:txBody>
      </p:sp>
      <p:cxnSp>
        <p:nvCxnSpPr>
          <p:cNvPr id="5" name="Straight Arrow Connector 4"/>
          <p:cNvCxnSpPr/>
          <p:nvPr/>
        </p:nvCxnSpPr>
        <p:spPr>
          <a:xfrm>
            <a:off x="3908988" y="3478138"/>
            <a:ext cx="434411"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181600" y="3485259"/>
            <a:ext cx="434411"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371600" y="3276600"/>
            <a:ext cx="838200" cy="16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0008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dirty="0"/>
              <a:t>The </a:t>
            </a:r>
            <a:r>
              <a:rPr lang="en-US" dirty="0" err="1"/>
              <a:t>TreeMap</a:t>
            </a:r>
            <a:r>
              <a:rPr lang="en-US" dirty="0"/>
              <a:t> is based on the </a:t>
            </a:r>
            <a:br>
              <a:rPr lang="en-US" dirty="0"/>
            </a:br>
            <a:r>
              <a:rPr lang="en-US" dirty="0"/>
              <a:t>Red-Black Tree</a:t>
            </a:r>
          </a:p>
        </p:txBody>
      </p:sp>
      <p:pic>
        <p:nvPicPr>
          <p:cNvPr id="2050" name="Picture 2" descr="Diagram of binary tree. The black root node has two red children and four black grandchildren. The child nodes of the grandchildren are black nil pointers or red nodes with black nil poin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752600"/>
            <a:ext cx="4762500" cy="22955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33400" y="4191000"/>
            <a:ext cx="7924800" cy="1754326"/>
          </a:xfrm>
          <a:prstGeom prst="rect">
            <a:avLst/>
          </a:prstGeom>
          <a:noFill/>
        </p:spPr>
        <p:txBody>
          <a:bodyPr wrap="square" rtlCol="0">
            <a:spAutoFit/>
          </a:bodyPr>
          <a:lstStyle/>
          <a:p>
            <a:r>
              <a:rPr lang="en-US" dirty="0">
                <a:latin typeface="Courier New" pitchFamily="49" charset="0"/>
                <a:cs typeface="Courier New" pitchFamily="49" charset="0"/>
              </a:rPr>
              <a:t>public Data search (key, root) {</a:t>
            </a:r>
          </a:p>
          <a:p>
            <a:r>
              <a:rPr lang="en-US" dirty="0">
                <a:latin typeface="Courier New" pitchFamily="49" charset="0"/>
                <a:cs typeface="Courier New" pitchFamily="49" charset="0"/>
              </a:rPr>
              <a:t>   if (root == null) return null;</a:t>
            </a:r>
          </a:p>
          <a:p>
            <a:r>
              <a:rPr lang="en-US" dirty="0">
                <a:latin typeface="Courier New" pitchFamily="49" charset="0"/>
                <a:cs typeface="Courier New" pitchFamily="49" charset="0"/>
              </a:rPr>
              <a:t>   if (</a:t>
            </a:r>
            <a:r>
              <a:rPr lang="en-US" dirty="0" err="1">
                <a:latin typeface="Courier New" pitchFamily="49" charset="0"/>
                <a:cs typeface="Courier New" pitchFamily="49" charset="0"/>
              </a:rPr>
              <a:t>root.key</a:t>
            </a:r>
            <a:r>
              <a:rPr lang="en-US" dirty="0">
                <a:latin typeface="Courier New" pitchFamily="49" charset="0"/>
                <a:cs typeface="Courier New" pitchFamily="49" charset="0"/>
              </a:rPr>
              <a:t> == key) return </a:t>
            </a:r>
            <a:r>
              <a:rPr lang="en-US" dirty="0" err="1">
                <a:latin typeface="Courier New" pitchFamily="49" charset="0"/>
                <a:cs typeface="Courier New" pitchFamily="49" charset="0"/>
              </a:rPr>
              <a:t>root.data</a:t>
            </a:r>
            <a:r>
              <a:rPr lang="en-US" dirty="0">
                <a:latin typeface="Courier New" pitchFamily="49" charset="0"/>
                <a:cs typeface="Courier New" pitchFamily="49" charset="0"/>
              </a:rPr>
              <a:t>;</a:t>
            </a:r>
          </a:p>
          <a:p>
            <a:r>
              <a:rPr lang="en-US" dirty="0">
                <a:latin typeface="Courier New" pitchFamily="49" charset="0"/>
                <a:cs typeface="Courier New" pitchFamily="49" charset="0"/>
              </a:rPr>
              <a:t>   if (key &lt; </a:t>
            </a:r>
            <a:r>
              <a:rPr lang="en-US" dirty="0" err="1">
                <a:latin typeface="Courier New" pitchFamily="49" charset="0"/>
                <a:cs typeface="Courier New" pitchFamily="49" charset="0"/>
              </a:rPr>
              <a:t>root.key</a:t>
            </a:r>
            <a:r>
              <a:rPr lang="en-US" dirty="0">
                <a:latin typeface="Courier New" pitchFamily="49" charset="0"/>
                <a:cs typeface="Courier New" pitchFamily="49" charset="0"/>
              </a:rPr>
              <a:t>) return search (key, </a:t>
            </a:r>
            <a:r>
              <a:rPr lang="en-US" dirty="0" err="1">
                <a:latin typeface="Courier New" pitchFamily="49" charset="0"/>
                <a:cs typeface="Courier New" pitchFamily="49" charset="0"/>
              </a:rPr>
              <a:t>root.left</a:t>
            </a:r>
            <a:r>
              <a:rPr lang="en-US" dirty="0">
                <a:latin typeface="Courier New" pitchFamily="49" charset="0"/>
                <a:cs typeface="Courier New" pitchFamily="49" charset="0"/>
              </a:rPr>
              <a:t>);</a:t>
            </a:r>
          </a:p>
          <a:p>
            <a:r>
              <a:rPr lang="en-US" dirty="0">
                <a:latin typeface="Courier New" pitchFamily="49" charset="0"/>
                <a:cs typeface="Courier New" pitchFamily="49" charset="0"/>
              </a:rPr>
              <a:t>   if (key &gt; </a:t>
            </a:r>
            <a:r>
              <a:rPr lang="en-US" dirty="0" err="1">
                <a:latin typeface="Courier New" pitchFamily="49" charset="0"/>
                <a:cs typeface="Courier New" pitchFamily="49" charset="0"/>
              </a:rPr>
              <a:t>root.key</a:t>
            </a:r>
            <a:r>
              <a:rPr lang="en-US" dirty="0">
                <a:latin typeface="Courier New" pitchFamily="49" charset="0"/>
                <a:cs typeface="Courier New" pitchFamily="49" charset="0"/>
              </a:rPr>
              <a:t>) return search (key, </a:t>
            </a:r>
            <a:r>
              <a:rPr lang="en-US" dirty="0" err="1">
                <a:latin typeface="Courier New" pitchFamily="49" charset="0"/>
                <a:cs typeface="Courier New" pitchFamily="49" charset="0"/>
              </a:rPr>
              <a:t>root.right</a:t>
            </a:r>
            <a:r>
              <a:rPr lang="en-US" dirty="0">
                <a:latin typeface="Courier New" pitchFamily="49" charset="0"/>
                <a:cs typeface="Courier New" pitchFamily="49" charset="0"/>
              </a:rPr>
              <a:t>);</a:t>
            </a:r>
          </a:p>
          <a:p>
            <a:r>
              <a:rPr lang="en-US" dirty="0">
                <a:latin typeface="Courier New" pitchFamily="49" charset="0"/>
                <a:cs typeface="Courier New" pitchFamily="49" charset="0"/>
              </a:rPr>
              <a:t>}  </a:t>
            </a:r>
          </a:p>
        </p:txBody>
      </p:sp>
    </p:spTree>
    <p:extLst>
      <p:ext uri="{BB962C8B-B14F-4D97-AF65-F5344CB8AC3E}">
        <p14:creationId xmlns:p14="http://schemas.microsoft.com/office/powerpoint/2010/main" val="702020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a:t>
            </a:r>
            <a:r>
              <a:rPr lang="en-US" b="1" dirty="0"/>
              <a:t>Map</a:t>
            </a:r>
            <a:endParaRPr lang="en-US" dirty="0"/>
          </a:p>
        </p:txBody>
      </p:sp>
      <p:sp>
        <p:nvSpPr>
          <p:cNvPr id="3" name="Content Placeholder 2"/>
          <p:cNvSpPr>
            <a:spLocks noGrp="1"/>
          </p:cNvSpPr>
          <p:nvPr>
            <p:ph idx="1"/>
          </p:nvPr>
        </p:nvSpPr>
        <p:spPr>
          <a:xfrm>
            <a:off x="457200" y="1600201"/>
            <a:ext cx="8229600" cy="762000"/>
          </a:xfrm>
        </p:spPr>
        <p:txBody>
          <a:bodyPr/>
          <a:lstStyle/>
          <a:p>
            <a:pPr marL="0" indent="0">
              <a:buNone/>
            </a:pPr>
            <a:r>
              <a:rPr lang="en-US" dirty="0"/>
              <a:t>A Map is a collection of </a:t>
            </a:r>
            <a:r>
              <a:rPr lang="en-US" i="1" dirty="0"/>
              <a:t>key/value</a:t>
            </a:r>
            <a:r>
              <a:rPr lang="en-US" dirty="0"/>
              <a:t> pairs.</a:t>
            </a:r>
          </a:p>
        </p:txBody>
      </p:sp>
      <p:graphicFrame>
        <p:nvGraphicFramePr>
          <p:cNvPr id="4" name="Table 3"/>
          <p:cNvGraphicFramePr>
            <a:graphicFrameLocks noGrp="1"/>
          </p:cNvGraphicFramePr>
          <p:nvPr>
            <p:extLst>
              <p:ext uri="{D42A27DB-BD31-4B8C-83A1-F6EECF244321}">
                <p14:modId xmlns:p14="http://schemas.microsoft.com/office/powerpoint/2010/main" val="1644818498"/>
              </p:ext>
            </p:extLst>
          </p:nvPr>
        </p:nvGraphicFramePr>
        <p:xfrm>
          <a:off x="4953000" y="2667000"/>
          <a:ext cx="3276600" cy="185420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tblGrid>
              <a:tr h="370840">
                <a:tc>
                  <a:txBody>
                    <a:bodyPr/>
                    <a:lstStyle/>
                    <a:p>
                      <a:r>
                        <a:rPr lang="en-US" dirty="0"/>
                        <a:t>Key</a:t>
                      </a:r>
                    </a:p>
                  </a:txBody>
                  <a:tcPr/>
                </a:tc>
                <a:tc>
                  <a:txBody>
                    <a:bodyPr/>
                    <a:lstStyle/>
                    <a:p>
                      <a:r>
                        <a:rPr lang="en-US" dirty="0"/>
                        <a:t>Value</a:t>
                      </a:r>
                    </a:p>
                  </a:txBody>
                  <a:tcPr/>
                </a:tc>
                <a:extLst>
                  <a:ext uri="{0D108BD9-81ED-4DB2-BD59-A6C34878D82A}">
                    <a16:rowId xmlns:a16="http://schemas.microsoft.com/office/drawing/2014/main" val="10000"/>
                  </a:ext>
                </a:extLst>
              </a:tr>
              <a:tr h="370840">
                <a:tc>
                  <a:txBody>
                    <a:bodyPr/>
                    <a:lstStyle/>
                    <a:p>
                      <a:r>
                        <a:rPr lang="en-US" dirty="0"/>
                        <a:t>127468897</a:t>
                      </a:r>
                    </a:p>
                  </a:txBody>
                  <a:tcPr/>
                </a:tc>
                <a:tc>
                  <a:txBody>
                    <a:bodyPr/>
                    <a:lstStyle/>
                    <a:p>
                      <a:r>
                        <a:rPr lang="en-US" i="1" dirty="0"/>
                        <a:t>Student Object</a:t>
                      </a:r>
                    </a:p>
                  </a:txBody>
                  <a:tcPr/>
                </a:tc>
                <a:extLst>
                  <a:ext uri="{0D108BD9-81ED-4DB2-BD59-A6C34878D82A}">
                    <a16:rowId xmlns:a16="http://schemas.microsoft.com/office/drawing/2014/main" val="10001"/>
                  </a:ext>
                </a:extLst>
              </a:tr>
              <a:tr h="370840">
                <a:tc>
                  <a:txBody>
                    <a:bodyPr/>
                    <a:lstStyle/>
                    <a:p>
                      <a:r>
                        <a:rPr lang="en-US" dirty="0"/>
                        <a:t>089741885</a:t>
                      </a:r>
                    </a:p>
                  </a:txBody>
                  <a:tcPr/>
                </a:tc>
                <a:tc>
                  <a:txBody>
                    <a:bodyPr/>
                    <a:lstStyle/>
                    <a:p>
                      <a:r>
                        <a:rPr lang="en-US" i="1" dirty="0"/>
                        <a:t>Student Object</a:t>
                      </a:r>
                    </a:p>
                  </a:txBody>
                  <a:tcPr/>
                </a:tc>
                <a:extLst>
                  <a:ext uri="{0D108BD9-81ED-4DB2-BD59-A6C34878D82A}">
                    <a16:rowId xmlns:a16="http://schemas.microsoft.com/office/drawing/2014/main" val="10002"/>
                  </a:ext>
                </a:extLst>
              </a:tr>
              <a:tr h="370840">
                <a:tc>
                  <a:txBody>
                    <a:bodyPr/>
                    <a:lstStyle/>
                    <a:p>
                      <a:r>
                        <a:rPr lang="en-US" dirty="0"/>
                        <a:t>894557812</a:t>
                      </a:r>
                    </a:p>
                  </a:txBody>
                  <a:tcPr/>
                </a:tc>
                <a:tc>
                  <a:txBody>
                    <a:bodyPr/>
                    <a:lstStyle/>
                    <a:p>
                      <a:r>
                        <a:rPr lang="en-US" i="1" dirty="0"/>
                        <a:t>Student Object</a:t>
                      </a:r>
                    </a:p>
                  </a:txBody>
                  <a:tcPr/>
                </a:tc>
                <a:extLst>
                  <a:ext uri="{0D108BD9-81ED-4DB2-BD59-A6C34878D82A}">
                    <a16:rowId xmlns:a16="http://schemas.microsoft.com/office/drawing/2014/main" val="10003"/>
                  </a:ext>
                </a:extLst>
              </a:tr>
              <a:tr h="370840">
                <a:tc>
                  <a:txBody>
                    <a:bodyPr/>
                    <a:lstStyle/>
                    <a:p>
                      <a:r>
                        <a:rPr lang="en-US" dirty="0"/>
                        <a:t>113478915</a:t>
                      </a:r>
                    </a:p>
                  </a:txBody>
                  <a:tcPr/>
                </a:tc>
                <a:tc>
                  <a:txBody>
                    <a:bodyPr/>
                    <a:lstStyle/>
                    <a:p>
                      <a:r>
                        <a:rPr lang="en-US" i="1" dirty="0"/>
                        <a:t>Student Object</a:t>
                      </a:r>
                    </a:p>
                  </a:txBody>
                  <a:tcPr/>
                </a:tc>
                <a:extLst>
                  <a:ext uri="{0D108BD9-81ED-4DB2-BD59-A6C34878D82A}">
                    <a16:rowId xmlns:a16="http://schemas.microsoft.com/office/drawing/2014/main" val="10004"/>
                  </a:ext>
                </a:extLst>
              </a:tr>
            </a:tbl>
          </a:graphicData>
        </a:graphic>
      </p:graphicFrame>
      <p:sp>
        <p:nvSpPr>
          <p:cNvPr id="6" name="TextBox 5"/>
          <p:cNvSpPr txBox="1"/>
          <p:nvPr/>
        </p:nvSpPr>
        <p:spPr>
          <a:xfrm>
            <a:off x="533400" y="3276600"/>
            <a:ext cx="4114800" cy="2031325"/>
          </a:xfrm>
          <a:prstGeom prst="rect">
            <a:avLst/>
          </a:prstGeom>
          <a:noFill/>
        </p:spPr>
        <p:txBody>
          <a:bodyPr wrap="square" rtlCol="0">
            <a:spAutoFit/>
          </a:bodyPr>
          <a:lstStyle/>
          <a:p>
            <a:r>
              <a:rPr lang="en-US" dirty="0"/>
              <a:t>put (“143995066”, new Student(…));</a:t>
            </a:r>
          </a:p>
          <a:p>
            <a:endParaRPr lang="en-US" dirty="0"/>
          </a:p>
          <a:p>
            <a:r>
              <a:rPr lang="en-US" dirty="0"/>
              <a:t>get (“089741885”);</a:t>
            </a:r>
          </a:p>
          <a:p>
            <a:endParaRPr lang="en-US" dirty="0"/>
          </a:p>
          <a:p>
            <a:r>
              <a:rPr lang="en-US" dirty="0"/>
              <a:t>remove (“113478915”);</a:t>
            </a:r>
          </a:p>
          <a:p>
            <a:endParaRPr lang="en-US" dirty="0"/>
          </a:p>
          <a:p>
            <a:r>
              <a:rPr lang="en-US" dirty="0" err="1"/>
              <a:t>containsKey</a:t>
            </a:r>
            <a:r>
              <a:rPr lang="en-US" dirty="0"/>
              <a:t> (“999999999”);</a:t>
            </a:r>
          </a:p>
        </p:txBody>
      </p:sp>
      <p:sp>
        <p:nvSpPr>
          <p:cNvPr id="7" name="TextBox 6"/>
          <p:cNvSpPr txBox="1"/>
          <p:nvPr/>
        </p:nvSpPr>
        <p:spPr>
          <a:xfrm>
            <a:off x="512748" y="2514600"/>
            <a:ext cx="3962400" cy="646331"/>
          </a:xfrm>
          <a:prstGeom prst="rect">
            <a:avLst/>
          </a:prstGeom>
          <a:noFill/>
        </p:spPr>
        <p:txBody>
          <a:bodyPr wrap="square" rtlCol="0">
            <a:spAutoFit/>
          </a:bodyPr>
          <a:lstStyle/>
          <a:p>
            <a:r>
              <a:rPr lang="en-US" dirty="0">
                <a:solidFill>
                  <a:schemeClr val="accent1">
                    <a:lumMod val="75000"/>
                  </a:schemeClr>
                </a:solidFill>
              </a:rPr>
              <a:t>The </a:t>
            </a:r>
            <a:r>
              <a:rPr lang="en-US" i="1" dirty="0">
                <a:solidFill>
                  <a:schemeClr val="accent1">
                    <a:lumMod val="75000"/>
                  </a:schemeClr>
                </a:solidFill>
              </a:rPr>
              <a:t>Interface </a:t>
            </a:r>
            <a:r>
              <a:rPr lang="en-US" dirty="0">
                <a:solidFill>
                  <a:schemeClr val="accent1">
                    <a:lumMod val="75000"/>
                  </a:schemeClr>
                </a:solidFill>
              </a:rPr>
              <a:t>contains the method definitions, such as:</a:t>
            </a:r>
          </a:p>
        </p:txBody>
      </p:sp>
    </p:spTree>
    <p:extLst>
      <p:ext uri="{BB962C8B-B14F-4D97-AF65-F5344CB8AC3E}">
        <p14:creationId xmlns:p14="http://schemas.microsoft.com/office/powerpoint/2010/main" val="3822930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16893" y="1248014"/>
            <a:ext cx="1676400" cy="369332"/>
          </a:xfrm>
          <a:prstGeom prst="rect">
            <a:avLst/>
          </a:prstGeom>
          <a:noFill/>
          <a:ln w="28575">
            <a:solidFill>
              <a:schemeClr val="accent1">
                <a:lumMod val="75000"/>
              </a:schemeClr>
            </a:solidFill>
          </a:ln>
        </p:spPr>
        <p:txBody>
          <a:bodyPr wrap="square" rtlCol="0">
            <a:spAutoFit/>
          </a:bodyPr>
          <a:lstStyle/>
          <a:p>
            <a:r>
              <a:rPr lang="en-US" i="1" dirty="0"/>
              <a:t>Interface Map</a:t>
            </a:r>
          </a:p>
        </p:txBody>
      </p:sp>
      <p:sp>
        <p:nvSpPr>
          <p:cNvPr id="5" name="TextBox 4"/>
          <p:cNvSpPr txBox="1"/>
          <p:nvPr/>
        </p:nvSpPr>
        <p:spPr>
          <a:xfrm>
            <a:off x="4483693" y="2211005"/>
            <a:ext cx="2133600" cy="369332"/>
          </a:xfrm>
          <a:prstGeom prst="rect">
            <a:avLst/>
          </a:prstGeom>
          <a:noFill/>
          <a:ln w="28575">
            <a:solidFill>
              <a:schemeClr val="accent1">
                <a:lumMod val="75000"/>
              </a:schemeClr>
            </a:solidFill>
          </a:ln>
        </p:spPr>
        <p:txBody>
          <a:bodyPr wrap="square" rtlCol="0">
            <a:spAutoFit/>
          </a:bodyPr>
          <a:lstStyle/>
          <a:p>
            <a:r>
              <a:rPr lang="en-US" i="1" dirty="0"/>
              <a:t>Interface </a:t>
            </a:r>
            <a:r>
              <a:rPr lang="en-US" i="1" dirty="0" err="1"/>
              <a:t>SortedMap</a:t>
            </a:r>
            <a:endParaRPr lang="en-US" i="1" dirty="0"/>
          </a:p>
        </p:txBody>
      </p:sp>
      <p:sp>
        <p:nvSpPr>
          <p:cNvPr id="6" name="TextBox 5"/>
          <p:cNvSpPr txBox="1"/>
          <p:nvPr/>
        </p:nvSpPr>
        <p:spPr>
          <a:xfrm>
            <a:off x="2273893" y="2227002"/>
            <a:ext cx="1676400" cy="369332"/>
          </a:xfrm>
          <a:prstGeom prst="rect">
            <a:avLst/>
          </a:prstGeom>
          <a:noFill/>
          <a:ln w="28575">
            <a:solidFill>
              <a:schemeClr val="accent1">
                <a:lumMod val="75000"/>
              </a:schemeClr>
            </a:solidFill>
          </a:ln>
        </p:spPr>
        <p:txBody>
          <a:bodyPr wrap="square" rtlCol="0">
            <a:spAutoFit/>
          </a:bodyPr>
          <a:lstStyle/>
          <a:p>
            <a:r>
              <a:rPr lang="en-US" dirty="0"/>
              <a:t>Class </a:t>
            </a:r>
            <a:r>
              <a:rPr lang="en-US" b="1" dirty="0" err="1"/>
              <a:t>HashMap</a:t>
            </a:r>
            <a:endParaRPr lang="en-US" b="1" dirty="0"/>
          </a:p>
        </p:txBody>
      </p:sp>
      <p:sp>
        <p:nvSpPr>
          <p:cNvPr id="7" name="TextBox 6"/>
          <p:cNvSpPr txBox="1"/>
          <p:nvPr/>
        </p:nvSpPr>
        <p:spPr>
          <a:xfrm>
            <a:off x="5593222" y="3124200"/>
            <a:ext cx="1676400" cy="369332"/>
          </a:xfrm>
          <a:prstGeom prst="rect">
            <a:avLst/>
          </a:prstGeom>
          <a:noFill/>
          <a:ln w="28575">
            <a:solidFill>
              <a:schemeClr val="accent1">
                <a:lumMod val="75000"/>
              </a:schemeClr>
            </a:solidFill>
          </a:ln>
        </p:spPr>
        <p:txBody>
          <a:bodyPr wrap="square" rtlCol="0">
            <a:spAutoFit/>
          </a:bodyPr>
          <a:lstStyle/>
          <a:p>
            <a:r>
              <a:rPr lang="en-US" dirty="0"/>
              <a:t>Class </a:t>
            </a:r>
            <a:r>
              <a:rPr lang="en-US" b="1" dirty="0" err="1"/>
              <a:t>TreeMap</a:t>
            </a:r>
            <a:endParaRPr lang="en-US" b="1" dirty="0"/>
          </a:p>
        </p:txBody>
      </p:sp>
      <p:cxnSp>
        <p:nvCxnSpPr>
          <p:cNvPr id="9" name="Straight Arrow Connector 8"/>
          <p:cNvCxnSpPr/>
          <p:nvPr/>
        </p:nvCxnSpPr>
        <p:spPr>
          <a:xfrm>
            <a:off x="4559893" y="1617346"/>
            <a:ext cx="533400" cy="593659"/>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829300" y="2580337"/>
            <a:ext cx="533400" cy="545068"/>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340693" y="1631206"/>
            <a:ext cx="647700" cy="559913"/>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845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Class </a:t>
            </a:r>
            <a:r>
              <a:rPr lang="en-US" b="1" dirty="0" err="1"/>
              <a:t>HashMap</a:t>
            </a:r>
            <a:endParaRPr lang="en-US" dirty="0"/>
          </a:p>
        </p:txBody>
      </p:sp>
      <p:sp>
        <p:nvSpPr>
          <p:cNvPr id="3" name="Content Placeholder 2"/>
          <p:cNvSpPr>
            <a:spLocks noGrp="1"/>
          </p:cNvSpPr>
          <p:nvPr>
            <p:ph idx="1"/>
          </p:nvPr>
        </p:nvSpPr>
        <p:spPr>
          <a:xfrm>
            <a:off x="457200" y="990601"/>
            <a:ext cx="8229600" cy="2133600"/>
          </a:xfrm>
        </p:spPr>
        <p:txBody>
          <a:bodyPr/>
          <a:lstStyle/>
          <a:p>
            <a:pPr marL="0" indent="0">
              <a:buNone/>
            </a:pPr>
            <a:r>
              <a:rPr lang="en-US" sz="2800" dirty="0" err="1">
                <a:latin typeface="Courier New" pitchFamily="49" charset="0"/>
                <a:cs typeface="Courier New" pitchFamily="49" charset="0"/>
              </a:rPr>
              <a:t>HashMap</a:t>
            </a:r>
            <a:r>
              <a:rPr lang="en-US" sz="2800" dirty="0">
                <a:latin typeface="Courier New" pitchFamily="49" charset="0"/>
                <a:cs typeface="Courier New" pitchFamily="49" charset="0"/>
              </a:rPr>
              <a:t> </a:t>
            </a:r>
            <a:r>
              <a:rPr lang="en-US" sz="2800" dirty="0" err="1">
                <a:latin typeface="Courier New" pitchFamily="49" charset="0"/>
                <a:cs typeface="Courier New" pitchFamily="49" charset="0"/>
              </a:rPr>
              <a:t>french</a:t>
            </a:r>
            <a:r>
              <a:rPr lang="en-US" sz="2800" dirty="0">
                <a:latin typeface="Courier New" pitchFamily="49" charset="0"/>
                <a:cs typeface="Courier New" pitchFamily="49" charset="0"/>
              </a:rPr>
              <a:t> = new </a:t>
            </a:r>
            <a:r>
              <a:rPr lang="en-US" sz="2800" dirty="0" err="1">
                <a:latin typeface="Courier New" pitchFamily="49" charset="0"/>
                <a:cs typeface="Courier New" pitchFamily="49" charset="0"/>
              </a:rPr>
              <a:t>HashMap</a:t>
            </a:r>
            <a:r>
              <a:rPr lang="en-US" sz="2800" dirty="0">
                <a:latin typeface="Courier New" pitchFamily="49" charset="0"/>
                <a:cs typeface="Courier New" pitchFamily="49" charset="0"/>
              </a:rPr>
              <a:t>();</a:t>
            </a:r>
          </a:p>
          <a:p>
            <a:pPr marL="0" indent="0">
              <a:buNone/>
            </a:pPr>
            <a:r>
              <a:rPr lang="en-US" sz="2800" dirty="0" err="1">
                <a:latin typeface="Courier New" pitchFamily="49" charset="0"/>
                <a:cs typeface="Courier New" pitchFamily="49" charset="0"/>
              </a:rPr>
              <a:t>french.put</a:t>
            </a:r>
            <a:r>
              <a:rPr lang="en-US" sz="2800" dirty="0">
                <a:latin typeface="Courier New" pitchFamily="49" charset="0"/>
                <a:cs typeface="Courier New" pitchFamily="49" charset="0"/>
              </a:rPr>
              <a:t>("</a:t>
            </a:r>
            <a:r>
              <a:rPr lang="en-US" sz="2800" dirty="0" err="1">
                <a:latin typeface="Courier New" pitchFamily="49" charset="0"/>
                <a:cs typeface="Courier New" pitchFamily="49" charset="0"/>
              </a:rPr>
              <a:t>cat","chat</a:t>
            </a:r>
            <a:r>
              <a:rPr lang="en-US" sz="2800" dirty="0">
                <a:latin typeface="Courier New" pitchFamily="49" charset="0"/>
                <a:cs typeface="Courier New" pitchFamily="49" charset="0"/>
              </a:rPr>
              <a:t>");</a:t>
            </a:r>
          </a:p>
          <a:p>
            <a:pPr marL="0" indent="0">
              <a:buNone/>
            </a:pPr>
            <a:r>
              <a:rPr lang="en-US" sz="2800" dirty="0" err="1">
                <a:latin typeface="Courier New" pitchFamily="49" charset="0"/>
                <a:cs typeface="Courier New" pitchFamily="49" charset="0"/>
              </a:rPr>
              <a:t>french.put</a:t>
            </a:r>
            <a:r>
              <a:rPr lang="en-US" sz="2800" dirty="0">
                <a:latin typeface="Courier New" pitchFamily="49" charset="0"/>
                <a:cs typeface="Courier New" pitchFamily="49" charset="0"/>
              </a:rPr>
              <a:t>("</a:t>
            </a:r>
            <a:r>
              <a:rPr lang="en-US" sz="2800" dirty="0" err="1">
                <a:latin typeface="Courier New" pitchFamily="49" charset="0"/>
                <a:cs typeface="Courier New" pitchFamily="49" charset="0"/>
              </a:rPr>
              <a:t>water","eau</a:t>
            </a:r>
            <a:r>
              <a:rPr lang="en-US" sz="2800" dirty="0">
                <a:latin typeface="Courier New" pitchFamily="49" charset="0"/>
                <a:cs typeface="Courier New" pitchFamily="49" charset="0"/>
              </a:rPr>
              <a:t>");</a:t>
            </a:r>
          </a:p>
          <a:p>
            <a:pPr marL="0" indent="0">
              <a:buNone/>
            </a:pPr>
            <a:r>
              <a:rPr lang="en-US" sz="2800" dirty="0" err="1">
                <a:latin typeface="Courier New" pitchFamily="49" charset="0"/>
                <a:cs typeface="Courier New" pitchFamily="49" charset="0"/>
              </a:rPr>
              <a:t>french.put</a:t>
            </a:r>
            <a:r>
              <a:rPr lang="en-US" sz="2800" dirty="0">
                <a:latin typeface="Courier New" pitchFamily="49" charset="0"/>
                <a:cs typeface="Courier New" pitchFamily="49" charset="0"/>
              </a:rPr>
              <a:t>("moon","</a:t>
            </a:r>
            <a:r>
              <a:rPr lang="en-US" sz="2800" dirty="0" err="1">
                <a:latin typeface="Courier New" pitchFamily="49" charset="0"/>
                <a:cs typeface="Courier New" pitchFamily="49" charset="0"/>
              </a:rPr>
              <a:t>lune</a:t>
            </a:r>
            <a:r>
              <a:rPr lang="en-US" sz="2800" dirty="0">
                <a:latin typeface="Courier New" pitchFamily="49" charset="0"/>
                <a:cs typeface="Courier New" pitchFamily="49" charset="0"/>
              </a:rPr>
              <a:t>");</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72462019"/>
              </p:ext>
            </p:extLst>
          </p:nvPr>
        </p:nvGraphicFramePr>
        <p:xfrm>
          <a:off x="4800600" y="3505200"/>
          <a:ext cx="3429000" cy="259588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70840">
                <a:tc>
                  <a:txBody>
                    <a:bodyPr/>
                    <a:lstStyle/>
                    <a:p>
                      <a:r>
                        <a:rPr lang="en-US" dirty="0"/>
                        <a:t>index</a:t>
                      </a:r>
                    </a:p>
                  </a:txBody>
                  <a:tcPr/>
                </a:tc>
                <a:tc>
                  <a:txBody>
                    <a:bodyPr/>
                    <a:lstStyle/>
                    <a:p>
                      <a:r>
                        <a:rPr lang="en-US" dirty="0"/>
                        <a:t>Key</a:t>
                      </a:r>
                    </a:p>
                  </a:txBody>
                  <a:tcPr/>
                </a:tc>
                <a:tc>
                  <a:txBody>
                    <a:bodyPr/>
                    <a:lstStyle/>
                    <a:p>
                      <a:r>
                        <a:rPr lang="en-US" dirty="0"/>
                        <a:t>Value</a:t>
                      </a:r>
                    </a:p>
                  </a:txBody>
                  <a:tcPr/>
                </a:tc>
                <a:extLst>
                  <a:ext uri="{0D108BD9-81ED-4DB2-BD59-A6C34878D82A}">
                    <a16:rowId xmlns:a16="http://schemas.microsoft.com/office/drawing/2014/main" val="10000"/>
                  </a:ext>
                </a:extLst>
              </a:tr>
              <a:tr h="370840">
                <a:tc>
                  <a:txBody>
                    <a:bodyPr/>
                    <a:lstStyle/>
                    <a:p>
                      <a:r>
                        <a:rPr lang="en-US" dirty="0"/>
                        <a:t>0</a:t>
                      </a:r>
                    </a:p>
                  </a:txBody>
                  <a:tcPr/>
                </a:tc>
                <a:tc>
                  <a:txBody>
                    <a:bodyPr/>
                    <a:lstStyle/>
                    <a:p>
                      <a:r>
                        <a:rPr lang="en-US" dirty="0"/>
                        <a:t>water</a:t>
                      </a:r>
                    </a:p>
                  </a:txBody>
                  <a:tcPr/>
                </a:tc>
                <a:tc>
                  <a:txBody>
                    <a:bodyPr/>
                    <a:lstStyle/>
                    <a:p>
                      <a:r>
                        <a:rPr lang="en-US" dirty="0"/>
                        <a:t>eau</a:t>
                      </a:r>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r>
                        <a:rPr lang="en-US" dirty="0"/>
                        <a:t>2</a:t>
                      </a:r>
                    </a:p>
                  </a:txBody>
                  <a:tcPr/>
                </a:tc>
                <a:tc>
                  <a:txBody>
                    <a:bodyPr/>
                    <a:lstStyle/>
                    <a:p>
                      <a:r>
                        <a:rPr lang="en-US" dirty="0"/>
                        <a:t>cat</a:t>
                      </a:r>
                    </a:p>
                  </a:txBody>
                  <a:tcPr/>
                </a:tc>
                <a:tc>
                  <a:txBody>
                    <a:bodyPr/>
                    <a:lstStyle/>
                    <a:p>
                      <a:r>
                        <a:rPr lang="en-US" dirty="0"/>
                        <a:t>chat</a:t>
                      </a:r>
                    </a:p>
                  </a:txBody>
                  <a:tcPr/>
                </a:tc>
                <a:extLst>
                  <a:ext uri="{0D108BD9-81ED-4DB2-BD59-A6C34878D82A}">
                    <a16:rowId xmlns:a16="http://schemas.microsoft.com/office/drawing/2014/main" val="10003"/>
                  </a:ext>
                </a:extLst>
              </a:tr>
              <a:tr h="370840">
                <a:tc>
                  <a:txBody>
                    <a:bodyPr/>
                    <a:lstStyle/>
                    <a:p>
                      <a:r>
                        <a:rPr lang="en-US" dirty="0"/>
                        <a:t>3</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70840">
                <a:tc>
                  <a:txBody>
                    <a:bodyPr/>
                    <a:lstStyle/>
                    <a:p>
                      <a:r>
                        <a:rPr lang="en-US" dirty="0"/>
                        <a:t>4</a:t>
                      </a:r>
                    </a:p>
                  </a:txBody>
                  <a:tcPr/>
                </a:tc>
                <a:tc>
                  <a:txBody>
                    <a:bodyPr/>
                    <a:lstStyle/>
                    <a:p>
                      <a:r>
                        <a:rPr lang="en-US" dirty="0"/>
                        <a:t>moon</a:t>
                      </a:r>
                    </a:p>
                  </a:txBody>
                  <a:tcPr/>
                </a:tc>
                <a:tc>
                  <a:txBody>
                    <a:bodyPr/>
                    <a:lstStyle/>
                    <a:p>
                      <a:r>
                        <a:rPr lang="en-US" dirty="0" err="1"/>
                        <a:t>lune</a:t>
                      </a:r>
                      <a:endParaRPr lang="en-US" dirty="0"/>
                    </a:p>
                  </a:txBody>
                  <a:tcPr/>
                </a:tc>
                <a:extLst>
                  <a:ext uri="{0D108BD9-81ED-4DB2-BD59-A6C34878D82A}">
                    <a16:rowId xmlns:a16="http://schemas.microsoft.com/office/drawing/2014/main" val="10005"/>
                  </a:ext>
                </a:extLst>
              </a:tr>
              <a:tr h="370840">
                <a:tc>
                  <a:txBody>
                    <a:bodyPr/>
                    <a:lstStyle/>
                    <a:p>
                      <a:r>
                        <a:rPr lang="en-US" dirty="0"/>
                        <a:t>…</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5" name="TextBox 4"/>
          <p:cNvSpPr txBox="1"/>
          <p:nvPr/>
        </p:nvSpPr>
        <p:spPr>
          <a:xfrm>
            <a:off x="533400" y="3581400"/>
            <a:ext cx="3657600" cy="2585323"/>
          </a:xfrm>
          <a:prstGeom prst="rect">
            <a:avLst/>
          </a:prstGeom>
          <a:noFill/>
        </p:spPr>
        <p:txBody>
          <a:bodyPr wrap="square" rtlCol="0">
            <a:spAutoFit/>
          </a:bodyPr>
          <a:lstStyle/>
          <a:p>
            <a:r>
              <a:rPr lang="en-US" dirty="0"/>
              <a:t>A "hash function" maps </a:t>
            </a:r>
            <a:r>
              <a:rPr lang="en-US" b="1" dirty="0"/>
              <a:t>key</a:t>
            </a:r>
            <a:r>
              <a:rPr lang="en-US" dirty="0"/>
              <a:t> to </a:t>
            </a:r>
            <a:r>
              <a:rPr lang="en-US" b="1" dirty="0"/>
              <a:t>index</a:t>
            </a:r>
          </a:p>
          <a:p>
            <a:endParaRPr lang="en-US" b="1" dirty="0"/>
          </a:p>
          <a:p>
            <a:r>
              <a:rPr lang="en-US" dirty="0"/>
              <a:t>h("cat")       2</a:t>
            </a:r>
          </a:p>
          <a:p>
            <a:r>
              <a:rPr lang="en-US" dirty="0"/>
              <a:t>h("water")      0</a:t>
            </a:r>
          </a:p>
          <a:p>
            <a:r>
              <a:rPr lang="en-US" dirty="0"/>
              <a:t>h("moon")      4</a:t>
            </a:r>
          </a:p>
          <a:p>
            <a:endParaRPr lang="en-US" dirty="0"/>
          </a:p>
          <a:p>
            <a:r>
              <a:rPr lang="en-US" dirty="0"/>
              <a:t>Issues:	Search in time O(c)</a:t>
            </a:r>
          </a:p>
          <a:p>
            <a:r>
              <a:rPr lang="en-US" dirty="0"/>
              <a:t>	Collisions</a:t>
            </a:r>
          </a:p>
          <a:p>
            <a:r>
              <a:rPr lang="en-US" dirty="0"/>
              <a:t>	Growth</a:t>
            </a:r>
          </a:p>
        </p:txBody>
      </p:sp>
      <p:cxnSp>
        <p:nvCxnSpPr>
          <p:cNvPr id="7" name="Straight Arrow Connector 6"/>
          <p:cNvCxnSpPr/>
          <p:nvPr/>
        </p:nvCxnSpPr>
        <p:spPr>
          <a:xfrm>
            <a:off x="1485900" y="4320064"/>
            <a:ext cx="228600" cy="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600200" y="4572000"/>
            <a:ext cx="228600" cy="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638300" y="4876800"/>
            <a:ext cx="228600" cy="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779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914400"/>
            <a:ext cx="8001000" cy="5262979"/>
          </a:xfrm>
          <a:prstGeom prst="rect">
            <a:avLst/>
          </a:prstGeom>
          <a:noFill/>
        </p:spPr>
        <p:txBody>
          <a:bodyPr wrap="square" rtlCol="0">
            <a:spAutoFit/>
          </a:bodyPr>
          <a:lstStyle/>
          <a:p>
            <a:r>
              <a:rPr lang="en-US" sz="1400" dirty="0">
                <a:latin typeface="Courier New" pitchFamily="49" charset="0"/>
                <a:cs typeface="Courier New" pitchFamily="49" charset="0"/>
              </a:rPr>
              <a:t>import </a:t>
            </a:r>
            <a:r>
              <a:rPr lang="en-US" sz="1400" dirty="0" err="1">
                <a:latin typeface="Courier New" pitchFamily="49" charset="0"/>
                <a:cs typeface="Courier New" pitchFamily="49" charset="0"/>
              </a:rPr>
              <a:t>java.util.HashMap</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import </a:t>
            </a:r>
            <a:r>
              <a:rPr lang="en-US" sz="1400" dirty="0" err="1">
                <a:latin typeface="Courier New" pitchFamily="49" charset="0"/>
                <a:cs typeface="Courier New" pitchFamily="49" charset="0"/>
              </a:rPr>
              <a:t>java.util.Iterator</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 </a:t>
            </a:r>
          </a:p>
          <a:p>
            <a:r>
              <a:rPr lang="en-US" sz="1400" dirty="0">
                <a:latin typeface="Courier New" pitchFamily="49" charset="0"/>
                <a:cs typeface="Courier New" pitchFamily="49" charset="0"/>
              </a:rPr>
              <a:t>public class </a:t>
            </a:r>
            <a:r>
              <a:rPr lang="en-US" sz="1400" dirty="0" err="1">
                <a:latin typeface="Courier New" pitchFamily="49" charset="0"/>
                <a:cs typeface="Courier New" pitchFamily="49" charset="0"/>
              </a:rPr>
              <a:t>HashMapExample</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       public static void main(String </a:t>
            </a:r>
            <a:r>
              <a:rPr lang="en-US" sz="1400" dirty="0" err="1">
                <a:latin typeface="Courier New" pitchFamily="49" charset="0"/>
                <a:cs typeface="Courier New" pitchFamily="49" charset="0"/>
              </a:rPr>
              <a:t>args</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HashMap</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hashMap</a:t>
            </a:r>
            <a:r>
              <a:rPr lang="en-US" sz="1400" dirty="0">
                <a:latin typeface="Courier New" pitchFamily="49" charset="0"/>
                <a:cs typeface="Courier New" pitchFamily="49" charset="0"/>
              </a:rPr>
              <a:t> = new </a:t>
            </a:r>
            <a:r>
              <a:rPr lang="en-US" sz="1400" dirty="0" err="1">
                <a:latin typeface="Courier New" pitchFamily="49" charset="0"/>
                <a:cs typeface="Courier New" pitchFamily="49" charset="0"/>
              </a:rPr>
              <a:t>HashMap</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hashMap.</a:t>
            </a:r>
            <a:r>
              <a:rPr lang="en-US" sz="1400" b="1" dirty="0" err="1">
                <a:latin typeface="Courier New" pitchFamily="49" charset="0"/>
                <a:cs typeface="Courier New" pitchFamily="49" charset="0"/>
              </a:rPr>
              <a:t>put</a:t>
            </a:r>
            <a:r>
              <a:rPr lang="en-US" sz="1400" dirty="0">
                <a:latin typeface="Courier New" pitchFamily="49" charset="0"/>
                <a:cs typeface="Courier New" pitchFamily="49" charset="0"/>
              </a:rPr>
              <a:t>("One", new Integer(1)); </a:t>
            </a:r>
          </a:p>
          <a:p>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hashMap.put</a:t>
            </a:r>
            <a:r>
              <a:rPr lang="en-US" sz="1400" dirty="0">
                <a:latin typeface="Courier New" pitchFamily="49" charset="0"/>
                <a:cs typeface="Courier New" pitchFamily="49" charset="0"/>
              </a:rPr>
              <a:t>("Two", new Integer(2));</a:t>
            </a:r>
          </a:p>
          <a:p>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hashMap.put</a:t>
            </a:r>
            <a:r>
              <a:rPr lang="en-US" sz="1400" dirty="0">
                <a:latin typeface="Courier New" pitchFamily="49" charset="0"/>
                <a:cs typeface="Courier New" pitchFamily="49" charset="0"/>
              </a:rPr>
              <a:t>("Three", new Integer(3));</a:t>
            </a:r>
          </a:p>
          <a:p>
            <a:endParaRPr lang="en-US" sz="1400" dirty="0">
              <a:latin typeface="Courier New" pitchFamily="49" charset="0"/>
              <a:cs typeface="Courier New" pitchFamily="49" charset="0"/>
            </a:endParaRPr>
          </a:p>
          <a:p>
            <a:r>
              <a:rPr lang="en-US" sz="1400" dirty="0">
                <a:latin typeface="Courier New" pitchFamily="49" charset="0"/>
                <a:cs typeface="Courier New" pitchFamily="49" charset="0"/>
              </a:rPr>
              <a:t>        Integer </a:t>
            </a:r>
            <a:r>
              <a:rPr lang="en-US" sz="1400" dirty="0" err="1">
                <a:latin typeface="Courier New" pitchFamily="49" charset="0"/>
                <a:cs typeface="Courier New" pitchFamily="49" charset="0"/>
              </a:rPr>
              <a:t>myInt</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hashMap.</a:t>
            </a:r>
            <a:r>
              <a:rPr lang="en-US" sz="1400" b="1" dirty="0" err="1">
                <a:latin typeface="Courier New" pitchFamily="49" charset="0"/>
                <a:cs typeface="Courier New" pitchFamily="49" charset="0"/>
              </a:rPr>
              <a:t>get</a:t>
            </a:r>
            <a:r>
              <a:rPr lang="en-US" sz="1400" dirty="0">
                <a:latin typeface="Courier New" pitchFamily="49" charset="0"/>
                <a:cs typeface="Courier New" pitchFamily="49" charset="0"/>
              </a:rPr>
              <a:t>("Two");</a:t>
            </a:r>
          </a:p>
          <a:p>
            <a:r>
              <a:rPr lang="en-US" sz="1400" dirty="0">
                <a:latin typeface="Courier New" pitchFamily="49" charset="0"/>
                <a:cs typeface="Courier New" pitchFamily="49" charset="0"/>
              </a:rPr>
              <a:t>      </a:t>
            </a:r>
          </a:p>
          <a:p>
            <a:r>
              <a:rPr lang="en-US" sz="1400" dirty="0">
                <a:latin typeface="Courier New" pitchFamily="49" charset="0"/>
                <a:cs typeface="Courier New" pitchFamily="49" charset="0"/>
              </a:rPr>
              <a:t>        if(</a:t>
            </a:r>
            <a:r>
              <a:rPr lang="en-US" sz="1400" dirty="0" err="1">
                <a:latin typeface="Courier New" pitchFamily="49" charset="0"/>
                <a:cs typeface="Courier New" pitchFamily="49" charset="0"/>
              </a:rPr>
              <a:t>hashMap.</a:t>
            </a:r>
            <a:r>
              <a:rPr lang="en-US" sz="1400" b="1" dirty="0" err="1">
                <a:latin typeface="Courier New" pitchFamily="49" charset="0"/>
                <a:cs typeface="Courier New" pitchFamily="49" charset="0"/>
              </a:rPr>
              <a:t>containsValue</a:t>
            </a:r>
            <a:r>
              <a:rPr lang="en-US" sz="1400" dirty="0">
                <a:latin typeface="Courier New" pitchFamily="49" charset="0"/>
                <a:cs typeface="Courier New" pitchFamily="49" charset="0"/>
              </a:rPr>
              <a:t>(new Integer(1)))</a:t>
            </a:r>
          </a:p>
          <a:p>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System.out.println</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HashMap</a:t>
            </a:r>
            <a:r>
              <a:rPr lang="en-US" sz="1400" dirty="0">
                <a:latin typeface="Courier New" pitchFamily="49" charset="0"/>
                <a:cs typeface="Courier New" pitchFamily="49" charset="0"/>
              </a:rPr>
              <a:t> contains 1 as value");</a:t>
            </a:r>
          </a:p>
          <a:p>
            <a:r>
              <a:rPr lang="en-US" sz="1400" dirty="0">
                <a:latin typeface="Courier New" pitchFamily="49" charset="0"/>
                <a:cs typeface="Courier New" pitchFamily="49" charset="0"/>
              </a:rPr>
              <a:t>         else{</a:t>
            </a:r>
          </a:p>
          <a:p>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System.out.println</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HashMap</a:t>
            </a:r>
            <a:r>
              <a:rPr lang="en-US" sz="1400" dirty="0">
                <a:latin typeface="Courier New" pitchFamily="49" charset="0"/>
                <a:cs typeface="Courier New" pitchFamily="49" charset="0"/>
              </a:rPr>
              <a:t> does not contain 1 as value");</a:t>
            </a:r>
          </a:p>
          <a:p>
            <a:r>
              <a:rPr lang="en-US" sz="1400" dirty="0">
                <a:latin typeface="Courier New" pitchFamily="49" charset="0"/>
                <a:cs typeface="Courier New" pitchFamily="49" charset="0"/>
              </a:rPr>
              <a:t>       </a:t>
            </a:r>
          </a:p>
          <a:p>
            <a:r>
              <a:rPr lang="en-US" sz="1400" dirty="0">
                <a:latin typeface="Courier New" pitchFamily="49" charset="0"/>
                <a:cs typeface="Courier New" pitchFamily="49" charset="0"/>
              </a:rPr>
              <a:t>        if( </a:t>
            </a:r>
            <a:r>
              <a:rPr lang="en-US" sz="1400" dirty="0" err="1">
                <a:latin typeface="Courier New" pitchFamily="49" charset="0"/>
                <a:cs typeface="Courier New" pitchFamily="49" charset="0"/>
              </a:rPr>
              <a:t>hashMap.</a:t>
            </a:r>
            <a:r>
              <a:rPr lang="en-US" sz="1400" b="1" dirty="0" err="1">
                <a:latin typeface="Courier New" pitchFamily="49" charset="0"/>
                <a:cs typeface="Courier New" pitchFamily="49" charset="0"/>
              </a:rPr>
              <a:t>containsKey</a:t>
            </a:r>
            <a:r>
              <a:rPr lang="en-US" sz="1400" dirty="0">
                <a:latin typeface="Courier New" pitchFamily="49" charset="0"/>
                <a:cs typeface="Courier New" pitchFamily="49" charset="0"/>
              </a:rPr>
              <a:t>("One") )</a:t>
            </a:r>
          </a:p>
          <a:p>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System.out.println</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HashMap</a:t>
            </a:r>
            <a:r>
              <a:rPr lang="en-US" sz="1400" dirty="0">
                <a:latin typeface="Courier New" pitchFamily="49" charset="0"/>
                <a:cs typeface="Courier New" pitchFamily="49" charset="0"/>
              </a:rPr>
              <a:t> contains One as key");</a:t>
            </a:r>
          </a:p>
          <a:p>
            <a:r>
              <a:rPr lang="en-US" sz="1400" dirty="0">
                <a:latin typeface="Courier New" pitchFamily="49" charset="0"/>
                <a:cs typeface="Courier New" pitchFamily="49" charset="0"/>
              </a:rPr>
              <a:t>        else</a:t>
            </a:r>
          </a:p>
          <a:p>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System.out.println</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HashMap</a:t>
            </a:r>
            <a:r>
              <a:rPr lang="en-US" sz="1400" dirty="0">
                <a:latin typeface="Courier New" pitchFamily="49" charset="0"/>
                <a:cs typeface="Courier New" pitchFamily="49" charset="0"/>
              </a:rPr>
              <a:t> does not contain One as value");</a:t>
            </a:r>
          </a:p>
          <a:p>
            <a:r>
              <a:rPr lang="en-US" sz="1400" dirty="0">
                <a:latin typeface="Courier New" pitchFamily="49" charset="0"/>
                <a:cs typeface="Courier New" pitchFamily="49" charset="0"/>
              </a:rPr>
              <a:t>        </a:t>
            </a:r>
          </a:p>
          <a:p>
            <a:endParaRPr lang="en-US" sz="1400" dirty="0">
              <a:latin typeface="Courier New" pitchFamily="49" charset="0"/>
              <a:cs typeface="Courier New" pitchFamily="49" charset="0"/>
            </a:endParaRPr>
          </a:p>
          <a:p>
            <a:r>
              <a:rPr lang="en-US" sz="1400" dirty="0">
                <a:latin typeface="Courier New" pitchFamily="49" charset="0"/>
                <a:cs typeface="Courier New" pitchFamily="49" charset="0"/>
              </a:rPr>
              <a:t>}</a:t>
            </a:r>
          </a:p>
        </p:txBody>
      </p:sp>
      <p:sp>
        <p:nvSpPr>
          <p:cNvPr id="5" name="TextBox 4"/>
          <p:cNvSpPr txBox="1"/>
          <p:nvPr/>
        </p:nvSpPr>
        <p:spPr>
          <a:xfrm>
            <a:off x="582538" y="438630"/>
            <a:ext cx="7010400" cy="369332"/>
          </a:xfrm>
          <a:prstGeom prst="rect">
            <a:avLst/>
          </a:prstGeom>
          <a:noFill/>
        </p:spPr>
        <p:txBody>
          <a:bodyPr wrap="square" rtlCol="0">
            <a:spAutoFit/>
          </a:bodyPr>
          <a:lstStyle/>
          <a:p>
            <a:r>
              <a:rPr lang="en-US" dirty="0"/>
              <a:t>Working with the </a:t>
            </a:r>
            <a:r>
              <a:rPr lang="en-US" dirty="0" err="1"/>
              <a:t>HashMap</a:t>
            </a:r>
            <a:endParaRPr lang="en-US" dirty="0"/>
          </a:p>
        </p:txBody>
      </p:sp>
    </p:spTree>
    <p:extLst>
      <p:ext uri="{BB962C8B-B14F-4D97-AF65-F5344CB8AC3E}">
        <p14:creationId xmlns:p14="http://schemas.microsoft.com/office/powerpoint/2010/main" val="2254039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Getting the keys and values out of the </a:t>
            </a:r>
            <a:r>
              <a:rPr lang="en-US" sz="2800" dirty="0" err="1"/>
              <a:t>HashMap</a:t>
            </a:r>
            <a:endParaRPr lang="en-US" sz="2800" dirty="0"/>
          </a:p>
        </p:txBody>
      </p:sp>
      <p:sp>
        <p:nvSpPr>
          <p:cNvPr id="3" name="Content Placeholder 2"/>
          <p:cNvSpPr>
            <a:spLocks noGrp="1"/>
          </p:cNvSpPr>
          <p:nvPr>
            <p:ph idx="1"/>
          </p:nvPr>
        </p:nvSpPr>
        <p:spPr>
          <a:xfrm>
            <a:off x="457200" y="1371601"/>
            <a:ext cx="8229600" cy="4038600"/>
          </a:xfrm>
        </p:spPr>
        <p:txBody>
          <a:bodyPr>
            <a:normAutofit fontScale="47500" lnSpcReduction="20000"/>
          </a:bodyPr>
          <a:lstStyle/>
          <a:p>
            <a:pPr marL="0" indent="0">
              <a:buNone/>
            </a:pPr>
            <a:r>
              <a:rPr lang="en-US" dirty="0">
                <a:latin typeface="Courier New" pitchFamily="49" charset="0"/>
                <a:cs typeface="Courier New" pitchFamily="49" charset="0"/>
              </a:rPr>
              <a:t>       Iterator </a:t>
            </a:r>
            <a:r>
              <a:rPr lang="en-US" dirty="0" err="1">
                <a:latin typeface="Courier New" pitchFamily="49" charset="0"/>
                <a:cs typeface="Courier New" pitchFamily="49" charset="0"/>
              </a:rPr>
              <a:t>itr</a:t>
            </a:r>
            <a:r>
              <a:rPr lang="en-US" dirty="0">
                <a:latin typeface="Courier New" pitchFamily="49" charset="0"/>
                <a:cs typeface="Courier New" pitchFamily="49" charset="0"/>
              </a:rPr>
              <a:t>;</a:t>
            </a:r>
          </a:p>
          <a:p>
            <a:pPr marL="0" indent="0">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System.out.println</a:t>
            </a:r>
            <a:r>
              <a:rPr lang="en-US" dirty="0">
                <a:latin typeface="Courier New" pitchFamily="49" charset="0"/>
                <a:cs typeface="Courier New" pitchFamily="49" charset="0"/>
              </a:rPr>
              <a:t>("Retrieving all keys from the </a:t>
            </a:r>
            <a:r>
              <a:rPr lang="en-US" dirty="0" err="1">
                <a:latin typeface="Courier New" pitchFamily="49" charset="0"/>
                <a:cs typeface="Courier New" pitchFamily="49" charset="0"/>
              </a:rPr>
              <a:t>HashMap</a:t>
            </a: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itr</a:t>
            </a:r>
            <a:r>
              <a:rPr lang="en-US" dirty="0">
                <a:latin typeface="Courier New" pitchFamily="49" charset="0"/>
                <a:cs typeface="Courier New" pitchFamily="49" charset="0"/>
              </a:rPr>
              <a:t> = </a:t>
            </a:r>
            <a:r>
              <a:rPr lang="en-US" dirty="0" err="1">
                <a:latin typeface="Courier New" pitchFamily="49" charset="0"/>
                <a:cs typeface="Courier New" pitchFamily="49" charset="0"/>
              </a:rPr>
              <a:t>hashMap.</a:t>
            </a:r>
            <a:r>
              <a:rPr lang="en-US" b="1" dirty="0" err="1">
                <a:latin typeface="Courier New" pitchFamily="49" charset="0"/>
                <a:cs typeface="Courier New" pitchFamily="49" charset="0"/>
              </a:rPr>
              <a:t>keySet</a:t>
            </a:r>
            <a:r>
              <a:rPr lang="en-US" b="1" dirty="0">
                <a:latin typeface="Courier New" pitchFamily="49" charset="0"/>
                <a:cs typeface="Courier New" pitchFamily="49" charset="0"/>
              </a:rPr>
              <a:t>()</a:t>
            </a:r>
            <a:r>
              <a:rPr lang="en-US" dirty="0">
                <a:latin typeface="Courier New" pitchFamily="49" charset="0"/>
                <a:cs typeface="Courier New" pitchFamily="49" charset="0"/>
              </a:rPr>
              <a:t>.iterator();</a:t>
            </a:r>
          </a:p>
          <a:p>
            <a:pPr marL="0" indent="0">
              <a:buNone/>
            </a:pPr>
            <a:r>
              <a:rPr lang="en-US" dirty="0">
                <a:latin typeface="Courier New" pitchFamily="49" charset="0"/>
                <a:cs typeface="Courier New" pitchFamily="49" charset="0"/>
              </a:rPr>
              <a:t>       while(</a:t>
            </a:r>
            <a:r>
              <a:rPr lang="en-US" dirty="0" err="1">
                <a:latin typeface="Courier New" pitchFamily="49" charset="0"/>
                <a:cs typeface="Courier New" pitchFamily="49" charset="0"/>
              </a:rPr>
              <a:t>itr</a:t>
            </a:r>
            <a:r>
              <a:rPr lang="en-US" dirty="0">
                <a:latin typeface="Courier New" pitchFamily="49" charset="0"/>
                <a:cs typeface="Courier New" pitchFamily="49" charset="0"/>
              </a:rPr>
              <a:t>. </a:t>
            </a:r>
            <a:r>
              <a:rPr lang="en-US" dirty="0" err="1">
                <a:latin typeface="Courier New" pitchFamily="49" charset="0"/>
                <a:cs typeface="Courier New" pitchFamily="49" charset="0"/>
              </a:rPr>
              <a:t>hasNext</a:t>
            </a: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System.out.println</a:t>
            </a:r>
            <a:r>
              <a:rPr lang="en-US" dirty="0">
                <a:latin typeface="Courier New" pitchFamily="49" charset="0"/>
                <a:cs typeface="Courier New" pitchFamily="49" charset="0"/>
              </a:rPr>
              <a:t>(</a:t>
            </a:r>
            <a:r>
              <a:rPr lang="en-US" dirty="0" err="1">
                <a:latin typeface="Courier New" pitchFamily="49" charset="0"/>
                <a:cs typeface="Courier New" pitchFamily="49" charset="0"/>
              </a:rPr>
              <a:t>itr.next</a:t>
            </a:r>
            <a:r>
              <a:rPr lang="en-US" dirty="0">
                <a:latin typeface="Courier New" pitchFamily="49" charset="0"/>
                <a:cs typeface="Courier New" pitchFamily="49" charset="0"/>
              </a:rPr>
              <a:t>());</a:t>
            </a:r>
          </a:p>
          <a:p>
            <a:pPr marL="0" indent="0">
              <a:buNone/>
            </a:pP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System.out.println</a:t>
            </a:r>
            <a:r>
              <a:rPr lang="en-US" dirty="0">
                <a:latin typeface="Courier New" pitchFamily="49" charset="0"/>
                <a:cs typeface="Courier New" pitchFamily="49" charset="0"/>
              </a:rPr>
              <a:t>("Retrieving all values from the </a:t>
            </a:r>
            <a:r>
              <a:rPr lang="en-US" dirty="0" err="1">
                <a:latin typeface="Courier New" pitchFamily="49" charset="0"/>
                <a:cs typeface="Courier New" pitchFamily="49" charset="0"/>
              </a:rPr>
              <a:t>HashMap</a:t>
            </a:r>
            <a:r>
              <a:rPr lang="en-US" dirty="0">
                <a:latin typeface="Courier New" pitchFamily="49" charset="0"/>
                <a:cs typeface="Courier New" pitchFamily="49" charset="0"/>
              </a:rPr>
              <a:t>");</a:t>
            </a:r>
          </a:p>
          <a:p>
            <a:pPr marL="0" indent="0">
              <a:buNone/>
            </a:pPr>
            <a:endParaRPr lang="en-US" dirty="0">
              <a:latin typeface="Courier New" pitchFamily="49" charset="0"/>
              <a:cs typeface="Courier New" pitchFamily="49" charset="0"/>
            </a:endParaRPr>
          </a:p>
          <a:p>
            <a:pPr marL="0" indent="0">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itr</a:t>
            </a:r>
            <a:r>
              <a:rPr lang="en-US" dirty="0">
                <a:latin typeface="Courier New" pitchFamily="49" charset="0"/>
                <a:cs typeface="Courier New" pitchFamily="49" charset="0"/>
              </a:rPr>
              <a:t> = </a:t>
            </a:r>
            <a:r>
              <a:rPr lang="en-US" dirty="0" err="1">
                <a:latin typeface="Courier New" pitchFamily="49" charset="0"/>
                <a:cs typeface="Courier New" pitchFamily="49" charset="0"/>
              </a:rPr>
              <a:t>hashMap.</a:t>
            </a:r>
            <a:r>
              <a:rPr lang="en-US" b="1" dirty="0" err="1">
                <a:latin typeface="Courier New" pitchFamily="49" charset="0"/>
                <a:cs typeface="Courier New" pitchFamily="49" charset="0"/>
              </a:rPr>
              <a:t>entrySet</a:t>
            </a:r>
            <a:r>
              <a:rPr lang="en-US" b="1" dirty="0">
                <a:latin typeface="Courier New" pitchFamily="49" charset="0"/>
                <a:cs typeface="Courier New" pitchFamily="49" charset="0"/>
              </a:rPr>
              <a:t>()</a:t>
            </a:r>
            <a:r>
              <a:rPr lang="en-US" dirty="0">
                <a:latin typeface="Courier New" pitchFamily="49" charset="0"/>
                <a:cs typeface="Courier New" pitchFamily="49" charset="0"/>
              </a:rPr>
              <a:t>.iterator();</a:t>
            </a:r>
          </a:p>
          <a:p>
            <a:pPr marL="0" indent="0">
              <a:buNone/>
            </a:pPr>
            <a:r>
              <a:rPr lang="en-US" dirty="0">
                <a:latin typeface="Courier New" pitchFamily="49" charset="0"/>
                <a:cs typeface="Courier New" pitchFamily="49" charset="0"/>
              </a:rPr>
              <a:t>        while(</a:t>
            </a:r>
            <a:r>
              <a:rPr lang="en-US" dirty="0" err="1">
                <a:latin typeface="Courier New" pitchFamily="49" charset="0"/>
                <a:cs typeface="Courier New" pitchFamily="49" charset="0"/>
              </a:rPr>
              <a:t>itr</a:t>
            </a:r>
            <a:r>
              <a:rPr lang="en-US" dirty="0">
                <a:latin typeface="Courier New" pitchFamily="49" charset="0"/>
                <a:cs typeface="Courier New" pitchFamily="49" charset="0"/>
              </a:rPr>
              <a:t>. </a:t>
            </a:r>
            <a:r>
              <a:rPr lang="en-US" dirty="0" err="1">
                <a:latin typeface="Courier New" pitchFamily="49" charset="0"/>
                <a:cs typeface="Courier New" pitchFamily="49" charset="0"/>
              </a:rPr>
              <a:t>hasNext</a:t>
            </a: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System.out.println</a:t>
            </a:r>
            <a:r>
              <a:rPr lang="en-US" dirty="0">
                <a:latin typeface="Courier New" pitchFamily="49" charset="0"/>
                <a:cs typeface="Courier New" pitchFamily="49" charset="0"/>
              </a:rPr>
              <a:t>(</a:t>
            </a:r>
            <a:r>
              <a:rPr lang="en-US" dirty="0" err="1">
                <a:latin typeface="Courier New" pitchFamily="49" charset="0"/>
                <a:cs typeface="Courier New" pitchFamily="49" charset="0"/>
              </a:rPr>
              <a:t>itr.next</a:t>
            </a:r>
            <a:r>
              <a:rPr lang="en-US" dirty="0">
                <a:latin typeface="Courier New" pitchFamily="49" charset="0"/>
                <a:cs typeface="Courier New" pitchFamily="49" charset="0"/>
              </a:rPr>
              <a:t>());</a:t>
            </a:r>
          </a:p>
          <a:p>
            <a:pPr marL="0" indent="0">
              <a:buNone/>
            </a:pP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a:t>
            </a:r>
            <a:endParaRPr lang="en-US" dirty="0"/>
          </a:p>
        </p:txBody>
      </p:sp>
      <p:sp>
        <p:nvSpPr>
          <p:cNvPr id="4" name="TextBox 3"/>
          <p:cNvSpPr txBox="1"/>
          <p:nvPr/>
        </p:nvSpPr>
        <p:spPr>
          <a:xfrm>
            <a:off x="838200" y="5576131"/>
            <a:ext cx="7315200" cy="369332"/>
          </a:xfrm>
          <a:prstGeom prst="rect">
            <a:avLst/>
          </a:prstGeom>
          <a:noFill/>
        </p:spPr>
        <p:txBody>
          <a:bodyPr wrap="square" rtlCol="0">
            <a:spAutoFit/>
          </a:bodyPr>
          <a:lstStyle/>
          <a:p>
            <a:pPr algn="ctr"/>
            <a:r>
              <a:rPr lang="en-US" dirty="0">
                <a:solidFill>
                  <a:srgbClr val="7030A0"/>
                </a:solidFill>
              </a:rPr>
              <a:t>The order items went in is not the same as how they come out!</a:t>
            </a:r>
          </a:p>
        </p:txBody>
      </p:sp>
    </p:spTree>
    <p:extLst>
      <p:ext uri="{BB962C8B-B14F-4D97-AF65-F5344CB8AC3E}">
        <p14:creationId xmlns:p14="http://schemas.microsoft.com/office/powerpoint/2010/main" val="2845204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87362"/>
          </a:xfrm>
        </p:spPr>
        <p:txBody>
          <a:bodyPr>
            <a:normAutofit fontScale="90000"/>
          </a:bodyPr>
          <a:lstStyle/>
          <a:p>
            <a:r>
              <a:rPr lang="en-US" dirty="0"/>
              <a:t>Class </a:t>
            </a:r>
            <a:r>
              <a:rPr lang="en-US" b="1" dirty="0" err="1"/>
              <a:t>TreeMap</a:t>
            </a:r>
            <a:endParaRPr lang="en-US" dirty="0"/>
          </a:p>
        </p:txBody>
      </p:sp>
      <p:sp>
        <p:nvSpPr>
          <p:cNvPr id="3" name="Content Placeholder 2"/>
          <p:cNvSpPr>
            <a:spLocks noGrp="1"/>
          </p:cNvSpPr>
          <p:nvPr>
            <p:ph idx="1"/>
          </p:nvPr>
        </p:nvSpPr>
        <p:spPr>
          <a:xfrm>
            <a:off x="457200" y="914400"/>
            <a:ext cx="8229600" cy="5486400"/>
          </a:xfrm>
        </p:spPr>
        <p:txBody>
          <a:bodyPr>
            <a:normAutofit/>
          </a:bodyPr>
          <a:lstStyle/>
          <a:p>
            <a:pPr marL="0" indent="0">
              <a:buNone/>
            </a:pPr>
            <a:r>
              <a:rPr lang="en-US" dirty="0"/>
              <a:t> </a:t>
            </a:r>
            <a:endParaRPr lang="en-US" sz="2000" dirty="0">
              <a:latin typeface="Courier New" pitchFamily="49" charset="0"/>
              <a:cs typeface="Courier New" pitchFamily="49" charset="0"/>
            </a:endParaRPr>
          </a:p>
          <a:p>
            <a:pPr marL="400050" lvl="1" indent="0">
              <a:buNone/>
            </a:pPr>
            <a:r>
              <a:rPr lang="en-US" sz="2000" dirty="0" err="1">
                <a:latin typeface="Courier New" pitchFamily="49" charset="0"/>
                <a:cs typeface="Courier New" pitchFamily="49" charset="0"/>
              </a:rPr>
              <a:t>TreeMap</a:t>
            </a:r>
            <a:r>
              <a:rPr lang="en-US" sz="2000" dirty="0">
                <a:latin typeface="Courier New" pitchFamily="49" charset="0"/>
                <a:cs typeface="Courier New" pitchFamily="49" charset="0"/>
              </a:rPr>
              <a:t> &lt;String, String&gt; </a:t>
            </a:r>
            <a:r>
              <a:rPr lang="en-US" sz="2000" dirty="0" err="1">
                <a:latin typeface="Courier New" pitchFamily="49" charset="0"/>
                <a:cs typeface="Courier New" pitchFamily="49" charset="0"/>
              </a:rPr>
              <a:t>french</a:t>
            </a:r>
            <a:r>
              <a:rPr lang="en-US" sz="2000" dirty="0">
                <a:latin typeface="Courier New" pitchFamily="49" charset="0"/>
                <a:cs typeface="Courier New" pitchFamily="49" charset="0"/>
              </a:rPr>
              <a:t>  = </a:t>
            </a:r>
          </a:p>
          <a:p>
            <a:pPr marL="400050" lvl="1" indent="0">
              <a:buNone/>
            </a:pPr>
            <a:r>
              <a:rPr lang="en-US" sz="2000" dirty="0">
                <a:latin typeface="Courier New" pitchFamily="49" charset="0"/>
                <a:cs typeface="Courier New" pitchFamily="49" charset="0"/>
              </a:rPr>
              <a:t>			new </a:t>
            </a:r>
            <a:r>
              <a:rPr lang="en-US" sz="2000" dirty="0" err="1">
                <a:latin typeface="Courier New" pitchFamily="49" charset="0"/>
                <a:cs typeface="Courier New" pitchFamily="49" charset="0"/>
              </a:rPr>
              <a:t>TreeMap</a:t>
            </a:r>
            <a:r>
              <a:rPr lang="en-US" sz="2000" dirty="0">
                <a:latin typeface="Courier New" pitchFamily="49" charset="0"/>
                <a:cs typeface="Courier New" pitchFamily="49" charset="0"/>
              </a:rPr>
              <a:t>&lt;String, String&gt; ( );</a:t>
            </a:r>
          </a:p>
          <a:p>
            <a:pPr marL="400050" lvl="1" indent="0">
              <a:buNone/>
            </a:pPr>
            <a:endParaRPr lang="en-US" sz="2000" dirty="0">
              <a:latin typeface="Courier New" pitchFamily="49" charset="0"/>
              <a:cs typeface="Courier New" pitchFamily="49" charset="0"/>
            </a:endParaRPr>
          </a:p>
          <a:p>
            <a:pPr marL="400050" lvl="1" indent="0">
              <a:buNone/>
            </a:pPr>
            <a:r>
              <a:rPr lang="en-US" sz="2000" dirty="0" err="1">
                <a:latin typeface="Courier New" pitchFamily="49" charset="0"/>
                <a:cs typeface="Courier New" pitchFamily="49" charset="0"/>
              </a:rPr>
              <a:t>french.put</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cat","chat</a:t>
            </a:r>
            <a:r>
              <a:rPr lang="en-US" sz="2000" dirty="0">
                <a:latin typeface="Courier New" pitchFamily="49" charset="0"/>
                <a:cs typeface="Courier New" pitchFamily="49" charset="0"/>
              </a:rPr>
              <a:t>");</a:t>
            </a:r>
          </a:p>
          <a:p>
            <a:pPr marL="400050" lvl="1" indent="0">
              <a:buNone/>
            </a:pPr>
            <a:r>
              <a:rPr lang="en-US" sz="2000" dirty="0" err="1">
                <a:latin typeface="Courier New" pitchFamily="49" charset="0"/>
                <a:cs typeface="Courier New" pitchFamily="49" charset="0"/>
              </a:rPr>
              <a:t>french.put</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water","eau</a:t>
            </a:r>
            <a:r>
              <a:rPr lang="en-US" sz="2000" dirty="0">
                <a:latin typeface="Courier New" pitchFamily="49" charset="0"/>
                <a:cs typeface="Courier New" pitchFamily="49" charset="0"/>
              </a:rPr>
              <a:t>");</a:t>
            </a:r>
          </a:p>
          <a:p>
            <a:pPr marL="400050" lvl="1" indent="0">
              <a:buNone/>
            </a:pPr>
            <a:r>
              <a:rPr lang="en-US" sz="2000" dirty="0" err="1">
                <a:latin typeface="Courier New" pitchFamily="49" charset="0"/>
                <a:cs typeface="Courier New" pitchFamily="49" charset="0"/>
              </a:rPr>
              <a:t>french.put</a:t>
            </a:r>
            <a:r>
              <a:rPr lang="en-US" sz="2000" dirty="0">
                <a:latin typeface="Courier New" pitchFamily="49" charset="0"/>
                <a:cs typeface="Courier New" pitchFamily="49" charset="0"/>
              </a:rPr>
              <a:t>("moon","</a:t>
            </a:r>
            <a:r>
              <a:rPr lang="en-US" sz="2000" dirty="0" err="1">
                <a:latin typeface="Courier New" pitchFamily="49" charset="0"/>
                <a:cs typeface="Courier New" pitchFamily="49" charset="0"/>
              </a:rPr>
              <a:t>lune</a:t>
            </a:r>
            <a:r>
              <a:rPr lang="en-US" sz="2000" dirty="0">
                <a:latin typeface="Courier New" pitchFamily="49" charset="0"/>
                <a:cs typeface="Courier New" pitchFamily="49" charset="0"/>
              </a:rPr>
              <a:t>");</a:t>
            </a:r>
          </a:p>
          <a:p>
            <a:pPr marL="400050" lvl="1" indent="0">
              <a:buNone/>
            </a:pPr>
            <a:endParaRPr lang="en-US" sz="2000" dirty="0">
              <a:latin typeface="Courier New" pitchFamily="49" charset="0"/>
              <a:cs typeface="Courier New" pitchFamily="49" charset="0"/>
            </a:endParaRPr>
          </a:p>
          <a:p>
            <a:pPr marL="400050" lvl="1" indent="0">
              <a:buNone/>
            </a:pPr>
            <a:r>
              <a:rPr lang="en-US" sz="2000" dirty="0">
                <a:latin typeface="Courier New" pitchFamily="49" charset="0"/>
                <a:cs typeface="Courier New" pitchFamily="49" charset="0"/>
              </a:rPr>
              <a:t>String </a:t>
            </a:r>
            <a:r>
              <a:rPr lang="en-US" sz="2000" dirty="0" err="1">
                <a:latin typeface="Courier New" pitchFamily="49" charset="0"/>
                <a:cs typeface="Courier New" pitchFamily="49" charset="0"/>
              </a:rPr>
              <a:t>frenchWord</a:t>
            </a:r>
            <a:r>
              <a:rPr lang="en-US" sz="2000" dirty="0">
                <a:latin typeface="Courier New" pitchFamily="49" charset="0"/>
                <a:cs typeface="Courier New" pitchFamily="49" charset="0"/>
              </a:rPr>
              <a:t> = </a:t>
            </a:r>
            <a:r>
              <a:rPr lang="en-US" sz="2000" dirty="0" err="1">
                <a:latin typeface="Courier New" pitchFamily="49" charset="0"/>
                <a:cs typeface="Courier New" pitchFamily="49" charset="0"/>
              </a:rPr>
              <a:t>french.get</a:t>
            </a:r>
            <a:r>
              <a:rPr lang="en-US" sz="2000" dirty="0">
                <a:latin typeface="Courier New" pitchFamily="49" charset="0"/>
                <a:cs typeface="Courier New" pitchFamily="49" charset="0"/>
              </a:rPr>
              <a:t>("water");</a:t>
            </a:r>
          </a:p>
          <a:p>
            <a:pPr marL="400050" lvl="1" indent="0">
              <a:buNone/>
            </a:pPr>
            <a:endParaRPr lang="en-US" sz="2000" dirty="0">
              <a:latin typeface="Courier New" pitchFamily="49" charset="0"/>
              <a:cs typeface="Courier New" pitchFamily="49" charset="0"/>
            </a:endParaRPr>
          </a:p>
          <a:p>
            <a:pPr marL="0" indent="0" algn="ctr">
              <a:buNone/>
            </a:pPr>
            <a:r>
              <a:rPr lang="en-US" sz="2800" dirty="0" err="1">
                <a:solidFill>
                  <a:schemeClr val="accent5">
                    <a:lumMod val="75000"/>
                  </a:schemeClr>
                </a:solidFill>
              </a:rPr>
              <a:t>frenchWord</a:t>
            </a:r>
            <a:r>
              <a:rPr lang="en-US" sz="2800" dirty="0">
                <a:solidFill>
                  <a:schemeClr val="accent5">
                    <a:lumMod val="75000"/>
                  </a:schemeClr>
                </a:solidFill>
              </a:rPr>
              <a:t> gets "eau"</a:t>
            </a:r>
          </a:p>
          <a:p>
            <a:pPr marL="0" indent="0">
              <a:buNone/>
            </a:pPr>
            <a:endParaRPr lang="en-US" dirty="0">
              <a:solidFill>
                <a:schemeClr val="accent3">
                  <a:lumMod val="50000"/>
                </a:schemeClr>
              </a:solidFill>
            </a:endParaRPr>
          </a:p>
        </p:txBody>
      </p:sp>
    </p:spTree>
    <p:extLst>
      <p:ext uri="{BB962C8B-B14F-4D97-AF65-F5344CB8AC3E}">
        <p14:creationId xmlns:p14="http://schemas.microsoft.com/office/powerpoint/2010/main" val="2271220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134" y="457200"/>
            <a:ext cx="8229600" cy="1295400"/>
          </a:xfrm>
        </p:spPr>
        <p:txBody>
          <a:bodyPr>
            <a:normAutofit fontScale="90000"/>
          </a:bodyPr>
          <a:lstStyle/>
          <a:p>
            <a:r>
              <a:rPr lang="en-US" sz="3200" dirty="0"/>
              <a:t>A </a:t>
            </a:r>
            <a:r>
              <a:rPr lang="en-US" sz="3200" b="1" dirty="0" err="1"/>
              <a:t>TreeMap</a:t>
            </a:r>
            <a:r>
              <a:rPr lang="en-US" sz="3200" dirty="0"/>
              <a:t> arranges the data keys so they come out in order when using the iterator.</a:t>
            </a:r>
            <a:br>
              <a:rPr lang="en-US" sz="3200" dirty="0"/>
            </a:br>
            <a:r>
              <a:rPr lang="en-US" sz="3200" dirty="0"/>
              <a:t>All the words come out in order of the keys</a:t>
            </a:r>
          </a:p>
        </p:txBody>
      </p:sp>
      <p:sp>
        <p:nvSpPr>
          <p:cNvPr id="3" name="Content Placeholder 2"/>
          <p:cNvSpPr>
            <a:spLocks noGrp="1"/>
          </p:cNvSpPr>
          <p:nvPr>
            <p:ph idx="1"/>
          </p:nvPr>
        </p:nvSpPr>
        <p:spPr>
          <a:xfrm>
            <a:off x="304800" y="2286000"/>
            <a:ext cx="8534400" cy="2667000"/>
          </a:xfrm>
        </p:spPr>
        <p:txBody>
          <a:bodyPr>
            <a:noAutofit/>
          </a:bodyPr>
          <a:lstStyle/>
          <a:p>
            <a:pPr marL="0" indent="0">
              <a:spcBef>
                <a:spcPts val="0"/>
              </a:spcBef>
              <a:buNone/>
            </a:pPr>
            <a:r>
              <a:rPr lang="en-US" sz="2000" dirty="0">
                <a:latin typeface="Courier New" pitchFamily="49" charset="0"/>
                <a:cs typeface="Courier New" pitchFamily="49" charset="0"/>
              </a:rPr>
              <a:t>Set </a:t>
            </a:r>
            <a:r>
              <a:rPr lang="en-US" sz="2000" dirty="0" err="1">
                <a:latin typeface="Courier New" pitchFamily="49" charset="0"/>
                <a:cs typeface="Courier New" pitchFamily="49" charset="0"/>
              </a:rPr>
              <a:t>set</a:t>
            </a:r>
            <a:r>
              <a:rPr lang="en-US" sz="2000" dirty="0">
                <a:latin typeface="Courier New" pitchFamily="49" charset="0"/>
                <a:cs typeface="Courier New" pitchFamily="49" charset="0"/>
              </a:rPr>
              <a:t> = </a:t>
            </a:r>
            <a:r>
              <a:rPr lang="en-US" sz="2000" dirty="0" err="1">
                <a:latin typeface="Courier New" pitchFamily="49" charset="0"/>
                <a:cs typeface="Courier New" pitchFamily="49" charset="0"/>
              </a:rPr>
              <a:t>french.</a:t>
            </a:r>
            <a:r>
              <a:rPr lang="en-US" sz="2000" b="1" dirty="0" err="1">
                <a:latin typeface="Courier New" pitchFamily="49" charset="0"/>
                <a:cs typeface="Courier New" pitchFamily="49" charset="0"/>
              </a:rPr>
              <a:t>entrySet</a:t>
            </a:r>
            <a:r>
              <a:rPr lang="en-US" sz="2000" dirty="0">
                <a:latin typeface="Courier New" pitchFamily="49" charset="0"/>
                <a:cs typeface="Courier New" pitchFamily="49" charset="0"/>
              </a:rPr>
              <a:t>(); </a:t>
            </a:r>
          </a:p>
          <a:p>
            <a:pPr marL="0" indent="0">
              <a:spcBef>
                <a:spcPts val="0"/>
              </a:spcBef>
              <a:buNone/>
            </a:pPr>
            <a:r>
              <a:rPr lang="en-US" sz="2000" dirty="0">
                <a:latin typeface="Courier New" pitchFamily="49" charset="0"/>
                <a:cs typeface="Courier New" pitchFamily="49" charset="0"/>
              </a:rPr>
              <a:t>Iterator </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 = </a:t>
            </a:r>
            <a:r>
              <a:rPr lang="en-US" sz="2000" dirty="0" err="1">
                <a:latin typeface="Courier New" pitchFamily="49" charset="0"/>
                <a:cs typeface="Courier New" pitchFamily="49" charset="0"/>
              </a:rPr>
              <a:t>set.iterator</a:t>
            </a:r>
            <a:r>
              <a:rPr lang="en-US" sz="2000" dirty="0">
                <a:latin typeface="Courier New" pitchFamily="49" charset="0"/>
                <a:cs typeface="Courier New" pitchFamily="49" charset="0"/>
              </a:rPr>
              <a:t>(); </a:t>
            </a:r>
          </a:p>
          <a:p>
            <a:pPr marL="0" indent="0">
              <a:spcBef>
                <a:spcPts val="0"/>
              </a:spcBef>
              <a:buNone/>
            </a:pPr>
            <a:r>
              <a:rPr lang="en-US" sz="2000" b="1" dirty="0" err="1">
                <a:latin typeface="Courier New" pitchFamily="49" charset="0"/>
                <a:cs typeface="Courier New" pitchFamily="49" charset="0"/>
              </a:rPr>
              <a:t>Map.Entry</a:t>
            </a:r>
            <a:r>
              <a:rPr lang="en-US" sz="2000" dirty="0">
                <a:latin typeface="Courier New" pitchFamily="49" charset="0"/>
                <a:cs typeface="Courier New" pitchFamily="49" charset="0"/>
              </a:rPr>
              <a:t> &lt;</a:t>
            </a:r>
            <a:r>
              <a:rPr lang="en-US" sz="2000" dirty="0" err="1">
                <a:latin typeface="Courier New" pitchFamily="49" charset="0"/>
                <a:cs typeface="Courier New" pitchFamily="49" charset="0"/>
              </a:rPr>
              <a:t>String,String</a:t>
            </a:r>
            <a:r>
              <a:rPr lang="en-US" sz="2000" dirty="0">
                <a:latin typeface="Courier New" pitchFamily="49" charset="0"/>
                <a:cs typeface="Courier New" pitchFamily="49" charset="0"/>
              </a:rPr>
              <a:t>&gt; me;</a:t>
            </a:r>
          </a:p>
          <a:p>
            <a:pPr marL="0" indent="0">
              <a:spcBef>
                <a:spcPts val="0"/>
              </a:spcBef>
              <a:buNone/>
            </a:pPr>
            <a:endParaRPr lang="en-US" sz="2000" dirty="0">
              <a:latin typeface="Courier New" pitchFamily="49" charset="0"/>
              <a:cs typeface="Courier New" pitchFamily="49" charset="0"/>
            </a:endParaRPr>
          </a:p>
          <a:p>
            <a:pPr marL="0" indent="0">
              <a:spcBef>
                <a:spcPts val="0"/>
              </a:spcBef>
              <a:buNone/>
            </a:pPr>
            <a:r>
              <a:rPr lang="en-US" sz="2000" dirty="0">
                <a:latin typeface="Courier New" pitchFamily="49" charset="0"/>
                <a:cs typeface="Courier New" pitchFamily="49" charset="0"/>
              </a:rPr>
              <a:t>while(</a:t>
            </a:r>
            <a:r>
              <a:rPr lang="en-US" sz="2000" dirty="0" err="1">
                <a:latin typeface="Courier New" pitchFamily="49" charset="0"/>
                <a:cs typeface="Courier New" pitchFamily="49" charset="0"/>
              </a:rPr>
              <a:t>i.hasNext</a:t>
            </a:r>
            <a:r>
              <a:rPr lang="en-US" sz="2000" dirty="0">
                <a:latin typeface="Courier New" pitchFamily="49" charset="0"/>
                <a:cs typeface="Courier New" pitchFamily="49" charset="0"/>
              </a:rPr>
              <a:t>()) { </a:t>
            </a:r>
          </a:p>
          <a:p>
            <a:pPr marL="0" indent="0">
              <a:spcBef>
                <a:spcPts val="0"/>
              </a:spcBef>
              <a:buNone/>
            </a:pPr>
            <a:r>
              <a:rPr lang="en-US" sz="2000" dirty="0">
                <a:latin typeface="Courier New" pitchFamily="49" charset="0"/>
                <a:cs typeface="Courier New" pitchFamily="49" charset="0"/>
              </a:rPr>
              <a:t>   me = (</a:t>
            </a:r>
            <a:r>
              <a:rPr lang="en-US" sz="2000" dirty="0" err="1">
                <a:latin typeface="Courier New" pitchFamily="49" charset="0"/>
                <a:cs typeface="Courier New" pitchFamily="49" charset="0"/>
              </a:rPr>
              <a:t>Map.Entry</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i.next</a:t>
            </a:r>
            <a:r>
              <a:rPr lang="en-US" sz="2000" dirty="0">
                <a:latin typeface="Courier New" pitchFamily="49" charset="0"/>
                <a:cs typeface="Courier New" pitchFamily="49" charset="0"/>
              </a:rPr>
              <a:t>(); </a:t>
            </a:r>
          </a:p>
          <a:p>
            <a:pPr marL="0" indent="0">
              <a:spcBef>
                <a:spcPts val="0"/>
              </a:spcBef>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System.out.print</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me.getKey</a:t>
            </a:r>
            <a:r>
              <a:rPr lang="en-US" sz="2000" dirty="0">
                <a:latin typeface="Courier New" pitchFamily="49" charset="0"/>
                <a:cs typeface="Courier New" pitchFamily="49" charset="0"/>
              </a:rPr>
              <a:t>() + ": "); </a:t>
            </a:r>
          </a:p>
          <a:p>
            <a:pPr marL="0" indent="0">
              <a:spcBef>
                <a:spcPts val="0"/>
              </a:spcBef>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System.out.println</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me.getValue</a:t>
            </a:r>
            <a:r>
              <a:rPr lang="en-US" sz="2000" dirty="0">
                <a:latin typeface="Courier New" pitchFamily="49" charset="0"/>
                <a:cs typeface="Courier New" pitchFamily="49" charset="0"/>
              </a:rPr>
              <a:t>()); </a:t>
            </a:r>
          </a:p>
          <a:p>
            <a:pPr marL="0" indent="0">
              <a:spcBef>
                <a:spcPts val="0"/>
              </a:spcBef>
              <a:buNone/>
            </a:pPr>
            <a:r>
              <a:rPr lang="en-US" sz="2000" dirty="0">
                <a:latin typeface="Courier New" pitchFamily="49" charset="0"/>
                <a:cs typeface="Courier New" pitchFamily="49" charset="0"/>
              </a:rPr>
              <a:t>} </a:t>
            </a:r>
          </a:p>
        </p:txBody>
      </p:sp>
      <p:sp>
        <p:nvSpPr>
          <p:cNvPr id="4" name="TextBox 3"/>
          <p:cNvSpPr txBox="1"/>
          <p:nvPr/>
        </p:nvSpPr>
        <p:spPr>
          <a:xfrm>
            <a:off x="814698" y="5181600"/>
            <a:ext cx="7738929" cy="923330"/>
          </a:xfrm>
          <a:prstGeom prst="rect">
            <a:avLst/>
          </a:prstGeom>
          <a:noFill/>
        </p:spPr>
        <p:txBody>
          <a:bodyPr wrap="square" rtlCol="0">
            <a:spAutoFit/>
          </a:bodyPr>
          <a:lstStyle/>
          <a:p>
            <a:r>
              <a:rPr lang="en-US" dirty="0">
                <a:solidFill>
                  <a:srgbClr val="FF0000"/>
                </a:solidFill>
              </a:rPr>
              <a:t>Items will come out in the order: 	cat, moon, water</a:t>
            </a:r>
          </a:p>
          <a:p>
            <a:endParaRPr lang="en-US" dirty="0"/>
          </a:p>
          <a:p>
            <a:pPr algn="ctr"/>
            <a:r>
              <a:rPr lang="en-US" dirty="0">
                <a:solidFill>
                  <a:schemeClr val="accent3">
                    <a:lumMod val="50000"/>
                  </a:schemeClr>
                </a:solidFill>
              </a:rPr>
              <a:t>How is the order determined??</a:t>
            </a:r>
            <a:endParaRPr lang="en-US" dirty="0"/>
          </a:p>
        </p:txBody>
      </p:sp>
      <p:sp>
        <p:nvSpPr>
          <p:cNvPr id="5" name="TextBox 4"/>
          <p:cNvSpPr txBox="1"/>
          <p:nvPr/>
        </p:nvSpPr>
        <p:spPr>
          <a:xfrm>
            <a:off x="4953000" y="1981200"/>
            <a:ext cx="3124200" cy="646331"/>
          </a:xfrm>
          <a:prstGeom prst="rect">
            <a:avLst/>
          </a:prstGeom>
          <a:noFill/>
        </p:spPr>
        <p:txBody>
          <a:bodyPr wrap="square" rtlCol="0">
            <a:spAutoFit/>
          </a:bodyPr>
          <a:lstStyle/>
          <a:p>
            <a:r>
              <a:rPr lang="en-US" i="1" dirty="0" err="1">
                <a:solidFill>
                  <a:schemeClr val="accent5">
                    <a:lumMod val="75000"/>
                  </a:schemeClr>
                </a:solidFill>
              </a:rPr>
              <a:t>entrySet</a:t>
            </a:r>
            <a:r>
              <a:rPr lang="en-US" i="1" dirty="0">
                <a:solidFill>
                  <a:schemeClr val="accent5">
                    <a:lumMod val="75000"/>
                  </a:schemeClr>
                </a:solidFill>
              </a:rPr>
              <a:t>() returns a collection of key/value pairs</a:t>
            </a:r>
          </a:p>
        </p:txBody>
      </p:sp>
      <p:sp>
        <p:nvSpPr>
          <p:cNvPr id="6" name="TextBox 5"/>
          <p:cNvSpPr txBox="1"/>
          <p:nvPr/>
        </p:nvSpPr>
        <p:spPr>
          <a:xfrm>
            <a:off x="5101127" y="2819400"/>
            <a:ext cx="3124200" cy="646331"/>
          </a:xfrm>
          <a:prstGeom prst="rect">
            <a:avLst/>
          </a:prstGeom>
          <a:noFill/>
        </p:spPr>
        <p:txBody>
          <a:bodyPr wrap="square" rtlCol="0">
            <a:spAutoFit/>
          </a:bodyPr>
          <a:lstStyle/>
          <a:p>
            <a:r>
              <a:rPr lang="en-US" i="1" dirty="0">
                <a:solidFill>
                  <a:schemeClr val="accent5">
                    <a:lumMod val="75000"/>
                  </a:schemeClr>
                </a:solidFill>
              </a:rPr>
              <a:t>interface </a:t>
            </a:r>
            <a:r>
              <a:rPr lang="en-US" i="1" dirty="0" err="1">
                <a:solidFill>
                  <a:schemeClr val="accent5">
                    <a:lumMod val="75000"/>
                  </a:schemeClr>
                </a:solidFill>
              </a:rPr>
              <a:t>Map.Entry</a:t>
            </a:r>
            <a:r>
              <a:rPr lang="en-US" i="1" dirty="0">
                <a:solidFill>
                  <a:schemeClr val="accent5">
                    <a:lumMod val="75000"/>
                  </a:schemeClr>
                </a:solidFill>
              </a:rPr>
              <a:t> is a key/value pair.</a:t>
            </a:r>
          </a:p>
        </p:txBody>
      </p:sp>
    </p:spTree>
    <p:extLst>
      <p:ext uri="{BB962C8B-B14F-4D97-AF65-F5344CB8AC3E}">
        <p14:creationId xmlns:p14="http://schemas.microsoft.com/office/powerpoint/2010/main" val="3559159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Order can be assume if the class implements </a:t>
            </a:r>
            <a:r>
              <a:rPr lang="en-US" sz="3200" i="1" dirty="0"/>
              <a:t>Comparable</a:t>
            </a:r>
            <a:endParaRPr lang="en-US" sz="3200" dirty="0"/>
          </a:p>
        </p:txBody>
      </p:sp>
      <p:sp>
        <p:nvSpPr>
          <p:cNvPr id="3" name="Content Placeholder 2"/>
          <p:cNvSpPr>
            <a:spLocks noGrp="1"/>
          </p:cNvSpPr>
          <p:nvPr>
            <p:ph idx="1"/>
          </p:nvPr>
        </p:nvSpPr>
        <p:spPr>
          <a:xfrm>
            <a:off x="457200" y="2286000"/>
            <a:ext cx="8229600" cy="1143000"/>
          </a:xfrm>
        </p:spPr>
        <p:txBody>
          <a:bodyPr/>
          <a:lstStyle/>
          <a:p>
            <a:pPr marL="400050" lvl="1" indent="0">
              <a:buNone/>
            </a:pPr>
            <a:r>
              <a:rPr lang="en-US" sz="2000" dirty="0" err="1">
                <a:latin typeface="Courier New" pitchFamily="49" charset="0"/>
                <a:cs typeface="Courier New" pitchFamily="49" charset="0"/>
              </a:rPr>
              <a:t>TreeMap</a:t>
            </a:r>
            <a:r>
              <a:rPr lang="en-US" sz="2000" dirty="0">
                <a:latin typeface="Courier New" pitchFamily="49" charset="0"/>
                <a:cs typeface="Courier New" pitchFamily="49" charset="0"/>
              </a:rPr>
              <a:t> &lt;String, String&gt; </a:t>
            </a:r>
            <a:r>
              <a:rPr lang="en-US" sz="2000" dirty="0" err="1">
                <a:latin typeface="Courier New" pitchFamily="49" charset="0"/>
                <a:cs typeface="Courier New" pitchFamily="49" charset="0"/>
              </a:rPr>
              <a:t>french</a:t>
            </a:r>
            <a:r>
              <a:rPr lang="en-US" sz="2000" dirty="0">
                <a:latin typeface="Courier New" pitchFamily="49" charset="0"/>
                <a:cs typeface="Courier New" pitchFamily="49" charset="0"/>
              </a:rPr>
              <a:t>  = </a:t>
            </a:r>
          </a:p>
          <a:p>
            <a:pPr marL="400050" lvl="1" indent="0">
              <a:buNone/>
            </a:pPr>
            <a:r>
              <a:rPr lang="en-US" sz="2000" dirty="0">
                <a:latin typeface="Courier New" pitchFamily="49" charset="0"/>
                <a:cs typeface="Courier New" pitchFamily="49" charset="0"/>
              </a:rPr>
              <a:t>			new </a:t>
            </a:r>
            <a:r>
              <a:rPr lang="en-US" sz="2000" dirty="0" err="1">
                <a:latin typeface="Courier New" pitchFamily="49" charset="0"/>
                <a:cs typeface="Courier New" pitchFamily="49" charset="0"/>
              </a:rPr>
              <a:t>TreeMap</a:t>
            </a:r>
            <a:r>
              <a:rPr lang="en-US" sz="2000" dirty="0">
                <a:latin typeface="Courier New" pitchFamily="49" charset="0"/>
                <a:cs typeface="Courier New" pitchFamily="49" charset="0"/>
              </a:rPr>
              <a:t>&lt;String, String&gt; ( );</a:t>
            </a:r>
          </a:p>
        </p:txBody>
      </p:sp>
      <p:cxnSp>
        <p:nvCxnSpPr>
          <p:cNvPr id="5" name="Straight Arrow Connector 4"/>
          <p:cNvCxnSpPr/>
          <p:nvPr/>
        </p:nvCxnSpPr>
        <p:spPr>
          <a:xfrm flipH="1">
            <a:off x="2971800" y="1295400"/>
            <a:ext cx="1219200" cy="1066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831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2942</TotalTime>
  <Words>852</Words>
  <Application>Microsoft Office PowerPoint</Application>
  <PresentationFormat>On-screen Show (4:3)</PresentationFormat>
  <Paragraphs>187</Paragraphs>
  <Slides>14</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Courier New</vt:lpstr>
      <vt:lpstr>Office Theme</vt:lpstr>
      <vt:lpstr>Maps</vt:lpstr>
      <vt:lpstr>Interface Map</vt:lpstr>
      <vt:lpstr>PowerPoint Presentation</vt:lpstr>
      <vt:lpstr>Class HashMap</vt:lpstr>
      <vt:lpstr>PowerPoint Presentation</vt:lpstr>
      <vt:lpstr>Getting the keys and values out of the HashMap</vt:lpstr>
      <vt:lpstr>Class TreeMap</vt:lpstr>
      <vt:lpstr>A TreeMap arranges the data keys so they come out in order when using the iterator. All the words come out in order of the keys</vt:lpstr>
      <vt:lpstr>Order can be assume if the class implements Comparable</vt:lpstr>
      <vt:lpstr>For user-defined objects the TreeMap  needs to know how to order the keys</vt:lpstr>
      <vt:lpstr>Put items in the TreeMap</vt:lpstr>
      <vt:lpstr>Get items out of the TreeMap</vt:lpstr>
      <vt:lpstr>Why is the TreeMap so efficient?</vt:lpstr>
      <vt:lpstr>The TreeMap is based on the  Red-Black Tree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lord</dc:creator>
  <cp:lastModifiedBy>Hannah Zeng</cp:lastModifiedBy>
  <cp:revision>27</cp:revision>
  <dcterms:created xsi:type="dcterms:W3CDTF">2012-11-25T17:56:26Z</dcterms:created>
  <dcterms:modified xsi:type="dcterms:W3CDTF">2019-11-11T20:30:07Z</dcterms:modified>
</cp:coreProperties>
</file>