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0929"/>
  </p:normalViewPr>
  <p:slideViewPr>
    <p:cSldViewPr>
      <p:cViewPr varScale="1">
        <p:scale>
          <a:sx n="62" d="100"/>
          <a:sy n="62" d="100"/>
        </p:scale>
        <p:origin x="11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3C76-E0FC-4AAC-8679-24BFE913DCC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8732-57DF-40BA-8A93-1C57F547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last in, first out.   Each element in stack called activation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8732-57DF-40BA-8A93-1C57F5477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6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 base case is a&gt;b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8732-57DF-40BA-8A93-1C57F5477B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index 0 up to 8 but not including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A8732-57DF-40BA-8A93-1C57F5477B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E5840-F600-41F0-9385-12D259B59F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0F290-B8DE-49A4-9F8E-9445EC458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CAFD1-E866-4BBB-B1D2-8A4506B21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440E6-22AF-4FA8-9B0B-7AEDE31AE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90B33-B469-483C-A719-034F79AF02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FAF19-8D7E-44B4-A750-4BA5B421E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C4E26-F6E4-4BA5-AB11-04D3A1FDC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8B298-E6EF-4299-AA2A-C7A16F0EE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1C099-E02D-4C47-B670-ED445FB75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B9376-D44E-4E84-8F52-A3647CE11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A12CD-34B2-49E8-95C0-F36F00328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8F5CC7-ADE5-4F30-AD79-9D4C86C4D9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Recursive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Recursive Programs Work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m3; return=15;a=1</a:t>
            </a:r>
          </a:p>
          <a:p>
            <a:r>
              <a:rPr lang="en-US">
                <a:solidFill>
                  <a:schemeClr val="folHlink"/>
                </a:solidFill>
              </a:rPr>
              <a:t>method: m2; return=12; a=2</a:t>
            </a:r>
          </a:p>
          <a:p>
            <a:r>
              <a:rPr lang="en-US">
                <a:solidFill>
                  <a:schemeClr val="folHlink"/>
                </a:solidFill>
              </a:rPr>
              <a:t>method: m1; return: 8; a=3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JVM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114800" y="5791200"/>
            <a:ext cx="3252788" cy="482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81400" y="5638800"/>
            <a:ext cx="49228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81400" y="5638800"/>
            <a:ext cx="49228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1  public class Example1 {</a:t>
            </a:r>
          </a:p>
          <a:p>
            <a:r>
              <a:rPr lang="en-US" sz="1800" dirty="0">
                <a:latin typeface="Courier New" pitchFamily="49" charset="0"/>
              </a:rPr>
              <a:t>2    public static void main(String[] </a:t>
            </a:r>
            <a:r>
              <a:rPr lang="en-US" sz="1800" dirty="0" err="1">
                <a:latin typeface="Courier New" pitchFamily="49" charset="0"/>
              </a:rPr>
              <a:t>args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3       example1(6,2);</a:t>
            </a:r>
          </a:p>
          <a:p>
            <a:r>
              <a:rPr lang="en-US" sz="1800" dirty="0">
                <a:latin typeface="Courier New" pitchFamily="49" charset="0"/>
              </a:rPr>
              <a:t>4    }</a:t>
            </a:r>
          </a:p>
          <a:p>
            <a:r>
              <a:rPr lang="en-US" sz="1800" dirty="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dirty="0">
                <a:latin typeface="Courier New" pitchFamily="49" charset="0"/>
              </a:rPr>
              <a:t>6       if (a&gt;b) {</a:t>
            </a:r>
          </a:p>
          <a:p>
            <a:r>
              <a:rPr lang="en-US" sz="1800" dirty="0">
                <a:latin typeface="Courier New" pitchFamily="49" charset="0"/>
              </a:rPr>
              <a:t>7     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("a: "+a+", b: "+b);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 dirty="0">
                <a:latin typeface="Courier New" pitchFamily="49" charset="0"/>
              </a:rPr>
              <a:t>9       }</a:t>
            </a:r>
          </a:p>
          <a:p>
            <a:r>
              <a:rPr lang="en-US" sz="1800" dirty="0">
                <a:latin typeface="Courier New" pitchFamily="49" charset="0"/>
              </a:rPr>
              <a:t>10   }</a:t>
            </a:r>
          </a:p>
          <a:p>
            <a:r>
              <a:rPr lang="en-US" sz="1800" dirty="0">
                <a:latin typeface="Courier New" pitchFamily="49" charset="0"/>
              </a:rPr>
              <a:t>11 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3810000"/>
            <a:ext cx="214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574675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recursive method is a method that calls itself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85838" y="1443038"/>
            <a:ext cx="64897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     if (a&gt;b) {</a:t>
            </a:r>
          </a:p>
          <a:p>
            <a:r>
              <a:rPr lang="en-US" sz="1800">
                <a:latin typeface="Courier New" pitchFamily="49" charset="0"/>
              </a:rPr>
              <a:t>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        example1(a-1,b);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6683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will be the output of this method, given the call</a:t>
            </a:r>
          </a:p>
          <a:p>
            <a:endParaRPr lang="en-US"/>
          </a:p>
          <a:p>
            <a:r>
              <a:rPr lang="en-US">
                <a:latin typeface="Courier New" pitchFamily="49" charset="0"/>
              </a:rPr>
              <a:t>example1(6,2);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657600" y="5181600"/>
            <a:ext cx="49228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2149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1400" y="4876800"/>
            <a:ext cx="4922838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22133" y="4573587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505200" y="4191000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05200" y="4191000"/>
            <a:ext cx="4999038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165725" y="5832475"/>
            <a:ext cx="3551238" cy="482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a=3; b=2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/>
              <a:t>method: </a:t>
            </a:r>
            <a:r>
              <a:rPr lang="en-US" i="1"/>
              <a:t>example1; </a:t>
            </a:r>
            <a:r>
              <a:rPr lang="en-US"/>
              <a:t>return: 4; a=6; b=2</a:t>
            </a:r>
            <a:endParaRPr lang="en-US" i="1"/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4; a=6; b=2</a:t>
            </a:r>
            <a:endParaRPr lang="en-US" i="1">
              <a:solidFill>
                <a:schemeClr val="folHlink"/>
              </a:solidFill>
            </a:endParaRP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4;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05200" y="3962400"/>
            <a:ext cx="4999038" cy="23082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a=2; b= 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a=3; b=2</a:t>
            </a:r>
            <a:r>
              <a:rPr lang="en-US"/>
              <a:t> 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a=4;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9; a=5; b=2</a:t>
            </a: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example1; </a:t>
            </a:r>
            <a:r>
              <a:rPr lang="en-US">
                <a:solidFill>
                  <a:schemeClr val="folHlink"/>
                </a:solidFill>
              </a:rPr>
              <a:t>return: 4; a=6; b=2</a:t>
            </a:r>
            <a:endParaRPr lang="en-US" i="1">
              <a:solidFill>
                <a:schemeClr val="folHlink"/>
              </a:solidFill>
            </a:endParaRPr>
          </a:p>
          <a:p>
            <a:r>
              <a:rPr lang="en-US">
                <a:solidFill>
                  <a:schemeClr val="folHlink"/>
                </a:solidFill>
              </a:rPr>
              <a:t>method: </a:t>
            </a:r>
            <a:r>
              <a:rPr lang="en-US" i="1">
                <a:solidFill>
                  <a:schemeClr val="folHlink"/>
                </a:solidFill>
              </a:rPr>
              <a:t>main</a:t>
            </a:r>
            <a:r>
              <a:rPr lang="en-US">
                <a:solidFill>
                  <a:schemeClr val="folHlink"/>
                </a:solidFill>
              </a:rPr>
              <a:t>; return: 4;</a:t>
            </a:r>
            <a:r>
              <a:rPr lang="en-US"/>
              <a:t>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33375" y="381000"/>
            <a:ext cx="68738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Example1 {</a:t>
            </a: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example1(6,2);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if (a&gt;b) {</a:t>
            </a:r>
          </a:p>
          <a:p>
            <a:r>
              <a:rPr lang="en-US" sz="1800">
                <a:latin typeface="Courier New" pitchFamily="49" charset="0"/>
              </a:rPr>
              <a:t>7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8          example1(a-1,b);</a:t>
            </a:r>
          </a:p>
          <a:p>
            <a:r>
              <a:rPr lang="en-US" sz="1800">
                <a:latin typeface="Courier New" pitchFamily="49" charset="0"/>
              </a:rPr>
              <a:t>9       }</a:t>
            </a:r>
          </a:p>
          <a:p>
            <a:r>
              <a:rPr lang="en-US" sz="1800">
                <a:latin typeface="Courier New" pitchFamily="49" charset="0"/>
              </a:rPr>
              <a:t>10   }</a:t>
            </a:r>
          </a:p>
          <a:p>
            <a:r>
              <a:rPr lang="en-US" sz="1800">
                <a:latin typeface="Courier New" pitchFamily="49" charset="0"/>
              </a:rPr>
              <a:t>11 }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2149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>
                <a:latin typeface="Courier New" pitchFamily="49" charset="0"/>
              </a:rPr>
              <a:t>a: 6, b: 2</a:t>
            </a:r>
          </a:p>
          <a:p>
            <a:r>
              <a:rPr lang="en-US">
                <a:latin typeface="Courier New" pitchFamily="49" charset="0"/>
              </a:rPr>
              <a:t>a: 5, b: 2</a:t>
            </a:r>
          </a:p>
          <a:p>
            <a:r>
              <a:rPr lang="en-US">
                <a:latin typeface="Courier New" pitchFamily="49" charset="0"/>
              </a:rPr>
              <a:t>a: 4, b: 2</a:t>
            </a:r>
          </a:p>
          <a:p>
            <a:r>
              <a:rPr lang="en-US">
                <a:latin typeface="Courier New" pitchFamily="49" charset="0"/>
              </a:rPr>
              <a:t>a: 3,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7010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Example2 {</a:t>
            </a:r>
          </a:p>
          <a:p>
            <a:r>
              <a:rPr lang="en-US" sz="1800">
                <a:latin typeface="Courier New" pitchFamily="49" charset="0"/>
              </a:rPr>
              <a:t>2 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 example1(6,2);</a:t>
            </a:r>
          </a:p>
          <a:p>
            <a:r>
              <a:rPr lang="en-US" sz="1800">
                <a:latin typeface="Courier New" pitchFamily="49" charset="0"/>
              </a:rPr>
              <a:t>4     }</a:t>
            </a:r>
          </a:p>
          <a:p>
            <a:r>
              <a:rPr lang="en-US" sz="1800">
                <a:latin typeface="Courier New" pitchFamily="49" charset="0"/>
              </a:rPr>
              <a:t>5 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 if (a&gt;b) {</a:t>
            </a:r>
          </a:p>
          <a:p>
            <a:r>
              <a:rPr lang="en-US" sz="1800">
                <a:latin typeface="Courier New" pitchFamily="49" charset="0"/>
              </a:rPr>
              <a:t>7           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example1(a-1,b);</a:t>
            </a:r>
          </a:p>
          <a:p>
            <a:r>
              <a:rPr lang="en-US" sz="1800">
                <a:latin typeface="Courier New" pitchFamily="49" charset="0"/>
              </a:rPr>
              <a:t>8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 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9  </a:t>
            </a:r>
          </a:p>
          <a:p>
            <a:r>
              <a:rPr lang="en-US" sz="1800">
                <a:latin typeface="Courier New" pitchFamily="49" charset="0"/>
              </a:rPr>
              <a:t>10       }</a:t>
            </a:r>
          </a:p>
          <a:p>
            <a:r>
              <a:rPr lang="en-US" sz="1800">
                <a:latin typeface="Courier New" pitchFamily="49" charset="0"/>
              </a:rPr>
              <a:t>11    }</a:t>
            </a:r>
          </a:p>
          <a:p>
            <a:r>
              <a:rPr lang="en-US" sz="1800">
                <a:latin typeface="Courier New" pitchFamily="49" charset="0"/>
              </a:rPr>
              <a:t>12 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705600" y="29718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 flipV="1">
            <a:off x="5486400" y="2667000"/>
            <a:ext cx="1143000" cy="5334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5800" y="40386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is the output?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010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1  public class Example2 {</a:t>
            </a:r>
          </a:p>
          <a:p>
            <a:r>
              <a:rPr lang="en-US" sz="1800">
                <a:latin typeface="Courier New" pitchFamily="49" charset="0"/>
              </a:rPr>
              <a:t>2 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  example1(6,2);</a:t>
            </a:r>
          </a:p>
          <a:p>
            <a:r>
              <a:rPr lang="en-US" sz="1800">
                <a:latin typeface="Courier New" pitchFamily="49" charset="0"/>
              </a:rPr>
              <a:t>4     }</a:t>
            </a:r>
          </a:p>
          <a:p>
            <a:r>
              <a:rPr lang="en-US" sz="1800">
                <a:latin typeface="Courier New" pitchFamily="49" charset="0"/>
              </a:rPr>
              <a:t>5     public static void example1(int a, int b) {</a:t>
            </a:r>
          </a:p>
          <a:p>
            <a:r>
              <a:rPr lang="en-US" sz="1800">
                <a:latin typeface="Courier New" pitchFamily="49" charset="0"/>
              </a:rPr>
              <a:t>6        if (a&gt;b) {</a:t>
            </a:r>
          </a:p>
          <a:p>
            <a:r>
              <a:rPr lang="en-US" sz="1800">
                <a:latin typeface="Courier New" pitchFamily="49" charset="0"/>
              </a:rPr>
              <a:t>7           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example1(a-1,b);</a:t>
            </a:r>
          </a:p>
          <a:p>
            <a:r>
              <a:rPr lang="en-US" sz="1800">
                <a:latin typeface="Courier New" pitchFamily="49" charset="0"/>
              </a:rPr>
              <a:t>8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           System.out.println("a: "+a+", b: "+b);</a:t>
            </a:r>
          </a:p>
          <a:p>
            <a:r>
              <a:rPr lang="en-US" sz="1800">
                <a:latin typeface="Courier New" pitchFamily="49" charset="0"/>
              </a:rPr>
              <a:t>9  </a:t>
            </a:r>
          </a:p>
          <a:p>
            <a:r>
              <a:rPr lang="en-US" sz="1800">
                <a:latin typeface="Courier New" pitchFamily="49" charset="0"/>
              </a:rPr>
              <a:t>10       }</a:t>
            </a:r>
          </a:p>
          <a:p>
            <a:r>
              <a:rPr lang="en-US" sz="1800">
                <a:latin typeface="Courier New" pitchFamily="49" charset="0"/>
              </a:rPr>
              <a:t>11    }</a:t>
            </a:r>
          </a:p>
          <a:p>
            <a:r>
              <a:rPr lang="en-US" sz="1800">
                <a:latin typeface="Courier New" pitchFamily="49" charset="0"/>
              </a:rPr>
              <a:t>12 }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is the output?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724400" y="4114800"/>
            <a:ext cx="2971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3,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4,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5, b: 2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a: 6, b: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4826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left=0;  n=8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84772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165725" y="5832475"/>
            <a:ext cx="3551238" cy="84772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19600" y="5257800"/>
            <a:ext cx="4038600" cy="121285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495800" y="4724400"/>
            <a:ext cx="4038600" cy="15779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s: "elephant";  left=4;  n=4</a:t>
            </a:r>
          </a:p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/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/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/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left=1;  n=7</a:t>
            </a:r>
          </a:p>
          <a:p>
            <a:r>
              <a:rPr lang="en-US"/>
              <a:t>s: "elephant";  left=0;  n=8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2391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Example3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example3("elephant",0,8);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example3(String s, int left, int n) {</a:t>
            </a:r>
          </a:p>
          <a:p>
            <a:r>
              <a:rPr lang="en-US" sz="1800">
                <a:latin typeface="Courier New" pitchFamily="49" charset="0"/>
              </a:rPr>
              <a:t>      if (left&lt;n) {</a:t>
            </a:r>
          </a:p>
          <a:p>
            <a:r>
              <a:rPr lang="en-US" sz="1800">
                <a:latin typeface="Courier New" pitchFamily="49" charset="0"/>
              </a:rPr>
              <a:t>         System.out.println(s.substring(left,n));</a:t>
            </a:r>
          </a:p>
          <a:p>
            <a:r>
              <a:rPr lang="en-US" sz="1800">
                <a:latin typeface="Courier New" pitchFamily="49" charset="0"/>
              </a:rPr>
              <a:t>         example3(s,left+1, n-1);</a:t>
            </a:r>
          </a:p>
          <a:p>
            <a:r>
              <a:rPr lang="en-US" sz="1800">
                <a:latin typeface="Courier New" pitchFamily="49" charset="0"/>
              </a:rPr>
              <a:t>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495800" y="4419600"/>
            <a:ext cx="4038600" cy="194310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s: "elephant";  left=4;  n=4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left=3;  n=5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left=2;  n=6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left=1;  n=7</a:t>
            </a:r>
          </a:p>
          <a:p>
            <a:r>
              <a:rPr lang="en-US">
                <a:solidFill>
                  <a:schemeClr val="folHlink"/>
                </a:solidFill>
              </a:rPr>
              <a:t>s: "elephant";  left=0;  n=8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93725" y="4156075"/>
            <a:ext cx="12763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1800">
                <a:latin typeface="Courier New" pitchFamily="49" charset="0"/>
              </a:rPr>
              <a:t>elephant</a:t>
            </a:r>
          </a:p>
          <a:p>
            <a:r>
              <a:rPr lang="en-US" sz="1800">
                <a:latin typeface="Courier New" pitchFamily="49" charset="0"/>
              </a:rPr>
              <a:t>lephan</a:t>
            </a:r>
          </a:p>
          <a:p>
            <a:r>
              <a:rPr lang="en-US" sz="1800">
                <a:latin typeface="Courier New" pitchFamily="49" charset="0"/>
              </a:rPr>
              <a:t>epha</a:t>
            </a:r>
          </a:p>
          <a:p>
            <a:r>
              <a:rPr lang="en-US" sz="1800">
                <a:latin typeface="Courier New" pitchFamily="49" charset="0"/>
              </a:rPr>
              <a:t>ph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82000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Example5 {</a:t>
            </a:r>
          </a:p>
          <a:p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      example4(8,1);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example4(int n, int m) {</a:t>
            </a:r>
          </a:p>
          <a:p>
            <a:r>
              <a:rPr lang="en-US" sz="1800">
                <a:latin typeface="Courier New" pitchFamily="49" charset="0"/>
              </a:rPr>
              <a:t>      if (n&gt;0) {</a:t>
            </a:r>
          </a:p>
          <a:p>
            <a:r>
              <a:rPr lang="en-US" sz="1800">
                <a:latin typeface="Courier New" pitchFamily="49" charset="0"/>
              </a:rPr>
              <a:t>         printDots(n-1);</a:t>
            </a:r>
          </a:p>
          <a:p>
            <a:r>
              <a:rPr lang="en-US" sz="1800">
                <a:latin typeface="Courier New" pitchFamily="49" charset="0"/>
              </a:rPr>
              <a:t>         printStars(m);</a:t>
            </a:r>
          </a:p>
          <a:p>
            <a:r>
              <a:rPr lang="en-US" sz="1800">
                <a:latin typeface="Courier New" pitchFamily="49" charset="0"/>
              </a:rPr>
              <a:t>         printDots(n-1);</a:t>
            </a:r>
          </a:p>
          <a:p>
            <a:r>
              <a:rPr lang="en-US" sz="1800">
                <a:latin typeface="Courier New" pitchFamily="49" charset="0"/>
              </a:rPr>
              <a:t>         System.out.println();</a:t>
            </a:r>
          </a:p>
          <a:p>
            <a:r>
              <a:rPr lang="en-US" sz="1800">
                <a:latin typeface="Courier New" pitchFamily="49" charset="0"/>
              </a:rPr>
              <a:t>         example4(n-1,m+2);</a:t>
            </a:r>
          </a:p>
          <a:p>
            <a:r>
              <a:rPr lang="en-US" sz="1800">
                <a:latin typeface="Courier New" pitchFamily="49" charset="0"/>
              </a:rPr>
              <a:t>    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printDots (int num) {</a:t>
            </a:r>
          </a:p>
          <a:p>
            <a:r>
              <a:rPr lang="en-US" sz="1800">
                <a:latin typeface="Courier New" pitchFamily="49" charset="0"/>
              </a:rPr>
              <a:t>      for (int i=0; i&lt;num; i++)</a:t>
            </a:r>
          </a:p>
          <a:p>
            <a:r>
              <a:rPr lang="en-US" sz="1800">
                <a:latin typeface="Courier New" pitchFamily="49" charset="0"/>
              </a:rPr>
              <a:t>         System.out.print(".");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   public static void printStars (int num) {</a:t>
            </a:r>
          </a:p>
          <a:p>
            <a:r>
              <a:rPr lang="en-US" sz="1800">
                <a:latin typeface="Courier New" pitchFamily="49" charset="0"/>
              </a:rPr>
              <a:t>      for (int i=0; i&lt;num; i++)</a:t>
            </a:r>
          </a:p>
          <a:p>
            <a:r>
              <a:rPr lang="en-US" sz="1800">
                <a:latin typeface="Courier New" pitchFamily="49" charset="0"/>
              </a:rPr>
              <a:t>         System.out.print("*");</a:t>
            </a:r>
          </a:p>
          <a:p>
            <a:r>
              <a:rPr lang="en-US" sz="1800">
                <a:latin typeface="Courier New" pitchFamily="49" charset="0"/>
              </a:rPr>
              <a:t>        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48000" y="990600"/>
            <a:ext cx="32766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.......*.......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......***......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.....*****.....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....*******....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...*********...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..***********..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.*************.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***************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257800" y="5105400"/>
            <a:ext cx="35512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m1; return: 7;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6125" y="5299075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57800" y="5105400"/>
            <a:ext cx="3551238" cy="121285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m2; return=11;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577975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46125" y="5299075"/>
            <a:ext cx="1114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257800" y="4648200"/>
            <a:ext cx="3654425" cy="19431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method: m3; return=15;a=1</a:t>
            </a:r>
          </a:p>
          <a:p>
            <a:r>
              <a:rPr lang="en-US"/>
              <a:t>method: m2; return=12; a=2</a:t>
            </a:r>
          </a:p>
          <a:p>
            <a:r>
              <a:rPr lang="en-US"/>
              <a:t>method: m1; return: 8; a=3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4</a:t>
            </a:r>
          </a:p>
          <a:p>
            <a:r>
              <a:rPr lang="en-US"/>
              <a:t>method: </a:t>
            </a:r>
            <a:r>
              <a:rPr lang="en-US" i="1"/>
              <a:t>main</a:t>
            </a:r>
            <a:r>
              <a:rPr lang="en-US"/>
              <a:t>; return: JVM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1114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/>
              <a:t>a: 3</a:t>
            </a:r>
          </a:p>
          <a:p>
            <a:r>
              <a:rPr lang="en-US"/>
              <a:t>a:2</a:t>
            </a:r>
          </a:p>
          <a:p>
            <a:r>
              <a:rPr lang="en-US"/>
              <a:t>a: 1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70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1 public class NonRecursive {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2    public static void main(String[] args) {</a:t>
            </a:r>
          </a:p>
          <a:p>
            <a:r>
              <a:rPr lang="en-US" sz="1800">
                <a:latin typeface="Courier New" pitchFamily="49" charset="0"/>
              </a:rPr>
              <a:t>3      m1(3);</a:t>
            </a:r>
          </a:p>
          <a:p>
            <a:r>
              <a:rPr lang="en-US" sz="1800">
                <a:latin typeface="Courier New" pitchFamily="49" charset="0"/>
              </a:rPr>
              <a:t>4    }</a:t>
            </a:r>
          </a:p>
          <a:p>
            <a:r>
              <a:rPr lang="en-US" sz="1800">
                <a:latin typeface="Courier New" pitchFamily="49" charset="0"/>
              </a:rPr>
              <a:t>5    public static void m1(int a) {</a:t>
            </a:r>
          </a:p>
          <a:p>
            <a:r>
              <a:rPr lang="en-US" sz="1800">
                <a:latin typeface="Courier New" pitchFamily="49" charset="0"/>
              </a:rPr>
              <a:t>6       System.out.println("a: "+a);</a:t>
            </a:r>
          </a:p>
          <a:p>
            <a:r>
              <a:rPr lang="en-US" sz="1800">
                <a:latin typeface="Courier New" pitchFamily="49" charset="0"/>
              </a:rPr>
              <a:t>7       m2(a-1);</a:t>
            </a:r>
          </a:p>
          <a:p>
            <a:r>
              <a:rPr lang="en-US" sz="1800">
                <a:latin typeface="Courier New" pitchFamily="49" charset="0"/>
              </a:rPr>
              <a:t>8   }</a:t>
            </a:r>
          </a:p>
          <a:p>
            <a:r>
              <a:rPr lang="en-US" sz="1800">
                <a:latin typeface="Courier New" pitchFamily="49" charset="0"/>
              </a:rPr>
              <a:t>9    public static void m2 (int a) {</a:t>
            </a:r>
          </a:p>
          <a:p>
            <a:r>
              <a:rPr lang="en-US" sz="1800">
                <a:latin typeface="Courier New" pitchFamily="49" charset="0"/>
              </a:rPr>
              <a:t>10      System.out.println("a: "+a);</a:t>
            </a:r>
          </a:p>
          <a:p>
            <a:r>
              <a:rPr lang="en-US" sz="1800">
                <a:latin typeface="Courier New" pitchFamily="49" charset="0"/>
              </a:rPr>
              <a:t>11      m3(a-1);</a:t>
            </a:r>
          </a:p>
          <a:p>
            <a:r>
              <a:rPr lang="en-US" sz="1800">
                <a:latin typeface="Courier New" pitchFamily="49" charset="0"/>
              </a:rPr>
              <a:t>12   }</a:t>
            </a:r>
          </a:p>
          <a:p>
            <a:r>
              <a:rPr lang="en-US" sz="1800">
                <a:latin typeface="Courier New" pitchFamily="49" charset="0"/>
              </a:rPr>
              <a:t>13   public static void m3 (int a) {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14      System.out.println("a: "+a);</a:t>
            </a:r>
          </a:p>
          <a:p>
            <a:r>
              <a:rPr lang="en-US" sz="1800">
                <a:latin typeface="Courier New" pitchFamily="49" charset="0"/>
              </a:rPr>
              <a:t>15     }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6789</Words>
  <Application>Microsoft Office PowerPoint</Application>
  <PresentationFormat>On-screen Show (4:3)</PresentationFormat>
  <Paragraphs>962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Courier New</vt:lpstr>
      <vt:lpstr>Times New Roman</vt:lpstr>
      <vt:lpstr>Default Design</vt:lpstr>
      <vt:lpstr>Recursive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Programming</dc:title>
  <dc:creator>Kenneth J Lord</dc:creator>
  <cp:lastModifiedBy>Hannah Zeng</cp:lastModifiedBy>
  <cp:revision>11</cp:revision>
  <dcterms:created xsi:type="dcterms:W3CDTF">2006-11-08T01:10:10Z</dcterms:created>
  <dcterms:modified xsi:type="dcterms:W3CDTF">2019-11-20T20:21:40Z</dcterms:modified>
</cp:coreProperties>
</file>