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0929"/>
  </p:normalViewPr>
  <p:slideViewPr>
    <p:cSldViewPr>
      <p:cViewPr varScale="1">
        <p:scale>
          <a:sx n="62" d="100"/>
          <a:sy n="62" d="100"/>
        </p:scale>
        <p:origin x="14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5DD63-EEF2-4F91-A10C-D9F18874A0C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3F487-93DD-4F4D-A0B0-6D5ABC16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1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process per CPU.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3F487-93DD-4F4D-A0B0-6D5ABC160C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FEC13-A7B5-4EFC-8C61-BE5B430A8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69C3D-7F6C-40AC-9B48-29E19972E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0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C3F25-9894-47C7-ADA7-B1C26EEC7D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8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8F57A-CAB9-4114-8DAE-BD2019F5B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2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7EF21-A13C-4DBC-88E7-1477C43AE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C8610-DB8C-447A-946C-5C77549C9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6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766C3-2BB9-4F04-AAC7-22737F183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5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B3AEC-0181-4EFD-AF6D-AFC6E93D8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9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8B991-7ED0-455A-A719-EB5CC12A9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4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D5B60-0B8E-49B5-826A-A3720F981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2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D3EFD-F999-4693-A914-6216BBD63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9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11094E0-2204-4833-B759-EA0FB2837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914400" y="457200"/>
            <a:ext cx="69723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Multiple Threads (perhaps in a single Java application):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2514600" y="2514600"/>
            <a:ext cx="13716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4648200" y="3505200"/>
            <a:ext cx="13716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438400" y="4343400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Waiting</a:t>
            </a:r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962400" y="2667000"/>
            <a:ext cx="14478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9"/>
          <p:cNvSpPr>
            <a:spLocks noChangeShapeType="1"/>
          </p:cNvSpPr>
          <p:nvPr/>
        </p:nvSpPr>
        <p:spPr bwMode="auto">
          <a:xfrm flipH="1">
            <a:off x="3886200" y="4038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 flipV="1">
            <a:off x="3124200" y="30480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 flipH="1" flipV="1">
            <a:off x="3962400" y="2895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Oval 12"/>
          <p:cNvSpPr>
            <a:spLocks noChangeArrowheads="1"/>
          </p:cNvSpPr>
          <p:nvPr/>
        </p:nvSpPr>
        <p:spPr bwMode="auto">
          <a:xfrm>
            <a:off x="2209800" y="2133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3"/>
          <p:cNvSpPr>
            <a:spLocks noChangeArrowheads="1"/>
          </p:cNvSpPr>
          <p:nvPr/>
        </p:nvSpPr>
        <p:spPr bwMode="auto">
          <a:xfrm>
            <a:off x="2667000" y="2133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Oval 14"/>
          <p:cNvSpPr>
            <a:spLocks noChangeArrowheads="1"/>
          </p:cNvSpPr>
          <p:nvPr/>
        </p:nvSpPr>
        <p:spPr bwMode="auto">
          <a:xfrm>
            <a:off x="3124200" y="2133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Oval 15"/>
          <p:cNvSpPr>
            <a:spLocks noChangeArrowheads="1"/>
          </p:cNvSpPr>
          <p:nvPr/>
        </p:nvSpPr>
        <p:spPr bwMode="auto">
          <a:xfrm>
            <a:off x="3581400" y="2133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16"/>
          <p:cNvSpPr>
            <a:spLocks noChangeArrowheads="1"/>
          </p:cNvSpPr>
          <p:nvPr/>
        </p:nvSpPr>
        <p:spPr bwMode="auto">
          <a:xfrm>
            <a:off x="2514600" y="3962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17"/>
          <p:cNvSpPr>
            <a:spLocks noChangeArrowheads="1"/>
          </p:cNvSpPr>
          <p:nvPr/>
        </p:nvSpPr>
        <p:spPr bwMode="auto">
          <a:xfrm>
            <a:off x="2133600" y="3962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18"/>
          <p:cNvSpPr>
            <a:spLocks noChangeArrowheads="1"/>
          </p:cNvSpPr>
          <p:nvPr/>
        </p:nvSpPr>
        <p:spPr bwMode="auto">
          <a:xfrm>
            <a:off x="5486400" y="3124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14400" y="457200"/>
            <a:ext cx="76120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Example:</a:t>
            </a:r>
          </a:p>
          <a:p>
            <a:pPr eaLnBrk="1" hangingPunct="1"/>
            <a:r>
              <a:rPr lang="en-US"/>
              <a:t>	A game with a timer.</a:t>
            </a:r>
          </a:p>
          <a:p>
            <a:pPr eaLnBrk="1" hangingPunct="1"/>
            <a:endParaRPr lang="en-US"/>
          </a:p>
          <a:p>
            <a:pPr eaLnBrk="1" hangingPunct="1">
              <a:buFontTx/>
              <a:buChar char="•"/>
            </a:pPr>
            <a:r>
              <a:rPr lang="en-US"/>
              <a:t>the timer starts with an initial number of seconds to go, then</a:t>
            </a:r>
          </a:p>
          <a:p>
            <a:pPr lvl="1" eaLnBrk="1" hangingPunct="1">
              <a:buFontTx/>
              <a:buChar char="•"/>
            </a:pPr>
            <a:r>
              <a:rPr lang="en-US"/>
              <a:t>displays the seconds remaining</a:t>
            </a:r>
          </a:p>
          <a:p>
            <a:pPr lvl="1" eaLnBrk="1" hangingPunct="1">
              <a:buFontTx/>
              <a:buChar char="•"/>
            </a:pPr>
            <a:r>
              <a:rPr lang="en-US"/>
              <a:t>decreases the seconds remaining by 1</a:t>
            </a:r>
          </a:p>
          <a:p>
            <a:pPr lvl="1" eaLnBrk="1" hangingPunct="1">
              <a:buFontTx/>
              <a:buChar char="•"/>
            </a:pPr>
            <a:r>
              <a:rPr lang="en-US"/>
              <a:t>sleeps for 1 second.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2895600" y="3657600"/>
            <a:ext cx="13716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5029200" y="4648200"/>
            <a:ext cx="13716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819400" y="5486400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Waiting</a:t>
            </a:r>
          </a:p>
        </p:txBody>
      </p:sp>
      <p:sp>
        <p:nvSpPr>
          <p:cNvPr id="12294" name="Line 8"/>
          <p:cNvSpPr>
            <a:spLocks noChangeShapeType="1"/>
          </p:cNvSpPr>
          <p:nvPr/>
        </p:nvSpPr>
        <p:spPr bwMode="auto">
          <a:xfrm>
            <a:off x="4343400" y="3810000"/>
            <a:ext cx="14478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9"/>
          <p:cNvSpPr>
            <a:spLocks noChangeShapeType="1"/>
          </p:cNvSpPr>
          <p:nvPr/>
        </p:nvSpPr>
        <p:spPr bwMode="auto">
          <a:xfrm flipH="1">
            <a:off x="4267200" y="5181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 flipV="1">
            <a:off x="3505200" y="41910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11"/>
          <p:cNvSpPr>
            <a:spLocks noChangeShapeType="1"/>
          </p:cNvSpPr>
          <p:nvPr/>
        </p:nvSpPr>
        <p:spPr bwMode="auto">
          <a:xfrm flipH="1" flipV="1">
            <a:off x="4343400" y="4038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Oval 15"/>
          <p:cNvSpPr>
            <a:spLocks noChangeArrowheads="1"/>
          </p:cNvSpPr>
          <p:nvPr/>
        </p:nvSpPr>
        <p:spPr bwMode="auto">
          <a:xfrm>
            <a:off x="3962400" y="3276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6"/>
          <p:cNvSpPr>
            <a:spLocks noChangeArrowheads="1"/>
          </p:cNvSpPr>
          <p:nvPr/>
        </p:nvSpPr>
        <p:spPr bwMode="auto">
          <a:xfrm>
            <a:off x="2895600" y="5105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Oval 18"/>
          <p:cNvSpPr>
            <a:spLocks noChangeArrowheads="1"/>
          </p:cNvSpPr>
          <p:nvPr/>
        </p:nvSpPr>
        <p:spPr bwMode="auto">
          <a:xfrm>
            <a:off x="5867400" y="4267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8521700" cy="5319713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import java.awt.*;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import javax.swing.*;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public class TimerJFrame extends JFrame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implements Runnable</a:t>
            </a:r>
            <a:r>
              <a:rPr lang="en-US" sz="1800">
                <a:latin typeface="Courier New" pitchFamily="49" charset="0"/>
              </a:rPr>
              <a:t> {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private int secondsRemaining;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private JTextArea text = new JTextArea();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public TimerJFrame (int seconds) {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secondsRemaining = seconds;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setTitle("Time Remaining...");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setSize(150,150);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setLocation  (400,200);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Container cp = getContentPane();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text.setFont(new Font("Arial",2,72));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cp.add(text);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text.append(Integer.toString(secondsRemaining));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setVisible(true);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setDefaultCloseOperation(EXIT_ON_CLOSE);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Thread timer = new Thread(this);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     timer.start();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533400" y="228600"/>
            <a:ext cx="8153400" cy="61547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public void run()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System.out.println("The game has started...");     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while (secondsRemaining &gt; 0)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try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Thread.sleep(1000);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secondsRemaining--;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text.setText(Integer.toString(secondsRemaining));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setVisible(true);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catch (InterruptedException ie)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  System.out.println("Timer is interrupted");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JOptionPane.showMessageDialog(null,"Time is up!");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990600" y="914400"/>
            <a:ext cx="73152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  <a:cs typeface="Courier New" pitchFamily="49" charset="0"/>
              </a:rPr>
              <a:t>public class LoggingThread extends Thread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private LinkedList linesToLog = new LinkedList();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private volatile boolean terminateRequested;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public void run()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while (!terminateRequested)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  String line;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  synchronized (linesToLog)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    while (linesToLog.isEmpty())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      linesToLog.wait();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    line = (String) linesToLog.removeFirst();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  doLogLine(line);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} catch (InterruptedException ex)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Thread.currentThread().interrupt();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private void doLogLine(String line)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// ... write to wherever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public void log(String line)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synchronized (linesToLog)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linesToLog.add(line);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linesToLog.notify();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66800" y="2209800"/>
            <a:ext cx="69342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066800" y="3886200"/>
            <a:ext cx="69342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66800" y="3048000"/>
            <a:ext cx="6934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9" name="Picture 2" descr="C:\Users\klord\AppData\Local\Microsoft\Windows\Temporary Internet Files\Content.IE5\V9SEVPTG\MC90001449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8" y="1931988"/>
            <a:ext cx="536575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3" descr="C:\Users\klord\AppData\Local\Microsoft\Windows\Temporary Internet Files\Content.IE5\M0DJPH01\MC90019867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25650"/>
            <a:ext cx="146526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4" descr="C:\Users\klord\AppData\Local\Microsoft\Windows\Temporary Internet Files\Content.IE5\M0DJPH01\MC9000145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62150"/>
            <a:ext cx="11588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447800" y="609600"/>
            <a:ext cx="617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/>
              <a:t>A </a:t>
            </a:r>
            <a:r>
              <a:rPr lang="en-US" i="1"/>
              <a:t>Thread</a:t>
            </a:r>
            <a:r>
              <a:rPr lang="en-US"/>
              <a:t> is an instance of program execution. </a:t>
            </a:r>
          </a:p>
          <a:p>
            <a:pPr algn="ctr" eaLnBrk="1" hangingPunct="1"/>
            <a:r>
              <a:rPr lang="en-US"/>
              <a:t>The general term is a </a:t>
            </a:r>
            <a:r>
              <a:rPr lang="en-US" i="1"/>
              <a:t>Process</a:t>
            </a:r>
            <a:endParaRPr lang="en-US"/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733800" y="3124200"/>
            <a:ext cx="1219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6"/>
          <p:cNvSpPr>
            <a:spLocks noChangeShapeType="1"/>
          </p:cNvSpPr>
          <p:nvPr/>
        </p:nvSpPr>
        <p:spPr bwMode="auto">
          <a:xfrm>
            <a:off x="43434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Line 7"/>
          <p:cNvSpPr>
            <a:spLocks noChangeShapeType="1"/>
          </p:cNvSpPr>
          <p:nvPr/>
        </p:nvSpPr>
        <p:spPr bwMode="auto">
          <a:xfrm>
            <a:off x="43434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3962400" y="2133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962400" y="4724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End</a:t>
            </a: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1127125" y="5451475"/>
            <a:ext cx="7454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 single Java application could be considered a Thread, but</a:t>
            </a:r>
          </a:p>
          <a:p>
            <a:pPr eaLnBrk="1" hangingPunct="1"/>
            <a:r>
              <a:rPr lang="en-US"/>
              <a:t>a Java application may contain multiple Threads.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Value of Threads can be seen by looking at </a:t>
            </a:r>
            <a:r>
              <a:rPr lang="en-US" i="1"/>
              <a:t>Process States</a:t>
            </a:r>
            <a:endParaRPr lang="en-US"/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514600" y="2514600"/>
            <a:ext cx="13716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4648200" y="3505200"/>
            <a:ext cx="13716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2438400" y="4343400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Waiting</a:t>
            </a:r>
          </a:p>
        </p:txBody>
      </p:sp>
      <p:sp>
        <p:nvSpPr>
          <p:cNvPr id="4102" name="Line 8"/>
          <p:cNvSpPr>
            <a:spLocks noChangeShapeType="1"/>
          </p:cNvSpPr>
          <p:nvPr/>
        </p:nvSpPr>
        <p:spPr bwMode="auto">
          <a:xfrm>
            <a:off x="3962400" y="2667000"/>
            <a:ext cx="14478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9"/>
          <p:cNvSpPr>
            <a:spLocks noChangeShapeType="1"/>
          </p:cNvSpPr>
          <p:nvPr/>
        </p:nvSpPr>
        <p:spPr bwMode="auto">
          <a:xfrm flipH="1">
            <a:off x="3886200" y="4038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10"/>
          <p:cNvSpPr>
            <a:spLocks noChangeShapeType="1"/>
          </p:cNvSpPr>
          <p:nvPr/>
        </p:nvSpPr>
        <p:spPr bwMode="auto">
          <a:xfrm flipV="1">
            <a:off x="3124200" y="30480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1279525" y="5299075"/>
            <a:ext cx="6648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The operating system (or the JVM) is responsible for</a:t>
            </a:r>
          </a:p>
          <a:p>
            <a:pPr eaLnBrk="1" hangingPunct="1"/>
            <a:r>
              <a:rPr lang="en-US"/>
              <a:t>moving processes (Threads) from state to state.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2971800" y="2057400"/>
            <a:ext cx="13716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5105400" y="3048000"/>
            <a:ext cx="13716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2895600" y="3886200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Waiting</a:t>
            </a:r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4419600" y="2209800"/>
            <a:ext cx="14478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Line 8"/>
          <p:cNvSpPr>
            <a:spLocks noChangeShapeType="1"/>
          </p:cNvSpPr>
          <p:nvPr/>
        </p:nvSpPr>
        <p:spPr bwMode="auto">
          <a:xfrm flipH="1">
            <a:off x="4343400" y="35814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 flipV="1">
            <a:off x="3581400" y="25908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AutoShape 12"/>
          <p:cNvSpPr>
            <a:spLocks/>
          </p:cNvSpPr>
          <p:nvPr/>
        </p:nvSpPr>
        <p:spPr bwMode="auto">
          <a:xfrm>
            <a:off x="457200" y="685800"/>
            <a:ext cx="2286000" cy="838200"/>
          </a:xfrm>
          <a:prstGeom prst="borderCallout1">
            <a:avLst>
              <a:gd name="adj1" fmla="val 13634"/>
              <a:gd name="adj2" fmla="val 103333"/>
              <a:gd name="adj3" fmla="val 153407"/>
              <a:gd name="adj4" fmla="val 136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Threads are ready to run</a:t>
            </a:r>
          </a:p>
        </p:txBody>
      </p:sp>
      <p:sp>
        <p:nvSpPr>
          <p:cNvPr id="5129" name="AutoShape 13"/>
          <p:cNvSpPr>
            <a:spLocks/>
          </p:cNvSpPr>
          <p:nvPr/>
        </p:nvSpPr>
        <p:spPr bwMode="auto">
          <a:xfrm>
            <a:off x="6400800" y="4419600"/>
            <a:ext cx="2438400" cy="838200"/>
          </a:xfrm>
          <a:prstGeom prst="borderCallout1">
            <a:avLst>
              <a:gd name="adj1" fmla="val 13634"/>
              <a:gd name="adj2" fmla="val -3125"/>
              <a:gd name="adj3" fmla="val -100000"/>
              <a:gd name="adj4" fmla="val -3007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Threads that are  running on a CPU</a:t>
            </a:r>
          </a:p>
        </p:txBody>
      </p:sp>
      <p:sp>
        <p:nvSpPr>
          <p:cNvPr id="5130" name="AutoShape 14"/>
          <p:cNvSpPr>
            <a:spLocks/>
          </p:cNvSpPr>
          <p:nvPr/>
        </p:nvSpPr>
        <p:spPr bwMode="auto">
          <a:xfrm>
            <a:off x="381000" y="5105400"/>
            <a:ext cx="2743200" cy="1295400"/>
          </a:xfrm>
          <a:prstGeom prst="borderCallout1">
            <a:avLst>
              <a:gd name="adj1" fmla="val 8824"/>
              <a:gd name="adj2" fmla="val 102778"/>
              <a:gd name="adj3" fmla="val -47060"/>
              <a:gd name="adj4" fmla="val 11909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Threads that are  waiting for something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1919288" y="2057400"/>
            <a:ext cx="13716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105400" y="3048000"/>
            <a:ext cx="13716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947863" y="3886200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Waiting</a:t>
            </a:r>
          </a:p>
        </p:txBody>
      </p:sp>
      <p:sp>
        <p:nvSpPr>
          <p:cNvPr id="6149" name="Line 7"/>
          <p:cNvSpPr>
            <a:spLocks noChangeShapeType="1"/>
          </p:cNvSpPr>
          <p:nvPr/>
        </p:nvSpPr>
        <p:spPr bwMode="auto">
          <a:xfrm>
            <a:off x="3319463" y="2360613"/>
            <a:ext cx="1697037" cy="6111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 flipH="1">
            <a:off x="3319463" y="3581400"/>
            <a:ext cx="20145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 flipV="1">
            <a:off x="2571750" y="25908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TextBox 11"/>
          <p:cNvSpPr txBox="1">
            <a:spLocks noChangeArrowheads="1"/>
          </p:cNvSpPr>
          <p:nvPr/>
        </p:nvSpPr>
        <p:spPr bwMode="auto">
          <a:xfrm>
            <a:off x="592138" y="509588"/>
            <a:ext cx="3733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dobe Gothic Std B" pitchFamily="34" charset="-128"/>
                <a:ea typeface="Adobe Gothic Std B" pitchFamily="34" charset="-128"/>
              </a:rPr>
              <a:t>Thread t = new Thread();</a:t>
            </a:r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4240213" y="2208213"/>
            <a:ext cx="173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dobe Gothic Std B" pitchFamily="34" charset="-128"/>
                <a:ea typeface="Adobe Gothic Std B" pitchFamily="34" charset="-128"/>
              </a:rPr>
              <a:t>t = start();</a:t>
            </a:r>
          </a:p>
        </p:txBody>
      </p:sp>
      <p:sp>
        <p:nvSpPr>
          <p:cNvPr id="6154" name="TextBox 13"/>
          <p:cNvSpPr txBox="1">
            <a:spLocks noChangeArrowheads="1"/>
          </p:cNvSpPr>
          <p:nvPr/>
        </p:nvSpPr>
        <p:spPr bwMode="auto">
          <a:xfrm>
            <a:off x="7002463" y="4275138"/>
            <a:ext cx="16843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dobe Gothic Std B" pitchFamily="34" charset="-128"/>
                <a:ea typeface="Adobe Gothic Std B" pitchFamily="34" charset="-128"/>
              </a:rPr>
              <a:t>t.stop();</a:t>
            </a:r>
          </a:p>
          <a:p>
            <a:pPr eaLnBrk="1" hangingPunct="1"/>
            <a:r>
              <a:rPr lang="en-US">
                <a:latin typeface="Adobe Gothic Std B" pitchFamily="34" charset="-128"/>
                <a:ea typeface="Adobe Gothic Std B" pitchFamily="34" charset="-128"/>
              </a:rPr>
              <a:t>t finishes</a:t>
            </a:r>
          </a:p>
        </p:txBody>
      </p:sp>
      <p:sp>
        <p:nvSpPr>
          <p:cNvPr id="6155" name="TextBox 14"/>
          <p:cNvSpPr txBox="1">
            <a:spLocks noChangeArrowheads="1"/>
          </p:cNvSpPr>
          <p:nvPr/>
        </p:nvSpPr>
        <p:spPr bwMode="auto">
          <a:xfrm>
            <a:off x="3849688" y="495300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dobe Gothic Std B" pitchFamily="34" charset="-128"/>
                <a:ea typeface="Adobe Gothic Std B" pitchFamily="34" charset="-128"/>
              </a:rPr>
              <a:t>t.wait();</a:t>
            </a:r>
          </a:p>
        </p:txBody>
      </p:sp>
      <p:sp>
        <p:nvSpPr>
          <p:cNvPr id="6156" name="Text Box 6"/>
          <p:cNvSpPr txBox="1">
            <a:spLocks noChangeArrowheads="1"/>
          </p:cNvSpPr>
          <p:nvPr/>
        </p:nvSpPr>
        <p:spPr bwMode="auto">
          <a:xfrm>
            <a:off x="7045325" y="5424488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Dead</a:t>
            </a:r>
          </a:p>
        </p:txBody>
      </p:sp>
      <p:sp>
        <p:nvSpPr>
          <p:cNvPr id="6157" name="TextBox 17"/>
          <p:cNvSpPr txBox="1">
            <a:spLocks noChangeArrowheads="1"/>
          </p:cNvSpPr>
          <p:nvPr/>
        </p:nvSpPr>
        <p:spPr bwMode="auto">
          <a:xfrm>
            <a:off x="3835400" y="4505325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dobe Gothic Std B" pitchFamily="34" charset="-128"/>
                <a:ea typeface="Adobe Gothic Std B" pitchFamily="34" charset="-128"/>
              </a:rPr>
              <a:t>t.suspend();</a:t>
            </a:r>
          </a:p>
        </p:txBody>
      </p:sp>
      <p:sp>
        <p:nvSpPr>
          <p:cNvPr id="6158" name="TextBox 18"/>
          <p:cNvSpPr txBox="1">
            <a:spLocks noChangeArrowheads="1"/>
          </p:cNvSpPr>
          <p:nvPr/>
        </p:nvSpPr>
        <p:spPr bwMode="auto">
          <a:xfrm>
            <a:off x="3849688" y="4043363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dobe Gothic Std B" pitchFamily="34" charset="-128"/>
                <a:ea typeface="Adobe Gothic Std B" pitchFamily="34" charset="-128"/>
              </a:rPr>
              <a:t>t.sleep(ms);</a:t>
            </a:r>
          </a:p>
        </p:txBody>
      </p:sp>
      <p:sp>
        <p:nvSpPr>
          <p:cNvPr id="6159" name="Line 8"/>
          <p:cNvSpPr>
            <a:spLocks noChangeShapeType="1"/>
          </p:cNvSpPr>
          <p:nvPr/>
        </p:nvSpPr>
        <p:spPr bwMode="auto">
          <a:xfrm>
            <a:off x="6324600" y="3581400"/>
            <a:ext cx="838200" cy="18335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TextBox 20"/>
          <p:cNvSpPr txBox="1">
            <a:spLocks noChangeArrowheads="1"/>
          </p:cNvSpPr>
          <p:nvPr/>
        </p:nvSpPr>
        <p:spPr bwMode="auto">
          <a:xfrm>
            <a:off x="742950" y="297180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dobe Gothic Std B" pitchFamily="34" charset="-128"/>
                <a:ea typeface="Adobe Gothic Std B" pitchFamily="34" charset="-128"/>
              </a:rPr>
              <a:t>t.resume();</a:t>
            </a:r>
          </a:p>
        </p:txBody>
      </p:sp>
      <p:sp>
        <p:nvSpPr>
          <p:cNvPr id="6161" name="Line 9"/>
          <p:cNvSpPr>
            <a:spLocks noChangeShapeType="1"/>
          </p:cNvSpPr>
          <p:nvPr/>
        </p:nvSpPr>
        <p:spPr bwMode="auto">
          <a:xfrm>
            <a:off x="2571750" y="971550"/>
            <a:ext cx="0" cy="10858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914400" y="457200"/>
            <a:ext cx="7292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An example of a single Thread (a single Java application):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Program placed in memory, ready to run.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2514600" y="2514600"/>
            <a:ext cx="13716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4648200" y="3505200"/>
            <a:ext cx="13716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2438400" y="4343400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Waiting</a:t>
            </a:r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3962400" y="2667000"/>
            <a:ext cx="14478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9"/>
          <p:cNvSpPr>
            <a:spLocks noChangeShapeType="1"/>
          </p:cNvSpPr>
          <p:nvPr/>
        </p:nvSpPr>
        <p:spPr bwMode="auto">
          <a:xfrm flipH="1">
            <a:off x="3886200" y="4038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 flipV="1">
            <a:off x="3124200" y="30480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11"/>
          <p:cNvSpPr>
            <a:spLocks noChangeShapeType="1"/>
          </p:cNvSpPr>
          <p:nvPr/>
        </p:nvSpPr>
        <p:spPr bwMode="auto">
          <a:xfrm flipH="1" flipV="1">
            <a:off x="3962400" y="2895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Oval 12"/>
          <p:cNvSpPr>
            <a:spLocks noChangeArrowheads="1"/>
          </p:cNvSpPr>
          <p:nvPr/>
        </p:nvSpPr>
        <p:spPr bwMode="auto">
          <a:xfrm>
            <a:off x="2286000" y="2362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914400" y="457200"/>
            <a:ext cx="7292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An example of a single Thread (a single Java application):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Program starts running.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2514600" y="2514600"/>
            <a:ext cx="13716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4648200" y="3505200"/>
            <a:ext cx="13716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2438400" y="4343400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Waiting</a:t>
            </a:r>
          </a:p>
        </p:txBody>
      </p:sp>
      <p:sp>
        <p:nvSpPr>
          <p:cNvPr id="8198" name="Line 8"/>
          <p:cNvSpPr>
            <a:spLocks noChangeShapeType="1"/>
          </p:cNvSpPr>
          <p:nvPr/>
        </p:nvSpPr>
        <p:spPr bwMode="auto">
          <a:xfrm>
            <a:off x="3962400" y="2667000"/>
            <a:ext cx="144780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 flipH="1">
            <a:off x="3886200" y="4038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10"/>
          <p:cNvSpPr>
            <a:spLocks noChangeShapeType="1"/>
          </p:cNvSpPr>
          <p:nvPr/>
        </p:nvSpPr>
        <p:spPr bwMode="auto">
          <a:xfrm flipV="1">
            <a:off x="3124200" y="30480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auto">
          <a:xfrm flipH="1" flipV="1">
            <a:off x="3962400" y="2895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Oval 12"/>
          <p:cNvSpPr>
            <a:spLocks noChangeArrowheads="1"/>
          </p:cNvSpPr>
          <p:nvPr/>
        </p:nvSpPr>
        <p:spPr bwMode="auto">
          <a:xfrm>
            <a:off x="5791200" y="3352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914400" y="457200"/>
            <a:ext cx="7292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An example of a single Thread (a single Java application):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Program makes an I/O request.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2514600" y="2514600"/>
            <a:ext cx="13716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4648200" y="3505200"/>
            <a:ext cx="13716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438400" y="4343400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Waiting</a:t>
            </a:r>
          </a:p>
        </p:txBody>
      </p:sp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3962400" y="2667000"/>
            <a:ext cx="14478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 flipH="1">
            <a:off x="3886200" y="4038600"/>
            <a:ext cx="9906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 flipV="1">
            <a:off x="3124200" y="30480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 flipH="1" flipV="1">
            <a:off x="3962400" y="2895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Oval 12"/>
          <p:cNvSpPr>
            <a:spLocks noChangeArrowheads="1"/>
          </p:cNvSpPr>
          <p:nvPr/>
        </p:nvSpPr>
        <p:spPr bwMode="auto">
          <a:xfrm>
            <a:off x="3429000" y="4114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14400" y="457200"/>
            <a:ext cx="7292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An example of a single Thread (a single Java application):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I/O is finished; program is ready to run again.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2514600" y="2514600"/>
            <a:ext cx="13716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4648200" y="3505200"/>
            <a:ext cx="13716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2438400" y="4343400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Waiting</a:t>
            </a:r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3962400" y="2667000"/>
            <a:ext cx="14478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 flipH="1">
            <a:off x="3886200" y="4038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 flipV="1">
            <a:off x="3124200" y="3048000"/>
            <a:ext cx="0" cy="1219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 flipH="1" flipV="1">
            <a:off x="3962400" y="2895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Oval 12"/>
          <p:cNvSpPr>
            <a:spLocks noChangeArrowheads="1"/>
          </p:cNvSpPr>
          <p:nvPr/>
        </p:nvSpPr>
        <p:spPr bwMode="auto">
          <a:xfrm>
            <a:off x="2286000" y="2362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611</Words>
  <Application>Microsoft Office PowerPoint</Application>
  <PresentationFormat>On-screen Show (4:3)</PresentationFormat>
  <Paragraphs>134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Adobe Gothic Std B</vt:lpstr>
      <vt:lpstr>Calibri</vt:lpstr>
      <vt:lpstr>Courier New</vt:lpstr>
      <vt:lpstr>Times New Roman</vt:lpstr>
      <vt:lpstr>Default Design</vt:lpstr>
      <vt:lpstr>Threads</vt:lpstr>
      <vt:lpstr>PowerPoint Presentation</vt:lpstr>
      <vt:lpstr>The Value of Threads can be seen by looking at Process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Queens College, 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Kenneth J Lord</dc:creator>
  <cp:lastModifiedBy>Hannah Zeng</cp:lastModifiedBy>
  <cp:revision>12</cp:revision>
  <dcterms:created xsi:type="dcterms:W3CDTF">2007-05-16T01:13:51Z</dcterms:created>
  <dcterms:modified xsi:type="dcterms:W3CDTF">2019-12-09T20:07:38Z</dcterms:modified>
</cp:coreProperties>
</file>