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68" r:id="rId4"/>
    <p:sldId id="270" r:id="rId5"/>
    <p:sldId id="269" r:id="rId6"/>
    <p:sldId id="271" r:id="rId7"/>
    <p:sldId id="272" r:id="rId8"/>
    <p:sldId id="273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5" r:id="rId19"/>
    <p:sldId id="275" r:id="rId20"/>
    <p:sldId id="276" r:id="rId21"/>
    <p:sldId id="277" r:id="rId22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C6EEDF-915A-4F29-8255-C74E37278A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4BAF0-8FDC-4173-B2B9-096988E44B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9/4/2019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2117A-2184-494C-98ED-667E1E5E91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226F8-EC5D-4EBA-8882-29DD210601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5079-84C2-4831-8BD5-4EFC9F7C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164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9/4/2019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FE679-CD11-4E31-877E-ED057FC3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1624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9/4/2019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FE679-CD11-4E31-877E-ED057FC358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F1E-69C1-41C3-BC97-B2A4039B8008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AE8-5CE4-44D2-97BD-6C83662693C5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1844-0917-4BFE-9F09-69F425910C74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F54B-00ED-408B-AACA-61D196DF9F3D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1154-F43C-48BE-80FD-5D6A3C0ED76A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36CE-FE25-472C-9211-DE118D2B9089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AC57-831A-4C1A-B0F5-5E7BAB92E630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DF19-ED6D-4E71-B0C6-D2E03034A44F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6824-210B-42EB-BBEE-8B231EC8F319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8331-434C-4D7E-A046-D8410D1EBE83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2B0-152C-4871-875A-82EBE7246B10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72DF-2C71-4DB9-BEAC-11978647DF0F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unicode.org/char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3505200"/>
          </a:xfrm>
        </p:spPr>
        <p:txBody>
          <a:bodyPr/>
          <a:lstStyle/>
          <a:p>
            <a:pPr>
              <a:buNone/>
            </a:pPr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class </a:t>
            </a:r>
            <a:r>
              <a:rPr lang="en-US" dirty="0">
                <a:solidFill>
                  <a:srgbClr val="0070C0"/>
                </a:solidFill>
              </a:rPr>
              <a:t>Cat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Properites</a:t>
            </a:r>
            <a:r>
              <a:rPr lang="en-US" sz="2400" dirty="0"/>
              <a:t>: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breed, gender, color, number of legs, </a:t>
            </a:r>
          </a:p>
          <a:p>
            <a:pPr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			neutered,…</a:t>
            </a:r>
          </a:p>
          <a:p>
            <a:pPr>
              <a:buNone/>
            </a:pPr>
            <a:r>
              <a:rPr lang="en-US" sz="2400" dirty="0"/>
              <a:t>	Behaviors: 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meows, eats, purrs, sleeps, …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A specific cat is an </a:t>
            </a:r>
            <a:r>
              <a:rPr lang="en-US" sz="2400" i="1" dirty="0">
                <a:solidFill>
                  <a:srgbClr val="0070C0"/>
                </a:solidFill>
              </a:rPr>
              <a:t>instance</a:t>
            </a:r>
            <a:r>
              <a:rPr lang="en-US" sz="2400" dirty="0"/>
              <a:t> of the Cat class:</a:t>
            </a:r>
          </a:p>
        </p:txBody>
      </p:sp>
      <p:pic>
        <p:nvPicPr>
          <p:cNvPr id="1026" name="Picture 2" descr="C:\Users\Ken\AppData\Local\Microsoft\Windows\Temporary Internet Files\Content.IE5\49ZIJO4W\MP90044658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09600"/>
            <a:ext cx="1294553" cy="1676400"/>
          </a:xfrm>
          <a:prstGeom prst="rect">
            <a:avLst/>
          </a:prstGeom>
          <a:noFill/>
        </p:spPr>
      </p:pic>
      <p:pic>
        <p:nvPicPr>
          <p:cNvPr id="1027" name="Picture 3" descr="C:\Users\Ken\AppData\Local\Microsoft\Windows\Temporary Internet Files\Content.IE5\GIDUBKP8\MP90040244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962400"/>
            <a:ext cx="950976" cy="950976"/>
          </a:xfrm>
          <a:prstGeom prst="rect">
            <a:avLst/>
          </a:prstGeom>
          <a:noFill/>
        </p:spPr>
      </p:pic>
      <p:pic>
        <p:nvPicPr>
          <p:cNvPr id="1028" name="Picture 4" descr="C:\Users\Ken\AppData\Local\Microsoft\Windows\Temporary Internet Files\Content.IE5\E3NOCY0M\MP910221074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962400"/>
            <a:ext cx="915060" cy="914400"/>
          </a:xfrm>
          <a:prstGeom prst="rect">
            <a:avLst/>
          </a:prstGeom>
          <a:noFill/>
        </p:spPr>
      </p:pic>
      <p:pic>
        <p:nvPicPr>
          <p:cNvPr id="7" name="Picture 6" descr="maine co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3962400"/>
            <a:ext cx="1101237" cy="946517"/>
          </a:xfrm>
          <a:prstGeom prst="rect">
            <a:avLst/>
          </a:prstGeom>
        </p:spPr>
      </p:pic>
      <p:pic>
        <p:nvPicPr>
          <p:cNvPr id="8" name="Picture 7" descr="siamese ca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800" y="3810000"/>
            <a:ext cx="867068" cy="1162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0292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Breed: tabby</a:t>
            </a:r>
          </a:p>
          <a:p>
            <a:r>
              <a:rPr lang="en-US" dirty="0"/>
              <a:t>gender: male</a:t>
            </a:r>
          </a:p>
          <a:p>
            <a:r>
              <a:rPr lang="en-US" dirty="0"/>
              <a:t>Color: gray</a:t>
            </a:r>
          </a:p>
          <a:p>
            <a:r>
              <a:rPr lang="en-US" dirty="0"/>
              <a:t>Number of legs: 4</a:t>
            </a:r>
          </a:p>
          <a:p>
            <a:r>
              <a:rPr lang="en-US" dirty="0"/>
              <a:t>Neutered: 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50292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Breed: calico</a:t>
            </a:r>
          </a:p>
          <a:p>
            <a:r>
              <a:rPr lang="en-US" dirty="0"/>
              <a:t>gender: female</a:t>
            </a:r>
          </a:p>
          <a:p>
            <a:r>
              <a:rPr lang="en-US" dirty="0"/>
              <a:t>Color: brown</a:t>
            </a:r>
          </a:p>
          <a:p>
            <a:r>
              <a:rPr lang="en-US" dirty="0"/>
              <a:t>Number of legs: 4</a:t>
            </a:r>
          </a:p>
          <a:p>
            <a:r>
              <a:rPr lang="en-US" dirty="0"/>
              <a:t>Neutered: 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50292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Breed: Maine Coon</a:t>
            </a:r>
          </a:p>
          <a:p>
            <a:r>
              <a:rPr lang="en-US" dirty="0"/>
              <a:t>gender: male</a:t>
            </a:r>
          </a:p>
          <a:p>
            <a:r>
              <a:rPr lang="en-US" dirty="0"/>
              <a:t>Color: gray</a:t>
            </a:r>
          </a:p>
          <a:p>
            <a:r>
              <a:rPr lang="en-US" dirty="0"/>
              <a:t>Number of legs: 4</a:t>
            </a:r>
          </a:p>
          <a:p>
            <a:r>
              <a:rPr lang="en-US" dirty="0"/>
              <a:t>Neutered: 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0" y="51054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Breed: Siamese</a:t>
            </a:r>
          </a:p>
          <a:p>
            <a:r>
              <a:rPr lang="en-US" dirty="0"/>
              <a:t>gender: female</a:t>
            </a:r>
          </a:p>
          <a:p>
            <a:r>
              <a:rPr lang="en-US" dirty="0"/>
              <a:t>Color: sable</a:t>
            </a:r>
          </a:p>
          <a:p>
            <a:r>
              <a:rPr lang="en-US" dirty="0"/>
              <a:t>Number of legs: 4</a:t>
            </a:r>
          </a:p>
          <a:p>
            <a:r>
              <a:rPr lang="en-US" dirty="0"/>
              <a:t>Neutered: 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0400" y="60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Instantiation- making an </a:t>
            </a:r>
            <a:r>
              <a:rPr lang="en-US" sz="3200" i="1" dirty="0"/>
              <a:t>instance</a:t>
            </a:r>
            <a:r>
              <a:rPr lang="en-US" sz="3200" dirty="0"/>
              <a:t> of a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5240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Cat pet1, pet2, pet3;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pet1 = new Cat("tabby","male","gray",4,true);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pet2 = new Cat("calico","female","brown",4,true);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733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733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pet2</a:t>
            </a:r>
          </a:p>
        </p:txBody>
      </p:sp>
      <p:sp>
        <p:nvSpPr>
          <p:cNvPr id="11" name="Cloud 10"/>
          <p:cNvSpPr/>
          <p:nvPr/>
        </p:nvSpPr>
        <p:spPr>
          <a:xfrm>
            <a:off x="990600" y="4572000"/>
            <a:ext cx="1981200" cy="16764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4724400" y="4495800"/>
            <a:ext cx="1981200" cy="16764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8800" y="3886200"/>
            <a:ext cx="3048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24400" y="3886200"/>
            <a:ext cx="4572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3" descr="C:\Users\Ken\AppData\Local\Microsoft\Windows\Temporary Internet Files\Content.IE5\GIDUBKP8\MP90040244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876800"/>
            <a:ext cx="950976" cy="950976"/>
          </a:xfrm>
          <a:prstGeom prst="rect">
            <a:avLst/>
          </a:prstGeom>
          <a:noFill/>
        </p:spPr>
      </p:pic>
      <p:pic>
        <p:nvPicPr>
          <p:cNvPr id="18" name="Picture 4" descr="C:\Users\Ken\AppData\Local\Microsoft\Windows\Temporary Internet Files\Content.IE5\E3NOCY0M\MP91022107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800600"/>
            <a:ext cx="915060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Static vs.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dirty="0"/>
              <a:t> variables belong to a </a:t>
            </a:r>
            <a:r>
              <a:rPr lang="en-US" i="1" dirty="0"/>
              <a:t>class. </a:t>
            </a:r>
          </a:p>
          <a:p>
            <a:pPr>
              <a:buNone/>
            </a:pPr>
            <a:r>
              <a:rPr lang="en-US" sz="2400" i="1" dirty="0"/>
              <a:t>	There is only ONE variable for EVERY instance of the class.</a:t>
            </a:r>
          </a:p>
          <a:p>
            <a:pPr>
              <a:buNone/>
            </a:pP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Instance</a:t>
            </a:r>
            <a:r>
              <a:rPr lang="en-US" dirty="0"/>
              <a:t> variables belong to an object</a:t>
            </a:r>
          </a:p>
          <a:p>
            <a:pPr>
              <a:buNone/>
            </a:pPr>
            <a:r>
              <a:rPr lang="en-US" i="1" dirty="0"/>
              <a:t>	</a:t>
            </a:r>
            <a:r>
              <a:rPr lang="en-US" sz="2400" i="1" dirty="0"/>
              <a:t>The object is an </a:t>
            </a:r>
            <a:r>
              <a:rPr lang="en-US" sz="2400" dirty="0"/>
              <a:t>instance </a:t>
            </a:r>
            <a:r>
              <a:rPr lang="en-US" sz="2400" i="1" dirty="0"/>
              <a:t>of the class.</a:t>
            </a:r>
            <a:endParaRPr lang="en-US" i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Example: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000" dirty="0"/>
              <a:t>The color and gender of a cat depends on the </a:t>
            </a:r>
            <a:r>
              <a:rPr lang="en-US" sz="2000" i="1" dirty="0">
                <a:solidFill>
                  <a:schemeClr val="accent2"/>
                </a:solidFill>
              </a:rPr>
              <a:t>instance</a:t>
            </a:r>
            <a:r>
              <a:rPr lang="en-US" sz="2000" dirty="0"/>
              <a:t> of the cat.</a:t>
            </a:r>
          </a:p>
          <a:p>
            <a:pPr>
              <a:buNone/>
            </a:pPr>
            <a:r>
              <a:rPr lang="en-US" sz="2000" dirty="0"/>
              <a:t>	The number of legs is a property of </a:t>
            </a:r>
            <a:r>
              <a:rPr lang="en-US" sz="2000" i="1" dirty="0">
                <a:solidFill>
                  <a:schemeClr val="accent2"/>
                </a:solidFill>
              </a:rPr>
              <a:t>all</a:t>
            </a:r>
            <a:r>
              <a:rPr lang="en-US" sz="2000" dirty="0"/>
              <a:t> cats.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 Cat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NUMBER_OF_LEGS = 4;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String gender;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String breed;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String color;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neutered;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09600"/>
            <a:ext cx="8153400" cy="4876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Ken\AppData\Local\Microsoft\Windows\Temporary Internet Files\Content.IE5\49ZIJO4W\MP90044658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905000"/>
            <a:ext cx="1294553" cy="1676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629400" y="190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3352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NUMBER_OF_LEGS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leg =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.NUMBER_OF_LEGS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itchFamily="49" charset="0"/>
              </a:rPr>
              <a:t>NUMBER_OF_LEGS</a:t>
            </a:r>
            <a:r>
              <a:rPr lang="en-US" sz="2400" dirty="0">
                <a:latin typeface="+mj-lt"/>
                <a:cs typeface="Courier New" pitchFamily="49" charset="0"/>
              </a:rPr>
              <a:t> is </a:t>
            </a:r>
            <a:r>
              <a:rPr lang="en-US" sz="2400" i="1" dirty="0">
                <a:latin typeface="+mj-lt"/>
                <a:cs typeface="Courier New" pitchFamily="49" charset="0"/>
              </a:rPr>
              <a:t>static</a:t>
            </a:r>
            <a:r>
              <a:rPr lang="en-US" sz="2400" dirty="0">
                <a:latin typeface="+mj-lt"/>
                <a:cs typeface="Courier New" pitchFamily="49" charset="0"/>
              </a:rPr>
              <a:t> so its value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comes from the class Cat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myCatBreed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.breed;</a:t>
            </a:r>
          </a:p>
          <a:p>
            <a:pPr>
              <a:buNone/>
            </a:pPr>
            <a:r>
              <a:rPr lang="en-US" sz="2400" dirty="0">
                <a:cs typeface="Courier New" pitchFamily="49" charset="0"/>
              </a:rPr>
              <a:t>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breed</a:t>
            </a:r>
            <a:r>
              <a:rPr lang="en-US" sz="2400" dirty="0">
                <a:cs typeface="Courier New" pitchFamily="49" charset="0"/>
              </a:rPr>
              <a:t> is an instance variable so its value</a:t>
            </a:r>
          </a:p>
          <a:p>
            <a:pPr>
              <a:buNone/>
            </a:pPr>
            <a:r>
              <a:rPr lang="en-US" sz="2400" dirty="0">
                <a:cs typeface="Courier New" pitchFamily="49" charset="0"/>
              </a:rPr>
              <a:t>	comes from a particular instance of a Cat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C:\Users\Ken\AppData\Local\Microsoft\Windows\Temporary Internet Files\Content.IE5\49ZIJO4W\MP90044658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838200"/>
            <a:ext cx="1294553" cy="1676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934200" y="3581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pet1</a:t>
            </a:r>
          </a:p>
        </p:txBody>
      </p:sp>
      <p:sp>
        <p:nvSpPr>
          <p:cNvPr id="7" name="Cloud 6"/>
          <p:cNvSpPr/>
          <p:nvPr/>
        </p:nvSpPr>
        <p:spPr>
          <a:xfrm>
            <a:off x="6553200" y="4419600"/>
            <a:ext cx="1981200" cy="16764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91400" y="3733800"/>
            <a:ext cx="3048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3" descr="C:\Users\Ken\AppData\Local\Microsoft\Windows\Temporary Internet Files\Content.IE5\GIDUBKP8\MP90040244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4724400"/>
            <a:ext cx="950976" cy="9509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781800" y="83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2860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NUMBER_OF_LEGS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Can </a:t>
            </a:r>
            <a:r>
              <a:rPr lang="en-US" sz="3200" i="1" dirty="0"/>
              <a:t>static</a:t>
            </a:r>
            <a:r>
              <a:rPr lang="en-US" sz="3200" dirty="0"/>
              <a:t> variables be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Yes.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class Cat 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static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NUMBER_OF_LEGS = 4;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String gender;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String breed;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String color;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neutered;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Cat (…) {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pet1 = new Cat(…);   //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is now 1</a:t>
            </a:r>
          </a:p>
          <a:p>
            <a:pPr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pet2 = new Cat(…);   //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is now 2</a:t>
            </a:r>
            <a:endParaRPr lang="en-US" sz="21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the </a:t>
            </a:r>
            <a:r>
              <a:rPr lang="en-US" sz="3200" i="1" dirty="0"/>
              <a:t>final</a:t>
            </a:r>
            <a:r>
              <a:rPr lang="en-US" sz="3200" dirty="0"/>
              <a:t> </a:t>
            </a:r>
            <a:r>
              <a:rPr lang="en-US" sz="3200" dirty="0" err="1"/>
              <a:t>modifer</a:t>
            </a:r>
            <a:r>
              <a:rPr lang="en-US" sz="3200" dirty="0"/>
              <a:t> to make constants.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dirty="0">
                <a:latin typeface="Courier New" pitchFamily="49" charset="0"/>
                <a:cs typeface="Courier New" pitchFamily="49" charset="0"/>
              </a:rPr>
              <a:t>class Cat {</a:t>
            </a:r>
          </a:p>
          <a:p>
            <a:pPr>
              <a:buNone/>
            </a:pPr>
            <a:r>
              <a:rPr lang="en-US" sz="4400" dirty="0">
                <a:latin typeface="Courier New" pitchFamily="49" charset="0"/>
                <a:cs typeface="Courier New" pitchFamily="49" charset="0"/>
              </a:rPr>
              <a:t>	static </a:t>
            </a:r>
            <a:r>
              <a:rPr lang="en-US" sz="4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dirty="0" err="1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4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4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4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4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400" dirty="0">
                <a:latin typeface="Courier New" pitchFamily="49" charset="0"/>
                <a:cs typeface="Courier New" pitchFamily="49" charset="0"/>
              </a:rPr>
              <a:t> NUMBER_OF_LEGS = 4;</a:t>
            </a:r>
          </a:p>
          <a:p>
            <a:pPr>
              <a:buNone/>
            </a:pPr>
            <a:r>
              <a:rPr lang="en-US" sz="4400" dirty="0">
                <a:latin typeface="Courier New" pitchFamily="49" charset="0"/>
                <a:cs typeface="Courier New" pitchFamily="49" charset="0"/>
              </a:rPr>
              <a:t>	String gender;</a:t>
            </a:r>
          </a:p>
          <a:p>
            <a:pPr>
              <a:buNone/>
            </a:pPr>
            <a:r>
              <a:rPr lang="en-US" sz="4400" dirty="0">
                <a:latin typeface="Courier New" pitchFamily="49" charset="0"/>
                <a:cs typeface="Courier New" pitchFamily="49" charset="0"/>
              </a:rPr>
              <a:t>	String breed;</a:t>
            </a:r>
          </a:p>
          <a:p>
            <a:pPr>
              <a:buNone/>
            </a:pPr>
            <a:r>
              <a:rPr lang="en-US" sz="4400" dirty="0">
                <a:latin typeface="Courier New" pitchFamily="49" charset="0"/>
                <a:cs typeface="Courier New" pitchFamily="49" charset="0"/>
              </a:rPr>
              <a:t>	String color;</a:t>
            </a:r>
          </a:p>
          <a:p>
            <a:pPr>
              <a:buNone/>
            </a:pPr>
            <a:r>
              <a:rPr lang="en-US" sz="4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4400" dirty="0">
                <a:latin typeface="Courier New" pitchFamily="49" charset="0"/>
                <a:cs typeface="Courier New" pitchFamily="49" charset="0"/>
              </a:rPr>
              <a:t> neutered;</a:t>
            </a:r>
          </a:p>
          <a:p>
            <a:pPr>
              <a:buNone/>
            </a:pPr>
            <a:r>
              <a:rPr lang="en-US" sz="4400" dirty="0">
                <a:latin typeface="Courier New" pitchFamily="49" charset="0"/>
                <a:cs typeface="Courier New" pitchFamily="49" charset="0"/>
              </a:rPr>
              <a:t>public Cat (…) {</a:t>
            </a:r>
          </a:p>
          <a:p>
            <a:pPr>
              <a:buNone/>
            </a:pPr>
            <a:r>
              <a:rPr lang="en-US" sz="4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400" dirty="0" err="1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44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4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4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23178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methods (</a:t>
            </a:r>
            <a:r>
              <a:rPr lang="en-US" i="1" dirty="0"/>
              <a:t>functions in C++) </a:t>
            </a:r>
            <a:r>
              <a:rPr lang="en-US" dirty="0"/>
              <a:t>define the behavior of an object.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/>
              <a:t>A Cat object could tell you its breed: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getBreed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return breed;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/>
              <a:t>Or, if you have your cat neutered: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setNeutered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neutered = true;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/>
              <a:t>Methods can also be </a:t>
            </a:r>
            <a:r>
              <a:rPr lang="en-US" sz="2400" i="1" dirty="0"/>
              <a:t>static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2653" y="2514600"/>
            <a:ext cx="35052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String b = pet1.getBreed();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3888432"/>
            <a:ext cx="35052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pet1.setNeutered();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181600"/>
            <a:ext cx="35052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Cat.getNumLegs</a:t>
            </a:r>
            <a:r>
              <a:rPr lang="en-US" sz="2400" dirty="0"/>
              <a:t>();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</a:p>
        </p:txBody>
      </p:sp>
      <p:pic>
        <p:nvPicPr>
          <p:cNvPr id="12" name="Picture 11" descr="Animal_Hierarchy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066800"/>
            <a:ext cx="7070746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ING_hierarch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143000"/>
            <a:ext cx="7915511" cy="42912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76400" y="381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Inheritance in the  Java Class Hierarchy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096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Primitives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/>
              <a:t>Single-valued data items. Not Objects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byte</a:t>
            </a:r>
            <a:r>
              <a:rPr lang="en-US" sz="2800" dirty="0"/>
              <a:t>	8-bit signed two's complement integer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short</a:t>
            </a:r>
            <a:r>
              <a:rPr lang="en-US" sz="2800" dirty="0"/>
              <a:t>	16-bit signed two's complement integer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800" dirty="0"/>
              <a:t>		 32-bit signed two's complement integer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long</a:t>
            </a:r>
            <a:r>
              <a:rPr lang="en-US" sz="2800" dirty="0"/>
              <a:t>	 64-bit signed two's complement integer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n-US" sz="2800" dirty="0"/>
              <a:t>	32-bit single-precision IEEE 754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double</a:t>
            </a:r>
            <a:r>
              <a:rPr lang="en-US" sz="2800" dirty="0"/>
              <a:t> 	64-bit single-precision IEEE 754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2800" dirty="0"/>
              <a:t>	true/ false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en-US" sz="2800" dirty="0"/>
              <a:t>	16-bit Unicode character 	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grammer hierarc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914400"/>
            <a:ext cx="52578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cker hierarc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447800"/>
            <a:ext cx="5010896" cy="33956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number of bits and the range of values</a:t>
            </a:r>
            <a:br>
              <a:rPr lang="en-US" sz="3200" dirty="0"/>
            </a:br>
            <a:r>
              <a:rPr lang="en-US" sz="3200" dirty="0"/>
              <a:t>Two's complement integers, n=4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spc="-150" dirty="0"/>
              <a:t>0000		0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0001		1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0010		2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0011		3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0100		4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0101		5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0110		6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0111		7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1000		-8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1001		-7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1010		-6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1011		-5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1100		-4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1101		-3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1110		-2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/>
              <a:t>1111		-1</a:t>
            </a:r>
          </a:p>
        </p:txBody>
      </p:sp>
      <p:sp>
        <p:nvSpPr>
          <p:cNvPr id="4" name="Right Brace 3"/>
          <p:cNvSpPr/>
          <p:nvPr/>
        </p:nvSpPr>
        <p:spPr>
          <a:xfrm>
            <a:off x="1066800" y="1295400"/>
            <a:ext cx="533400" cy="472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3429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800" baseline="300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667000" y="1295400"/>
            <a:ext cx="5334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4648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800" baseline="30000" dirty="0">
                <a:solidFill>
                  <a:schemeClr val="accent2">
                    <a:lumMod val="75000"/>
                  </a:schemeClr>
                </a:solidFill>
              </a:rPr>
              <a:t>n-1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209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800" baseline="30000" dirty="0">
                <a:solidFill>
                  <a:schemeClr val="accent2">
                    <a:lumMod val="75000"/>
                  </a:schemeClr>
                </a:solidFill>
              </a:rPr>
              <a:t>n-1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667000" y="3657600"/>
            <a:ext cx="533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2286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.. (2</a:t>
            </a:r>
            <a:r>
              <a:rPr lang="en-US" baseline="30000" dirty="0"/>
              <a:t>n-1</a:t>
            </a:r>
            <a:r>
              <a:rPr lang="en-US" dirty="0"/>
              <a:t>)-1 =  0 .. 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8600" y="4724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(2</a:t>
            </a:r>
            <a:r>
              <a:rPr lang="en-US" baseline="30000" dirty="0"/>
              <a:t>n-1</a:t>
            </a:r>
            <a:r>
              <a:rPr lang="en-US" dirty="0"/>
              <a:t>)..-1	 =  -8 .. -1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867400" y="2209800"/>
            <a:ext cx="609600" cy="304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53200" y="350296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</a:t>
            </a:r>
            <a:r>
              <a:rPr lang="en-US" sz="2400" dirty="0"/>
              <a:t>(2</a:t>
            </a:r>
            <a:r>
              <a:rPr lang="en-US" sz="2400" baseline="30000" dirty="0"/>
              <a:t>n-1</a:t>
            </a:r>
            <a:r>
              <a:rPr lang="en-US" sz="2400" dirty="0"/>
              <a:t>).. (2</a:t>
            </a:r>
            <a:r>
              <a:rPr lang="en-US" sz="2400" baseline="30000" dirty="0"/>
              <a:t>n-1</a:t>
            </a:r>
            <a:r>
              <a:rPr lang="en-US" sz="2400" dirty="0"/>
              <a:t>)-1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1066800"/>
            <a:ext cx="8229600" cy="5181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number of bits and the range of values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Two's complement integers, n=32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2192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800" y="137160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  <a:r>
              <a:rPr lang="en-US" sz="2400" dirty="0"/>
              <a:t>(2</a:t>
            </a:r>
            <a:r>
              <a:rPr lang="en-US" sz="2400" baseline="30000" dirty="0"/>
              <a:t>n-1</a:t>
            </a:r>
            <a:r>
              <a:rPr lang="en-US" sz="2400" dirty="0"/>
              <a:t>).. (2</a:t>
            </a:r>
            <a:r>
              <a:rPr lang="en-US" sz="2400" baseline="30000" dirty="0"/>
              <a:t>n-1</a:t>
            </a:r>
            <a:r>
              <a:rPr lang="en-US" sz="2400" dirty="0"/>
              <a:t>)-1</a:t>
            </a:r>
          </a:p>
          <a:p>
            <a:pPr algn="ctr"/>
            <a:r>
              <a:rPr lang="en-US" sz="2400" dirty="0"/>
              <a:t>-(2</a:t>
            </a:r>
            <a:r>
              <a:rPr lang="en-US" sz="2400" baseline="30000" dirty="0"/>
              <a:t>32-1</a:t>
            </a:r>
            <a:r>
              <a:rPr lang="en-US" sz="2400" dirty="0"/>
              <a:t>).. (2</a:t>
            </a:r>
            <a:r>
              <a:rPr lang="en-US" sz="2400" baseline="30000" dirty="0"/>
              <a:t>32-1</a:t>
            </a:r>
            <a:r>
              <a:rPr lang="en-US" sz="2400" dirty="0"/>
              <a:t>)-1</a:t>
            </a:r>
          </a:p>
          <a:p>
            <a:pPr algn="ctr"/>
            <a:r>
              <a:rPr lang="en-US" sz="2400" dirty="0"/>
              <a:t>-(2</a:t>
            </a:r>
            <a:r>
              <a:rPr lang="en-US" sz="2400" baseline="30000" dirty="0"/>
              <a:t>31</a:t>
            </a:r>
            <a:r>
              <a:rPr lang="en-US" sz="2400" dirty="0"/>
              <a:t>).. (2</a:t>
            </a:r>
            <a:r>
              <a:rPr lang="en-US" sz="2400" baseline="30000" dirty="0"/>
              <a:t>31</a:t>
            </a:r>
            <a:r>
              <a:rPr lang="en-US" sz="2400" dirty="0"/>
              <a:t>)-1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-2,147,483,648 .. +2,147,483,647</a:t>
            </a: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-OR-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81000" y="1066800"/>
            <a:ext cx="8229600" cy="5181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426720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10</a:t>
            </a:r>
            <a:r>
              <a:rPr lang="en-US" sz="1400" dirty="0"/>
              <a:t> = 1,024 or about 1,000 (Kilo)</a:t>
            </a:r>
          </a:p>
          <a:p>
            <a:r>
              <a:rPr lang="en-US" sz="1400" dirty="0"/>
              <a:t>2</a:t>
            </a:r>
            <a:r>
              <a:rPr lang="en-US" sz="1400" baseline="30000" dirty="0"/>
              <a:t>20</a:t>
            </a:r>
            <a:r>
              <a:rPr lang="en-US" sz="1400" dirty="0"/>
              <a:t> = 1,024</a:t>
            </a:r>
            <a:r>
              <a:rPr lang="en-US" sz="1400" baseline="30000" dirty="0"/>
              <a:t>2</a:t>
            </a:r>
            <a:r>
              <a:rPr lang="en-US" sz="1400" dirty="0"/>
              <a:t> or about 1,000,000 (Mega)</a:t>
            </a:r>
          </a:p>
          <a:p>
            <a:r>
              <a:rPr lang="en-US" sz="1400" dirty="0"/>
              <a:t>2</a:t>
            </a:r>
            <a:r>
              <a:rPr lang="en-US" sz="1400" baseline="30000" dirty="0"/>
              <a:t>30</a:t>
            </a:r>
            <a:r>
              <a:rPr lang="en-US" sz="1400" dirty="0"/>
              <a:t> = 1,024</a:t>
            </a:r>
            <a:r>
              <a:rPr lang="en-US" sz="1400" baseline="30000" dirty="0"/>
              <a:t>3</a:t>
            </a:r>
            <a:r>
              <a:rPr lang="en-US" sz="1400" dirty="0"/>
              <a:t> or about 1,000,000,000 (Giga)</a:t>
            </a:r>
          </a:p>
          <a:p>
            <a:r>
              <a:rPr lang="en-US" sz="1400" dirty="0"/>
              <a:t>2</a:t>
            </a:r>
            <a:r>
              <a:rPr lang="en-US" sz="1400" baseline="30000" dirty="0"/>
              <a:t>40</a:t>
            </a:r>
            <a:r>
              <a:rPr lang="en-US" sz="1400" dirty="0"/>
              <a:t> = 1,024</a:t>
            </a:r>
            <a:r>
              <a:rPr lang="en-US" sz="1400" baseline="30000" dirty="0"/>
              <a:t>4</a:t>
            </a:r>
            <a:r>
              <a:rPr lang="en-US" sz="1400" dirty="0"/>
              <a:t> or about 1,000,000,000,000 (</a:t>
            </a:r>
            <a:r>
              <a:rPr lang="en-US" sz="1400" dirty="0" err="1"/>
              <a:t>Tera</a:t>
            </a:r>
            <a:r>
              <a:rPr lang="en-US" sz="140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95800" y="41910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31   </a:t>
            </a:r>
            <a:r>
              <a:rPr lang="en-US" sz="2400" dirty="0"/>
              <a:t>=  2</a:t>
            </a:r>
            <a:r>
              <a:rPr lang="en-US" sz="2400" baseline="30000" dirty="0"/>
              <a:t>1</a:t>
            </a:r>
            <a:r>
              <a:rPr lang="en-US" sz="2400" dirty="0"/>
              <a:t> * 2</a:t>
            </a:r>
            <a:r>
              <a:rPr lang="en-US" sz="2400" baseline="30000" dirty="0"/>
              <a:t>30</a:t>
            </a:r>
          </a:p>
          <a:p>
            <a:r>
              <a:rPr lang="en-US" sz="2400" dirty="0"/>
              <a:t>        =  2 G (about 2 billion)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0800" y="5562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So, an integer can represent +/- 2 billion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ASCII</a:t>
            </a:r>
            <a:r>
              <a:rPr lang="en-US" sz="2800" dirty="0"/>
              <a:t>	        8-bit code	2</a:t>
            </a:r>
            <a:r>
              <a:rPr lang="en-US" sz="2800" baseline="30000" dirty="0"/>
              <a:t>8</a:t>
            </a:r>
            <a:r>
              <a:rPr lang="en-US" sz="2800" dirty="0"/>
              <a:t> = 256 chars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Unicode</a:t>
            </a:r>
            <a:r>
              <a:rPr lang="en-US" sz="2800" dirty="0"/>
              <a:t>    16-bit code	2</a:t>
            </a:r>
            <a:r>
              <a:rPr lang="en-US" sz="2800" baseline="30000" dirty="0"/>
              <a:t>16</a:t>
            </a:r>
            <a:r>
              <a:rPr lang="en-US" sz="2800" dirty="0"/>
              <a:t> = 2</a:t>
            </a:r>
            <a:r>
              <a:rPr lang="en-US" sz="2800" baseline="30000" dirty="0"/>
              <a:t>6</a:t>
            </a:r>
            <a:r>
              <a:rPr lang="en-US" sz="2800" dirty="0"/>
              <a:t> *2</a:t>
            </a:r>
            <a:r>
              <a:rPr lang="en-US" sz="2800" baseline="30000" dirty="0"/>
              <a:t>10</a:t>
            </a:r>
            <a:r>
              <a:rPr lang="en-US" sz="2800" dirty="0"/>
              <a:t>= 64,000 chars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 algn="ctr">
              <a:buNone/>
            </a:pPr>
            <a:r>
              <a:rPr lang="en-US" sz="2000" dirty="0">
                <a:hlinkClick r:id="rId2"/>
              </a:rPr>
              <a:t>http://www.unicode.org/charts/</a:t>
            </a:r>
            <a:endParaRPr lang="en-US" sz="2000" dirty="0"/>
          </a:p>
        </p:txBody>
      </p:sp>
      <p:pic>
        <p:nvPicPr>
          <p:cNvPr id="4" name="Picture 3" descr="what_is_unic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2362200"/>
            <a:ext cx="2743200" cy="27016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33400"/>
            <a:ext cx="645356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CODE_Cherok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533400"/>
            <a:ext cx="6621668" cy="4919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CODED_Tibet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81000"/>
            <a:ext cx="6629400" cy="54013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</a:p>
          <a:p>
            <a:pPr>
              <a:buNone/>
            </a:pPr>
            <a:r>
              <a:rPr lang="en-US" dirty="0"/>
              <a:t>	a blueprint or template that describes the properties and behaviors of an object.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Object</a:t>
            </a:r>
            <a:endParaRPr lang="en-US" sz="4800" dirty="0"/>
          </a:p>
          <a:p>
            <a:pPr>
              <a:buNone/>
            </a:pPr>
            <a:r>
              <a:rPr lang="en-US" dirty="0"/>
              <a:t>	an instance of a class which has specific properties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377</Words>
  <Application>Microsoft Office PowerPoint</Application>
  <PresentationFormat>On-screen Show (4:3)</PresentationFormat>
  <Paragraphs>181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Classes and Objects</vt:lpstr>
      <vt:lpstr>Primitives</vt:lpstr>
      <vt:lpstr>The number of bits and the range of values Two's complement integers, n=4</vt:lpstr>
      <vt:lpstr>PowerPoint Presentation</vt:lpstr>
      <vt:lpstr>char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Instantiation- making an instance of a class</vt:lpstr>
      <vt:lpstr>Static vs. Instance</vt:lpstr>
      <vt:lpstr>PowerPoint Presentation</vt:lpstr>
      <vt:lpstr>PowerPoint Presentation</vt:lpstr>
      <vt:lpstr>Can static variables be changed?</vt:lpstr>
      <vt:lpstr>Use the final modifer to make constants.</vt:lpstr>
      <vt:lpstr>methods</vt:lpstr>
      <vt:lpstr>Inheritance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Ken</dc:creator>
  <cp:lastModifiedBy>ZENG</cp:lastModifiedBy>
  <cp:revision>40</cp:revision>
  <cp:lastPrinted>2019-09-04T02:16:52Z</cp:lastPrinted>
  <dcterms:created xsi:type="dcterms:W3CDTF">2012-08-21T15:26:06Z</dcterms:created>
  <dcterms:modified xsi:type="dcterms:W3CDTF">2019-09-04T02:18:13Z</dcterms:modified>
</cp:coreProperties>
</file>