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8" r:id="rId3"/>
    <p:sldId id="257" r:id="rId4"/>
    <p:sldId id="259" r:id="rId5"/>
    <p:sldId id="262" r:id="rId6"/>
    <p:sldId id="261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7102475" cy="93884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FFF00"/>
    <a:srgbClr val="33CC3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62" d="100"/>
          <a:sy n="62" d="100"/>
        </p:scale>
        <p:origin x="84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3504D90-B32F-46E9-895C-F4F12984CC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2BDDB2-F9B6-4028-B990-1A77C9F5C4C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r>
              <a:rPr lang="en-US"/>
              <a:t>CS212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79F028-1695-41E6-9381-E4DB437DB3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2BCBC3-8BAC-4BEF-9838-6F1BCEA1DD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E3D5E07-BAE6-4F82-9267-78DF3A382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3359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r>
              <a:rPr lang="en-US"/>
              <a:t>CS212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8275" y="1173163"/>
            <a:ext cx="4225925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A60EBAFD-5D02-49E2-97DD-7739B6AA3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5426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12A300-DCF7-4F13-A11A-3976E11887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20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35FE5E-F7F7-47BD-94FA-6D3FC182DF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52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A3AA49-907B-42E6-851B-BEE1A033DC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16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4A13A5-43FE-4FF0-9BC3-B09AFFA7A6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40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5C5B0B-1DB5-4C2B-8A02-16CBBB6E72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43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B9F101-FA4E-4D45-8340-B46BE8D23E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62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6A4234-EBB3-4552-A2AC-345E6D1325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8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BD5956-B8E6-465D-9C97-4C7F2BA2A9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60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B32B68-D4E3-43E9-9A77-B663FDEF44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02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65023-1A1D-4C44-9693-0065C6BBB5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3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2FA62D-6611-4518-9842-397DD900B3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08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51FF4AC-9892-4368-AF13-800D8E7174A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/>
              <a:t>Arrays and Sorting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9211AC-450E-4FB7-84C1-FB63DBD82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2A300-DCF7-4F13-A11A-3976E11887D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313565"/>
              </p:ext>
            </p:extLst>
          </p:nvPr>
        </p:nvGraphicFramePr>
        <p:xfrm>
          <a:off x="914400" y="914400"/>
          <a:ext cx="1828800" cy="51816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312" name="Text Box 48"/>
          <p:cNvSpPr txBox="1">
            <a:spLocks noChangeArrowheads="1"/>
          </p:cNvSpPr>
          <p:nvPr/>
        </p:nvSpPr>
        <p:spPr bwMode="auto">
          <a:xfrm>
            <a:off x="1219200" y="3048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numbers[10]</a:t>
            </a:r>
          </a:p>
        </p:txBody>
      </p:sp>
      <p:sp>
        <p:nvSpPr>
          <p:cNvPr id="11313" name="Text Box 49"/>
          <p:cNvSpPr txBox="1">
            <a:spLocks noChangeArrowheads="1"/>
          </p:cNvSpPr>
          <p:nvPr/>
        </p:nvSpPr>
        <p:spPr bwMode="auto">
          <a:xfrm>
            <a:off x="2971800" y="35814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subArrayLength</a:t>
            </a:r>
          </a:p>
        </p:txBody>
      </p:sp>
      <p:sp>
        <p:nvSpPr>
          <p:cNvPr id="11314" name="Text Box 50"/>
          <p:cNvSpPr txBox="1">
            <a:spLocks noChangeArrowheads="1"/>
          </p:cNvSpPr>
          <p:nvPr/>
        </p:nvSpPr>
        <p:spPr bwMode="auto">
          <a:xfrm>
            <a:off x="5257800" y="35814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11315" name="Text Box 51"/>
          <p:cNvSpPr txBox="1">
            <a:spLocks noChangeArrowheads="1"/>
          </p:cNvSpPr>
          <p:nvPr/>
        </p:nvSpPr>
        <p:spPr bwMode="auto">
          <a:xfrm>
            <a:off x="2819400" y="914400"/>
            <a:ext cx="5943600" cy="2027238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//  find the smallest number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smallest = numbers[0];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for (int i =1; i&lt;subArrayLength; i ++)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smallest = Math.min(smallest,numbers[i];  </a:t>
            </a:r>
          </a:p>
          <a:p>
            <a:pPr>
              <a:spcBef>
                <a:spcPct val="50000"/>
              </a:spcBef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80FEA5-1033-4919-BE12-AF0B57D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2B68-D4E3-43E9-9A77-B663FDEF443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994438"/>
              </p:ext>
            </p:extLst>
          </p:nvPr>
        </p:nvGraphicFramePr>
        <p:xfrm>
          <a:off x="914400" y="914400"/>
          <a:ext cx="1828800" cy="51816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2336" name="Text Box 48"/>
          <p:cNvSpPr txBox="1">
            <a:spLocks noChangeArrowheads="1"/>
          </p:cNvSpPr>
          <p:nvPr/>
        </p:nvSpPr>
        <p:spPr bwMode="auto">
          <a:xfrm>
            <a:off x="762000" y="3810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numbers[10]</a:t>
            </a:r>
          </a:p>
        </p:txBody>
      </p:sp>
      <p:sp>
        <p:nvSpPr>
          <p:cNvPr id="12337" name="Text Box 49"/>
          <p:cNvSpPr txBox="1">
            <a:spLocks noChangeArrowheads="1"/>
          </p:cNvSpPr>
          <p:nvPr/>
        </p:nvSpPr>
        <p:spPr bwMode="auto">
          <a:xfrm>
            <a:off x="2971800" y="35814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subArrayLength</a:t>
            </a:r>
          </a:p>
        </p:txBody>
      </p:sp>
      <p:sp>
        <p:nvSpPr>
          <p:cNvPr id="12338" name="Text Box 50"/>
          <p:cNvSpPr txBox="1">
            <a:spLocks noChangeArrowheads="1"/>
          </p:cNvSpPr>
          <p:nvPr/>
        </p:nvSpPr>
        <p:spPr bwMode="auto">
          <a:xfrm>
            <a:off x="5181600" y="35052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12339" name="Text Box 51"/>
          <p:cNvSpPr txBox="1">
            <a:spLocks noChangeArrowheads="1"/>
          </p:cNvSpPr>
          <p:nvPr/>
        </p:nvSpPr>
        <p:spPr bwMode="auto">
          <a:xfrm>
            <a:off x="2971800" y="838200"/>
            <a:ext cx="5943600" cy="2439988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//  find the </a:t>
            </a:r>
            <a:r>
              <a:rPr lang="en-US" sz="1800" i="1">
                <a:solidFill>
                  <a:schemeClr val="accent2"/>
                </a:solidFill>
                <a:latin typeface="Courier New" pitchFamily="49" charset="0"/>
              </a:rPr>
              <a:t>index</a:t>
            </a:r>
            <a:r>
              <a:rPr lang="en-US" sz="1800">
                <a:latin typeface="Courier New" pitchFamily="49" charset="0"/>
              </a:rPr>
              <a:t> of the smallest number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indexLowest = 0;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for ( int j = 1; j &lt; subArrayLength; j++ )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if ( array[j] &lt; array[indexLowest] )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 indexLowest = j; </a:t>
            </a:r>
          </a:p>
          <a:p>
            <a:pPr>
              <a:spcBef>
                <a:spcPct val="50000"/>
              </a:spcBef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E45ABD-FA0F-45F4-A3C8-5A9C9630B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2B68-D4E3-43E9-9A77-B663FDEF443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129007"/>
              </p:ext>
            </p:extLst>
          </p:nvPr>
        </p:nvGraphicFramePr>
        <p:xfrm>
          <a:off x="914400" y="914400"/>
          <a:ext cx="1828800" cy="51816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360" name="Text Box 48"/>
          <p:cNvSpPr txBox="1">
            <a:spLocks noChangeArrowheads="1"/>
          </p:cNvSpPr>
          <p:nvPr/>
        </p:nvSpPr>
        <p:spPr bwMode="auto">
          <a:xfrm>
            <a:off x="762000" y="3810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numbers[10]</a:t>
            </a:r>
          </a:p>
        </p:txBody>
      </p:sp>
      <p:sp>
        <p:nvSpPr>
          <p:cNvPr id="13363" name="Text Box 51"/>
          <p:cNvSpPr txBox="1">
            <a:spLocks noChangeArrowheads="1"/>
          </p:cNvSpPr>
          <p:nvPr/>
        </p:nvSpPr>
        <p:spPr bwMode="auto">
          <a:xfrm>
            <a:off x="2971800" y="838200"/>
            <a:ext cx="5943600" cy="1336675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//  find the </a:t>
            </a:r>
            <a:r>
              <a:rPr lang="en-US" sz="1800" i="1">
                <a:solidFill>
                  <a:schemeClr val="accent2"/>
                </a:solidFill>
                <a:latin typeface="Courier New" pitchFamily="49" charset="0"/>
              </a:rPr>
              <a:t>index</a:t>
            </a:r>
            <a:r>
              <a:rPr lang="en-US" sz="1800">
                <a:latin typeface="Courier New" pitchFamily="49" charset="0"/>
              </a:rPr>
              <a:t> of the smallest number</a:t>
            </a:r>
          </a:p>
          <a:p>
            <a:pPr>
              <a:spcBef>
                <a:spcPct val="50000"/>
              </a:spcBef>
            </a:pPr>
            <a:endParaRPr lang="en-US" sz="180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This is the basis of  “Selection Sort”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5A36B9-5A95-4F03-B9CE-F0FFC7094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2B68-D4E3-43E9-9A77-B663FDEF443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79" name="Group 1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160535"/>
              </p:ext>
            </p:extLst>
          </p:nvPr>
        </p:nvGraphicFramePr>
        <p:xfrm>
          <a:off x="914400" y="914400"/>
          <a:ext cx="1828800" cy="51816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4384" name="Text Box 48"/>
          <p:cNvSpPr txBox="1">
            <a:spLocks noChangeArrowheads="1"/>
          </p:cNvSpPr>
          <p:nvPr/>
        </p:nvSpPr>
        <p:spPr bwMode="auto">
          <a:xfrm>
            <a:off x="762000" y="3810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numbers[10]</a:t>
            </a:r>
          </a:p>
        </p:txBody>
      </p:sp>
      <p:sp>
        <p:nvSpPr>
          <p:cNvPr id="14385" name="Text Box 49"/>
          <p:cNvSpPr txBox="1">
            <a:spLocks noChangeArrowheads="1"/>
          </p:cNvSpPr>
          <p:nvPr/>
        </p:nvSpPr>
        <p:spPr bwMode="auto">
          <a:xfrm>
            <a:off x="3505200" y="838200"/>
            <a:ext cx="2667000" cy="5172075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find the </a:t>
            </a:r>
            <a:r>
              <a:rPr lang="en-US" sz="1800" i="1">
                <a:solidFill>
                  <a:schemeClr val="accent2"/>
                </a:solidFill>
                <a:latin typeface="Courier New" pitchFamily="49" charset="0"/>
              </a:rPr>
              <a:t>index</a:t>
            </a:r>
            <a:r>
              <a:rPr lang="en-US" sz="1800">
                <a:latin typeface="Courier New" pitchFamily="49" charset="0"/>
              </a:rPr>
              <a:t> of the smallest number</a:t>
            </a:r>
          </a:p>
          <a:p>
            <a:pPr>
              <a:spcBef>
                <a:spcPct val="50000"/>
              </a:spcBef>
            </a:pPr>
            <a:endParaRPr lang="en-US" sz="180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This is the basis of  “Selection Sort”</a:t>
            </a:r>
          </a:p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Find the smallest number and swap it with the number at the top of the array</a:t>
            </a:r>
          </a:p>
          <a:p>
            <a:pPr>
              <a:spcBef>
                <a:spcPct val="50000"/>
              </a:spcBef>
            </a:pPr>
            <a:endParaRPr lang="en-US">
              <a:latin typeface="Arial" charset="0"/>
            </a:endParaRPr>
          </a:p>
        </p:txBody>
      </p:sp>
      <p:graphicFrame>
        <p:nvGraphicFramePr>
          <p:cNvPr id="14480" name="Group 1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988227"/>
              </p:ext>
            </p:extLst>
          </p:nvPr>
        </p:nvGraphicFramePr>
        <p:xfrm>
          <a:off x="6172200" y="914400"/>
          <a:ext cx="1828800" cy="51816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4478" name="Text Box 142"/>
          <p:cNvSpPr txBox="1">
            <a:spLocks noChangeArrowheads="1"/>
          </p:cNvSpPr>
          <p:nvPr/>
        </p:nvSpPr>
        <p:spPr bwMode="auto">
          <a:xfrm>
            <a:off x="6172200" y="3810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numbers[10]</a:t>
            </a:r>
          </a:p>
        </p:txBody>
      </p:sp>
      <p:sp>
        <p:nvSpPr>
          <p:cNvPr id="14482" name="AutoShape 146"/>
          <p:cNvSpPr>
            <a:spLocks noChangeArrowheads="1"/>
          </p:cNvSpPr>
          <p:nvPr/>
        </p:nvSpPr>
        <p:spPr bwMode="auto">
          <a:xfrm>
            <a:off x="381000" y="990600"/>
            <a:ext cx="609600" cy="2133600"/>
          </a:xfrm>
          <a:prstGeom prst="curvedRightArrow">
            <a:avLst>
              <a:gd name="adj1" fmla="val 70000"/>
              <a:gd name="adj2" fmla="val 140000"/>
              <a:gd name="adj3" fmla="val 33333"/>
            </a:avLst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84" name="AutoShape 148"/>
          <p:cNvSpPr>
            <a:spLocks noChangeArrowheads="1"/>
          </p:cNvSpPr>
          <p:nvPr/>
        </p:nvSpPr>
        <p:spPr bwMode="auto">
          <a:xfrm rot="10573435" flipH="1">
            <a:off x="2824163" y="760413"/>
            <a:ext cx="533400" cy="2209800"/>
          </a:xfrm>
          <a:prstGeom prst="curvedLeftArrow">
            <a:avLst>
              <a:gd name="adj1" fmla="val 82857"/>
              <a:gd name="adj2" fmla="val 165714"/>
              <a:gd name="adj3" fmla="val 33333"/>
            </a:avLst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038821-9CDF-48D0-B99C-ECA36583F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2B68-D4E3-43E9-9A77-B663FDEF443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8" name="Text Box 48"/>
          <p:cNvSpPr txBox="1">
            <a:spLocks noChangeArrowheads="1"/>
          </p:cNvSpPr>
          <p:nvPr/>
        </p:nvSpPr>
        <p:spPr bwMode="auto">
          <a:xfrm>
            <a:off x="762000" y="3810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numbers[10]</a:t>
            </a:r>
          </a:p>
        </p:txBody>
      </p:sp>
      <p:graphicFrame>
        <p:nvGraphicFramePr>
          <p:cNvPr id="15461" name="Group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640120"/>
              </p:ext>
            </p:extLst>
          </p:nvPr>
        </p:nvGraphicFramePr>
        <p:xfrm>
          <a:off x="838200" y="990600"/>
          <a:ext cx="1828800" cy="51816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5456" name="Text Box 96"/>
          <p:cNvSpPr txBox="1">
            <a:spLocks noChangeArrowheads="1"/>
          </p:cNvSpPr>
          <p:nvPr/>
        </p:nvSpPr>
        <p:spPr bwMode="auto">
          <a:xfrm>
            <a:off x="6172200" y="3810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numbers[10]</a:t>
            </a:r>
          </a:p>
        </p:txBody>
      </p:sp>
      <p:sp>
        <p:nvSpPr>
          <p:cNvPr id="15457" name="AutoShape 97"/>
          <p:cNvSpPr>
            <a:spLocks/>
          </p:cNvSpPr>
          <p:nvPr/>
        </p:nvSpPr>
        <p:spPr bwMode="auto">
          <a:xfrm>
            <a:off x="2743200" y="990600"/>
            <a:ext cx="152400" cy="533400"/>
          </a:xfrm>
          <a:prstGeom prst="righ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58" name="AutoShape 98"/>
          <p:cNvSpPr>
            <a:spLocks/>
          </p:cNvSpPr>
          <p:nvPr/>
        </p:nvSpPr>
        <p:spPr bwMode="auto">
          <a:xfrm>
            <a:off x="2743200" y="1524000"/>
            <a:ext cx="228600" cy="1981200"/>
          </a:xfrm>
          <a:prstGeom prst="rightBrace">
            <a:avLst>
              <a:gd name="adj1" fmla="val 72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59" name="Text Box 99"/>
          <p:cNvSpPr txBox="1">
            <a:spLocks noChangeArrowheads="1"/>
          </p:cNvSpPr>
          <p:nvPr/>
        </p:nvSpPr>
        <p:spPr bwMode="auto">
          <a:xfrm>
            <a:off x="3124200" y="9906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sorted</a:t>
            </a:r>
          </a:p>
        </p:txBody>
      </p:sp>
      <p:sp>
        <p:nvSpPr>
          <p:cNvPr id="15460" name="Text Box 100"/>
          <p:cNvSpPr txBox="1">
            <a:spLocks noChangeArrowheads="1"/>
          </p:cNvSpPr>
          <p:nvPr/>
        </p:nvSpPr>
        <p:spPr bwMode="auto">
          <a:xfrm>
            <a:off x="3048000" y="2057400"/>
            <a:ext cx="3962400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Not sorted;</a:t>
            </a:r>
          </a:p>
          <a:p>
            <a:pPr>
              <a:spcBef>
                <a:spcPct val="50000"/>
              </a:spcBef>
            </a:pPr>
            <a:r>
              <a:rPr lang="en-US"/>
              <a:t>Find the smallest number here and swap it with numbers[1]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3EBE3A-2C2D-4DBD-846C-0E6713ADC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2B68-D4E3-43E9-9A77-B663FDEF443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762000" y="3810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numbers[10]</a:t>
            </a:r>
          </a:p>
        </p:txBody>
      </p:sp>
      <p:graphicFrame>
        <p:nvGraphicFramePr>
          <p:cNvPr id="16484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777411"/>
              </p:ext>
            </p:extLst>
          </p:nvPr>
        </p:nvGraphicFramePr>
        <p:xfrm>
          <a:off x="838200" y="990600"/>
          <a:ext cx="1828800" cy="51816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6433" name="Text Box 49"/>
          <p:cNvSpPr txBox="1">
            <a:spLocks noChangeArrowheads="1"/>
          </p:cNvSpPr>
          <p:nvPr/>
        </p:nvSpPr>
        <p:spPr bwMode="auto">
          <a:xfrm>
            <a:off x="6172200" y="3810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numbers[10]</a:t>
            </a:r>
          </a:p>
        </p:txBody>
      </p:sp>
      <p:sp>
        <p:nvSpPr>
          <p:cNvPr id="16434" name="AutoShape 50"/>
          <p:cNvSpPr>
            <a:spLocks/>
          </p:cNvSpPr>
          <p:nvPr/>
        </p:nvSpPr>
        <p:spPr bwMode="auto">
          <a:xfrm>
            <a:off x="2743200" y="990600"/>
            <a:ext cx="152400" cy="533400"/>
          </a:xfrm>
          <a:prstGeom prst="righ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35" name="AutoShape 51"/>
          <p:cNvSpPr>
            <a:spLocks/>
          </p:cNvSpPr>
          <p:nvPr/>
        </p:nvSpPr>
        <p:spPr bwMode="auto">
          <a:xfrm>
            <a:off x="2743200" y="1524000"/>
            <a:ext cx="228600" cy="1981200"/>
          </a:xfrm>
          <a:prstGeom prst="rightBrace">
            <a:avLst>
              <a:gd name="adj1" fmla="val 72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36" name="Text Box 52"/>
          <p:cNvSpPr txBox="1">
            <a:spLocks noChangeArrowheads="1"/>
          </p:cNvSpPr>
          <p:nvPr/>
        </p:nvSpPr>
        <p:spPr bwMode="auto">
          <a:xfrm>
            <a:off x="3124200" y="9906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sorted</a:t>
            </a:r>
          </a:p>
        </p:txBody>
      </p:sp>
      <p:graphicFrame>
        <p:nvGraphicFramePr>
          <p:cNvPr id="16485" name="Group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593526"/>
              </p:ext>
            </p:extLst>
          </p:nvPr>
        </p:nvGraphicFramePr>
        <p:xfrm>
          <a:off x="6019800" y="990600"/>
          <a:ext cx="1828800" cy="51816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6486" name="Line 102"/>
          <p:cNvSpPr>
            <a:spLocks noChangeShapeType="1"/>
          </p:cNvSpPr>
          <p:nvPr/>
        </p:nvSpPr>
        <p:spPr bwMode="auto">
          <a:xfrm flipV="1">
            <a:off x="3124200" y="1828800"/>
            <a:ext cx="28194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B96FC3-B576-4CB0-AEF3-FA7770CFB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2B68-D4E3-43E9-9A77-B663FDEF443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762000" y="3810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numbers[10]</a:t>
            </a:r>
          </a:p>
        </p:txBody>
      </p:sp>
      <p:graphicFrame>
        <p:nvGraphicFramePr>
          <p:cNvPr id="17508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797414"/>
              </p:ext>
            </p:extLst>
          </p:nvPr>
        </p:nvGraphicFramePr>
        <p:xfrm>
          <a:off x="838200" y="990600"/>
          <a:ext cx="1828800" cy="51816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7457" name="Text Box 49"/>
          <p:cNvSpPr txBox="1">
            <a:spLocks noChangeArrowheads="1"/>
          </p:cNvSpPr>
          <p:nvPr/>
        </p:nvSpPr>
        <p:spPr bwMode="auto">
          <a:xfrm>
            <a:off x="6172200" y="3810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numbers[10]</a:t>
            </a:r>
          </a:p>
        </p:txBody>
      </p:sp>
      <p:sp>
        <p:nvSpPr>
          <p:cNvPr id="17458" name="AutoShape 50"/>
          <p:cNvSpPr>
            <a:spLocks/>
          </p:cNvSpPr>
          <p:nvPr/>
        </p:nvSpPr>
        <p:spPr bwMode="auto">
          <a:xfrm>
            <a:off x="2743200" y="990600"/>
            <a:ext cx="228600" cy="990600"/>
          </a:xfrm>
          <a:prstGeom prst="rightBrace">
            <a:avLst>
              <a:gd name="adj1" fmla="val 36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59" name="AutoShape 51"/>
          <p:cNvSpPr>
            <a:spLocks/>
          </p:cNvSpPr>
          <p:nvPr/>
        </p:nvSpPr>
        <p:spPr bwMode="auto">
          <a:xfrm>
            <a:off x="2743200" y="2057400"/>
            <a:ext cx="228600" cy="1447800"/>
          </a:xfrm>
          <a:prstGeom prst="rightBrace">
            <a:avLst>
              <a:gd name="adj1" fmla="val 527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60" name="Text Box 52"/>
          <p:cNvSpPr txBox="1">
            <a:spLocks noChangeArrowheads="1"/>
          </p:cNvSpPr>
          <p:nvPr/>
        </p:nvSpPr>
        <p:spPr bwMode="auto">
          <a:xfrm>
            <a:off x="3200400" y="12954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sorted</a:t>
            </a:r>
          </a:p>
        </p:txBody>
      </p:sp>
      <p:graphicFrame>
        <p:nvGraphicFramePr>
          <p:cNvPr id="17510" name="Group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290127"/>
              </p:ext>
            </p:extLst>
          </p:nvPr>
        </p:nvGraphicFramePr>
        <p:xfrm>
          <a:off x="6019800" y="990600"/>
          <a:ext cx="1828800" cy="51816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7511" name="Line 103"/>
          <p:cNvSpPr>
            <a:spLocks noChangeShapeType="1"/>
          </p:cNvSpPr>
          <p:nvPr/>
        </p:nvSpPr>
        <p:spPr bwMode="auto">
          <a:xfrm flipV="1">
            <a:off x="2971800" y="2362200"/>
            <a:ext cx="3048000" cy="9144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2" name="Line 104"/>
          <p:cNvSpPr>
            <a:spLocks noChangeShapeType="1"/>
          </p:cNvSpPr>
          <p:nvPr/>
        </p:nvSpPr>
        <p:spPr bwMode="auto">
          <a:xfrm>
            <a:off x="2895600" y="2362200"/>
            <a:ext cx="3048000" cy="9144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E92DC5-3059-47CD-AFCA-FB86961AD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2B68-D4E3-43E9-9A77-B663FDEF443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762000" y="3810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numbers[10]</a:t>
            </a:r>
          </a:p>
        </p:txBody>
      </p:sp>
      <p:graphicFrame>
        <p:nvGraphicFramePr>
          <p:cNvPr id="18531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729521"/>
              </p:ext>
            </p:extLst>
          </p:nvPr>
        </p:nvGraphicFramePr>
        <p:xfrm>
          <a:off x="838200" y="990600"/>
          <a:ext cx="1828800" cy="51816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8481" name="Text Box 49"/>
          <p:cNvSpPr txBox="1">
            <a:spLocks noChangeArrowheads="1"/>
          </p:cNvSpPr>
          <p:nvPr/>
        </p:nvSpPr>
        <p:spPr bwMode="auto">
          <a:xfrm>
            <a:off x="6172200" y="3810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numbers[10]</a:t>
            </a:r>
          </a:p>
        </p:txBody>
      </p:sp>
      <p:sp>
        <p:nvSpPr>
          <p:cNvPr id="18482" name="AutoShape 50"/>
          <p:cNvSpPr>
            <a:spLocks/>
          </p:cNvSpPr>
          <p:nvPr/>
        </p:nvSpPr>
        <p:spPr bwMode="auto">
          <a:xfrm>
            <a:off x="2743200" y="990600"/>
            <a:ext cx="228600" cy="1447800"/>
          </a:xfrm>
          <a:prstGeom prst="rightBrace">
            <a:avLst>
              <a:gd name="adj1" fmla="val 527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3" name="AutoShape 51"/>
          <p:cNvSpPr>
            <a:spLocks/>
          </p:cNvSpPr>
          <p:nvPr/>
        </p:nvSpPr>
        <p:spPr bwMode="auto">
          <a:xfrm>
            <a:off x="2743200" y="2514600"/>
            <a:ext cx="228600" cy="990600"/>
          </a:xfrm>
          <a:prstGeom prst="rightBrace">
            <a:avLst>
              <a:gd name="adj1" fmla="val 36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4" name="Text Box 52"/>
          <p:cNvSpPr txBox="1">
            <a:spLocks noChangeArrowheads="1"/>
          </p:cNvSpPr>
          <p:nvPr/>
        </p:nvSpPr>
        <p:spPr bwMode="auto">
          <a:xfrm>
            <a:off x="3200400" y="14478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sorted</a:t>
            </a:r>
          </a:p>
        </p:txBody>
      </p:sp>
      <p:graphicFrame>
        <p:nvGraphicFramePr>
          <p:cNvPr id="18533" name="Group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044280"/>
              </p:ext>
            </p:extLst>
          </p:nvPr>
        </p:nvGraphicFramePr>
        <p:xfrm>
          <a:off x="6019800" y="990600"/>
          <a:ext cx="1828800" cy="51816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8534" name="Line 102"/>
          <p:cNvSpPr>
            <a:spLocks noChangeShapeType="1"/>
          </p:cNvSpPr>
          <p:nvPr/>
        </p:nvSpPr>
        <p:spPr bwMode="auto">
          <a:xfrm flipV="1">
            <a:off x="2971800" y="2819400"/>
            <a:ext cx="2971800" cy="5334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35" name="Line 103"/>
          <p:cNvSpPr>
            <a:spLocks noChangeShapeType="1"/>
          </p:cNvSpPr>
          <p:nvPr/>
        </p:nvSpPr>
        <p:spPr bwMode="auto">
          <a:xfrm>
            <a:off x="2971800" y="2819400"/>
            <a:ext cx="2971800" cy="4572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E63421-4E29-42CB-81A1-E573C69A1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2B68-D4E3-43E9-9A77-B663FDEF443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762000" y="3810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numbers[10]</a:t>
            </a:r>
          </a:p>
        </p:txBody>
      </p:sp>
      <p:sp>
        <p:nvSpPr>
          <p:cNvPr id="19505" name="Text Box 49"/>
          <p:cNvSpPr txBox="1">
            <a:spLocks noChangeArrowheads="1"/>
          </p:cNvSpPr>
          <p:nvPr/>
        </p:nvSpPr>
        <p:spPr bwMode="auto">
          <a:xfrm>
            <a:off x="6172200" y="3810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numbers[10]</a:t>
            </a:r>
          </a:p>
        </p:txBody>
      </p:sp>
      <p:sp>
        <p:nvSpPr>
          <p:cNvPr id="19506" name="AutoShape 50"/>
          <p:cNvSpPr>
            <a:spLocks/>
          </p:cNvSpPr>
          <p:nvPr/>
        </p:nvSpPr>
        <p:spPr bwMode="auto">
          <a:xfrm>
            <a:off x="2743200" y="990600"/>
            <a:ext cx="228600" cy="1981200"/>
          </a:xfrm>
          <a:prstGeom prst="rightBrace">
            <a:avLst>
              <a:gd name="adj1" fmla="val 72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07" name="AutoShape 51"/>
          <p:cNvSpPr>
            <a:spLocks/>
          </p:cNvSpPr>
          <p:nvPr/>
        </p:nvSpPr>
        <p:spPr bwMode="auto">
          <a:xfrm>
            <a:off x="2743200" y="3048000"/>
            <a:ext cx="152400" cy="457200"/>
          </a:xfrm>
          <a:prstGeom prst="righ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08" name="Text Box 52"/>
          <p:cNvSpPr txBox="1">
            <a:spLocks noChangeArrowheads="1"/>
          </p:cNvSpPr>
          <p:nvPr/>
        </p:nvSpPr>
        <p:spPr bwMode="auto">
          <a:xfrm>
            <a:off x="3124200" y="16764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sorted</a:t>
            </a:r>
          </a:p>
        </p:txBody>
      </p:sp>
      <p:graphicFrame>
        <p:nvGraphicFramePr>
          <p:cNvPr id="19603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60582"/>
              </p:ext>
            </p:extLst>
          </p:nvPr>
        </p:nvGraphicFramePr>
        <p:xfrm>
          <a:off x="838200" y="990600"/>
          <a:ext cx="1828800" cy="51816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9604" name="Group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974082"/>
              </p:ext>
            </p:extLst>
          </p:nvPr>
        </p:nvGraphicFramePr>
        <p:xfrm>
          <a:off x="5867400" y="990600"/>
          <a:ext cx="1828800" cy="51816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9605" name="Line 149"/>
          <p:cNvSpPr>
            <a:spLocks noChangeShapeType="1"/>
          </p:cNvSpPr>
          <p:nvPr/>
        </p:nvSpPr>
        <p:spPr bwMode="auto">
          <a:xfrm>
            <a:off x="3124200" y="3276600"/>
            <a:ext cx="2514600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23A384-59BF-4237-9839-70EFDDBC3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2B68-D4E3-43E9-9A77-B663FDEF443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762000" y="3810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numbers[10]</a:t>
            </a:r>
          </a:p>
        </p:txBody>
      </p:sp>
      <p:sp>
        <p:nvSpPr>
          <p:cNvPr id="20484" name="AutoShape 4"/>
          <p:cNvSpPr>
            <a:spLocks/>
          </p:cNvSpPr>
          <p:nvPr/>
        </p:nvSpPr>
        <p:spPr bwMode="auto">
          <a:xfrm>
            <a:off x="2743200" y="990600"/>
            <a:ext cx="228600" cy="2590800"/>
          </a:xfrm>
          <a:prstGeom prst="rightBrace">
            <a:avLst>
              <a:gd name="adj1" fmla="val 94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3124200" y="20574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sorted</a:t>
            </a:r>
          </a:p>
        </p:txBody>
      </p:sp>
      <p:graphicFrame>
        <p:nvGraphicFramePr>
          <p:cNvPr id="20579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823824"/>
              </p:ext>
            </p:extLst>
          </p:nvPr>
        </p:nvGraphicFramePr>
        <p:xfrm>
          <a:off x="838200" y="990600"/>
          <a:ext cx="1828800" cy="51816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35B3D3-E5BB-4D51-AF7C-108FCF8FE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2B68-D4E3-43E9-9A77-B663FDEF443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Open a file that contains integers, one per line.</a:t>
            </a:r>
          </a:p>
          <a:p>
            <a:r>
              <a:rPr lang="en-US"/>
              <a:t>Read each line, convert to </a:t>
            </a:r>
            <a:r>
              <a:rPr lang="en-US" i="1"/>
              <a:t>short</a:t>
            </a:r>
            <a:r>
              <a:rPr lang="en-US"/>
              <a:t> and store each into an array</a:t>
            </a:r>
          </a:p>
          <a:p>
            <a:r>
              <a:rPr lang="en-US"/>
              <a:t>Sort the array</a:t>
            </a:r>
          </a:p>
          <a:p>
            <a:r>
              <a:rPr lang="en-US"/>
              <a:t>Output the sorted array</a:t>
            </a:r>
          </a:p>
          <a:p>
            <a:pPr>
              <a:buFontTx/>
              <a:buNone/>
            </a:pP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4B948C-3A9D-4C99-89D4-07795972D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13A5-43FE-4FF0-9BC3-B09AFFA7A68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533400" y="533400"/>
            <a:ext cx="7848600" cy="573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private static void selectionSort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                   (short[] array, int length) { 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for ( int i = 0; i &lt; length - 1; i++ ) { 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int indexLowest = i; 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for ( int j = i + 1; j &lt; length; j++ ) 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   if ( array[j] &lt; array[indexLowest] ) 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      indexLowest = j;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if ( array[indexLowest] != array[i] ) { 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   short temp = array[indexLowest];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   array[indexLowest] = array[i]; 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   array[i] = temp; 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}  // if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} // for i 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} // method selectionSort 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838200" y="2209800"/>
            <a:ext cx="6705600" cy="320040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533400" y="1295400"/>
            <a:ext cx="7315200" cy="449580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5D3610-C922-4078-9EF2-9C09371B9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2B68-D4E3-43E9-9A77-B663FDEF443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1219200" y="990600"/>
            <a:ext cx="2133600" cy="121285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Text file containing integers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5257800" y="990600"/>
            <a:ext cx="1905000" cy="1212850"/>
          </a:xfrm>
          <a:prstGeom prst="rect">
            <a:avLst/>
          </a:prstGeom>
          <a:solidFill>
            <a:srgbClr val="99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Array of short (integers)</a:t>
            </a:r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3429000" y="1600200"/>
            <a:ext cx="17526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1143000" y="24384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numbers.txt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5334000" y="25146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numbers[]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FA0B4A-384F-43D4-8DED-00ED6DF20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2B68-D4E3-43E9-9A77-B663FDEF443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990600"/>
            <a:ext cx="2133600" cy="121285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Text file containing integers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4267200" y="990600"/>
            <a:ext cx="1905000" cy="1212850"/>
          </a:xfrm>
          <a:prstGeom prst="rect">
            <a:avLst/>
          </a:prstGeom>
          <a:solidFill>
            <a:srgbClr val="99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Array of short (integers)</a:t>
            </a:r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>
            <a:off x="3429000" y="1600200"/>
            <a:ext cx="8382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1143000" y="24384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numbers.txt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4267200" y="24384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numbers[10]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1371600" y="3124200"/>
            <a:ext cx="1828800" cy="2657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ourier New" pitchFamily="49" charset="0"/>
              </a:rPr>
              <a:t>123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Courier New" pitchFamily="49" charset="0"/>
              </a:rPr>
              <a:t>5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Courier New" pitchFamily="49" charset="0"/>
              </a:rPr>
              <a:t>12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Courier New" pitchFamily="49" charset="0"/>
              </a:rPr>
              <a:t>2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Courier New" pitchFamily="49" charset="0"/>
              </a:rPr>
              <a:t>19</a:t>
            </a:r>
          </a:p>
        </p:txBody>
      </p:sp>
      <p:graphicFrame>
        <p:nvGraphicFramePr>
          <p:cNvPr id="5285" name="Group 1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998527"/>
              </p:ext>
            </p:extLst>
          </p:nvPr>
        </p:nvGraphicFramePr>
        <p:xfrm>
          <a:off x="6553200" y="838200"/>
          <a:ext cx="1828800" cy="51816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CFEF7-630D-46EA-9853-D0CF5BA9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2B68-D4E3-43E9-9A77-B663FDEF443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219200" y="990600"/>
            <a:ext cx="2133600" cy="121285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Text file containing integers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4267200" y="990600"/>
            <a:ext cx="1905000" cy="1212850"/>
          </a:xfrm>
          <a:prstGeom prst="rect">
            <a:avLst/>
          </a:prstGeom>
          <a:solidFill>
            <a:srgbClr val="99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Array of short (integers)</a:t>
            </a:r>
          </a:p>
        </p:txBody>
      </p:sp>
      <p:sp>
        <p:nvSpPr>
          <p:cNvPr id="8196" name="Line 4"/>
          <p:cNvSpPr>
            <a:spLocks noChangeShapeType="1"/>
          </p:cNvSpPr>
          <p:nvPr/>
        </p:nvSpPr>
        <p:spPr bwMode="auto">
          <a:xfrm>
            <a:off x="3429000" y="1600200"/>
            <a:ext cx="8382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1143000" y="24384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numbers.txt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6629400" y="3048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numbers[10]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990600" y="2895600"/>
            <a:ext cx="1828800" cy="2657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ourier New" pitchFamily="49" charset="0"/>
              </a:rPr>
              <a:t>123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Courier New" pitchFamily="49" charset="0"/>
              </a:rPr>
              <a:t>5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Courier New" pitchFamily="49" charset="0"/>
              </a:rPr>
              <a:t>12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Courier New" pitchFamily="49" charset="0"/>
              </a:rPr>
              <a:t>2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Courier New" pitchFamily="49" charset="0"/>
              </a:rPr>
              <a:t>19</a:t>
            </a:r>
          </a:p>
        </p:txBody>
      </p:sp>
      <p:graphicFrame>
        <p:nvGraphicFramePr>
          <p:cNvPr id="8200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799607"/>
              </p:ext>
            </p:extLst>
          </p:nvPr>
        </p:nvGraphicFramePr>
        <p:xfrm>
          <a:off x="6553200" y="838200"/>
          <a:ext cx="1828800" cy="51816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246" name="Text Box 54"/>
          <p:cNvSpPr txBox="1">
            <a:spLocks noChangeArrowheads="1"/>
          </p:cNvSpPr>
          <p:nvPr/>
        </p:nvSpPr>
        <p:spPr bwMode="auto">
          <a:xfrm>
            <a:off x="762000" y="6172200"/>
            <a:ext cx="563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8247" name="Text Box 55"/>
          <p:cNvSpPr txBox="1">
            <a:spLocks noChangeArrowheads="1"/>
          </p:cNvSpPr>
          <p:nvPr/>
        </p:nvSpPr>
        <p:spPr bwMode="auto">
          <a:xfrm>
            <a:off x="1066800" y="5943600"/>
            <a:ext cx="609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inputFromFile(inputFileName, numbersArray);</a:t>
            </a:r>
            <a:r>
              <a:rPr lang="en-US" sz="1400">
                <a:latin typeface="Courier New" pitchFamily="49" charset="0"/>
              </a:rPr>
              <a:t> </a:t>
            </a:r>
            <a:endParaRPr lang="en-US"/>
          </a:p>
        </p:txBody>
      </p:sp>
      <p:sp>
        <p:nvSpPr>
          <p:cNvPr id="8248" name="Line 56"/>
          <p:cNvSpPr>
            <a:spLocks noChangeShapeType="1"/>
          </p:cNvSpPr>
          <p:nvPr/>
        </p:nvSpPr>
        <p:spPr bwMode="auto">
          <a:xfrm flipH="1" flipV="1">
            <a:off x="2209800" y="2895600"/>
            <a:ext cx="1524000" cy="297180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9" name="Line 57"/>
          <p:cNvSpPr>
            <a:spLocks noChangeShapeType="1"/>
          </p:cNvSpPr>
          <p:nvPr/>
        </p:nvSpPr>
        <p:spPr bwMode="auto">
          <a:xfrm flipV="1">
            <a:off x="5486400" y="685800"/>
            <a:ext cx="1600200" cy="525780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EBA3B7-8EF7-4E8F-947D-DE4D085D3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2B68-D4E3-43E9-9A77-B663FDEF443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371600"/>
            <a:ext cx="8458200" cy="4876800"/>
          </a:xfrm>
          <a:ln>
            <a:solidFill>
              <a:srgbClr val="9933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>
                <a:latin typeface="Courier New" pitchFamily="49" charset="0"/>
              </a:rPr>
              <a:t>private static int inputFromFile(String filename, short[] numbers){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   TextFileInput in = new TextFileInput(filename); 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   int lengthFilled = 0; 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   String line = in.readLine();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   while ( lengthFilled &lt; numbers.length &amp;&amp; line != null ) {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      numbers[lengthFilled++] = Short.parseShort(line);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      line = in.readLine(); 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   } // while </a:t>
            </a:r>
            <a:br>
              <a:rPr lang="en-US" sz="1600">
                <a:latin typeface="Courier New" pitchFamily="49" charset="0"/>
              </a:rPr>
            </a:b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   if ( line != null ) {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      System.out.println("File contains too many numbers.");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      System.out.println("This program can process only " +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                          numbers.length + " numbers.");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      System.exit(1); 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    } // if 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   in.close(); 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   return lengthFilled; 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} // method inputFromFile</a:t>
            </a:r>
            <a:r>
              <a:rPr lang="en-US" sz="1800">
                <a:latin typeface="Courier New" pitchFamily="49" charset="0"/>
              </a:rPr>
              <a:t> 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533400" y="533400"/>
            <a:ext cx="7543800" cy="77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Main program calls</a:t>
            </a:r>
          </a:p>
          <a:p>
            <a:pPr>
              <a:spcBef>
                <a:spcPct val="50000"/>
              </a:spcBef>
            </a:pPr>
            <a:r>
              <a:rPr lang="en-US" sz="1400">
                <a:latin typeface="Courier New" pitchFamily="49" charset="0"/>
              </a:rPr>
              <a:t>subArrayLength = inputFromFile(inputFileName, numbersArray); 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962400" y="62484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Program 1.1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106D37-078B-481E-9923-9F53936A1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2B68-D4E3-43E9-9A77-B663FDEF443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219200" y="990600"/>
            <a:ext cx="2133600" cy="121285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Text file containing integers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4267200" y="990600"/>
            <a:ext cx="1905000" cy="1212850"/>
          </a:xfrm>
          <a:prstGeom prst="rect">
            <a:avLst/>
          </a:prstGeom>
          <a:solidFill>
            <a:srgbClr val="99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Array of short (integers)</a:t>
            </a: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3429000" y="1600200"/>
            <a:ext cx="8382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1143000" y="24384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numbers.txt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6629400" y="3048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numbers[10]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1371600" y="3124200"/>
            <a:ext cx="1828800" cy="2657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ourier New" pitchFamily="49" charset="0"/>
              </a:rPr>
              <a:t>123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Courier New" pitchFamily="49" charset="0"/>
              </a:rPr>
              <a:t>5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Courier New" pitchFamily="49" charset="0"/>
              </a:rPr>
              <a:t>19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Courier New" pitchFamily="49" charset="0"/>
              </a:rPr>
              <a:t>2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Courier New" pitchFamily="49" charset="0"/>
              </a:rPr>
              <a:t>12</a:t>
            </a:r>
          </a:p>
        </p:txBody>
      </p:sp>
      <p:graphicFrame>
        <p:nvGraphicFramePr>
          <p:cNvPr id="6152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254023"/>
              </p:ext>
            </p:extLst>
          </p:nvPr>
        </p:nvGraphicFramePr>
        <p:xfrm>
          <a:off x="6553200" y="838200"/>
          <a:ext cx="1828800" cy="51816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198" name="Text Box 54"/>
          <p:cNvSpPr txBox="1">
            <a:spLocks noChangeArrowheads="1"/>
          </p:cNvSpPr>
          <p:nvPr/>
        </p:nvSpPr>
        <p:spPr bwMode="auto">
          <a:xfrm>
            <a:off x="2041525" y="5832475"/>
            <a:ext cx="6035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99" name="Text Box 55"/>
          <p:cNvSpPr txBox="1">
            <a:spLocks noChangeArrowheads="1"/>
          </p:cNvSpPr>
          <p:nvPr/>
        </p:nvSpPr>
        <p:spPr bwMode="auto">
          <a:xfrm>
            <a:off x="3581400" y="29718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subArrayLength is 5</a:t>
            </a:r>
          </a:p>
        </p:txBody>
      </p:sp>
      <p:sp>
        <p:nvSpPr>
          <p:cNvPr id="6200" name="Line 56"/>
          <p:cNvSpPr>
            <a:spLocks noChangeShapeType="1"/>
          </p:cNvSpPr>
          <p:nvPr/>
        </p:nvSpPr>
        <p:spPr bwMode="auto">
          <a:xfrm>
            <a:off x="6248400" y="3200400"/>
            <a:ext cx="304800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1B0962-3AE6-407B-A158-3D524ACDA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2B68-D4E3-43E9-9A77-B663FDEF443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70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881039"/>
              </p:ext>
            </p:extLst>
          </p:nvPr>
        </p:nvGraphicFramePr>
        <p:xfrm>
          <a:off x="914400" y="914400"/>
          <a:ext cx="1828800" cy="51816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264" name="Text Box 48"/>
          <p:cNvSpPr txBox="1">
            <a:spLocks noChangeArrowheads="1"/>
          </p:cNvSpPr>
          <p:nvPr/>
        </p:nvSpPr>
        <p:spPr bwMode="auto">
          <a:xfrm>
            <a:off x="1219200" y="3048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numbers[10]</a:t>
            </a:r>
          </a:p>
        </p:txBody>
      </p:sp>
      <p:sp>
        <p:nvSpPr>
          <p:cNvPr id="9265" name="Text Box 49"/>
          <p:cNvSpPr txBox="1">
            <a:spLocks noChangeArrowheads="1"/>
          </p:cNvSpPr>
          <p:nvPr/>
        </p:nvSpPr>
        <p:spPr bwMode="auto">
          <a:xfrm>
            <a:off x="3733800" y="5334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subArrayLength</a:t>
            </a:r>
          </a:p>
        </p:txBody>
      </p:sp>
      <p:sp>
        <p:nvSpPr>
          <p:cNvPr id="9266" name="Text Box 50"/>
          <p:cNvSpPr txBox="1">
            <a:spLocks noChangeArrowheads="1"/>
          </p:cNvSpPr>
          <p:nvPr/>
        </p:nvSpPr>
        <p:spPr bwMode="auto">
          <a:xfrm>
            <a:off x="6019800" y="5334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9267" name="AutoShape 51"/>
          <p:cNvSpPr>
            <a:spLocks/>
          </p:cNvSpPr>
          <p:nvPr/>
        </p:nvSpPr>
        <p:spPr bwMode="auto">
          <a:xfrm>
            <a:off x="2819400" y="914400"/>
            <a:ext cx="457200" cy="2590800"/>
          </a:xfrm>
          <a:prstGeom prst="rightBrace">
            <a:avLst>
              <a:gd name="adj1" fmla="val 47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8" name="Text Box 52"/>
          <p:cNvSpPr txBox="1">
            <a:spLocks noChangeArrowheads="1"/>
          </p:cNvSpPr>
          <p:nvPr/>
        </p:nvSpPr>
        <p:spPr bwMode="auto">
          <a:xfrm>
            <a:off x="3733800" y="19812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Partially-filled array</a:t>
            </a:r>
          </a:p>
        </p:txBody>
      </p:sp>
      <p:sp>
        <p:nvSpPr>
          <p:cNvPr id="9271" name="Text Box 55"/>
          <p:cNvSpPr txBox="1">
            <a:spLocks noChangeArrowheads="1"/>
          </p:cNvSpPr>
          <p:nvPr/>
        </p:nvSpPr>
        <p:spPr bwMode="auto">
          <a:xfrm>
            <a:off x="3200400" y="3429000"/>
            <a:ext cx="556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for (int i =0;i&lt;numbers.length; i ++) {</a:t>
            </a:r>
          </a:p>
        </p:txBody>
      </p:sp>
      <p:sp>
        <p:nvSpPr>
          <p:cNvPr id="9272" name="Text Box 56"/>
          <p:cNvSpPr txBox="1">
            <a:spLocks noChangeArrowheads="1"/>
          </p:cNvSpPr>
          <p:nvPr/>
        </p:nvSpPr>
        <p:spPr bwMode="auto">
          <a:xfrm>
            <a:off x="3200400" y="4953000"/>
            <a:ext cx="563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for (int i =0;i&lt;subArrayLength; i ++) {</a:t>
            </a:r>
          </a:p>
        </p:txBody>
      </p:sp>
      <p:sp>
        <p:nvSpPr>
          <p:cNvPr id="9273" name="Text Box 57"/>
          <p:cNvSpPr txBox="1">
            <a:spLocks noChangeArrowheads="1"/>
          </p:cNvSpPr>
          <p:nvPr/>
        </p:nvSpPr>
        <p:spPr bwMode="auto">
          <a:xfrm>
            <a:off x="3276600" y="2895600"/>
            <a:ext cx="1066800" cy="4572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NO:</a:t>
            </a:r>
          </a:p>
        </p:txBody>
      </p:sp>
      <p:sp>
        <p:nvSpPr>
          <p:cNvPr id="9274" name="Text Box 58"/>
          <p:cNvSpPr txBox="1">
            <a:spLocks noChangeArrowheads="1"/>
          </p:cNvSpPr>
          <p:nvPr/>
        </p:nvSpPr>
        <p:spPr bwMode="auto">
          <a:xfrm>
            <a:off x="3276600" y="4267200"/>
            <a:ext cx="1371600" cy="4572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YES: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A518A4-8E9E-482B-B834-52B89A0D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2B68-D4E3-43E9-9A77-B663FDEF443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855302"/>
              </p:ext>
            </p:extLst>
          </p:nvPr>
        </p:nvGraphicFramePr>
        <p:xfrm>
          <a:off x="914400" y="914400"/>
          <a:ext cx="1828800" cy="51816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288" name="Text Box 48"/>
          <p:cNvSpPr txBox="1">
            <a:spLocks noChangeArrowheads="1"/>
          </p:cNvSpPr>
          <p:nvPr/>
        </p:nvSpPr>
        <p:spPr bwMode="auto">
          <a:xfrm>
            <a:off x="1219200" y="3048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numbers[10]</a:t>
            </a:r>
          </a:p>
        </p:txBody>
      </p:sp>
      <p:sp>
        <p:nvSpPr>
          <p:cNvPr id="10289" name="Text Box 49"/>
          <p:cNvSpPr txBox="1">
            <a:spLocks noChangeArrowheads="1"/>
          </p:cNvSpPr>
          <p:nvPr/>
        </p:nvSpPr>
        <p:spPr bwMode="auto">
          <a:xfrm>
            <a:off x="2971800" y="35814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subArrayLength</a:t>
            </a:r>
          </a:p>
        </p:txBody>
      </p:sp>
      <p:sp>
        <p:nvSpPr>
          <p:cNvPr id="10290" name="Text Box 50"/>
          <p:cNvSpPr txBox="1">
            <a:spLocks noChangeArrowheads="1"/>
          </p:cNvSpPr>
          <p:nvPr/>
        </p:nvSpPr>
        <p:spPr bwMode="auto">
          <a:xfrm>
            <a:off x="5257800" y="35814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10294" name="Text Box 54"/>
          <p:cNvSpPr txBox="1">
            <a:spLocks noChangeArrowheads="1"/>
          </p:cNvSpPr>
          <p:nvPr/>
        </p:nvSpPr>
        <p:spPr bwMode="auto">
          <a:xfrm>
            <a:off x="2819400" y="914400"/>
            <a:ext cx="5943600" cy="2027238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//  average the numbers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sum=0;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for (int i =0; i&lt;subArrayLength; i ++)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sum += numbers[i];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Average = sum/subArrayLength;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2D94D5-30B2-4B07-AA05-9242C6950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2B68-D4E3-43E9-9A77-B663FDEF443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66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66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998</Words>
  <Application>Microsoft Office PowerPoint</Application>
  <PresentationFormat>On-screen Show (4:3)</PresentationFormat>
  <Paragraphs>537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Courier New</vt:lpstr>
      <vt:lpstr>Times New Roman</vt:lpstr>
      <vt:lpstr>Default Design</vt:lpstr>
      <vt:lpstr>Arrays and Sorting</vt:lpstr>
      <vt:lpstr>Process</vt:lpstr>
      <vt:lpstr>PowerPoint Presentation</vt:lpstr>
      <vt:lpstr>PowerPoint Presentation</vt:lpstr>
      <vt:lpstr>PowerPoint Presentation</vt:lpstr>
      <vt:lpstr>private static int inputFromFile(String filename, short[] numbers){    TextFileInput in = new TextFileInput(filename);     int lengthFilled = 0;     String line = in.readLine();    while ( lengthFilled &lt; numbers.length &amp;&amp; line != null ) {       numbers[lengthFilled++] = Short.parseShort(line);       line = in.readLine();     } // while      if ( line != null ) {       System.out.println("File contains too many numbers.");       System.out.println("This program can process only " +                           numbers.length + " numbers.");       System.exit(1);      } // if     in.close();     return lengthFilled;  } // method inputFromFile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Queens College, CUNY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and Sorting</dc:title>
  <dc:creator>Kenneth J Lord</dc:creator>
  <cp:lastModifiedBy>ZENG</cp:lastModifiedBy>
  <cp:revision>14</cp:revision>
  <cp:lastPrinted>2019-09-06T18:26:47Z</cp:lastPrinted>
  <dcterms:created xsi:type="dcterms:W3CDTF">2006-09-18T03:16:07Z</dcterms:created>
  <dcterms:modified xsi:type="dcterms:W3CDTF">2019-09-06T18:28:24Z</dcterms:modified>
</cp:coreProperties>
</file>