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2" r:id="rId31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FF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81715" autoAdjust="0"/>
  </p:normalViewPr>
  <p:slideViewPr>
    <p:cSldViewPr>
      <p:cViewPr>
        <p:scale>
          <a:sx n="65" d="100"/>
          <a:sy n="65" d="100"/>
        </p:scale>
        <p:origin x="14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C3A9DB-CAE9-4AB0-A2EF-8EFEDDEA3D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B2D70-C58E-4C2B-823A-F16EA6B7B1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CS212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468B3-EBEE-4EA8-933A-AF3AD1D70C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F484C-976F-4584-B70A-8E277E17B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CCBD5-C21A-445A-A663-FF70F97F3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78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CS212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C67C3-A19D-4B0E-BAE9-479843C3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72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CS212</a:t>
            </a:r>
          </a:p>
        </p:txBody>
      </p:sp>
    </p:spTree>
    <p:extLst>
      <p:ext uri="{BB962C8B-B14F-4D97-AF65-F5344CB8AC3E}">
        <p14:creationId xmlns:p14="http://schemas.microsoft.com/office/powerpoint/2010/main" val="209458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CS212</a:t>
            </a:r>
          </a:p>
        </p:txBody>
      </p:sp>
    </p:spTree>
    <p:extLst>
      <p:ext uri="{BB962C8B-B14F-4D97-AF65-F5344CB8AC3E}">
        <p14:creationId xmlns:p14="http://schemas.microsoft.com/office/powerpoint/2010/main" val="414823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CS212</a:t>
            </a:r>
          </a:p>
        </p:txBody>
      </p:sp>
    </p:spTree>
    <p:extLst>
      <p:ext uri="{BB962C8B-B14F-4D97-AF65-F5344CB8AC3E}">
        <p14:creationId xmlns:p14="http://schemas.microsoft.com/office/powerpoint/2010/main" val="365394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CS212</a:t>
            </a:r>
          </a:p>
        </p:txBody>
      </p:sp>
    </p:spTree>
    <p:extLst>
      <p:ext uri="{BB962C8B-B14F-4D97-AF65-F5344CB8AC3E}">
        <p14:creationId xmlns:p14="http://schemas.microsoft.com/office/powerpoint/2010/main" val="72287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(! </a:t>
            </a:r>
            <a:r>
              <a:rPr lang="en-US" sz="12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Character.isDigit</a:t>
            </a:r>
            <a:r>
              <a:rPr lang="en-US" sz="1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ssn.charAt</a:t>
            </a:r>
            <a:r>
              <a:rPr lang="en-US" sz="1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 “ : </a:t>
            </a:r>
            <a:r>
              <a:rPr lang="en-US" sz="12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ssn.charAt</a:t>
            </a:r>
            <a:r>
              <a:rPr lang="en-US" sz="1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look the </a:t>
            </a:r>
            <a:r>
              <a:rPr lang="en-US" sz="12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sz="1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specific character; </a:t>
            </a:r>
            <a:r>
              <a:rPr lang="en-US" sz="12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Character.isDigit</a:t>
            </a:r>
            <a:r>
              <a:rPr lang="en-US" sz="1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to check if the </a:t>
            </a:r>
            <a:r>
              <a:rPr lang="en-US" sz="12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sz="1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character is a valid digit.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CS212</a:t>
            </a:r>
          </a:p>
        </p:txBody>
      </p:sp>
    </p:spTree>
    <p:extLst>
      <p:ext uri="{BB962C8B-B14F-4D97-AF65-F5344CB8AC3E}">
        <p14:creationId xmlns:p14="http://schemas.microsoft.com/office/powerpoint/2010/main" val="2268711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</a:rPr>
              <a:t>ssnSize</a:t>
            </a:r>
            <a:r>
              <a:rPr lang="en-US" sz="1200" b="1" dirty="0">
                <a:solidFill>
                  <a:srgbClr val="006600"/>
                </a:solidFill>
                <a:latin typeface="Courier New" pitchFamily="49" charset="0"/>
              </a:rPr>
              <a:t> == </a:t>
            </a:r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</a:rPr>
              <a:t>list.length</a:t>
            </a:r>
            <a:r>
              <a:rPr lang="en-US" sz="1200" b="1" dirty="0">
                <a:solidFill>
                  <a:srgbClr val="006600"/>
                </a:solidFill>
                <a:latin typeface="Courier New" pitchFamily="49" charset="0"/>
              </a:rPr>
              <a:t>” means there’s no more room in the array, so it should stop the program.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CS212</a:t>
            </a:r>
          </a:p>
        </p:txBody>
      </p:sp>
    </p:spTree>
    <p:extLst>
      <p:ext uri="{BB962C8B-B14F-4D97-AF65-F5344CB8AC3E}">
        <p14:creationId xmlns:p14="http://schemas.microsoft.com/office/powerpoint/2010/main" val="1140822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CS212</a:t>
            </a:r>
          </a:p>
        </p:txBody>
      </p:sp>
    </p:spTree>
    <p:extLst>
      <p:ext uri="{BB962C8B-B14F-4D97-AF65-F5344CB8AC3E}">
        <p14:creationId xmlns:p14="http://schemas.microsoft.com/office/powerpoint/2010/main" val="6312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 is a object too. </a:t>
            </a:r>
            <a:r>
              <a:rPr lang="en-US" dirty="0" err="1"/>
              <a:t>Integer.parseInt</a:t>
            </a:r>
            <a:r>
              <a:rPr lang="en-US" dirty="0"/>
              <a:t>() can take in “123” and turns the number string to 2’s complement integer number.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CS212</a:t>
            </a:r>
          </a:p>
        </p:txBody>
      </p:sp>
    </p:spTree>
    <p:extLst>
      <p:ext uri="{BB962C8B-B14F-4D97-AF65-F5344CB8AC3E}">
        <p14:creationId xmlns:p14="http://schemas.microsoft.com/office/powerpoint/2010/main" val="19381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</a:rPr>
              <a:t>IllegalArgumentException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</a:rPr>
              <a:t>iae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</a:rPr>
              <a:t>IllegalArgumentException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</a:rPr>
              <a:t> is a type, “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</a:rPr>
              <a:t>iae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</a:rPr>
              <a:t>” is a object.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CS212</a:t>
            </a:r>
          </a:p>
        </p:txBody>
      </p:sp>
    </p:spTree>
    <p:extLst>
      <p:ext uri="{BB962C8B-B14F-4D97-AF65-F5344CB8AC3E}">
        <p14:creationId xmlns:p14="http://schemas.microsoft.com/office/powerpoint/2010/main" val="16627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62FF2-7696-4CF1-8889-F6608C7B53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D1ED3-DDB5-4BF3-A08C-F2C0F5264B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9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5D74C-15FB-4F7C-90A4-C450274639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3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99905-E3E0-4663-96FB-469E1FFB67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6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C0EB4-C777-4355-BDD9-65E7E26A67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9D9AE-984C-482E-A11A-B9EDDF33B0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4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B4E5D-B95B-4C4A-B5AD-F709622133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D7DB5-0502-41F9-9877-01BDCC994E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7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1B33D-B4FC-4A1F-BE9A-611CD7A5F9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1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209A2-1D53-4962-B2CA-A082FA984B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8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13D8E-E7DE-43B5-BA0C-10D12B38F9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6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238BA4-DA40-4FCE-8C43-4D4A1B4562B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Program Modularity and </a:t>
            </a:r>
            <a:br>
              <a:rPr lang="en-US"/>
            </a:br>
            <a:r>
              <a:rPr lang="en-US"/>
              <a:t>Error Handling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9471C7-165C-47F9-8609-D6F539E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62FF2-7696-4CF1-8889-F6608C7B53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data validation?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entered by a user (at a prompt)</a:t>
            </a:r>
          </a:p>
          <a:p>
            <a:r>
              <a:rPr lang="en-US"/>
              <a:t>Data entered by a user (into a file)</a:t>
            </a:r>
          </a:p>
          <a:p>
            <a:r>
              <a:rPr lang="en-US"/>
              <a:t>Data values received from other </a:t>
            </a:r>
            <a:r>
              <a:rPr lang="en-US" i="1"/>
              <a:t>methods</a:t>
            </a:r>
          </a:p>
          <a:p>
            <a:r>
              <a:rPr lang="en-US"/>
              <a:t>A method should verify what it receives</a:t>
            </a:r>
          </a:p>
          <a:p>
            <a:r>
              <a:rPr lang="en-US"/>
              <a:t>A method should verify what it returns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56DA3C-AA6C-4810-A21D-2E51180C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9905-E3E0-4663-96FB-469E1FFB67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r>
              <a:rPr lang="en-US"/>
              <a:t>readSSN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public static String readSSN(){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  return(JOptionPane.showInputDialog(null,"Enter SSN:"));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   }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66800" y="2590800"/>
            <a:ext cx="71628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Don’t just return the SSN entered, check it!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What makes it valid?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A string of exactly nine digits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What do we do if it’s not valid??  Exit program?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4C037-51AD-4ABE-B7F5-E188087C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DB5-0502-41F9-9877-01BDCC994E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3400" y="609600"/>
            <a:ext cx="8229600" cy="531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public static String </a:t>
            </a:r>
            <a:r>
              <a:rPr lang="en-US" sz="1800" b="1" dirty="0" err="1">
                <a:latin typeface="Courier New" pitchFamily="49" charset="0"/>
              </a:rPr>
              <a:t>readSSN</a:t>
            </a:r>
            <a:r>
              <a:rPr lang="en-US" sz="1800" b="1" dirty="0">
                <a:latin typeface="Courier New" pitchFamily="49" charset="0"/>
              </a:rPr>
              <a:t>(){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String </a:t>
            </a:r>
            <a:r>
              <a:rPr lang="en-US" sz="1800" b="1" dirty="0" err="1">
                <a:latin typeface="Courier New" pitchFamily="49" charset="0"/>
              </a:rPr>
              <a:t>ssn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ssn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JOptionPane.showInputDialog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null,"Enter</a:t>
            </a:r>
            <a:r>
              <a:rPr lang="en-US" sz="1800" b="1" dirty="0">
                <a:latin typeface="Courier New" pitchFamily="49" charset="0"/>
              </a:rPr>
              <a:t> SSN:"));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if 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ssn.length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 != 9) 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("An SSN length must be 9");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System.exit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(0);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for (int </a:t>
            </a:r>
            <a:r>
              <a:rPr lang="en-US" sz="1800" b="1" dirty="0" err="1">
                <a:solidFill>
                  <a:srgbClr val="0066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=0;i&lt;9;i++)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      if (! </a:t>
            </a:r>
            <a:r>
              <a:rPr lang="en-US" sz="1800" b="1" dirty="0" err="1">
                <a:solidFill>
                  <a:srgbClr val="006600"/>
                </a:solidFill>
                <a:latin typeface="Courier New" pitchFamily="49" charset="0"/>
              </a:rPr>
              <a:t>Character.isDigit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rgbClr val="006600"/>
                </a:solidFill>
                <a:latin typeface="Courier New" pitchFamily="49" charset="0"/>
              </a:rPr>
              <a:t>ssn.charAt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rgbClr val="0066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))) 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006600"/>
                </a:solidFill>
                <a:latin typeface="Courier New" pitchFamily="49" charset="0"/>
              </a:rPr>
              <a:t>System.out.println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("SSN must have only digits.");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006600"/>
                </a:solidFill>
                <a:latin typeface="Courier New" pitchFamily="49" charset="0"/>
              </a:rPr>
              <a:t>System.exit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(0);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  return </a:t>
            </a:r>
            <a:r>
              <a:rPr lang="en-US" sz="1800" b="1" dirty="0" err="1">
                <a:latin typeface="Courier New" pitchFamily="49" charset="0"/>
              </a:rPr>
              <a:t>ssn</a:t>
            </a:r>
            <a:r>
              <a:rPr lang="en-US" sz="1800" b="1" dirty="0">
                <a:latin typeface="Courier New" pitchFamily="49" charset="0"/>
              </a:rPr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C38A9C-E9EC-4BD9-AB98-89B5B872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B33D-B4FC-4A1F-BE9A-611CD7A5F9D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en-US" sz="3600"/>
              <a:t>storeSSN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8229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public static void storeSSN(String s, String[] list){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  list[ssnSize++]=s;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66800" y="2590800"/>
            <a:ext cx="7162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Should we assume the SSN is valid?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Is the array full?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Is the array valid? (It really is an object)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B75CAC-4F72-4C54-9CAC-FDC39527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DB5-0502-41F9-9877-01BDCC994E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04800" y="255588"/>
            <a:ext cx="8534400" cy="660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public static void </a:t>
            </a:r>
            <a:r>
              <a:rPr lang="en-US" sz="1800" b="1" dirty="0" err="1">
                <a:latin typeface="Courier New" pitchFamily="49" charset="0"/>
              </a:rPr>
              <a:t>storeSSN</a:t>
            </a:r>
            <a:r>
              <a:rPr lang="en-US" sz="1800" b="1" dirty="0">
                <a:latin typeface="Courier New" pitchFamily="49" charset="0"/>
              </a:rPr>
              <a:t>(String s, String[] list){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if 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ssn.length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() != 9) {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("An SSN length must be 9");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System.exit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(0);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for (int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=0;i&lt;9;i++)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if (!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Character.isDigit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ssn.charAt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))) {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System.out.println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("SSN must have only digits.");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 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System.exit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(0);</a:t>
            </a:r>
          </a:p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    }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if (list == null){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006600"/>
                </a:solidFill>
                <a:latin typeface="Courier New" pitchFamily="49" charset="0"/>
              </a:rPr>
              <a:t>System.out.println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("Array is null.");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006600"/>
                </a:solidFill>
                <a:latin typeface="Courier New" pitchFamily="49" charset="0"/>
              </a:rPr>
              <a:t>System.exit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(0);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if (list != null &amp;&amp; </a:t>
            </a:r>
            <a:r>
              <a:rPr lang="en-US" sz="1800" b="1" dirty="0" err="1">
                <a:solidFill>
                  <a:srgbClr val="006600"/>
                </a:solidFill>
                <a:latin typeface="Courier New" pitchFamily="49" charset="0"/>
              </a:rPr>
              <a:t>ssnSize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 == </a:t>
            </a:r>
            <a:r>
              <a:rPr lang="en-US" sz="1800" b="1" dirty="0" err="1">
                <a:solidFill>
                  <a:srgbClr val="006600"/>
                </a:solidFill>
                <a:latin typeface="Courier New" pitchFamily="49" charset="0"/>
              </a:rPr>
              <a:t>list.length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006600"/>
                </a:solidFill>
                <a:latin typeface="Courier New" pitchFamily="49" charset="0"/>
              </a:rPr>
              <a:t>System.exit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</a:rPr>
              <a:t>(0);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    list[</a:t>
            </a:r>
            <a:r>
              <a:rPr lang="en-US" sz="1800" b="1" dirty="0" err="1">
                <a:latin typeface="Courier New" pitchFamily="49" charset="0"/>
              </a:rPr>
              <a:t>ssnSize</a:t>
            </a:r>
            <a:r>
              <a:rPr lang="en-US" sz="1800" b="1" dirty="0">
                <a:latin typeface="Courier New" pitchFamily="49" charset="0"/>
              </a:rPr>
              <a:t>++]=s;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2E8F1A-E139-4C53-87EA-8BE73F6D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DB5-0502-41F9-9877-01BDCC994E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8600" y="255588"/>
            <a:ext cx="8534400" cy="660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static void storeSSN(String s, String[] list){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</a:t>
            </a: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if (ssn.length() != 9) {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    System.out.println("An SSN length must be 9");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    System.exit(0);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  for (int i=0;i&lt;9;i++)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    if (! Character.isDigit(ssn.charAt(i))) {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      System.out.println("SSN must have only digits.");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      System.exit(0);</a:t>
            </a:r>
          </a:p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    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006600"/>
                </a:solidFill>
                <a:latin typeface="Courier New" pitchFamily="49" charset="0"/>
              </a:rPr>
              <a:t>if (list == null){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6600"/>
                </a:solidFill>
                <a:latin typeface="Courier New" pitchFamily="49" charset="0"/>
              </a:rPr>
              <a:t>      System.out.println("Array is null.");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6600"/>
                </a:solidFill>
                <a:latin typeface="Courier New" pitchFamily="49" charset="0"/>
              </a:rPr>
              <a:t>      System.exit(0);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6600"/>
                </a:solidFill>
                <a:latin typeface="Courier New" pitchFamily="49" charset="0"/>
              </a:rPr>
              <a:t>    if (ssnSize == list.length)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6600"/>
                </a:solidFill>
                <a:latin typeface="Courier New" pitchFamily="49" charset="0"/>
              </a:rPr>
              <a:t>      System.exit(0);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list[ssnSize++]=s;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04800" y="685800"/>
            <a:ext cx="7620000" cy="3352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AutoShape 4"/>
          <p:cNvSpPr>
            <a:spLocks/>
          </p:cNvSpPr>
          <p:nvPr/>
        </p:nvSpPr>
        <p:spPr bwMode="auto">
          <a:xfrm>
            <a:off x="6248400" y="4343400"/>
            <a:ext cx="2481263" cy="914400"/>
          </a:xfrm>
          <a:prstGeom prst="borderCallout1">
            <a:avLst>
              <a:gd name="adj1" fmla="val 12500"/>
              <a:gd name="adj2" fmla="val -3069"/>
              <a:gd name="adj3" fmla="val -30208"/>
              <a:gd name="adj4" fmla="val -35315"/>
            </a:avLst>
          </a:prstGeom>
          <a:noFill/>
          <a:ln w="25400">
            <a:solidFill>
              <a:srgbClr val="FF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/>
              <a:t>Wait! We just did this in </a:t>
            </a:r>
            <a:r>
              <a:rPr lang="en-US" i="1"/>
              <a:t>readSSN</a:t>
            </a:r>
            <a:r>
              <a:rPr lang="en-US"/>
              <a:t>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91DB66-660D-4018-8E5E-11DAA8C0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B33D-B4FC-4A1F-BE9A-611CD7A5F9D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534400" cy="286861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static void storeSSN(String s, String[] list){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if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(!isValidSSN(s))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System.exit(0);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if (ssnSize == list.length)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System.exit(0);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list[ssnSize++]=s;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3276600"/>
            <a:ext cx="8534400" cy="328136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static String readSSN(){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String ssn;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ssn = (JOptionPane.showInputDialog(null,"Enter SSN:"));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if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(isValidSSN(ssn))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return ssn;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else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return null;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7A02B2-7B20-4E66-A214-2A7295D3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B33D-B4FC-4A1F-BE9A-611CD7A5F9D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8610600" cy="493236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static boolean isValidSSN(String s)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if (s.length() != 9)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System.out.println("An SSN length must be 9");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return(false);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for (int i=0;i&lt;9;i++)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if (! Character.isDigit(s.charAt(i)))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System.out.println("SSN must have only digits.");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return(false);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return (true);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One method for SSN validity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C84861-9A4D-4D19-926B-1912F21A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B33D-B4FC-4A1F-BE9A-611CD7A5F9D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77200" cy="609600"/>
          </a:xfrm>
        </p:spPr>
        <p:txBody>
          <a:bodyPr/>
          <a:lstStyle/>
          <a:p>
            <a:r>
              <a:rPr lang="en-US" sz="3600"/>
              <a:t>And why not one method for list validity?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7772400" cy="451961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static boolean isValidList(String[] list){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if (list == null){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System.out.println("Array is null.");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System.exit(0);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if (ssnSize == list.length){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System.out.println("Can't store any more SSNs");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System.exit(0);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return (true);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4840F-F89B-4278-9595-3899324E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DB5-0502-41F9-9877-01BDCC994E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2400"/>
              <a:t>Both methods are simpler, clearer </a:t>
            </a:r>
            <a:br>
              <a:rPr lang="en-US" sz="2400"/>
            </a:br>
            <a:r>
              <a:rPr lang="en-US" sz="2400"/>
              <a:t>and check errors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8001000" cy="493236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public static String readSSN(){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String ssn;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ssn = (JOptionPane.showInputDialog(null,"Enter SSN:"));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if (isValidSSN(ssn))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return ssn;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else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return null;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public static void storeSSN(String s, String[] list){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if (isValidSSN(s) &amp;&amp; isValidList(list))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list[ssnSize++]=s;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B39FCC-0524-479E-A8A4-7A69F54D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DB5-0502-41F9-9877-01BDCC994E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Modularity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581400"/>
          </a:xfrm>
        </p:spPr>
        <p:txBody>
          <a:bodyPr/>
          <a:lstStyle/>
          <a:p>
            <a:r>
              <a:rPr lang="en-US"/>
              <a:t>Break a program down into smaller parts (methods).</a:t>
            </a:r>
          </a:p>
          <a:p>
            <a:r>
              <a:rPr lang="en-US"/>
              <a:t>Test each method separately.</a:t>
            </a:r>
          </a:p>
          <a:p>
            <a:r>
              <a:rPr lang="en-US"/>
              <a:t>Understand the relationship between the methods: parameters and their expected values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37AEAD-5431-467F-B7B6-35C3C7BC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9905-E3E0-4663-96FB-469E1FFB67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/>
              <a:t>Fix up </a:t>
            </a:r>
            <a:r>
              <a:rPr lang="en-US" i="1"/>
              <a:t>printSSNList</a:t>
            </a:r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8458200" cy="451961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static void printSSNList(String[] list, int size)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</a:t>
            </a:r>
            <a:r>
              <a:rPr lang="en-US" sz="1800">
                <a:solidFill>
                  <a:srgbClr val="006600"/>
                </a:solidFill>
                <a:latin typeface="Courier New" pitchFamily="49" charset="0"/>
              </a:rPr>
              <a:t>if (!isValidList(list)){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6600"/>
                </a:solidFill>
                <a:latin typeface="Courier New" pitchFamily="49" charset="0"/>
              </a:rPr>
              <a:t>    System.out.println("Can't print from invalid list.");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6600"/>
                </a:solidFill>
                <a:latin typeface="Courier New" pitchFamily="49" charset="0"/>
              </a:rPr>
              <a:t>    System.exit(0);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6600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for (int i=0;i&lt;size;i++)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006600"/>
                </a:solidFill>
                <a:latin typeface="Courier New" pitchFamily="49" charset="0"/>
              </a:rPr>
              <a:t>if (!isValidSSN(list[i]))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6600"/>
                </a:solidFill>
                <a:latin typeface="Courier New" pitchFamily="49" charset="0"/>
              </a:rPr>
              <a:t>      System.out.println("Invalid SSN: "+list[i]);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else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System.out.println(list[i]);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F2B1F8-C46F-45CC-9FD4-1D3F39A2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DB5-0502-41F9-9877-01BDCC994E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457200"/>
          </a:xfrm>
        </p:spPr>
        <p:txBody>
          <a:bodyPr/>
          <a:lstStyle/>
          <a:p>
            <a:r>
              <a:rPr lang="en-US" sz="3600"/>
              <a:t>Finally, how can we test the program?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8001000" cy="369411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public static void main(String[] args)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initialize();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do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  ssn = readSSN();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  storeSSN(ssn,ssnList);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  printSSNList(ssnList,ssnSize);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while (!ssn.equals("000000000"));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}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90600" y="5334000"/>
            <a:ext cx="7543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This requires typing data values one at a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time into an input dialog.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F52E0C-CA79-4DA0-8F75-C63D0168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DB5-0502-41F9-9877-01BDCC994E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066800" y="1447800"/>
            <a:ext cx="7086600" cy="451961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public static String readSSN(){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	String ssn;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 ssn = inFile.readLine();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 if(ssn == null)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	   return "000000000";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 else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	   if (isValidSSN(ssn))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       return ssn;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	   else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	       return null;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}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219200" y="7620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Creating a file with all sorts of test cases is better.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F3C1F-610D-4A96-9F06-D7F14C6D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B33D-B4FC-4A1F-BE9A-611CD7A5F9D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handling errors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"Run-time" error messages can provide useful information to the </a:t>
            </a:r>
            <a:r>
              <a:rPr lang="en-US">
                <a:solidFill>
                  <a:schemeClr val="accent2"/>
                </a:solidFill>
              </a:rPr>
              <a:t>programmer</a:t>
            </a:r>
            <a:r>
              <a:rPr lang="en-US"/>
              <a:t> or to the </a:t>
            </a:r>
            <a:r>
              <a:rPr lang="en-US">
                <a:solidFill>
                  <a:schemeClr val="accent2"/>
                </a:solidFill>
              </a:rPr>
              <a:t>user</a:t>
            </a:r>
            <a:r>
              <a:rPr lang="en-US"/>
              <a:t>.</a:t>
            </a:r>
          </a:p>
          <a:p>
            <a:r>
              <a:rPr lang="en-US"/>
              <a:t>Errors could be due to:</a:t>
            </a:r>
          </a:p>
          <a:p>
            <a:r>
              <a:rPr lang="en-US"/>
              <a:t>Bad code (</a:t>
            </a:r>
            <a:r>
              <a:rPr lang="en-US">
                <a:solidFill>
                  <a:schemeClr val="accent2"/>
                </a:solidFill>
              </a:rPr>
              <a:t>this is why we must test</a:t>
            </a:r>
            <a:r>
              <a:rPr lang="en-US"/>
              <a:t>!)</a:t>
            </a:r>
          </a:p>
          <a:p>
            <a:r>
              <a:rPr lang="en-US"/>
              <a:t>Bad data (</a:t>
            </a:r>
            <a:r>
              <a:rPr lang="en-US">
                <a:solidFill>
                  <a:schemeClr val="accent2"/>
                </a:solidFill>
              </a:rPr>
              <a:t>can the program still continue</a:t>
            </a:r>
            <a:r>
              <a:rPr lang="en-US"/>
              <a:t>?)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48D-86EF-4887-B3F5-AD245EC2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9905-E3E0-4663-96FB-469E1FFB67E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Bad code and testing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the program will all kinds of possible data.</a:t>
            </a:r>
          </a:p>
          <a:p>
            <a:r>
              <a:rPr lang="en-US"/>
              <a:t>From method to method, all data variables in the program should be in a "correct" state.</a:t>
            </a:r>
          </a:p>
          <a:p>
            <a:r>
              <a:rPr lang="en-US"/>
              <a:t>For example, a method that sorts should produce a sorted object.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C652FA-69A5-4AD1-90AB-1389D501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9905-E3E0-4663-96FB-469E1FFB67E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Assertions are used during program development, testing for errors in the logic of the program.</a:t>
            </a:r>
          </a:p>
          <a:p>
            <a:r>
              <a:rPr lang="en-US"/>
              <a:t>They are usually "turned off" when a program is run by the user.</a:t>
            </a:r>
          </a:p>
          <a:p>
            <a:r>
              <a:rPr lang="en-US"/>
              <a:t>Such errors should not occur in the final version of the program.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D76DFB-FB9C-41B8-BB93-9A736BB6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9905-E3E0-4663-96FB-469E1FFB67E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534400" cy="286861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static void storeSSN(String s, String[] list){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if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(!isValidSSN(s))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System.exit(0);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if (ssnSize == list.length)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System.exit(0);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list[ssnSize++]=s;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3352800"/>
            <a:ext cx="8534400" cy="286861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static void storeSSN(String s, String[] list){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assert (isValidSSN(s)): "The SSN is not valid";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   assert (isValidList(list)): "The array is not valid";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if (isValidSSN(s) &amp;&amp; isValidList(list))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list[ssnSize++]=s;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assert (isValidList(list)):"Resulting list not valid";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56D149-D855-4CCE-A729-460E4C74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B33D-B4FC-4A1F-BE9A-611CD7A5F9D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an assertion is "thrown," the program terminates.</a:t>
            </a:r>
          </a:p>
          <a:p>
            <a:r>
              <a:rPr lang="en-US"/>
              <a:t>These error should not happen in "real life." </a:t>
            </a:r>
          </a:p>
          <a:p>
            <a:r>
              <a:rPr lang="en-US"/>
              <a:t>The string in the assertion statement is printed along with a stack trace.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CA0EB4-ED95-4F7E-A872-FFD21F00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9905-E3E0-4663-96FB-469E1FFB67E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/>
              <a:t>Exceptions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dirty="0"/>
              <a:t>An exception is an error that can be "thrown" by a method.</a:t>
            </a:r>
          </a:p>
          <a:p>
            <a:r>
              <a:rPr lang="en-US" dirty="0"/>
              <a:t>For example, </a:t>
            </a:r>
            <a:r>
              <a:rPr lang="en-US" dirty="0" err="1"/>
              <a:t>Integer.parseInt</a:t>
            </a:r>
            <a:r>
              <a:rPr lang="en-US" dirty="0"/>
              <a:t>("</a:t>
            </a:r>
            <a:r>
              <a:rPr lang="en-US" dirty="0" err="1"/>
              <a:t>abc</a:t>
            </a:r>
            <a:r>
              <a:rPr lang="en-US" dirty="0"/>
              <a:t>") will throw an exception called </a:t>
            </a:r>
            <a:r>
              <a:rPr lang="en-US" dirty="0" err="1">
                <a:solidFill>
                  <a:schemeClr val="accent2"/>
                </a:solidFill>
                <a:latin typeface="Courier New" pitchFamily="49" charset="0"/>
              </a:rPr>
              <a:t>IllegalArgumentException</a:t>
            </a:r>
            <a:endParaRPr lang="en-US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dirty="0"/>
              <a:t>Our program can also throw these common exceptions (and terminate).</a:t>
            </a:r>
          </a:p>
          <a:p>
            <a:r>
              <a:rPr lang="en-US" dirty="0"/>
              <a:t>Later we'll see that the program may be able to "catch" these exceptions and continue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92210C-85F9-40FB-976D-0F03492F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9905-E3E0-4663-96FB-469E1FFB67E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/>
              <a:t>How to </a:t>
            </a:r>
            <a:r>
              <a:rPr lang="en-US" i="1"/>
              <a:t>throw </a:t>
            </a:r>
            <a:r>
              <a:rPr lang="en-US"/>
              <a:t>an exception</a:t>
            </a:r>
          </a:p>
        </p:txBody>
      </p:sp>
      <p:sp>
        <p:nvSpPr>
          <p:cNvPr id="31748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05400"/>
          </a:xfrm>
          <a:noFill/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IllegalArgumentException</a:t>
            </a:r>
            <a:r>
              <a:rPr lang="en-US" sz="1800" b="1" dirty="0">
                <a:latin typeface="Courier New" pitchFamily="49" charset="0"/>
              </a:rPr>
              <a:t> is a kind of exception. To </a:t>
            </a:r>
            <a:r>
              <a:rPr lang="en-US" sz="1800" b="1" i="1" dirty="0">
                <a:latin typeface="Courier New" pitchFamily="49" charset="0"/>
              </a:rPr>
              <a:t>throw</a:t>
            </a:r>
            <a:r>
              <a:rPr lang="en-US" sz="1800" b="1" dirty="0">
                <a:latin typeface="Courier New" pitchFamily="49" charset="0"/>
              </a:rPr>
              <a:t> one: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String message = "An SSN length must be 9";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IllegalArgumentException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iae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iae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new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IllegalArgumentException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(message);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throw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iae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or just do: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	throw new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IllegalArgumentException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                       ("An SSN length must be 9");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6126C9-92A4-46E5-900B-2B333C08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9905-E3E0-4663-96FB-469E1FFB67E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533400"/>
            <a:ext cx="74676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Example problem:</a:t>
            </a:r>
          </a:p>
          <a:p>
            <a:pPr>
              <a:spcBef>
                <a:spcPct val="50000"/>
              </a:spcBef>
            </a:pPr>
            <a:r>
              <a:rPr lang="en-US"/>
              <a:t>Read social security numbers, store them in an array, then print the array.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886200" y="2362200"/>
            <a:ext cx="1066800" cy="46990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Main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715000" y="4114800"/>
            <a:ext cx="2057400" cy="835025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Print array of SSNs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429000" y="4114800"/>
            <a:ext cx="1752600" cy="835025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Put SSN in array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143000" y="4191000"/>
            <a:ext cx="1752600" cy="46990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Read  SSN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H="1">
            <a:off x="2362200" y="2895600"/>
            <a:ext cx="1447800" cy="121920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4419600" y="2895600"/>
            <a:ext cx="0" cy="114300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5105400" y="2895600"/>
            <a:ext cx="1447800" cy="114300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7B8284-39B3-4902-8191-D2CEEDF3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DB5-0502-41F9-9877-01BDCC994E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animBg="1" autoUpdateAnimBg="0"/>
      <p:bldP spid="4101" grpId="0" animBg="1" autoUpdateAnimBg="0"/>
      <p:bldP spid="4102" grpId="0" animBg="1" autoUpdateAnimBg="0"/>
      <p:bldP spid="4103" grpId="0" animBg="1" autoUpdateAnimBg="0"/>
      <p:bldP spid="4104" grpId="0" animBg="1"/>
      <p:bldP spid="4105" grpId="0" animBg="1"/>
      <p:bldP spid="410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077200" cy="4519613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public static boolean isValidSSN(String s)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if (s.length() != 9)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throw new IllegalArgumentException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                          ("An SSN length must be 9");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for (int i=0;i&lt;9;i++)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if (! Character.isDigit(s.charAt(i)))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throw new IllegalArgumentException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                          ("SSN must have only digits.");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 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return (true);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BD1C5-6D5A-4C83-8748-955CDF36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B33D-B4FC-4A1F-BE9A-611CD7A5F9D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sz="3600"/>
              <a:t>We can already write the program…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8077200" cy="4537075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public class SSN {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   public static void main(String[] args) {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      </a:t>
            </a:r>
            <a:r>
              <a:rPr lang="en-US" sz="2000" b="1">
                <a:solidFill>
                  <a:srgbClr val="660066"/>
                </a:solidFill>
                <a:latin typeface="Courier New" pitchFamily="49" charset="0"/>
              </a:rPr>
              <a:t>readSSN();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660066"/>
                </a:solidFill>
                <a:latin typeface="Courier New" pitchFamily="49" charset="0"/>
              </a:rPr>
              <a:t>      storeSSN();</a:t>
            </a:r>
          </a:p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660066"/>
                </a:solidFill>
                <a:latin typeface="Courier New" pitchFamily="49" charset="0"/>
              </a:rPr>
              <a:t>      printSSNList();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   public static String readSSN(){}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   public static void storeSSN(){}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   public static void printSSNList() {}</a:t>
            </a:r>
          </a:p>
          <a:p>
            <a:pPr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} //SSN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5BD3C-BC9F-459E-9823-B95F7650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DB5-0502-41F9-9877-01BDCC994E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/>
              <a:t>What about data flow?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7162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660066"/>
                </a:solidFill>
              </a:rPr>
              <a:t>Obvious variables: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	String ssn;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	String[] ssnList; int ssnSize;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810000" y="2819400"/>
            <a:ext cx="1066800" cy="46990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Main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715000" y="4038600"/>
            <a:ext cx="2057400" cy="835025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Print array of SSNs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505200" y="4038600"/>
            <a:ext cx="1752600" cy="835025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Put SSN in array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447800" y="4038600"/>
            <a:ext cx="1752600" cy="46990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Read  SSN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H="1">
            <a:off x="2895600" y="3352800"/>
            <a:ext cx="838200" cy="60960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4343400" y="3352800"/>
            <a:ext cx="0" cy="60960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5029200" y="3352800"/>
            <a:ext cx="914400" cy="60960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2895600" y="5334000"/>
            <a:ext cx="914400" cy="4667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ssn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4419600" y="5334000"/>
            <a:ext cx="1447800" cy="10144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ssnList,</a:t>
            </a:r>
          </a:p>
          <a:p>
            <a:pPr>
              <a:spcBef>
                <a:spcPct val="50000"/>
              </a:spcBef>
            </a:pPr>
            <a:r>
              <a:rPr lang="en-US"/>
              <a:t>ssnSize</a:t>
            </a:r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2970213" y="4570413"/>
            <a:ext cx="0" cy="758825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 flipV="1">
            <a:off x="3657600" y="4876800"/>
            <a:ext cx="0" cy="4572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4800600" y="4876800"/>
            <a:ext cx="0" cy="4572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 flipV="1">
            <a:off x="5791200" y="4876800"/>
            <a:ext cx="0" cy="4572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433210-1323-4FE3-AC0F-7587A4AD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DB5-0502-41F9-9877-01BDCC994E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/>
              <a:t>Parameters represent data flow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610600" cy="4395788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public class SSN {</a:t>
            </a:r>
          </a:p>
          <a:p>
            <a:pPr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static String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</a:rPr>
              <a:t>ssn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static String[]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</a:rPr>
              <a:t>ssnList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public static void main(String[] args) {</a:t>
            </a:r>
          </a:p>
          <a:p>
            <a:pPr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 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</a:rPr>
              <a:t>ssn</a:t>
            </a:r>
            <a:r>
              <a:rPr lang="en-US" sz="1600" b="1">
                <a:latin typeface="Courier New" pitchFamily="49" charset="0"/>
              </a:rPr>
              <a:t> = readSSN();</a:t>
            </a:r>
          </a:p>
          <a:p>
            <a:pPr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  storeSSN(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</a:rPr>
              <a:t>ssn,ssnList,ssnSize</a:t>
            </a:r>
            <a:r>
              <a:rPr lang="en-US" sz="1600" b="1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   printSSNList(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</a:rPr>
              <a:t>ssnList,ssnSize</a:t>
            </a:r>
            <a:r>
              <a:rPr lang="en-US" sz="1600" b="1">
                <a:latin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public static String readSSN(){}</a:t>
            </a:r>
          </a:p>
          <a:p>
            <a:pPr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public static void storeSSN(String s, String[] list, int size){}</a:t>
            </a:r>
          </a:p>
          <a:p>
            <a:pPr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   public static void printSSNList(String[] list, int size) {}</a:t>
            </a:r>
          </a:p>
          <a:p>
            <a:pPr>
              <a:spcBef>
                <a:spcPct val="50000"/>
              </a:spcBef>
            </a:pPr>
            <a:r>
              <a:rPr lang="en-US" sz="1600" b="1">
                <a:latin typeface="Courier New" pitchFamily="49" charset="0"/>
              </a:rPr>
              <a:t>} //SSN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3FBD98-AE0B-4248-A4EB-3E75222E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DB5-0502-41F9-9877-01BDCC994E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609600"/>
            <a:ext cx="3429000" cy="1828800"/>
          </a:xfrm>
        </p:spPr>
        <p:txBody>
          <a:bodyPr/>
          <a:lstStyle/>
          <a:p>
            <a:pPr algn="r"/>
            <a:r>
              <a:rPr lang="en-US" sz="3600"/>
              <a:t>Simple solution…</a:t>
            </a:r>
            <a:br>
              <a:rPr lang="en-US" sz="3600"/>
            </a:br>
            <a:r>
              <a:rPr lang="en-US" sz="3600"/>
              <a:t>and it doesn’t work!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609600"/>
            <a:ext cx="8382000" cy="572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   </a:t>
            </a:r>
            <a:r>
              <a:rPr lang="en-US" sz="1400" b="1">
                <a:latin typeface="Courier New" pitchFamily="49" charset="0"/>
              </a:rPr>
              <a:t>static String ssn;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static String[] ssnList;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static int ssnSize;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public static void main(String[] args) {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   ssn = readSSN();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   storeSSN(ssn,ssnList,ssnSize);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   printSSNList(ssnList,ssnSize);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</a:t>
            </a:r>
            <a:r>
              <a:rPr lang="en-US" sz="1400" b="1">
                <a:solidFill>
                  <a:schemeClr val="accent2"/>
                </a:solidFill>
                <a:latin typeface="Courier New" pitchFamily="49" charset="0"/>
              </a:rPr>
              <a:t>public static String readSSN(){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   return(JOptionPane.showInputDialog(null,"Enter SSN:"));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</a:t>
            </a:r>
            <a:r>
              <a:rPr lang="en-US" sz="1400" b="1">
                <a:solidFill>
                  <a:schemeClr val="accent2"/>
                </a:solidFill>
                <a:latin typeface="Courier New" pitchFamily="49" charset="0"/>
              </a:rPr>
              <a:t>public static void storeSSN(String s, String[] list, int size){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   list[size++]=s;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</a:t>
            </a:r>
            <a:r>
              <a:rPr lang="en-US" sz="1400" b="1">
                <a:solidFill>
                  <a:schemeClr val="accent2"/>
                </a:solidFill>
                <a:latin typeface="Courier New" pitchFamily="49" charset="0"/>
              </a:rPr>
              <a:t>public static void printSSNList(String[] list, int size) {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	   for (int i=0;i&lt;size;i++)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		   System.out.println(list[i]);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BE9530-912C-4EE4-B46A-2D4E7367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DB5-0502-41F9-9877-01BDCC994E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8382000" cy="572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   </a:t>
            </a:r>
            <a:r>
              <a:rPr lang="en-US" sz="1400" b="1">
                <a:latin typeface="Courier New" pitchFamily="49" charset="0"/>
              </a:rPr>
              <a:t>static String ssn;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static String[] ssnList;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static int ssnSize;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public static void main(String[] args) {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   ssn = readSSN();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   storeSSN(ssn,ssnList,ssnSize);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   printSSNList(ssnList,ssnSize);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</a:t>
            </a:r>
            <a:r>
              <a:rPr lang="en-US" sz="1400" b="1">
                <a:solidFill>
                  <a:schemeClr val="accent2"/>
                </a:solidFill>
                <a:latin typeface="Courier New" pitchFamily="49" charset="0"/>
              </a:rPr>
              <a:t>public static String readSSN(){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   return(JOptionPane.showInputDialog(null,"Enter SSN:"));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</a:t>
            </a:r>
            <a:r>
              <a:rPr lang="en-US" sz="1400" b="1">
                <a:solidFill>
                  <a:schemeClr val="accent2"/>
                </a:solidFill>
                <a:latin typeface="Courier New" pitchFamily="49" charset="0"/>
              </a:rPr>
              <a:t>public static void storeSSN(String s, String[] list, int size){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   list[size++]=s;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</a:t>
            </a:r>
            <a:r>
              <a:rPr lang="en-US" sz="1400" b="1">
                <a:solidFill>
                  <a:schemeClr val="accent2"/>
                </a:solidFill>
                <a:latin typeface="Courier New" pitchFamily="49" charset="0"/>
              </a:rPr>
              <a:t>public static void printSSNList(String[] list, int size) {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	   for (int i=0;i&lt;size;i++)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		   System.out.println(list[i]);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}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029200" y="609600"/>
            <a:ext cx="3429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600">
                <a:solidFill>
                  <a:schemeClr val="tx2"/>
                </a:solidFill>
              </a:rPr>
              <a:t>Simple solution…</a:t>
            </a:r>
            <a:br>
              <a:rPr lang="en-US" sz="3600">
                <a:solidFill>
                  <a:schemeClr val="tx2"/>
                </a:solidFill>
              </a:rPr>
            </a:br>
            <a:r>
              <a:rPr lang="en-US" sz="3600">
                <a:solidFill>
                  <a:schemeClr val="tx2"/>
                </a:solidFill>
              </a:rPr>
              <a:t>and it doesn’t work!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6324600" y="3810000"/>
            <a:ext cx="1295400" cy="685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1598613" y="4186238"/>
            <a:ext cx="987425" cy="5302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CD6BE6-1CCF-4862-8CCC-71044BF6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D7DB5-0502-41F9-9877-01BDCC994E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8382000" cy="572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static String ssn;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static String[] ssnList;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static int ssnSize;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public static void main(String[] args) {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   ssn = readSSN();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   storeSSN(ssn,ssnList,ssnSize);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   printSSNList(ssnList,ssnSize);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</a:t>
            </a:r>
            <a:r>
              <a:rPr lang="en-US" sz="1400" b="1">
                <a:solidFill>
                  <a:schemeClr val="accent2"/>
                </a:solidFill>
                <a:latin typeface="Courier New" pitchFamily="49" charset="0"/>
              </a:rPr>
              <a:t>public static String readSSN(){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   return(JOptionPane.showInputDialog(null,"Enter SSN:"));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</a:t>
            </a:r>
            <a:r>
              <a:rPr lang="en-US" sz="1400" b="1">
                <a:solidFill>
                  <a:schemeClr val="accent2"/>
                </a:solidFill>
                <a:latin typeface="Courier New" pitchFamily="49" charset="0"/>
              </a:rPr>
              <a:t>public static void storeSSN(String s, String[] list){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   list[ssnSize++]=s;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</a:t>
            </a:r>
            <a:r>
              <a:rPr lang="en-US" sz="1400" b="1">
                <a:solidFill>
                  <a:schemeClr val="accent2"/>
                </a:solidFill>
                <a:latin typeface="Courier New" pitchFamily="49" charset="0"/>
              </a:rPr>
              <a:t>public static void printSSNList(String[] list, int size) {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	   for (int i=0;i&lt;size;i++)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		   System.out.println(list[i]);</a:t>
            </a:r>
          </a:p>
          <a:p>
            <a:pPr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   }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1600200" y="4191000"/>
            <a:ext cx="12192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1905000" y="1066800"/>
            <a:ext cx="11430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8B20B8-8974-4159-90DA-6033B978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B33D-B4FC-4A1F-BE9A-611CD7A5F9D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2256</Words>
  <Application>Microsoft Office PowerPoint</Application>
  <PresentationFormat>On-screen Show (4:3)</PresentationFormat>
  <Paragraphs>363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Courier New</vt:lpstr>
      <vt:lpstr>Times New Roman</vt:lpstr>
      <vt:lpstr>Default Design</vt:lpstr>
      <vt:lpstr>Program Modularity and  Error Handling</vt:lpstr>
      <vt:lpstr>Program Modularity</vt:lpstr>
      <vt:lpstr>PowerPoint Presentation</vt:lpstr>
      <vt:lpstr>We can already write the program…</vt:lpstr>
      <vt:lpstr>What about data flow?</vt:lpstr>
      <vt:lpstr>Parameters represent data flow</vt:lpstr>
      <vt:lpstr>Simple solution… and it doesn’t work!</vt:lpstr>
      <vt:lpstr>PowerPoint Presentation</vt:lpstr>
      <vt:lpstr>PowerPoint Presentation</vt:lpstr>
      <vt:lpstr>What about data validation?</vt:lpstr>
      <vt:lpstr>readSSN</vt:lpstr>
      <vt:lpstr>PowerPoint Presentation</vt:lpstr>
      <vt:lpstr>storeSSN</vt:lpstr>
      <vt:lpstr>PowerPoint Presentation</vt:lpstr>
      <vt:lpstr>PowerPoint Presentation</vt:lpstr>
      <vt:lpstr>PowerPoint Presentation</vt:lpstr>
      <vt:lpstr>PowerPoint Presentation</vt:lpstr>
      <vt:lpstr>And why not one method for list validity?</vt:lpstr>
      <vt:lpstr>Both methods are simpler, clearer  and check errors</vt:lpstr>
      <vt:lpstr>Fix up printSSNList</vt:lpstr>
      <vt:lpstr>Finally, how can we test the program?</vt:lpstr>
      <vt:lpstr>PowerPoint Presentation</vt:lpstr>
      <vt:lpstr>More about handling errors</vt:lpstr>
      <vt:lpstr>Bad code and testing</vt:lpstr>
      <vt:lpstr>Assertions</vt:lpstr>
      <vt:lpstr>PowerPoint Presentation</vt:lpstr>
      <vt:lpstr>Assertions</vt:lpstr>
      <vt:lpstr>Exceptions</vt:lpstr>
      <vt:lpstr>How to throw an exception</vt:lpstr>
      <vt:lpstr>PowerPoint Presentation</vt:lpstr>
    </vt:vector>
  </TitlesOfParts>
  <Company>Queens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Modularity and  Error Handling</dc:title>
  <dc:creator>Kenneth J. Lord</dc:creator>
  <cp:lastModifiedBy>Hannah Zeng</cp:lastModifiedBy>
  <cp:revision>14</cp:revision>
  <cp:lastPrinted>2019-09-06T18:38:40Z</cp:lastPrinted>
  <dcterms:created xsi:type="dcterms:W3CDTF">2006-09-21T21:07:28Z</dcterms:created>
  <dcterms:modified xsi:type="dcterms:W3CDTF">2019-09-16T19:26:23Z</dcterms:modified>
</cp:coreProperties>
</file>