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0929"/>
  </p:normalViewPr>
  <p:slideViewPr>
    <p:cSldViewPr>
      <p:cViewPr varScale="1">
        <p:scale>
          <a:sx n="63" d="100"/>
          <a:sy n="63" d="100"/>
        </p:scale>
        <p:origin x="14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BEABD-DB24-45BA-A74F-D761776B439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77F44-7E66-4EFB-9290-78813801D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put “cat” after “bat” and before “fat”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want to add item, go to memory pool and pull that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assignment statement, cost O(c) (constant 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here is that the </a:t>
            </a:r>
            <a:r>
              <a:rPr lang="en-US" dirty="0" err="1"/>
              <a:t>last.next</a:t>
            </a:r>
            <a:r>
              <a:rPr lang="en-US" dirty="0"/>
              <a:t> has nothing, you can’t have </a:t>
            </a:r>
            <a:r>
              <a:rPr lang="en-US" dirty="0" err="1"/>
              <a:t>null.sth</a:t>
            </a:r>
            <a:r>
              <a:rPr lang="en-US" dirty="0"/>
              <a:t>, it’s illegal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77F44-7E66-4EFB-9290-78813801DF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465C9-F21F-41F8-9EB8-9F1257508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5D150-E729-4AB4-8A13-832AD4CAF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EA821-CF01-4D0C-B91E-EF42C10AE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84948-92B2-4649-A718-0AAF9AF56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15559-9BF0-46BE-83EF-C6D6BDAA8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EE38B-0F9A-475B-92D3-DDFDAECDE9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7D87-C324-4AAC-9D42-B318C78D6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CD232-B084-4C9D-9411-7FE372CD9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665E3-4715-47B3-BC1E-7725517BE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D8334-36CE-4233-86CF-D867F30A77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632AA-4C24-4D60-B9CE-7B660666C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B1C5AD-8D7E-475F-90FA-EE02075929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Dynamic vs. Static Structures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Advantages of 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// add "cat" after position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i=size; i &gt; n; i--)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myArray[i+1]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tempArray[n+1] = "cat";</a:t>
            </a:r>
          </a:p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// add "cat" after position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i=size; i &gt; n; i--)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myArray[i+1]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tempArray[n+1] = "cat";</a:t>
            </a:r>
          </a:p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6400800" y="12192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28800" y="3886200"/>
            <a:ext cx="550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Again, there is a loop, which will cost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 is </a:t>
            </a:r>
            <a:r>
              <a:rPr lang="en-US" i="1">
                <a:solidFill>
                  <a:schemeClr val="accent2"/>
                </a:solidFill>
              </a:rPr>
              <a:t>dynamic</a:t>
            </a:r>
            <a:r>
              <a:rPr lang="en-US"/>
              <a:t> 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structures use only as much memory as they need.</a:t>
            </a:r>
          </a:p>
          <a:p>
            <a:r>
              <a:rPr lang="en-US"/>
              <a:t>Dynamic structures rely on themselves to determine the order of the data items they contain.</a:t>
            </a:r>
          </a:p>
          <a:p>
            <a:r>
              <a:rPr lang="en-US"/>
              <a:t>Dynamic structures are not stored in contiguous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abstract</a:t>
            </a:r>
            <a:r>
              <a:rPr lang="en-US" dirty="0"/>
              <a:t> dynamic structure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2514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cat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124200" y="3276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676400" y="4419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sat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733800" y="17526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rgbClr val="7030A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bat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029200" y="43434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rat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05400" y="2438400"/>
            <a:ext cx="533400" cy="365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hat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1676400" y="1981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1828800" y="2590800"/>
            <a:ext cx="3276600" cy="2286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3733800" y="2743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733800" y="3505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2209800" y="4495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2514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124200" y="3276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76400" y="4419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sat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733800" y="1752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29200" y="4343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105400" y="2438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hat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1676400" y="1981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828800" y="2819400"/>
            <a:ext cx="45720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3733800" y="2743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733800" y="3505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2209800" y="4495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286000" y="29718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fat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2895600" y="2590800"/>
            <a:ext cx="2209800" cy="5334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95400" y="68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"fat" after "cat"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1905000" y="2514600"/>
            <a:ext cx="3048000" cy="2286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00400" y="2514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52600" y="3657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0" y="9906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105400" y="3581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81600" y="16764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hat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1752600" y="12192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905000" y="2057400"/>
            <a:ext cx="45720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3810000" y="1981200"/>
            <a:ext cx="1371600" cy="533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810000" y="2743200"/>
            <a:ext cx="1371600" cy="762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286000" y="3733800"/>
            <a:ext cx="27432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362200" y="22098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fat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971800" y="1828800"/>
            <a:ext cx="2209800" cy="5334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"fat" after "cat"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1981200" y="1752600"/>
            <a:ext cx="3048000" cy="228600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62000" y="4267200"/>
            <a:ext cx="7559675" cy="12128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make "fat" point to what "cat" was 	pointing to;</a:t>
            </a:r>
          </a:p>
          <a:p>
            <a:r>
              <a:rPr lang="en-US">
                <a:latin typeface="Courier New" pitchFamily="49" charset="0"/>
              </a:rPr>
              <a:t>make "cat" point to "fat"</a:t>
            </a:r>
          </a:p>
        </p:txBody>
      </p:sp>
      <p:sp>
        <p:nvSpPr>
          <p:cNvPr id="16402" name="AutoShape 18"/>
          <p:cNvSpPr>
            <a:spLocks/>
          </p:cNvSpPr>
          <p:nvPr/>
        </p:nvSpPr>
        <p:spPr bwMode="auto">
          <a:xfrm>
            <a:off x="7162800" y="4343400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505200" y="5715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 loop!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/>
              <a:t>Create a real class for a "node" in the list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667000" y="19812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0" y="1219200"/>
            <a:ext cx="5334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bat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276600" y="1447800"/>
            <a:ext cx="1981200" cy="685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648200" y="990600"/>
            <a:ext cx="1676400" cy="9144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0600" y="3276600"/>
            <a:ext cx="7391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node containing "bat" has two components: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The actual </a:t>
            </a:r>
            <a:r>
              <a:rPr lang="en-US" i="1">
                <a:solidFill>
                  <a:schemeClr val="accent2"/>
                </a:solidFill>
              </a:rPr>
              <a:t>data</a:t>
            </a:r>
            <a:r>
              <a:rPr lang="en-US"/>
              <a:t> of the node ("bat")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 </a:t>
            </a:r>
            <a:r>
              <a:rPr lang="en-US" i="1">
                <a:solidFill>
                  <a:schemeClr val="accent2"/>
                </a:solidFill>
              </a:rPr>
              <a:t>reference</a:t>
            </a:r>
            <a:r>
              <a:rPr lang="en-US"/>
              <a:t> linking it to the </a:t>
            </a:r>
            <a:r>
              <a:rPr lang="en-US" i="1"/>
              <a:t>next</a:t>
            </a:r>
            <a:r>
              <a:rPr lang="en-US"/>
              <a:t> node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55725" y="164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85800" y="2286000"/>
            <a:ext cx="8001000" cy="362267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String data;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next;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public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(String d,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ln</a:t>
            </a:r>
            <a:r>
              <a:rPr lang="en-US" sz="2000" dirty="0">
                <a:latin typeface="Courier New" pitchFamily="49" charset="0"/>
              </a:rPr>
              <a:t>)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	data = d;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   next = </a:t>
            </a:r>
            <a:r>
              <a:rPr lang="en-US" sz="2000" dirty="0" err="1">
                <a:latin typeface="Courier New" pitchFamily="49" charset="0"/>
              </a:rPr>
              <a:t>ln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}  // constructor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}  // 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67000" y="762000"/>
            <a:ext cx="1066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bat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733800" y="7620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371600" y="990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4114800" y="990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08125" y="179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8001000" cy="362267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String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data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Courier New" pitchFamily="49" charset="0"/>
              </a:rPr>
              <a:t>next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public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(String data, </a:t>
            </a:r>
            <a:r>
              <a:rPr lang="en-US" sz="2000" dirty="0" err="1">
                <a:latin typeface="Courier New" pitchFamily="49" charset="0"/>
              </a:rPr>
              <a:t>ListNode</a:t>
            </a:r>
            <a:r>
              <a:rPr lang="en-US" sz="2000" dirty="0">
                <a:latin typeface="Courier New" pitchFamily="49" charset="0"/>
              </a:rPr>
              <a:t> next)  {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   data = d;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   next = </a:t>
            </a:r>
            <a:r>
              <a:rPr lang="en-US" sz="2000" dirty="0" err="1">
                <a:latin typeface="Courier New" pitchFamily="49" charset="0"/>
              </a:rPr>
              <a:t>ln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   }  // constructor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}  // class </a:t>
            </a:r>
            <a:r>
              <a:rPr lang="en-US" sz="2000" dirty="0" err="1">
                <a:latin typeface="Courier New" pitchFamily="49" charset="0"/>
              </a:rPr>
              <a:t>ListNode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819400" y="914400"/>
            <a:ext cx="10668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bat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86200" y="9144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11430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267200" y="11430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 rot="-16186095">
            <a:off x="3275013" y="10668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895600" y="1676400"/>
            <a:ext cx="381000" cy="1371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 rot="-16186095">
            <a:off x="4191000" y="1293813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3276600" y="1676400"/>
            <a:ext cx="914400" cy="175260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AutoShape 13"/>
          <p:cNvSpPr>
            <a:spLocks/>
          </p:cNvSpPr>
          <p:nvPr/>
        </p:nvSpPr>
        <p:spPr bwMode="auto">
          <a:xfrm rot="-5424421">
            <a:off x="3503613" y="-153987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048000" y="152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ListNode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48600" cy="990600"/>
          </a:xfrm>
        </p:spPr>
        <p:txBody>
          <a:bodyPr/>
          <a:lstStyle/>
          <a:p>
            <a:r>
              <a:rPr lang="en-US" sz="3200"/>
              <a:t>To complete the list structure we need two more things...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1981200" y="1676400"/>
            <a:ext cx="4572000" cy="3032125"/>
            <a:chOff x="1248" y="1056"/>
            <a:chExt cx="2880" cy="1910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1248" y="153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cat</a:t>
              </a:r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2544" y="201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mat</a:t>
              </a: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632" y="273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sat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2928" y="1056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bat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744" y="2688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rat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792" y="1488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hat</a:t>
              </a: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1632" y="1200"/>
              <a:ext cx="1248" cy="432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728" y="1728"/>
              <a:ext cx="288" cy="24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2928" y="1680"/>
              <a:ext cx="864" cy="336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2928" y="2160"/>
              <a:ext cx="864" cy="48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1968" y="2784"/>
              <a:ext cx="1728" cy="96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2016" y="1824"/>
              <a:ext cx="336" cy="2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fat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2400" y="1584"/>
              <a:ext cx="1392" cy="336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1776" y="1536"/>
              <a:ext cx="1920" cy="144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477000" y="1371600"/>
            <a:ext cx="1371600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firstNode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5410200" y="1600200"/>
            <a:ext cx="1066800" cy="1524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1981200" y="4572000"/>
            <a:ext cx="533400" cy="5334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914400" y="5105400"/>
            <a:ext cx="2133600" cy="482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more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98" grpId="0" animBg="1" autoUpdateAnimBg="0"/>
      <p:bldP spid="20499" grpId="0" animBg="1"/>
      <p:bldP spid="20500" grpId="0" animBg="1"/>
      <p:bldP spid="2050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Storage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/>
              <a:t>Once declared, they are fixed in size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String[10]</a:t>
            </a:r>
          </a:p>
          <a:p>
            <a:r>
              <a:rPr lang="en-US"/>
              <a:t>The size may be a "variable" 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String[n]</a:t>
            </a:r>
          </a:p>
          <a:p>
            <a:r>
              <a:rPr lang="en-US"/>
              <a:t>Or a constant</a:t>
            </a:r>
          </a:p>
          <a:p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String [] SSNs = new String[MAX_SSNS]</a:t>
            </a:r>
          </a:p>
          <a:p>
            <a:r>
              <a:rPr lang="en-US"/>
              <a:t>But once declared, the size is fixed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447800" y="175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990600" y="1219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firstNode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1752600" y="19812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990600" y="609600"/>
            <a:ext cx="379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Now we have a complete list: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2000" y="1143000"/>
            <a:ext cx="19812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447800" y="175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371600" y="129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752600" y="19812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2546" name="AutoShape 18"/>
          <p:cNvSpPr>
            <a:spLocks/>
          </p:cNvSpPr>
          <p:nvPr/>
        </p:nvSpPr>
        <p:spPr bwMode="auto">
          <a:xfrm>
            <a:off x="4259263" y="766763"/>
            <a:ext cx="3208337" cy="612775"/>
          </a:xfrm>
          <a:prstGeom prst="borderCallout1">
            <a:avLst>
              <a:gd name="adj1" fmla="val 18750"/>
              <a:gd name="adj2" fmla="val -2380"/>
              <a:gd name="adj3" fmla="val 131250"/>
              <a:gd name="adj4" fmla="val -44727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This is actually the list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838200" y="3962400"/>
            <a:ext cx="7620000" cy="1630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524000" y="2667000"/>
            <a:ext cx="1676400" cy="482600"/>
            <a:chOff x="1776" y="576"/>
            <a:chExt cx="1056" cy="304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3810000" y="2667000"/>
            <a:ext cx="1676400" cy="482600"/>
            <a:chOff x="1776" y="576"/>
            <a:chExt cx="1056" cy="30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6172200" y="2667000"/>
            <a:ext cx="1676400" cy="482600"/>
            <a:chOff x="1776" y="576"/>
            <a:chExt cx="1056" cy="304"/>
          </a:xfrm>
        </p:grpSpPr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480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334000" y="2895600"/>
            <a:ext cx="762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315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838200" y="3962400"/>
            <a:ext cx="76200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last;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int length;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3200400" y="1447800"/>
            <a:ext cx="34290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09600" y="2667000"/>
            <a:ext cx="1676400" cy="482600"/>
            <a:chOff x="1776" y="576"/>
            <a:chExt cx="1056" cy="304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2895600" y="2667000"/>
            <a:ext cx="1676400" cy="482600"/>
            <a:chOff x="1776" y="576"/>
            <a:chExt cx="1056" cy="304"/>
          </a:xfrm>
        </p:grpSpPr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5105400" y="2667000"/>
            <a:ext cx="1676400" cy="482600"/>
            <a:chOff x="1776" y="576"/>
            <a:chExt cx="1056" cy="304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133600" y="2895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419600" y="28956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2296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62000" y="39624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highlight>
                  <a:srgbClr val="FFFF00"/>
                </a:highlight>
                <a:latin typeface="Courier New" pitchFamily="49" charset="0"/>
              </a:rPr>
              <a:t>public void append </a:t>
            </a:r>
            <a:r>
              <a:rPr lang="en-US" sz="1800" b="1" u="sng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String s)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n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(s);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last.next</a:t>
            </a:r>
            <a:r>
              <a:rPr lang="en-US" sz="1800" b="1" dirty="0">
                <a:latin typeface="Courier New" pitchFamily="49" charset="0"/>
              </a:rPr>
              <a:t>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length++;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200400" y="1447800"/>
            <a:ext cx="4495800" cy="1143000"/>
          </a:xfrm>
          <a:prstGeom prst="line">
            <a:avLst/>
          </a:prstGeom>
          <a:noFill/>
          <a:ln w="25400">
            <a:solidFill>
              <a:srgbClr val="000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7086600" y="2667000"/>
            <a:ext cx="1676400" cy="482600"/>
            <a:chOff x="1776" y="576"/>
            <a:chExt cx="1056" cy="304"/>
          </a:xfrm>
        </p:grpSpPr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6705600" y="28956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848600" y="1447800"/>
            <a:ext cx="381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7772400" y="91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8001000" y="1752600"/>
            <a:ext cx="7620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447800" y="2133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8288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676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19400" y="2209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8194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962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114800" y="2743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267200" y="2743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990600" y="609600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beginning... what does a </a:t>
            </a:r>
            <a:r>
              <a:rPr lang="en-US" i="1"/>
              <a:t>new</a:t>
            </a:r>
            <a:r>
              <a:rPr lang="en-US"/>
              <a:t> LinkedList look like?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8956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1905000" y="2819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838200" y="3962400"/>
            <a:ext cx="76200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class LinkedList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first =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ListNode last =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private int length = 0;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457200"/>
            <a:ext cx="7620000" cy="1630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main (String[] args)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LinkedList ln = new LinkedList();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ln.append("cat");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22860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void append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n = new ListNode(s);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last.next = 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length++;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590800" y="49530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9718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819400" y="5029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62400" y="5029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624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953000" y="5029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105400" y="55626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410200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038600" y="563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48000" y="5638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7662" name="AutoShape 14"/>
          <p:cNvSpPr>
            <a:spLocks/>
          </p:cNvSpPr>
          <p:nvPr/>
        </p:nvSpPr>
        <p:spPr bwMode="auto">
          <a:xfrm>
            <a:off x="3733800" y="3200400"/>
            <a:ext cx="1452563" cy="457200"/>
          </a:xfrm>
          <a:prstGeom prst="borderCallout2">
            <a:avLst>
              <a:gd name="adj1" fmla="val 25000"/>
              <a:gd name="adj2" fmla="val -5245"/>
              <a:gd name="adj3" fmla="val 25000"/>
              <a:gd name="adj4" fmla="val -25028"/>
              <a:gd name="adj5" fmla="val 25000"/>
              <a:gd name="adj6" fmla="val -45574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Error!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819400" y="2667000"/>
            <a:ext cx="1676400" cy="482600"/>
            <a:chOff x="1776" y="576"/>
            <a:chExt cx="1056" cy="304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bat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4800600" y="2667000"/>
            <a:ext cx="1676400" cy="482600"/>
            <a:chOff x="1776" y="576"/>
            <a:chExt cx="1056" cy="304"/>
          </a:xfrm>
        </p:grpSpPr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6781800" y="2667000"/>
            <a:ext cx="1676400" cy="482600"/>
            <a:chOff x="1776" y="576"/>
            <a:chExt cx="1056" cy="304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1752600" y="1524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42672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2484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80010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200400" y="1447800"/>
            <a:ext cx="34290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838200" y="2667000"/>
            <a:ext cx="1676400" cy="482600"/>
            <a:chOff x="1776" y="576"/>
            <a:chExt cx="1056" cy="304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2209800" y="2895600"/>
            <a:ext cx="5334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143000" y="4724400"/>
            <a:ext cx="683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 is also helpful to have an empty </a:t>
            </a:r>
            <a:r>
              <a:rPr lang="en-US" i="1"/>
              <a:t>dummy node</a:t>
            </a:r>
            <a:r>
              <a:rPr lang="en-US"/>
              <a:t> at the beginning of the list</a:t>
            </a:r>
          </a:p>
        </p:txBody>
      </p:sp>
      <p:sp>
        <p:nvSpPr>
          <p:cNvPr id="24608" name="AutoShape 32"/>
          <p:cNvSpPr>
            <a:spLocks/>
          </p:cNvSpPr>
          <p:nvPr/>
        </p:nvSpPr>
        <p:spPr bwMode="auto">
          <a:xfrm>
            <a:off x="2438400" y="3657600"/>
            <a:ext cx="2914650" cy="609600"/>
          </a:xfrm>
          <a:prstGeom prst="borderCallout1">
            <a:avLst>
              <a:gd name="adj1" fmla="val 18750"/>
              <a:gd name="adj2" fmla="val -2616"/>
              <a:gd name="adj3" fmla="val -117190"/>
              <a:gd name="adj4" fmla="val -38560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No data here, ever!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00200" y="609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981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28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2209800" y="1447800"/>
            <a:ext cx="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971800" y="685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9718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00400" y="1447800"/>
            <a:ext cx="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114800" y="685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267200" y="1219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4196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143000" y="152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LinkedList</a:t>
            </a:r>
          </a:p>
        </p:txBody>
      </p: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1981200" y="2667000"/>
            <a:ext cx="1676400" cy="482600"/>
            <a:chOff x="1776" y="576"/>
            <a:chExt cx="1056" cy="304"/>
          </a:xfrm>
        </p:grpSpPr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838200" y="36576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</a:rPr>
              <a:t>LinkedList</a:t>
            </a:r>
            <a:r>
              <a:rPr lang="en-US" sz="1800" b="1" dirty="0">
                <a:latin typeface="Courier New" pitchFamily="49" charset="0"/>
              </a:rPr>
              <a:t> 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first =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last = </a:t>
            </a:r>
            <a:r>
              <a:rPr lang="en-US" sz="1800" b="1" dirty="0" err="1">
                <a:latin typeface="Courier New" pitchFamily="49" charset="0"/>
              </a:rPr>
              <a:t>ln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private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length = 0;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228600"/>
            <a:ext cx="76200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main (String[] args) 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LinkedList ln = new LinkedList();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ln.append("cat");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5800" y="1600200"/>
            <a:ext cx="7620000" cy="2446824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void append (String s)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n = new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(s);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last.next</a:t>
            </a:r>
            <a:r>
              <a:rPr lang="en-US" sz="1800" b="1" dirty="0">
                <a:latin typeface="Courier New" pitchFamily="49" charset="0"/>
              </a:rPr>
              <a:t>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last = n;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length++;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4419600"/>
            <a:ext cx="3352800" cy="1143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9906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1336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336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124200" y="4343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2766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5814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286000" y="5867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1143000" y="5791200"/>
            <a:ext cx="1676400" cy="482600"/>
            <a:chOff x="1776" y="576"/>
            <a:chExt cx="1056" cy="304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066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3716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4384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029200" y="4419600"/>
            <a:ext cx="3352800" cy="1143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2578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4008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400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7391400" y="4343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75438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8486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8382000" y="5867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5105400" y="5791200"/>
            <a:ext cx="1676400" cy="482600"/>
            <a:chOff x="1776" y="576"/>
            <a:chExt cx="1056" cy="304"/>
          </a:xfrm>
        </p:grpSpPr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334000" y="48768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638800" y="5105400"/>
            <a:ext cx="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6705600" y="5105400"/>
            <a:ext cx="99060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7239000" y="5791200"/>
            <a:ext cx="1676400" cy="482600"/>
            <a:chOff x="1776" y="576"/>
            <a:chExt cx="1056" cy="304"/>
          </a:xfrm>
        </p:grpSpPr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6477000" y="6019800"/>
            <a:ext cx="762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609600" y="396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Before: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4953000" y="396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After: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7162800" y="6172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7391400" y="5791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600200" y="1371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09600" y="3429000"/>
            <a:ext cx="1676400" cy="482600"/>
            <a:chOff x="1776" y="576"/>
            <a:chExt cx="1056" cy="304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i="1">
                <a:latin typeface="Courier New" pitchFamily="49" charset="0"/>
              </a:endParaRP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895600" y="3429000"/>
            <a:ext cx="1676400" cy="482600"/>
            <a:chOff x="1776" y="576"/>
            <a:chExt cx="1056" cy="30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5105400" y="3429000"/>
            <a:ext cx="1676400" cy="482600"/>
            <a:chOff x="1776" y="576"/>
            <a:chExt cx="1056" cy="304"/>
          </a:xfrm>
        </p:grpSpPr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828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752600" y="2286000"/>
            <a:ext cx="381000" cy="1066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133600" y="36576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4419600" y="36576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229600" y="3505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9718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3200400" y="2209800"/>
            <a:ext cx="4495800" cy="1143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4114800" y="144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267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4419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143000" y="914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7086600" y="3429000"/>
            <a:ext cx="1676400" cy="482600"/>
            <a:chOff x="1776" y="576"/>
            <a:chExt cx="1056" cy="304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6705600" y="36576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57200" y="304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</a:rPr>
              <a:t>Traversing</a:t>
            </a:r>
            <a:r>
              <a:rPr lang="en-US"/>
              <a:t> a list from beginning to end... </a:t>
            </a:r>
            <a:r>
              <a:rPr lang="en-US" sz="1800">
                <a:latin typeface="Courier New" pitchFamily="49" charset="0"/>
              </a:rPr>
              <a:t>list.printList()</a:t>
            </a:r>
            <a:endParaRPr lang="en-US" sz="1800" i="1">
              <a:latin typeface="Courier New" pitchFamily="49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85800" y="4114800"/>
            <a:ext cx="7620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void </a:t>
            </a:r>
            <a:r>
              <a:rPr lang="en-US" sz="1800" b="1" dirty="0" err="1">
                <a:latin typeface="Courier New" pitchFamily="49" charset="0"/>
              </a:rPr>
              <a:t>printList</a:t>
            </a:r>
            <a:r>
              <a:rPr lang="en-US" sz="1800" b="1" dirty="0">
                <a:latin typeface="Courier New" pitchFamily="49" charset="0"/>
              </a:rPr>
              <a:t> ()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ListNode</a:t>
            </a:r>
            <a:r>
              <a:rPr lang="en-US" sz="1800" b="1" dirty="0">
                <a:latin typeface="Courier New" pitchFamily="49" charset="0"/>
              </a:rPr>
              <a:t> p = </a:t>
            </a:r>
            <a:r>
              <a:rPr lang="en-US" sz="1800" b="1" dirty="0" err="1">
                <a:latin typeface="Courier New" pitchFamily="49" charset="0"/>
              </a:rPr>
              <a:t>first.next</a:t>
            </a:r>
            <a:r>
              <a:rPr lang="en-US" sz="1800" b="1" dirty="0">
                <a:latin typeface="Courier New" pitchFamily="49" charset="0"/>
              </a:rPr>
              <a:t>; //p points to cat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while (p != null)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p.data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p = </a:t>
            </a:r>
            <a:r>
              <a:rPr lang="en-US" sz="1800" b="1" dirty="0" err="1">
                <a:latin typeface="Courier New" pitchFamily="49" charset="0"/>
              </a:rPr>
              <a:t>p.next</a:t>
            </a:r>
            <a:r>
              <a:rPr lang="en-US" sz="1800" b="1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/>
              <a:t>Once the array is filled, there is no more room</a:t>
            </a:r>
          </a:p>
        </p:txBody>
      </p:sp>
      <p:graphicFrame>
        <p:nvGraphicFramePr>
          <p:cNvPr id="4273" name="Group 177"/>
          <p:cNvGraphicFramePr>
            <a:graphicFrameLocks noGrp="1"/>
          </p:cNvGraphicFramePr>
          <p:nvPr/>
        </p:nvGraphicFramePr>
        <p:xfrm>
          <a:off x="990600" y="20574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71" name="Text Box 175"/>
          <p:cNvSpPr txBox="1">
            <a:spLocks noChangeArrowheads="1"/>
          </p:cNvSpPr>
          <p:nvPr/>
        </p:nvSpPr>
        <p:spPr bwMode="auto">
          <a:xfrm>
            <a:off x="4648200" y="320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"rat"</a:t>
            </a:r>
          </a:p>
        </p:txBody>
      </p:sp>
      <p:sp>
        <p:nvSpPr>
          <p:cNvPr id="4272" name="AutoShape 176"/>
          <p:cNvSpPr>
            <a:spLocks/>
          </p:cNvSpPr>
          <p:nvPr/>
        </p:nvSpPr>
        <p:spPr bwMode="auto">
          <a:xfrm>
            <a:off x="2819400" y="11430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24218"/>
              <a:gd name="adj4" fmla="val -47708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600200" y="1371600"/>
            <a:ext cx="3657600" cy="1295400"/>
          </a:xfrm>
          <a:prstGeom prst="rect">
            <a:avLst/>
          </a:prstGeom>
          <a:noFill/>
          <a:ln w="254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685800" y="3124200"/>
            <a:ext cx="1676400" cy="482600"/>
            <a:chOff x="1776" y="576"/>
            <a:chExt cx="1056" cy="304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i="1">
                <a:latin typeface="Courier New" pitchFamily="49" charset="0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rgbClr val="8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2971800" y="3124200"/>
            <a:ext cx="1676400" cy="482600"/>
            <a:chOff x="1776" y="576"/>
            <a:chExt cx="1056" cy="304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cat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5181600" y="3124200"/>
            <a:ext cx="1676400" cy="482600"/>
            <a:chOff x="1776" y="576"/>
            <a:chExt cx="1056" cy="304"/>
          </a:xfrm>
        </p:grpSpPr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rat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81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828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first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1828800" y="2286000"/>
            <a:ext cx="304800" cy="762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209800" y="3352800"/>
            <a:ext cx="685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495800" y="3352800"/>
            <a:ext cx="6096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305800" y="32004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null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last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9718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200400" y="2209800"/>
            <a:ext cx="4419600" cy="8382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4114800" y="1447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length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67200" y="1981200"/>
            <a:ext cx="609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419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143000" y="914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list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7162800" y="3124200"/>
            <a:ext cx="1676400" cy="482600"/>
            <a:chOff x="1776" y="576"/>
            <a:chExt cx="1056" cy="304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776" y="576"/>
              <a:ext cx="672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sat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2448" y="576"/>
              <a:ext cx="38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6781800" y="3352800"/>
            <a:ext cx="3810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457200" y="304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accent2"/>
                </a:solidFill>
              </a:rPr>
              <a:t>Searching</a:t>
            </a:r>
            <a:r>
              <a:rPr lang="en-US"/>
              <a:t> a list from beginning to end... </a:t>
            </a:r>
            <a:r>
              <a:rPr lang="en-US" sz="1800">
                <a:latin typeface="Courier New" pitchFamily="49" charset="0"/>
              </a:rPr>
              <a:t>list.find("rat");</a:t>
            </a:r>
            <a:endParaRPr lang="en-US" sz="1800" i="1">
              <a:latin typeface="Courier New" pitchFamily="49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762000" y="3810000"/>
            <a:ext cx="76200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ListNode find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 &amp;&amp; !(p.data).equals(s))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 // while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p;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990600"/>
            <a:ext cx="76200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ListNode find 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 &amp;&amp; !(p.data).equals(s))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 // while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p;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9200" y="304800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Note that this method returns a</a:t>
            </a:r>
            <a:r>
              <a:rPr lang="en-US" i="1"/>
              <a:t> ListNodePointer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066800" y="2971800"/>
            <a:ext cx="15240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43000" y="3962400"/>
            <a:ext cx="657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Why give a pointer to a node in the list to the caller?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838200" y="4572000"/>
            <a:ext cx="3657600" cy="1492250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some caller's code...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ListNode n = myList.find("rat");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n.next = null;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800600" y="4800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An error if </a:t>
            </a:r>
            <a:r>
              <a:rPr lang="en-US" i="1">
                <a:solidFill>
                  <a:schemeClr val="accent2"/>
                </a:solidFill>
              </a:rPr>
              <a:t>next </a:t>
            </a:r>
            <a:r>
              <a:rPr lang="en-US">
                <a:solidFill>
                  <a:schemeClr val="accent2"/>
                </a:solidFill>
              </a:rPr>
              <a:t>is not public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800600" y="54102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 disaster to the list is if this is allowed!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2895600" y="5105400"/>
            <a:ext cx="1905000" cy="685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2971800" y="5867400"/>
            <a:ext cx="1752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5" grpId="0" animBg="1" autoUpdateAnimBg="0"/>
      <p:bldP spid="32776" grpId="0" autoUpdateAnimBg="0"/>
      <p:bldP spid="32777" grpId="0" autoUpdateAnimBg="0"/>
      <p:bldP spid="32778" grpId="0" animBg="1"/>
      <p:bldP spid="327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67976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can the user of this </a:t>
            </a:r>
            <a:r>
              <a:rPr lang="en-US" i="1"/>
              <a:t>LinkedList</a:t>
            </a:r>
            <a:r>
              <a:rPr lang="en-US"/>
              <a:t> class do?</a:t>
            </a:r>
          </a:p>
          <a:p>
            <a:r>
              <a:rPr lang="en-US">
                <a:latin typeface="Courier New" pitchFamily="49" charset="0"/>
              </a:rPr>
              <a:t>ln = new LinkedList();</a:t>
            </a:r>
          </a:p>
          <a:p>
            <a:r>
              <a:rPr lang="en-US">
                <a:latin typeface="Courier New" pitchFamily="49" charset="0"/>
              </a:rPr>
              <a:t>ln.append(String s);</a:t>
            </a:r>
          </a:p>
          <a:p>
            <a:r>
              <a:rPr lang="en-US">
                <a:latin typeface="Courier New" pitchFamily="49" charset="0"/>
              </a:rPr>
              <a:t>ln.printList();</a:t>
            </a:r>
          </a:p>
          <a:p>
            <a:r>
              <a:rPr lang="en-US">
                <a:latin typeface="Courier New" pitchFamily="49" charset="0"/>
              </a:rPr>
              <a:t>ln.find (String s);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Suppose the user wants to print all the words in the list that start with the letter "a"?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95400" y="3505200"/>
            <a:ext cx="6416675" cy="20431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ListNode p = first.next;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while (p != null)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(p.data.charAt(0)=='a')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System.out.println(p.data);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p = p.next;</a:t>
            </a: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00200" y="57912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But this gives the user access to our pointers!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autoUpdateAnimBg="0"/>
      <p:bldP spid="33796" grpId="0" animBg="1" autoUpdateAnimBg="0"/>
      <p:bldP spid="3379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25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need to let the user look at individual nodes in the list without granting access to its internal data.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08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 solution is to use another class called an </a:t>
            </a:r>
            <a:r>
              <a:rPr lang="en-US" i="1">
                <a:solidFill>
                  <a:schemeClr val="accent2"/>
                </a:solidFill>
              </a:rPr>
              <a:t>Iterator</a:t>
            </a:r>
            <a:r>
              <a:rPr lang="en-US">
                <a:solidFill>
                  <a:schemeClr val="accent2"/>
                </a:solidFill>
              </a:rPr>
              <a:t> contained in the class that has sensitive data, but which provides controlled access to the data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7086600" cy="17208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LinkedListIterator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new LinkedListIterator(first.next);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} 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38200" y="4621213"/>
            <a:ext cx="7086600" cy="1855787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User</a:t>
            </a:r>
            <a:endParaRPr lang="en-US"/>
          </a:p>
          <a:p>
            <a:r>
              <a:rPr lang="en-US" sz="1800">
                <a:latin typeface="Courier New" pitchFamily="49" charset="0"/>
              </a:rPr>
              <a:t>LinkedListIterator lli = myList.</a:t>
            </a:r>
            <a:r>
              <a:rPr lang="en-US" sz="1800" b="1">
                <a:latin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</a:rPr>
              <a:t>();</a:t>
            </a:r>
          </a:p>
          <a:p>
            <a:r>
              <a:rPr lang="en-US" sz="1800">
                <a:latin typeface="Courier New" pitchFamily="49" charset="0"/>
              </a:rPr>
              <a:t>while (lli.</a:t>
            </a:r>
            <a:r>
              <a:rPr lang="en-US" sz="1800" b="1">
                <a:latin typeface="Courier New" pitchFamily="49" charset="0"/>
              </a:rPr>
              <a:t>hasNext()</a:t>
            </a:r>
            <a:r>
              <a:rPr lang="en-US" sz="1800">
                <a:latin typeface="Courier New" pitchFamily="49" charset="0"/>
              </a:rPr>
              <a:t>) {</a:t>
            </a:r>
          </a:p>
          <a:p>
            <a:r>
              <a:rPr lang="en-US" sz="1800">
                <a:latin typeface="Courier New" pitchFamily="49" charset="0"/>
              </a:rPr>
              <a:t>   myString = lli.</a:t>
            </a:r>
            <a:r>
              <a:rPr lang="en-US" sz="1800" b="1">
                <a:latin typeface="Courier New" pitchFamily="49" charset="0"/>
              </a:rPr>
              <a:t>next()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r>
              <a:rPr lang="en-US" sz="1800">
                <a:latin typeface="Courier New" pitchFamily="49" charset="0"/>
              </a:rPr>
              <a:t>   if (myString.charAt(0) == 'a' .....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838200" y="304800"/>
            <a:ext cx="7086600" cy="172085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LinkedListIterator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 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new LinkedListIterator(first.next);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} 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35878" name="Group 38"/>
          <p:cNvGrpSpPr>
            <a:grpSpLocks/>
          </p:cNvGrpSpPr>
          <p:nvPr/>
        </p:nvGrpSpPr>
        <p:grpSpPr bwMode="auto">
          <a:xfrm>
            <a:off x="3048000" y="4495800"/>
            <a:ext cx="2743200" cy="1066800"/>
            <a:chOff x="240" y="2208"/>
            <a:chExt cx="1728" cy="672"/>
          </a:xfrm>
        </p:grpSpPr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40" y="2208"/>
              <a:ext cx="1728" cy="672"/>
            </a:xfrm>
            <a:prstGeom prst="rect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480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381" y="2248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first</a:t>
              </a:r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912" y="2256"/>
              <a:ext cx="5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last</a:t>
              </a: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912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1344" y="2256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length</a:t>
              </a:r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344" y="2544"/>
              <a:ext cx="376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1392" y="2544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5859" name="Group 19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5860" name="Text Box 20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5863" name="Text Box 23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5866" name="Text Box 26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Text Box 30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5872" name="Text Box 32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5873" name="Text Box 33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838200" y="2133600"/>
            <a:ext cx="7086600" cy="21336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LinkedListIterator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ShortNode node;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LinkedListIterator(ListNode first)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node = first;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2057400" y="5257800"/>
            <a:ext cx="16764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419600" y="5257800"/>
            <a:ext cx="28194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1905000" y="3810000"/>
            <a:ext cx="1143000" cy="1981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5562600" y="1524000"/>
            <a:ext cx="1066800" cy="1600200"/>
          </a:xfrm>
          <a:prstGeom prst="line">
            <a:avLst/>
          </a:prstGeom>
          <a:noFill/>
          <a:ln w="254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4106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boolean hasNext()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return ( node != null 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String next()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if ( node == null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throw new NullPointerException("Linked list empty.");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currentData = node.data;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node = node.next;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return currentData;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6869" name="Text Box 5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6872" name="Text Box 8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68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6881" name="Text Box 17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819400" y="480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node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200400" y="52578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void remove(Listnode p) 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if ( p == null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throw new InvalidArgumentException(“Null pointer.");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914400" y="5867400"/>
            <a:ext cx="7696200" cy="482600"/>
            <a:chOff x="528" y="1680"/>
            <a:chExt cx="4848" cy="304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1776" y="1680"/>
              <a:ext cx="1056" cy="304"/>
              <a:chOff x="1776" y="576"/>
              <a:chExt cx="1056" cy="304"/>
            </a:xfrm>
          </p:grpSpPr>
          <p:sp>
            <p:nvSpPr>
              <p:cNvPr id="38917" name="Text Box 5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bat</a:t>
                </a:r>
              </a:p>
            </p:txBody>
          </p:sp>
          <p:sp>
            <p:nvSpPr>
              <p:cNvPr id="38918" name="Text Box 6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3024" y="1680"/>
              <a:ext cx="1056" cy="304"/>
              <a:chOff x="1776" y="576"/>
              <a:chExt cx="1056" cy="304"/>
            </a:xfrm>
          </p:grpSpPr>
          <p:sp>
            <p:nvSpPr>
              <p:cNvPr id="38920" name="Text Box 8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cat</a:t>
                </a:r>
              </a:p>
            </p:txBody>
          </p:sp>
          <p:sp>
            <p:nvSpPr>
              <p:cNvPr id="38921" name="Text Box 9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4272" y="1680"/>
              <a:ext cx="1056" cy="304"/>
              <a:chOff x="1776" y="576"/>
              <a:chExt cx="1056" cy="304"/>
            </a:xfrm>
          </p:grpSpPr>
          <p:sp>
            <p:nvSpPr>
              <p:cNvPr id="38923" name="Text Box 11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Courier New" pitchFamily="49" charset="0"/>
                  </a:rPr>
                  <a:t>rat</a:t>
                </a:r>
              </a:p>
            </p:txBody>
          </p:sp>
          <p:sp>
            <p:nvSpPr>
              <p:cNvPr id="38924" name="Text Box 12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2688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936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5040" y="172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accent2"/>
                  </a:solidFill>
                </a:rPr>
                <a:t>null</a:t>
              </a:r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528" y="1680"/>
              <a:ext cx="1056" cy="304"/>
              <a:chOff x="1776" y="576"/>
              <a:chExt cx="1056" cy="304"/>
            </a:xfrm>
          </p:grpSpPr>
          <p:sp>
            <p:nvSpPr>
              <p:cNvPr id="38929" name="Text Box 17"/>
              <p:cNvSpPr txBox="1">
                <a:spLocks noChangeArrowheads="1"/>
              </p:cNvSpPr>
              <p:nvPr/>
            </p:nvSpPr>
            <p:spPr bwMode="auto">
              <a:xfrm>
                <a:off x="1776" y="576"/>
                <a:ext cx="672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38930" name="Text Box 18"/>
              <p:cNvSpPr txBox="1">
                <a:spLocks noChangeArrowheads="1"/>
              </p:cNvSpPr>
              <p:nvPr/>
            </p:nvSpPr>
            <p:spPr bwMode="auto">
              <a:xfrm>
                <a:off x="2448" y="576"/>
                <a:ext cx="384" cy="3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800600" y="480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p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410200" y="52578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4267200" y="4521200"/>
            <a:ext cx="2819400" cy="1498600"/>
          </a:xfrm>
          <a:custGeom>
            <a:avLst/>
            <a:gdLst>
              <a:gd name="T0" fmla="*/ 0 w 1776"/>
              <a:gd name="T1" fmla="*/ 944 h 944"/>
              <a:gd name="T2" fmla="*/ 768 w 1776"/>
              <a:gd name="T3" fmla="*/ 32 h 944"/>
              <a:gd name="T4" fmla="*/ 1776 w 1776"/>
              <a:gd name="T5" fmla="*/ 75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944">
                <a:moveTo>
                  <a:pt x="0" y="944"/>
                </a:moveTo>
                <a:cubicBezTo>
                  <a:pt x="236" y="504"/>
                  <a:pt x="472" y="64"/>
                  <a:pt x="768" y="32"/>
                </a:cubicBezTo>
                <a:cubicBezTo>
                  <a:pt x="1064" y="0"/>
                  <a:pt x="1420" y="376"/>
                  <a:pt x="1776" y="75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086600" y="5715000"/>
            <a:ext cx="762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391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list..</a:t>
            </a:r>
          </a:p>
          <a:p>
            <a:pPr>
              <a:spcBef>
                <a:spcPct val="50000"/>
              </a:spcBef>
            </a:pPr>
            <a:r>
              <a:rPr lang="en-US"/>
              <a:t>what can it do?</a:t>
            </a:r>
          </a:p>
          <a:p>
            <a:pPr>
              <a:spcBef>
                <a:spcPct val="50000"/>
              </a:spcBef>
            </a:pPr>
            <a:r>
              <a:rPr lang="en-US"/>
              <a:t>Remove an item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Find element with "cat"</a:t>
            </a:r>
          </a:p>
          <a:p>
            <a:pPr>
              <a:spcBef>
                <a:spcPct val="50000"/>
              </a:spcBef>
            </a:pPr>
            <a:r>
              <a:rPr lang="en-US"/>
              <a:t>if found, remove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One solution is to create an array that is bigger, copy all the elements, and add the new item</a:t>
            </a:r>
          </a:p>
        </p:txBody>
      </p:sp>
      <p:graphicFrame>
        <p:nvGraphicFramePr>
          <p:cNvPr id="5162" name="Group 42"/>
          <p:cNvGraphicFramePr>
            <a:graphicFrameLocks noGrp="1"/>
          </p:cNvGraphicFramePr>
          <p:nvPr/>
        </p:nvGraphicFramePr>
        <p:xfrm>
          <a:off x="533400" y="22098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61" name="AutoShape 41"/>
          <p:cNvSpPr>
            <a:spLocks/>
          </p:cNvSpPr>
          <p:nvPr/>
        </p:nvSpPr>
        <p:spPr bwMode="auto">
          <a:xfrm>
            <a:off x="2286000" y="1371600"/>
            <a:ext cx="2286000" cy="609600"/>
          </a:xfrm>
          <a:prstGeom prst="borderCallout1">
            <a:avLst>
              <a:gd name="adj1" fmla="val 18750"/>
              <a:gd name="adj2" fmla="val -3333"/>
              <a:gd name="adj3" fmla="val 124218"/>
              <a:gd name="adj4" fmla="val -2909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5163" name="AutoShape 43"/>
          <p:cNvSpPr>
            <a:spLocks/>
          </p:cNvSpPr>
          <p:nvPr/>
        </p:nvSpPr>
        <p:spPr bwMode="auto">
          <a:xfrm>
            <a:off x="6629400" y="14478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113282"/>
              <a:gd name="adj4" fmla="val -63542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tempArray</a:t>
            </a:r>
          </a:p>
        </p:txBody>
      </p:sp>
      <p:graphicFrame>
        <p:nvGraphicFramePr>
          <p:cNvPr id="5206" name="Group 86"/>
          <p:cNvGraphicFramePr>
            <a:graphicFrameLocks noGrp="1"/>
          </p:cNvGraphicFramePr>
          <p:nvPr/>
        </p:nvGraphicFramePr>
        <p:xfrm>
          <a:off x="4572000" y="2209800"/>
          <a:ext cx="19812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07" name="Line 87"/>
          <p:cNvSpPr>
            <a:spLocks noChangeShapeType="1"/>
          </p:cNvSpPr>
          <p:nvPr/>
        </p:nvSpPr>
        <p:spPr bwMode="auto">
          <a:xfrm>
            <a:off x="2209800" y="251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9" name="Line 89"/>
          <p:cNvSpPr>
            <a:spLocks noChangeShapeType="1"/>
          </p:cNvSpPr>
          <p:nvPr/>
        </p:nvSpPr>
        <p:spPr bwMode="auto">
          <a:xfrm>
            <a:off x="22860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1" name="Line 91"/>
          <p:cNvSpPr>
            <a:spLocks noChangeShapeType="1"/>
          </p:cNvSpPr>
          <p:nvPr/>
        </p:nvSpPr>
        <p:spPr bwMode="auto">
          <a:xfrm>
            <a:off x="22860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" name="Line 92"/>
          <p:cNvSpPr>
            <a:spLocks noChangeShapeType="1"/>
          </p:cNvSpPr>
          <p:nvPr/>
        </p:nvSpPr>
        <p:spPr bwMode="auto">
          <a:xfrm>
            <a:off x="22860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3" name="Line 93"/>
          <p:cNvSpPr>
            <a:spLocks noChangeShapeType="1"/>
          </p:cNvSpPr>
          <p:nvPr/>
        </p:nvSpPr>
        <p:spPr bwMode="auto">
          <a:xfrm>
            <a:off x="2209800" y="4572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" name="Text Box 94"/>
          <p:cNvSpPr txBox="1">
            <a:spLocks noChangeArrowheads="1"/>
          </p:cNvSpPr>
          <p:nvPr/>
        </p:nvSpPr>
        <p:spPr bwMode="auto">
          <a:xfrm>
            <a:off x="7620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 = new String[8];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i=0; i&lt; size; i++)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tempArray[i]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tempArray[size++] = "rat";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myArray = tempArray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533400" y="2209800"/>
          <a:ext cx="1981200" cy="2590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97" name="AutoShape 29"/>
          <p:cNvSpPr>
            <a:spLocks/>
          </p:cNvSpPr>
          <p:nvPr/>
        </p:nvSpPr>
        <p:spPr bwMode="auto">
          <a:xfrm>
            <a:off x="2286000" y="1371600"/>
            <a:ext cx="2286000" cy="609600"/>
          </a:xfrm>
          <a:prstGeom prst="borderCallout1">
            <a:avLst>
              <a:gd name="adj1" fmla="val 18750"/>
              <a:gd name="adj2" fmla="val -3333"/>
              <a:gd name="adj3" fmla="val 124218"/>
              <a:gd name="adj4" fmla="val -29097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7198" name="AutoShape 30"/>
          <p:cNvSpPr>
            <a:spLocks/>
          </p:cNvSpPr>
          <p:nvPr/>
        </p:nvSpPr>
        <p:spPr bwMode="auto">
          <a:xfrm>
            <a:off x="6629400" y="14478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113282"/>
              <a:gd name="adj4" fmla="val -39435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tempArray</a:t>
            </a:r>
          </a:p>
        </p:txBody>
      </p:sp>
      <p:graphicFrame>
        <p:nvGraphicFramePr>
          <p:cNvPr id="7199" name="Group 31"/>
          <p:cNvGraphicFramePr>
            <a:graphicFrameLocks noGrp="1"/>
          </p:cNvGraphicFramePr>
          <p:nvPr/>
        </p:nvGraphicFramePr>
        <p:xfrm>
          <a:off x="4572000" y="2209800"/>
          <a:ext cx="19812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37" name="Line 69"/>
          <p:cNvSpPr>
            <a:spLocks noChangeShapeType="1"/>
          </p:cNvSpPr>
          <p:nvPr/>
        </p:nvSpPr>
        <p:spPr bwMode="auto">
          <a:xfrm>
            <a:off x="2286000" y="2514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70"/>
          <p:cNvSpPr>
            <a:spLocks noChangeShapeType="1"/>
          </p:cNvSpPr>
          <p:nvPr/>
        </p:nvSpPr>
        <p:spPr bwMode="auto">
          <a:xfrm>
            <a:off x="22860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71"/>
          <p:cNvSpPr>
            <a:spLocks noChangeShapeType="1"/>
          </p:cNvSpPr>
          <p:nvPr/>
        </p:nvSpPr>
        <p:spPr bwMode="auto">
          <a:xfrm>
            <a:off x="2286000" y="3505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72"/>
          <p:cNvSpPr>
            <a:spLocks noChangeShapeType="1"/>
          </p:cNvSpPr>
          <p:nvPr/>
        </p:nvSpPr>
        <p:spPr bwMode="auto">
          <a:xfrm>
            <a:off x="22860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73"/>
          <p:cNvSpPr>
            <a:spLocks noChangeShapeType="1"/>
          </p:cNvSpPr>
          <p:nvPr/>
        </p:nvSpPr>
        <p:spPr bwMode="auto">
          <a:xfrm>
            <a:off x="2286000" y="4572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Text Box 74"/>
          <p:cNvSpPr txBox="1">
            <a:spLocks noChangeArrowheads="1"/>
          </p:cNvSpPr>
          <p:nvPr/>
        </p:nvSpPr>
        <p:spPr bwMode="auto">
          <a:xfrm>
            <a:off x="762000" y="5029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5)</a:t>
            </a:r>
          </a:p>
        </p:txBody>
      </p:sp>
      <p:sp>
        <p:nvSpPr>
          <p:cNvPr id="7243" name="Text Box 75"/>
          <p:cNvSpPr txBox="1">
            <a:spLocks noChangeArrowheads="1"/>
          </p:cNvSpPr>
          <p:nvPr/>
        </p:nvSpPr>
        <p:spPr bwMode="auto">
          <a:xfrm>
            <a:off x="1279525" y="498475"/>
            <a:ext cx="59594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myArray = tempArray</a:t>
            </a:r>
          </a:p>
        </p:txBody>
      </p:sp>
      <p:sp>
        <p:nvSpPr>
          <p:cNvPr id="7244" name="Line 76"/>
          <p:cNvSpPr>
            <a:spLocks noChangeShapeType="1"/>
          </p:cNvSpPr>
          <p:nvPr/>
        </p:nvSpPr>
        <p:spPr bwMode="auto">
          <a:xfrm>
            <a:off x="1828800" y="1524000"/>
            <a:ext cx="228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77"/>
          <p:cNvSpPr>
            <a:spLocks noChangeShapeType="1"/>
          </p:cNvSpPr>
          <p:nvPr/>
        </p:nvSpPr>
        <p:spPr bwMode="auto">
          <a:xfrm>
            <a:off x="1676400" y="1600200"/>
            <a:ext cx="228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4572000" y="160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Text Box 80"/>
          <p:cNvSpPr txBox="1">
            <a:spLocks noChangeArrowheads="1"/>
          </p:cNvSpPr>
          <p:nvPr/>
        </p:nvSpPr>
        <p:spPr bwMode="auto">
          <a:xfrm>
            <a:off x="6705600" y="4953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(size = 6)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2686050"/>
          </a:xfrm>
          <a:prstGeom prst="rect">
            <a:avLst/>
          </a:prstGeom>
          <a:noFill/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 = new String[8];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(int i=0; i&lt; size; i++)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tempArray[i] = myArray[i];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tempArray[size++] = "rat";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myArray = tempArray</a:t>
            </a:r>
          </a:p>
        </p:txBody>
      </p:sp>
      <p:sp>
        <p:nvSpPr>
          <p:cNvPr id="8195" name="AutoShape 3"/>
          <p:cNvSpPr>
            <a:spLocks/>
          </p:cNvSpPr>
          <p:nvPr/>
        </p:nvSpPr>
        <p:spPr bwMode="auto">
          <a:xfrm>
            <a:off x="6400800" y="11430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This loop costs a lot of operations (copies) therefore it costs a lot of time.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If the array has 100,000 items in it, it will take 100,000 assignments to copy the array!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Another problem: adding items to an ordered (sorted) array</a:t>
            </a:r>
          </a:p>
        </p:txBody>
      </p:sp>
      <p:graphicFrame>
        <p:nvGraphicFramePr>
          <p:cNvPr id="9261" name="Group 45"/>
          <p:cNvGraphicFramePr>
            <a:graphicFrameLocks noGrp="1"/>
          </p:cNvGraphicFramePr>
          <p:nvPr/>
        </p:nvGraphicFramePr>
        <p:xfrm>
          <a:off x="7620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45" name="AutoShape 29"/>
          <p:cNvSpPr>
            <a:spLocks/>
          </p:cNvSpPr>
          <p:nvPr/>
        </p:nvSpPr>
        <p:spPr bwMode="auto">
          <a:xfrm>
            <a:off x="2590800" y="19812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41407"/>
              <a:gd name="adj4" fmla="val -45833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4572000" y="3581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"cat"</a:t>
            </a:r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 flipH="1" flipV="1">
            <a:off x="2590800" y="3429000"/>
            <a:ext cx="1981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Another problem: adding items to an ordered (sorted) array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7620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9" name="AutoShape 29"/>
          <p:cNvSpPr>
            <a:spLocks/>
          </p:cNvSpPr>
          <p:nvPr/>
        </p:nvSpPr>
        <p:spPr bwMode="auto">
          <a:xfrm>
            <a:off x="2590800" y="19812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141407"/>
              <a:gd name="adj4" fmla="val -45833"/>
            </a:avLst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latin typeface="Courier New" pitchFamily="49" charset="0"/>
              </a:rPr>
              <a:t>myArray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3429000" y="2971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add "cat"</a:t>
            </a:r>
          </a:p>
        </p:txBody>
      </p:sp>
      <p:graphicFrame>
        <p:nvGraphicFramePr>
          <p:cNvPr id="10272" name="Group 32"/>
          <p:cNvGraphicFramePr>
            <a:graphicFrameLocks noGrp="1"/>
          </p:cNvGraphicFramePr>
          <p:nvPr/>
        </p:nvGraphicFramePr>
        <p:xfrm>
          <a:off x="5486400" y="2895600"/>
          <a:ext cx="1809750" cy="259080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2667000" y="36576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2667000" y="41910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>
            <a:off x="2667000" y="4648200"/>
            <a:ext cx="2819400" cy="533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1737</Words>
  <Application>Microsoft Office PowerPoint</Application>
  <PresentationFormat>On-screen Show (4:3)</PresentationFormat>
  <Paragraphs>449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Courier New</vt:lpstr>
      <vt:lpstr>Times New Roman</vt:lpstr>
      <vt:lpstr>Default Design</vt:lpstr>
      <vt:lpstr>Dynamic vs. Static Structures</vt:lpstr>
      <vt:lpstr>Static Storage Structures</vt:lpstr>
      <vt:lpstr>Once the array is filled, there is no more room</vt:lpstr>
      <vt:lpstr>One solution is to create an array that is bigger, copy all the elements, and add the new item</vt:lpstr>
      <vt:lpstr>PowerPoint Presentation</vt:lpstr>
      <vt:lpstr>PowerPoint Presentation</vt:lpstr>
      <vt:lpstr>PowerPoint Presentation</vt:lpstr>
      <vt:lpstr>Another problem: adding items to an ordered (sorted) array</vt:lpstr>
      <vt:lpstr>PowerPoint Presentation</vt:lpstr>
      <vt:lpstr>PowerPoint Presentation</vt:lpstr>
      <vt:lpstr>PowerPoint Presentation</vt:lpstr>
      <vt:lpstr>A solution is dynamic structures</vt:lpstr>
      <vt:lpstr>An abstract dynamic structure</vt:lpstr>
      <vt:lpstr>PowerPoint Presentation</vt:lpstr>
      <vt:lpstr>PowerPoint Presentation</vt:lpstr>
      <vt:lpstr>Create a real class for a "node" in the list</vt:lpstr>
      <vt:lpstr>PowerPoint Presentation</vt:lpstr>
      <vt:lpstr>PowerPoint Presentation</vt:lpstr>
      <vt:lpstr>To complete the list structure we need two more things...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vs. Static Structures</dc:title>
  <dc:creator>Kenneth J Lord</dc:creator>
  <cp:lastModifiedBy>Hannah Zeng</cp:lastModifiedBy>
  <cp:revision>29</cp:revision>
  <dcterms:created xsi:type="dcterms:W3CDTF">2006-10-10T01:03:21Z</dcterms:created>
  <dcterms:modified xsi:type="dcterms:W3CDTF">2019-10-07T19:03:27Z</dcterms:modified>
</cp:coreProperties>
</file>