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80" r:id="rId3"/>
    <p:sldId id="258" r:id="rId4"/>
    <p:sldId id="275" r:id="rId5"/>
    <p:sldId id="276" r:id="rId6"/>
    <p:sldId id="277" r:id="rId7"/>
    <p:sldId id="27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43"/>
    <p:restoredTop sz="80093"/>
  </p:normalViewPr>
  <p:slideViewPr>
    <p:cSldViewPr snapToGrid="0" snapToObjects="1">
      <p:cViewPr varScale="1">
        <p:scale>
          <a:sx n="102" d="100"/>
          <a:sy n="102" d="100"/>
        </p:scale>
        <p:origin x="192" y="46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F1C001-894E-8C43-B059-E27E4821365A}" type="datetimeFigureOut">
              <a:rPr lang="en-US" smtClean="0"/>
              <a:t>7/11/21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C61FB6-5975-D541-8872-72FB71F6AF24}" type="slidenum">
              <a:rPr lang="en-US" smtClean="0"/>
              <a:t>‹#›</a:t>
            </a:fld>
            <a:endParaRPr lang="en-US"/>
          </a:p>
        </p:txBody>
      </p:sp>
    </p:spTree>
    <p:extLst>
      <p:ext uri="{BB962C8B-B14F-4D97-AF65-F5344CB8AC3E}">
        <p14:creationId xmlns:p14="http://schemas.microsoft.com/office/powerpoint/2010/main" val="21882833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Eartuquake</a:t>
            </a:r>
            <a:r>
              <a:rPr lang="en-US" dirty="0"/>
              <a:t> is one of the most devastating disasters in nature, especially in Southern California. Numerical simulation is a valuable tool to unveil the underlying physics, predict ground motion amplitudes and alleviate seismic hazard. </a:t>
            </a:r>
          </a:p>
          <a:p>
            <a:endParaRPr lang="en-US" dirty="0"/>
          </a:p>
          <a:p>
            <a:endParaRPr lang="en-US" dirty="0"/>
          </a:p>
          <a:p>
            <a:r>
              <a:rPr lang="en-US" dirty="0" err="1"/>
              <a:t>gree</a:t>
            </a:r>
            <a:r>
              <a:rPr lang="en-US" dirty="0"/>
              <a:t> or not, we are now standing on a place, that is slightly more dangerous than most other areas, at least in terms of earthquake hazard.</a:t>
            </a:r>
          </a:p>
          <a:p>
            <a:r>
              <a:rPr lang="en-US" dirty="0"/>
              <a:t>The left figure shows earthquakes with magnitudes larger than 5.5 in last 2.5 hundred years. 5.5, is not even small. The first earthquake I felt in US was a 5.7, north of Los Angeles.</a:t>
            </a:r>
          </a:p>
          <a:p>
            <a:r>
              <a:rPr lang="en-US" dirty="0"/>
              <a:t>The red circles are the oldest earthquakes, the blue ones less old, and the green ones occur in last 100 years. Even the strongest buildings can be destroyed.</a:t>
            </a:r>
          </a:p>
        </p:txBody>
      </p:sp>
      <p:sp>
        <p:nvSpPr>
          <p:cNvPr id="4" name="Slide Number Placeholder 3"/>
          <p:cNvSpPr>
            <a:spLocks noGrp="1"/>
          </p:cNvSpPr>
          <p:nvPr>
            <p:ph type="sldNum" sz="quarter" idx="10"/>
          </p:nvPr>
        </p:nvSpPr>
        <p:spPr/>
        <p:txBody>
          <a:bodyPr/>
          <a:lstStyle/>
          <a:p>
            <a:fld id="{426A8EE1-C14B-F34D-A0CD-3C5AD8ECF308}" type="slidenum">
              <a:rPr lang="en-US" smtClean="0"/>
              <a:t>2</a:t>
            </a:fld>
            <a:endParaRPr lang="en-US"/>
          </a:p>
        </p:txBody>
      </p:sp>
    </p:spTree>
    <p:extLst>
      <p:ext uri="{BB962C8B-B14F-4D97-AF65-F5344CB8AC3E}">
        <p14:creationId xmlns:p14="http://schemas.microsoft.com/office/powerpoint/2010/main" val="1293074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Cybershake</a:t>
            </a:r>
            <a:r>
              <a:rPr lang="en-US" dirty="0"/>
              <a:t> is a physics-based simulation platform from SCEC. It can generate the seismograms we need, which have frequency information. As Nan mentioned two weeks ago, frequency plays an important role in seismic hazard analysis. But for now </a:t>
            </a:r>
            <a:r>
              <a:rPr lang="en-US" dirty="0" err="1"/>
              <a:t>Cybershake</a:t>
            </a:r>
            <a:r>
              <a:rPr lang="en-US" dirty="0"/>
              <a:t> are used for simulations with frequency cut off at 1 Hz. For higher frequency, simulations are run in other projects, like </a:t>
            </a:r>
            <a:r>
              <a:rPr lang="en-US" dirty="0" err="1"/>
              <a:t>Braodband</a:t>
            </a:r>
            <a:r>
              <a:rPr lang="en-US" dirty="0"/>
              <a:t> and </a:t>
            </a:r>
            <a:r>
              <a:rPr lang="en-US" dirty="0" err="1"/>
              <a:t>High_F</a:t>
            </a:r>
            <a:endParaRPr lang="en-US" dirty="0"/>
          </a:p>
        </p:txBody>
      </p:sp>
      <p:sp>
        <p:nvSpPr>
          <p:cNvPr id="4" name="Slide Number Placeholder 3"/>
          <p:cNvSpPr>
            <a:spLocks noGrp="1"/>
          </p:cNvSpPr>
          <p:nvPr>
            <p:ph type="sldNum" sz="quarter" idx="10"/>
          </p:nvPr>
        </p:nvSpPr>
        <p:spPr/>
        <p:txBody>
          <a:bodyPr/>
          <a:lstStyle/>
          <a:p>
            <a:fld id="{426A8EE1-C14B-F34D-A0CD-3C5AD8ECF308}" type="slidenum">
              <a:rPr lang="en-US" smtClean="0"/>
              <a:t>4</a:t>
            </a:fld>
            <a:endParaRPr lang="en-US"/>
          </a:p>
        </p:txBody>
      </p:sp>
    </p:spTree>
    <p:extLst>
      <p:ext uri="{BB962C8B-B14F-4D97-AF65-F5344CB8AC3E}">
        <p14:creationId xmlns:p14="http://schemas.microsoft.com/office/powerpoint/2010/main" val="3757903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Facing these challenges, we should first disassemble the problem. when an earthquake occurs, what actually happens?</a:t>
            </a:r>
          </a:p>
          <a:p>
            <a:r>
              <a:rPr lang="en-US" dirty="0"/>
              <a:t>We have a source , which contribute to the total energy and generates seismic waves. The energy carried by the seismic waves is </a:t>
            </a:r>
            <a:r>
              <a:rPr lang="en-US" dirty="0" err="1"/>
              <a:t>absorbsed</a:t>
            </a:r>
            <a:r>
              <a:rPr lang="en-US" dirty="0"/>
              <a:t>, scattered and </a:t>
            </a:r>
            <a:r>
              <a:rPr lang="en-US" dirty="0" err="1"/>
              <a:t>reachs</a:t>
            </a:r>
            <a:r>
              <a:rPr lang="en-US" dirty="0"/>
              <a:t> the local region. Generally we have some soft sediments here.  The unfair thing is, though this part is 1000 times smaller, it still makes difference that is comparable to this long distance.</a:t>
            </a:r>
          </a:p>
          <a:p>
            <a:r>
              <a:rPr lang="en-US" dirty="0"/>
              <a:t>We define this as site response, which describe how the near-surface structure modifies the seismic waves when they travel upwards.</a:t>
            </a:r>
          </a:p>
        </p:txBody>
      </p:sp>
      <p:sp>
        <p:nvSpPr>
          <p:cNvPr id="4" name="Slide Number Placeholder 3"/>
          <p:cNvSpPr>
            <a:spLocks noGrp="1"/>
          </p:cNvSpPr>
          <p:nvPr>
            <p:ph type="sldNum" sz="quarter" idx="5"/>
          </p:nvPr>
        </p:nvSpPr>
        <p:spPr/>
        <p:txBody>
          <a:bodyPr/>
          <a:lstStyle/>
          <a:p>
            <a:fld id="{5E1634CC-5233-1449-9F71-1B4CD2219777}" type="slidenum">
              <a:rPr lang="en-US" smtClean="0"/>
              <a:t>5</a:t>
            </a:fld>
            <a:endParaRPr lang="en-US"/>
          </a:p>
        </p:txBody>
      </p:sp>
    </p:spTree>
    <p:extLst>
      <p:ext uri="{BB962C8B-B14F-4D97-AF65-F5344CB8AC3E}">
        <p14:creationId xmlns:p14="http://schemas.microsoft.com/office/powerpoint/2010/main" val="2900658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study earthquake source for extreme events, including magnitude, rupture process, fault geology, and etc. For example, here is an M7.8 event rupturing the SAF. It shows peak ground velocity according to a 0.5 Hz linear simulation. It looks okay unless you live here, near Palm Springs?  Unfortunately, the Peak ground velocity can reach about 4 m/s in this area, which is quite devastating.</a:t>
            </a:r>
          </a:p>
          <a:p>
            <a:r>
              <a:rPr lang="en-US" dirty="0"/>
              <a:t>However, what if earthquake ruptures in the other direction? People in Los Angeles now feel as bad as people in Palm Springs. This strong ground motion amplification is due to the channeling of seismic waves through the basins, and the presence of low-velocities in the basins.</a:t>
            </a:r>
          </a:p>
        </p:txBody>
      </p:sp>
      <p:sp>
        <p:nvSpPr>
          <p:cNvPr id="4" name="Slide Number Placeholder 3"/>
          <p:cNvSpPr>
            <a:spLocks noGrp="1"/>
          </p:cNvSpPr>
          <p:nvPr>
            <p:ph type="sldNum" sz="quarter" idx="5"/>
          </p:nvPr>
        </p:nvSpPr>
        <p:spPr/>
        <p:txBody>
          <a:bodyPr/>
          <a:lstStyle/>
          <a:p>
            <a:fld id="{38C61FB6-5975-D541-8872-72FB71F6AF24}" type="slidenum">
              <a:rPr lang="en-US" smtClean="0"/>
              <a:t>6</a:t>
            </a:fld>
            <a:endParaRPr lang="en-US"/>
          </a:p>
        </p:txBody>
      </p:sp>
    </p:spTree>
    <p:extLst>
      <p:ext uri="{BB962C8B-B14F-4D97-AF65-F5344CB8AC3E}">
        <p14:creationId xmlns:p14="http://schemas.microsoft.com/office/powerpoint/2010/main" val="1188399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however, things are generally not as bad as seen at first glance. For extreme large deformation, another phenomenon may occur, that is plastic yielding. Basically, in elastic regime, the amount of deformation is linearly proportional to the force applied, then when the </a:t>
            </a:r>
          </a:p>
          <a:p>
            <a:endParaRPr lang="en-US" dirty="0"/>
          </a:p>
        </p:txBody>
      </p:sp>
      <p:sp>
        <p:nvSpPr>
          <p:cNvPr id="4" name="Slide Number Placeholder 3"/>
          <p:cNvSpPr>
            <a:spLocks noGrp="1"/>
          </p:cNvSpPr>
          <p:nvPr>
            <p:ph type="sldNum" sz="quarter" idx="5"/>
          </p:nvPr>
        </p:nvSpPr>
        <p:spPr/>
        <p:txBody>
          <a:bodyPr/>
          <a:lstStyle/>
          <a:p>
            <a:fld id="{38C61FB6-5975-D541-8872-72FB71F6AF24}" type="slidenum">
              <a:rPr lang="en-US" smtClean="0"/>
              <a:t>7</a:t>
            </a:fld>
            <a:endParaRPr lang="en-US"/>
          </a:p>
        </p:txBody>
      </p:sp>
    </p:spTree>
    <p:extLst>
      <p:ext uri="{BB962C8B-B14F-4D97-AF65-F5344CB8AC3E}">
        <p14:creationId xmlns:p14="http://schemas.microsoft.com/office/powerpoint/2010/main" val="1386584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44350-D256-9C47-9006-9CBAA7CFED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2AA64F-B3CD-0949-96FC-C89EE05AAB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21F21AD-C65B-D842-A469-1B3D90255550}"/>
              </a:ext>
            </a:extLst>
          </p:cNvPr>
          <p:cNvSpPr>
            <a:spLocks noGrp="1"/>
          </p:cNvSpPr>
          <p:nvPr>
            <p:ph type="dt" sz="half" idx="10"/>
          </p:nvPr>
        </p:nvSpPr>
        <p:spPr/>
        <p:txBody>
          <a:bodyPr/>
          <a:lstStyle/>
          <a:p>
            <a:fld id="{AC8156D5-10A1-064E-A39C-0537D016D6F4}" type="datetimeFigureOut">
              <a:rPr lang="en-US" smtClean="0"/>
              <a:t>7/11/21</a:t>
            </a:fld>
            <a:endParaRPr lang="en-US"/>
          </a:p>
        </p:txBody>
      </p:sp>
      <p:sp>
        <p:nvSpPr>
          <p:cNvPr id="5" name="Footer Placeholder 4">
            <a:extLst>
              <a:ext uri="{FF2B5EF4-FFF2-40B4-BE49-F238E27FC236}">
                <a16:creationId xmlns:a16="http://schemas.microsoft.com/office/drawing/2014/main" id="{147A5AE2-F32D-C84A-8028-2455E9782B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5422FD-6031-0946-B975-4B2479B2CEBD}"/>
              </a:ext>
            </a:extLst>
          </p:cNvPr>
          <p:cNvSpPr>
            <a:spLocks noGrp="1"/>
          </p:cNvSpPr>
          <p:nvPr>
            <p:ph type="sldNum" sz="quarter" idx="12"/>
          </p:nvPr>
        </p:nvSpPr>
        <p:spPr/>
        <p:txBody>
          <a:bodyPr/>
          <a:lstStyle/>
          <a:p>
            <a:fld id="{5F6D2EBD-94F7-184B-BA24-63947C124E75}" type="slidenum">
              <a:rPr lang="en-US" smtClean="0"/>
              <a:t>‹#›</a:t>
            </a:fld>
            <a:endParaRPr lang="en-US"/>
          </a:p>
        </p:txBody>
      </p:sp>
    </p:spTree>
    <p:extLst>
      <p:ext uri="{BB962C8B-B14F-4D97-AF65-F5344CB8AC3E}">
        <p14:creationId xmlns:p14="http://schemas.microsoft.com/office/powerpoint/2010/main" val="3685347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588B9-D31F-674B-93AA-A1CB3D6D77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272CE5-B736-6045-B237-568E5520FF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503E13-2AF3-9649-B303-6237D9D43972}"/>
              </a:ext>
            </a:extLst>
          </p:cNvPr>
          <p:cNvSpPr>
            <a:spLocks noGrp="1"/>
          </p:cNvSpPr>
          <p:nvPr>
            <p:ph type="dt" sz="half" idx="10"/>
          </p:nvPr>
        </p:nvSpPr>
        <p:spPr/>
        <p:txBody>
          <a:bodyPr/>
          <a:lstStyle/>
          <a:p>
            <a:fld id="{AC8156D5-10A1-064E-A39C-0537D016D6F4}" type="datetimeFigureOut">
              <a:rPr lang="en-US" smtClean="0"/>
              <a:t>7/11/21</a:t>
            </a:fld>
            <a:endParaRPr lang="en-US"/>
          </a:p>
        </p:txBody>
      </p:sp>
      <p:sp>
        <p:nvSpPr>
          <p:cNvPr id="5" name="Footer Placeholder 4">
            <a:extLst>
              <a:ext uri="{FF2B5EF4-FFF2-40B4-BE49-F238E27FC236}">
                <a16:creationId xmlns:a16="http://schemas.microsoft.com/office/drawing/2014/main" id="{C2DAB3CF-964B-8447-B6FB-9296CB67FA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92E53D-D905-1F44-B7BF-80DEFECDE2C9}"/>
              </a:ext>
            </a:extLst>
          </p:cNvPr>
          <p:cNvSpPr>
            <a:spLocks noGrp="1"/>
          </p:cNvSpPr>
          <p:nvPr>
            <p:ph type="sldNum" sz="quarter" idx="12"/>
          </p:nvPr>
        </p:nvSpPr>
        <p:spPr/>
        <p:txBody>
          <a:bodyPr/>
          <a:lstStyle/>
          <a:p>
            <a:fld id="{5F6D2EBD-94F7-184B-BA24-63947C124E75}" type="slidenum">
              <a:rPr lang="en-US" smtClean="0"/>
              <a:t>‹#›</a:t>
            </a:fld>
            <a:endParaRPr lang="en-US"/>
          </a:p>
        </p:txBody>
      </p:sp>
    </p:spTree>
    <p:extLst>
      <p:ext uri="{BB962C8B-B14F-4D97-AF65-F5344CB8AC3E}">
        <p14:creationId xmlns:p14="http://schemas.microsoft.com/office/powerpoint/2010/main" val="4286518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C4C3B6-161E-774B-8D58-A70A75342B9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EA00B9-602D-A04C-9CCA-C9EF54AE36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252B40-6A04-FC4F-9C36-DBC86587E910}"/>
              </a:ext>
            </a:extLst>
          </p:cNvPr>
          <p:cNvSpPr>
            <a:spLocks noGrp="1"/>
          </p:cNvSpPr>
          <p:nvPr>
            <p:ph type="dt" sz="half" idx="10"/>
          </p:nvPr>
        </p:nvSpPr>
        <p:spPr/>
        <p:txBody>
          <a:bodyPr/>
          <a:lstStyle/>
          <a:p>
            <a:fld id="{AC8156D5-10A1-064E-A39C-0537D016D6F4}" type="datetimeFigureOut">
              <a:rPr lang="en-US" smtClean="0"/>
              <a:t>7/11/21</a:t>
            </a:fld>
            <a:endParaRPr lang="en-US"/>
          </a:p>
        </p:txBody>
      </p:sp>
      <p:sp>
        <p:nvSpPr>
          <p:cNvPr id="5" name="Footer Placeholder 4">
            <a:extLst>
              <a:ext uri="{FF2B5EF4-FFF2-40B4-BE49-F238E27FC236}">
                <a16:creationId xmlns:a16="http://schemas.microsoft.com/office/drawing/2014/main" id="{5A762C39-1FC7-6542-BB4F-9713C57663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09D583-C03C-DC4C-A23A-30DF73E61EBA}"/>
              </a:ext>
            </a:extLst>
          </p:cNvPr>
          <p:cNvSpPr>
            <a:spLocks noGrp="1"/>
          </p:cNvSpPr>
          <p:nvPr>
            <p:ph type="sldNum" sz="quarter" idx="12"/>
          </p:nvPr>
        </p:nvSpPr>
        <p:spPr/>
        <p:txBody>
          <a:bodyPr/>
          <a:lstStyle/>
          <a:p>
            <a:fld id="{5F6D2EBD-94F7-184B-BA24-63947C124E75}" type="slidenum">
              <a:rPr lang="en-US" smtClean="0"/>
              <a:t>‹#›</a:t>
            </a:fld>
            <a:endParaRPr lang="en-US"/>
          </a:p>
        </p:txBody>
      </p:sp>
    </p:spTree>
    <p:extLst>
      <p:ext uri="{BB962C8B-B14F-4D97-AF65-F5344CB8AC3E}">
        <p14:creationId xmlns:p14="http://schemas.microsoft.com/office/powerpoint/2010/main" val="1836147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B1C4C-7DA4-3349-906A-826E13D2F6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8F9AA0-467E-E648-B6A8-B6D2EB3ECA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E80873-B2F2-B84B-9E6A-C163EF113EE6}"/>
              </a:ext>
            </a:extLst>
          </p:cNvPr>
          <p:cNvSpPr>
            <a:spLocks noGrp="1"/>
          </p:cNvSpPr>
          <p:nvPr>
            <p:ph type="dt" sz="half" idx="10"/>
          </p:nvPr>
        </p:nvSpPr>
        <p:spPr/>
        <p:txBody>
          <a:bodyPr/>
          <a:lstStyle/>
          <a:p>
            <a:fld id="{AC8156D5-10A1-064E-A39C-0537D016D6F4}" type="datetimeFigureOut">
              <a:rPr lang="en-US" smtClean="0"/>
              <a:t>7/11/21</a:t>
            </a:fld>
            <a:endParaRPr lang="en-US"/>
          </a:p>
        </p:txBody>
      </p:sp>
      <p:sp>
        <p:nvSpPr>
          <p:cNvPr id="5" name="Footer Placeholder 4">
            <a:extLst>
              <a:ext uri="{FF2B5EF4-FFF2-40B4-BE49-F238E27FC236}">
                <a16:creationId xmlns:a16="http://schemas.microsoft.com/office/drawing/2014/main" id="{EDCCB602-C887-F449-A6BD-C3BCA7ED7F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1E39DD-8FAE-BE4A-8B16-96562B486088}"/>
              </a:ext>
            </a:extLst>
          </p:cNvPr>
          <p:cNvSpPr>
            <a:spLocks noGrp="1"/>
          </p:cNvSpPr>
          <p:nvPr>
            <p:ph type="sldNum" sz="quarter" idx="12"/>
          </p:nvPr>
        </p:nvSpPr>
        <p:spPr/>
        <p:txBody>
          <a:bodyPr/>
          <a:lstStyle/>
          <a:p>
            <a:fld id="{5F6D2EBD-94F7-184B-BA24-63947C124E75}" type="slidenum">
              <a:rPr lang="en-US" smtClean="0"/>
              <a:t>‹#›</a:t>
            </a:fld>
            <a:endParaRPr lang="en-US"/>
          </a:p>
        </p:txBody>
      </p:sp>
    </p:spTree>
    <p:extLst>
      <p:ext uri="{BB962C8B-B14F-4D97-AF65-F5344CB8AC3E}">
        <p14:creationId xmlns:p14="http://schemas.microsoft.com/office/powerpoint/2010/main" val="1395661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E1F82-BD96-C445-9914-3D0F0D5B62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5A948B-A7B1-8E47-9782-23B4C0BF1B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8283CB-93E8-8543-ABA2-4A2562EE123F}"/>
              </a:ext>
            </a:extLst>
          </p:cNvPr>
          <p:cNvSpPr>
            <a:spLocks noGrp="1"/>
          </p:cNvSpPr>
          <p:nvPr>
            <p:ph type="dt" sz="half" idx="10"/>
          </p:nvPr>
        </p:nvSpPr>
        <p:spPr/>
        <p:txBody>
          <a:bodyPr/>
          <a:lstStyle/>
          <a:p>
            <a:fld id="{AC8156D5-10A1-064E-A39C-0537D016D6F4}" type="datetimeFigureOut">
              <a:rPr lang="en-US" smtClean="0"/>
              <a:t>7/11/21</a:t>
            </a:fld>
            <a:endParaRPr lang="en-US"/>
          </a:p>
        </p:txBody>
      </p:sp>
      <p:sp>
        <p:nvSpPr>
          <p:cNvPr id="5" name="Footer Placeholder 4">
            <a:extLst>
              <a:ext uri="{FF2B5EF4-FFF2-40B4-BE49-F238E27FC236}">
                <a16:creationId xmlns:a16="http://schemas.microsoft.com/office/drawing/2014/main" id="{5DA8D20F-F09B-7A46-8D6C-2460AD1AB8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E764B2-96E2-1942-B02D-0F50B16D8B9D}"/>
              </a:ext>
            </a:extLst>
          </p:cNvPr>
          <p:cNvSpPr>
            <a:spLocks noGrp="1"/>
          </p:cNvSpPr>
          <p:nvPr>
            <p:ph type="sldNum" sz="quarter" idx="12"/>
          </p:nvPr>
        </p:nvSpPr>
        <p:spPr/>
        <p:txBody>
          <a:bodyPr/>
          <a:lstStyle/>
          <a:p>
            <a:fld id="{5F6D2EBD-94F7-184B-BA24-63947C124E75}" type="slidenum">
              <a:rPr lang="en-US" smtClean="0"/>
              <a:t>‹#›</a:t>
            </a:fld>
            <a:endParaRPr lang="en-US"/>
          </a:p>
        </p:txBody>
      </p:sp>
    </p:spTree>
    <p:extLst>
      <p:ext uri="{BB962C8B-B14F-4D97-AF65-F5344CB8AC3E}">
        <p14:creationId xmlns:p14="http://schemas.microsoft.com/office/powerpoint/2010/main" val="2631159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9EF97-C060-424D-AA13-D31564536F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24F4EC-E661-1D44-9DC7-BFFF7D8285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12CA10-96F0-0540-9C10-08A4C429EA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DBFEFF-3C6A-D841-A092-DBBB763DEB5F}"/>
              </a:ext>
            </a:extLst>
          </p:cNvPr>
          <p:cNvSpPr>
            <a:spLocks noGrp="1"/>
          </p:cNvSpPr>
          <p:nvPr>
            <p:ph type="dt" sz="half" idx="10"/>
          </p:nvPr>
        </p:nvSpPr>
        <p:spPr/>
        <p:txBody>
          <a:bodyPr/>
          <a:lstStyle/>
          <a:p>
            <a:fld id="{AC8156D5-10A1-064E-A39C-0537D016D6F4}" type="datetimeFigureOut">
              <a:rPr lang="en-US" smtClean="0"/>
              <a:t>7/11/21</a:t>
            </a:fld>
            <a:endParaRPr lang="en-US"/>
          </a:p>
        </p:txBody>
      </p:sp>
      <p:sp>
        <p:nvSpPr>
          <p:cNvPr id="6" name="Footer Placeholder 5">
            <a:extLst>
              <a:ext uri="{FF2B5EF4-FFF2-40B4-BE49-F238E27FC236}">
                <a16:creationId xmlns:a16="http://schemas.microsoft.com/office/drawing/2014/main" id="{1ECE6FC1-C988-9349-A475-1B565242A5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40A2E7-AE97-BD42-BB16-82DD66A76E02}"/>
              </a:ext>
            </a:extLst>
          </p:cNvPr>
          <p:cNvSpPr>
            <a:spLocks noGrp="1"/>
          </p:cNvSpPr>
          <p:nvPr>
            <p:ph type="sldNum" sz="quarter" idx="12"/>
          </p:nvPr>
        </p:nvSpPr>
        <p:spPr/>
        <p:txBody>
          <a:bodyPr/>
          <a:lstStyle/>
          <a:p>
            <a:fld id="{5F6D2EBD-94F7-184B-BA24-63947C124E75}" type="slidenum">
              <a:rPr lang="en-US" smtClean="0"/>
              <a:t>‹#›</a:t>
            </a:fld>
            <a:endParaRPr lang="en-US"/>
          </a:p>
        </p:txBody>
      </p:sp>
    </p:spTree>
    <p:extLst>
      <p:ext uri="{BB962C8B-B14F-4D97-AF65-F5344CB8AC3E}">
        <p14:creationId xmlns:p14="http://schemas.microsoft.com/office/powerpoint/2010/main" val="2221060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357DF-09B0-0948-999C-E96849CC0F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D00ADF7-C8C6-EA40-8400-E3DDF1140B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B9528E-F221-4D46-8D70-EC54989159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615E87-093A-444C-B60C-7BC61484A4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72BF8B-B383-B846-A746-6F965F811F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6E2396-8CB8-DF45-BC87-EB9B3B83914C}"/>
              </a:ext>
            </a:extLst>
          </p:cNvPr>
          <p:cNvSpPr>
            <a:spLocks noGrp="1"/>
          </p:cNvSpPr>
          <p:nvPr>
            <p:ph type="dt" sz="half" idx="10"/>
          </p:nvPr>
        </p:nvSpPr>
        <p:spPr/>
        <p:txBody>
          <a:bodyPr/>
          <a:lstStyle/>
          <a:p>
            <a:fld id="{AC8156D5-10A1-064E-A39C-0537D016D6F4}" type="datetimeFigureOut">
              <a:rPr lang="en-US" smtClean="0"/>
              <a:t>7/11/21</a:t>
            </a:fld>
            <a:endParaRPr lang="en-US"/>
          </a:p>
        </p:txBody>
      </p:sp>
      <p:sp>
        <p:nvSpPr>
          <p:cNvPr id="8" name="Footer Placeholder 7">
            <a:extLst>
              <a:ext uri="{FF2B5EF4-FFF2-40B4-BE49-F238E27FC236}">
                <a16:creationId xmlns:a16="http://schemas.microsoft.com/office/drawing/2014/main" id="{1B9ED0B6-3B4E-4C47-A308-7A365B6D7B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BE2C06-319C-D646-B013-7911307796A0}"/>
              </a:ext>
            </a:extLst>
          </p:cNvPr>
          <p:cNvSpPr>
            <a:spLocks noGrp="1"/>
          </p:cNvSpPr>
          <p:nvPr>
            <p:ph type="sldNum" sz="quarter" idx="12"/>
          </p:nvPr>
        </p:nvSpPr>
        <p:spPr/>
        <p:txBody>
          <a:bodyPr/>
          <a:lstStyle/>
          <a:p>
            <a:fld id="{5F6D2EBD-94F7-184B-BA24-63947C124E75}" type="slidenum">
              <a:rPr lang="en-US" smtClean="0"/>
              <a:t>‹#›</a:t>
            </a:fld>
            <a:endParaRPr lang="en-US"/>
          </a:p>
        </p:txBody>
      </p:sp>
    </p:spTree>
    <p:extLst>
      <p:ext uri="{BB962C8B-B14F-4D97-AF65-F5344CB8AC3E}">
        <p14:creationId xmlns:p14="http://schemas.microsoft.com/office/powerpoint/2010/main" val="1141846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D9604-EB08-754E-A137-EB187CAD36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90BC991-0216-2E44-9604-DE2896D97CDF}"/>
              </a:ext>
            </a:extLst>
          </p:cNvPr>
          <p:cNvSpPr>
            <a:spLocks noGrp="1"/>
          </p:cNvSpPr>
          <p:nvPr>
            <p:ph type="dt" sz="half" idx="10"/>
          </p:nvPr>
        </p:nvSpPr>
        <p:spPr/>
        <p:txBody>
          <a:bodyPr/>
          <a:lstStyle/>
          <a:p>
            <a:fld id="{AC8156D5-10A1-064E-A39C-0537D016D6F4}" type="datetimeFigureOut">
              <a:rPr lang="en-US" smtClean="0"/>
              <a:t>7/11/21</a:t>
            </a:fld>
            <a:endParaRPr lang="en-US"/>
          </a:p>
        </p:txBody>
      </p:sp>
      <p:sp>
        <p:nvSpPr>
          <p:cNvPr id="4" name="Footer Placeholder 3">
            <a:extLst>
              <a:ext uri="{FF2B5EF4-FFF2-40B4-BE49-F238E27FC236}">
                <a16:creationId xmlns:a16="http://schemas.microsoft.com/office/drawing/2014/main" id="{00D1462A-27ED-1344-B152-B5A67BE787E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82826F3-9B2A-6542-B91E-A526E1AD2F94}"/>
              </a:ext>
            </a:extLst>
          </p:cNvPr>
          <p:cNvSpPr>
            <a:spLocks noGrp="1"/>
          </p:cNvSpPr>
          <p:nvPr>
            <p:ph type="sldNum" sz="quarter" idx="12"/>
          </p:nvPr>
        </p:nvSpPr>
        <p:spPr/>
        <p:txBody>
          <a:bodyPr/>
          <a:lstStyle/>
          <a:p>
            <a:fld id="{5F6D2EBD-94F7-184B-BA24-63947C124E75}" type="slidenum">
              <a:rPr lang="en-US" smtClean="0"/>
              <a:t>‹#›</a:t>
            </a:fld>
            <a:endParaRPr lang="en-US"/>
          </a:p>
        </p:txBody>
      </p:sp>
    </p:spTree>
    <p:extLst>
      <p:ext uri="{BB962C8B-B14F-4D97-AF65-F5344CB8AC3E}">
        <p14:creationId xmlns:p14="http://schemas.microsoft.com/office/powerpoint/2010/main" val="1193078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C00A0F-ED6F-D446-B023-DEF09BEA276C}"/>
              </a:ext>
            </a:extLst>
          </p:cNvPr>
          <p:cNvSpPr>
            <a:spLocks noGrp="1"/>
          </p:cNvSpPr>
          <p:nvPr>
            <p:ph type="dt" sz="half" idx="10"/>
          </p:nvPr>
        </p:nvSpPr>
        <p:spPr/>
        <p:txBody>
          <a:bodyPr/>
          <a:lstStyle/>
          <a:p>
            <a:fld id="{AC8156D5-10A1-064E-A39C-0537D016D6F4}" type="datetimeFigureOut">
              <a:rPr lang="en-US" smtClean="0"/>
              <a:t>7/11/21</a:t>
            </a:fld>
            <a:endParaRPr lang="en-US"/>
          </a:p>
        </p:txBody>
      </p:sp>
      <p:sp>
        <p:nvSpPr>
          <p:cNvPr id="3" name="Footer Placeholder 2">
            <a:extLst>
              <a:ext uri="{FF2B5EF4-FFF2-40B4-BE49-F238E27FC236}">
                <a16:creationId xmlns:a16="http://schemas.microsoft.com/office/drawing/2014/main" id="{6E69DD0F-F2A8-4346-A58F-5065E280A6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E38F75-84BE-D54C-9666-C6946B687686}"/>
              </a:ext>
            </a:extLst>
          </p:cNvPr>
          <p:cNvSpPr>
            <a:spLocks noGrp="1"/>
          </p:cNvSpPr>
          <p:nvPr>
            <p:ph type="sldNum" sz="quarter" idx="12"/>
          </p:nvPr>
        </p:nvSpPr>
        <p:spPr/>
        <p:txBody>
          <a:bodyPr/>
          <a:lstStyle/>
          <a:p>
            <a:fld id="{5F6D2EBD-94F7-184B-BA24-63947C124E75}" type="slidenum">
              <a:rPr lang="en-US" smtClean="0"/>
              <a:t>‹#›</a:t>
            </a:fld>
            <a:endParaRPr lang="en-US"/>
          </a:p>
        </p:txBody>
      </p:sp>
    </p:spTree>
    <p:extLst>
      <p:ext uri="{BB962C8B-B14F-4D97-AF65-F5344CB8AC3E}">
        <p14:creationId xmlns:p14="http://schemas.microsoft.com/office/powerpoint/2010/main" val="2772561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EA32D-17EE-AA47-A76A-D8EFCA4690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08F8DE-7B85-7B48-AC0F-22212B9A28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BCA66C0-E38D-3043-9B0F-AA96B8E4B1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24AC20-97B5-D442-8949-B04188EB2565}"/>
              </a:ext>
            </a:extLst>
          </p:cNvPr>
          <p:cNvSpPr>
            <a:spLocks noGrp="1"/>
          </p:cNvSpPr>
          <p:nvPr>
            <p:ph type="dt" sz="half" idx="10"/>
          </p:nvPr>
        </p:nvSpPr>
        <p:spPr/>
        <p:txBody>
          <a:bodyPr/>
          <a:lstStyle/>
          <a:p>
            <a:fld id="{AC8156D5-10A1-064E-A39C-0537D016D6F4}" type="datetimeFigureOut">
              <a:rPr lang="en-US" smtClean="0"/>
              <a:t>7/11/21</a:t>
            </a:fld>
            <a:endParaRPr lang="en-US"/>
          </a:p>
        </p:txBody>
      </p:sp>
      <p:sp>
        <p:nvSpPr>
          <p:cNvPr id="6" name="Footer Placeholder 5">
            <a:extLst>
              <a:ext uri="{FF2B5EF4-FFF2-40B4-BE49-F238E27FC236}">
                <a16:creationId xmlns:a16="http://schemas.microsoft.com/office/drawing/2014/main" id="{7A150F16-1BDB-B94D-B09B-7A41891C58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282B5A-20B9-AB4B-A129-B1D394AFC798}"/>
              </a:ext>
            </a:extLst>
          </p:cNvPr>
          <p:cNvSpPr>
            <a:spLocks noGrp="1"/>
          </p:cNvSpPr>
          <p:nvPr>
            <p:ph type="sldNum" sz="quarter" idx="12"/>
          </p:nvPr>
        </p:nvSpPr>
        <p:spPr/>
        <p:txBody>
          <a:bodyPr/>
          <a:lstStyle/>
          <a:p>
            <a:fld id="{5F6D2EBD-94F7-184B-BA24-63947C124E75}" type="slidenum">
              <a:rPr lang="en-US" smtClean="0"/>
              <a:t>‹#›</a:t>
            </a:fld>
            <a:endParaRPr lang="en-US"/>
          </a:p>
        </p:txBody>
      </p:sp>
    </p:spTree>
    <p:extLst>
      <p:ext uri="{BB962C8B-B14F-4D97-AF65-F5344CB8AC3E}">
        <p14:creationId xmlns:p14="http://schemas.microsoft.com/office/powerpoint/2010/main" val="172263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9576D-0DBC-AD4C-9D94-2078874299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9A30B06-FAA1-0641-ABAC-507724BC7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4AA437-5AA3-914A-A529-417EB089A6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A3F293-1326-0C47-90BB-780CC34083AE}"/>
              </a:ext>
            </a:extLst>
          </p:cNvPr>
          <p:cNvSpPr>
            <a:spLocks noGrp="1"/>
          </p:cNvSpPr>
          <p:nvPr>
            <p:ph type="dt" sz="half" idx="10"/>
          </p:nvPr>
        </p:nvSpPr>
        <p:spPr/>
        <p:txBody>
          <a:bodyPr/>
          <a:lstStyle/>
          <a:p>
            <a:fld id="{AC8156D5-10A1-064E-A39C-0537D016D6F4}" type="datetimeFigureOut">
              <a:rPr lang="en-US" smtClean="0"/>
              <a:t>7/11/21</a:t>
            </a:fld>
            <a:endParaRPr lang="en-US"/>
          </a:p>
        </p:txBody>
      </p:sp>
      <p:sp>
        <p:nvSpPr>
          <p:cNvPr id="6" name="Footer Placeholder 5">
            <a:extLst>
              <a:ext uri="{FF2B5EF4-FFF2-40B4-BE49-F238E27FC236}">
                <a16:creationId xmlns:a16="http://schemas.microsoft.com/office/drawing/2014/main" id="{79A1DC5D-A0C8-F94E-AC05-B6F6D7631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5B32B4-9929-E34D-96B9-FDE6413FF854}"/>
              </a:ext>
            </a:extLst>
          </p:cNvPr>
          <p:cNvSpPr>
            <a:spLocks noGrp="1"/>
          </p:cNvSpPr>
          <p:nvPr>
            <p:ph type="sldNum" sz="quarter" idx="12"/>
          </p:nvPr>
        </p:nvSpPr>
        <p:spPr/>
        <p:txBody>
          <a:bodyPr/>
          <a:lstStyle/>
          <a:p>
            <a:fld id="{5F6D2EBD-94F7-184B-BA24-63947C124E75}" type="slidenum">
              <a:rPr lang="en-US" smtClean="0"/>
              <a:t>‹#›</a:t>
            </a:fld>
            <a:endParaRPr lang="en-US"/>
          </a:p>
        </p:txBody>
      </p:sp>
    </p:spTree>
    <p:extLst>
      <p:ext uri="{BB962C8B-B14F-4D97-AF65-F5344CB8AC3E}">
        <p14:creationId xmlns:p14="http://schemas.microsoft.com/office/powerpoint/2010/main" val="3787080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2169E8-7EE7-AF4E-A00C-D721A5C0BC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FBF61AB-0FE3-7A40-8E19-767067EBA6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D920A6-3D87-DC4E-824F-220BF3FED0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8156D5-10A1-064E-A39C-0537D016D6F4}" type="datetimeFigureOut">
              <a:rPr lang="en-US" smtClean="0"/>
              <a:t>7/11/21</a:t>
            </a:fld>
            <a:endParaRPr lang="en-US"/>
          </a:p>
        </p:txBody>
      </p:sp>
      <p:sp>
        <p:nvSpPr>
          <p:cNvPr id="5" name="Footer Placeholder 4">
            <a:extLst>
              <a:ext uri="{FF2B5EF4-FFF2-40B4-BE49-F238E27FC236}">
                <a16:creationId xmlns:a16="http://schemas.microsoft.com/office/drawing/2014/main" id="{FFC1A36E-01F8-E949-8BA9-27DA88EE02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8083EB3-6DDD-FE43-96A5-4438744C2E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6D2EBD-94F7-184B-BA24-63947C124E75}" type="slidenum">
              <a:rPr lang="en-US" smtClean="0"/>
              <a:t>‹#›</a:t>
            </a:fld>
            <a:endParaRPr lang="en-US"/>
          </a:p>
        </p:txBody>
      </p:sp>
    </p:spTree>
    <p:extLst>
      <p:ext uri="{BB962C8B-B14F-4D97-AF65-F5344CB8AC3E}">
        <p14:creationId xmlns:p14="http://schemas.microsoft.com/office/powerpoint/2010/main" val="970650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3.jp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5E679-7ED0-834D-B5FE-E698544A7EDF}"/>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A98EEB1F-EBB9-2C4A-AB8C-AF7E278AA69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38155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71E7-B69B-8840-BBBF-5C7CCB26E17B}"/>
              </a:ext>
            </a:extLst>
          </p:cNvPr>
          <p:cNvSpPr>
            <a:spLocks noGrp="1"/>
          </p:cNvSpPr>
          <p:nvPr>
            <p:ph type="title"/>
          </p:nvPr>
        </p:nvSpPr>
        <p:spPr>
          <a:xfrm>
            <a:off x="838200" y="365125"/>
            <a:ext cx="10515600" cy="1000537"/>
          </a:xfrm>
        </p:spPr>
        <p:txBody>
          <a:bodyPr>
            <a:normAutofit/>
          </a:bodyPr>
          <a:lstStyle/>
          <a:p>
            <a:r>
              <a:rPr lang="en-US" sz="3200" dirty="0">
                <a:latin typeface="Arial" panose="020B0604020202020204" pitchFamily="34" charset="0"/>
                <a:cs typeface="Arial" panose="020B0604020202020204" pitchFamily="34" charset="0"/>
              </a:rPr>
              <a:t>Earthquakes in CA</a:t>
            </a:r>
          </a:p>
        </p:txBody>
      </p:sp>
      <p:pic>
        <p:nvPicPr>
          <p:cNvPr id="6" name="Content Placeholder 5">
            <a:extLst>
              <a:ext uri="{FF2B5EF4-FFF2-40B4-BE49-F238E27FC236}">
                <a16:creationId xmlns:a16="http://schemas.microsoft.com/office/drawing/2014/main" id="{9ECED44D-4F4C-4140-A6D2-570482D0C0CD}"/>
              </a:ext>
            </a:extLst>
          </p:cNvPr>
          <p:cNvPicPr>
            <a:picLocks noGrp="1" noChangeAspect="1"/>
          </p:cNvPicPr>
          <p:nvPr>
            <p:ph sz="half" idx="1"/>
          </p:nvPr>
        </p:nvPicPr>
        <p:blipFill rotWithShape="1">
          <a:blip r:embed="rId3"/>
          <a:srcRect l="2260" t="4004" r="2132" b="3538"/>
          <a:stretch/>
        </p:blipFill>
        <p:spPr>
          <a:xfrm>
            <a:off x="1257300" y="1365662"/>
            <a:ext cx="4203700" cy="5202900"/>
          </a:xfrm>
        </p:spPr>
      </p:pic>
      <p:pic>
        <p:nvPicPr>
          <p:cNvPr id="9" name="Content Placeholder 8">
            <a:extLst>
              <a:ext uri="{FF2B5EF4-FFF2-40B4-BE49-F238E27FC236}">
                <a16:creationId xmlns:a16="http://schemas.microsoft.com/office/drawing/2014/main" id="{A0E2A92B-4535-214B-B122-27F3B371397B}"/>
              </a:ext>
            </a:extLst>
          </p:cNvPr>
          <p:cNvPicPr>
            <a:picLocks noGrp="1" noChangeAspect="1"/>
          </p:cNvPicPr>
          <p:nvPr>
            <p:ph sz="half" idx="2"/>
          </p:nvPr>
        </p:nvPicPr>
        <p:blipFill>
          <a:blip r:embed="rId4"/>
          <a:stretch>
            <a:fillRect/>
          </a:stretch>
        </p:blipFill>
        <p:spPr>
          <a:xfrm>
            <a:off x="6457951" y="1365663"/>
            <a:ext cx="3343784" cy="2507838"/>
          </a:xfrm>
        </p:spPr>
      </p:pic>
      <p:sp>
        <p:nvSpPr>
          <p:cNvPr id="7" name="TextBox 6">
            <a:extLst>
              <a:ext uri="{FF2B5EF4-FFF2-40B4-BE49-F238E27FC236}">
                <a16:creationId xmlns:a16="http://schemas.microsoft.com/office/drawing/2014/main" id="{9B97FFD5-0BBA-D74E-97B3-8BCC27E9AF53}"/>
              </a:ext>
            </a:extLst>
          </p:cNvPr>
          <p:cNvSpPr txBox="1"/>
          <p:nvPr/>
        </p:nvSpPr>
        <p:spPr>
          <a:xfrm>
            <a:off x="1257300" y="6199230"/>
            <a:ext cx="200660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(From Wikipedia)</a:t>
            </a:r>
          </a:p>
        </p:txBody>
      </p:sp>
      <p:pic>
        <p:nvPicPr>
          <p:cNvPr id="11" name="Picture 10">
            <a:extLst>
              <a:ext uri="{FF2B5EF4-FFF2-40B4-BE49-F238E27FC236}">
                <a16:creationId xmlns:a16="http://schemas.microsoft.com/office/drawing/2014/main" id="{B95D81FB-DED1-5B4E-AC67-4BC2C235594C}"/>
              </a:ext>
            </a:extLst>
          </p:cNvPr>
          <p:cNvPicPr>
            <a:picLocks noChangeAspect="1"/>
          </p:cNvPicPr>
          <p:nvPr/>
        </p:nvPicPr>
        <p:blipFill>
          <a:blip r:embed="rId5"/>
          <a:stretch>
            <a:fillRect/>
          </a:stretch>
        </p:blipFill>
        <p:spPr>
          <a:xfrm>
            <a:off x="8010016" y="4060723"/>
            <a:ext cx="3343784" cy="2507839"/>
          </a:xfrm>
          <a:prstGeom prst="rect">
            <a:avLst/>
          </a:prstGeom>
        </p:spPr>
      </p:pic>
    </p:spTree>
    <p:extLst>
      <p:ext uri="{BB962C8B-B14F-4D97-AF65-F5344CB8AC3E}">
        <p14:creationId xmlns:p14="http://schemas.microsoft.com/office/powerpoint/2010/main" val="663536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0866ACB-548E-F24C-A8D0-0C8FA9C178F9}"/>
              </a:ext>
            </a:extLst>
          </p:cNvPr>
          <p:cNvPicPr>
            <a:picLocks noChangeAspect="1"/>
          </p:cNvPicPr>
          <p:nvPr/>
        </p:nvPicPr>
        <p:blipFill>
          <a:blip r:embed="rId2"/>
          <a:stretch>
            <a:fillRect/>
          </a:stretch>
        </p:blipFill>
        <p:spPr>
          <a:xfrm>
            <a:off x="1282700" y="1188635"/>
            <a:ext cx="9626600" cy="5194300"/>
          </a:xfrm>
          <a:prstGeom prst="rect">
            <a:avLst/>
          </a:prstGeom>
        </p:spPr>
      </p:pic>
      <p:sp>
        <p:nvSpPr>
          <p:cNvPr id="3" name="TextBox 2">
            <a:extLst>
              <a:ext uri="{FF2B5EF4-FFF2-40B4-BE49-F238E27FC236}">
                <a16:creationId xmlns:a16="http://schemas.microsoft.com/office/drawing/2014/main" id="{A53DD4C9-3BDE-E145-AE42-83E2372B6959}"/>
              </a:ext>
            </a:extLst>
          </p:cNvPr>
          <p:cNvSpPr txBox="1"/>
          <p:nvPr/>
        </p:nvSpPr>
        <p:spPr>
          <a:xfrm>
            <a:off x="9047967" y="6485236"/>
            <a:ext cx="3144033" cy="369332"/>
          </a:xfrm>
          <a:prstGeom prst="rect">
            <a:avLst/>
          </a:prstGeom>
          <a:noFill/>
        </p:spPr>
        <p:txBody>
          <a:bodyPr wrap="square" rtlCol="0">
            <a:spAutoFit/>
          </a:bodyPr>
          <a:lstStyle/>
          <a:p>
            <a:r>
              <a:rPr lang="en-US" dirty="0"/>
              <a:t>Courtesy of Kanamori, SSA2021</a:t>
            </a:r>
          </a:p>
        </p:txBody>
      </p:sp>
      <p:sp>
        <p:nvSpPr>
          <p:cNvPr id="4" name="Title 1">
            <a:extLst>
              <a:ext uri="{FF2B5EF4-FFF2-40B4-BE49-F238E27FC236}">
                <a16:creationId xmlns:a16="http://schemas.microsoft.com/office/drawing/2014/main" id="{2A5319BC-8E8E-EE4F-88EB-34F0BF404CAD}"/>
              </a:ext>
            </a:extLst>
          </p:cNvPr>
          <p:cNvSpPr txBox="1">
            <a:spLocks/>
          </p:cNvSpPr>
          <p:nvPr/>
        </p:nvSpPr>
        <p:spPr>
          <a:xfrm>
            <a:off x="838200" y="188098"/>
            <a:ext cx="10515600" cy="100053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Arial" panose="020B0604020202020204" pitchFamily="34" charset="0"/>
                <a:cs typeface="Arial" panose="020B0604020202020204" pitchFamily="34" charset="0"/>
              </a:rPr>
              <a:t>Frequency Matters</a:t>
            </a:r>
          </a:p>
        </p:txBody>
      </p:sp>
    </p:spTree>
    <p:extLst>
      <p:ext uri="{BB962C8B-B14F-4D97-AF65-F5344CB8AC3E}">
        <p14:creationId xmlns:p14="http://schemas.microsoft.com/office/powerpoint/2010/main" val="3222905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71E7-B69B-8840-BBBF-5C7CCB26E17B}"/>
              </a:ext>
            </a:extLst>
          </p:cNvPr>
          <p:cNvSpPr>
            <a:spLocks noGrp="1"/>
          </p:cNvSpPr>
          <p:nvPr>
            <p:ph type="title"/>
          </p:nvPr>
        </p:nvSpPr>
        <p:spPr>
          <a:xfrm>
            <a:off x="838200" y="365125"/>
            <a:ext cx="10515600" cy="1000537"/>
          </a:xfrm>
        </p:spPr>
        <p:txBody>
          <a:bodyPr>
            <a:normAutofit/>
          </a:bodyPr>
          <a:lstStyle/>
          <a:p>
            <a:r>
              <a:rPr lang="en-US" sz="3200" dirty="0">
                <a:latin typeface="Arial" panose="020B0604020202020204" pitchFamily="34" charset="0"/>
                <a:cs typeface="Arial" panose="020B0604020202020204" pitchFamily="34" charset="0"/>
              </a:rPr>
              <a:t>Earthquake - Frequency</a:t>
            </a:r>
          </a:p>
        </p:txBody>
      </p:sp>
      <p:pic>
        <p:nvPicPr>
          <p:cNvPr id="8" name="Picture 7">
            <a:extLst>
              <a:ext uri="{FF2B5EF4-FFF2-40B4-BE49-F238E27FC236}">
                <a16:creationId xmlns:a16="http://schemas.microsoft.com/office/drawing/2014/main" id="{DE9E72B3-8E50-FA4D-99B1-0D77CA24A664}"/>
              </a:ext>
            </a:extLst>
          </p:cNvPr>
          <p:cNvPicPr>
            <a:picLocks noChangeAspect="1"/>
          </p:cNvPicPr>
          <p:nvPr/>
        </p:nvPicPr>
        <p:blipFill>
          <a:blip r:embed="rId3"/>
          <a:stretch>
            <a:fillRect/>
          </a:stretch>
        </p:blipFill>
        <p:spPr>
          <a:xfrm>
            <a:off x="1107076" y="3380572"/>
            <a:ext cx="9977847" cy="3299628"/>
          </a:xfrm>
          <a:prstGeom prst="rect">
            <a:avLst/>
          </a:prstGeom>
        </p:spPr>
      </p:pic>
      <p:pic>
        <p:nvPicPr>
          <p:cNvPr id="7" name="Content Placeholder 5">
            <a:extLst>
              <a:ext uri="{FF2B5EF4-FFF2-40B4-BE49-F238E27FC236}">
                <a16:creationId xmlns:a16="http://schemas.microsoft.com/office/drawing/2014/main" id="{4D37CA2E-80ED-224B-A7F4-F817F3858C68}"/>
              </a:ext>
            </a:extLst>
          </p:cNvPr>
          <p:cNvPicPr>
            <a:picLocks noGrp="1" noChangeAspect="1"/>
          </p:cNvPicPr>
          <p:nvPr>
            <p:ph sz="half" idx="1"/>
          </p:nvPr>
        </p:nvPicPr>
        <p:blipFill rotWithShape="1">
          <a:blip r:embed="rId4"/>
          <a:srcRect t="37713" b="32452"/>
          <a:stretch/>
        </p:blipFill>
        <p:spPr>
          <a:xfrm>
            <a:off x="927100" y="2425475"/>
            <a:ext cx="7899400" cy="828097"/>
          </a:xfrm>
        </p:spPr>
      </p:pic>
      <p:pic>
        <p:nvPicPr>
          <p:cNvPr id="9" name="Picture 8">
            <a:extLst>
              <a:ext uri="{FF2B5EF4-FFF2-40B4-BE49-F238E27FC236}">
                <a16:creationId xmlns:a16="http://schemas.microsoft.com/office/drawing/2014/main" id="{65D8F671-AEB7-CB4F-9938-EB9E1CD7F43D}"/>
              </a:ext>
            </a:extLst>
          </p:cNvPr>
          <p:cNvPicPr>
            <a:picLocks noChangeAspect="1"/>
          </p:cNvPicPr>
          <p:nvPr/>
        </p:nvPicPr>
        <p:blipFill>
          <a:blip r:embed="rId5"/>
          <a:stretch>
            <a:fillRect/>
          </a:stretch>
        </p:blipFill>
        <p:spPr>
          <a:xfrm>
            <a:off x="687409" y="1476693"/>
            <a:ext cx="7899967" cy="821782"/>
          </a:xfrm>
          <a:prstGeom prst="rect">
            <a:avLst/>
          </a:prstGeom>
        </p:spPr>
      </p:pic>
      <p:sp>
        <p:nvSpPr>
          <p:cNvPr id="10" name="TextBox 9">
            <a:extLst>
              <a:ext uri="{FF2B5EF4-FFF2-40B4-BE49-F238E27FC236}">
                <a16:creationId xmlns:a16="http://schemas.microsoft.com/office/drawing/2014/main" id="{9357B74E-5AEC-2A49-9226-3DD09FF76F36}"/>
              </a:ext>
            </a:extLst>
          </p:cNvPr>
          <p:cNvSpPr txBox="1"/>
          <p:nvPr/>
        </p:nvSpPr>
        <p:spPr>
          <a:xfrm>
            <a:off x="8801100" y="6495534"/>
            <a:ext cx="2552700" cy="369332"/>
          </a:xfrm>
          <a:prstGeom prst="rect">
            <a:avLst/>
          </a:prstGeom>
          <a:noFill/>
        </p:spPr>
        <p:txBody>
          <a:bodyPr wrap="square" rtlCol="0">
            <a:spAutoFit/>
          </a:bodyPr>
          <a:lstStyle/>
          <a:p>
            <a:pPr algn="ctr"/>
            <a:r>
              <a:rPr lang="en-US" dirty="0"/>
              <a:t>(from Goulet et al. 2016)</a:t>
            </a:r>
          </a:p>
        </p:txBody>
      </p:sp>
      <p:sp>
        <p:nvSpPr>
          <p:cNvPr id="14" name="Freeform 13">
            <a:extLst>
              <a:ext uri="{FF2B5EF4-FFF2-40B4-BE49-F238E27FC236}">
                <a16:creationId xmlns:a16="http://schemas.microsoft.com/office/drawing/2014/main" id="{77D4ACFF-6F4A-624D-9D5B-7382A989CFAD}"/>
              </a:ext>
            </a:extLst>
          </p:cNvPr>
          <p:cNvSpPr/>
          <p:nvPr/>
        </p:nvSpPr>
        <p:spPr>
          <a:xfrm>
            <a:off x="9169052" y="1553227"/>
            <a:ext cx="2580362" cy="1440494"/>
          </a:xfrm>
          <a:custGeom>
            <a:avLst/>
            <a:gdLst>
              <a:gd name="connsiteX0" fmla="*/ 0 w 2580362"/>
              <a:gd name="connsiteY0" fmla="*/ 1440494 h 1440494"/>
              <a:gd name="connsiteX1" fmla="*/ 1039660 w 2580362"/>
              <a:gd name="connsiteY1" fmla="*/ 1415441 h 1440494"/>
              <a:gd name="connsiteX2" fmla="*/ 1803748 w 2580362"/>
              <a:gd name="connsiteY2" fmla="*/ 1202499 h 1440494"/>
              <a:gd name="connsiteX3" fmla="*/ 2304789 w 2580362"/>
              <a:gd name="connsiteY3" fmla="*/ 776614 h 1440494"/>
              <a:gd name="connsiteX4" fmla="*/ 2580362 w 2580362"/>
              <a:gd name="connsiteY4" fmla="*/ 0 h 1440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0362" h="1440494">
                <a:moveTo>
                  <a:pt x="0" y="1440494"/>
                </a:moveTo>
                <a:lnTo>
                  <a:pt x="1039660" y="1415441"/>
                </a:lnTo>
                <a:cubicBezTo>
                  <a:pt x="1340285" y="1375775"/>
                  <a:pt x="1592893" y="1308970"/>
                  <a:pt x="1803748" y="1202499"/>
                </a:cubicBezTo>
                <a:cubicBezTo>
                  <a:pt x="2014603" y="1096028"/>
                  <a:pt x="2175353" y="977030"/>
                  <a:pt x="2304789" y="776614"/>
                </a:cubicBezTo>
                <a:cubicBezTo>
                  <a:pt x="2434225" y="576198"/>
                  <a:pt x="2507293" y="288099"/>
                  <a:pt x="2580362" y="0"/>
                </a:cubicBezTo>
              </a:path>
            </a:pathLst>
          </a:custGeom>
          <a:noFill/>
          <a:ln w="19050">
            <a:solidFill>
              <a:schemeClr val="tx1">
                <a:lumMod val="50000"/>
                <a:lumOff val="50000"/>
              </a:schemeClr>
            </a:solidFill>
            <a:tailEnd type="arrow"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958BA61D-61E6-BD4A-81B7-8C91DF1A3C43}"/>
              </a:ext>
            </a:extLst>
          </p:cNvPr>
          <p:cNvSpPr txBox="1"/>
          <p:nvPr/>
        </p:nvSpPr>
        <p:spPr>
          <a:xfrm>
            <a:off x="9256256" y="1618152"/>
            <a:ext cx="2097544" cy="830997"/>
          </a:xfrm>
          <a:prstGeom prst="rect">
            <a:avLst/>
          </a:prstGeom>
          <a:noFill/>
        </p:spPr>
        <p:txBody>
          <a:bodyPr wrap="square" rtlCol="0">
            <a:spAutoFit/>
          </a:bodyPr>
          <a:lstStyle/>
          <a:p>
            <a:pPr algn="ctr"/>
            <a:r>
              <a:rPr lang="en-US" sz="2400" dirty="0"/>
              <a:t>Computational Cost</a:t>
            </a:r>
          </a:p>
        </p:txBody>
      </p:sp>
    </p:spTree>
    <p:extLst>
      <p:ext uri="{BB962C8B-B14F-4D97-AF65-F5344CB8AC3E}">
        <p14:creationId xmlns:p14="http://schemas.microsoft.com/office/powerpoint/2010/main" val="2416768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E4E7FD76-3E68-FD46-8BF3-E3712540517B}"/>
              </a:ext>
            </a:extLst>
          </p:cNvPr>
          <p:cNvSpPr/>
          <p:nvPr/>
        </p:nvSpPr>
        <p:spPr>
          <a:xfrm>
            <a:off x="749300" y="1073254"/>
            <a:ext cx="11137900" cy="1466746"/>
          </a:xfrm>
          <a:custGeom>
            <a:avLst/>
            <a:gdLst>
              <a:gd name="connsiteX0" fmla="*/ 0 w 11137900"/>
              <a:gd name="connsiteY0" fmla="*/ 1447807 h 1714964"/>
              <a:gd name="connsiteX1" fmla="*/ 927100 w 11137900"/>
              <a:gd name="connsiteY1" fmla="*/ 647707 h 1714964"/>
              <a:gd name="connsiteX2" fmla="*/ 2247900 w 11137900"/>
              <a:gd name="connsiteY2" fmla="*/ 838207 h 1714964"/>
              <a:gd name="connsiteX3" fmla="*/ 3695700 w 11137900"/>
              <a:gd name="connsiteY3" fmla="*/ 1714507 h 1714964"/>
              <a:gd name="connsiteX4" fmla="*/ 5956300 w 11137900"/>
              <a:gd name="connsiteY4" fmla="*/ 711207 h 1714964"/>
              <a:gd name="connsiteX5" fmla="*/ 7239000 w 11137900"/>
              <a:gd name="connsiteY5" fmla="*/ 7 h 1714964"/>
              <a:gd name="connsiteX6" fmla="*/ 7950200 w 11137900"/>
              <a:gd name="connsiteY6" fmla="*/ 723907 h 1714964"/>
              <a:gd name="connsiteX7" fmla="*/ 9080500 w 11137900"/>
              <a:gd name="connsiteY7" fmla="*/ 1320807 h 1714964"/>
              <a:gd name="connsiteX8" fmla="*/ 11137900 w 11137900"/>
              <a:gd name="connsiteY8" fmla="*/ 1422407 h 1714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37900" h="1714964">
                <a:moveTo>
                  <a:pt x="0" y="1447807"/>
                </a:moveTo>
                <a:cubicBezTo>
                  <a:pt x="276225" y="1098557"/>
                  <a:pt x="552450" y="749307"/>
                  <a:pt x="927100" y="647707"/>
                </a:cubicBezTo>
                <a:cubicBezTo>
                  <a:pt x="1301750" y="546107"/>
                  <a:pt x="1786467" y="660407"/>
                  <a:pt x="2247900" y="838207"/>
                </a:cubicBezTo>
                <a:cubicBezTo>
                  <a:pt x="2709333" y="1016007"/>
                  <a:pt x="3077633" y="1735674"/>
                  <a:pt x="3695700" y="1714507"/>
                </a:cubicBezTo>
                <a:cubicBezTo>
                  <a:pt x="4313767" y="1693340"/>
                  <a:pt x="5365750" y="996957"/>
                  <a:pt x="5956300" y="711207"/>
                </a:cubicBezTo>
                <a:cubicBezTo>
                  <a:pt x="6546850" y="425457"/>
                  <a:pt x="6906683" y="-2110"/>
                  <a:pt x="7239000" y="7"/>
                </a:cubicBezTo>
                <a:cubicBezTo>
                  <a:pt x="7571317" y="2124"/>
                  <a:pt x="7643283" y="503774"/>
                  <a:pt x="7950200" y="723907"/>
                </a:cubicBezTo>
                <a:cubicBezTo>
                  <a:pt x="8257117" y="944040"/>
                  <a:pt x="8549217" y="1204390"/>
                  <a:pt x="9080500" y="1320807"/>
                </a:cubicBezTo>
                <a:cubicBezTo>
                  <a:pt x="9611783" y="1437224"/>
                  <a:pt x="10795000" y="1401240"/>
                  <a:pt x="11137900" y="1422407"/>
                </a:cubicBezTo>
              </a:path>
            </a:pathLst>
          </a:custGeom>
          <a:ln w="28575"/>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87" name="Freeform 86">
            <a:extLst>
              <a:ext uri="{FF2B5EF4-FFF2-40B4-BE49-F238E27FC236}">
                <a16:creationId xmlns:a16="http://schemas.microsoft.com/office/drawing/2014/main" id="{814B892F-0BF3-5C4E-A706-E75041D9DA92}"/>
              </a:ext>
            </a:extLst>
          </p:cNvPr>
          <p:cNvSpPr/>
          <p:nvPr/>
        </p:nvSpPr>
        <p:spPr>
          <a:xfrm>
            <a:off x="3508132" y="2159000"/>
            <a:ext cx="2064236" cy="381000"/>
          </a:xfrm>
          <a:custGeom>
            <a:avLst/>
            <a:gdLst>
              <a:gd name="connsiteX0" fmla="*/ 0 w 2064236"/>
              <a:gd name="connsiteY0" fmla="*/ 0 h 381000"/>
              <a:gd name="connsiteX1" fmla="*/ 2064236 w 2064236"/>
              <a:gd name="connsiteY1" fmla="*/ 0 h 381000"/>
              <a:gd name="connsiteX2" fmla="*/ 2020935 w 2064236"/>
              <a:gd name="connsiteY2" fmla="*/ 66858 h 381000"/>
              <a:gd name="connsiteX3" fmla="*/ 1032118 w 2064236"/>
              <a:gd name="connsiteY3" fmla="*/ 381000 h 381000"/>
              <a:gd name="connsiteX4" fmla="*/ 43302 w 2064236"/>
              <a:gd name="connsiteY4" fmla="*/ 66858 h 381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4236" h="381000">
                <a:moveTo>
                  <a:pt x="0" y="0"/>
                </a:moveTo>
                <a:lnTo>
                  <a:pt x="2064236" y="0"/>
                </a:lnTo>
                <a:lnTo>
                  <a:pt x="2020935" y="66858"/>
                </a:lnTo>
                <a:cubicBezTo>
                  <a:pt x="1858022" y="251466"/>
                  <a:pt x="1476631" y="381000"/>
                  <a:pt x="1032118" y="381000"/>
                </a:cubicBezTo>
                <a:cubicBezTo>
                  <a:pt x="587605" y="381000"/>
                  <a:pt x="206215" y="251466"/>
                  <a:pt x="43302" y="66858"/>
                </a:cubicBezTo>
                <a:close/>
              </a:path>
            </a:pathLst>
          </a:custGeom>
          <a:solidFill>
            <a:schemeClr val="accent4">
              <a:lumMod val="7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riangle 87">
            <a:extLst>
              <a:ext uri="{FF2B5EF4-FFF2-40B4-BE49-F238E27FC236}">
                <a16:creationId xmlns:a16="http://schemas.microsoft.com/office/drawing/2014/main" id="{4F82E9BA-15C3-6B47-B350-84B35B7CC63E}"/>
              </a:ext>
            </a:extLst>
          </p:cNvPr>
          <p:cNvSpPr/>
          <p:nvPr/>
        </p:nvSpPr>
        <p:spPr>
          <a:xfrm>
            <a:off x="2070100" y="1435100"/>
            <a:ext cx="292100" cy="320727"/>
          </a:xfrm>
          <a:prstGeom prst="triangle">
            <a:avLst/>
          </a:prstGeom>
          <a:solidFill>
            <a:schemeClr val="accent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a:extLst>
              <a:ext uri="{FF2B5EF4-FFF2-40B4-BE49-F238E27FC236}">
                <a16:creationId xmlns:a16="http://schemas.microsoft.com/office/drawing/2014/main" id="{551103A7-3AEF-0E49-9428-1D8618072904}"/>
              </a:ext>
            </a:extLst>
          </p:cNvPr>
          <p:cNvSpPr txBox="1"/>
          <p:nvPr/>
        </p:nvSpPr>
        <p:spPr>
          <a:xfrm>
            <a:off x="1485900" y="973435"/>
            <a:ext cx="1460500" cy="461665"/>
          </a:xfrm>
          <a:prstGeom prst="rect">
            <a:avLst/>
          </a:prstGeom>
          <a:noFill/>
        </p:spPr>
        <p:txBody>
          <a:bodyPr wrap="square" rtlCol="0">
            <a:spAutoFit/>
          </a:bodyPr>
          <a:lstStyle/>
          <a:p>
            <a:pPr algn="ctr"/>
            <a:r>
              <a:rPr lang="en-US" sz="2400" dirty="0"/>
              <a:t>Outcrop</a:t>
            </a:r>
          </a:p>
        </p:txBody>
      </p:sp>
      <p:sp>
        <p:nvSpPr>
          <p:cNvPr id="90" name="Triangle 89">
            <a:extLst>
              <a:ext uri="{FF2B5EF4-FFF2-40B4-BE49-F238E27FC236}">
                <a16:creationId xmlns:a16="http://schemas.microsoft.com/office/drawing/2014/main" id="{BD625E9A-90F8-EC4B-A51D-10B3DC2A6D1A}"/>
              </a:ext>
            </a:extLst>
          </p:cNvPr>
          <p:cNvSpPr/>
          <p:nvPr/>
        </p:nvSpPr>
        <p:spPr>
          <a:xfrm>
            <a:off x="4394200" y="1889073"/>
            <a:ext cx="292100" cy="320727"/>
          </a:xfrm>
          <a:prstGeom prst="triangle">
            <a:avLst/>
          </a:prstGeom>
          <a:solidFill>
            <a:schemeClr val="accent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a:extLst>
              <a:ext uri="{FF2B5EF4-FFF2-40B4-BE49-F238E27FC236}">
                <a16:creationId xmlns:a16="http://schemas.microsoft.com/office/drawing/2014/main" id="{2863CDE0-B537-6A4E-9980-27A1B7153189}"/>
              </a:ext>
            </a:extLst>
          </p:cNvPr>
          <p:cNvSpPr txBox="1"/>
          <p:nvPr/>
        </p:nvSpPr>
        <p:spPr>
          <a:xfrm>
            <a:off x="3683000" y="1414360"/>
            <a:ext cx="1828800" cy="461665"/>
          </a:xfrm>
          <a:prstGeom prst="rect">
            <a:avLst/>
          </a:prstGeom>
          <a:noFill/>
        </p:spPr>
        <p:txBody>
          <a:bodyPr wrap="square" rtlCol="0">
            <a:spAutoFit/>
          </a:bodyPr>
          <a:lstStyle/>
          <a:p>
            <a:pPr algn="ctr"/>
            <a:r>
              <a:rPr lang="en-US" sz="2400" dirty="0"/>
              <a:t>Surface, Soil</a:t>
            </a:r>
          </a:p>
        </p:txBody>
      </p:sp>
      <p:sp>
        <p:nvSpPr>
          <p:cNvPr id="94" name="Explosion 1 93">
            <a:extLst>
              <a:ext uri="{FF2B5EF4-FFF2-40B4-BE49-F238E27FC236}">
                <a16:creationId xmlns:a16="http://schemas.microsoft.com/office/drawing/2014/main" id="{34465136-C68C-1843-9E2D-0BB55748756E}"/>
              </a:ext>
            </a:extLst>
          </p:cNvPr>
          <p:cNvSpPr/>
          <p:nvPr/>
        </p:nvSpPr>
        <p:spPr>
          <a:xfrm>
            <a:off x="10693400" y="3618742"/>
            <a:ext cx="673100" cy="571499"/>
          </a:xfrm>
          <a:prstGeom prst="irregularSeal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53294939-D513-E046-ACC8-9D247682C86A}"/>
              </a:ext>
            </a:extLst>
          </p:cNvPr>
          <p:cNvSpPr txBox="1"/>
          <p:nvPr/>
        </p:nvSpPr>
        <p:spPr>
          <a:xfrm>
            <a:off x="10058400" y="3136612"/>
            <a:ext cx="1828800" cy="584775"/>
          </a:xfrm>
          <a:prstGeom prst="rect">
            <a:avLst/>
          </a:prstGeom>
          <a:noFill/>
        </p:spPr>
        <p:txBody>
          <a:bodyPr wrap="square" rtlCol="0">
            <a:spAutoFit/>
          </a:bodyPr>
          <a:lstStyle/>
          <a:p>
            <a:pPr algn="ctr"/>
            <a:r>
              <a:rPr lang="en-US" sz="3200" dirty="0"/>
              <a:t>Source</a:t>
            </a:r>
          </a:p>
        </p:txBody>
      </p:sp>
      <p:cxnSp>
        <p:nvCxnSpPr>
          <p:cNvPr id="107" name="Straight Arrow Connector 106">
            <a:extLst>
              <a:ext uri="{FF2B5EF4-FFF2-40B4-BE49-F238E27FC236}">
                <a16:creationId xmlns:a16="http://schemas.microsoft.com/office/drawing/2014/main" id="{49C6D364-6FDE-7743-8229-FF6B914799F1}"/>
              </a:ext>
            </a:extLst>
          </p:cNvPr>
          <p:cNvCxnSpPr/>
          <p:nvPr/>
        </p:nvCxnSpPr>
        <p:spPr>
          <a:xfrm>
            <a:off x="6614352" y="5155556"/>
            <a:ext cx="2540000" cy="0"/>
          </a:xfrm>
          <a:prstGeom prst="straightConnector1">
            <a:avLst/>
          </a:prstGeom>
          <a:ln w="22225" cap="flat" cmpd="sng" algn="ctr">
            <a:solidFill>
              <a:schemeClr val="accent3"/>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08" name="TextBox 107">
            <a:extLst>
              <a:ext uri="{FF2B5EF4-FFF2-40B4-BE49-F238E27FC236}">
                <a16:creationId xmlns:a16="http://schemas.microsoft.com/office/drawing/2014/main" id="{0E52F44C-5F13-4E4F-BD28-75545EF88FCF}"/>
              </a:ext>
            </a:extLst>
          </p:cNvPr>
          <p:cNvSpPr txBox="1"/>
          <p:nvPr/>
        </p:nvSpPr>
        <p:spPr>
          <a:xfrm>
            <a:off x="6782174" y="4490268"/>
            <a:ext cx="2204357" cy="523220"/>
          </a:xfrm>
          <a:prstGeom prst="rect">
            <a:avLst/>
          </a:prstGeom>
          <a:noFill/>
        </p:spPr>
        <p:txBody>
          <a:bodyPr wrap="square" rtlCol="0">
            <a:spAutoFit/>
          </a:bodyPr>
          <a:lstStyle/>
          <a:p>
            <a:pPr algn="ctr"/>
            <a:r>
              <a:rPr lang="en-US" sz="2800" dirty="0"/>
              <a:t>10-100s km</a:t>
            </a:r>
          </a:p>
        </p:txBody>
      </p:sp>
      <p:cxnSp>
        <p:nvCxnSpPr>
          <p:cNvPr id="110" name="Straight Arrow Connector 109">
            <a:extLst>
              <a:ext uri="{FF2B5EF4-FFF2-40B4-BE49-F238E27FC236}">
                <a16:creationId xmlns:a16="http://schemas.microsoft.com/office/drawing/2014/main" id="{B1F3EBC8-EA3B-AA4E-ADFF-A6D3DE107A68}"/>
              </a:ext>
            </a:extLst>
          </p:cNvPr>
          <p:cNvCxnSpPr/>
          <p:nvPr/>
        </p:nvCxnSpPr>
        <p:spPr>
          <a:xfrm>
            <a:off x="5969000" y="2159000"/>
            <a:ext cx="0" cy="381000"/>
          </a:xfrm>
          <a:prstGeom prst="straightConnector1">
            <a:avLst/>
          </a:prstGeom>
          <a:ln w="25400" cap="flat" cmpd="sng" algn="ctr">
            <a:solidFill>
              <a:schemeClr val="accent3"/>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11" name="TextBox 110">
            <a:extLst>
              <a:ext uri="{FF2B5EF4-FFF2-40B4-BE49-F238E27FC236}">
                <a16:creationId xmlns:a16="http://schemas.microsoft.com/office/drawing/2014/main" id="{087DD27B-1BCE-1540-A80F-2973C681D4FA}"/>
              </a:ext>
            </a:extLst>
          </p:cNvPr>
          <p:cNvSpPr txBox="1"/>
          <p:nvPr/>
        </p:nvSpPr>
        <p:spPr>
          <a:xfrm>
            <a:off x="5968999" y="2079773"/>
            <a:ext cx="1626351" cy="461665"/>
          </a:xfrm>
          <a:prstGeom prst="rect">
            <a:avLst/>
          </a:prstGeom>
          <a:noFill/>
        </p:spPr>
        <p:txBody>
          <a:bodyPr wrap="square" rtlCol="0">
            <a:spAutoFit/>
          </a:bodyPr>
          <a:lstStyle/>
          <a:p>
            <a:pPr algn="ctr"/>
            <a:r>
              <a:rPr lang="en-US" sz="2400" dirty="0"/>
              <a:t>m - km</a:t>
            </a:r>
          </a:p>
        </p:txBody>
      </p:sp>
      <p:sp>
        <p:nvSpPr>
          <p:cNvPr id="113" name="TextBox 112">
            <a:extLst>
              <a:ext uri="{FF2B5EF4-FFF2-40B4-BE49-F238E27FC236}">
                <a16:creationId xmlns:a16="http://schemas.microsoft.com/office/drawing/2014/main" id="{EDF568D8-043A-2947-92B2-818DB2D25EB2}"/>
              </a:ext>
            </a:extLst>
          </p:cNvPr>
          <p:cNvSpPr txBox="1"/>
          <p:nvPr/>
        </p:nvSpPr>
        <p:spPr>
          <a:xfrm>
            <a:off x="524435" y="188259"/>
            <a:ext cx="4192144" cy="584775"/>
          </a:xfrm>
          <a:prstGeom prst="rect">
            <a:avLst/>
          </a:prstGeom>
          <a:noFill/>
        </p:spPr>
        <p:txBody>
          <a:bodyPr wrap="square" rtlCol="0">
            <a:spAutoFit/>
          </a:bodyPr>
          <a:lstStyle/>
          <a:p>
            <a:r>
              <a:rPr lang="en-US" sz="3200" dirty="0"/>
              <a:t>Site Response</a:t>
            </a:r>
          </a:p>
        </p:txBody>
      </p:sp>
      <p:sp>
        <p:nvSpPr>
          <p:cNvPr id="8" name="Freeform 7">
            <a:extLst>
              <a:ext uri="{FF2B5EF4-FFF2-40B4-BE49-F238E27FC236}">
                <a16:creationId xmlns:a16="http://schemas.microsoft.com/office/drawing/2014/main" id="{144B54AF-5994-5B43-8BB2-BA2748DBB6C2}"/>
              </a:ext>
            </a:extLst>
          </p:cNvPr>
          <p:cNvSpPr/>
          <p:nvPr/>
        </p:nvSpPr>
        <p:spPr>
          <a:xfrm>
            <a:off x="4540250" y="2887189"/>
            <a:ext cx="6270171" cy="2897557"/>
          </a:xfrm>
          <a:custGeom>
            <a:avLst/>
            <a:gdLst>
              <a:gd name="connsiteX0" fmla="*/ 6270171 w 6270171"/>
              <a:gd name="connsiteY0" fmla="*/ 1317171 h 2897557"/>
              <a:gd name="connsiteX1" fmla="*/ 5148943 w 6270171"/>
              <a:gd name="connsiteY1" fmla="*/ 2492829 h 2897557"/>
              <a:gd name="connsiteX2" fmla="*/ 3156857 w 6270171"/>
              <a:gd name="connsiteY2" fmla="*/ 2895600 h 2897557"/>
              <a:gd name="connsiteX3" fmla="*/ 1088571 w 6270171"/>
              <a:gd name="connsiteY3" fmla="*/ 2362200 h 2897557"/>
              <a:gd name="connsiteX4" fmla="*/ 0 w 6270171"/>
              <a:gd name="connsiteY4" fmla="*/ 0 h 2897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0171" h="2897557">
                <a:moveTo>
                  <a:pt x="6270171" y="1317171"/>
                </a:moveTo>
                <a:cubicBezTo>
                  <a:pt x="5969000" y="1773464"/>
                  <a:pt x="5667829" y="2229757"/>
                  <a:pt x="5148943" y="2492829"/>
                </a:cubicBezTo>
                <a:cubicBezTo>
                  <a:pt x="4630057" y="2755901"/>
                  <a:pt x="3833586" y="2917371"/>
                  <a:pt x="3156857" y="2895600"/>
                </a:cubicBezTo>
                <a:cubicBezTo>
                  <a:pt x="2480128" y="2873829"/>
                  <a:pt x="1614714" y="2844800"/>
                  <a:pt x="1088571" y="2362200"/>
                </a:cubicBezTo>
                <a:cubicBezTo>
                  <a:pt x="562428" y="1879600"/>
                  <a:pt x="161471" y="402771"/>
                  <a:pt x="0" y="0"/>
                </a:cubicBezTo>
              </a:path>
            </a:pathLst>
          </a:cu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a:extLst>
              <a:ext uri="{FF2B5EF4-FFF2-40B4-BE49-F238E27FC236}">
                <a16:creationId xmlns:a16="http://schemas.microsoft.com/office/drawing/2014/main" id="{8E76F32B-E1CC-C040-A43A-3CEA3994BBE5}"/>
              </a:ext>
            </a:extLst>
          </p:cNvPr>
          <p:cNvSpPr/>
          <p:nvPr/>
        </p:nvSpPr>
        <p:spPr>
          <a:xfrm>
            <a:off x="2307771" y="2242457"/>
            <a:ext cx="8632372" cy="4169443"/>
          </a:xfrm>
          <a:custGeom>
            <a:avLst/>
            <a:gdLst>
              <a:gd name="connsiteX0" fmla="*/ 8632372 w 8632372"/>
              <a:gd name="connsiteY0" fmla="*/ 2068286 h 4169443"/>
              <a:gd name="connsiteX1" fmla="*/ 7815943 w 8632372"/>
              <a:gd name="connsiteY1" fmla="*/ 3276600 h 4169443"/>
              <a:gd name="connsiteX2" fmla="*/ 5388429 w 8632372"/>
              <a:gd name="connsiteY2" fmla="*/ 4169229 h 4169443"/>
              <a:gd name="connsiteX3" fmla="*/ 1654629 w 8632372"/>
              <a:gd name="connsiteY3" fmla="*/ 3200400 h 4169443"/>
              <a:gd name="connsiteX4" fmla="*/ 0 w 8632372"/>
              <a:gd name="connsiteY4" fmla="*/ 0 h 4169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2372" h="4169443">
                <a:moveTo>
                  <a:pt x="8632372" y="2068286"/>
                </a:moveTo>
                <a:cubicBezTo>
                  <a:pt x="8494486" y="2497364"/>
                  <a:pt x="8356600" y="2926443"/>
                  <a:pt x="7815943" y="3276600"/>
                </a:cubicBezTo>
                <a:cubicBezTo>
                  <a:pt x="7275286" y="3626757"/>
                  <a:pt x="6415315" y="4181929"/>
                  <a:pt x="5388429" y="4169229"/>
                </a:cubicBezTo>
                <a:cubicBezTo>
                  <a:pt x="4361543" y="4156529"/>
                  <a:pt x="2552700" y="3895271"/>
                  <a:pt x="1654629" y="3200400"/>
                </a:cubicBezTo>
                <a:cubicBezTo>
                  <a:pt x="756558" y="2505529"/>
                  <a:pt x="442686" y="362857"/>
                  <a:pt x="0" y="0"/>
                </a:cubicBezTo>
              </a:path>
            </a:pathLst>
          </a:cu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65337DF8-7F12-6E4A-B185-93D735FAE5A5}"/>
              </a:ext>
            </a:extLst>
          </p:cNvPr>
          <p:cNvCxnSpPr>
            <a:cxnSpLocks/>
          </p:cNvCxnSpPr>
          <p:nvPr/>
        </p:nvCxnSpPr>
        <p:spPr>
          <a:xfrm flipH="1" flipV="1">
            <a:off x="2315077" y="2167477"/>
            <a:ext cx="175484" cy="380128"/>
          </a:xfrm>
          <a:prstGeom prst="straightConnector1">
            <a:avLst/>
          </a:prstGeom>
          <a:ln w="38100">
            <a:solidFill>
              <a:schemeClr val="tx1">
                <a:lumMod val="50000"/>
                <a:lumOff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3058E2A-989B-2E47-B44A-1F67DE3F2BC5}"/>
              </a:ext>
            </a:extLst>
          </p:cNvPr>
          <p:cNvCxnSpPr>
            <a:cxnSpLocks/>
          </p:cNvCxnSpPr>
          <p:nvPr/>
        </p:nvCxnSpPr>
        <p:spPr>
          <a:xfrm flipH="1" flipV="1">
            <a:off x="4508905" y="2658972"/>
            <a:ext cx="87742" cy="440182"/>
          </a:xfrm>
          <a:prstGeom prst="straightConnector1">
            <a:avLst/>
          </a:prstGeom>
          <a:ln w="38100">
            <a:solidFill>
              <a:schemeClr val="tx1">
                <a:lumMod val="50000"/>
                <a:lumOff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3510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CEBCD16-BC8D-4C45-BD8C-9042E346928C}"/>
              </a:ext>
            </a:extLst>
          </p:cNvPr>
          <p:cNvPicPr>
            <a:picLocks noChangeAspect="1"/>
          </p:cNvPicPr>
          <p:nvPr/>
        </p:nvPicPr>
        <p:blipFill>
          <a:blip r:embed="rId3"/>
          <a:stretch>
            <a:fillRect/>
          </a:stretch>
        </p:blipFill>
        <p:spPr>
          <a:xfrm>
            <a:off x="0" y="1150159"/>
            <a:ext cx="12192000" cy="4557681"/>
          </a:xfrm>
          <a:prstGeom prst="rect">
            <a:avLst/>
          </a:prstGeom>
        </p:spPr>
      </p:pic>
      <p:sp>
        <p:nvSpPr>
          <p:cNvPr id="3" name="TextBox 2">
            <a:extLst>
              <a:ext uri="{FF2B5EF4-FFF2-40B4-BE49-F238E27FC236}">
                <a16:creationId xmlns:a16="http://schemas.microsoft.com/office/drawing/2014/main" id="{CFA4579F-B776-FE40-BC0B-1306FFD20CF2}"/>
              </a:ext>
            </a:extLst>
          </p:cNvPr>
          <p:cNvSpPr txBox="1"/>
          <p:nvPr/>
        </p:nvSpPr>
        <p:spPr>
          <a:xfrm>
            <a:off x="9440450" y="6457890"/>
            <a:ext cx="2751550" cy="400110"/>
          </a:xfrm>
          <a:prstGeom prst="rect">
            <a:avLst/>
          </a:prstGeom>
          <a:noFill/>
        </p:spPr>
        <p:txBody>
          <a:bodyPr wrap="square" rtlCol="0">
            <a:spAutoFit/>
          </a:bodyPr>
          <a:lstStyle/>
          <a:p>
            <a:pPr algn="ctr"/>
            <a:r>
              <a:rPr lang="en-US" sz="2000" dirty="0">
                <a:solidFill>
                  <a:schemeClr val="bg1">
                    <a:lumMod val="50000"/>
                  </a:schemeClr>
                </a:solidFill>
              </a:rPr>
              <a:t>Olsen et al., GRL (2006)</a:t>
            </a:r>
          </a:p>
        </p:txBody>
      </p:sp>
    </p:spTree>
    <p:extLst>
      <p:ext uri="{BB962C8B-B14F-4D97-AF65-F5344CB8AC3E}">
        <p14:creationId xmlns:p14="http://schemas.microsoft.com/office/powerpoint/2010/main" val="557076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363311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553</Words>
  <Application>Microsoft Macintosh PowerPoint</Application>
  <PresentationFormat>Widescreen</PresentationFormat>
  <Paragraphs>32</Paragraphs>
  <Slides>7</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Earthquakes in CA</vt:lpstr>
      <vt:lpstr>PowerPoint Presentation</vt:lpstr>
      <vt:lpstr>Earthquake - Frequency</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 Zhifeng</dc:creator>
  <cp:lastModifiedBy>Hu Zhifeng</cp:lastModifiedBy>
  <cp:revision>8</cp:revision>
  <dcterms:created xsi:type="dcterms:W3CDTF">2021-07-12T03:33:41Z</dcterms:created>
  <dcterms:modified xsi:type="dcterms:W3CDTF">2021-07-12T04:58:21Z</dcterms:modified>
</cp:coreProperties>
</file>