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95" r:id="rId3"/>
    <p:sldId id="296" r:id="rId4"/>
    <p:sldId id="264" r:id="rId5"/>
    <p:sldId id="266" r:id="rId6"/>
    <p:sldId id="277" r:id="rId7"/>
    <p:sldId id="297" r:id="rId8"/>
    <p:sldId id="265" r:id="rId9"/>
    <p:sldId id="267" r:id="rId10"/>
    <p:sldId id="271" r:id="rId11"/>
    <p:sldId id="272" r:id="rId12"/>
    <p:sldId id="274" r:id="rId13"/>
    <p:sldId id="273" r:id="rId14"/>
    <p:sldId id="275" r:id="rId15"/>
    <p:sldId id="276" r:id="rId16"/>
    <p:sldId id="278" r:id="rId17"/>
    <p:sldId id="279" r:id="rId18"/>
    <p:sldId id="280" r:id="rId19"/>
    <p:sldId id="298" r:id="rId20"/>
    <p:sldId id="281" r:id="rId21"/>
    <p:sldId id="282" r:id="rId22"/>
    <p:sldId id="284" r:id="rId23"/>
    <p:sldId id="294" r:id="rId24"/>
    <p:sldId id="283" r:id="rId25"/>
    <p:sldId id="268" r:id="rId26"/>
    <p:sldId id="269" r:id="rId27"/>
    <p:sldId id="270" r:id="rId28"/>
    <p:sldId id="299" r:id="rId29"/>
    <p:sldId id="300" r:id="rId30"/>
    <p:sldId id="301" r:id="rId31"/>
    <p:sldId id="302" r:id="rId32"/>
    <p:sldId id="303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F7823-682A-45E0-9E83-AEAF175A56B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8F0F-E1AA-45A1-B4B1-4B053302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ReportGenerator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8F0F-E1AA-45A1-B4B1-4B053302D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C7EA-2EFA-4822-954A-CD32E4BD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0493-479D-41B5-8B2E-C77B60F8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don’t test the result of a method, but want to verify the number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409713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(“Disney”.</a:t>
            </a:r>
            <a:r>
              <a:rPr lang="en-US" dirty="0" err="1"/>
              <a:t>equalIgnoreCase</a:t>
            </a:r>
            <a:r>
              <a:rPr lang="en-US" dirty="0"/>
              <a:t>(</a:t>
            </a:r>
            <a:r>
              <a:rPr lang="en-US" dirty="0" err="1"/>
              <a:t>customer.getName</a:t>
            </a:r>
            <a:r>
              <a:rPr lang="en-US" dirty="0"/>
              <a:t>())){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messageDao.sendMessage</a:t>
            </a:r>
            <a:r>
              <a:rPr lang="en-US" dirty="0"/>
              <a:t>(customer);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messageDao.persistToDb</a:t>
            </a:r>
            <a:r>
              <a:rPr lang="en-US" dirty="0"/>
              <a:t>(customer);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CD9-7C85-491C-A203-78E3BF4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82E6-1DFA-4991-A4B9-960158F4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void test1(){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MessageDao</a:t>
            </a:r>
            <a:r>
              <a:rPr lang="en-US" sz="2000" dirty="0"/>
              <a:t> </a:t>
            </a:r>
            <a:r>
              <a:rPr lang="en-US" sz="2000" dirty="0" err="1"/>
              <a:t>messageDao</a:t>
            </a:r>
            <a:r>
              <a:rPr lang="en-US" sz="2000" dirty="0"/>
              <a:t> = </a:t>
            </a:r>
            <a:r>
              <a:rPr lang="en-US" sz="2000" dirty="0" err="1"/>
              <a:t>Mockito.mock</a:t>
            </a:r>
            <a:r>
              <a:rPr lang="en-US" sz="2000" dirty="0"/>
              <a:t>(</a:t>
            </a:r>
            <a:r>
              <a:rPr lang="en-US" sz="2000" dirty="0" err="1"/>
              <a:t>MessageDao.class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Customer </a:t>
            </a:r>
            <a:r>
              <a:rPr lang="en-US" sz="2000" dirty="0" err="1"/>
              <a:t>disney</a:t>
            </a:r>
            <a:r>
              <a:rPr lang="en-US" sz="2000" dirty="0"/>
              <a:t> = new Customer(“Disney”);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CustomerSvc.doSomething</a:t>
            </a:r>
            <a:r>
              <a:rPr lang="en-US" sz="2000" dirty="0"/>
              <a:t>(</a:t>
            </a:r>
            <a:r>
              <a:rPr lang="en-US" sz="2000" dirty="0" err="1"/>
              <a:t>disney</a:t>
            </a:r>
            <a:r>
              <a:rPr lang="en-US" sz="2000" dirty="0"/>
              <a:t>);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messageDao</a:t>
            </a:r>
            <a:r>
              <a:rPr lang="en-US" sz="2000" dirty="0"/>
              <a:t>, times(1)).</a:t>
            </a:r>
            <a:r>
              <a:rPr lang="en-US" sz="2000" dirty="0" err="1"/>
              <a:t>sendMessage</a:t>
            </a:r>
            <a:r>
              <a:rPr lang="en-US" sz="2000" dirty="0"/>
              <a:t>(customer);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messageDao</a:t>
            </a:r>
            <a:r>
              <a:rPr lang="en-US" sz="2000" dirty="0"/>
              <a:t>, times(0)).</a:t>
            </a:r>
            <a:r>
              <a:rPr lang="en-US" sz="2000" dirty="0" err="1"/>
              <a:t>persistToDb</a:t>
            </a:r>
            <a:r>
              <a:rPr lang="en-US" sz="2000" dirty="0"/>
              <a:t>(</a:t>
            </a:r>
            <a:r>
              <a:rPr lang="en-US" sz="2000" dirty="0" err="1"/>
              <a:t>Mockito.any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39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E55-9BB9-4427-B820-F37B8DBC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0763-FB14-4EA3-B221-0EB40697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PurchaseItemSvc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void </a:t>
            </a:r>
            <a:r>
              <a:rPr lang="en-US" sz="2400" dirty="0" err="1"/>
              <a:t>doIncrement</a:t>
            </a:r>
            <a:r>
              <a:rPr lang="en-US" sz="2400" dirty="0"/>
              <a:t>(List&lt;</a:t>
            </a:r>
            <a:r>
              <a:rPr lang="en-US" sz="2400" dirty="0" err="1"/>
              <a:t>PurchaseItem</a:t>
            </a:r>
            <a:r>
              <a:rPr lang="en-US" sz="2400" dirty="0"/>
              <a:t>&gt; </a:t>
            </a:r>
            <a:r>
              <a:rPr lang="en-US" sz="2400" dirty="0" err="1"/>
              <a:t>purchaseItems</a:t>
            </a:r>
            <a:r>
              <a:rPr lang="en-US" sz="2400" dirty="0"/>
              <a:t>){</a:t>
            </a:r>
          </a:p>
          <a:p>
            <a:pPr marL="1371600" lvl="3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PurchaseItem</a:t>
            </a:r>
            <a:r>
              <a:rPr lang="en-US" sz="2400" dirty="0"/>
              <a:t> item : </a:t>
            </a:r>
            <a:r>
              <a:rPr lang="en-US" sz="2400" dirty="0" err="1"/>
              <a:t>purchaseItems</a:t>
            </a:r>
            <a:r>
              <a:rPr lang="en-US" sz="2400" dirty="0"/>
              <a:t>){</a:t>
            </a:r>
          </a:p>
          <a:p>
            <a:pPr marL="1371600" lvl="3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item.getValue</a:t>
            </a:r>
            <a:r>
              <a:rPr lang="en-US" sz="2400" dirty="0"/>
              <a:t>() &gt; 1000){</a:t>
            </a:r>
          </a:p>
          <a:p>
            <a:pPr marL="1371600" lvl="3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this.incrementHighValueItem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/>
              <a:t>	}else {</a:t>
            </a:r>
          </a:p>
          <a:p>
            <a:pPr marL="1371600" lvl="3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this.incrementLowValueItem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/>
              <a:t>	}</a:t>
            </a:r>
          </a:p>
          <a:p>
            <a:pPr marL="1371600" lvl="3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2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CD9-7C85-491C-A203-78E3BF4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82E6-1DFA-4991-A4B9-960158F4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void test1(){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PurchaseItems</a:t>
            </a:r>
            <a:r>
              <a:rPr lang="en-US" sz="2000" dirty="0"/>
              <a:t> </a:t>
            </a:r>
            <a:r>
              <a:rPr lang="en-US" sz="2000" dirty="0" err="1"/>
              <a:t>purchaseItems</a:t>
            </a:r>
            <a:r>
              <a:rPr lang="en-US" sz="2000" dirty="0"/>
              <a:t> = create2HighValue3LowValues();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PurchaseItemSvc</a:t>
            </a:r>
            <a:r>
              <a:rPr lang="en-US" sz="2000" dirty="0"/>
              <a:t> </a:t>
            </a:r>
            <a:r>
              <a:rPr lang="en-US" sz="2000" dirty="0" err="1"/>
              <a:t>piSvc</a:t>
            </a:r>
            <a:r>
              <a:rPr lang="en-US" sz="2000" dirty="0"/>
              <a:t> = </a:t>
            </a:r>
            <a:r>
              <a:rPr lang="en-US" sz="2000" dirty="0" err="1"/>
              <a:t>Mockito.</a:t>
            </a:r>
            <a:r>
              <a:rPr lang="en-US" sz="2000" b="1" dirty="0" err="1">
                <a:solidFill>
                  <a:srgbClr val="FFC000"/>
                </a:solidFill>
              </a:rPr>
              <a:t>spy</a:t>
            </a:r>
            <a:r>
              <a:rPr lang="en-US" sz="2000" dirty="0"/>
              <a:t>(new </a:t>
            </a:r>
            <a:r>
              <a:rPr lang="en-US" sz="2000" dirty="0" err="1"/>
              <a:t>PurchaseItemSvc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piSvc.doIncrement</a:t>
            </a:r>
            <a:r>
              <a:rPr lang="en-US" sz="2000" dirty="0"/>
              <a:t>(</a:t>
            </a:r>
            <a:r>
              <a:rPr lang="en-US" sz="2000" dirty="0" err="1"/>
              <a:t>purchaseItems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piSvc</a:t>
            </a:r>
            <a:r>
              <a:rPr lang="en-US" sz="2000" dirty="0"/>
              <a:t>, times(2)).</a:t>
            </a:r>
            <a:r>
              <a:rPr lang="en-US" sz="2000" dirty="0" err="1"/>
              <a:t>incrementHighValueItem</a:t>
            </a:r>
            <a:r>
              <a:rPr lang="en-US" sz="2000" dirty="0"/>
              <a:t>(customer);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Mockito.verify</a:t>
            </a:r>
            <a:r>
              <a:rPr lang="en-US" sz="2000" dirty="0"/>
              <a:t>(</a:t>
            </a:r>
            <a:r>
              <a:rPr lang="en-US" sz="2000" dirty="0" err="1"/>
              <a:t>piSvc</a:t>
            </a:r>
            <a:r>
              <a:rPr lang="en-US" sz="2000" dirty="0"/>
              <a:t>, times(3)).</a:t>
            </a:r>
            <a:r>
              <a:rPr lang="en-US" sz="2000" dirty="0" err="1"/>
              <a:t>incrementLowValueItem</a:t>
            </a:r>
            <a:r>
              <a:rPr lang="en-US" sz="2000" dirty="0"/>
              <a:t>(</a:t>
            </a:r>
            <a:r>
              <a:rPr lang="en-US" sz="2000" dirty="0" err="1"/>
              <a:t>Mockito.any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01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= mock(</a:t>
            </a:r>
            <a:r>
              <a:rPr lang="en-US" dirty="0" err="1"/>
              <a:t>MyClass.class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56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FF0000"/>
                </a:solidFill>
              </a:rPr>
              <a:t>// Dummy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mock(</a:t>
            </a:r>
            <a:r>
              <a:rPr lang="en-US" dirty="0" err="1"/>
              <a:t>MyClass.class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when(mockedCls.method2()).</a:t>
            </a:r>
            <a:r>
              <a:rPr lang="en-US" dirty="0" err="1"/>
              <a:t>thenCallRealMethod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41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spy(new </a:t>
            </a:r>
            <a:r>
              <a:rPr lang="en-US" dirty="0" err="1"/>
              <a:t>MyClass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0167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method1() {…}	</a:t>
            </a:r>
            <a:r>
              <a:rPr lang="en-US" dirty="0">
                <a:solidFill>
                  <a:srgbClr val="FFC000"/>
                </a:solidFill>
              </a:rPr>
              <a:t> // Mocked </a:t>
            </a:r>
          </a:p>
          <a:p>
            <a:pPr marL="0" indent="0">
              <a:buNone/>
            </a:pPr>
            <a:r>
              <a:rPr lang="en-US" dirty="0"/>
              <a:t>	public String method2()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	public String method3() {…} 	</a:t>
            </a:r>
            <a:r>
              <a:rPr lang="en-US" dirty="0">
                <a:solidFill>
                  <a:srgbClr val="FFC000"/>
                </a:solidFill>
              </a:rPr>
              <a:t>// Mocked</a:t>
            </a:r>
          </a:p>
          <a:p>
            <a:pPr marL="0" indent="0">
              <a:buNone/>
            </a:pPr>
            <a:r>
              <a:rPr lang="en-US" dirty="0"/>
              <a:t>	public String method4() {…} 	</a:t>
            </a:r>
            <a:r>
              <a:rPr lang="en-US" dirty="0">
                <a:solidFill>
                  <a:srgbClr val="00B050"/>
                </a:solidFill>
              </a:rPr>
              <a:t>// Real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mockedCls</a:t>
            </a:r>
            <a:r>
              <a:rPr lang="en-US" dirty="0"/>
              <a:t> = spy(new </a:t>
            </a:r>
            <a:r>
              <a:rPr lang="en-US" dirty="0" err="1"/>
              <a:t>MyClass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doNothing</a:t>
            </a:r>
            <a:r>
              <a:rPr lang="en-US" dirty="0"/>
              <a:t>().when(</a:t>
            </a:r>
            <a:r>
              <a:rPr lang="en-US" dirty="0" err="1"/>
              <a:t>mockedCls</a:t>
            </a:r>
            <a:r>
              <a:rPr lang="en-US" dirty="0"/>
              <a:t>).method1();</a:t>
            </a:r>
          </a:p>
          <a:p>
            <a:pPr marL="0" indent="0">
              <a:buNone/>
            </a:pPr>
            <a:r>
              <a:rPr lang="en-US" dirty="0" err="1"/>
              <a:t>doReturn</a:t>
            </a:r>
            <a:r>
              <a:rPr lang="en-US" dirty="0"/>
              <a:t>(“Hello World”).when(</a:t>
            </a:r>
            <a:r>
              <a:rPr lang="en-US" dirty="0" err="1"/>
              <a:t>mockedCls</a:t>
            </a:r>
            <a:r>
              <a:rPr lang="en-US" dirty="0"/>
              <a:t>).method3();</a:t>
            </a:r>
          </a:p>
        </p:txBody>
      </p:sp>
    </p:spTree>
    <p:extLst>
      <p:ext uri="{BB962C8B-B14F-4D97-AF65-F5344CB8AC3E}">
        <p14:creationId xmlns:p14="http://schemas.microsoft.com/office/powerpoint/2010/main" val="309998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730B-2EB5-466B-A833-A218C833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Mockito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3EE6FE-5C08-4895-9175-5D1E1DE59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36071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4611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1567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to void the whole class and control the behavior of specific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to test the logic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 test method and mock method are in the same class, then we spy the class instead of mock the whole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4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1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BE04-8EEF-4125-9549-A112C66C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B85A-71AF-43B2-AE6E-95AA1558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test a car engine?</a:t>
            </a:r>
          </a:p>
          <a:p>
            <a:r>
              <a:rPr lang="en-US" dirty="0"/>
              <a:t>Will we manufacture the whole car to test an engine?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580020C-9C9C-41BC-A8AB-88F52BC0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4" y="3368150"/>
            <a:ext cx="5136463" cy="31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0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8E3-E0E6-473D-9725-F3A6579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8939-952B-4AAB-8C11-7EDD0C45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 mocking static method</a:t>
            </a:r>
          </a:p>
          <a:p>
            <a:r>
              <a:rPr lang="en-US" dirty="0"/>
              <a:t>Use when mocking framework library</a:t>
            </a:r>
          </a:p>
          <a:p>
            <a:r>
              <a:rPr lang="en-US" dirty="0"/>
              <a:t>Use with Caution!</a:t>
            </a:r>
          </a:p>
        </p:txBody>
      </p:sp>
    </p:spTree>
    <p:extLst>
      <p:ext uri="{BB962C8B-B14F-4D97-AF65-F5344CB8AC3E}">
        <p14:creationId xmlns:p14="http://schemas.microsoft.com/office/powerpoint/2010/main" val="321304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9D5F-1B41-4C40-8A0F-40D5484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r>
              <a:rPr lang="en-US" altLang="zh-TW" dirty="0"/>
              <a:t> – Change the behavior of a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595B-A781-46F6-9821-585FD654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RunWith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JMockit.class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void testcase(){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MockUp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Static</a:t>
            </a:r>
            <a:r>
              <a:rPr lang="en-US" altLang="zh-TW" b="1" dirty="0" err="1">
                <a:solidFill>
                  <a:srgbClr val="FF0000"/>
                </a:solidFill>
              </a:rPr>
              <a:t>Method</a:t>
            </a:r>
            <a:r>
              <a:rPr lang="en-US" b="1" dirty="0" err="1">
                <a:solidFill>
                  <a:srgbClr val="FF0000"/>
                </a:solidFill>
              </a:rPr>
              <a:t>Class</a:t>
            </a:r>
            <a:r>
              <a:rPr lang="en-US" b="1" dirty="0">
                <a:solidFill>
                  <a:srgbClr val="FF0000"/>
                </a:solidFill>
              </a:rPr>
              <a:t>&gt;(){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public XXX </a:t>
            </a:r>
            <a:r>
              <a:rPr lang="en-US" b="1" dirty="0" err="1">
                <a:solidFill>
                  <a:srgbClr val="FF0000"/>
                </a:solidFill>
              </a:rPr>
              <a:t>staticMethod</a:t>
            </a:r>
            <a:r>
              <a:rPr lang="en-US" b="1" dirty="0">
                <a:solidFill>
                  <a:srgbClr val="FF0000"/>
                </a:solidFill>
              </a:rPr>
              <a:t>(YYY </a:t>
            </a:r>
            <a:r>
              <a:rPr lang="en-US" b="1" dirty="0" err="1">
                <a:solidFill>
                  <a:srgbClr val="FF0000"/>
                </a:solidFill>
              </a:rPr>
              <a:t>arg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XXX;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dirty="0"/>
              <a:t>    //Code for test case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0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9D5F-1B41-4C40-8A0F-40D5484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JMockit</a:t>
            </a:r>
            <a:r>
              <a:rPr lang="en-US" altLang="zh-TW" dirty="0"/>
              <a:t> – Void a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595B-A781-46F6-9821-585FD654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RunWith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JMockit.class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@Mocked(</a:t>
            </a:r>
            <a:r>
              <a:rPr lang="en-US" b="1" dirty="0" err="1">
                <a:solidFill>
                  <a:srgbClr val="FF0000"/>
                </a:solidFill>
              </a:rPr>
              <a:t>stubOutClassInitialization</a:t>
            </a:r>
            <a:r>
              <a:rPr lang="en-US" b="1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</a:t>
            </a:r>
            <a:r>
              <a:rPr lang="en-US" b="1" dirty="0" err="1">
                <a:solidFill>
                  <a:srgbClr val="FF0000"/>
                </a:solidFill>
              </a:rPr>
              <a:t>ObjectA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objA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public void testcase(){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//Code for test case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55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21AC-1318-469B-B589-803D21FC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r>
              <a:rPr lang="en-US" dirty="0"/>
              <a:t> – Verify static method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4C5C-C42A-41A7-98B6-224C019E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@Test</a:t>
            </a:r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testStaticMethodVerification</a:t>
            </a:r>
            <a:r>
              <a:rPr lang="en-US" b="1" dirty="0"/>
              <a:t>(</a:t>
            </a:r>
            <a:r>
              <a:rPr lang="en-US" dirty="0">
                <a:solidFill>
                  <a:srgbClr val="FF0000"/>
                </a:solidFill>
              </a:rPr>
              <a:t>@Mocked</a:t>
            </a:r>
            <a:r>
              <a:rPr lang="en-US" dirty="0"/>
              <a:t> Config config)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Config.</a:t>
            </a:r>
            <a:r>
              <a:rPr lang="en-US" i="1" dirty="0" err="1"/>
              <a:t>getHyperCpuThread</a:t>
            </a:r>
            <a:r>
              <a:rPr lang="en-US" i="1" dirty="0"/>
              <a:t>(3);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new Verifications()</a:t>
            </a:r>
            <a:r>
              <a:rPr lang="en-US" b="1" dirty="0"/>
              <a:t> {{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Config.</a:t>
            </a:r>
            <a:r>
              <a:rPr lang="en-US" i="1" dirty="0" err="1"/>
              <a:t>getHyperCpuThread</a:t>
            </a:r>
            <a:r>
              <a:rPr lang="en-US" i="1" dirty="0"/>
              <a:t>(3); </a:t>
            </a:r>
            <a:r>
              <a:rPr lang="en-US" i="1" dirty="0" err="1"/>
              <a:t>minTimes</a:t>
            </a:r>
            <a:r>
              <a:rPr lang="en-US" i="1" dirty="0"/>
              <a:t> = 1; </a:t>
            </a:r>
            <a:r>
              <a:rPr lang="en-US" i="1" dirty="0" err="1"/>
              <a:t>maxTimes</a:t>
            </a:r>
            <a:r>
              <a:rPr lang="en-US" i="1" dirty="0"/>
              <a:t> = 1;</a:t>
            </a:r>
          </a:p>
          <a:p>
            <a:pPr marL="0" indent="0">
              <a:buNone/>
            </a:pPr>
            <a:r>
              <a:rPr lang="en-US" dirty="0"/>
              <a:t>    }};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749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09C5-30D6-41DF-8CE8-329F1DE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9C-7299-4AC4-B13B-CAC70CE8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down the scope of </a:t>
            </a:r>
            <a:r>
              <a:rPr lang="en-US" dirty="0" err="1"/>
              <a:t>Jmockit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e.g. put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b="1" dirty="0">
                <a:solidFill>
                  <a:srgbClr val="FF0000"/>
                </a:solidFill>
              </a:rPr>
              <a:t>@Mocked(</a:t>
            </a:r>
            <a:r>
              <a:rPr lang="en-US" b="1" dirty="0" err="1">
                <a:solidFill>
                  <a:srgbClr val="FF0000"/>
                </a:solidFill>
              </a:rPr>
              <a:t>stubOutClassInitialization</a:t>
            </a:r>
            <a:r>
              <a:rPr lang="en-US" b="1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private </a:t>
            </a:r>
            <a:r>
              <a:rPr lang="en-US" b="1" dirty="0" err="1">
                <a:solidFill>
                  <a:srgbClr val="FF0000"/>
                </a:solidFill>
              </a:rPr>
              <a:t>ObjectA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objA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	in test method instead of test class</a:t>
            </a:r>
          </a:p>
          <a:p>
            <a:endParaRPr lang="en-US" dirty="0"/>
          </a:p>
          <a:p>
            <a:r>
              <a:rPr lang="en-US" dirty="0"/>
              <a:t>Please run all test cases when you mock a new class by </a:t>
            </a:r>
            <a:r>
              <a:rPr lang="en-US" dirty="0" err="1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7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authorizeByAge</a:t>
            </a:r>
            <a:r>
              <a:rPr lang="en-US" dirty="0"/>
              <a:t>(User user){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user.getAge</a:t>
            </a:r>
            <a:r>
              <a:rPr lang="en-US" dirty="0"/>
              <a:t>() &lt; 18) 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AuthException</a:t>
            </a:r>
            <a:r>
              <a:rPr lang="en-US" dirty="0"/>
              <a:t>(user Id + “ is not authorized”);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02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TestClass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@Rule</a:t>
            </a:r>
          </a:p>
          <a:p>
            <a:pPr marL="0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ExpectedException</a:t>
            </a:r>
            <a:r>
              <a:rPr lang="en-US" sz="2000" dirty="0"/>
              <a:t> 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public void test1(){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exceptionRule.expect</a:t>
            </a:r>
            <a:r>
              <a:rPr lang="en-US" sz="2000" dirty="0"/>
              <a:t>(</a:t>
            </a:r>
            <a:r>
              <a:rPr lang="en-US" sz="2000" dirty="0" err="1"/>
              <a:t>AuthException.class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exceptionRule.expectMessage</a:t>
            </a:r>
            <a:r>
              <a:rPr lang="en-US" sz="2000" dirty="0"/>
              <a:t>(“Forest is not authorized”);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000" dirty="0"/>
              <a:t>		Person boy = new Person(“Forest”, </a:t>
            </a:r>
            <a:r>
              <a:rPr lang="en-US" sz="2000" b="1" dirty="0">
                <a:solidFill>
                  <a:srgbClr val="FFC0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AuthClass.authorizeByAge</a:t>
            </a:r>
            <a:r>
              <a:rPr lang="en-US" sz="2000" dirty="0"/>
              <a:t>(boy);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69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223-9235-4B0A-A8CF-593D424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8F47-9C6D-4EFF-B613-E58C85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TestClass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@Rule</a:t>
            </a:r>
          </a:p>
          <a:p>
            <a:pPr marL="0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ExpectedException</a:t>
            </a:r>
            <a:r>
              <a:rPr lang="en-US" sz="2000" dirty="0"/>
              <a:t> 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public void test2(){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exceptionRule</a:t>
            </a:r>
            <a:r>
              <a:rPr lang="en-US" sz="2000" dirty="0"/>
              <a:t> = </a:t>
            </a:r>
            <a:r>
              <a:rPr lang="en-US" sz="2000" dirty="0" err="1"/>
              <a:t>ExpectedException.none</a:t>
            </a:r>
            <a:r>
              <a:rPr lang="en-US" sz="2000" dirty="0"/>
              <a:t>();		</a:t>
            </a:r>
          </a:p>
          <a:p>
            <a:pPr marL="0" indent="0">
              <a:buNone/>
            </a:pPr>
            <a:r>
              <a:rPr lang="en-US" sz="2000" dirty="0"/>
              <a:t>		Person boy = new Person(“Forest”, </a:t>
            </a:r>
            <a:r>
              <a:rPr lang="en-US" sz="2000" b="1" dirty="0">
                <a:solidFill>
                  <a:srgbClr val="FFC000"/>
                </a:solidFill>
              </a:rPr>
              <a:t>20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AuthClass.authorizeByAge</a:t>
            </a:r>
            <a:r>
              <a:rPr lang="en-US" sz="2000" dirty="0"/>
              <a:t>(boy);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9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2E77E-C608-4AD6-916D-F05F0E16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D4A91-DE77-4D35-97D1-00E4AB3D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InOrderParkingStrategy.createReceipt</a:t>
            </a:r>
            <a:r>
              <a:rPr lang="en-US" dirty="0"/>
              <a:t>() with using Mockito to mock the input parameter</a:t>
            </a:r>
          </a:p>
          <a:p>
            <a:r>
              <a:rPr lang="en-US" dirty="0"/>
              <a:t>Use </a:t>
            </a:r>
            <a:r>
              <a:rPr lang="en-US" dirty="0" err="1"/>
              <a:t>Mockito.when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testCreateReceipt_givenACarAndAParkingLog_thenGiveAReceiptWithCarNameAndParkingLotName</a:t>
            </a:r>
          </a:p>
          <a:p>
            <a:r>
              <a:rPr lang="en-US" sz="1800" dirty="0" err="1"/>
              <a:t>testCreateNoSpaceReceipt_givenACar_thenGiveANoSpaceReceipt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04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AF9-D5DD-4143-8875-EA307F31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8246EF-CD19-4027-A5AB-1CC1D2C7A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321" y="3186869"/>
            <a:ext cx="1325562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9">
            <a:extLst>
              <a:ext uri="{FF2B5EF4-FFF2-40B4-BE49-F238E27FC236}">
                <a16:creationId xmlns:a16="http://schemas.microsoft.com/office/drawing/2014/main" id="{4524E826-A826-4DD3-9D01-FFB99769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86" y="2981322"/>
            <a:ext cx="1325562" cy="1736655"/>
          </a:xfrm>
          <a:prstGeom prst="rect">
            <a:avLst/>
          </a:prstGeom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5FF8D222-B415-40CB-B58C-A18A05995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0" y="2981322"/>
            <a:ext cx="1325562" cy="1736655"/>
          </a:xfrm>
          <a:prstGeom prst="rect">
            <a:avLst/>
          </a:prstGeom>
        </p:spPr>
      </p:pic>
      <p:pic>
        <p:nvPicPr>
          <p:cNvPr id="8" name="圖片 9">
            <a:extLst>
              <a:ext uri="{FF2B5EF4-FFF2-40B4-BE49-F238E27FC236}">
                <a16:creationId xmlns:a16="http://schemas.microsoft.com/office/drawing/2014/main" id="{BA778FC8-5B57-43E7-82E9-8D4C156B7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39" y="4418885"/>
            <a:ext cx="1325562" cy="1736655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7A0A1807-C779-49A6-98B6-A7509959D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39" y="1650665"/>
            <a:ext cx="1325562" cy="17366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F03EB7-4CA3-4F92-8E34-695681CE64A0}"/>
              </a:ext>
            </a:extLst>
          </p:cNvPr>
          <p:cNvSpPr/>
          <p:nvPr/>
        </p:nvSpPr>
        <p:spPr>
          <a:xfrm>
            <a:off x="4781098" y="4772883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ReportGenerator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D8405-AD2B-4104-A8FB-17D778EB9AD1}"/>
              </a:ext>
            </a:extLst>
          </p:cNvPr>
          <p:cNvSpPr/>
          <p:nvPr/>
        </p:nvSpPr>
        <p:spPr>
          <a:xfrm>
            <a:off x="7665165" y="4772883"/>
            <a:ext cx="11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ReportDao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7F690-00A9-464E-BD80-3F4596012BE2}"/>
              </a:ext>
            </a:extLst>
          </p:cNvPr>
          <p:cNvSpPr/>
          <p:nvPr/>
        </p:nvSpPr>
        <p:spPr>
          <a:xfrm>
            <a:off x="1621898" y="3427126"/>
            <a:ext cx="185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FinanceCalculator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E72F5-1C4D-4C27-857E-7ADACBEF05EA}"/>
              </a:ext>
            </a:extLst>
          </p:cNvPr>
          <p:cNvSpPr/>
          <p:nvPr/>
        </p:nvSpPr>
        <p:spPr>
          <a:xfrm>
            <a:off x="1463585" y="6199896"/>
            <a:ext cx="217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ReportUploadService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9FD15-8999-4734-AC49-2B742656880B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3212401" y="2518993"/>
            <a:ext cx="1796385" cy="133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3823-90A0-495D-9AF1-A2AEDE041974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3212401" y="3849650"/>
            <a:ext cx="1796385" cy="1437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08C4B-9AC9-4DDB-A828-8A212E3912A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334348" y="3849650"/>
            <a:ext cx="12665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E1B233-0F55-4110-A194-3A231E5473B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8926412" y="3849650"/>
            <a:ext cx="9809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FCFC0-38AE-46CE-B9E5-01FF4A5814EB}"/>
              </a:ext>
            </a:extLst>
          </p:cNvPr>
          <p:cNvSpPr/>
          <p:nvPr/>
        </p:nvSpPr>
        <p:spPr>
          <a:xfrm>
            <a:off x="10041014" y="4588217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64419-8AE2-4070-A59A-0608272DC261}"/>
              </a:ext>
            </a:extLst>
          </p:cNvPr>
          <p:cNvSpPr/>
          <p:nvPr/>
        </p:nvSpPr>
        <p:spPr>
          <a:xfrm>
            <a:off x="5574942" y="1873424"/>
            <a:ext cx="237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Class want to test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51D3599-8511-4AB2-AA78-1AA4F78B323F}"/>
              </a:ext>
            </a:extLst>
          </p:cNvPr>
          <p:cNvSpPr/>
          <p:nvPr/>
        </p:nvSpPr>
        <p:spPr>
          <a:xfrm rot="1417999">
            <a:off x="5777553" y="2389994"/>
            <a:ext cx="254758" cy="501664"/>
          </a:xfrm>
          <a:prstGeom prst="downArrow">
            <a:avLst/>
          </a:prstGeom>
          <a:solidFill>
            <a:srgbClr val="C0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6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InOrderParkingStrategy.park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Mockito.spy</a:t>
            </a:r>
            <a:r>
              <a:rPr lang="en-US" dirty="0"/>
              <a:t> and </a:t>
            </a:r>
            <a:r>
              <a:rPr lang="en-US" dirty="0" err="1"/>
              <a:t>Mockito.verify</a:t>
            </a:r>
            <a:endParaRPr lang="en-US" dirty="0"/>
          </a:p>
          <a:p>
            <a:endParaRPr lang="en-US" dirty="0"/>
          </a:p>
          <a:p>
            <a:r>
              <a:rPr lang="en-US" sz="2000" dirty="0" err="1"/>
              <a:t>testPark_givenNoAvailableParkingLot_thenCreateNoSpaceReceipt</a:t>
            </a:r>
            <a:endParaRPr lang="en-US" sz="2000" dirty="0"/>
          </a:p>
          <a:p>
            <a:r>
              <a:rPr lang="en-US" sz="2000" dirty="0" err="1"/>
              <a:t>testPark_givenThereIsOneParkingLotWithSpace_thenCreateReceipt</a:t>
            </a:r>
            <a:endParaRPr lang="en-US" sz="2000" dirty="0"/>
          </a:p>
          <a:p>
            <a:r>
              <a:rPr lang="en-US" sz="2000" dirty="0" err="1"/>
              <a:t>testPark_givenThereIsOneFullParkingLot_thenCreateReceipt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801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InOrderParkingStrategy.park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Mockito.spy</a:t>
            </a:r>
            <a:r>
              <a:rPr lang="en-US" dirty="0"/>
              <a:t> and </a:t>
            </a:r>
            <a:r>
              <a:rPr lang="en-US" dirty="0" err="1"/>
              <a:t>Mockito.verify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testPark_givenThereIsMultipleParkingLotAndFirstOneIsFull_thenCreateReceiptWithUnfullParkingLot</a:t>
            </a:r>
          </a:p>
        </p:txBody>
      </p:sp>
    </p:spTree>
    <p:extLst>
      <p:ext uri="{BB962C8B-B14F-4D97-AF65-F5344CB8AC3E}">
        <p14:creationId xmlns:p14="http://schemas.microsoft.com/office/powerpoint/2010/main" val="225344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VipParkingStrategy.park</a:t>
            </a:r>
            <a:r>
              <a:rPr lang="en-US" dirty="0"/>
              <a:t>()</a:t>
            </a:r>
          </a:p>
          <a:p>
            <a:r>
              <a:rPr lang="en-US" dirty="0"/>
              <a:t>Think about how to refactor to handle </a:t>
            </a:r>
            <a:r>
              <a:rPr lang="en-US" dirty="0" err="1"/>
              <a:t>isAllowOverpark</a:t>
            </a:r>
            <a:r>
              <a:rPr lang="en-US" dirty="0"/>
              <a:t> in park()</a:t>
            </a:r>
          </a:p>
          <a:p>
            <a:r>
              <a:rPr lang="en-US" dirty="0"/>
              <a:t>Make use of </a:t>
            </a:r>
            <a:r>
              <a:rPr lang="en-US" dirty="0" err="1"/>
              <a:t>Mockit</a:t>
            </a:r>
            <a:r>
              <a:rPr lang="en-US" dirty="0"/>
              <a:t> spy and </a:t>
            </a:r>
            <a:r>
              <a:rPr lang="en-US" dirty="0" err="1"/>
              <a:t>doReturn</a:t>
            </a:r>
            <a:r>
              <a:rPr lang="en-US"/>
              <a:t>()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testPark_givenAVipCarAndAFullParkingLog_thenGiveAReceiptWithCarNameAndParkingLotName</a:t>
            </a:r>
          </a:p>
          <a:p>
            <a:r>
              <a:rPr lang="en-US" sz="2000" dirty="0"/>
              <a:t>testCreateReceipt_givenCarIsNotVipAndAFullParkingLog_thenGiveNoSpaceReceipt</a:t>
            </a:r>
          </a:p>
        </p:txBody>
      </p:sp>
    </p:spTree>
    <p:extLst>
      <p:ext uri="{BB962C8B-B14F-4D97-AF65-F5344CB8AC3E}">
        <p14:creationId xmlns:p14="http://schemas.microsoft.com/office/powerpoint/2010/main" val="223314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C51E9-0FF1-40BA-993A-C0707ECA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DADCC-890A-496E-947C-9795E941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VipParkingStrategy.allowOverPark</a:t>
            </a:r>
            <a:r>
              <a:rPr lang="en-US" dirty="0"/>
              <a:t>()</a:t>
            </a:r>
          </a:p>
          <a:p>
            <a:r>
              <a:rPr lang="en-US" dirty="0"/>
              <a:t>Think about how to handle the </a:t>
            </a:r>
            <a:r>
              <a:rPr lang="en-US" dirty="0" err="1"/>
              <a:t>CarDao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testIsAllowOverPark_givenCarNameContainsCharacterAAndIsVipCar_thenReturnTrue</a:t>
            </a:r>
          </a:p>
          <a:p>
            <a:r>
              <a:rPr lang="en-US" sz="2000" dirty="0"/>
              <a:t>testIsAllowOverPark_givenCarNameDoesNotContainsCharacterAAndIsVipCar_thenReturnFalse</a:t>
            </a:r>
          </a:p>
          <a:p>
            <a:r>
              <a:rPr lang="en-US" sz="2000" dirty="0"/>
              <a:t>testIsAllowOverPark_givenCarNameContainsCharacterAAndIsNotVipCar_thenReturnFalse</a:t>
            </a:r>
          </a:p>
          <a:p>
            <a:r>
              <a:rPr lang="en-US" sz="2000" dirty="0"/>
              <a:t>testIsAllowOverPark_givenCarNameDoesNotContainsCharacterAAndIsNotVipCar_thenReturnFalse</a:t>
            </a:r>
          </a:p>
        </p:txBody>
      </p:sp>
    </p:spTree>
    <p:extLst>
      <p:ext uri="{BB962C8B-B14F-4D97-AF65-F5344CB8AC3E}">
        <p14:creationId xmlns:p14="http://schemas.microsoft.com/office/powerpoint/2010/main" val="169557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D1C-F0C6-4015-8149-1159BCD0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1A21-7427-4268-A95B-BD39955B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test case on </a:t>
            </a:r>
            <a:r>
              <a:rPr lang="en-US" dirty="0" err="1"/>
              <a:t>VipParkingStrategy.calculateHourlyPrice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Jmockit</a:t>
            </a:r>
            <a:r>
              <a:rPr lang="en-US" dirty="0"/>
              <a:t> to handle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18072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8261-3363-460B-8C6D-B3CD815F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B60A-3254-4027-8D74-E1F0563C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test should test functionality in isolation</a:t>
            </a:r>
          </a:p>
          <a:p>
            <a:r>
              <a:rPr lang="en-US" dirty="0"/>
              <a:t>Using Mock objects for the real dependencies</a:t>
            </a:r>
          </a:p>
          <a:p>
            <a:endParaRPr lang="en-US" dirty="0"/>
          </a:p>
          <a:p>
            <a:r>
              <a:rPr lang="en-US" dirty="0"/>
              <a:t>Mock object is a dummy implementation for an interface or a class in which you define the output of method calls</a:t>
            </a:r>
          </a:p>
        </p:txBody>
      </p:sp>
    </p:spTree>
    <p:extLst>
      <p:ext uri="{BB962C8B-B14F-4D97-AF65-F5344CB8AC3E}">
        <p14:creationId xmlns:p14="http://schemas.microsoft.com/office/powerpoint/2010/main" val="150941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5F8-BC45-4EC9-BC46-694C5DB8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37F2-8993-4231-93C1-D54D7E36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we want the unit tests to be independent of all other dependencies.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 err="1"/>
              <a:t>CustomerService.</a:t>
            </a:r>
            <a:r>
              <a:rPr lang="en-US" dirty="0" err="1">
                <a:sym typeface="Wingdings" panose="05000000000000000000" pitchFamily="2" charset="2"/>
              </a:rPr>
              <a:t>addCustomer</a:t>
            </a:r>
            <a:r>
              <a:rPr lang="en-US" dirty="0">
                <a:sym typeface="Wingdings" panose="05000000000000000000" pitchFamily="2" charset="2"/>
              </a:rPr>
              <a:t>() calls </a:t>
            </a:r>
            <a:r>
              <a:rPr lang="en-US" dirty="0" err="1">
                <a:sym typeface="Wingdings" panose="05000000000000000000" pitchFamily="2" charset="2"/>
              </a:rPr>
              <a:t>CustomerDao.save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only want to test the logic inside the </a:t>
            </a:r>
            <a:r>
              <a:rPr lang="en-US" dirty="0" err="1"/>
              <a:t>addCustomer</a:t>
            </a:r>
            <a:r>
              <a:rPr lang="en-US" dirty="0"/>
              <a:t>() in isolation.</a:t>
            </a:r>
          </a:p>
          <a:p>
            <a:r>
              <a:rPr lang="en-US" dirty="0"/>
              <a:t>We may not yet have implemented it.</a:t>
            </a:r>
          </a:p>
          <a:p>
            <a:r>
              <a:rPr lang="en-US" dirty="0"/>
              <a:t>We don’t want the unit test of the </a:t>
            </a:r>
            <a:r>
              <a:rPr lang="en-US" dirty="0" err="1"/>
              <a:t>addCustomer</a:t>
            </a:r>
            <a:r>
              <a:rPr lang="en-US" dirty="0"/>
              <a:t>() fail if there is a defect in save() method in the </a:t>
            </a:r>
            <a:r>
              <a:rPr lang="en-US" dirty="0" err="1"/>
              <a:t>CustomerDao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3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A1B6-BDBA-4F0F-B4DB-4F6F92A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Mock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1A02-A511-4729-BC4D-4AA03DCD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</a:t>
            </a:r>
          </a:p>
          <a:p>
            <a:pPr lvl="1"/>
            <a:r>
              <a:rPr lang="en-US" dirty="0"/>
              <a:t>Good readability and performance</a:t>
            </a:r>
          </a:p>
          <a:p>
            <a:pPr lvl="1"/>
            <a:r>
              <a:rPr lang="en-US" dirty="0"/>
              <a:t>Suggest to use</a:t>
            </a:r>
          </a:p>
          <a:p>
            <a:pPr lvl="1"/>
            <a:r>
              <a:rPr lang="en-US" dirty="0"/>
              <a:t>Less harmful</a:t>
            </a:r>
          </a:p>
          <a:p>
            <a:pPr lvl="1"/>
            <a:r>
              <a:rPr lang="en-US" dirty="0"/>
              <a:t>Cannot mock static method</a:t>
            </a:r>
          </a:p>
          <a:p>
            <a:r>
              <a:rPr lang="en-US" dirty="0" err="1"/>
              <a:t>Jmockit</a:t>
            </a:r>
            <a:endParaRPr lang="en-US" dirty="0"/>
          </a:p>
          <a:p>
            <a:pPr lvl="1"/>
            <a:r>
              <a:rPr lang="en-US" dirty="0"/>
              <a:t>Moderate readability</a:t>
            </a:r>
          </a:p>
          <a:p>
            <a:pPr lvl="1"/>
            <a:r>
              <a:rPr lang="en-US" dirty="0"/>
              <a:t>More performance overhead</a:t>
            </a:r>
          </a:p>
          <a:p>
            <a:pPr lvl="1"/>
            <a:r>
              <a:rPr lang="en-US" dirty="0"/>
              <a:t>Can mock near every class and method (Double-</a:t>
            </a:r>
            <a:r>
              <a:rPr lang="en-US" dirty="0" err="1"/>
              <a:t>edgedsword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when there is no other way</a:t>
            </a:r>
          </a:p>
        </p:txBody>
      </p:sp>
    </p:spTree>
    <p:extLst>
      <p:ext uri="{BB962C8B-B14F-4D97-AF65-F5344CB8AC3E}">
        <p14:creationId xmlns:p14="http://schemas.microsoft.com/office/powerpoint/2010/main" val="28294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24A-3973-4D75-BB59-31030CC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42E7-AC4F-40A9-81E0-E6026E8C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mocking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117501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2A29-DC5A-4CF7-A7AC-25048C63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012D-5590-4E19-93AE-83FCB953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void test1(){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>
                <a:solidFill>
                  <a:srgbClr val="FFC000"/>
                </a:solidFill>
              </a:rPr>
              <a:t> = mock(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 err="1">
                <a:solidFill>
                  <a:srgbClr val="FFC000"/>
                </a:solidFill>
              </a:rPr>
              <a:t>.class</a:t>
            </a:r>
            <a:r>
              <a:rPr lang="en-US" sz="2400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when(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customerDao</a:t>
            </a:r>
            <a:r>
              <a:rPr lang="en-US" sz="2400" dirty="0" err="1">
                <a:solidFill>
                  <a:srgbClr val="FFC000"/>
                </a:solidFill>
              </a:rPr>
              <a:t>.save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en-US" sz="2400" dirty="0" err="1">
                <a:solidFill>
                  <a:srgbClr val="FFC000"/>
                </a:solidFill>
              </a:rPr>
              <a:t>Mockito.any</a:t>
            </a:r>
            <a:r>
              <a:rPr lang="en-US" sz="2400" dirty="0">
                <a:solidFill>
                  <a:srgbClr val="FFC000"/>
                </a:solidFill>
              </a:rPr>
              <a:t>())).</a:t>
            </a:r>
            <a:r>
              <a:rPr lang="en-US" sz="2400" dirty="0" err="1">
                <a:solidFill>
                  <a:srgbClr val="FFC000"/>
                </a:solidFill>
              </a:rPr>
              <a:t>thenReturn</a:t>
            </a:r>
            <a:r>
              <a:rPr lang="en-US" sz="2400" dirty="0">
                <a:solidFill>
                  <a:srgbClr val="FFC00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Customer </a:t>
            </a:r>
            <a:r>
              <a:rPr lang="en-US" sz="2400" dirty="0" err="1"/>
              <a:t>kwanfo</a:t>
            </a:r>
            <a:r>
              <a:rPr lang="en-US" sz="2400" dirty="0"/>
              <a:t> = new Customer();</a:t>
            </a:r>
          </a:p>
          <a:p>
            <a:pPr marL="0" indent="0">
              <a:buNone/>
            </a:pPr>
            <a:r>
              <a:rPr lang="en-US" sz="2400" dirty="0"/>
              <a:t>	String </a:t>
            </a:r>
            <a:r>
              <a:rPr lang="en-US" sz="2400" dirty="0" err="1"/>
              <a:t>customerId</a:t>
            </a:r>
            <a:r>
              <a:rPr lang="en-US" sz="2400" dirty="0"/>
              <a:t> = </a:t>
            </a:r>
            <a:r>
              <a:rPr lang="en-US" sz="2400" dirty="0" err="1"/>
              <a:t>CustomerService.</a:t>
            </a:r>
            <a:r>
              <a:rPr lang="en-US" sz="2400" dirty="0" err="1">
                <a:sym typeface="Wingdings" panose="05000000000000000000" pitchFamily="2" charset="2"/>
              </a:rPr>
              <a:t>addCustomer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>
                <a:sym typeface="Wingdings" panose="05000000000000000000" pitchFamily="2" charset="2"/>
              </a:rPr>
              <a:t>kwanfo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Assert.assertEquals</a:t>
            </a:r>
            <a:r>
              <a:rPr lang="en-US" sz="2400" dirty="0">
                <a:sym typeface="Wingdings" panose="05000000000000000000" pitchFamily="2" charset="2"/>
              </a:rPr>
              <a:t>(“ID001”, </a:t>
            </a:r>
            <a:r>
              <a:rPr lang="en-US" sz="2400" dirty="0" err="1">
                <a:sym typeface="Wingdings" panose="05000000000000000000" pitchFamily="2" charset="2"/>
              </a:rPr>
              <a:t>kwanfo.getCustomerId</a:t>
            </a:r>
            <a:r>
              <a:rPr lang="en-US" sz="2400" dirty="0">
                <a:sym typeface="Wingdings" panose="05000000000000000000" pitchFamily="2" charset="2"/>
              </a:rPr>
              <a:t>());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5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16B-50F5-4E87-B4CF-CBCB47B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92E-83C9-4571-9BF7-93589E12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(null)).</a:t>
            </a:r>
            <a:r>
              <a:rPr lang="en-US" sz="2400" dirty="0" err="1"/>
              <a:t>thenReturn</a:t>
            </a:r>
            <a:r>
              <a:rPr lang="en-US" sz="2400" dirty="0"/>
              <a:t>(false);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</a:t>
            </a:r>
            <a:r>
              <a:rPr lang="en-US" sz="2400" dirty="0" err="1"/>
              <a:t>Mockito.any</a:t>
            </a:r>
            <a:r>
              <a:rPr lang="en-US" sz="2400" dirty="0"/>
              <a:t>())).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</a:t>
            </a:r>
            <a:r>
              <a:rPr lang="en-US" sz="2400" dirty="0" err="1"/>
              <a:t>Mockito.any</a:t>
            </a:r>
            <a:r>
              <a:rPr lang="en-US" sz="2400" dirty="0"/>
              <a:t>(</a:t>
            </a:r>
            <a:r>
              <a:rPr lang="en-US" sz="2400" dirty="0" err="1"/>
              <a:t>Customer.class</a:t>
            </a:r>
            <a:r>
              <a:rPr lang="en-US" sz="2400" dirty="0"/>
              <a:t>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  <a:p>
            <a:r>
              <a:rPr lang="en-US" sz="2400" dirty="0"/>
              <a:t>when(</a:t>
            </a:r>
            <a:r>
              <a:rPr lang="en-US" sz="2400" dirty="0" err="1">
                <a:sym typeface="Wingdings" panose="05000000000000000000" pitchFamily="2" charset="2"/>
              </a:rPr>
              <a:t>customerDao</a:t>
            </a:r>
            <a:r>
              <a:rPr lang="en-US" sz="2400" dirty="0" err="1"/>
              <a:t>.save</a:t>
            </a:r>
            <a:r>
              <a:rPr lang="en-US" sz="2400" dirty="0"/>
              <a:t>(new Customer())).</a:t>
            </a:r>
            <a:r>
              <a:rPr lang="en-US" sz="2400" dirty="0" err="1"/>
              <a:t>thenReturn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57159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11748</TotalTime>
  <Words>756</Words>
  <Application>Microsoft Office PowerPoint</Application>
  <PresentationFormat>Widescreen</PresentationFormat>
  <Paragraphs>259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Mocking</vt:lpstr>
      <vt:lpstr>Problem of Dependency</vt:lpstr>
      <vt:lpstr>Class Dependency</vt:lpstr>
      <vt:lpstr>Mocking</vt:lpstr>
      <vt:lpstr>Why Mock?</vt:lpstr>
      <vt:lpstr>Java Mock Framework</vt:lpstr>
      <vt:lpstr>Mocking</vt:lpstr>
      <vt:lpstr>Mocking Example</vt:lpstr>
      <vt:lpstr>Basic Mocking</vt:lpstr>
      <vt:lpstr>Verification</vt:lpstr>
      <vt:lpstr>Verification</vt:lpstr>
      <vt:lpstr>Verification</vt:lpstr>
      <vt:lpstr>Verification</vt:lpstr>
      <vt:lpstr>Verification</vt:lpstr>
      <vt:lpstr>Spy</vt:lpstr>
      <vt:lpstr>Spy</vt:lpstr>
      <vt:lpstr>Spy</vt:lpstr>
      <vt:lpstr>Spy</vt:lpstr>
      <vt:lpstr>Summary of Mockito</vt:lpstr>
      <vt:lpstr>JMockit</vt:lpstr>
      <vt:lpstr>JMockit – Change the behavior of a method</vt:lpstr>
      <vt:lpstr>JMockit – Void a class</vt:lpstr>
      <vt:lpstr>Jmockit – Verify static method called</vt:lpstr>
      <vt:lpstr>JMockit</vt:lpstr>
      <vt:lpstr>Test for Exception</vt:lpstr>
      <vt:lpstr>Test for Exception</vt:lpstr>
      <vt:lpstr>Test for Exception</vt:lpstr>
      <vt:lpstr>Exercise</vt:lpstr>
      <vt:lpstr>Exercise 1</vt:lpstr>
      <vt:lpstr>Exercise 2</vt:lpstr>
      <vt:lpstr>Exercise 3</vt:lpstr>
      <vt:lpstr>Exercise 4</vt:lpstr>
      <vt:lpstr>Exercise 5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Unit Testing</dc:title>
  <dc:creator>FOREST KWAN (PLAN-IRIS-ISD-OOCLL/HKG)</dc:creator>
  <cp:lastModifiedBy>DARYL HUANG (ITA-ISDC-ISD-OOCLL/ZHA)</cp:lastModifiedBy>
  <cp:revision>65</cp:revision>
  <dcterms:created xsi:type="dcterms:W3CDTF">2018-12-04T06:34:16Z</dcterms:created>
  <dcterms:modified xsi:type="dcterms:W3CDTF">2019-08-09T09:24:27Z</dcterms:modified>
</cp:coreProperties>
</file>