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2"/>
  </p:sldMasterIdLst>
  <p:notesMasterIdLst>
    <p:notesMasterId r:id="rId19"/>
  </p:notesMasterIdLst>
  <p:handoutMasterIdLst>
    <p:handoutMasterId r:id="rId20"/>
  </p:handoutMasterIdLst>
  <p:sldIdLst>
    <p:sldId id="256" r:id="rId3"/>
    <p:sldId id="257" r:id="rId4"/>
    <p:sldId id="258" r:id="rId5"/>
    <p:sldId id="259" r:id="rId6"/>
    <p:sldId id="327" r:id="rId7"/>
    <p:sldId id="333" r:id="rId8"/>
    <p:sldId id="334" r:id="rId9"/>
    <p:sldId id="337" r:id="rId10"/>
    <p:sldId id="338" r:id="rId11"/>
    <p:sldId id="339" r:id="rId12"/>
    <p:sldId id="335" r:id="rId13"/>
    <p:sldId id="336" r:id="rId14"/>
    <p:sldId id="330" r:id="rId15"/>
    <p:sldId id="331" r:id="rId16"/>
    <p:sldId id="311" r:id="rId17"/>
    <p:sldId id="32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6672" userDrawn="1">
          <p15:clr>
            <a:srgbClr val="A4A3A4"/>
          </p15:clr>
        </p15:guide>
        <p15:guide id="4" orient="horz" pos="168" userDrawn="1">
          <p15:clr>
            <a:srgbClr val="A4A3A4"/>
          </p15:clr>
        </p15:guide>
        <p15:guide id="5" pos="7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52" autoAdjust="0"/>
    <p:restoredTop sz="94718" autoAdjust="0"/>
  </p:normalViewPr>
  <p:slideViewPr>
    <p:cSldViewPr snapToGrid="0">
      <p:cViewPr varScale="1">
        <p:scale>
          <a:sx n="130" d="100"/>
          <a:sy n="130" d="100"/>
        </p:scale>
        <p:origin x="1661" y="77"/>
      </p:cViewPr>
      <p:guideLst>
        <p:guide orient="horz" pos="2160"/>
        <p:guide pos="3840"/>
        <p:guide pos="6672"/>
        <p:guide orient="horz" pos="168"/>
        <p:guide pos="7056"/>
      </p:guideLst>
    </p:cSldViewPr>
  </p:slideViewPr>
  <p:notesTextViewPr>
    <p:cViewPr>
      <p:scale>
        <a:sx n="3" d="2"/>
        <a:sy n="3" d="2"/>
      </p:scale>
      <p:origin x="0" y="0"/>
    </p:cViewPr>
  </p:notesTextViewPr>
  <p:notesViewPr>
    <p:cSldViewPr snapToGrid="0"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B84C55-34AB-4F04-8C6E-103378987567}" type="datetimeFigureOut">
              <a:rPr lang="en-US" smtClean="0"/>
              <a:t>1/10/2020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082C9A-B1C0-4AB3-B851-094A8352B5DB}" type="slidenum">
              <a:rPr lang="en-US" smtClean="0"/>
              <a:t>‹#›</a:t>
            </a:fld>
            <a:endParaRPr lang="en-US" dirty="0"/>
          </a:p>
        </p:txBody>
      </p:sp>
    </p:spTree>
    <p:extLst>
      <p:ext uri="{BB962C8B-B14F-4D97-AF65-F5344CB8AC3E}">
        <p14:creationId xmlns:p14="http://schemas.microsoft.com/office/powerpoint/2010/main" val="2364160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32DD9-7C6A-4C91-8CF1-0788B8213502}" type="datetimeFigureOut">
              <a:rPr lang="en-US" smtClean="0"/>
              <a:t>1/10/2020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033CE-42BD-48B0-899B-D9D2A3E08DBF}" type="slidenum">
              <a:rPr lang="en-US" smtClean="0"/>
              <a:t>‹#›</a:t>
            </a:fld>
            <a:endParaRPr lang="en-US" dirty="0"/>
          </a:p>
        </p:txBody>
      </p:sp>
    </p:spTree>
    <p:extLst>
      <p:ext uri="{BB962C8B-B14F-4D97-AF65-F5344CB8AC3E}">
        <p14:creationId xmlns:p14="http://schemas.microsoft.com/office/powerpoint/2010/main" val="628559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A033CE-42BD-48B0-899B-D9D2A3E08DBF}" type="slidenum">
              <a:rPr lang="en-US" smtClean="0"/>
              <a:t>1</a:t>
            </a:fld>
            <a:endParaRPr lang="en-US" dirty="0"/>
          </a:p>
        </p:txBody>
      </p:sp>
    </p:spTree>
    <p:extLst>
      <p:ext uri="{BB962C8B-B14F-4D97-AF65-F5344CB8AC3E}">
        <p14:creationId xmlns:p14="http://schemas.microsoft.com/office/powerpoint/2010/main" val="732350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A033CE-42BD-48B0-899B-D9D2A3E08DBF}" type="slidenum">
              <a:rPr lang="en-US" smtClean="0"/>
              <a:t>16</a:t>
            </a:fld>
            <a:endParaRPr lang="en-US" dirty="0"/>
          </a:p>
        </p:txBody>
      </p:sp>
    </p:spTree>
    <p:extLst>
      <p:ext uri="{BB962C8B-B14F-4D97-AF65-F5344CB8AC3E}">
        <p14:creationId xmlns:p14="http://schemas.microsoft.com/office/powerpoint/2010/main" val="2099178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8A57DA2E-A198-42B8-A77A-6063A9DC8646}" type="datetime1">
              <a:rPr lang="en-US" smtClean="0"/>
              <a:t>1/10/2020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dirty="0"/>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tx2">
                      <a:lumMod val="90000"/>
                    </a:schemeClr>
                  </a:solidFill>
                  <a:prstDash val="solid"/>
                </a:ln>
                <a:solidFill>
                  <a:schemeClr val="tx2"/>
                </a:solidFill>
                <a:effectLst>
                  <a:outerShdw blurRad="38100" dist="38100" dir="2700000" algn="tl">
                    <a:srgbClr val="000000">
                      <a:alpha val="43137"/>
                    </a:srgbClr>
                  </a:outerShdw>
                </a:effectLst>
              </a:defRPr>
            </a:lvl1pPr>
          </a:lstStyle>
          <a:p>
            <a:r>
              <a:rPr kumimoji="0" lang="en-US" smtClean="0"/>
              <a:t>Click to edit Master title style</a:t>
            </a:r>
            <a:endParaRPr kumimoji="0" lang="en-US" dirty="0"/>
          </a:p>
        </p:txBody>
      </p:sp>
      <p:sp>
        <p:nvSpPr>
          <p:cNvPr id="12" name="Freeform 11"/>
          <p:cNvSpPr>
            <a:spLocks/>
          </p:cNvSpPr>
          <p:nvPr userDrawn="1"/>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2">
              <a:lumMod val="75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sz="1800" dirty="0"/>
          </a:p>
        </p:txBody>
      </p:sp>
      <p:sp>
        <p:nvSpPr>
          <p:cNvPr id="13" name="Freeform 12"/>
          <p:cNvSpPr>
            <a:spLocks/>
          </p:cNvSpPr>
          <p:nvPr userDrawn="1"/>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2">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sz="1800" dirty="0"/>
          </a:p>
        </p:txBody>
      </p:sp>
    </p:spTree>
    <p:extLst>
      <p:ext uri="{BB962C8B-B14F-4D97-AF65-F5344CB8AC3E}">
        <p14:creationId xmlns:p14="http://schemas.microsoft.com/office/powerpoint/2010/main" val="300717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0B467C-85F7-469C-B16D-CF41F04F5F22}" type="datetime1">
              <a:rPr lang="en-US" smtClean="0"/>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14918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E79436-BD82-44D9-9B6F-6D45FC4FB282}" type="datetime1">
              <a:rPr lang="en-US" smtClean="0"/>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405077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55B0D3-E9C4-4790-9AFC-472238E9D978}" type="datetime1">
              <a:rPr lang="en-US" smtClean="0"/>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404223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EFB39F-05CF-4198-9763-0EA4BE92E0D0}" type="datetime1">
              <a:rPr lang="en-US" smtClean="0"/>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tx2">
                      <a:lumMod val="90000"/>
                    </a:schemeClr>
                  </a:solidFill>
                  <a:prstDash val="solid"/>
                </a:ln>
                <a:solidFill>
                  <a:schemeClr val="tx2"/>
                </a:soli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10860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F2491D0-1B86-4F30-8D90-913BBBB0A4F2}" type="datetime1">
              <a:rPr lang="en-US" smtClean="0"/>
              <a:t>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274158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28FD5D4-22BE-49CA-89DE-DEB7778B4EA0}" type="datetime1">
              <a:rPr lang="en-US" smtClean="0"/>
              <a:t>1/10/2020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127924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98A942CB-856E-4E4B-8C89-197AEAE66A5F}" type="datetime1">
              <a:rPr lang="en-US" smtClean="0"/>
              <a:t>1/10/2020</a:t>
            </a:fld>
            <a:endParaRPr lang="en-US" dirty="0"/>
          </a:p>
        </p:txBody>
      </p:sp>
      <p:sp>
        <p:nvSpPr>
          <p:cNvPr id="8" name="Slide Number Placeholder 7"/>
          <p:cNvSpPr>
            <a:spLocks noGrp="1"/>
          </p:cNvSpPr>
          <p:nvPr>
            <p:ph type="sldNum" sz="quarter" idx="11"/>
          </p:nvPr>
        </p:nvSpPr>
        <p:spPr/>
        <p:txBody>
          <a:bodyPr/>
          <a:lstStyle/>
          <a:p>
            <a:fld id="{401CF334-2D5C-4859-84A6-CA7E6E43FAEB}"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Tree>
    <p:extLst>
      <p:ext uri="{BB962C8B-B14F-4D97-AF65-F5344CB8AC3E}">
        <p14:creationId xmlns:p14="http://schemas.microsoft.com/office/powerpoint/2010/main" val="165416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5A565-20AE-4CD1-A4DD-E062216372E9}" type="datetime1">
              <a:rPr lang="en-US" smtClean="0"/>
              <a:t>1/10/2020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61350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3669077-B497-459B-927D-21898BE78E1B}" type="datetime1">
              <a:rPr lang="en-US" smtClean="0"/>
              <a:t>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875264" y="6422065"/>
            <a:ext cx="1016000" cy="365125"/>
          </a:xfrm>
        </p:spPr>
        <p:txBody>
          <a:bodyPr/>
          <a:lstStyle/>
          <a:p>
            <a:fld id="{401CF334-2D5C-4859-84A6-CA7E6E43FAEB}" type="slidenum">
              <a:rPr lang="en-US" smtClean="0"/>
              <a:t>‹#›</a:t>
            </a:fld>
            <a:endParaRPr lang="en-US" dirty="0"/>
          </a:p>
        </p:txBody>
      </p:sp>
      <p:sp>
        <p:nvSpPr>
          <p:cNvPr id="3" name="Text Placeholder 2"/>
          <p:cNvSpPr>
            <a:spLocks noGrp="1"/>
          </p:cNvSpPr>
          <p:nvPr>
            <p:ph type="body" idx="2"/>
          </p:nvPr>
        </p:nvSpPr>
        <p:spPr>
          <a:xfrm>
            <a:off x="609599" y="214424"/>
            <a:ext cx="9448801"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609600" y="1185528"/>
            <a:ext cx="94488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7488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09600" y="6422065"/>
            <a:ext cx="2844800" cy="365125"/>
          </a:xfrm>
        </p:spPr>
        <p:txBody>
          <a:bodyPr/>
          <a:lstStyle/>
          <a:p>
            <a:fld id="{E5371151-446F-4595-B3D3-21EF3A6E9BFE}" type="datetime1">
              <a:rPr lang="en-US" smtClean="0"/>
              <a:t>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116311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White">
      <p:bgRef idx="1003">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2">
              <a:lumMod val="75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sz="1800" dirty="0"/>
          </a:p>
        </p:txBody>
      </p:sp>
      <p:sp>
        <p:nvSpPr>
          <p:cNvPr id="10" name="Date Placeholder 9"/>
          <p:cNvSpPr>
            <a:spLocks noGrp="1"/>
          </p:cNvSpPr>
          <p:nvPr userDrawn="1">
            <p:ph type="dt" sz="half" idx="2"/>
          </p:nvPr>
        </p:nvSpPr>
        <p:spPr bwMode="invGray">
          <a:xfrm>
            <a:off x="609600" y="6422065"/>
            <a:ext cx="2844800" cy="365125"/>
          </a:xfrm>
          <a:prstGeom prst="rect">
            <a:avLst/>
          </a:prstGeom>
        </p:spPr>
        <p:txBody>
          <a:bodyPr vert="horz" bIns="0" anchor="b"/>
          <a:lstStyle>
            <a:lvl1pPr algn="l" eaLnBrk="1" latinLnBrk="0" hangingPunct="1">
              <a:defRPr kumimoji="0" sz="1000">
                <a:solidFill>
                  <a:schemeClr val="tx2"/>
                </a:solidFill>
              </a:defRPr>
            </a:lvl1pPr>
          </a:lstStyle>
          <a:p>
            <a:fld id="{671E04DB-BE65-47F8-B877-7DBE6DFA71B8}" type="datetime1">
              <a:rPr lang="en-US" smtClean="0"/>
              <a:t>1/10/2020</a:t>
            </a:fld>
            <a:endParaRPr lang="en-US" dirty="0"/>
          </a:p>
        </p:txBody>
      </p:sp>
      <p:sp>
        <p:nvSpPr>
          <p:cNvPr id="22" name="Footer Placeholder 21"/>
          <p:cNvSpPr>
            <a:spLocks noGrp="1"/>
          </p:cNvSpPr>
          <p:nvPr userDrawn="1">
            <p:ph type="ftr" sz="quarter" idx="3"/>
          </p:nvPr>
        </p:nvSpPr>
        <p:spPr bwMode="invGray">
          <a:xfrm>
            <a:off x="4165600" y="6422065"/>
            <a:ext cx="3860800" cy="365125"/>
          </a:xfrm>
          <a:prstGeom prst="rect">
            <a:avLst/>
          </a:prstGeom>
        </p:spPr>
        <p:txBody>
          <a:bodyPr vert="horz" lIns="0" rIns="0" bIns="0" anchor="b"/>
          <a:lstStyle>
            <a:lvl1pPr algn="ctr" eaLnBrk="1" latinLnBrk="0" hangingPunct="1">
              <a:defRPr kumimoji="0" sz="1000">
                <a:solidFill>
                  <a:schemeClr val="tx2"/>
                </a:solidFill>
              </a:defRPr>
            </a:lvl1pPr>
          </a:lstStyle>
          <a:p>
            <a:endParaRPr lang="en-US" dirty="0"/>
          </a:p>
        </p:txBody>
      </p:sp>
      <p:sp>
        <p:nvSpPr>
          <p:cNvPr id="18" name="Slide Number Placeholder 17"/>
          <p:cNvSpPr>
            <a:spLocks noGrp="1"/>
          </p:cNvSpPr>
          <p:nvPr userDrawn="1">
            <p:ph type="sldNum" sz="quarter" idx="4"/>
          </p:nvPr>
        </p:nvSpPr>
        <p:spPr bwMode="invGray">
          <a:xfrm>
            <a:off x="10871200" y="6422065"/>
            <a:ext cx="1016000" cy="365125"/>
          </a:xfrm>
          <a:prstGeom prst="rect">
            <a:avLst/>
          </a:prstGeom>
        </p:spPr>
        <p:txBody>
          <a:bodyPr vert="horz" lIns="0" tIns="0" rIns="0" bIns="0" anchor="b"/>
          <a:lstStyle>
            <a:lvl1pPr algn="r" eaLnBrk="1" latinLnBrk="0" hangingPunct="1">
              <a:defRPr kumimoji="0" sz="1000">
                <a:solidFill>
                  <a:schemeClr val="tx2"/>
                </a:solidFill>
              </a:defRPr>
            </a:lvl1pPr>
          </a:lstStyle>
          <a:p>
            <a:fld id="{401CF334-2D5C-4859-84A6-CA7E6E43FAEB}" type="slidenum">
              <a:rPr lang="en-US" smtClean="0"/>
              <a:pPr/>
              <a:t>‹#›</a:t>
            </a:fld>
            <a:endParaRPr lang="en-US" dirty="0"/>
          </a:p>
        </p:txBody>
      </p:sp>
      <p:sp>
        <p:nvSpPr>
          <p:cNvPr id="30" name="Text Placeholder 29"/>
          <p:cNvSpPr>
            <a:spLocks noGrp="1"/>
          </p:cNvSpPr>
          <p:nvPr userDrawn="1">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9" name="Title Placeholder 8"/>
          <p:cNvSpPr>
            <a:spLocks noGrp="1"/>
          </p:cNvSpPr>
          <p:nvPr userDrawn="1">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2">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sz="1800" dirty="0"/>
          </a:p>
        </p:txBody>
      </p:sp>
    </p:spTree>
    <p:extLst>
      <p:ext uri="{BB962C8B-B14F-4D97-AF65-F5344CB8AC3E}">
        <p14:creationId xmlns:p14="http://schemas.microsoft.com/office/powerpoint/2010/main" val="344051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upload.wikimedia.org/wikipedia/commons/2/29/Data_stack.sv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upload.wikimedia.org/wikipedia/commons/5/52/Data_Queue.sv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ubtitle 17"/>
          <p:cNvSpPr>
            <a:spLocks noGrp="1"/>
          </p:cNvSpPr>
          <p:nvPr>
            <p:ph type="subTitle" idx="1"/>
          </p:nvPr>
        </p:nvSpPr>
        <p:spPr>
          <a:xfrm>
            <a:off x="924533" y="4188952"/>
            <a:ext cx="8640064" cy="1752600"/>
          </a:xfrm>
        </p:spPr>
        <p:txBody>
          <a:bodyPr/>
          <a:lstStyle/>
          <a:p>
            <a:r>
              <a:rPr lang="en-US" dirty="0" smtClean="0"/>
              <a:t>Kevin Feng</a:t>
            </a:r>
            <a:endParaRPr lang="en-US" dirty="0"/>
          </a:p>
        </p:txBody>
      </p:sp>
      <p:sp>
        <p:nvSpPr>
          <p:cNvPr id="2" name="Title 1"/>
          <p:cNvSpPr>
            <a:spLocks noGrp="1"/>
          </p:cNvSpPr>
          <p:nvPr>
            <p:ph type="ctrTitle"/>
          </p:nvPr>
        </p:nvSpPr>
        <p:spPr>
          <a:xfrm>
            <a:off x="924533" y="2764012"/>
            <a:ext cx="8640064" cy="2301240"/>
          </a:xfrm>
        </p:spPr>
        <p:txBody>
          <a:bodyPr>
            <a:normAutofit/>
          </a:bodyPr>
          <a:lstStyle/>
          <a:p>
            <a:r>
              <a:rPr lang="en-US" sz="4100" dirty="0" smtClean="0"/>
              <a:t>Data Structure and algorithm</a:t>
            </a:r>
            <a:r>
              <a:rPr lang="en-US" sz="4100" smtClean="0"/>
              <a:t/>
            </a:r>
            <a:br>
              <a:rPr lang="en-US" sz="4100" smtClean="0"/>
            </a:br>
            <a:r>
              <a:rPr lang="en-US" sz="4100" smtClean="0"/>
              <a:t>X   </a:t>
            </a:r>
            <a:r>
              <a:rPr lang="en-US" sz="4100" dirty="0" smtClean="0"/>
              <a:t>Stack and Queue</a:t>
            </a:r>
            <a:endParaRPr lang="en-US" sz="4100" dirty="0"/>
          </a:p>
        </p:txBody>
      </p:sp>
    </p:spTree>
    <p:extLst>
      <p:ext uri="{BB962C8B-B14F-4D97-AF65-F5344CB8AC3E}">
        <p14:creationId xmlns:p14="http://schemas.microsoft.com/office/powerpoint/2010/main" val="386125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50999"/>
            <a:ext cx="11196680" cy="4961467"/>
          </a:xfrm>
        </p:spPr>
        <p:txBody>
          <a:bodyPr>
            <a:noAutofit/>
          </a:bodyPr>
          <a:lstStyle/>
          <a:p>
            <a:pPr fontAlgn="base">
              <a:lnSpc>
                <a:spcPct val="80000"/>
              </a:lnSpc>
              <a:spcAft>
                <a:spcPts val="600"/>
              </a:spcAft>
            </a:pPr>
            <a:r>
              <a:rPr lang="en-US" sz="2000" dirty="0"/>
              <a:t>Asteroid Collision</a:t>
            </a:r>
            <a:endParaRPr lang="en-US" sz="2000" dirty="0" smtClean="0"/>
          </a:p>
          <a:p>
            <a:pPr lvl="1" fontAlgn="base">
              <a:spcBef>
                <a:spcPts val="0"/>
              </a:spcBef>
              <a:spcAft>
                <a:spcPts val="600"/>
              </a:spcAft>
            </a:pPr>
            <a:r>
              <a:rPr lang="en-US" altLang="en-US" sz="1600" dirty="0" smtClean="0"/>
              <a:t>We </a:t>
            </a:r>
            <a:r>
              <a:rPr lang="en-US" altLang="en-US" sz="1600" dirty="0"/>
              <a:t>are given an array asteroids of integers representing asteroids in a row.</a:t>
            </a:r>
          </a:p>
          <a:p>
            <a:pPr lvl="1" fontAlgn="base">
              <a:spcBef>
                <a:spcPts val="0"/>
              </a:spcBef>
              <a:spcAft>
                <a:spcPts val="600"/>
              </a:spcAft>
            </a:pPr>
            <a:r>
              <a:rPr lang="en-US" altLang="en-US" sz="1600" dirty="0"/>
              <a:t>For each asteroid, the absolute value represents its size, and the sign represents its direction (positive meaning right, negative meaning left). Each asteroid moves at the same speed.</a:t>
            </a:r>
          </a:p>
          <a:p>
            <a:pPr lvl="1" fontAlgn="base">
              <a:spcBef>
                <a:spcPts val="0"/>
              </a:spcBef>
              <a:spcAft>
                <a:spcPts val="600"/>
              </a:spcAft>
            </a:pPr>
            <a:r>
              <a:rPr lang="en-US" altLang="en-US" sz="1600" dirty="0"/>
              <a:t>Find out the state of the asteroids after all collisions. If two asteroids meet, the smaller one will explode. If both are the same size, both will explode. Two asteroids moving in the same direction will never meet.</a:t>
            </a:r>
          </a:p>
          <a:p>
            <a:pPr lvl="1" fontAlgn="base">
              <a:spcBef>
                <a:spcPts val="0"/>
              </a:spcBef>
              <a:spcAft>
                <a:spcPts val="600"/>
              </a:spcAft>
            </a:pPr>
            <a:r>
              <a:rPr lang="en-US" altLang="en-US" sz="1600" dirty="0"/>
              <a:t>Example 1</a:t>
            </a:r>
            <a:r>
              <a:rPr lang="en-US" altLang="en-US" sz="1600" dirty="0" smtClean="0"/>
              <a:t>:</a:t>
            </a:r>
          </a:p>
          <a:p>
            <a:pPr lvl="2" fontAlgn="base">
              <a:spcBef>
                <a:spcPts val="0"/>
              </a:spcBef>
              <a:spcAft>
                <a:spcPts val="600"/>
              </a:spcAft>
            </a:pPr>
            <a:r>
              <a:rPr lang="en-US" altLang="en-US" sz="1400" dirty="0" smtClean="0"/>
              <a:t>Input</a:t>
            </a:r>
            <a:r>
              <a:rPr lang="en-US" altLang="en-US" sz="1400" dirty="0"/>
              <a:t>: asteroids = [5, 10, -5] </a:t>
            </a:r>
            <a:endParaRPr lang="en-US" altLang="en-US" sz="1400" dirty="0" smtClean="0"/>
          </a:p>
          <a:p>
            <a:pPr lvl="2" fontAlgn="base">
              <a:spcBef>
                <a:spcPts val="0"/>
              </a:spcBef>
              <a:spcAft>
                <a:spcPts val="600"/>
              </a:spcAft>
            </a:pPr>
            <a:r>
              <a:rPr lang="en-US" altLang="en-US" sz="1400" dirty="0" smtClean="0"/>
              <a:t>Output</a:t>
            </a:r>
            <a:r>
              <a:rPr lang="en-US" altLang="en-US" sz="1400" dirty="0"/>
              <a:t>: [5, 10] </a:t>
            </a:r>
            <a:endParaRPr lang="en-US" altLang="en-US" sz="1400" dirty="0" smtClean="0"/>
          </a:p>
          <a:p>
            <a:pPr lvl="2" fontAlgn="base">
              <a:spcBef>
                <a:spcPts val="0"/>
              </a:spcBef>
              <a:spcAft>
                <a:spcPts val="600"/>
              </a:spcAft>
            </a:pPr>
            <a:r>
              <a:rPr lang="en-US" altLang="en-US" sz="1400" dirty="0" smtClean="0"/>
              <a:t>Explanation</a:t>
            </a:r>
            <a:r>
              <a:rPr lang="en-US" altLang="en-US" sz="1400" dirty="0"/>
              <a:t>: The 10 and -5 collide resulting in 10. The 5 and 10 never collide. </a:t>
            </a:r>
          </a:p>
          <a:p>
            <a:pPr lvl="1" fontAlgn="base">
              <a:spcBef>
                <a:spcPts val="0"/>
              </a:spcBef>
              <a:spcAft>
                <a:spcPts val="600"/>
              </a:spcAft>
            </a:pPr>
            <a:r>
              <a:rPr lang="en-US" altLang="en-US" sz="1600" dirty="0"/>
              <a:t>Example </a:t>
            </a:r>
            <a:r>
              <a:rPr lang="en-US" altLang="en-US" sz="1600" dirty="0" smtClean="0"/>
              <a:t>3:</a:t>
            </a:r>
            <a:endParaRPr lang="en-US" altLang="en-US" sz="1600" dirty="0"/>
          </a:p>
          <a:p>
            <a:pPr lvl="2" fontAlgn="base">
              <a:spcBef>
                <a:spcPts val="0"/>
              </a:spcBef>
              <a:spcAft>
                <a:spcPts val="600"/>
              </a:spcAft>
            </a:pPr>
            <a:r>
              <a:rPr lang="en-US" altLang="en-US" sz="1400" dirty="0" smtClean="0"/>
              <a:t>Input</a:t>
            </a:r>
            <a:r>
              <a:rPr lang="en-US" altLang="en-US" sz="1400" dirty="0"/>
              <a:t>: asteroids = [10, 2, -5] </a:t>
            </a:r>
            <a:endParaRPr lang="en-US" altLang="en-US" sz="1400" dirty="0" smtClean="0"/>
          </a:p>
          <a:p>
            <a:pPr lvl="2" fontAlgn="base">
              <a:spcBef>
                <a:spcPts val="0"/>
              </a:spcBef>
              <a:spcAft>
                <a:spcPts val="600"/>
              </a:spcAft>
            </a:pPr>
            <a:r>
              <a:rPr lang="en-US" altLang="en-US" sz="1400" dirty="0" smtClean="0"/>
              <a:t>Output</a:t>
            </a:r>
            <a:r>
              <a:rPr lang="en-US" altLang="en-US" sz="1400" dirty="0"/>
              <a:t>: [10] </a:t>
            </a:r>
            <a:endParaRPr lang="en-US" altLang="en-US" sz="1400" dirty="0" smtClean="0"/>
          </a:p>
          <a:p>
            <a:pPr lvl="2" fontAlgn="base">
              <a:spcBef>
                <a:spcPts val="0"/>
              </a:spcBef>
              <a:spcAft>
                <a:spcPts val="600"/>
              </a:spcAft>
            </a:pPr>
            <a:r>
              <a:rPr lang="en-US" altLang="en-US" sz="1400" dirty="0" smtClean="0"/>
              <a:t>Explanation</a:t>
            </a:r>
            <a:r>
              <a:rPr lang="en-US" altLang="en-US" sz="1400" dirty="0"/>
              <a:t>: The 2 and -5 collide resulting in -5. The 10 and -5 collide resulting in 10. </a:t>
            </a:r>
          </a:p>
          <a:p>
            <a:pPr lvl="1" fontAlgn="base">
              <a:spcBef>
                <a:spcPts val="0"/>
              </a:spcBef>
              <a:spcAft>
                <a:spcPts val="600"/>
              </a:spcAft>
            </a:pPr>
            <a:endParaRPr lang="en-US" altLang="en-US" sz="1600" dirty="0"/>
          </a:p>
        </p:txBody>
      </p:sp>
      <p:sp>
        <p:nvSpPr>
          <p:cNvPr id="2" name="Title 1"/>
          <p:cNvSpPr>
            <a:spLocks noGrp="1"/>
          </p:cNvSpPr>
          <p:nvPr>
            <p:ph type="title"/>
          </p:nvPr>
        </p:nvSpPr>
        <p:spPr/>
        <p:txBody>
          <a:bodyPr/>
          <a:lstStyle/>
          <a:p>
            <a:r>
              <a:rPr lang="en-US" dirty="0" smtClean="0"/>
              <a:t>Practice V</a:t>
            </a:r>
            <a:endParaRPr lang="en-US" dirty="0"/>
          </a:p>
        </p:txBody>
      </p:sp>
    </p:spTree>
    <p:extLst>
      <p:ext uri="{BB962C8B-B14F-4D97-AF65-F5344CB8AC3E}">
        <p14:creationId xmlns:p14="http://schemas.microsoft.com/office/powerpoint/2010/main" val="412699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50999"/>
            <a:ext cx="10668000" cy="4961467"/>
          </a:xfrm>
        </p:spPr>
        <p:txBody>
          <a:bodyPr>
            <a:noAutofit/>
          </a:bodyPr>
          <a:lstStyle/>
          <a:p>
            <a:pPr fontAlgn="base">
              <a:spcBef>
                <a:spcPts val="0"/>
              </a:spcBef>
              <a:spcAft>
                <a:spcPts val="600"/>
              </a:spcAft>
            </a:pPr>
            <a:r>
              <a:rPr lang="en-US" sz="2000" dirty="0" smtClean="0"/>
              <a:t>Next </a:t>
            </a:r>
            <a:r>
              <a:rPr lang="en-US" sz="2000" dirty="0"/>
              <a:t>Greater </a:t>
            </a:r>
            <a:r>
              <a:rPr lang="en-US" sz="2000" dirty="0" smtClean="0"/>
              <a:t>Element</a:t>
            </a:r>
          </a:p>
          <a:p>
            <a:pPr lvl="1" fontAlgn="base">
              <a:spcBef>
                <a:spcPts val="0"/>
              </a:spcBef>
              <a:spcAft>
                <a:spcPts val="600"/>
              </a:spcAft>
            </a:pPr>
            <a:r>
              <a:rPr lang="en-US" sz="1600" dirty="0"/>
              <a:t>Given an array, print the Next Greater Element for every element. The Next greater Element for an element x is the first greater element on the right side of x in array. Elements for which no greater element exist, consider next greater element as -1</a:t>
            </a:r>
            <a:r>
              <a:rPr lang="en-US" sz="1600" dirty="0" smtClean="0"/>
              <a:t>.</a:t>
            </a:r>
          </a:p>
          <a:p>
            <a:pPr fontAlgn="base">
              <a:spcBef>
                <a:spcPts val="0"/>
              </a:spcBef>
              <a:spcAft>
                <a:spcPts val="600"/>
              </a:spcAft>
            </a:pPr>
            <a:r>
              <a:rPr lang="en-US" sz="2000" dirty="0"/>
              <a:t>Next Greater Element II</a:t>
            </a:r>
          </a:p>
          <a:p>
            <a:pPr lvl="1" fontAlgn="base">
              <a:spcBef>
                <a:spcPts val="0"/>
              </a:spcBef>
              <a:spcAft>
                <a:spcPts val="600"/>
              </a:spcAft>
            </a:pPr>
            <a:r>
              <a:rPr lang="en-US" sz="1600" dirty="0"/>
              <a:t>Given a circular array (the next element of the last element is the first element of the array), print the Next Greater Number for every element. The Next Greater Number of a number x is the first greater number to its traversing-order next in the array, which means you could search circularly to find its next greater number. If it doesn't exist, output -1 for this number.</a:t>
            </a:r>
          </a:p>
          <a:p>
            <a:pPr lvl="1" fontAlgn="base">
              <a:lnSpc>
                <a:spcPct val="80000"/>
              </a:lnSpc>
              <a:spcAft>
                <a:spcPts val="600"/>
              </a:spcAft>
            </a:pPr>
            <a:endParaRPr lang="en-US" sz="1600" dirty="0"/>
          </a:p>
          <a:p>
            <a:pPr lvl="1" fontAlgn="base">
              <a:lnSpc>
                <a:spcPct val="80000"/>
              </a:lnSpc>
              <a:spcAft>
                <a:spcPts val="600"/>
              </a:spcAft>
            </a:pPr>
            <a:endParaRPr lang="en-US" altLang="en-US" sz="1600" dirty="0"/>
          </a:p>
        </p:txBody>
      </p:sp>
      <p:sp>
        <p:nvSpPr>
          <p:cNvPr id="2" name="Title 1"/>
          <p:cNvSpPr>
            <a:spLocks noGrp="1"/>
          </p:cNvSpPr>
          <p:nvPr>
            <p:ph type="title"/>
          </p:nvPr>
        </p:nvSpPr>
        <p:spPr/>
        <p:txBody>
          <a:bodyPr/>
          <a:lstStyle/>
          <a:p>
            <a:r>
              <a:rPr lang="en-US" dirty="0" smtClean="0"/>
              <a:t>Practice </a:t>
            </a:r>
            <a:r>
              <a:rPr lang="en-US" dirty="0"/>
              <a:t>V</a:t>
            </a:r>
            <a:r>
              <a:rPr lang="en-US" dirty="0" smtClean="0"/>
              <a:t>I</a:t>
            </a:r>
            <a:endParaRPr lang="en-US" dirty="0"/>
          </a:p>
        </p:txBody>
      </p:sp>
    </p:spTree>
    <p:extLst>
      <p:ext uri="{BB962C8B-B14F-4D97-AF65-F5344CB8AC3E}">
        <p14:creationId xmlns:p14="http://schemas.microsoft.com/office/powerpoint/2010/main" val="395092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50999"/>
            <a:ext cx="10668000" cy="4961467"/>
          </a:xfrm>
        </p:spPr>
        <p:txBody>
          <a:bodyPr>
            <a:noAutofit/>
          </a:bodyPr>
          <a:lstStyle/>
          <a:p>
            <a:pPr fontAlgn="base">
              <a:lnSpc>
                <a:spcPct val="80000"/>
              </a:lnSpc>
              <a:spcAft>
                <a:spcPts val="600"/>
              </a:spcAft>
            </a:pPr>
            <a:r>
              <a:rPr lang="en-US" sz="2000" dirty="0"/>
              <a:t>Daily Temperatures</a:t>
            </a:r>
          </a:p>
          <a:p>
            <a:pPr lvl="1" fontAlgn="base">
              <a:lnSpc>
                <a:spcPct val="80000"/>
              </a:lnSpc>
              <a:spcAft>
                <a:spcPts val="600"/>
              </a:spcAft>
            </a:pPr>
            <a:r>
              <a:rPr lang="en-US" sz="1600" dirty="0"/>
              <a:t>Given a list of daily temperatures, produce a list that, for each day in the input, tells you how many days you would have to wait until a warmer temperature. If there is no future day for which this is possible, put 0 instead.</a:t>
            </a:r>
          </a:p>
          <a:p>
            <a:pPr lvl="1" fontAlgn="base">
              <a:lnSpc>
                <a:spcPct val="80000"/>
              </a:lnSpc>
              <a:spcAft>
                <a:spcPts val="600"/>
              </a:spcAft>
            </a:pPr>
            <a:r>
              <a:rPr lang="en-US" sz="1600" dirty="0"/>
              <a:t>For example, given the list temperatures = [73, 74, 75, 71, 69, 72, 76, 73], your output should be [1, 1, 4, 2, 1, 1, 0, 0].</a:t>
            </a:r>
          </a:p>
          <a:p>
            <a:pPr marL="420624" lvl="1" indent="-384048" fontAlgn="base">
              <a:lnSpc>
                <a:spcPct val="80000"/>
              </a:lnSpc>
              <a:spcAft>
                <a:spcPts val="600"/>
              </a:spcAft>
              <a:buSzPct val="80000"/>
              <a:buFont typeface="Wingdings 2"/>
              <a:buChar char=""/>
            </a:pPr>
            <a:r>
              <a:rPr lang="en-US" altLang="en-US" sz="2000" dirty="0" err="1"/>
              <a:t>Deque</a:t>
            </a:r>
            <a:r>
              <a:rPr lang="en-US" altLang="en-US" sz="2000" dirty="0"/>
              <a:t> (Two Side Stack/Queue)</a:t>
            </a:r>
          </a:p>
          <a:p>
            <a:pPr lvl="1" fontAlgn="base">
              <a:lnSpc>
                <a:spcPct val="80000"/>
              </a:lnSpc>
              <a:spcAft>
                <a:spcPts val="600"/>
              </a:spcAft>
            </a:pPr>
            <a:r>
              <a:rPr lang="en-US" sz="1600" dirty="0"/>
              <a:t>Whereas a stack allows insertion and deletion of elements at only one end, and a queue allows insertion at one end and deletion at the other end, a </a:t>
            </a:r>
            <a:r>
              <a:rPr lang="en-US" sz="1600" dirty="0" err="1"/>
              <a:t>deque</a:t>
            </a:r>
            <a:r>
              <a:rPr lang="en-US" sz="1600" dirty="0"/>
              <a:t> (double-ended queue) allows insertion and deletion at both ends. Write four O(1)-time procedures to insert elements into and delete elements from both ends of a </a:t>
            </a:r>
            <a:r>
              <a:rPr lang="en-US" sz="1600" dirty="0" err="1"/>
              <a:t>deque</a:t>
            </a:r>
            <a:r>
              <a:rPr lang="en-US" sz="1600" dirty="0"/>
              <a:t> constructed from an array.</a:t>
            </a:r>
          </a:p>
          <a:p>
            <a:pPr marL="420624" lvl="1" indent="-384048" fontAlgn="base">
              <a:lnSpc>
                <a:spcPct val="80000"/>
              </a:lnSpc>
              <a:spcBef>
                <a:spcPts val="1000"/>
              </a:spcBef>
              <a:spcAft>
                <a:spcPts val="600"/>
              </a:spcAft>
              <a:buSzPct val="80000"/>
              <a:buFont typeface="Wingdings 2"/>
              <a:buChar char=""/>
            </a:pPr>
            <a:r>
              <a:rPr lang="en-US" sz="2000" dirty="0"/>
              <a:t>Sliding Window Maximum   </a:t>
            </a:r>
            <a:r>
              <a:rPr lang="en-US" sz="1600" dirty="0">
                <a:solidFill>
                  <a:srgbClr val="FFFF00"/>
                </a:solidFill>
              </a:rPr>
              <a:t>(239H)</a:t>
            </a:r>
            <a:endParaRPr lang="en-US" sz="1600" dirty="0"/>
          </a:p>
          <a:p>
            <a:pPr lvl="1" fontAlgn="base">
              <a:lnSpc>
                <a:spcPct val="80000"/>
              </a:lnSpc>
              <a:spcAft>
                <a:spcPts val="600"/>
              </a:spcAft>
            </a:pPr>
            <a:r>
              <a:rPr lang="en-US" altLang="en-US" sz="1600" dirty="0"/>
              <a:t>Given an array </a:t>
            </a:r>
            <a:r>
              <a:rPr lang="en-US" altLang="en-US" sz="1600" dirty="0" err="1"/>
              <a:t>nums</a:t>
            </a:r>
            <a:r>
              <a:rPr lang="en-US" altLang="en-US" sz="1600" dirty="0"/>
              <a:t>, there is a sliding window of size k which is moving from the very left of the array to the very right. You can only see the k numbers in the window. Each time the sliding window moves right by one position.</a:t>
            </a:r>
          </a:p>
          <a:p>
            <a:pPr lvl="1" fontAlgn="base">
              <a:spcBef>
                <a:spcPts val="600"/>
              </a:spcBef>
              <a:spcAft>
                <a:spcPts val="600"/>
              </a:spcAft>
            </a:pPr>
            <a:r>
              <a:rPr lang="en-US" altLang="en-US" sz="1700" dirty="0"/>
              <a:t>For example,</a:t>
            </a:r>
            <a:br>
              <a:rPr lang="en-US" altLang="en-US" sz="1700" dirty="0"/>
            </a:br>
            <a:r>
              <a:rPr lang="en-US" altLang="en-US" sz="1700" dirty="0"/>
              <a:t>Given </a:t>
            </a:r>
            <a:r>
              <a:rPr lang="en-US" altLang="en-US" sz="1700" i="1" dirty="0" err="1">
                <a:solidFill>
                  <a:srgbClr val="FFC000"/>
                </a:solidFill>
              </a:rPr>
              <a:t>nums</a:t>
            </a:r>
            <a:r>
              <a:rPr lang="en-US" altLang="en-US" sz="1700" i="1" dirty="0">
                <a:solidFill>
                  <a:srgbClr val="FFC000"/>
                </a:solidFill>
              </a:rPr>
              <a:t> </a:t>
            </a:r>
            <a:r>
              <a:rPr lang="en-US" altLang="en-US" sz="1700" dirty="0">
                <a:solidFill>
                  <a:srgbClr val="FFC000"/>
                </a:solidFill>
              </a:rPr>
              <a:t>=</a:t>
            </a:r>
            <a:r>
              <a:rPr lang="en-US" altLang="en-US" sz="1700" dirty="0"/>
              <a:t> </a:t>
            </a:r>
            <a:r>
              <a:rPr lang="en-US" altLang="en-US" sz="1700" dirty="0">
                <a:solidFill>
                  <a:srgbClr val="FFC000"/>
                </a:solidFill>
              </a:rPr>
              <a:t>[1, 3, -1, -3, 5, 3, 6, 7]</a:t>
            </a:r>
            <a:r>
              <a:rPr lang="en-US" altLang="en-US" sz="1700" dirty="0"/>
              <a:t>, and </a:t>
            </a:r>
            <a:r>
              <a:rPr lang="en-US" altLang="en-US" sz="1700" i="1" dirty="0">
                <a:solidFill>
                  <a:srgbClr val="FFC000"/>
                </a:solidFill>
              </a:rPr>
              <a:t>k</a:t>
            </a:r>
            <a:r>
              <a:rPr lang="en-US" altLang="en-US" sz="1700" dirty="0">
                <a:solidFill>
                  <a:srgbClr val="FFC000"/>
                </a:solidFill>
              </a:rPr>
              <a:t> = 3</a:t>
            </a:r>
          </a:p>
          <a:p>
            <a:pPr lvl="1" fontAlgn="base">
              <a:lnSpc>
                <a:spcPct val="80000"/>
              </a:lnSpc>
              <a:spcBef>
                <a:spcPts val="600"/>
              </a:spcBef>
              <a:spcAft>
                <a:spcPts val="600"/>
              </a:spcAft>
            </a:pPr>
            <a:r>
              <a:rPr lang="en-US" altLang="en-US" sz="1700" dirty="0"/>
              <a:t>Therefore, return the max sliding window as </a:t>
            </a:r>
            <a:r>
              <a:rPr lang="en-US" altLang="en-US" sz="1700" dirty="0">
                <a:solidFill>
                  <a:srgbClr val="FFC000"/>
                </a:solidFill>
              </a:rPr>
              <a:t>[3, 3, 5, 5, 6, 7]</a:t>
            </a:r>
            <a:r>
              <a:rPr lang="en-US" altLang="en-US" sz="1700" dirty="0"/>
              <a:t> </a:t>
            </a:r>
          </a:p>
          <a:p>
            <a:pPr lvl="1" fontAlgn="base">
              <a:lnSpc>
                <a:spcPct val="80000"/>
              </a:lnSpc>
              <a:spcAft>
                <a:spcPts val="600"/>
              </a:spcAft>
            </a:pPr>
            <a:endParaRPr lang="en-US" altLang="en-US" sz="1600" dirty="0"/>
          </a:p>
        </p:txBody>
      </p:sp>
      <p:sp>
        <p:nvSpPr>
          <p:cNvPr id="2" name="Title 1"/>
          <p:cNvSpPr>
            <a:spLocks noGrp="1"/>
          </p:cNvSpPr>
          <p:nvPr>
            <p:ph type="title"/>
          </p:nvPr>
        </p:nvSpPr>
        <p:spPr/>
        <p:txBody>
          <a:bodyPr/>
          <a:lstStyle/>
          <a:p>
            <a:r>
              <a:rPr lang="en-US" dirty="0" smtClean="0"/>
              <a:t>Practice VII</a:t>
            </a:r>
            <a:endParaRPr lang="en-US" dirty="0"/>
          </a:p>
        </p:txBody>
      </p:sp>
    </p:spTree>
    <p:extLst>
      <p:ext uri="{BB962C8B-B14F-4D97-AF65-F5344CB8AC3E}">
        <p14:creationId xmlns:p14="http://schemas.microsoft.com/office/powerpoint/2010/main" val="388740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1"/>
            <a:ext cx="10668000" cy="5012265"/>
          </a:xfrm>
        </p:spPr>
        <p:txBody>
          <a:bodyPr>
            <a:noAutofit/>
          </a:bodyPr>
          <a:lstStyle/>
          <a:p>
            <a:pPr marL="420624" lvl="1" indent="-384048" fontAlgn="base">
              <a:spcBef>
                <a:spcPts val="1000"/>
              </a:spcBef>
              <a:spcAft>
                <a:spcPts val="600"/>
              </a:spcAft>
              <a:buSzPct val="80000"/>
              <a:buFont typeface="Wingdings 2"/>
              <a:buChar char=""/>
            </a:pPr>
            <a:r>
              <a:rPr lang="en-US" sz="2400" dirty="0" smtClean="0"/>
              <a:t>Length </a:t>
            </a:r>
            <a:r>
              <a:rPr lang="en-US" sz="2400" dirty="0"/>
              <a:t>of </a:t>
            </a:r>
            <a:r>
              <a:rPr lang="en-US" sz="2400" dirty="0" smtClean="0"/>
              <a:t>Longest Valid Substring</a:t>
            </a:r>
            <a:endParaRPr lang="en-US" sz="2400" dirty="0"/>
          </a:p>
          <a:p>
            <a:pPr lvl="1" fontAlgn="base">
              <a:spcBef>
                <a:spcPts val="600"/>
              </a:spcBef>
              <a:spcAft>
                <a:spcPts val="600"/>
              </a:spcAft>
            </a:pPr>
            <a:r>
              <a:rPr lang="en-US" sz="1700" dirty="0"/>
              <a:t>Given a string consisting of opening and closing parenthesis, find length of the longest valid parenthesis substring</a:t>
            </a:r>
            <a:r>
              <a:rPr lang="en-US" sz="1700" dirty="0" smtClean="0"/>
              <a:t>.</a:t>
            </a:r>
          </a:p>
          <a:p>
            <a:pPr marL="420624" lvl="1" indent="-384048" fontAlgn="base">
              <a:lnSpc>
                <a:spcPct val="80000"/>
              </a:lnSpc>
              <a:spcBef>
                <a:spcPts val="1000"/>
              </a:spcBef>
              <a:spcAft>
                <a:spcPts val="600"/>
              </a:spcAft>
              <a:buSzPct val="80000"/>
              <a:buFont typeface="Wingdings 2"/>
              <a:buChar char=""/>
            </a:pPr>
            <a:r>
              <a:rPr lang="en-US" sz="2400" dirty="0"/>
              <a:t>Stock Span Problem</a:t>
            </a:r>
          </a:p>
          <a:p>
            <a:pPr lvl="1" fontAlgn="base">
              <a:spcBef>
                <a:spcPts val="600"/>
              </a:spcBef>
              <a:spcAft>
                <a:spcPts val="600"/>
              </a:spcAft>
            </a:pPr>
            <a:r>
              <a:rPr lang="en-US" sz="1700" dirty="0"/>
              <a:t>The span </a:t>
            </a:r>
            <a:r>
              <a:rPr lang="en-US" sz="1700" i="1" dirty="0"/>
              <a:t>S</a:t>
            </a:r>
            <a:r>
              <a:rPr lang="en-US" sz="1700" i="1" baseline="-25000" dirty="0"/>
              <a:t>i</a:t>
            </a:r>
            <a:r>
              <a:rPr lang="en-US" sz="1700" dirty="0"/>
              <a:t> of the stock’s price on a given day </a:t>
            </a:r>
            <a:r>
              <a:rPr lang="en-US" sz="1700" i="1" dirty="0" err="1"/>
              <a:t>i</a:t>
            </a:r>
            <a:r>
              <a:rPr lang="en-US" sz="1700" dirty="0"/>
              <a:t> is defined as the maximum </a:t>
            </a:r>
            <a:br>
              <a:rPr lang="en-US" sz="1700" dirty="0"/>
            </a:br>
            <a:r>
              <a:rPr lang="en-US" sz="1700" dirty="0"/>
              <a:t>number of consecutive days just before the given day, for which the price </a:t>
            </a:r>
            <a:br>
              <a:rPr lang="en-US" sz="1700" dirty="0"/>
            </a:br>
            <a:r>
              <a:rPr lang="en-US" sz="1700" dirty="0"/>
              <a:t>of the stock on the current day is less than or equal to its price on the given day.</a:t>
            </a:r>
          </a:p>
          <a:p>
            <a:pPr fontAlgn="base">
              <a:spcBef>
                <a:spcPts val="600"/>
              </a:spcBef>
              <a:spcAft>
                <a:spcPts val="600"/>
              </a:spcAft>
            </a:pPr>
            <a:endParaRPr lang="en-US" altLang="en-US" sz="2100" dirty="0"/>
          </a:p>
          <a:p>
            <a:pPr lvl="1" fontAlgn="base">
              <a:lnSpc>
                <a:spcPct val="80000"/>
              </a:lnSpc>
              <a:spcAft>
                <a:spcPts val="600"/>
              </a:spcAft>
            </a:pPr>
            <a:endParaRPr lang="en-US" altLang="en-US" sz="1700" dirty="0"/>
          </a:p>
        </p:txBody>
      </p:sp>
      <p:sp>
        <p:nvSpPr>
          <p:cNvPr id="2" name="Title 1"/>
          <p:cNvSpPr>
            <a:spLocks noGrp="1"/>
          </p:cNvSpPr>
          <p:nvPr>
            <p:ph type="title"/>
          </p:nvPr>
        </p:nvSpPr>
        <p:spPr/>
        <p:txBody>
          <a:bodyPr/>
          <a:lstStyle/>
          <a:p>
            <a:r>
              <a:rPr lang="en-US" dirty="0" smtClean="0"/>
              <a:t>Homework</a:t>
            </a:r>
            <a:endParaRPr lang="en-US" dirty="0"/>
          </a:p>
        </p:txBody>
      </p:sp>
      <p:pic>
        <p:nvPicPr>
          <p:cNvPr id="4" name="Picture 4" descr="http://d1gjlxt8vb0knt.cloudfront.net/wp-content/uploads/StockSpanProble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59629" y="3369424"/>
            <a:ext cx="2590800" cy="1848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54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1"/>
            <a:ext cx="9956800" cy="5012266"/>
          </a:xfrm>
        </p:spPr>
        <p:txBody>
          <a:bodyPr>
            <a:normAutofit/>
          </a:bodyPr>
          <a:lstStyle/>
          <a:p>
            <a:pPr marL="420624" lvl="1" indent="-384048">
              <a:lnSpc>
                <a:spcPct val="120000"/>
              </a:lnSpc>
              <a:spcBef>
                <a:spcPts val="600"/>
              </a:spcBef>
              <a:spcAft>
                <a:spcPts val="1200"/>
              </a:spcAft>
              <a:buSzPct val="80000"/>
              <a:buFont typeface="Wingdings 2"/>
              <a:buChar char=""/>
            </a:pPr>
            <a:r>
              <a:rPr lang="en-US" sz="2800" dirty="0"/>
              <a:t>Arithmetic Expression Evaluation</a:t>
            </a:r>
          </a:p>
          <a:p>
            <a:pPr lvl="1" fontAlgn="base">
              <a:lnSpc>
                <a:spcPct val="120000"/>
              </a:lnSpc>
              <a:spcBef>
                <a:spcPts val="600"/>
              </a:spcBef>
              <a:spcAft>
                <a:spcPts val="600"/>
              </a:spcAft>
            </a:pPr>
            <a:r>
              <a:rPr lang="en-US" sz="1700" dirty="0"/>
              <a:t>Evaluate an expression represented by a String. Expression can contain parentheses, you can assume parentheses are well-matched. For simplicity, you can assume only binary operations allowed are +, -, *, and /. </a:t>
            </a:r>
          </a:p>
          <a:p>
            <a:pPr lvl="1" fontAlgn="base">
              <a:lnSpc>
                <a:spcPct val="120000"/>
              </a:lnSpc>
              <a:spcBef>
                <a:spcPts val="600"/>
              </a:spcBef>
              <a:spcAft>
                <a:spcPts val="600"/>
              </a:spcAft>
            </a:pPr>
            <a:r>
              <a:rPr lang="en-US" sz="1700" dirty="0"/>
              <a:t>Arithmetic Expressions can be written in one of three forms:</a:t>
            </a:r>
          </a:p>
          <a:p>
            <a:pPr lvl="2" fontAlgn="base">
              <a:lnSpc>
                <a:spcPct val="120000"/>
              </a:lnSpc>
              <a:spcBef>
                <a:spcPts val="600"/>
              </a:spcBef>
              <a:spcAft>
                <a:spcPts val="600"/>
              </a:spcAft>
            </a:pPr>
            <a:r>
              <a:rPr lang="en-US" sz="1500" dirty="0"/>
              <a:t>Infix Notation: Operators are written between the operands they operate on, E.g., 3 + 4 .</a:t>
            </a:r>
          </a:p>
          <a:p>
            <a:pPr lvl="2" fontAlgn="base">
              <a:lnSpc>
                <a:spcPct val="120000"/>
              </a:lnSpc>
              <a:spcBef>
                <a:spcPts val="600"/>
              </a:spcBef>
              <a:spcAft>
                <a:spcPts val="600"/>
              </a:spcAft>
            </a:pPr>
            <a:r>
              <a:rPr lang="en-US" sz="1500" dirty="0"/>
              <a:t>Prefix Notation: Operators are written before the operands, E.g., + 3 4</a:t>
            </a:r>
          </a:p>
          <a:p>
            <a:pPr lvl="2" fontAlgn="base">
              <a:lnSpc>
                <a:spcPct val="120000"/>
              </a:lnSpc>
              <a:spcBef>
                <a:spcPts val="600"/>
              </a:spcBef>
              <a:spcAft>
                <a:spcPts val="600"/>
              </a:spcAft>
            </a:pPr>
            <a:r>
              <a:rPr lang="en-US" sz="1500" dirty="0"/>
              <a:t>Postfix Notation: Operators are written after operands. E.g., </a:t>
            </a:r>
            <a:r>
              <a:rPr lang="en-US" sz="1500" dirty="0" smtClean="0"/>
              <a:t>3 4 </a:t>
            </a:r>
            <a:r>
              <a:rPr lang="en-US" sz="1500" dirty="0"/>
              <a:t>+</a:t>
            </a:r>
          </a:p>
          <a:p>
            <a:pPr lvl="1" fontAlgn="base">
              <a:lnSpc>
                <a:spcPct val="120000"/>
              </a:lnSpc>
              <a:spcBef>
                <a:spcPts val="600"/>
              </a:spcBef>
              <a:spcAft>
                <a:spcPts val="600"/>
              </a:spcAft>
            </a:pPr>
            <a:r>
              <a:rPr lang="en-US" sz="1700" dirty="0"/>
              <a:t>Converting from infix to postfix</a:t>
            </a:r>
          </a:p>
          <a:p>
            <a:pPr lvl="1" fontAlgn="base">
              <a:lnSpc>
                <a:spcPct val="120000"/>
              </a:lnSpc>
              <a:spcBef>
                <a:spcPts val="600"/>
              </a:spcBef>
              <a:spcAft>
                <a:spcPts val="600"/>
              </a:spcAft>
            </a:pPr>
            <a:r>
              <a:rPr lang="en-US" sz="1700" dirty="0"/>
              <a:t>Evaluating a postfix expression</a:t>
            </a:r>
          </a:p>
          <a:p>
            <a:pPr lvl="1" fontAlgn="base">
              <a:lnSpc>
                <a:spcPct val="120000"/>
              </a:lnSpc>
              <a:spcBef>
                <a:spcPts val="600"/>
              </a:spcBef>
              <a:spcAft>
                <a:spcPts val="600"/>
              </a:spcAft>
            </a:pPr>
            <a:endParaRPr lang="en-US" sz="1700" dirty="0" smtClean="0"/>
          </a:p>
          <a:p>
            <a:pPr marL="704088" lvl="2" indent="-384048">
              <a:lnSpc>
                <a:spcPct val="120000"/>
              </a:lnSpc>
              <a:spcBef>
                <a:spcPts val="600"/>
              </a:spcBef>
              <a:buSzPct val="80000"/>
              <a:buFont typeface="Wingdings 2"/>
              <a:buChar char=""/>
            </a:pPr>
            <a:endParaRPr lang="en-US" dirty="0" smtClean="0"/>
          </a:p>
        </p:txBody>
      </p:sp>
      <p:sp>
        <p:nvSpPr>
          <p:cNvPr id="2" name="Title 1"/>
          <p:cNvSpPr>
            <a:spLocks noGrp="1"/>
          </p:cNvSpPr>
          <p:nvPr>
            <p:ph type="title"/>
          </p:nvPr>
        </p:nvSpPr>
        <p:spPr/>
        <p:txBody>
          <a:bodyPr/>
          <a:lstStyle/>
          <a:p>
            <a:r>
              <a:rPr lang="en-US" dirty="0" smtClean="0"/>
              <a:t>Project</a:t>
            </a:r>
            <a:endParaRPr lang="en-US" dirty="0">
              <a:solidFill>
                <a:srgbClr val="FFC000"/>
              </a:solidFill>
            </a:endParaRPr>
          </a:p>
        </p:txBody>
      </p:sp>
    </p:spTree>
    <p:extLst>
      <p:ext uri="{BB962C8B-B14F-4D97-AF65-F5344CB8AC3E}">
        <p14:creationId xmlns:p14="http://schemas.microsoft.com/office/powerpoint/2010/main" val="318614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Stack and Queue</a:t>
            </a:r>
            <a:endParaRPr lang="en-US" dirty="0"/>
          </a:p>
          <a:p>
            <a:pPr lvl="1"/>
            <a:r>
              <a:rPr lang="en-US" dirty="0" err="1" smtClean="0"/>
              <a:t>ArrayList</a:t>
            </a:r>
            <a:r>
              <a:rPr lang="en-US" dirty="0" smtClean="0"/>
              <a:t> Implementation</a:t>
            </a:r>
          </a:p>
          <a:p>
            <a:pPr lvl="1"/>
            <a:r>
              <a:rPr lang="en-US" dirty="0" err="1" smtClean="0"/>
              <a:t>LinkedList</a:t>
            </a:r>
            <a:r>
              <a:rPr lang="en-US" dirty="0" smtClean="0"/>
              <a:t> </a:t>
            </a:r>
            <a:r>
              <a:rPr lang="en-US" dirty="0" err="1" smtClean="0"/>
              <a:t>Implmentation</a:t>
            </a:r>
            <a:endParaRPr lang="en-US" dirty="0" smtClean="0"/>
          </a:p>
          <a:p>
            <a:r>
              <a:rPr lang="en-US" dirty="0" smtClean="0"/>
              <a:t>Sample Interview Questions</a:t>
            </a:r>
          </a:p>
        </p:txBody>
      </p:sp>
      <p:sp>
        <p:nvSpPr>
          <p:cNvPr id="2" name="Title 1"/>
          <p:cNvSpPr>
            <a:spLocks noGrp="1"/>
          </p:cNvSpPr>
          <p:nvPr>
            <p:ph type="title"/>
          </p:nvPr>
        </p:nvSpPr>
        <p:spPr/>
        <p:txBody>
          <a:bodyPr/>
          <a:lstStyle/>
          <a:p>
            <a:r>
              <a:rPr lang="en-US" smtClean="0"/>
              <a:t>Review</a:t>
            </a:r>
            <a:endParaRPr lang="en-US" dirty="0"/>
          </a:p>
        </p:txBody>
      </p:sp>
    </p:spTree>
    <p:extLst>
      <p:ext uri="{BB962C8B-B14F-4D97-AF65-F5344CB8AC3E}">
        <p14:creationId xmlns:p14="http://schemas.microsoft.com/office/powerpoint/2010/main" val="140617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4533" y="2764012"/>
            <a:ext cx="8640064" cy="2301240"/>
          </a:xfrm>
        </p:spPr>
        <p:txBody>
          <a:bodyPr>
            <a:normAutofit/>
          </a:bodyPr>
          <a:lstStyle/>
          <a:p>
            <a:r>
              <a:rPr lang="en-US" sz="4100" dirty="0" smtClean="0"/>
              <a:t>Data Structure and algorithm</a:t>
            </a:r>
            <a:br>
              <a:rPr lang="en-US" sz="4100" dirty="0" smtClean="0"/>
            </a:br>
            <a:r>
              <a:rPr lang="en-US" sz="4100" dirty="0" smtClean="0"/>
              <a:t>X   Stack and queue</a:t>
            </a:r>
            <a:br>
              <a:rPr lang="en-US" sz="4100" dirty="0" smtClean="0"/>
            </a:br>
            <a:r>
              <a:rPr lang="en-US" altLang="zh-CN" sz="4100" dirty="0" smtClean="0"/>
              <a:t>THE END</a:t>
            </a:r>
            <a:endParaRPr lang="en-US" sz="4100" dirty="0"/>
          </a:p>
        </p:txBody>
      </p:sp>
    </p:spTree>
    <p:extLst>
      <p:ext uri="{BB962C8B-B14F-4D97-AF65-F5344CB8AC3E}">
        <p14:creationId xmlns:p14="http://schemas.microsoft.com/office/powerpoint/2010/main" val="17399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Data Structure and Algorithm</a:t>
            </a:r>
          </a:p>
          <a:p>
            <a:r>
              <a:rPr lang="en-US" dirty="0"/>
              <a:t>Mathematical Review</a:t>
            </a:r>
          </a:p>
          <a:p>
            <a:r>
              <a:rPr lang="en-US" dirty="0"/>
              <a:t>Array</a:t>
            </a:r>
          </a:p>
          <a:p>
            <a:r>
              <a:rPr lang="en-US" dirty="0"/>
              <a:t>Array List</a:t>
            </a:r>
          </a:p>
          <a:p>
            <a:r>
              <a:rPr lang="en-US" dirty="0"/>
              <a:t>Recursive vs. Iterative</a:t>
            </a:r>
          </a:p>
          <a:p>
            <a:r>
              <a:rPr lang="en-US" dirty="0"/>
              <a:t>Binary Search</a:t>
            </a:r>
          </a:p>
          <a:p>
            <a:r>
              <a:rPr lang="en-US" dirty="0"/>
              <a:t>Divide and Conquer</a:t>
            </a:r>
          </a:p>
          <a:p>
            <a:r>
              <a:rPr lang="en-US" dirty="0"/>
              <a:t>Linked List</a:t>
            </a:r>
          </a:p>
        </p:txBody>
      </p:sp>
      <p:sp>
        <p:nvSpPr>
          <p:cNvPr id="2" name="Title 1"/>
          <p:cNvSpPr>
            <a:spLocks noGrp="1"/>
          </p:cNvSpPr>
          <p:nvPr>
            <p:ph type="title"/>
          </p:nvPr>
        </p:nvSpPr>
        <p:spPr/>
        <p:txBody>
          <a:bodyPr/>
          <a:lstStyle/>
          <a:p>
            <a:r>
              <a:rPr lang="en-US" dirty="0" smtClean="0"/>
              <a:t>Previous Review</a:t>
            </a:r>
            <a:endParaRPr lang="en-US" dirty="0"/>
          </a:p>
        </p:txBody>
      </p:sp>
    </p:spTree>
    <p:extLst>
      <p:ext uri="{BB962C8B-B14F-4D97-AF65-F5344CB8AC3E}">
        <p14:creationId xmlns:p14="http://schemas.microsoft.com/office/powerpoint/2010/main" val="152266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Stack</a:t>
            </a:r>
          </a:p>
          <a:p>
            <a:pPr lvl="1"/>
            <a:r>
              <a:rPr lang="en-US" dirty="0" smtClean="0"/>
              <a:t>Data Member</a:t>
            </a:r>
          </a:p>
          <a:p>
            <a:pPr lvl="1"/>
            <a:r>
              <a:rPr lang="en-US" dirty="0" smtClean="0"/>
              <a:t>Operations</a:t>
            </a:r>
          </a:p>
          <a:p>
            <a:r>
              <a:rPr lang="en-US" dirty="0" smtClean="0"/>
              <a:t>Queue</a:t>
            </a:r>
          </a:p>
          <a:p>
            <a:pPr lvl="1"/>
            <a:r>
              <a:rPr lang="en-US" dirty="0"/>
              <a:t>Data Member</a:t>
            </a:r>
          </a:p>
          <a:p>
            <a:pPr lvl="1"/>
            <a:r>
              <a:rPr lang="en-US" dirty="0"/>
              <a:t>Operations</a:t>
            </a:r>
            <a:endParaRPr lang="en-US" dirty="0" smtClean="0"/>
          </a:p>
          <a:p>
            <a:endParaRPr lang="en-US" dirty="0"/>
          </a:p>
        </p:txBody>
      </p:sp>
      <p:sp>
        <p:nvSpPr>
          <p:cNvPr id="2" name="Title 1"/>
          <p:cNvSpPr>
            <a:spLocks noGrp="1"/>
          </p:cNvSpPr>
          <p:nvPr>
            <p:ph type="title"/>
          </p:nvPr>
        </p:nvSpPr>
        <p:spPr/>
        <p:txBody>
          <a:bodyPr/>
          <a:lstStyle/>
          <a:p>
            <a:r>
              <a:rPr lang="en-US" smtClean="0"/>
              <a:t>Overview</a:t>
            </a:r>
            <a:endParaRPr lang="en-US" dirty="0"/>
          </a:p>
        </p:txBody>
      </p:sp>
    </p:spTree>
    <p:extLst>
      <p:ext uri="{BB962C8B-B14F-4D97-AF65-F5344CB8AC3E}">
        <p14:creationId xmlns:p14="http://schemas.microsoft.com/office/powerpoint/2010/main" val="167777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1"/>
            <a:ext cx="9956800" cy="5132372"/>
          </a:xfrm>
        </p:spPr>
        <p:txBody>
          <a:bodyPr>
            <a:normAutofit fontScale="62500" lnSpcReduction="20000"/>
          </a:bodyPr>
          <a:lstStyle/>
          <a:p>
            <a:pPr>
              <a:spcAft>
                <a:spcPts val="600"/>
              </a:spcAft>
            </a:pPr>
            <a:r>
              <a:rPr lang="en-US" sz="3500" dirty="0" smtClean="0"/>
              <a:t>Last </a:t>
            </a:r>
            <a:r>
              <a:rPr lang="en-US" sz="3500" dirty="0"/>
              <a:t>in, First out (LIFO)</a:t>
            </a:r>
          </a:p>
          <a:p>
            <a:pPr>
              <a:spcAft>
                <a:spcPts val="600"/>
              </a:spcAft>
            </a:pPr>
            <a:r>
              <a:rPr lang="en-US" sz="3500" dirty="0"/>
              <a:t>Operations: </a:t>
            </a:r>
          </a:p>
          <a:p>
            <a:pPr lvl="1">
              <a:spcAft>
                <a:spcPts val="600"/>
              </a:spcAft>
            </a:pPr>
            <a:r>
              <a:rPr lang="en-US" sz="2900" dirty="0"/>
              <a:t>Push: adds an item to the top of the stack, hiding any items already on the stack</a:t>
            </a:r>
          </a:p>
          <a:p>
            <a:pPr lvl="1">
              <a:spcAft>
                <a:spcPts val="600"/>
              </a:spcAft>
            </a:pPr>
            <a:r>
              <a:rPr lang="en-US" sz="2900" dirty="0"/>
              <a:t>Pop: removes an item from the top of the stack, and returns this value to the </a:t>
            </a:r>
            <a:r>
              <a:rPr lang="en-US" sz="2900" dirty="0" smtClean="0"/>
              <a:t>caller</a:t>
            </a:r>
          </a:p>
          <a:p>
            <a:pPr lvl="1">
              <a:spcAft>
                <a:spcPts val="600"/>
              </a:spcAft>
            </a:pPr>
            <a:endParaRPr lang="en-US" sz="2900" dirty="0"/>
          </a:p>
          <a:p>
            <a:pPr lvl="1">
              <a:spcAft>
                <a:spcPts val="600"/>
              </a:spcAft>
            </a:pPr>
            <a:endParaRPr lang="en-US" sz="2900" dirty="0" smtClean="0"/>
          </a:p>
          <a:p>
            <a:pPr lvl="1">
              <a:spcAft>
                <a:spcPts val="600"/>
              </a:spcAft>
            </a:pPr>
            <a:endParaRPr lang="en-US" sz="2900" dirty="0"/>
          </a:p>
          <a:p>
            <a:pPr lvl="1">
              <a:spcAft>
                <a:spcPts val="600"/>
              </a:spcAft>
            </a:pPr>
            <a:endParaRPr lang="en-US" sz="2900" dirty="0" smtClean="0"/>
          </a:p>
          <a:p>
            <a:pPr lvl="1">
              <a:spcAft>
                <a:spcPts val="600"/>
              </a:spcAft>
            </a:pPr>
            <a:endParaRPr lang="en-US" sz="2900" dirty="0" smtClean="0"/>
          </a:p>
          <a:p>
            <a:pPr lvl="1">
              <a:spcAft>
                <a:spcPts val="600"/>
              </a:spcAft>
            </a:pPr>
            <a:endParaRPr lang="en-US" sz="2900" dirty="0"/>
          </a:p>
          <a:p>
            <a:pPr lvl="1">
              <a:spcAft>
                <a:spcPts val="600"/>
              </a:spcAft>
            </a:pPr>
            <a:r>
              <a:rPr lang="en-US" sz="2900" dirty="0"/>
              <a:t>The stack is usually implemented with more operations</a:t>
            </a:r>
          </a:p>
          <a:p>
            <a:pPr lvl="1">
              <a:spcAft>
                <a:spcPts val="600"/>
              </a:spcAft>
            </a:pPr>
            <a:r>
              <a:rPr lang="en-US" sz="2900" dirty="0"/>
              <a:t>Size: returns the current number of items on the stack</a:t>
            </a:r>
          </a:p>
          <a:p>
            <a:pPr lvl="1">
              <a:spcAft>
                <a:spcPts val="600"/>
              </a:spcAft>
            </a:pPr>
            <a:r>
              <a:rPr lang="en-US" sz="2900" dirty="0"/>
              <a:t>Peek: return the current top element of the stack without removing </a:t>
            </a:r>
            <a:r>
              <a:rPr lang="en-US" sz="2900" dirty="0" smtClean="0"/>
              <a:t>it</a:t>
            </a:r>
          </a:p>
          <a:p>
            <a:pPr>
              <a:spcAft>
                <a:spcPts val="600"/>
              </a:spcAft>
            </a:pPr>
            <a:r>
              <a:rPr lang="en-US" sz="3200" dirty="0"/>
              <a:t>A stack can be easily implemented either through an array or a linked list</a:t>
            </a:r>
          </a:p>
        </p:txBody>
      </p:sp>
      <p:sp>
        <p:nvSpPr>
          <p:cNvPr id="2" name="Title 1"/>
          <p:cNvSpPr>
            <a:spLocks noGrp="1"/>
          </p:cNvSpPr>
          <p:nvPr>
            <p:ph type="title"/>
          </p:nvPr>
        </p:nvSpPr>
        <p:spPr/>
        <p:txBody>
          <a:bodyPr/>
          <a:lstStyle/>
          <a:p>
            <a:r>
              <a:rPr lang="en-US" dirty="0" smtClean="0"/>
              <a:t>Stack Basic Idea</a:t>
            </a:r>
            <a:endParaRPr lang="en-US" dirty="0"/>
          </a:p>
        </p:txBody>
      </p:sp>
      <p:pic>
        <p:nvPicPr>
          <p:cNvPr id="7" name="Picture 6" descr="File:Data stack.svg">
            <a:hlinkClick r:id="rId2"/>
          </p:cNvPr>
          <p:cNvPicPr/>
          <p:nvPr/>
        </p:nvPicPr>
        <p:blipFill>
          <a:blip r:embed="rId3" cstate="print"/>
          <a:srcRect/>
          <a:stretch>
            <a:fillRect/>
          </a:stretch>
        </p:blipFill>
        <p:spPr bwMode="auto">
          <a:xfrm>
            <a:off x="1426634" y="3244858"/>
            <a:ext cx="2305685" cy="1657350"/>
          </a:xfrm>
          <a:prstGeom prst="rect">
            <a:avLst/>
          </a:prstGeom>
          <a:noFill/>
          <a:ln w="9525">
            <a:noFill/>
            <a:miter lim="800000"/>
            <a:headEnd/>
            <a:tailEnd/>
          </a:ln>
        </p:spPr>
      </p:pic>
    </p:spTree>
    <p:extLst>
      <p:ext uri="{BB962C8B-B14F-4D97-AF65-F5344CB8AC3E}">
        <p14:creationId xmlns:p14="http://schemas.microsoft.com/office/powerpoint/2010/main" val="410940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9956800" cy="5257799"/>
          </a:xfrm>
        </p:spPr>
        <p:txBody>
          <a:bodyPr>
            <a:normAutofit fontScale="55000" lnSpcReduction="20000"/>
          </a:bodyPr>
          <a:lstStyle/>
          <a:p>
            <a:pPr>
              <a:spcAft>
                <a:spcPts val="600"/>
              </a:spcAft>
            </a:pPr>
            <a:r>
              <a:rPr lang="en-US" sz="3500" dirty="0"/>
              <a:t>First in, First out (FIFO) </a:t>
            </a:r>
          </a:p>
          <a:p>
            <a:pPr>
              <a:spcAft>
                <a:spcPts val="600"/>
              </a:spcAft>
            </a:pPr>
            <a:r>
              <a:rPr lang="en-US" sz="3500" dirty="0" smtClean="0"/>
              <a:t>Operations</a:t>
            </a:r>
            <a:r>
              <a:rPr lang="en-US" sz="3500" dirty="0"/>
              <a:t>: </a:t>
            </a:r>
          </a:p>
          <a:p>
            <a:pPr lvl="1">
              <a:spcAft>
                <a:spcPts val="600"/>
              </a:spcAft>
            </a:pPr>
            <a:r>
              <a:rPr lang="en-US" sz="3000" dirty="0" err="1" smtClean="0"/>
              <a:t>Enqueue</a:t>
            </a:r>
            <a:r>
              <a:rPr lang="en-US" sz="3000" dirty="0"/>
              <a:t>: adds an item to the end of the queue</a:t>
            </a:r>
          </a:p>
          <a:p>
            <a:pPr lvl="1">
              <a:spcAft>
                <a:spcPts val="600"/>
              </a:spcAft>
            </a:pPr>
            <a:r>
              <a:rPr lang="en-US" sz="3000" dirty="0" err="1"/>
              <a:t>Dequeue</a:t>
            </a:r>
            <a:r>
              <a:rPr lang="en-US" sz="3000" dirty="0"/>
              <a:t>: removes an item from the front of the queue</a:t>
            </a:r>
          </a:p>
          <a:p>
            <a:pPr lvl="1">
              <a:spcAft>
                <a:spcPts val="600"/>
              </a:spcAft>
            </a:pPr>
            <a:endParaRPr lang="en-US" sz="3000" dirty="0"/>
          </a:p>
          <a:p>
            <a:pPr lvl="1">
              <a:spcAft>
                <a:spcPts val="600"/>
              </a:spcAft>
            </a:pPr>
            <a:endParaRPr lang="en-US" sz="3000" dirty="0"/>
          </a:p>
          <a:p>
            <a:pPr lvl="1">
              <a:spcAft>
                <a:spcPts val="600"/>
              </a:spcAft>
            </a:pPr>
            <a:endParaRPr lang="en-US" sz="3000" dirty="0"/>
          </a:p>
          <a:p>
            <a:pPr lvl="1">
              <a:spcAft>
                <a:spcPts val="600"/>
              </a:spcAft>
            </a:pPr>
            <a:endParaRPr lang="en-US" sz="3000" dirty="0"/>
          </a:p>
          <a:p>
            <a:pPr lvl="1">
              <a:spcAft>
                <a:spcPts val="600"/>
              </a:spcAft>
            </a:pPr>
            <a:endParaRPr lang="en-US" sz="3000" dirty="0"/>
          </a:p>
          <a:p>
            <a:pPr lvl="1">
              <a:spcAft>
                <a:spcPts val="600"/>
              </a:spcAft>
            </a:pPr>
            <a:endParaRPr lang="en-US" sz="3000" dirty="0"/>
          </a:p>
          <a:p>
            <a:pPr lvl="1">
              <a:spcAft>
                <a:spcPts val="600"/>
              </a:spcAft>
            </a:pPr>
            <a:r>
              <a:rPr lang="en-US" sz="3000" dirty="0"/>
              <a:t>The stack is usually implemented with more operations</a:t>
            </a:r>
          </a:p>
          <a:p>
            <a:pPr lvl="1">
              <a:spcAft>
                <a:spcPts val="600"/>
              </a:spcAft>
            </a:pPr>
            <a:r>
              <a:rPr lang="en-US" sz="3000" dirty="0"/>
              <a:t>Size: returns the current number of items on the queue</a:t>
            </a:r>
          </a:p>
          <a:p>
            <a:pPr lvl="1">
              <a:spcAft>
                <a:spcPts val="600"/>
              </a:spcAft>
            </a:pPr>
            <a:r>
              <a:rPr lang="en-US" sz="3000" dirty="0"/>
              <a:t>Peek: return the current top element of the queue without removing it.</a:t>
            </a:r>
          </a:p>
          <a:p>
            <a:pPr>
              <a:spcAft>
                <a:spcPts val="600"/>
              </a:spcAft>
            </a:pPr>
            <a:r>
              <a:rPr lang="en-US" sz="3600" smtClean="0"/>
              <a:t>A </a:t>
            </a:r>
            <a:r>
              <a:rPr lang="en-US" sz="3600" dirty="0"/>
              <a:t>queue can be easily implemented either through a (circular) array or a linked list</a:t>
            </a:r>
          </a:p>
          <a:p>
            <a:pPr>
              <a:spcAft>
                <a:spcPts val="600"/>
              </a:spcAft>
            </a:pPr>
            <a:endParaRPr lang="en-US" sz="3400" dirty="0"/>
          </a:p>
        </p:txBody>
      </p:sp>
      <p:sp>
        <p:nvSpPr>
          <p:cNvPr id="2" name="Title 1"/>
          <p:cNvSpPr>
            <a:spLocks noGrp="1"/>
          </p:cNvSpPr>
          <p:nvPr>
            <p:ph type="title"/>
          </p:nvPr>
        </p:nvSpPr>
        <p:spPr/>
        <p:txBody>
          <a:bodyPr/>
          <a:lstStyle/>
          <a:p>
            <a:r>
              <a:rPr lang="en-US" dirty="0" smtClean="0"/>
              <a:t>Queue Basic Idea</a:t>
            </a:r>
            <a:endParaRPr lang="en-US" dirty="0"/>
          </a:p>
        </p:txBody>
      </p:sp>
      <p:pic>
        <p:nvPicPr>
          <p:cNvPr id="5" name="Picture 4" descr="File:Data Queue.svg">
            <a:hlinkClick r:id="rId2"/>
          </p:cNvPr>
          <p:cNvPicPr/>
          <p:nvPr/>
        </p:nvPicPr>
        <p:blipFill>
          <a:blip r:embed="rId3" cstate="print"/>
          <a:srcRect/>
          <a:stretch>
            <a:fillRect/>
          </a:stretch>
        </p:blipFill>
        <p:spPr bwMode="auto">
          <a:xfrm>
            <a:off x="1337734" y="3005666"/>
            <a:ext cx="2599266" cy="1710267"/>
          </a:xfrm>
          <a:prstGeom prst="rect">
            <a:avLst/>
          </a:prstGeom>
          <a:noFill/>
          <a:ln w="9525">
            <a:noFill/>
            <a:miter lim="800000"/>
            <a:headEnd/>
            <a:tailEnd/>
          </a:ln>
        </p:spPr>
      </p:pic>
    </p:spTree>
    <p:extLst>
      <p:ext uri="{BB962C8B-B14F-4D97-AF65-F5344CB8AC3E}">
        <p14:creationId xmlns:p14="http://schemas.microsoft.com/office/powerpoint/2010/main" val="207988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50999"/>
            <a:ext cx="10668000" cy="4961467"/>
          </a:xfrm>
        </p:spPr>
        <p:txBody>
          <a:bodyPr>
            <a:noAutofit/>
          </a:bodyPr>
          <a:lstStyle/>
          <a:p>
            <a:r>
              <a:rPr lang="en-US" sz="2000" dirty="0" smtClean="0"/>
              <a:t>Implement </a:t>
            </a:r>
            <a:r>
              <a:rPr lang="en-US" sz="2000" dirty="0"/>
              <a:t>Queue using </a:t>
            </a:r>
            <a:r>
              <a:rPr lang="en-US" sz="2000" dirty="0" smtClean="0"/>
              <a:t>Stacks </a:t>
            </a:r>
            <a:r>
              <a:rPr lang="en-US" sz="1600" dirty="0">
                <a:solidFill>
                  <a:srgbClr val="FFFF00"/>
                </a:solidFill>
              </a:rPr>
              <a:t>(</a:t>
            </a:r>
            <a:r>
              <a:rPr lang="en-US" sz="1600" dirty="0" smtClean="0">
                <a:solidFill>
                  <a:srgbClr val="FFFF00"/>
                </a:solidFill>
              </a:rPr>
              <a:t>232E</a:t>
            </a:r>
            <a:r>
              <a:rPr lang="en-US" sz="1600" dirty="0">
                <a:solidFill>
                  <a:srgbClr val="FFFF00"/>
                </a:solidFill>
              </a:rPr>
              <a:t>)</a:t>
            </a:r>
            <a:endParaRPr lang="en-US" sz="1600" dirty="0"/>
          </a:p>
          <a:p>
            <a:r>
              <a:rPr lang="en-US" sz="2000" dirty="0" smtClean="0"/>
              <a:t>Implement Stack using Queues </a:t>
            </a:r>
            <a:r>
              <a:rPr lang="en-US" sz="1600" dirty="0" smtClean="0">
                <a:solidFill>
                  <a:srgbClr val="FFFF00"/>
                </a:solidFill>
              </a:rPr>
              <a:t>(225E</a:t>
            </a:r>
            <a:r>
              <a:rPr lang="en-US" sz="1600" dirty="0">
                <a:solidFill>
                  <a:srgbClr val="FFFF00"/>
                </a:solidFill>
              </a:rPr>
              <a:t>)</a:t>
            </a:r>
            <a:r>
              <a:rPr lang="en-US" sz="2400" dirty="0" smtClean="0"/>
              <a:t> </a:t>
            </a:r>
            <a:r>
              <a:rPr lang="en-US" sz="2400" dirty="0"/>
              <a:t> </a:t>
            </a:r>
            <a:endParaRPr lang="en-US" sz="2400" dirty="0" smtClean="0"/>
          </a:p>
          <a:p>
            <a:r>
              <a:rPr lang="en-US" altLang="en-US" sz="2000" dirty="0" smtClean="0"/>
              <a:t>Min Stack </a:t>
            </a:r>
            <a:r>
              <a:rPr lang="en-US" sz="1600" dirty="0" smtClean="0">
                <a:solidFill>
                  <a:srgbClr val="FFFF00"/>
                </a:solidFill>
              </a:rPr>
              <a:t>(155E</a:t>
            </a:r>
            <a:r>
              <a:rPr lang="en-US" sz="1600" dirty="0">
                <a:solidFill>
                  <a:srgbClr val="FFFF00"/>
                </a:solidFill>
              </a:rPr>
              <a:t>)</a:t>
            </a:r>
            <a:endParaRPr lang="en-US" altLang="en-US" sz="2400" dirty="0" smtClean="0"/>
          </a:p>
          <a:p>
            <a:pPr lvl="1" fontAlgn="base">
              <a:lnSpc>
                <a:spcPct val="80000"/>
              </a:lnSpc>
              <a:spcAft>
                <a:spcPts val="600"/>
              </a:spcAft>
            </a:pPr>
            <a:r>
              <a:rPr lang="en-US" sz="1600" dirty="0"/>
              <a:t>Design a stack that supports push, pop, top, and retrieving the minimum element in constant time.</a:t>
            </a:r>
          </a:p>
          <a:p>
            <a:pPr lvl="1" fontAlgn="base">
              <a:lnSpc>
                <a:spcPct val="80000"/>
              </a:lnSpc>
              <a:spcAft>
                <a:spcPts val="600"/>
              </a:spcAft>
            </a:pPr>
            <a:r>
              <a:rPr lang="en-US" sz="1600" dirty="0" err="1"/>
              <a:t>getMin</a:t>
            </a:r>
            <a:r>
              <a:rPr lang="en-US" sz="1600" dirty="0"/>
              <a:t>() -- Retrieve the minimum element in the stack</a:t>
            </a:r>
            <a:r>
              <a:rPr lang="en-US" sz="1600" dirty="0" smtClean="0"/>
              <a:t>.</a:t>
            </a:r>
          </a:p>
          <a:p>
            <a:r>
              <a:rPr lang="en-US" altLang="en-US" sz="2000" dirty="0" smtClean="0"/>
              <a:t>Two Stack </a:t>
            </a:r>
            <a:r>
              <a:rPr lang="en-US" altLang="en-US" sz="2000" dirty="0"/>
              <a:t>with One Array</a:t>
            </a:r>
          </a:p>
          <a:p>
            <a:pPr lvl="1" fontAlgn="base">
              <a:lnSpc>
                <a:spcPct val="80000"/>
              </a:lnSpc>
              <a:spcAft>
                <a:spcPts val="600"/>
              </a:spcAft>
            </a:pPr>
            <a:r>
              <a:rPr lang="en-US" sz="1600" dirty="0"/>
              <a:t>Describe how you could use a single array to implement </a:t>
            </a:r>
            <a:r>
              <a:rPr lang="en-US" sz="1600" dirty="0" smtClean="0"/>
              <a:t>two stacks</a:t>
            </a:r>
            <a:endParaRPr lang="en-US" sz="1600" dirty="0"/>
          </a:p>
          <a:p>
            <a:r>
              <a:rPr lang="en-US" altLang="en-US" sz="2000" dirty="0" smtClean="0"/>
              <a:t>Three Stack with One Array</a:t>
            </a:r>
          </a:p>
          <a:p>
            <a:pPr lvl="1" fontAlgn="base">
              <a:lnSpc>
                <a:spcPct val="80000"/>
              </a:lnSpc>
              <a:spcAft>
                <a:spcPts val="600"/>
              </a:spcAft>
            </a:pPr>
            <a:r>
              <a:rPr lang="en-US" sz="1600" dirty="0"/>
              <a:t>Describe how you could use a single array to implement three </a:t>
            </a:r>
            <a:r>
              <a:rPr lang="en-US" sz="1600" dirty="0" smtClean="0"/>
              <a:t>stacks</a:t>
            </a:r>
          </a:p>
          <a:p>
            <a:pPr marL="420624" lvl="1" indent="-384048">
              <a:spcBef>
                <a:spcPts val="1000"/>
              </a:spcBef>
              <a:spcAft>
                <a:spcPts val="600"/>
              </a:spcAft>
              <a:buSzPct val="80000"/>
              <a:buFont typeface="Wingdings 2"/>
              <a:buChar char=""/>
            </a:pPr>
            <a:r>
              <a:rPr lang="en-US" altLang="en-US" sz="2000" dirty="0"/>
              <a:t>Stack Sorting</a:t>
            </a:r>
          </a:p>
          <a:p>
            <a:pPr lvl="1" fontAlgn="base">
              <a:lnSpc>
                <a:spcPct val="80000"/>
              </a:lnSpc>
              <a:spcAft>
                <a:spcPts val="600"/>
              </a:spcAft>
            </a:pPr>
            <a:r>
              <a:rPr lang="en-US" sz="1600" dirty="0"/>
              <a:t>Write a program to sort a stack in ascending order. You should not make any assump­tions about how the stack is implemented. The following are the only functions that should be used to write this program: push | pop | peek | </a:t>
            </a:r>
            <a:r>
              <a:rPr lang="en-US" sz="1600" dirty="0" err="1"/>
              <a:t>isEmpty</a:t>
            </a:r>
            <a:r>
              <a:rPr lang="en-US" sz="1600" dirty="0"/>
              <a:t>.</a:t>
            </a:r>
            <a:endParaRPr lang="en-US" altLang="en-US" sz="1600" dirty="0"/>
          </a:p>
        </p:txBody>
      </p:sp>
      <p:sp>
        <p:nvSpPr>
          <p:cNvPr id="2" name="Title 1"/>
          <p:cNvSpPr>
            <a:spLocks noGrp="1"/>
          </p:cNvSpPr>
          <p:nvPr>
            <p:ph type="title"/>
          </p:nvPr>
        </p:nvSpPr>
        <p:spPr/>
        <p:txBody>
          <a:bodyPr/>
          <a:lstStyle/>
          <a:p>
            <a:r>
              <a:rPr lang="en-US" dirty="0" smtClean="0"/>
              <a:t>Practice I</a:t>
            </a:r>
            <a:endParaRPr lang="en-US" dirty="0"/>
          </a:p>
        </p:txBody>
      </p:sp>
    </p:spTree>
    <p:extLst>
      <p:ext uri="{BB962C8B-B14F-4D97-AF65-F5344CB8AC3E}">
        <p14:creationId xmlns:p14="http://schemas.microsoft.com/office/powerpoint/2010/main" val="283831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50999"/>
            <a:ext cx="10668000" cy="4961467"/>
          </a:xfrm>
        </p:spPr>
        <p:txBody>
          <a:bodyPr>
            <a:noAutofit/>
          </a:bodyPr>
          <a:lstStyle/>
          <a:p>
            <a:pPr marL="420624" lvl="1" indent="-384048">
              <a:spcBef>
                <a:spcPts val="1000"/>
              </a:spcBef>
              <a:spcAft>
                <a:spcPts val="600"/>
              </a:spcAft>
              <a:buSzPct val="80000"/>
              <a:buFont typeface="Wingdings 2"/>
              <a:buChar char=""/>
            </a:pPr>
            <a:r>
              <a:rPr lang="en-US" altLang="en-US" sz="2000" dirty="0"/>
              <a:t>Reverse a String </a:t>
            </a:r>
          </a:p>
          <a:p>
            <a:r>
              <a:rPr lang="en-US" sz="2000" dirty="0" smtClean="0"/>
              <a:t>Palindrome</a:t>
            </a:r>
            <a:endParaRPr lang="en-US" sz="2400" dirty="0" smtClean="0"/>
          </a:p>
          <a:p>
            <a:pPr marL="420624" lvl="1" indent="-384048">
              <a:spcBef>
                <a:spcPts val="1000"/>
              </a:spcBef>
              <a:spcAft>
                <a:spcPts val="600"/>
              </a:spcAft>
              <a:buSzPct val="80000"/>
              <a:buFont typeface="Wingdings 2"/>
              <a:buChar char=""/>
            </a:pPr>
            <a:r>
              <a:rPr lang="en-US" altLang="en-US" sz="2000" dirty="0"/>
              <a:t>Valid Parentheses </a:t>
            </a:r>
            <a:r>
              <a:rPr lang="en-US" sz="1600" dirty="0">
                <a:solidFill>
                  <a:srgbClr val="FFFF00"/>
                </a:solidFill>
              </a:rPr>
              <a:t>(20E)</a:t>
            </a:r>
            <a:endParaRPr lang="en-US" altLang="en-US" sz="1600" dirty="0">
              <a:latin typeface="Arial" panose="020B0604020202020204" pitchFamily="34" charset="0"/>
            </a:endParaRPr>
          </a:p>
          <a:p>
            <a:pPr lvl="1" fontAlgn="base">
              <a:lnSpc>
                <a:spcPct val="80000"/>
              </a:lnSpc>
              <a:spcAft>
                <a:spcPts val="600"/>
              </a:spcAft>
            </a:pPr>
            <a:r>
              <a:rPr lang="en-US" altLang="en-US" sz="1600" dirty="0"/>
              <a:t>Given a string containing just the characters '(', ')', '{', '}', '[' and ']', determine if the input string is </a:t>
            </a:r>
            <a:r>
              <a:rPr lang="en-US" altLang="en-US" sz="1600" dirty="0" smtClean="0"/>
              <a:t>valid</a:t>
            </a:r>
          </a:p>
          <a:p>
            <a:pPr marL="420624" lvl="1" indent="-384048" fontAlgn="base">
              <a:lnSpc>
                <a:spcPct val="80000"/>
              </a:lnSpc>
              <a:spcBef>
                <a:spcPts val="1000"/>
              </a:spcBef>
              <a:spcAft>
                <a:spcPts val="600"/>
              </a:spcAft>
              <a:buSzPct val="80000"/>
              <a:buFont typeface="Wingdings 2"/>
              <a:buChar char=""/>
            </a:pPr>
            <a:r>
              <a:rPr lang="en-US" altLang="en-US" sz="2000" dirty="0"/>
              <a:t>Simplify Path </a:t>
            </a:r>
            <a:r>
              <a:rPr lang="en-US" sz="2800" dirty="0"/>
              <a:t> </a:t>
            </a:r>
            <a:r>
              <a:rPr lang="en-US" sz="1600" dirty="0">
                <a:solidFill>
                  <a:srgbClr val="FFFF00"/>
                </a:solidFill>
              </a:rPr>
              <a:t>(71M)</a:t>
            </a:r>
            <a:endParaRPr lang="en-US" altLang="en-US" sz="2400" dirty="0"/>
          </a:p>
          <a:p>
            <a:pPr lvl="1" fontAlgn="base">
              <a:lnSpc>
                <a:spcPct val="80000"/>
              </a:lnSpc>
              <a:spcAft>
                <a:spcPts val="600"/>
              </a:spcAft>
            </a:pPr>
            <a:r>
              <a:rPr lang="en-US" altLang="en-US" sz="1600" dirty="0"/>
              <a:t>Given an absolute path for a file (Unix-style), simplify it.</a:t>
            </a:r>
          </a:p>
          <a:p>
            <a:pPr lvl="1" fontAlgn="base">
              <a:lnSpc>
                <a:spcPct val="80000"/>
              </a:lnSpc>
              <a:spcAft>
                <a:spcPts val="600"/>
              </a:spcAft>
            </a:pPr>
            <a:r>
              <a:rPr lang="en-US" altLang="en-US" sz="1600" dirty="0"/>
              <a:t>For example,</a:t>
            </a:r>
            <a:br>
              <a:rPr lang="en-US" altLang="en-US" sz="1600" dirty="0"/>
            </a:br>
            <a:r>
              <a:rPr lang="en-US" altLang="en-US" sz="1600" dirty="0"/>
              <a:t>path = </a:t>
            </a:r>
            <a:r>
              <a:rPr lang="en-US" altLang="en-US" sz="1600" dirty="0">
                <a:solidFill>
                  <a:srgbClr val="FFC000"/>
                </a:solidFill>
              </a:rPr>
              <a:t>"/home/"</a:t>
            </a:r>
            <a:r>
              <a:rPr lang="en-US" altLang="en-US" sz="1600" dirty="0"/>
              <a:t> =&gt; </a:t>
            </a:r>
            <a:r>
              <a:rPr lang="en-US" altLang="en-US" sz="1600" dirty="0">
                <a:solidFill>
                  <a:srgbClr val="FFC000"/>
                </a:solidFill>
              </a:rPr>
              <a:t>"/home"</a:t>
            </a:r>
            <a:r>
              <a:rPr lang="en-US" altLang="en-US" sz="1600" dirty="0"/>
              <a:t/>
            </a:r>
            <a:br>
              <a:rPr lang="en-US" altLang="en-US" sz="1600" dirty="0"/>
            </a:br>
            <a:r>
              <a:rPr lang="en-US" altLang="en-US" sz="1600" dirty="0"/>
              <a:t>path = </a:t>
            </a:r>
            <a:r>
              <a:rPr lang="en-US" altLang="en-US" sz="1600" dirty="0">
                <a:solidFill>
                  <a:srgbClr val="FFC000"/>
                </a:solidFill>
              </a:rPr>
              <a:t>"/a/./b/../../c/"</a:t>
            </a:r>
            <a:r>
              <a:rPr lang="en-US" altLang="en-US" sz="1600" dirty="0">
                <a:solidFill>
                  <a:srgbClr val="FF0000"/>
                </a:solidFill>
              </a:rPr>
              <a:t> </a:t>
            </a:r>
            <a:r>
              <a:rPr lang="en-US" altLang="en-US" sz="1600" dirty="0"/>
              <a:t>=&gt; </a:t>
            </a:r>
            <a:r>
              <a:rPr lang="en-US" altLang="en-US" sz="1600" dirty="0">
                <a:solidFill>
                  <a:srgbClr val="FFC000"/>
                </a:solidFill>
              </a:rPr>
              <a:t>"/c"</a:t>
            </a:r>
          </a:p>
          <a:p>
            <a:pPr fontAlgn="base">
              <a:lnSpc>
                <a:spcPct val="80000"/>
              </a:lnSpc>
              <a:spcAft>
                <a:spcPts val="600"/>
              </a:spcAft>
            </a:pPr>
            <a:endParaRPr lang="en-US" sz="2000" dirty="0"/>
          </a:p>
          <a:p>
            <a:pPr fontAlgn="base">
              <a:lnSpc>
                <a:spcPct val="80000"/>
              </a:lnSpc>
              <a:spcAft>
                <a:spcPts val="600"/>
              </a:spcAft>
            </a:pPr>
            <a:endParaRPr lang="en-US" altLang="en-US" sz="2000" dirty="0"/>
          </a:p>
        </p:txBody>
      </p:sp>
      <p:sp>
        <p:nvSpPr>
          <p:cNvPr id="2" name="Title 1"/>
          <p:cNvSpPr>
            <a:spLocks noGrp="1"/>
          </p:cNvSpPr>
          <p:nvPr>
            <p:ph type="title"/>
          </p:nvPr>
        </p:nvSpPr>
        <p:spPr/>
        <p:txBody>
          <a:bodyPr/>
          <a:lstStyle/>
          <a:p>
            <a:r>
              <a:rPr lang="en-US" dirty="0" smtClean="0"/>
              <a:t>Practice II</a:t>
            </a:r>
            <a:endParaRPr lang="en-US" dirty="0"/>
          </a:p>
        </p:txBody>
      </p:sp>
    </p:spTree>
    <p:extLst>
      <p:ext uri="{BB962C8B-B14F-4D97-AF65-F5344CB8AC3E}">
        <p14:creationId xmlns:p14="http://schemas.microsoft.com/office/powerpoint/2010/main" val="3661240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50999"/>
            <a:ext cx="10668000" cy="4961467"/>
          </a:xfrm>
        </p:spPr>
        <p:txBody>
          <a:bodyPr>
            <a:noAutofit/>
          </a:bodyPr>
          <a:lstStyle/>
          <a:p>
            <a:pPr fontAlgn="base">
              <a:spcBef>
                <a:spcPts val="0"/>
              </a:spcBef>
              <a:spcAft>
                <a:spcPts val="600"/>
              </a:spcAft>
            </a:pPr>
            <a:r>
              <a:rPr lang="en-US" sz="2000" dirty="0" smtClean="0"/>
              <a:t>Decode String</a:t>
            </a:r>
          </a:p>
          <a:p>
            <a:pPr lvl="1" fontAlgn="base">
              <a:spcBef>
                <a:spcPts val="0"/>
              </a:spcBef>
              <a:spcAft>
                <a:spcPts val="600"/>
              </a:spcAft>
            </a:pPr>
            <a:r>
              <a:rPr lang="en-US" sz="1800" dirty="0" smtClean="0"/>
              <a:t>Given an encoded string, return it's decoded string.</a:t>
            </a:r>
          </a:p>
          <a:p>
            <a:pPr lvl="1" fontAlgn="base">
              <a:spcBef>
                <a:spcPts val="0"/>
              </a:spcBef>
              <a:spcAft>
                <a:spcPts val="600"/>
              </a:spcAft>
            </a:pPr>
            <a:r>
              <a:rPr lang="en-US" sz="1800" dirty="0" smtClean="0"/>
              <a:t>The encoding rule is: k[</a:t>
            </a:r>
            <a:r>
              <a:rPr lang="en-US" sz="1800" dirty="0" err="1" smtClean="0"/>
              <a:t>encoded_string</a:t>
            </a:r>
            <a:r>
              <a:rPr lang="en-US" sz="1800" dirty="0" smtClean="0"/>
              <a:t>], where the </a:t>
            </a:r>
            <a:r>
              <a:rPr lang="en-US" sz="1800" dirty="0" err="1" smtClean="0"/>
              <a:t>encoded_string</a:t>
            </a:r>
            <a:r>
              <a:rPr lang="en-US" sz="1800" dirty="0" smtClean="0"/>
              <a:t> inside the square brackets is being repeated exactly k times. Note that k is guaranteed to be a positive integer.</a:t>
            </a:r>
          </a:p>
          <a:p>
            <a:pPr lvl="1" fontAlgn="base">
              <a:spcBef>
                <a:spcPts val="0"/>
              </a:spcBef>
              <a:spcAft>
                <a:spcPts val="600"/>
              </a:spcAft>
            </a:pPr>
            <a:r>
              <a:rPr lang="en-US" sz="1800" dirty="0" smtClean="0"/>
              <a:t>You may assume that the input string is always valid; No extra white spaces, square brackets are well-formed, etc.</a:t>
            </a:r>
          </a:p>
          <a:p>
            <a:pPr lvl="1" fontAlgn="base">
              <a:spcBef>
                <a:spcPts val="0"/>
              </a:spcBef>
              <a:spcAft>
                <a:spcPts val="600"/>
              </a:spcAft>
            </a:pPr>
            <a:r>
              <a:rPr lang="en-US" sz="1800" dirty="0" smtClean="0"/>
              <a:t>Furthermore, you may assume that the original data does not contain any digits and that digits are only for those repeat numbers, k. For example, there won't be input like 3a or 2[4].</a:t>
            </a:r>
          </a:p>
          <a:p>
            <a:pPr lvl="1" fontAlgn="base">
              <a:spcBef>
                <a:spcPts val="0"/>
              </a:spcBef>
              <a:spcAft>
                <a:spcPts val="600"/>
              </a:spcAft>
            </a:pPr>
            <a:r>
              <a:rPr lang="en-US" altLang="en-US" sz="1800" dirty="0"/>
              <a:t>Examples:</a:t>
            </a:r>
            <a:endParaRPr lang="en-US" altLang="en-US" sz="1600" dirty="0"/>
          </a:p>
          <a:p>
            <a:pPr lvl="2" fontAlgn="base">
              <a:spcBef>
                <a:spcPts val="0"/>
              </a:spcBef>
              <a:spcAft>
                <a:spcPts val="600"/>
              </a:spcAft>
            </a:pPr>
            <a:r>
              <a:rPr lang="en-US" altLang="en-US" sz="1600" dirty="0" smtClean="0"/>
              <a:t>s </a:t>
            </a:r>
            <a:r>
              <a:rPr lang="en-US" altLang="en-US" sz="1600" dirty="0"/>
              <a:t>= "3[a]2[</a:t>
            </a:r>
            <a:r>
              <a:rPr lang="en-US" altLang="en-US" sz="1600" dirty="0" err="1"/>
              <a:t>bc</a:t>
            </a:r>
            <a:r>
              <a:rPr lang="en-US" altLang="en-US" sz="1600" dirty="0"/>
              <a:t>]", return "</a:t>
            </a:r>
            <a:r>
              <a:rPr lang="en-US" altLang="en-US" sz="1600" dirty="0" err="1"/>
              <a:t>aaabcbc</a:t>
            </a:r>
            <a:r>
              <a:rPr lang="en-US" altLang="en-US" sz="1600" dirty="0"/>
              <a:t>".</a:t>
            </a:r>
          </a:p>
          <a:p>
            <a:pPr lvl="2" fontAlgn="base">
              <a:spcBef>
                <a:spcPts val="0"/>
              </a:spcBef>
              <a:spcAft>
                <a:spcPts val="600"/>
              </a:spcAft>
            </a:pPr>
            <a:r>
              <a:rPr lang="en-US" altLang="en-US" sz="1600" dirty="0" smtClean="0"/>
              <a:t>s </a:t>
            </a:r>
            <a:r>
              <a:rPr lang="en-US" altLang="en-US" sz="1600" dirty="0"/>
              <a:t>= "3[a2[c]]", return "</a:t>
            </a:r>
            <a:r>
              <a:rPr lang="en-US" altLang="en-US" sz="1600" dirty="0" err="1"/>
              <a:t>accaccacc</a:t>
            </a:r>
            <a:r>
              <a:rPr lang="en-US" altLang="en-US" sz="1600" dirty="0"/>
              <a:t>".</a:t>
            </a:r>
          </a:p>
          <a:p>
            <a:pPr lvl="2" fontAlgn="base">
              <a:spcBef>
                <a:spcPts val="0"/>
              </a:spcBef>
              <a:spcAft>
                <a:spcPts val="600"/>
              </a:spcAft>
            </a:pPr>
            <a:r>
              <a:rPr lang="en-US" altLang="en-US" sz="1600" dirty="0" smtClean="0"/>
              <a:t>s </a:t>
            </a:r>
            <a:r>
              <a:rPr lang="en-US" altLang="en-US" sz="1600" dirty="0"/>
              <a:t>= "2[</a:t>
            </a:r>
            <a:r>
              <a:rPr lang="en-US" altLang="en-US" sz="1600" dirty="0" err="1"/>
              <a:t>abc</a:t>
            </a:r>
            <a:r>
              <a:rPr lang="en-US" altLang="en-US" sz="1600" dirty="0"/>
              <a:t>]3[cd]</a:t>
            </a:r>
            <a:r>
              <a:rPr lang="en-US" altLang="en-US" sz="1600" dirty="0" err="1"/>
              <a:t>ef</a:t>
            </a:r>
            <a:r>
              <a:rPr lang="en-US" altLang="en-US" sz="1600" dirty="0"/>
              <a:t>", return "</a:t>
            </a:r>
            <a:r>
              <a:rPr lang="en-US" altLang="en-US" sz="1600" dirty="0" err="1"/>
              <a:t>abcabccdcdcdef</a:t>
            </a:r>
            <a:r>
              <a:rPr lang="en-US" altLang="en-US" sz="1600" dirty="0"/>
              <a:t>".</a:t>
            </a:r>
          </a:p>
        </p:txBody>
      </p:sp>
      <p:sp>
        <p:nvSpPr>
          <p:cNvPr id="2" name="Title 1"/>
          <p:cNvSpPr>
            <a:spLocks noGrp="1"/>
          </p:cNvSpPr>
          <p:nvPr>
            <p:ph type="title"/>
          </p:nvPr>
        </p:nvSpPr>
        <p:spPr/>
        <p:txBody>
          <a:bodyPr/>
          <a:lstStyle/>
          <a:p>
            <a:r>
              <a:rPr lang="en-US" dirty="0" smtClean="0"/>
              <a:t>Practice III</a:t>
            </a:r>
            <a:endParaRPr lang="en-US" dirty="0"/>
          </a:p>
        </p:txBody>
      </p:sp>
    </p:spTree>
    <p:extLst>
      <p:ext uri="{BB962C8B-B14F-4D97-AF65-F5344CB8AC3E}">
        <p14:creationId xmlns:p14="http://schemas.microsoft.com/office/powerpoint/2010/main" val="4056980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50999"/>
            <a:ext cx="11196680" cy="4961467"/>
          </a:xfrm>
        </p:spPr>
        <p:txBody>
          <a:bodyPr>
            <a:noAutofit/>
          </a:bodyPr>
          <a:lstStyle/>
          <a:p>
            <a:pPr fontAlgn="base">
              <a:lnSpc>
                <a:spcPct val="80000"/>
              </a:lnSpc>
              <a:spcAft>
                <a:spcPts val="600"/>
              </a:spcAft>
            </a:pPr>
            <a:r>
              <a:rPr lang="en-US" sz="2000" dirty="0" smtClean="0"/>
              <a:t>Baseball Game</a:t>
            </a:r>
          </a:p>
          <a:p>
            <a:pPr lvl="1" fontAlgn="base">
              <a:spcBef>
                <a:spcPts val="0"/>
              </a:spcBef>
              <a:spcAft>
                <a:spcPts val="600"/>
              </a:spcAft>
            </a:pPr>
            <a:r>
              <a:rPr lang="en-US" altLang="en-US" sz="1600" dirty="0"/>
              <a:t>You're now a baseball game point recorder.</a:t>
            </a:r>
          </a:p>
          <a:p>
            <a:pPr lvl="1" fontAlgn="base">
              <a:spcBef>
                <a:spcPts val="0"/>
              </a:spcBef>
              <a:spcAft>
                <a:spcPts val="600"/>
              </a:spcAft>
            </a:pPr>
            <a:r>
              <a:rPr lang="en-US" altLang="en-US" sz="1600" dirty="0"/>
              <a:t>Given a list of strings, each string can be one of the 4 following types:</a:t>
            </a:r>
          </a:p>
          <a:p>
            <a:pPr lvl="2" fontAlgn="base">
              <a:spcBef>
                <a:spcPts val="0"/>
              </a:spcBef>
              <a:spcAft>
                <a:spcPts val="600"/>
              </a:spcAft>
            </a:pPr>
            <a:r>
              <a:rPr lang="en-US" altLang="en-US" sz="1400" dirty="0"/>
              <a:t>Integer (one round's score): Directly represents the number of points you get in this round.</a:t>
            </a:r>
          </a:p>
          <a:p>
            <a:pPr lvl="2" fontAlgn="base">
              <a:spcBef>
                <a:spcPts val="0"/>
              </a:spcBef>
              <a:spcAft>
                <a:spcPts val="600"/>
              </a:spcAft>
            </a:pPr>
            <a:r>
              <a:rPr lang="en-US" altLang="en-US" sz="1400" dirty="0"/>
              <a:t>"+" (one round's score): Represents that the points you get in this round are the sum of the last two valid round's points.</a:t>
            </a:r>
          </a:p>
          <a:p>
            <a:pPr lvl="2" fontAlgn="base">
              <a:spcBef>
                <a:spcPts val="0"/>
              </a:spcBef>
              <a:spcAft>
                <a:spcPts val="600"/>
              </a:spcAft>
            </a:pPr>
            <a:r>
              <a:rPr lang="en-US" altLang="en-US" sz="1400" dirty="0"/>
              <a:t>"D" (one round's score): Represents that the points you get in this round are the doubled data of the last valid round's points.</a:t>
            </a:r>
          </a:p>
          <a:p>
            <a:pPr lvl="2" fontAlgn="base">
              <a:spcBef>
                <a:spcPts val="0"/>
              </a:spcBef>
              <a:spcAft>
                <a:spcPts val="600"/>
              </a:spcAft>
            </a:pPr>
            <a:r>
              <a:rPr lang="en-US" altLang="en-US" sz="1400" dirty="0"/>
              <a:t>"C" (an operation, which isn't a round's score): Represents the last valid round's points you get were invalid and should be removed.</a:t>
            </a:r>
          </a:p>
          <a:p>
            <a:pPr lvl="1" fontAlgn="base">
              <a:spcBef>
                <a:spcPts val="0"/>
              </a:spcBef>
              <a:spcAft>
                <a:spcPts val="600"/>
              </a:spcAft>
            </a:pPr>
            <a:r>
              <a:rPr lang="en-US" altLang="en-US" sz="1600" dirty="0"/>
              <a:t>Each round's operation is permanent and could have an impact on the round before and the round after.</a:t>
            </a:r>
          </a:p>
          <a:p>
            <a:pPr lvl="1" fontAlgn="base">
              <a:spcBef>
                <a:spcPts val="0"/>
              </a:spcBef>
              <a:spcAft>
                <a:spcPts val="600"/>
              </a:spcAft>
            </a:pPr>
            <a:r>
              <a:rPr lang="en-US" altLang="en-US" sz="1600" dirty="0"/>
              <a:t>You need to return the sum of the points you could get in all the rounds.</a:t>
            </a:r>
          </a:p>
          <a:p>
            <a:pPr lvl="1" fontAlgn="base">
              <a:spcBef>
                <a:spcPts val="0"/>
              </a:spcBef>
              <a:spcAft>
                <a:spcPts val="600"/>
              </a:spcAft>
            </a:pPr>
            <a:r>
              <a:rPr lang="en-US" altLang="en-US" sz="1600" dirty="0"/>
              <a:t>Input: ["5","2","C","D","+"] </a:t>
            </a:r>
            <a:endParaRPr lang="en-US" altLang="en-US" sz="1600" dirty="0" smtClean="0"/>
          </a:p>
          <a:p>
            <a:pPr lvl="1" fontAlgn="base">
              <a:spcBef>
                <a:spcPts val="0"/>
              </a:spcBef>
              <a:spcAft>
                <a:spcPts val="600"/>
              </a:spcAft>
            </a:pPr>
            <a:r>
              <a:rPr lang="en-US" altLang="en-US" sz="1600" dirty="0" smtClean="0"/>
              <a:t>Output</a:t>
            </a:r>
            <a:r>
              <a:rPr lang="en-US" altLang="en-US" sz="1600" dirty="0"/>
              <a:t>: 30 </a:t>
            </a:r>
            <a:endParaRPr lang="en-US" altLang="en-US" sz="1600" dirty="0" smtClean="0"/>
          </a:p>
          <a:p>
            <a:pPr lvl="2" fontAlgn="base">
              <a:spcBef>
                <a:spcPts val="0"/>
              </a:spcBef>
              <a:spcAft>
                <a:spcPts val="600"/>
              </a:spcAft>
            </a:pPr>
            <a:r>
              <a:rPr lang="en-US" altLang="en-US" sz="1400" dirty="0" smtClean="0"/>
              <a:t>Round </a:t>
            </a:r>
            <a:r>
              <a:rPr lang="en-US" altLang="en-US" sz="1400" dirty="0"/>
              <a:t>1: You could get 5 points. The sum is: 5. </a:t>
            </a:r>
            <a:endParaRPr lang="en-US" altLang="en-US" sz="1400" dirty="0" smtClean="0"/>
          </a:p>
          <a:p>
            <a:pPr lvl="2" fontAlgn="base">
              <a:spcBef>
                <a:spcPts val="0"/>
              </a:spcBef>
              <a:spcAft>
                <a:spcPts val="600"/>
              </a:spcAft>
            </a:pPr>
            <a:r>
              <a:rPr lang="en-US" altLang="en-US" sz="1400" dirty="0" smtClean="0"/>
              <a:t>Round </a:t>
            </a:r>
            <a:r>
              <a:rPr lang="en-US" altLang="en-US" sz="1400" dirty="0"/>
              <a:t>2: You could get 2 points. The sum is: 7. </a:t>
            </a:r>
            <a:r>
              <a:rPr lang="en-US" altLang="en-US" sz="1400" dirty="0" smtClean="0"/>
              <a:t>Operation </a:t>
            </a:r>
            <a:r>
              <a:rPr lang="en-US" altLang="en-US" sz="1400" dirty="0"/>
              <a:t>1: The round 2's data was invalid. The sum is: 5. </a:t>
            </a:r>
            <a:endParaRPr lang="en-US" altLang="en-US" sz="1400" dirty="0" smtClean="0"/>
          </a:p>
          <a:p>
            <a:pPr lvl="2" fontAlgn="base">
              <a:spcBef>
                <a:spcPts val="0"/>
              </a:spcBef>
              <a:spcAft>
                <a:spcPts val="600"/>
              </a:spcAft>
            </a:pPr>
            <a:r>
              <a:rPr lang="en-US" altLang="en-US" sz="1400" dirty="0" smtClean="0"/>
              <a:t>Round </a:t>
            </a:r>
            <a:r>
              <a:rPr lang="en-US" altLang="en-US" sz="1400" dirty="0"/>
              <a:t>3: You could get 10 points (the round 2's data has been removed). The sum is: 15. </a:t>
            </a:r>
            <a:endParaRPr lang="en-US" altLang="en-US" sz="1400" dirty="0" smtClean="0"/>
          </a:p>
          <a:p>
            <a:pPr lvl="2" fontAlgn="base">
              <a:spcBef>
                <a:spcPts val="0"/>
              </a:spcBef>
              <a:spcAft>
                <a:spcPts val="600"/>
              </a:spcAft>
            </a:pPr>
            <a:r>
              <a:rPr lang="en-US" altLang="en-US" sz="1400" dirty="0" smtClean="0"/>
              <a:t>Round </a:t>
            </a:r>
            <a:r>
              <a:rPr lang="en-US" altLang="en-US" sz="1400" dirty="0"/>
              <a:t>4: You could get 5 + 10 = 15 points. </a:t>
            </a:r>
            <a:endParaRPr lang="en-US" altLang="en-US" sz="1400" dirty="0" smtClean="0"/>
          </a:p>
          <a:p>
            <a:pPr lvl="2" fontAlgn="base">
              <a:spcBef>
                <a:spcPts val="0"/>
              </a:spcBef>
              <a:spcAft>
                <a:spcPts val="600"/>
              </a:spcAft>
            </a:pPr>
            <a:r>
              <a:rPr lang="en-US" altLang="en-US" sz="1400" dirty="0" smtClean="0"/>
              <a:t>The </a:t>
            </a:r>
            <a:r>
              <a:rPr lang="en-US" altLang="en-US" sz="1400" dirty="0"/>
              <a:t>sum is: 30</a:t>
            </a:r>
            <a:r>
              <a:rPr lang="en-US" altLang="en-US" sz="1400" dirty="0" smtClean="0"/>
              <a:t>.</a:t>
            </a:r>
            <a:endParaRPr lang="en-US" altLang="en-US" sz="1400" dirty="0"/>
          </a:p>
          <a:p>
            <a:pPr lvl="1" fontAlgn="base">
              <a:spcBef>
                <a:spcPts val="0"/>
              </a:spcBef>
              <a:spcAft>
                <a:spcPts val="600"/>
              </a:spcAft>
            </a:pPr>
            <a:endParaRPr lang="en-US" altLang="en-US" sz="1600" dirty="0"/>
          </a:p>
        </p:txBody>
      </p:sp>
      <p:sp>
        <p:nvSpPr>
          <p:cNvPr id="2" name="Title 1"/>
          <p:cNvSpPr>
            <a:spLocks noGrp="1"/>
          </p:cNvSpPr>
          <p:nvPr>
            <p:ph type="title"/>
          </p:nvPr>
        </p:nvSpPr>
        <p:spPr/>
        <p:txBody>
          <a:bodyPr/>
          <a:lstStyle/>
          <a:p>
            <a:r>
              <a:rPr lang="en-US" dirty="0" smtClean="0"/>
              <a:t>Practice IV</a:t>
            </a:r>
            <a:endParaRPr lang="en-US" dirty="0"/>
          </a:p>
        </p:txBody>
      </p:sp>
    </p:spTree>
    <p:extLst>
      <p:ext uri="{BB962C8B-B14F-4D97-AF65-F5344CB8AC3E}">
        <p14:creationId xmlns:p14="http://schemas.microsoft.com/office/powerpoint/2010/main" val="38790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urn on investment of the recruiting process presentat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extLst>
    <a:ext uri="{05A4C25C-085E-4340-85A3-A5531E510DB2}">
      <thm15:themeFamily xmlns:thm15="http://schemas.microsoft.com/office/thememl/2012/main" name="Return on investment of the recruiting process presentation" id="{D12A29A8-7F1C-4FA6-AA15-4EA8221E45B5}" vid="{E876C2F9-FA89-45B4-A16A-1449D5D52281}"/>
    </a:ext>
  </a:extLst>
</a:theme>
</file>

<file path=ppt/theme/theme2.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756AA02-1025-42B3-947D-D7D298381D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Recruiting process return on investment presentation</Template>
  <TotalTime>0</TotalTime>
  <Words>831</Words>
  <Application>Microsoft Office PowerPoint</Application>
  <PresentationFormat>Widescreen</PresentationFormat>
  <Paragraphs>145</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宋体</vt:lpstr>
      <vt:lpstr>Arial</vt:lpstr>
      <vt:lpstr>Calibri</vt:lpstr>
      <vt:lpstr>Wingdings 2</vt:lpstr>
      <vt:lpstr>Return on investment of the recruiting process presentation</vt:lpstr>
      <vt:lpstr>Data Structure and algorithm X   Stack and Queue</vt:lpstr>
      <vt:lpstr>Previous Review</vt:lpstr>
      <vt:lpstr>Overview</vt:lpstr>
      <vt:lpstr>Stack Basic Idea</vt:lpstr>
      <vt:lpstr>Queue Basic Idea</vt:lpstr>
      <vt:lpstr>Practice I</vt:lpstr>
      <vt:lpstr>Practice II</vt:lpstr>
      <vt:lpstr>Practice III</vt:lpstr>
      <vt:lpstr>Practice IV</vt:lpstr>
      <vt:lpstr>Practice V</vt:lpstr>
      <vt:lpstr>Practice VI</vt:lpstr>
      <vt:lpstr>Practice VII</vt:lpstr>
      <vt:lpstr>Homework</vt:lpstr>
      <vt:lpstr>Project</vt:lpstr>
      <vt:lpstr>Review</vt:lpstr>
      <vt:lpstr>Data Structure and algorithm X   Stack and queue THE END</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2016-03-29T04:05:36Z</dcterms:created>
  <dcterms:modified xsi:type="dcterms:W3CDTF">2020-01-10T20:44:57Z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TC034605479991</vt:lpwstr>
  </property>
</Properties>
</file>