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2645d0bb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2645d0bb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2645d0bb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2645d0bb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2645d0bb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2645d0bb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645d0bb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2645d0bb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2645d0bb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2645d0bb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2645d0bb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2645d0bb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2645d0bb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2645d0bb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2645d0bb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2645d0bb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2645d0bb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2645d0bb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2645d0bb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2645d0bb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645d0b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2645d0b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2645d0bb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2645d0bb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2645d0bb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2645d0bb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2645d0bb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2645d0bb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2645d0bb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2645d0bb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2645d0bb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2645d0bb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2645d0bb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2645d0bb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2645d0bb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2645d0bb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2645d0b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2645d0b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2645d0bb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2645d0bb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2645d0bb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2645d0bb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94175" y="452825"/>
            <a:ext cx="7688100" cy="9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Car Auction Price Analysis</a:t>
            </a:r>
            <a:endParaRPr sz="3800"/>
          </a:p>
        </p:txBody>
      </p:sp>
      <p:sp>
        <p:nvSpPr>
          <p:cNvPr id="87" name="Google Shape;87;p13"/>
          <p:cNvSpPr txBox="1"/>
          <p:nvPr/>
        </p:nvSpPr>
        <p:spPr>
          <a:xfrm>
            <a:off x="727650" y="1459075"/>
            <a:ext cx="7688700" cy="36405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2400">
                <a:solidFill>
                  <a:schemeClr val="dk1"/>
                </a:solidFill>
                <a:latin typeface="Raleway"/>
                <a:ea typeface="Raleway"/>
                <a:cs typeface="Raleway"/>
                <a:sym typeface="Raleway"/>
              </a:rPr>
              <a:t>Table of Contents</a:t>
            </a:r>
            <a:endParaRPr b="1" sz="2400">
              <a:solidFill>
                <a:schemeClr val="dk1"/>
              </a:solidFill>
              <a:latin typeface="Raleway"/>
              <a:ea typeface="Raleway"/>
              <a:cs typeface="Raleway"/>
              <a:sym typeface="Raleway"/>
            </a:endParaRPr>
          </a:p>
          <a:p>
            <a:pPr indent="-330200" lvl="0" marL="457200" rtl="0" algn="l">
              <a:lnSpc>
                <a:spcPct val="200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Introduction</a:t>
            </a:r>
            <a:endParaRPr sz="1600">
              <a:solidFill>
                <a:schemeClr val="dk2"/>
              </a:solidFill>
              <a:latin typeface="Raleway"/>
              <a:ea typeface="Raleway"/>
              <a:cs typeface="Raleway"/>
              <a:sym typeface="Raleway"/>
            </a:endParaRPr>
          </a:p>
          <a:p>
            <a:pPr indent="-330200" lvl="0" marL="457200" rtl="0" algn="l">
              <a:lnSpc>
                <a:spcPct val="200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Load and Pre-process Data</a:t>
            </a:r>
            <a:endParaRPr sz="1600">
              <a:solidFill>
                <a:schemeClr val="dk2"/>
              </a:solidFill>
              <a:latin typeface="Raleway"/>
              <a:ea typeface="Raleway"/>
              <a:cs typeface="Raleway"/>
              <a:sym typeface="Raleway"/>
            </a:endParaRPr>
          </a:p>
          <a:p>
            <a:pPr indent="-330200" lvl="0" marL="457200" rtl="0" algn="l">
              <a:lnSpc>
                <a:spcPct val="200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Engineer New Feature</a:t>
            </a:r>
            <a:endParaRPr sz="1600">
              <a:solidFill>
                <a:schemeClr val="dk2"/>
              </a:solidFill>
              <a:latin typeface="Raleway"/>
              <a:ea typeface="Raleway"/>
              <a:cs typeface="Raleway"/>
              <a:sym typeface="Raleway"/>
            </a:endParaRPr>
          </a:p>
          <a:p>
            <a:pPr indent="-330200" lvl="0" marL="457200" rtl="0" algn="l">
              <a:lnSpc>
                <a:spcPct val="200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Model Training and Evaluation</a:t>
            </a:r>
            <a:endParaRPr sz="1600">
              <a:solidFill>
                <a:schemeClr val="dk2"/>
              </a:solidFill>
              <a:latin typeface="Raleway"/>
              <a:ea typeface="Raleway"/>
              <a:cs typeface="Raleway"/>
              <a:sym typeface="Raleway"/>
            </a:endParaRPr>
          </a:p>
          <a:p>
            <a:pPr indent="-330200" lvl="0" marL="457200" rtl="0" algn="l">
              <a:lnSpc>
                <a:spcPct val="200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Conclusion</a:t>
            </a:r>
            <a:endParaRPr sz="16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61425" y="660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and Boxplot of Sellingprice Variable</a:t>
            </a:r>
            <a:endParaRPr/>
          </a:p>
        </p:txBody>
      </p:sp>
      <p:pic>
        <p:nvPicPr>
          <p:cNvPr id="149" name="Google Shape;149;p22"/>
          <p:cNvPicPr preferRelativeResize="0"/>
          <p:nvPr/>
        </p:nvPicPr>
        <p:blipFill>
          <a:blip r:embed="rId3">
            <a:alphaModFix/>
          </a:blip>
          <a:stretch>
            <a:fillRect/>
          </a:stretch>
        </p:blipFill>
        <p:spPr>
          <a:xfrm>
            <a:off x="3606800" y="1195275"/>
            <a:ext cx="5134848" cy="3949349"/>
          </a:xfrm>
          <a:prstGeom prst="rect">
            <a:avLst/>
          </a:prstGeom>
          <a:noFill/>
          <a:ln>
            <a:noFill/>
          </a:ln>
        </p:spPr>
      </p:pic>
      <p:pic>
        <p:nvPicPr>
          <p:cNvPr id="150" name="Google Shape;150;p22"/>
          <p:cNvPicPr preferRelativeResize="0"/>
          <p:nvPr/>
        </p:nvPicPr>
        <p:blipFill>
          <a:blip r:embed="rId4">
            <a:alphaModFix/>
          </a:blip>
          <a:stretch>
            <a:fillRect/>
          </a:stretch>
        </p:blipFill>
        <p:spPr>
          <a:xfrm>
            <a:off x="589750" y="2514475"/>
            <a:ext cx="3017049" cy="791325"/>
          </a:xfrm>
          <a:prstGeom prst="rect">
            <a:avLst/>
          </a:prstGeom>
          <a:noFill/>
          <a:ln>
            <a:noFill/>
          </a:ln>
        </p:spPr>
      </p:pic>
      <p:sp>
        <p:nvSpPr>
          <p:cNvPr id="151" name="Google Shape;151;p22"/>
          <p:cNvSpPr txBox="1"/>
          <p:nvPr/>
        </p:nvSpPr>
        <p:spPr>
          <a:xfrm>
            <a:off x="589750" y="1578900"/>
            <a:ext cx="274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want to take a look at how cars’ sale price distributed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14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Sellingprice Variable</a:t>
            </a:r>
            <a:endParaRPr/>
          </a:p>
        </p:txBody>
      </p:sp>
      <p:sp>
        <p:nvSpPr>
          <p:cNvPr id="157" name="Google Shape;157;p23"/>
          <p:cNvSpPr txBox="1"/>
          <p:nvPr>
            <p:ph idx="1" type="body"/>
          </p:nvPr>
        </p:nvSpPr>
        <p:spPr>
          <a:xfrm>
            <a:off x="6732050" y="1683300"/>
            <a:ext cx="2448600" cy="32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observing the plots above, we found there are some extreme values which are far greater than the upper quantile. Thus, we want to look these rows in detail.</a:t>
            </a:r>
            <a:endParaRPr/>
          </a:p>
          <a:p>
            <a:pPr indent="0" lvl="0" marL="0" rtl="0" algn="l">
              <a:spcBef>
                <a:spcPts val="1200"/>
              </a:spcBef>
              <a:spcAft>
                <a:spcPts val="0"/>
              </a:spcAft>
              <a:buNone/>
            </a:pPr>
            <a:r>
              <a:rPr lang="en"/>
              <a:t>We can see those cars are all luxury cars, so the high price seems to be reasonable and we decided not to remove those rows.</a:t>
            </a:r>
            <a:endParaRPr/>
          </a:p>
          <a:p>
            <a:pPr indent="0" lvl="0" marL="0" rtl="0" algn="l">
              <a:spcBef>
                <a:spcPts val="1200"/>
              </a:spcBef>
              <a:spcAft>
                <a:spcPts val="1200"/>
              </a:spcAft>
              <a:buNone/>
            </a:pPr>
            <a:r>
              <a:t/>
            </a:r>
            <a:endParaRPr/>
          </a:p>
        </p:txBody>
      </p:sp>
      <p:pic>
        <p:nvPicPr>
          <p:cNvPr id="158" name="Google Shape;158;p23"/>
          <p:cNvPicPr preferRelativeResize="0"/>
          <p:nvPr/>
        </p:nvPicPr>
        <p:blipFill>
          <a:blip r:embed="rId3">
            <a:alphaModFix/>
          </a:blip>
          <a:stretch>
            <a:fillRect/>
          </a:stretch>
        </p:blipFill>
        <p:spPr>
          <a:xfrm>
            <a:off x="729450" y="1683300"/>
            <a:ext cx="5870849" cy="329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7650" y="1251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Engineer New Feature</a:t>
            </a:r>
            <a:endParaRPr/>
          </a:p>
        </p:txBody>
      </p:sp>
      <p:sp>
        <p:nvSpPr>
          <p:cNvPr id="164" name="Google Shape;164;p24"/>
          <p:cNvSpPr txBox="1"/>
          <p:nvPr>
            <p:ph idx="1" type="body"/>
          </p:nvPr>
        </p:nvSpPr>
        <p:spPr>
          <a:xfrm>
            <a:off x="6504100" y="1925075"/>
            <a:ext cx="2640000" cy="241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create a new feature called </a:t>
            </a:r>
            <a:r>
              <a:rPr i="1" lang="en"/>
              <a:t>vehicle</a:t>
            </a:r>
            <a:r>
              <a:rPr lang="en"/>
              <a:t> which is a combination of </a:t>
            </a:r>
            <a:r>
              <a:rPr i="1" lang="en"/>
              <a:t>make </a:t>
            </a:r>
            <a:r>
              <a:rPr lang="en"/>
              <a:t>and </a:t>
            </a:r>
            <a:r>
              <a:rPr i="1" lang="en"/>
              <a:t>model </a:t>
            </a:r>
            <a:r>
              <a:rPr lang="en"/>
              <a:t>features.</a:t>
            </a:r>
            <a:endParaRPr/>
          </a:p>
          <a:p>
            <a:pPr indent="0" lvl="0" marL="0" rtl="0" algn="l">
              <a:spcBef>
                <a:spcPts val="1200"/>
              </a:spcBef>
              <a:spcAft>
                <a:spcPts val="0"/>
              </a:spcAft>
              <a:buNone/>
            </a:pPr>
            <a:r>
              <a:rPr lang="en"/>
              <a:t>And we convert the categorical variables to dummy variables to prepare for the model training.</a:t>
            </a:r>
            <a:endParaRPr/>
          </a:p>
          <a:p>
            <a:pPr indent="0" lvl="0" marL="0" rtl="0" algn="l">
              <a:spcBef>
                <a:spcPts val="1200"/>
              </a:spcBef>
              <a:spcAft>
                <a:spcPts val="1200"/>
              </a:spcAft>
              <a:buNone/>
            </a:pPr>
            <a:r>
              <a:rPr lang="en"/>
              <a:t>We used </a:t>
            </a:r>
            <a:r>
              <a:rPr i="1" lang="en"/>
              <a:t>vehicle, state, condition, odometer, and color</a:t>
            </a:r>
            <a:r>
              <a:rPr lang="en"/>
              <a:t> as predictor variables.</a:t>
            </a:r>
            <a:endParaRPr/>
          </a:p>
        </p:txBody>
      </p:sp>
      <p:pic>
        <p:nvPicPr>
          <p:cNvPr id="165" name="Google Shape;165;p24"/>
          <p:cNvPicPr preferRelativeResize="0"/>
          <p:nvPr/>
        </p:nvPicPr>
        <p:blipFill>
          <a:blip r:embed="rId3">
            <a:alphaModFix/>
          </a:blip>
          <a:stretch>
            <a:fillRect/>
          </a:stretch>
        </p:blipFill>
        <p:spPr>
          <a:xfrm>
            <a:off x="729450" y="1925075"/>
            <a:ext cx="5563974" cy="184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609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71" name="Google Shape;171;p25"/>
          <p:cNvSpPr txBox="1"/>
          <p:nvPr>
            <p:ph idx="1" type="body"/>
          </p:nvPr>
        </p:nvSpPr>
        <p:spPr>
          <a:xfrm>
            <a:off x="6402775" y="1737900"/>
            <a:ext cx="2625900" cy="2787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split the data into 80% train and 20% test set. We build our model on the </a:t>
            </a:r>
            <a:r>
              <a:rPr lang="en"/>
              <a:t>training</a:t>
            </a:r>
            <a:r>
              <a:rPr lang="en"/>
              <a:t> set and print out the R^2 value of the model, which is 0.78.</a:t>
            </a:r>
            <a:endParaRPr/>
          </a:p>
          <a:p>
            <a:pPr indent="0" lvl="0" marL="0" rtl="0" algn="l">
              <a:lnSpc>
                <a:spcPct val="150000"/>
              </a:lnSpc>
              <a:spcBef>
                <a:spcPts val="1200"/>
              </a:spcBef>
              <a:spcAft>
                <a:spcPts val="1200"/>
              </a:spcAft>
              <a:buNone/>
            </a:pPr>
            <a:r>
              <a:rPr lang="en"/>
              <a:t>This indicates that 78% variation of </a:t>
            </a:r>
            <a:r>
              <a:rPr i="1" lang="en"/>
              <a:t>sellingprice</a:t>
            </a:r>
            <a:r>
              <a:rPr lang="en"/>
              <a:t> can be explained by our model, which is a good result.  </a:t>
            </a:r>
            <a:endParaRPr/>
          </a:p>
        </p:txBody>
      </p:sp>
      <p:sp>
        <p:nvSpPr>
          <p:cNvPr id="172" name="Google Shape;172;p25"/>
          <p:cNvSpPr txBox="1"/>
          <p:nvPr/>
        </p:nvSpPr>
        <p:spPr>
          <a:xfrm>
            <a:off x="763225" y="1241150"/>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Linear Regression </a:t>
            </a:r>
            <a:endParaRPr sz="1600">
              <a:latin typeface="Lato"/>
              <a:ea typeface="Lato"/>
              <a:cs typeface="Lato"/>
              <a:sym typeface="Lato"/>
            </a:endParaRPr>
          </a:p>
        </p:txBody>
      </p:sp>
      <p:pic>
        <p:nvPicPr>
          <p:cNvPr id="173" name="Google Shape;173;p25"/>
          <p:cNvPicPr preferRelativeResize="0"/>
          <p:nvPr/>
        </p:nvPicPr>
        <p:blipFill>
          <a:blip r:embed="rId3">
            <a:alphaModFix/>
          </a:blip>
          <a:stretch>
            <a:fillRect/>
          </a:stretch>
        </p:blipFill>
        <p:spPr>
          <a:xfrm>
            <a:off x="729450" y="1737900"/>
            <a:ext cx="5563550" cy="283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7650" y="61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79" name="Google Shape;179;p26"/>
          <p:cNvSpPr txBox="1"/>
          <p:nvPr>
            <p:ph idx="1" type="body"/>
          </p:nvPr>
        </p:nvSpPr>
        <p:spPr>
          <a:xfrm>
            <a:off x="6293000" y="1790450"/>
            <a:ext cx="2794800" cy="3353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u</a:t>
            </a:r>
            <a:r>
              <a:rPr lang="en"/>
              <a:t>sed 5-fold Cross Validation to get a sense of variation  of Linear Regression R^2 performance on the training set.</a:t>
            </a:r>
            <a:endParaRPr/>
          </a:p>
          <a:p>
            <a:pPr indent="0" lvl="0" marL="0" rtl="0" algn="l">
              <a:lnSpc>
                <a:spcPct val="150000"/>
              </a:lnSpc>
              <a:spcBef>
                <a:spcPts val="1200"/>
              </a:spcBef>
              <a:spcAft>
                <a:spcPts val="1200"/>
              </a:spcAft>
              <a:buNone/>
            </a:pPr>
            <a:r>
              <a:rPr lang="en"/>
              <a:t>We can see that performance is pretty consistent for each fold. </a:t>
            </a:r>
            <a:endParaRPr/>
          </a:p>
        </p:txBody>
      </p:sp>
      <p:sp>
        <p:nvSpPr>
          <p:cNvPr id="180" name="Google Shape;180;p26"/>
          <p:cNvSpPr txBox="1"/>
          <p:nvPr/>
        </p:nvSpPr>
        <p:spPr>
          <a:xfrm>
            <a:off x="727650" y="1256213"/>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Cross-Validation</a:t>
            </a:r>
            <a:endParaRPr sz="1600">
              <a:latin typeface="Lato"/>
              <a:ea typeface="Lato"/>
              <a:cs typeface="Lato"/>
              <a:sym typeface="Lato"/>
            </a:endParaRPr>
          </a:p>
        </p:txBody>
      </p:sp>
      <p:pic>
        <p:nvPicPr>
          <p:cNvPr id="181" name="Google Shape;181;p26"/>
          <p:cNvPicPr preferRelativeResize="0"/>
          <p:nvPr/>
        </p:nvPicPr>
        <p:blipFill>
          <a:blip r:embed="rId3">
            <a:alphaModFix/>
          </a:blip>
          <a:stretch>
            <a:fillRect/>
          </a:stretch>
        </p:blipFill>
        <p:spPr>
          <a:xfrm>
            <a:off x="727650" y="1790450"/>
            <a:ext cx="5344025" cy="313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729450" y="3014225"/>
            <a:ext cx="7688700" cy="13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Notice that the R^2 of the Linear Regression Model on test set is very close to the value on training set. </a:t>
            </a:r>
            <a:endParaRPr/>
          </a:p>
          <a:p>
            <a:pPr indent="0" lvl="0" marL="0" rtl="0" algn="l">
              <a:spcBef>
                <a:spcPts val="1200"/>
              </a:spcBef>
              <a:spcAft>
                <a:spcPts val="1200"/>
              </a:spcAft>
              <a:buNone/>
            </a:pPr>
            <a:r>
              <a:rPr lang="en"/>
              <a:t>So, overfitting might not be a problem for Linear Model based on this result. </a:t>
            </a:r>
            <a:endParaRPr/>
          </a:p>
        </p:txBody>
      </p:sp>
      <p:sp>
        <p:nvSpPr>
          <p:cNvPr id="187" name="Google Shape;187;p27"/>
          <p:cNvSpPr txBox="1"/>
          <p:nvPr>
            <p:ph type="title"/>
          </p:nvPr>
        </p:nvSpPr>
        <p:spPr>
          <a:xfrm>
            <a:off x="727650" y="61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88" name="Google Shape;188;p27"/>
          <p:cNvSpPr txBox="1"/>
          <p:nvPr/>
        </p:nvSpPr>
        <p:spPr>
          <a:xfrm>
            <a:off x="727650" y="1291825"/>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Evaluation on Test Set</a:t>
            </a:r>
            <a:endParaRPr sz="1600">
              <a:latin typeface="Lato"/>
              <a:ea typeface="Lato"/>
              <a:cs typeface="Lato"/>
              <a:sym typeface="Lato"/>
            </a:endParaRPr>
          </a:p>
        </p:txBody>
      </p:sp>
      <p:pic>
        <p:nvPicPr>
          <p:cNvPr id="189" name="Google Shape;189;p27"/>
          <p:cNvPicPr preferRelativeResize="0"/>
          <p:nvPr/>
        </p:nvPicPr>
        <p:blipFill>
          <a:blip r:embed="rId3">
            <a:alphaModFix/>
          </a:blip>
          <a:stretch>
            <a:fillRect/>
          </a:stretch>
        </p:blipFill>
        <p:spPr>
          <a:xfrm>
            <a:off x="729438" y="1790438"/>
            <a:ext cx="8258175" cy="103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5744200" y="1561025"/>
            <a:ext cx="3351900" cy="3582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 order to compare the importance of each feature, we first scaled the model so that comparing magnitude will be meaningful.</a:t>
            </a:r>
            <a:endParaRPr/>
          </a:p>
          <a:p>
            <a:pPr indent="0" lvl="0" marL="0" rtl="0" algn="l">
              <a:lnSpc>
                <a:spcPct val="150000"/>
              </a:lnSpc>
              <a:spcBef>
                <a:spcPts val="1200"/>
              </a:spcBef>
              <a:spcAft>
                <a:spcPts val="1200"/>
              </a:spcAft>
              <a:buNone/>
            </a:pPr>
            <a:r>
              <a:rPr lang="en"/>
              <a:t>Then we retrieved the absolute value of coefficients for each feature and sort them in a descending order. As we can observe from the table, the top five most </a:t>
            </a:r>
            <a:r>
              <a:rPr lang="en"/>
              <a:t>important</a:t>
            </a:r>
            <a:r>
              <a:rPr lang="en"/>
              <a:t> features are </a:t>
            </a:r>
            <a:r>
              <a:rPr i="1" lang="en"/>
              <a:t>Co_yellow</a:t>
            </a:r>
            <a:r>
              <a:rPr lang="en"/>
              <a:t>, </a:t>
            </a:r>
            <a:r>
              <a:rPr i="1" lang="en"/>
              <a:t>condition</a:t>
            </a:r>
            <a:r>
              <a:rPr lang="en"/>
              <a:t>, </a:t>
            </a:r>
            <a:r>
              <a:rPr i="1" lang="en"/>
              <a:t>odometer</a:t>
            </a:r>
            <a:r>
              <a:rPr lang="en"/>
              <a:t>, </a:t>
            </a:r>
            <a:r>
              <a:rPr i="1" lang="en"/>
              <a:t>Ve_Acural CL</a:t>
            </a:r>
            <a:r>
              <a:rPr lang="en"/>
              <a:t>, and </a:t>
            </a:r>
            <a:r>
              <a:rPr i="1" lang="en"/>
              <a:t>Ve_Acural ILX</a:t>
            </a:r>
            <a:r>
              <a:rPr lang="en"/>
              <a:t>.</a:t>
            </a:r>
            <a:endParaRPr/>
          </a:p>
        </p:txBody>
      </p:sp>
      <p:sp>
        <p:nvSpPr>
          <p:cNvPr id="195" name="Google Shape;195;p28"/>
          <p:cNvSpPr txBox="1"/>
          <p:nvPr>
            <p:ph type="title"/>
          </p:nvPr>
        </p:nvSpPr>
        <p:spPr>
          <a:xfrm>
            <a:off x="727650" y="61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96" name="Google Shape;196;p28"/>
          <p:cNvSpPr txBox="1"/>
          <p:nvPr/>
        </p:nvSpPr>
        <p:spPr>
          <a:xfrm>
            <a:off x="727650" y="1190525"/>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Which features are important? </a:t>
            </a:r>
            <a:endParaRPr sz="1600">
              <a:latin typeface="Lato"/>
              <a:ea typeface="Lato"/>
              <a:cs typeface="Lato"/>
              <a:sym typeface="Lato"/>
            </a:endParaRPr>
          </a:p>
        </p:txBody>
      </p:sp>
      <p:pic>
        <p:nvPicPr>
          <p:cNvPr id="197" name="Google Shape;197;p28"/>
          <p:cNvPicPr preferRelativeResize="0"/>
          <p:nvPr/>
        </p:nvPicPr>
        <p:blipFill>
          <a:blip r:embed="rId3">
            <a:alphaModFix/>
          </a:blip>
          <a:stretch>
            <a:fillRect/>
          </a:stretch>
        </p:blipFill>
        <p:spPr>
          <a:xfrm>
            <a:off x="772550" y="1659075"/>
            <a:ext cx="4722933" cy="329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idx="1" type="body"/>
          </p:nvPr>
        </p:nvSpPr>
        <p:spPr>
          <a:xfrm>
            <a:off x="6270925" y="1604200"/>
            <a:ext cx="2873100" cy="35391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a:t>We also want to use random forest algorithm and compare its performance with Linear Regression. Since there are hundreds of features, it will take a long time to fit the model. We decide to cut the features based on what we observed in Linear Regression. We will use </a:t>
            </a:r>
            <a:r>
              <a:rPr i="1" lang="en"/>
              <a:t>condition, odometer, and make</a:t>
            </a:r>
            <a:r>
              <a:rPr lang="en"/>
              <a:t> features.</a:t>
            </a:r>
            <a:endParaRPr/>
          </a:p>
          <a:p>
            <a:pPr indent="0" lvl="0" marL="0" rtl="0" algn="l">
              <a:lnSpc>
                <a:spcPct val="150000"/>
              </a:lnSpc>
              <a:spcBef>
                <a:spcPts val="1200"/>
              </a:spcBef>
              <a:spcAft>
                <a:spcPts val="0"/>
              </a:spcAft>
              <a:buNone/>
            </a:pPr>
            <a:r>
              <a:rPr lang="en"/>
              <a:t>The R^2 of the Random Forest Model on train set is 0.94, which is very high. </a:t>
            </a:r>
            <a:endParaRPr/>
          </a:p>
          <a:p>
            <a:pPr indent="0" lvl="0" marL="0" rtl="0" algn="l">
              <a:spcBef>
                <a:spcPts val="1200"/>
              </a:spcBef>
              <a:spcAft>
                <a:spcPts val="1200"/>
              </a:spcAft>
              <a:buNone/>
            </a:pPr>
            <a:r>
              <a:t/>
            </a:r>
            <a:endParaRPr/>
          </a:p>
        </p:txBody>
      </p:sp>
      <p:sp>
        <p:nvSpPr>
          <p:cNvPr id="203" name="Google Shape;203;p29"/>
          <p:cNvSpPr txBox="1"/>
          <p:nvPr>
            <p:ph type="title"/>
          </p:nvPr>
        </p:nvSpPr>
        <p:spPr>
          <a:xfrm>
            <a:off x="550350" y="617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a:t>
            </a:r>
            <a:endParaRPr/>
          </a:p>
        </p:txBody>
      </p:sp>
      <p:sp>
        <p:nvSpPr>
          <p:cNvPr id="204" name="Google Shape;204;p29"/>
          <p:cNvSpPr txBox="1"/>
          <p:nvPr/>
        </p:nvSpPr>
        <p:spPr>
          <a:xfrm>
            <a:off x="550350" y="1232738"/>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Random Forest</a:t>
            </a:r>
            <a:r>
              <a:rPr lang="en" sz="1600">
                <a:latin typeface="Lato"/>
                <a:ea typeface="Lato"/>
                <a:cs typeface="Lato"/>
                <a:sym typeface="Lato"/>
              </a:rPr>
              <a:t> </a:t>
            </a:r>
            <a:endParaRPr sz="1600">
              <a:latin typeface="Lato"/>
              <a:ea typeface="Lato"/>
              <a:cs typeface="Lato"/>
              <a:sym typeface="Lato"/>
            </a:endParaRPr>
          </a:p>
        </p:txBody>
      </p:sp>
      <p:pic>
        <p:nvPicPr>
          <p:cNvPr id="205" name="Google Shape;205;p29"/>
          <p:cNvPicPr preferRelativeResize="0"/>
          <p:nvPr/>
        </p:nvPicPr>
        <p:blipFill>
          <a:blip r:embed="rId3">
            <a:alphaModFix/>
          </a:blip>
          <a:stretch>
            <a:fillRect/>
          </a:stretch>
        </p:blipFill>
        <p:spPr>
          <a:xfrm>
            <a:off x="550350" y="1743500"/>
            <a:ext cx="5720569" cy="302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632350" y="516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211" name="Google Shape;211;p30"/>
          <p:cNvSpPr txBox="1"/>
          <p:nvPr>
            <p:ph idx="1" type="body"/>
          </p:nvPr>
        </p:nvSpPr>
        <p:spPr>
          <a:xfrm>
            <a:off x="6090375" y="1850900"/>
            <a:ext cx="3053700" cy="3088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Again, we used 3-fold Cross Validation to get a sense of variation of Random Forest R^2 performance on the training set. The variation is almost 0.</a:t>
            </a:r>
            <a:endParaRPr/>
          </a:p>
        </p:txBody>
      </p:sp>
      <p:pic>
        <p:nvPicPr>
          <p:cNvPr id="212" name="Google Shape;212;p30"/>
          <p:cNvPicPr preferRelativeResize="0"/>
          <p:nvPr/>
        </p:nvPicPr>
        <p:blipFill>
          <a:blip r:embed="rId3">
            <a:alphaModFix/>
          </a:blip>
          <a:stretch>
            <a:fillRect/>
          </a:stretch>
        </p:blipFill>
        <p:spPr>
          <a:xfrm>
            <a:off x="632346" y="1850896"/>
            <a:ext cx="5170599" cy="2413800"/>
          </a:xfrm>
          <a:prstGeom prst="rect">
            <a:avLst/>
          </a:prstGeom>
          <a:noFill/>
          <a:ln>
            <a:noFill/>
          </a:ln>
        </p:spPr>
      </p:pic>
      <p:sp>
        <p:nvSpPr>
          <p:cNvPr id="213" name="Google Shape;213;p30"/>
          <p:cNvSpPr txBox="1"/>
          <p:nvPr/>
        </p:nvSpPr>
        <p:spPr>
          <a:xfrm>
            <a:off x="727650" y="1256213"/>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Cross-Validation</a:t>
            </a:r>
            <a:endParaRPr sz="16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52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219" name="Google Shape;219;p31"/>
          <p:cNvSpPr txBox="1"/>
          <p:nvPr>
            <p:ph idx="1" type="body"/>
          </p:nvPr>
        </p:nvSpPr>
        <p:spPr>
          <a:xfrm>
            <a:off x="5305150" y="1621625"/>
            <a:ext cx="3838800" cy="325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For Random Forest Model, the top five most influential features are </a:t>
            </a:r>
            <a:r>
              <a:rPr i="1" lang="en"/>
              <a:t>odometer, condition, Ve_BMW, Vw_Mercedes_Benz, Ve_Porsche</a:t>
            </a:r>
            <a:r>
              <a:rPr lang="en"/>
              <a:t>.</a:t>
            </a:r>
            <a:endParaRPr/>
          </a:p>
        </p:txBody>
      </p:sp>
      <p:pic>
        <p:nvPicPr>
          <p:cNvPr id="220" name="Google Shape;220;p31"/>
          <p:cNvPicPr preferRelativeResize="0"/>
          <p:nvPr/>
        </p:nvPicPr>
        <p:blipFill rotWithShape="1">
          <a:blip r:embed="rId3">
            <a:alphaModFix/>
          </a:blip>
          <a:srcRect b="51088" l="0" r="0" t="0"/>
          <a:stretch/>
        </p:blipFill>
        <p:spPr>
          <a:xfrm>
            <a:off x="780125" y="1621625"/>
            <a:ext cx="4195899" cy="2874274"/>
          </a:xfrm>
          <a:prstGeom prst="rect">
            <a:avLst/>
          </a:prstGeom>
          <a:noFill/>
          <a:ln>
            <a:noFill/>
          </a:ln>
        </p:spPr>
      </p:pic>
      <p:sp>
        <p:nvSpPr>
          <p:cNvPr id="221" name="Google Shape;221;p31"/>
          <p:cNvSpPr txBox="1"/>
          <p:nvPr/>
        </p:nvSpPr>
        <p:spPr>
          <a:xfrm>
            <a:off x="727650" y="1190525"/>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Which features are important? </a:t>
            </a:r>
            <a:endParaRPr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86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  According to McKinsey’s report, the used-car market is more than twice size of the new car market in US. So, in order to </a:t>
            </a:r>
            <a:r>
              <a:rPr lang="en"/>
              <a:t>better</a:t>
            </a:r>
            <a:r>
              <a:rPr lang="en"/>
              <a:t> serve customers in used-car market, we want to investigate what features that a customer value most.</a:t>
            </a:r>
            <a:endParaRPr/>
          </a:p>
          <a:p>
            <a:pPr indent="0" lvl="0" marL="0" rtl="0" algn="l">
              <a:lnSpc>
                <a:spcPct val="150000"/>
              </a:lnSpc>
              <a:spcBef>
                <a:spcPts val="1200"/>
              </a:spcBef>
              <a:spcAft>
                <a:spcPts val="1200"/>
              </a:spcAft>
              <a:buNone/>
            </a:pPr>
            <a:r>
              <a:rPr lang="en"/>
              <a:t>So using the car auction price dataset, I try to figure out what kind of used-cars that customers are willing to pay for a lot of money, i.e., what is the common characteristic of used-cars sold in low, medium, and high price.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729450" y="1217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822">
                <a:latin typeface="Lato"/>
                <a:ea typeface="Lato"/>
                <a:cs typeface="Lato"/>
                <a:sym typeface="Lato"/>
              </a:rPr>
              <a:t>Hyperparameter Tuning</a:t>
            </a:r>
            <a:r>
              <a:rPr lang="en"/>
              <a:t> </a:t>
            </a:r>
            <a:endParaRPr/>
          </a:p>
        </p:txBody>
      </p:sp>
      <p:sp>
        <p:nvSpPr>
          <p:cNvPr id="227" name="Google Shape;227;p32"/>
          <p:cNvSpPr txBox="1"/>
          <p:nvPr>
            <p:ph idx="1" type="body"/>
          </p:nvPr>
        </p:nvSpPr>
        <p:spPr>
          <a:xfrm>
            <a:off x="5550000" y="1873200"/>
            <a:ext cx="3594000" cy="3270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Next, we did some hyperparameter tuning. We want to find the optimal combination of n_estimators and max_depth hyperparameters such that can yield the </a:t>
            </a:r>
            <a:r>
              <a:rPr lang="en"/>
              <a:t>maximum R^2 value. </a:t>
            </a:r>
            <a:endParaRPr/>
          </a:p>
          <a:p>
            <a:pPr indent="0" lvl="0" marL="0" rtl="0" algn="l">
              <a:lnSpc>
                <a:spcPct val="150000"/>
              </a:lnSpc>
              <a:spcBef>
                <a:spcPts val="1200"/>
              </a:spcBef>
              <a:spcAft>
                <a:spcPts val="1200"/>
              </a:spcAft>
              <a:buNone/>
            </a:pPr>
            <a:r>
              <a:rPr lang="en"/>
              <a:t>We utilized GridSearchCV function and got the result that the best hyperparameters are max_depth to be 10 and n_estimators to be 100. We also had that the best R^2 value is 0.56. </a:t>
            </a:r>
            <a:endParaRPr/>
          </a:p>
        </p:txBody>
      </p:sp>
      <p:pic>
        <p:nvPicPr>
          <p:cNvPr id="228" name="Google Shape;228;p32"/>
          <p:cNvPicPr preferRelativeResize="0"/>
          <p:nvPr/>
        </p:nvPicPr>
        <p:blipFill>
          <a:blip r:embed="rId3">
            <a:alphaModFix/>
          </a:blip>
          <a:stretch>
            <a:fillRect/>
          </a:stretch>
        </p:blipFill>
        <p:spPr>
          <a:xfrm>
            <a:off x="729450" y="1873200"/>
            <a:ext cx="4734525" cy="2785400"/>
          </a:xfrm>
          <a:prstGeom prst="rect">
            <a:avLst/>
          </a:prstGeom>
          <a:noFill/>
          <a:ln>
            <a:noFill/>
          </a:ln>
        </p:spPr>
      </p:pic>
      <p:sp>
        <p:nvSpPr>
          <p:cNvPr id="229" name="Google Shape;229;p32"/>
          <p:cNvSpPr txBox="1"/>
          <p:nvPr>
            <p:ph type="title"/>
          </p:nvPr>
        </p:nvSpPr>
        <p:spPr>
          <a:xfrm>
            <a:off x="729450" y="52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60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a:t>
            </a:r>
            <a:endParaRPr/>
          </a:p>
        </p:txBody>
      </p:sp>
      <p:sp>
        <p:nvSpPr>
          <p:cNvPr id="235" name="Google Shape;235;p33"/>
          <p:cNvSpPr txBox="1"/>
          <p:nvPr>
            <p:ph idx="1" type="body"/>
          </p:nvPr>
        </p:nvSpPr>
        <p:spPr>
          <a:xfrm>
            <a:off x="729450" y="2701825"/>
            <a:ext cx="7688700" cy="1292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We used the model with best hyperparameters and  fit on the test set. We had that </a:t>
            </a:r>
            <a:r>
              <a:rPr lang="en"/>
              <a:t>the R^2 of the Random Forest Model on test set is 0.57, which is far less than 0.94</a:t>
            </a:r>
            <a:r>
              <a:rPr lang="en"/>
              <a:t> of the train set. This indicates that our model is overfitting here. </a:t>
            </a:r>
            <a:endParaRPr/>
          </a:p>
        </p:txBody>
      </p:sp>
      <p:sp>
        <p:nvSpPr>
          <p:cNvPr id="236" name="Google Shape;236;p33"/>
          <p:cNvSpPr txBox="1"/>
          <p:nvPr/>
        </p:nvSpPr>
        <p:spPr>
          <a:xfrm>
            <a:off x="727650" y="1291825"/>
            <a:ext cx="486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Evaluation on Test Set</a:t>
            </a:r>
            <a:endParaRPr sz="1600">
              <a:latin typeface="Lato"/>
              <a:ea typeface="Lato"/>
              <a:cs typeface="Lato"/>
              <a:sym typeface="Lato"/>
            </a:endParaRPr>
          </a:p>
        </p:txBody>
      </p:sp>
      <p:pic>
        <p:nvPicPr>
          <p:cNvPr id="237" name="Google Shape;237;p33"/>
          <p:cNvPicPr preferRelativeResize="0"/>
          <p:nvPr/>
        </p:nvPicPr>
        <p:blipFill>
          <a:blip r:embed="rId3">
            <a:alphaModFix/>
          </a:blip>
          <a:stretch>
            <a:fillRect/>
          </a:stretch>
        </p:blipFill>
        <p:spPr>
          <a:xfrm>
            <a:off x="727650" y="1722929"/>
            <a:ext cx="6092945" cy="84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484600" y="516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3" name="Google Shape;243;p34"/>
          <p:cNvSpPr txBox="1"/>
          <p:nvPr>
            <p:ph idx="1" type="body"/>
          </p:nvPr>
        </p:nvSpPr>
        <p:spPr>
          <a:xfrm>
            <a:off x="484600" y="1207375"/>
            <a:ext cx="8316000" cy="38586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From both linear model and random forest model, the features condition and odometer are important. And this is reasonable since car with better condition and less distance been travelled since manufactured usually can be sold with a good price. </a:t>
            </a:r>
            <a:endParaRPr/>
          </a:p>
          <a:p>
            <a:pPr indent="-311150" lvl="0" marL="457200" rtl="0" algn="l">
              <a:lnSpc>
                <a:spcPct val="150000"/>
              </a:lnSpc>
              <a:spcBef>
                <a:spcPts val="0"/>
              </a:spcBef>
              <a:spcAft>
                <a:spcPts val="0"/>
              </a:spcAft>
              <a:buSzPts val="1300"/>
              <a:buChar char="●"/>
            </a:pPr>
            <a:r>
              <a:rPr lang="en"/>
              <a:t>Some interesting findings from linear model is that whether a car is yellow or not can determine its price to a large extend. This may can be explained by the fact that there are few yellow cars in vehicle market, so yellow cars usually have common attributes, such as made by luxury brand. Thus they tend to have similar auction price. And whether a car is Acura can also affect the price a lot. This may be due to the reason that Acura only manufactured cars of similar grade and thus have similar auction price.</a:t>
            </a:r>
            <a:endParaRPr/>
          </a:p>
          <a:p>
            <a:pPr indent="-311150" lvl="0" marL="457200" rtl="0" algn="l">
              <a:lnSpc>
                <a:spcPct val="150000"/>
              </a:lnSpc>
              <a:spcBef>
                <a:spcPts val="0"/>
              </a:spcBef>
              <a:spcAft>
                <a:spcPts val="0"/>
              </a:spcAft>
              <a:buSzPts val="1300"/>
              <a:buChar char="●"/>
            </a:pPr>
            <a:r>
              <a:rPr lang="en"/>
              <a:t>Another surprising result is that random forest model has poor performance in terms of R^2, though we only used part of features trained in Linear Model. But this is because of the amount of time needed to fit the model. Besides, we also found overfitting issues in random forest model. Considering the time and overfitting issue, maybe linear model will be a better model here. </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and Pre-</a:t>
            </a:r>
            <a:r>
              <a:rPr lang="en"/>
              <a:t>process</a:t>
            </a:r>
            <a:r>
              <a:rPr lang="en"/>
              <a:t> Data</a:t>
            </a:r>
            <a:endParaRPr/>
          </a:p>
        </p:txBody>
      </p:sp>
      <p:sp>
        <p:nvSpPr>
          <p:cNvPr id="99" name="Google Shape;99;p15"/>
          <p:cNvSpPr txBox="1"/>
          <p:nvPr>
            <p:ph idx="1" type="body"/>
          </p:nvPr>
        </p:nvSpPr>
        <p:spPr>
          <a:xfrm>
            <a:off x="5617550" y="1853850"/>
            <a:ext cx="3284400" cy="32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dataset contain 558837 rows and 16 columns. So, the number of observations is enough to conduct some analysis.</a:t>
            </a:r>
            <a:endParaRPr/>
          </a:p>
          <a:p>
            <a:pPr indent="0" lvl="0" marL="0" rtl="0" algn="l">
              <a:spcBef>
                <a:spcPts val="1200"/>
              </a:spcBef>
              <a:spcAft>
                <a:spcPts val="0"/>
              </a:spcAft>
              <a:buNone/>
            </a:pPr>
            <a:r>
              <a:rPr lang="en"/>
              <a:t>Before we jump into the model training, we want to take a look at each variable and see if all the record value are appropriate.</a:t>
            </a:r>
            <a:endParaRPr/>
          </a:p>
          <a:p>
            <a:pPr indent="0" lvl="0" marL="0" rtl="0" algn="l">
              <a:spcBef>
                <a:spcPts val="1200"/>
              </a:spcBef>
              <a:spcAft>
                <a:spcPts val="0"/>
              </a:spcAft>
              <a:buNone/>
            </a:pPr>
            <a:r>
              <a:rPr lang="en"/>
              <a:t>The next slide will explain the meaning of each variable.</a:t>
            </a:r>
            <a:endParaRPr/>
          </a:p>
          <a:p>
            <a:pPr indent="0" lvl="0" marL="0" rtl="0" algn="l">
              <a:spcBef>
                <a:spcPts val="120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729450" y="1853850"/>
            <a:ext cx="4747026" cy="316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256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Dictionary</a:t>
            </a:r>
            <a:endParaRPr/>
          </a:p>
        </p:txBody>
      </p:sp>
      <p:pic>
        <p:nvPicPr>
          <p:cNvPr id="106" name="Google Shape;106;p16"/>
          <p:cNvPicPr preferRelativeResize="0"/>
          <p:nvPr/>
        </p:nvPicPr>
        <p:blipFill>
          <a:blip r:embed="rId3">
            <a:alphaModFix/>
          </a:blip>
          <a:stretch>
            <a:fillRect/>
          </a:stretch>
        </p:blipFill>
        <p:spPr>
          <a:xfrm>
            <a:off x="729449" y="1791800"/>
            <a:ext cx="4227523" cy="3064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234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a:t>
            </a:r>
            <a:endParaRPr/>
          </a:p>
        </p:txBody>
      </p:sp>
      <p:sp>
        <p:nvSpPr>
          <p:cNvPr id="112" name="Google Shape;112;p17"/>
          <p:cNvSpPr txBox="1"/>
          <p:nvPr>
            <p:ph idx="1" type="body"/>
          </p:nvPr>
        </p:nvSpPr>
        <p:spPr>
          <a:xfrm>
            <a:off x="5972175" y="1817450"/>
            <a:ext cx="3171900" cy="2522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The graph shows the </a:t>
            </a:r>
            <a:r>
              <a:rPr lang="en"/>
              <a:t>proportion of missing values in each variable. Note only transmission variable has considerable missing value, but still is not too high. </a:t>
            </a:r>
            <a:endParaRPr/>
          </a:p>
          <a:p>
            <a:pPr indent="0" lvl="0" marL="0" rtl="0" algn="l">
              <a:lnSpc>
                <a:spcPct val="150000"/>
              </a:lnSpc>
              <a:spcBef>
                <a:spcPts val="1200"/>
              </a:spcBef>
              <a:spcAft>
                <a:spcPts val="1200"/>
              </a:spcAft>
              <a:buNone/>
            </a:pPr>
            <a:r>
              <a:rPr lang="en"/>
              <a:t>So to continue the analysis, we decide to remove those missing values.</a:t>
            </a:r>
            <a:endParaRPr/>
          </a:p>
        </p:txBody>
      </p:sp>
      <p:pic>
        <p:nvPicPr>
          <p:cNvPr id="113" name="Google Shape;113;p17"/>
          <p:cNvPicPr preferRelativeResize="0"/>
          <p:nvPr/>
        </p:nvPicPr>
        <p:blipFill>
          <a:blip r:embed="rId3">
            <a:alphaModFix/>
          </a:blip>
          <a:stretch>
            <a:fillRect/>
          </a:stretch>
        </p:blipFill>
        <p:spPr>
          <a:xfrm>
            <a:off x="604225" y="1817450"/>
            <a:ext cx="5131524" cy="3326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234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Vin Variable </a:t>
            </a:r>
            <a:endParaRPr/>
          </a:p>
        </p:txBody>
      </p:sp>
      <p:sp>
        <p:nvSpPr>
          <p:cNvPr id="119" name="Google Shape;119;p18"/>
          <p:cNvSpPr txBox="1"/>
          <p:nvPr>
            <p:ph idx="1" type="body"/>
          </p:nvPr>
        </p:nvSpPr>
        <p:spPr>
          <a:xfrm>
            <a:off x="6420725" y="1722425"/>
            <a:ext cx="2723400" cy="2617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Since </a:t>
            </a:r>
            <a:r>
              <a:rPr i="1" lang="en"/>
              <a:t>vin</a:t>
            </a:r>
            <a:r>
              <a:rPr lang="en"/>
              <a:t> refers to the vehicle identification number, it is supposed to be unique. But there are some duplicates. </a:t>
            </a:r>
            <a:endParaRPr/>
          </a:p>
          <a:p>
            <a:pPr indent="0" lvl="0" marL="0" rtl="0" algn="l">
              <a:spcBef>
                <a:spcPts val="1200"/>
              </a:spcBef>
              <a:spcAft>
                <a:spcPts val="0"/>
              </a:spcAft>
              <a:buNone/>
            </a:pPr>
            <a:r>
              <a:rPr lang="en"/>
              <a:t>Randomly choose one duplicated vin and see their difference in terms of other variables, we found they only different at </a:t>
            </a:r>
            <a:r>
              <a:rPr i="1" lang="en"/>
              <a:t>sellingprice</a:t>
            </a:r>
            <a:r>
              <a:rPr lang="en"/>
              <a:t> and </a:t>
            </a:r>
            <a:r>
              <a:rPr i="1" lang="en"/>
              <a:t>saledate.</a:t>
            </a:r>
            <a:endParaRPr i="1"/>
          </a:p>
          <a:p>
            <a:pPr indent="0" lvl="0" marL="0" rtl="0" algn="l">
              <a:spcBef>
                <a:spcPts val="1200"/>
              </a:spcBef>
              <a:spcAft>
                <a:spcPts val="1200"/>
              </a:spcAft>
              <a:buNone/>
            </a:pPr>
            <a:r>
              <a:rPr lang="en"/>
              <a:t>Since we want to predict the </a:t>
            </a:r>
            <a:r>
              <a:rPr i="1" lang="en"/>
              <a:t>sellingprice</a:t>
            </a:r>
            <a:r>
              <a:rPr lang="en"/>
              <a:t>. It may affect our analysis, I decide to drop the duplicated rows</a:t>
            </a:r>
            <a:endParaRPr/>
          </a:p>
        </p:txBody>
      </p:sp>
      <p:pic>
        <p:nvPicPr>
          <p:cNvPr id="120" name="Google Shape;120;p18"/>
          <p:cNvPicPr preferRelativeResize="0"/>
          <p:nvPr/>
        </p:nvPicPr>
        <p:blipFill>
          <a:blip r:embed="rId3">
            <a:alphaModFix/>
          </a:blip>
          <a:stretch>
            <a:fillRect/>
          </a:stretch>
        </p:blipFill>
        <p:spPr>
          <a:xfrm>
            <a:off x="729450" y="1722425"/>
            <a:ext cx="5691276" cy="2153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22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Variable</a:t>
            </a:r>
            <a:endParaRPr/>
          </a:p>
        </p:txBody>
      </p:sp>
      <p:sp>
        <p:nvSpPr>
          <p:cNvPr id="126" name="Google Shape;126;p19"/>
          <p:cNvSpPr txBox="1"/>
          <p:nvPr>
            <p:ph idx="1" type="body"/>
          </p:nvPr>
        </p:nvSpPr>
        <p:spPr>
          <a:xfrm>
            <a:off x="4097775" y="1764650"/>
            <a:ext cx="4998300" cy="1545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Note there are some strange value within color and interior variable, such as ¡ª. In the original data, it is the '-' (</a:t>
            </a:r>
            <a:r>
              <a:rPr lang="en"/>
              <a:t>hyphen</a:t>
            </a:r>
            <a:r>
              <a:rPr lang="en"/>
              <a:t>) value. This may refer to the unknown value. Thus, we want to </a:t>
            </a:r>
            <a:r>
              <a:rPr lang="en"/>
              <a:t>replace</a:t>
            </a:r>
            <a:r>
              <a:rPr lang="en"/>
              <a:t> '¡ª' with 'unknown'</a:t>
            </a:r>
            <a:endParaRPr/>
          </a:p>
        </p:txBody>
      </p:sp>
      <p:pic>
        <p:nvPicPr>
          <p:cNvPr id="127" name="Google Shape;127;p19"/>
          <p:cNvPicPr preferRelativeResize="0"/>
          <p:nvPr/>
        </p:nvPicPr>
        <p:blipFill rotWithShape="1">
          <a:blip r:embed="rId3">
            <a:alphaModFix/>
          </a:blip>
          <a:srcRect b="14000" l="0" r="0" t="0"/>
          <a:stretch/>
        </p:blipFill>
        <p:spPr>
          <a:xfrm>
            <a:off x="729450" y="1764650"/>
            <a:ext cx="2866400" cy="2862225"/>
          </a:xfrm>
          <a:prstGeom prst="rect">
            <a:avLst/>
          </a:prstGeom>
          <a:noFill/>
          <a:ln>
            <a:noFill/>
          </a:ln>
        </p:spPr>
      </p:pic>
      <p:pic>
        <p:nvPicPr>
          <p:cNvPr id="128" name="Google Shape;128;p19"/>
          <p:cNvPicPr preferRelativeResize="0"/>
          <p:nvPr/>
        </p:nvPicPr>
        <p:blipFill rotWithShape="1">
          <a:blip r:embed="rId4">
            <a:alphaModFix/>
          </a:blip>
          <a:srcRect b="0" l="0" r="20634" t="48511"/>
          <a:stretch/>
        </p:blipFill>
        <p:spPr>
          <a:xfrm>
            <a:off x="4097775" y="3090200"/>
            <a:ext cx="4815250" cy="3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7650" y="1234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Variable</a:t>
            </a:r>
            <a:endParaRPr/>
          </a:p>
        </p:txBody>
      </p:sp>
      <p:sp>
        <p:nvSpPr>
          <p:cNvPr id="134" name="Google Shape;134;p20"/>
          <p:cNvSpPr txBox="1"/>
          <p:nvPr>
            <p:ph idx="1" type="body"/>
          </p:nvPr>
        </p:nvSpPr>
        <p:spPr>
          <a:xfrm>
            <a:off x="729450" y="1769400"/>
            <a:ext cx="3917100" cy="2570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a:t>Then we check the value of state variable. There is one  strange value (3vwd17aj4fm201708) which is obviously not state name. It looks like value from vin variable. </a:t>
            </a:r>
            <a:endParaRPr/>
          </a:p>
          <a:p>
            <a:pPr indent="0" lvl="0" marL="0" rtl="0" algn="l">
              <a:lnSpc>
                <a:spcPct val="150000"/>
              </a:lnSpc>
              <a:spcBef>
                <a:spcPts val="1200"/>
              </a:spcBef>
              <a:spcAft>
                <a:spcPts val="0"/>
              </a:spcAft>
              <a:buNone/>
            </a:pPr>
            <a:r>
              <a:rPr lang="en"/>
              <a:t>By observing the row, it looks like all the value are shift one column to the right and this caused the problem. So we decide to drop the mismatched row.</a:t>
            </a:r>
            <a:endParaRPr/>
          </a:p>
          <a:p>
            <a:pPr indent="0" lvl="0" marL="0" rtl="0" algn="l">
              <a:spcBef>
                <a:spcPts val="1200"/>
              </a:spcBef>
              <a:spcAft>
                <a:spcPts val="1200"/>
              </a:spcAft>
              <a:buNone/>
            </a:pPr>
            <a:r>
              <a:t/>
            </a:r>
            <a:endParaRPr/>
          </a:p>
        </p:txBody>
      </p:sp>
      <p:pic>
        <p:nvPicPr>
          <p:cNvPr id="135" name="Google Shape;135;p20"/>
          <p:cNvPicPr preferRelativeResize="0"/>
          <p:nvPr/>
        </p:nvPicPr>
        <p:blipFill>
          <a:blip r:embed="rId3">
            <a:alphaModFix/>
          </a:blip>
          <a:stretch>
            <a:fillRect/>
          </a:stretch>
        </p:blipFill>
        <p:spPr>
          <a:xfrm>
            <a:off x="5127850" y="920300"/>
            <a:ext cx="1390800" cy="2921351"/>
          </a:xfrm>
          <a:prstGeom prst="rect">
            <a:avLst/>
          </a:prstGeom>
          <a:noFill/>
          <a:ln>
            <a:noFill/>
          </a:ln>
        </p:spPr>
      </p:pic>
      <p:pic>
        <p:nvPicPr>
          <p:cNvPr id="136" name="Google Shape;136;p20"/>
          <p:cNvPicPr preferRelativeResize="0"/>
          <p:nvPr/>
        </p:nvPicPr>
        <p:blipFill rotWithShape="1">
          <a:blip r:embed="rId4">
            <a:alphaModFix/>
          </a:blip>
          <a:srcRect b="0" l="0" r="0" t="15275"/>
          <a:stretch/>
        </p:blipFill>
        <p:spPr>
          <a:xfrm>
            <a:off x="727650" y="4120275"/>
            <a:ext cx="7775677" cy="78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7650" y="1242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Sellingprice Variable</a:t>
            </a:r>
            <a:endParaRPr/>
          </a:p>
        </p:txBody>
      </p:sp>
      <p:sp>
        <p:nvSpPr>
          <p:cNvPr id="142" name="Google Shape;142;p21"/>
          <p:cNvSpPr txBox="1"/>
          <p:nvPr>
            <p:ph idx="1" type="body"/>
          </p:nvPr>
        </p:nvSpPr>
        <p:spPr>
          <a:xfrm>
            <a:off x="729450" y="1777875"/>
            <a:ext cx="3756600" cy="256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Note that the minimum value is 1, which is not reasonable to be a car selling price. Thus we decide to drop the </a:t>
            </a:r>
            <a:r>
              <a:rPr lang="en"/>
              <a:t>corresponding</a:t>
            </a:r>
            <a:r>
              <a:rPr lang="en"/>
              <a:t> rows.</a:t>
            </a:r>
            <a:endParaRPr/>
          </a:p>
        </p:txBody>
      </p:sp>
      <p:pic>
        <p:nvPicPr>
          <p:cNvPr id="143" name="Google Shape;143;p21"/>
          <p:cNvPicPr preferRelativeResize="0"/>
          <p:nvPr/>
        </p:nvPicPr>
        <p:blipFill>
          <a:blip r:embed="rId3">
            <a:alphaModFix/>
          </a:blip>
          <a:stretch>
            <a:fillRect/>
          </a:stretch>
        </p:blipFill>
        <p:spPr>
          <a:xfrm>
            <a:off x="4903650" y="1708325"/>
            <a:ext cx="4240350" cy="291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