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e61c1d5d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e61c1d5d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e61c1d5d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e61c1d5d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e61c1d5d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e61c1d5d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e61c1d5d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e61c1d5d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e61c1d5d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e61c1d5d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e61c1d5d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e61c1d5d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e61c1d5d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e61c1d5d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e61c1d5dd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e61c1d5dd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e61c1d5d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e61c1d5d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e61c1d5d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e61c1d5d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e61c1d5d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e61c1d5d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e61c1d5d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e61c1d5d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e61c1d5d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e61c1d5d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e61c1d5d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e61c1d5d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e61c1d5d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e61c1d5d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e61c1d5d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e61c1d5d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24.png"/><Relationship Id="rId6"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89725" y="1118525"/>
            <a:ext cx="89853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Car Auction Price Analysis: continue and recommendations</a:t>
            </a:r>
            <a:endParaRPr/>
          </a:p>
        </p:txBody>
      </p:sp>
      <p:sp>
        <p:nvSpPr>
          <p:cNvPr id="87" name="Google Shape;87;p13"/>
          <p:cNvSpPr txBox="1"/>
          <p:nvPr>
            <p:ph idx="1" type="subTitle"/>
          </p:nvPr>
        </p:nvSpPr>
        <p:spPr>
          <a:xfrm>
            <a:off x="6862800" y="2167800"/>
            <a:ext cx="2281200" cy="234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Group: T9 Hongwei Zha</a:t>
            </a:r>
            <a:endParaRPr sz="1500"/>
          </a:p>
        </p:txBody>
      </p:sp>
      <p:pic>
        <p:nvPicPr>
          <p:cNvPr id="88" name="Google Shape;88;p13"/>
          <p:cNvPicPr preferRelativeResize="0"/>
          <p:nvPr/>
        </p:nvPicPr>
        <p:blipFill>
          <a:blip r:embed="rId3">
            <a:alphaModFix/>
          </a:blip>
          <a:stretch>
            <a:fillRect/>
          </a:stretch>
        </p:blipFill>
        <p:spPr>
          <a:xfrm>
            <a:off x="0" y="2167800"/>
            <a:ext cx="6821252" cy="234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231875" y="721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Dimensionality Reduction with PCA</a:t>
            </a:r>
            <a:endParaRPr/>
          </a:p>
        </p:txBody>
      </p:sp>
      <p:sp>
        <p:nvSpPr>
          <p:cNvPr id="157" name="Google Shape;157;p22"/>
          <p:cNvSpPr txBox="1"/>
          <p:nvPr>
            <p:ph idx="1" type="body"/>
          </p:nvPr>
        </p:nvSpPr>
        <p:spPr>
          <a:xfrm>
            <a:off x="3518375" y="1299175"/>
            <a:ext cx="5318400" cy="3600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The left tables gave how each component is consist of original features. </a:t>
            </a:r>
            <a:endParaRPr/>
          </a:p>
          <a:p>
            <a:pPr indent="0" lvl="0" marL="0" rtl="0" algn="l">
              <a:lnSpc>
                <a:spcPct val="150000"/>
              </a:lnSpc>
              <a:spcBef>
                <a:spcPts val="1200"/>
              </a:spcBef>
              <a:spcAft>
                <a:spcPts val="0"/>
              </a:spcAft>
              <a:buNone/>
            </a:pPr>
            <a:r>
              <a:rPr lang="en"/>
              <a:t>We found that component 0 is mainly consist of odometer and </a:t>
            </a:r>
            <a:r>
              <a:rPr lang="en"/>
              <a:t>component</a:t>
            </a:r>
            <a:r>
              <a:rPr lang="en"/>
              <a:t> 1 is mainly consist of condition.  This inspired us to draw the scatter plot of odometer versus condition and its corresponding PCA transformation plot. </a:t>
            </a:r>
            <a:endParaRPr/>
          </a:p>
          <a:p>
            <a:pPr indent="0" lvl="0" marL="0" rtl="0" algn="l">
              <a:spcBef>
                <a:spcPts val="1200"/>
              </a:spcBef>
              <a:spcAft>
                <a:spcPts val="1200"/>
              </a:spcAft>
              <a:buNone/>
            </a:pPr>
            <a:r>
              <a:t/>
            </a:r>
            <a:endParaRPr/>
          </a:p>
        </p:txBody>
      </p:sp>
      <p:pic>
        <p:nvPicPr>
          <p:cNvPr id="158" name="Google Shape;158;p22"/>
          <p:cNvPicPr preferRelativeResize="0"/>
          <p:nvPr/>
        </p:nvPicPr>
        <p:blipFill>
          <a:blip r:embed="rId3">
            <a:alphaModFix/>
          </a:blip>
          <a:stretch>
            <a:fillRect/>
          </a:stretch>
        </p:blipFill>
        <p:spPr>
          <a:xfrm>
            <a:off x="320375" y="1256250"/>
            <a:ext cx="1239075" cy="3643399"/>
          </a:xfrm>
          <a:prstGeom prst="rect">
            <a:avLst/>
          </a:prstGeom>
          <a:noFill/>
          <a:ln>
            <a:noFill/>
          </a:ln>
        </p:spPr>
      </p:pic>
      <p:pic>
        <p:nvPicPr>
          <p:cNvPr id="159" name="Google Shape;159;p22"/>
          <p:cNvPicPr preferRelativeResize="0"/>
          <p:nvPr/>
        </p:nvPicPr>
        <p:blipFill rotWithShape="1">
          <a:blip r:embed="rId4">
            <a:alphaModFix/>
          </a:blip>
          <a:srcRect b="0" l="0" r="0" t="8155"/>
          <a:stretch/>
        </p:blipFill>
        <p:spPr>
          <a:xfrm>
            <a:off x="1752650" y="1212750"/>
            <a:ext cx="1463925" cy="3730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226503" y="693904"/>
            <a:ext cx="6600300" cy="45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Dimensionality Reduction with PCA</a:t>
            </a:r>
            <a:endParaRPr/>
          </a:p>
        </p:txBody>
      </p:sp>
      <p:sp>
        <p:nvSpPr>
          <p:cNvPr id="165" name="Google Shape;165;p23"/>
          <p:cNvSpPr txBox="1"/>
          <p:nvPr>
            <p:ph idx="1" type="body"/>
          </p:nvPr>
        </p:nvSpPr>
        <p:spPr>
          <a:xfrm>
            <a:off x="7249400" y="1349000"/>
            <a:ext cx="1894500" cy="2613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This looks exactly like the PCA plot of full data set, which also supports that odometer and </a:t>
            </a:r>
            <a:r>
              <a:rPr lang="en"/>
              <a:t>condition</a:t>
            </a:r>
            <a:r>
              <a:rPr lang="en"/>
              <a:t> together can explain most variation in car auction price. </a:t>
            </a:r>
            <a:endParaRPr/>
          </a:p>
        </p:txBody>
      </p:sp>
      <p:pic>
        <p:nvPicPr>
          <p:cNvPr id="166" name="Google Shape;166;p23"/>
          <p:cNvPicPr preferRelativeResize="0"/>
          <p:nvPr/>
        </p:nvPicPr>
        <p:blipFill>
          <a:blip r:embed="rId3">
            <a:alphaModFix/>
          </a:blip>
          <a:stretch>
            <a:fillRect/>
          </a:stretch>
        </p:blipFill>
        <p:spPr>
          <a:xfrm>
            <a:off x="89750" y="1349001"/>
            <a:ext cx="7053325" cy="3170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248200" y="715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Engine</a:t>
            </a:r>
            <a:endParaRPr/>
          </a:p>
        </p:txBody>
      </p:sp>
      <p:sp>
        <p:nvSpPr>
          <p:cNvPr id="172" name="Google Shape;172;p24"/>
          <p:cNvSpPr txBox="1"/>
          <p:nvPr>
            <p:ph idx="1" type="body"/>
          </p:nvPr>
        </p:nvSpPr>
        <p:spPr>
          <a:xfrm>
            <a:off x="2849400" y="1250225"/>
            <a:ext cx="6294600" cy="36846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We choose to use content-based filtering. </a:t>
            </a:r>
            <a:r>
              <a:rPr lang="en"/>
              <a:t>In order to be able to compute the similarity of each vehicle, we need to do some variable transformations</a:t>
            </a:r>
            <a:endParaRPr/>
          </a:p>
          <a:p>
            <a:pPr indent="0" lvl="0" marL="0" rtl="0" algn="l">
              <a:lnSpc>
                <a:spcPct val="150000"/>
              </a:lnSpc>
              <a:spcBef>
                <a:spcPts val="1200"/>
              </a:spcBef>
              <a:spcAft>
                <a:spcPts val="0"/>
              </a:spcAft>
              <a:buNone/>
            </a:pPr>
            <a:r>
              <a:rPr lang="en"/>
              <a:t>We first modify mmr variable which is the market estimated price for the car. We want to classify vehicle into several groups according to its estimated price. For example, start from the minimum value, every 5000 </a:t>
            </a:r>
            <a:r>
              <a:rPr lang="en"/>
              <a:t>dollar</a:t>
            </a:r>
            <a:r>
              <a:rPr lang="en"/>
              <a:t> will become a group.</a:t>
            </a:r>
            <a:endParaRPr/>
          </a:p>
          <a:p>
            <a:pPr indent="0" lvl="0" marL="0" rtl="0" algn="l">
              <a:lnSpc>
                <a:spcPct val="150000"/>
              </a:lnSpc>
              <a:spcBef>
                <a:spcPts val="1200"/>
              </a:spcBef>
              <a:spcAft>
                <a:spcPts val="0"/>
              </a:spcAft>
              <a:buNone/>
            </a:pPr>
            <a:r>
              <a:rPr lang="en"/>
              <a:t>The left table shows that the maximum value of mmr is far greater than the upper quantile, which suggests there are some outliers. We decide to treat the outliers as one group and divide the rest evenly.</a:t>
            </a:r>
            <a:endParaRPr/>
          </a:p>
          <a:p>
            <a:pPr indent="0" lvl="0" marL="0" rtl="0" algn="l">
              <a:spcBef>
                <a:spcPts val="1200"/>
              </a:spcBef>
              <a:spcAft>
                <a:spcPts val="1200"/>
              </a:spcAft>
              <a:buNone/>
            </a:pPr>
            <a:r>
              <a:t/>
            </a:r>
            <a:endParaRPr/>
          </a:p>
        </p:txBody>
      </p:sp>
      <p:pic>
        <p:nvPicPr>
          <p:cNvPr id="173" name="Google Shape;173;p24"/>
          <p:cNvPicPr preferRelativeResize="0"/>
          <p:nvPr/>
        </p:nvPicPr>
        <p:blipFill rotWithShape="1">
          <a:blip r:embed="rId3">
            <a:alphaModFix/>
          </a:blip>
          <a:srcRect b="3299" l="0" r="0" t="-3300"/>
          <a:stretch/>
        </p:blipFill>
        <p:spPr>
          <a:xfrm>
            <a:off x="248198" y="1364435"/>
            <a:ext cx="2178425" cy="2225625"/>
          </a:xfrm>
          <a:prstGeom prst="rect">
            <a:avLst/>
          </a:prstGeom>
          <a:noFill/>
          <a:ln>
            <a:noFill/>
          </a:ln>
        </p:spPr>
      </p:pic>
      <p:pic>
        <p:nvPicPr>
          <p:cNvPr id="174" name="Google Shape;174;p24"/>
          <p:cNvPicPr preferRelativeResize="0"/>
          <p:nvPr/>
        </p:nvPicPr>
        <p:blipFill>
          <a:blip r:embed="rId4">
            <a:alphaModFix/>
          </a:blip>
          <a:stretch>
            <a:fillRect/>
          </a:stretch>
        </p:blipFill>
        <p:spPr>
          <a:xfrm>
            <a:off x="122350" y="3909376"/>
            <a:ext cx="6332550" cy="123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215550" y="706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Engine</a:t>
            </a:r>
            <a:endParaRPr/>
          </a:p>
        </p:txBody>
      </p:sp>
      <p:sp>
        <p:nvSpPr>
          <p:cNvPr id="180" name="Google Shape;180;p25"/>
          <p:cNvSpPr txBox="1"/>
          <p:nvPr>
            <p:ph idx="1" type="body"/>
          </p:nvPr>
        </p:nvSpPr>
        <p:spPr>
          <a:xfrm>
            <a:off x="6634350" y="1351325"/>
            <a:ext cx="2509800" cy="3792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We used similar way to process odometer variable which refers to the distance </a:t>
            </a:r>
            <a:r>
              <a:rPr lang="en"/>
              <a:t>the</a:t>
            </a:r>
            <a:r>
              <a:rPr lang="en"/>
              <a:t> car has travelled since manufactured.</a:t>
            </a:r>
            <a:endParaRPr/>
          </a:p>
          <a:p>
            <a:pPr indent="0" lvl="0" marL="0" rtl="0" algn="l">
              <a:lnSpc>
                <a:spcPct val="150000"/>
              </a:lnSpc>
              <a:spcBef>
                <a:spcPts val="1200"/>
              </a:spcBef>
              <a:spcAft>
                <a:spcPts val="1200"/>
              </a:spcAft>
              <a:buNone/>
            </a:pPr>
            <a:r>
              <a:rPr lang="en"/>
              <a:t>We only choose part of features to characterize a vehicle. And this introduced many duplicated rows.  After deletion, the </a:t>
            </a:r>
            <a:r>
              <a:rPr lang="en"/>
              <a:t>bottom</a:t>
            </a:r>
            <a:r>
              <a:rPr lang="en"/>
              <a:t> table shows how the final data looks like.</a:t>
            </a:r>
            <a:endParaRPr/>
          </a:p>
        </p:txBody>
      </p:sp>
      <p:pic>
        <p:nvPicPr>
          <p:cNvPr id="181" name="Google Shape;181;p25"/>
          <p:cNvPicPr preferRelativeResize="0"/>
          <p:nvPr/>
        </p:nvPicPr>
        <p:blipFill>
          <a:blip r:embed="rId3">
            <a:alphaModFix/>
          </a:blip>
          <a:stretch>
            <a:fillRect/>
          </a:stretch>
        </p:blipFill>
        <p:spPr>
          <a:xfrm>
            <a:off x="215550" y="1351326"/>
            <a:ext cx="6373699" cy="1114250"/>
          </a:xfrm>
          <a:prstGeom prst="rect">
            <a:avLst/>
          </a:prstGeom>
          <a:noFill/>
          <a:ln>
            <a:noFill/>
          </a:ln>
        </p:spPr>
      </p:pic>
      <p:pic>
        <p:nvPicPr>
          <p:cNvPr id="182" name="Google Shape;182;p25"/>
          <p:cNvPicPr preferRelativeResize="0"/>
          <p:nvPr/>
        </p:nvPicPr>
        <p:blipFill>
          <a:blip r:embed="rId4">
            <a:alphaModFix/>
          </a:blip>
          <a:stretch>
            <a:fillRect/>
          </a:stretch>
        </p:blipFill>
        <p:spPr>
          <a:xfrm>
            <a:off x="215550" y="2678550"/>
            <a:ext cx="6418801" cy="930664"/>
          </a:xfrm>
          <a:prstGeom prst="rect">
            <a:avLst/>
          </a:prstGeom>
          <a:noFill/>
          <a:ln>
            <a:noFill/>
          </a:ln>
        </p:spPr>
      </p:pic>
      <p:pic>
        <p:nvPicPr>
          <p:cNvPr id="183" name="Google Shape;183;p25"/>
          <p:cNvPicPr preferRelativeResize="0"/>
          <p:nvPr/>
        </p:nvPicPr>
        <p:blipFill>
          <a:blip r:embed="rId5">
            <a:alphaModFix/>
          </a:blip>
          <a:stretch>
            <a:fillRect/>
          </a:stretch>
        </p:blipFill>
        <p:spPr>
          <a:xfrm>
            <a:off x="215546" y="3609221"/>
            <a:ext cx="5888349" cy="155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248175" y="67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Engine</a:t>
            </a:r>
            <a:endParaRPr/>
          </a:p>
        </p:txBody>
      </p:sp>
      <p:sp>
        <p:nvSpPr>
          <p:cNvPr id="189" name="Google Shape;189;p26"/>
          <p:cNvSpPr txBox="1"/>
          <p:nvPr>
            <p:ph idx="1" type="body"/>
          </p:nvPr>
        </p:nvSpPr>
        <p:spPr>
          <a:xfrm>
            <a:off x="5149800" y="1338300"/>
            <a:ext cx="3994200" cy="3001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After converting the categorical variables to dummy variables and standardizing all features, we computed the euclidean distances </a:t>
            </a:r>
            <a:r>
              <a:rPr lang="en"/>
              <a:t>pairwisely. </a:t>
            </a:r>
            <a:endParaRPr/>
          </a:p>
          <a:p>
            <a:pPr indent="0" lvl="0" marL="0" rtl="0" algn="l">
              <a:lnSpc>
                <a:spcPct val="150000"/>
              </a:lnSpc>
              <a:spcBef>
                <a:spcPts val="1200"/>
              </a:spcBef>
              <a:spcAft>
                <a:spcPts val="0"/>
              </a:spcAft>
              <a:buNone/>
            </a:pPr>
            <a:r>
              <a:rPr lang="en"/>
              <a:t>Due to the limit capacity of the in-memory storage, we only chose 10000 records.</a:t>
            </a:r>
            <a:endParaRPr/>
          </a:p>
          <a:p>
            <a:pPr indent="0" lvl="0" marL="0" rtl="0" algn="l">
              <a:lnSpc>
                <a:spcPct val="150000"/>
              </a:lnSpc>
              <a:spcBef>
                <a:spcPts val="1200"/>
              </a:spcBef>
              <a:spcAft>
                <a:spcPts val="1200"/>
              </a:spcAft>
              <a:buNone/>
            </a:pPr>
            <a:r>
              <a:rPr lang="en"/>
              <a:t>The left matrix shows the distance between pairs.  Small value indicates two vehicles are similar and large value indicates two vehicles are different.  </a:t>
            </a:r>
            <a:endParaRPr/>
          </a:p>
        </p:txBody>
      </p:sp>
      <p:pic>
        <p:nvPicPr>
          <p:cNvPr id="190" name="Google Shape;190;p26"/>
          <p:cNvPicPr preferRelativeResize="0"/>
          <p:nvPr/>
        </p:nvPicPr>
        <p:blipFill>
          <a:blip r:embed="rId3">
            <a:alphaModFix/>
          </a:blip>
          <a:stretch>
            <a:fillRect/>
          </a:stretch>
        </p:blipFill>
        <p:spPr>
          <a:xfrm>
            <a:off x="248175" y="1338300"/>
            <a:ext cx="4363249" cy="2388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354225" y="641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Engine</a:t>
            </a:r>
            <a:endParaRPr/>
          </a:p>
        </p:txBody>
      </p:sp>
      <p:sp>
        <p:nvSpPr>
          <p:cNvPr id="196" name="Google Shape;196;p27"/>
          <p:cNvSpPr txBox="1"/>
          <p:nvPr>
            <p:ph idx="1" type="body"/>
          </p:nvPr>
        </p:nvSpPr>
        <p:spPr>
          <a:xfrm>
            <a:off x="5084525" y="1424750"/>
            <a:ext cx="4013400" cy="291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heat map visualized the distance between the  first ten vehicles.</a:t>
            </a:r>
            <a:endParaRPr/>
          </a:p>
          <a:p>
            <a:pPr indent="0" lvl="0" marL="0" rtl="0" algn="l">
              <a:spcBef>
                <a:spcPts val="1200"/>
              </a:spcBef>
              <a:spcAft>
                <a:spcPts val="0"/>
              </a:spcAft>
              <a:buNone/>
            </a:pPr>
            <a:r>
              <a:rPr lang="en"/>
              <a:t>The darker the block is the more similarity </a:t>
            </a:r>
            <a:r>
              <a:rPr lang="en"/>
              <a:t>the</a:t>
            </a:r>
            <a:r>
              <a:rPr lang="en"/>
              <a:t> corresponding two vehicles share.</a:t>
            </a:r>
            <a:endParaRPr/>
          </a:p>
          <a:p>
            <a:pPr indent="0" lvl="0" marL="0" rtl="0" algn="l">
              <a:spcBef>
                <a:spcPts val="1200"/>
              </a:spcBef>
              <a:spcAft>
                <a:spcPts val="1200"/>
              </a:spcAft>
              <a:buNone/>
            </a:pPr>
            <a:r>
              <a:rPr lang="en"/>
              <a:t>We can observe that vehicle 10 is different from all other 9 vehicles. </a:t>
            </a:r>
            <a:endParaRPr/>
          </a:p>
        </p:txBody>
      </p:sp>
      <p:pic>
        <p:nvPicPr>
          <p:cNvPr id="197" name="Google Shape;197;p27"/>
          <p:cNvPicPr preferRelativeResize="0"/>
          <p:nvPr/>
        </p:nvPicPr>
        <p:blipFill>
          <a:blip r:embed="rId3">
            <a:alphaModFix/>
          </a:blip>
          <a:stretch>
            <a:fillRect/>
          </a:stretch>
        </p:blipFill>
        <p:spPr>
          <a:xfrm>
            <a:off x="517375" y="1312178"/>
            <a:ext cx="3801775" cy="36029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280800" y="682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Engine</a:t>
            </a:r>
            <a:endParaRPr/>
          </a:p>
        </p:txBody>
      </p:sp>
      <p:sp>
        <p:nvSpPr>
          <p:cNvPr id="203" name="Google Shape;203;p28"/>
          <p:cNvSpPr txBox="1"/>
          <p:nvPr>
            <p:ph idx="1" type="body"/>
          </p:nvPr>
        </p:nvSpPr>
        <p:spPr>
          <a:xfrm>
            <a:off x="4195425" y="1310575"/>
            <a:ext cx="4894200" cy="3029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We want to check if this recommendation engine makes sense.</a:t>
            </a:r>
            <a:endParaRPr/>
          </a:p>
          <a:p>
            <a:pPr indent="0" lvl="0" marL="0" rtl="0" algn="l">
              <a:lnSpc>
                <a:spcPct val="150000"/>
              </a:lnSpc>
              <a:spcBef>
                <a:spcPts val="1200"/>
              </a:spcBef>
              <a:spcAft>
                <a:spcPts val="0"/>
              </a:spcAft>
              <a:buNone/>
            </a:pPr>
            <a:r>
              <a:rPr lang="en"/>
              <a:t>Suppose we are </a:t>
            </a:r>
            <a:r>
              <a:rPr lang="en"/>
              <a:t>interested</a:t>
            </a:r>
            <a:r>
              <a:rPr lang="en"/>
              <a:t> in vehicle 6, we want to see all vehicles that are similar to vehicle 6. </a:t>
            </a:r>
            <a:endParaRPr/>
          </a:p>
          <a:p>
            <a:pPr indent="0" lvl="0" marL="0" rtl="0" algn="l">
              <a:lnSpc>
                <a:spcPct val="150000"/>
              </a:lnSpc>
              <a:spcBef>
                <a:spcPts val="1200"/>
              </a:spcBef>
              <a:spcAft>
                <a:spcPts val="1200"/>
              </a:spcAft>
              <a:buNone/>
            </a:pPr>
            <a:r>
              <a:rPr lang="en"/>
              <a:t>The left tables listed top 10 vehicles that are most similar to vehicle 6. </a:t>
            </a:r>
            <a:endParaRPr/>
          </a:p>
        </p:txBody>
      </p:sp>
      <p:pic>
        <p:nvPicPr>
          <p:cNvPr id="204" name="Google Shape;204;p28"/>
          <p:cNvPicPr preferRelativeResize="0"/>
          <p:nvPr/>
        </p:nvPicPr>
        <p:blipFill>
          <a:blip r:embed="rId3">
            <a:alphaModFix/>
          </a:blip>
          <a:stretch>
            <a:fillRect/>
          </a:stretch>
        </p:blipFill>
        <p:spPr>
          <a:xfrm>
            <a:off x="349725" y="1310575"/>
            <a:ext cx="3527251" cy="3457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336125" y="657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Engine</a:t>
            </a:r>
            <a:endParaRPr/>
          </a:p>
        </p:txBody>
      </p:sp>
      <p:sp>
        <p:nvSpPr>
          <p:cNvPr id="210" name="Google Shape;210;p29"/>
          <p:cNvSpPr txBox="1"/>
          <p:nvPr>
            <p:ph idx="1" type="body"/>
          </p:nvPr>
        </p:nvSpPr>
        <p:spPr>
          <a:xfrm>
            <a:off x="6109700" y="1258600"/>
            <a:ext cx="3050700" cy="3885000"/>
          </a:xfrm>
          <a:prstGeom prst="rect">
            <a:avLst/>
          </a:prstGeom>
        </p:spPr>
        <p:txBody>
          <a:bodyPr anchorCtr="0" anchor="t" bIns="91425" lIns="91425" spcFirstLastPara="1" rIns="91425" wrap="square" tIns="91425">
            <a:normAutofit fontScale="92500"/>
          </a:bodyPr>
          <a:lstStyle/>
          <a:p>
            <a:pPr indent="0" lvl="0" marL="0" rtl="0" algn="l">
              <a:lnSpc>
                <a:spcPct val="150000"/>
              </a:lnSpc>
              <a:spcBef>
                <a:spcPts val="0"/>
              </a:spcBef>
              <a:spcAft>
                <a:spcPts val="0"/>
              </a:spcAft>
              <a:buNone/>
            </a:pPr>
            <a:r>
              <a:rPr lang="en"/>
              <a:t>We go back to the original data to see how recommended vehicles look like. </a:t>
            </a:r>
            <a:endParaRPr/>
          </a:p>
          <a:p>
            <a:pPr indent="0" lvl="0" marL="0" rtl="0" algn="l">
              <a:lnSpc>
                <a:spcPct val="150000"/>
              </a:lnSpc>
              <a:spcBef>
                <a:spcPts val="1200"/>
              </a:spcBef>
              <a:spcAft>
                <a:spcPts val="0"/>
              </a:spcAft>
              <a:buNone/>
            </a:pPr>
            <a:r>
              <a:rPr lang="en"/>
              <a:t>In terms of year, body, transmission, condition, odometer, color, and estimated price, those cars are very similar.  </a:t>
            </a:r>
            <a:endParaRPr/>
          </a:p>
          <a:p>
            <a:pPr indent="0" lvl="0" marL="0" rtl="0" algn="l">
              <a:lnSpc>
                <a:spcPct val="150000"/>
              </a:lnSpc>
              <a:spcBef>
                <a:spcPts val="1200"/>
              </a:spcBef>
              <a:spcAft>
                <a:spcPts val="0"/>
              </a:spcAft>
              <a:buNone/>
            </a:pPr>
            <a:r>
              <a:rPr lang="en"/>
              <a:t>And we also found that the brands of those cars are competitors of each other as the target customer of BMW tend to be also interested in Mercedes-Benz or Audi.  This suggests that our recommendation </a:t>
            </a:r>
            <a:r>
              <a:rPr lang="en"/>
              <a:t>engine</a:t>
            </a:r>
            <a:r>
              <a:rPr lang="en"/>
              <a:t> works well. </a:t>
            </a:r>
            <a:endParaRPr/>
          </a:p>
          <a:p>
            <a:pPr indent="0" lvl="0" marL="0" rtl="0" algn="l">
              <a:spcBef>
                <a:spcPts val="1200"/>
              </a:spcBef>
              <a:spcAft>
                <a:spcPts val="1200"/>
              </a:spcAft>
              <a:buNone/>
            </a:pPr>
            <a:r>
              <a:t/>
            </a:r>
            <a:endParaRPr/>
          </a:p>
        </p:txBody>
      </p:sp>
      <p:pic>
        <p:nvPicPr>
          <p:cNvPr id="211" name="Google Shape;211;p29"/>
          <p:cNvPicPr preferRelativeResize="0"/>
          <p:nvPr/>
        </p:nvPicPr>
        <p:blipFill rotWithShape="1">
          <a:blip r:embed="rId3">
            <a:alphaModFix/>
          </a:blip>
          <a:srcRect b="21203" l="0" r="0" t="0"/>
          <a:stretch/>
        </p:blipFill>
        <p:spPr>
          <a:xfrm>
            <a:off x="0" y="1258600"/>
            <a:ext cx="6109702" cy="3755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Table of Contents</a:t>
            </a:r>
            <a:endParaRPr sz="3040"/>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Feature Selection</a:t>
            </a:r>
            <a:endParaRPr sz="1600"/>
          </a:p>
          <a:p>
            <a:pPr indent="-330200" lvl="0" marL="457200" rtl="0" algn="l">
              <a:lnSpc>
                <a:spcPct val="200000"/>
              </a:lnSpc>
              <a:spcBef>
                <a:spcPts val="0"/>
              </a:spcBef>
              <a:spcAft>
                <a:spcPts val="0"/>
              </a:spcAft>
              <a:buSzPts val="1600"/>
              <a:buChar char="●"/>
            </a:pPr>
            <a:r>
              <a:rPr lang="en" sz="1600"/>
              <a:t>Dimensionality Reduction with PCA</a:t>
            </a:r>
            <a:endParaRPr sz="1600"/>
          </a:p>
          <a:p>
            <a:pPr indent="-330200" lvl="0" marL="457200" rtl="0" algn="l">
              <a:lnSpc>
                <a:spcPct val="200000"/>
              </a:lnSpc>
              <a:spcBef>
                <a:spcPts val="0"/>
              </a:spcBef>
              <a:spcAft>
                <a:spcPts val="0"/>
              </a:spcAft>
              <a:buSzPts val="1600"/>
              <a:buChar char="●"/>
            </a:pPr>
            <a:r>
              <a:rPr lang="en" sz="1600"/>
              <a:t>Recommendation Engine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191075" y="6090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 Linear Model</a:t>
            </a:r>
            <a:endParaRPr/>
          </a:p>
        </p:txBody>
      </p:sp>
      <p:sp>
        <p:nvSpPr>
          <p:cNvPr id="100" name="Google Shape;100;p15"/>
          <p:cNvSpPr txBox="1"/>
          <p:nvPr>
            <p:ph idx="1" type="body"/>
          </p:nvPr>
        </p:nvSpPr>
        <p:spPr>
          <a:xfrm>
            <a:off x="5745250" y="1286075"/>
            <a:ext cx="3398700" cy="3857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Left table shows absolute value of coefficients in linear model without regularization and right hand side shows absolute value of coefficients in linear model with LASSO regularization.</a:t>
            </a:r>
            <a:endParaRPr/>
          </a:p>
          <a:p>
            <a:pPr indent="0" lvl="0" marL="0" rtl="0" algn="l">
              <a:lnSpc>
                <a:spcPct val="150000"/>
              </a:lnSpc>
              <a:spcBef>
                <a:spcPts val="1200"/>
              </a:spcBef>
              <a:spcAft>
                <a:spcPts val="1200"/>
              </a:spcAft>
              <a:buNone/>
            </a:pPr>
            <a:r>
              <a:rPr lang="en"/>
              <a:t>Note </a:t>
            </a:r>
            <a:r>
              <a:rPr lang="en"/>
              <a:t>many</a:t>
            </a:r>
            <a:r>
              <a:rPr lang="en"/>
              <a:t> coefficients in LASSO are driven to </a:t>
            </a:r>
            <a:r>
              <a:rPr lang="en"/>
              <a:t>zero since L1 norm favors a sparse solution, i.e., a few entries in the parameter vector vanish. </a:t>
            </a:r>
            <a:endParaRPr/>
          </a:p>
        </p:txBody>
      </p:sp>
      <p:pic>
        <p:nvPicPr>
          <p:cNvPr id="101" name="Google Shape;101;p15"/>
          <p:cNvPicPr preferRelativeResize="0"/>
          <p:nvPr/>
        </p:nvPicPr>
        <p:blipFill>
          <a:blip r:embed="rId3">
            <a:alphaModFix/>
          </a:blip>
          <a:stretch>
            <a:fillRect/>
          </a:stretch>
        </p:blipFill>
        <p:spPr>
          <a:xfrm>
            <a:off x="191074" y="1286078"/>
            <a:ext cx="2961401" cy="2966901"/>
          </a:xfrm>
          <a:prstGeom prst="rect">
            <a:avLst/>
          </a:prstGeom>
          <a:noFill/>
          <a:ln>
            <a:noFill/>
          </a:ln>
        </p:spPr>
      </p:pic>
      <p:pic>
        <p:nvPicPr>
          <p:cNvPr id="102" name="Google Shape;102;p15"/>
          <p:cNvPicPr preferRelativeResize="0"/>
          <p:nvPr/>
        </p:nvPicPr>
        <p:blipFill rotWithShape="1">
          <a:blip r:embed="rId4">
            <a:alphaModFix/>
          </a:blip>
          <a:srcRect b="0" l="0" r="10905" t="0"/>
          <a:stretch/>
        </p:blipFill>
        <p:spPr>
          <a:xfrm>
            <a:off x="3071475" y="1286075"/>
            <a:ext cx="2673775" cy="2837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148475" y="641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 Linear Model</a:t>
            </a:r>
            <a:endParaRPr/>
          </a:p>
        </p:txBody>
      </p:sp>
      <p:sp>
        <p:nvSpPr>
          <p:cNvPr id="108" name="Google Shape;108;p16"/>
          <p:cNvSpPr txBox="1"/>
          <p:nvPr>
            <p:ph idx="1" type="body"/>
          </p:nvPr>
        </p:nvSpPr>
        <p:spPr>
          <a:xfrm>
            <a:off x="4986625" y="1303975"/>
            <a:ext cx="4157400" cy="3036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We only choose the parameter with </a:t>
            </a:r>
            <a:r>
              <a:rPr lang="en"/>
              <a:t>non</a:t>
            </a:r>
            <a:r>
              <a:rPr lang="en"/>
              <a:t>zero coefficient, this </a:t>
            </a:r>
            <a:r>
              <a:rPr lang="en"/>
              <a:t>reduced</a:t>
            </a:r>
            <a:r>
              <a:rPr lang="en"/>
              <a:t> 179 features.</a:t>
            </a:r>
            <a:endParaRPr/>
          </a:p>
          <a:p>
            <a:pPr indent="0" lvl="0" marL="0" rtl="0" algn="l">
              <a:lnSpc>
                <a:spcPct val="150000"/>
              </a:lnSpc>
              <a:spcBef>
                <a:spcPts val="1200"/>
              </a:spcBef>
              <a:spcAft>
                <a:spcPts val="1200"/>
              </a:spcAft>
              <a:buNone/>
            </a:pPr>
            <a:r>
              <a:rPr lang="en"/>
              <a:t>We also calculate the R-Squared value of regularized linear model on test set and find out that it has the same performance as the unregularized one.  </a:t>
            </a:r>
            <a:endParaRPr/>
          </a:p>
        </p:txBody>
      </p:sp>
      <p:pic>
        <p:nvPicPr>
          <p:cNvPr id="109" name="Google Shape;109;p16"/>
          <p:cNvPicPr preferRelativeResize="0"/>
          <p:nvPr/>
        </p:nvPicPr>
        <p:blipFill>
          <a:blip r:embed="rId3">
            <a:alphaModFix/>
          </a:blip>
          <a:stretch>
            <a:fillRect/>
          </a:stretch>
        </p:blipFill>
        <p:spPr>
          <a:xfrm>
            <a:off x="148475" y="1303974"/>
            <a:ext cx="4784650" cy="1948750"/>
          </a:xfrm>
          <a:prstGeom prst="rect">
            <a:avLst/>
          </a:prstGeom>
          <a:noFill/>
          <a:ln>
            <a:noFill/>
          </a:ln>
        </p:spPr>
      </p:pic>
      <p:pic>
        <p:nvPicPr>
          <p:cNvPr id="110" name="Google Shape;110;p16"/>
          <p:cNvPicPr preferRelativeResize="0"/>
          <p:nvPr/>
        </p:nvPicPr>
        <p:blipFill rotWithShape="1">
          <a:blip r:embed="rId4">
            <a:alphaModFix/>
          </a:blip>
          <a:srcRect b="0" l="0" r="8925" t="0"/>
          <a:stretch/>
        </p:blipFill>
        <p:spPr>
          <a:xfrm>
            <a:off x="148475" y="3502225"/>
            <a:ext cx="4919750" cy="535200"/>
          </a:xfrm>
          <a:prstGeom prst="rect">
            <a:avLst/>
          </a:prstGeom>
          <a:noFill/>
          <a:ln>
            <a:noFill/>
          </a:ln>
        </p:spPr>
      </p:pic>
      <p:pic>
        <p:nvPicPr>
          <p:cNvPr id="111" name="Google Shape;111;p16"/>
          <p:cNvPicPr preferRelativeResize="0"/>
          <p:nvPr/>
        </p:nvPicPr>
        <p:blipFill>
          <a:blip r:embed="rId5">
            <a:alphaModFix/>
          </a:blip>
          <a:stretch>
            <a:fillRect/>
          </a:stretch>
        </p:blipFill>
        <p:spPr>
          <a:xfrm>
            <a:off x="148473" y="4131421"/>
            <a:ext cx="4919750" cy="5716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166625" y="69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 Linear Model</a:t>
            </a:r>
            <a:endParaRPr/>
          </a:p>
        </p:txBody>
      </p:sp>
      <p:sp>
        <p:nvSpPr>
          <p:cNvPr id="117" name="Google Shape;117;p17"/>
          <p:cNvSpPr txBox="1"/>
          <p:nvPr>
            <p:ph idx="1" type="body"/>
          </p:nvPr>
        </p:nvSpPr>
        <p:spPr>
          <a:xfrm>
            <a:off x="221650" y="2788175"/>
            <a:ext cx="7519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also used SelectFromModel method and set the threshold to be 1e-5, which is same the LASSO.</a:t>
            </a:r>
            <a:endParaRPr/>
          </a:p>
          <a:p>
            <a:pPr indent="0" lvl="0" marL="0" rtl="0" algn="l">
              <a:spcBef>
                <a:spcPts val="1200"/>
              </a:spcBef>
              <a:spcAft>
                <a:spcPts val="1200"/>
              </a:spcAft>
              <a:buNone/>
            </a:pPr>
            <a:r>
              <a:rPr lang="en"/>
              <a:t>As we expected, it chose the same features as LASSO did. </a:t>
            </a:r>
            <a:endParaRPr/>
          </a:p>
        </p:txBody>
      </p:sp>
      <p:pic>
        <p:nvPicPr>
          <p:cNvPr id="118" name="Google Shape;118;p17"/>
          <p:cNvPicPr preferRelativeResize="0"/>
          <p:nvPr/>
        </p:nvPicPr>
        <p:blipFill>
          <a:blip r:embed="rId3">
            <a:alphaModFix/>
          </a:blip>
          <a:stretch>
            <a:fillRect/>
          </a:stretch>
        </p:blipFill>
        <p:spPr>
          <a:xfrm>
            <a:off x="221650" y="1286075"/>
            <a:ext cx="5166350" cy="144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191050" y="690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 Linear Model</a:t>
            </a:r>
            <a:endParaRPr/>
          </a:p>
        </p:txBody>
      </p:sp>
      <p:sp>
        <p:nvSpPr>
          <p:cNvPr id="124" name="Google Shape;124;p18"/>
          <p:cNvSpPr txBox="1"/>
          <p:nvPr>
            <p:ph idx="1" type="body"/>
          </p:nvPr>
        </p:nvSpPr>
        <p:spPr>
          <a:xfrm>
            <a:off x="4986650" y="1375800"/>
            <a:ext cx="4078500" cy="29643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a:t>We then used F-test to select the same number of features as LASSO did and compared the results. </a:t>
            </a:r>
            <a:endParaRPr/>
          </a:p>
          <a:p>
            <a:pPr indent="0" lvl="0" marL="0" rtl="0" algn="l">
              <a:lnSpc>
                <a:spcPct val="150000"/>
              </a:lnSpc>
              <a:spcBef>
                <a:spcPts val="1200"/>
              </a:spcBef>
              <a:spcAft>
                <a:spcPts val="0"/>
              </a:spcAft>
              <a:buNone/>
            </a:pPr>
            <a:r>
              <a:rPr lang="en"/>
              <a:t>We end up getting that only 52 out of 653 </a:t>
            </a:r>
            <a:r>
              <a:rPr lang="en"/>
              <a:t>features</a:t>
            </a:r>
            <a:r>
              <a:rPr lang="en"/>
              <a:t> are selected by both F-test and LASSO.  </a:t>
            </a:r>
            <a:endParaRPr/>
          </a:p>
          <a:p>
            <a:pPr indent="0" lvl="0" marL="0" rtl="0" algn="l">
              <a:lnSpc>
                <a:spcPct val="150000"/>
              </a:lnSpc>
              <a:spcBef>
                <a:spcPts val="1200"/>
              </a:spcBef>
              <a:spcAft>
                <a:spcPts val="1200"/>
              </a:spcAft>
              <a:buNone/>
            </a:pPr>
            <a:r>
              <a:rPr lang="en"/>
              <a:t>We calculated the R-Squared value of linear model by using </a:t>
            </a:r>
            <a:r>
              <a:rPr lang="en"/>
              <a:t>features</a:t>
            </a:r>
            <a:r>
              <a:rPr lang="en"/>
              <a:t> selected by F-test and by using only common features. The former outputs the same value as </a:t>
            </a:r>
            <a:r>
              <a:rPr lang="en"/>
              <a:t>regularized</a:t>
            </a:r>
            <a:r>
              <a:rPr lang="en"/>
              <a:t> linear model and the latter has much worse performance. </a:t>
            </a:r>
            <a:endParaRPr/>
          </a:p>
        </p:txBody>
      </p:sp>
      <p:pic>
        <p:nvPicPr>
          <p:cNvPr id="125" name="Google Shape;125;p18"/>
          <p:cNvPicPr preferRelativeResize="0"/>
          <p:nvPr/>
        </p:nvPicPr>
        <p:blipFill>
          <a:blip r:embed="rId3">
            <a:alphaModFix/>
          </a:blip>
          <a:stretch>
            <a:fillRect/>
          </a:stretch>
        </p:blipFill>
        <p:spPr>
          <a:xfrm>
            <a:off x="44221" y="1375800"/>
            <a:ext cx="4545175" cy="1289225"/>
          </a:xfrm>
          <a:prstGeom prst="rect">
            <a:avLst/>
          </a:prstGeom>
          <a:noFill/>
          <a:ln>
            <a:noFill/>
          </a:ln>
        </p:spPr>
      </p:pic>
      <p:pic>
        <p:nvPicPr>
          <p:cNvPr id="126" name="Google Shape;126;p18"/>
          <p:cNvPicPr preferRelativeResize="0"/>
          <p:nvPr/>
        </p:nvPicPr>
        <p:blipFill>
          <a:blip r:embed="rId4">
            <a:alphaModFix/>
          </a:blip>
          <a:stretch>
            <a:fillRect/>
          </a:stretch>
        </p:blipFill>
        <p:spPr>
          <a:xfrm>
            <a:off x="44225" y="2698314"/>
            <a:ext cx="4545175" cy="670711"/>
          </a:xfrm>
          <a:prstGeom prst="rect">
            <a:avLst/>
          </a:prstGeom>
          <a:noFill/>
          <a:ln>
            <a:noFill/>
          </a:ln>
        </p:spPr>
      </p:pic>
      <p:pic>
        <p:nvPicPr>
          <p:cNvPr id="127" name="Google Shape;127;p18"/>
          <p:cNvPicPr preferRelativeResize="0"/>
          <p:nvPr/>
        </p:nvPicPr>
        <p:blipFill rotWithShape="1">
          <a:blip r:embed="rId5">
            <a:alphaModFix/>
          </a:blip>
          <a:srcRect b="0" l="0" r="18093" t="-17453"/>
          <a:stretch/>
        </p:blipFill>
        <p:spPr>
          <a:xfrm>
            <a:off x="65838" y="3317200"/>
            <a:ext cx="4795601" cy="721875"/>
          </a:xfrm>
          <a:prstGeom prst="rect">
            <a:avLst/>
          </a:prstGeom>
          <a:noFill/>
          <a:ln>
            <a:noFill/>
          </a:ln>
        </p:spPr>
      </p:pic>
      <p:pic>
        <p:nvPicPr>
          <p:cNvPr id="128" name="Google Shape;128;p18"/>
          <p:cNvPicPr preferRelativeResize="0"/>
          <p:nvPr/>
        </p:nvPicPr>
        <p:blipFill rotWithShape="1">
          <a:blip r:embed="rId6">
            <a:alphaModFix/>
          </a:blip>
          <a:srcRect b="0" l="0" r="15124" t="0"/>
          <a:stretch/>
        </p:blipFill>
        <p:spPr>
          <a:xfrm>
            <a:off x="44225" y="4157350"/>
            <a:ext cx="4999526" cy="59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166625" y="739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 Random Forest</a:t>
            </a:r>
            <a:endParaRPr/>
          </a:p>
        </p:txBody>
      </p:sp>
      <p:sp>
        <p:nvSpPr>
          <p:cNvPr id="134" name="Google Shape;134;p19"/>
          <p:cNvSpPr txBox="1"/>
          <p:nvPr>
            <p:ph idx="1" type="body"/>
          </p:nvPr>
        </p:nvSpPr>
        <p:spPr>
          <a:xfrm>
            <a:off x="4978500" y="1274725"/>
            <a:ext cx="3439800" cy="3065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This graph shows part of the feature importance in random forest model. </a:t>
            </a:r>
            <a:endParaRPr/>
          </a:p>
          <a:p>
            <a:pPr indent="0" lvl="0" marL="0" rtl="0" algn="l">
              <a:lnSpc>
                <a:spcPct val="150000"/>
              </a:lnSpc>
              <a:spcBef>
                <a:spcPts val="1200"/>
              </a:spcBef>
              <a:spcAft>
                <a:spcPts val="1200"/>
              </a:spcAft>
              <a:buNone/>
            </a:pPr>
            <a:r>
              <a:rPr lang="en"/>
              <a:t>Note that many features have very little importance and this provides us a method to conduct feature selection. </a:t>
            </a:r>
            <a:endParaRPr/>
          </a:p>
        </p:txBody>
      </p:sp>
      <p:pic>
        <p:nvPicPr>
          <p:cNvPr id="135" name="Google Shape;135;p19"/>
          <p:cNvPicPr preferRelativeResize="0"/>
          <p:nvPr/>
        </p:nvPicPr>
        <p:blipFill>
          <a:blip r:embed="rId3">
            <a:alphaModFix/>
          </a:blip>
          <a:stretch>
            <a:fillRect/>
          </a:stretch>
        </p:blipFill>
        <p:spPr>
          <a:xfrm>
            <a:off x="166625" y="1274725"/>
            <a:ext cx="4673700" cy="32983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182925" y="698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 Random Forest</a:t>
            </a:r>
            <a:endParaRPr/>
          </a:p>
        </p:txBody>
      </p:sp>
      <p:sp>
        <p:nvSpPr>
          <p:cNvPr id="141" name="Google Shape;141;p20"/>
          <p:cNvSpPr txBox="1"/>
          <p:nvPr>
            <p:ph idx="1" type="body"/>
          </p:nvPr>
        </p:nvSpPr>
        <p:spPr>
          <a:xfrm>
            <a:off x="5345550" y="1286075"/>
            <a:ext cx="3798600" cy="3735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We decided to choose features with importance greater than the mean importance of all features. </a:t>
            </a:r>
            <a:endParaRPr/>
          </a:p>
          <a:p>
            <a:pPr indent="0" lvl="0" marL="0" rtl="0" algn="l">
              <a:lnSpc>
                <a:spcPct val="150000"/>
              </a:lnSpc>
              <a:spcBef>
                <a:spcPts val="1200"/>
              </a:spcBef>
              <a:spcAft>
                <a:spcPts val="0"/>
              </a:spcAft>
              <a:buNone/>
            </a:pPr>
            <a:r>
              <a:rPr lang="en"/>
              <a:t>This gave us the following features:  ‘condition’, ‘odometer’, ‘Ve_BMW’, ‘Ve_Mercedes-Benz’, and ‘Ve-Porsche’.  </a:t>
            </a:r>
            <a:endParaRPr/>
          </a:p>
          <a:p>
            <a:pPr indent="0" lvl="0" marL="0" rtl="0" algn="l">
              <a:lnSpc>
                <a:spcPct val="150000"/>
              </a:lnSpc>
              <a:spcBef>
                <a:spcPts val="1200"/>
              </a:spcBef>
              <a:spcAft>
                <a:spcPts val="1200"/>
              </a:spcAft>
              <a:buNone/>
            </a:pPr>
            <a:r>
              <a:rPr lang="en"/>
              <a:t>We then calculated the R-Squared value of random </a:t>
            </a:r>
            <a:r>
              <a:rPr lang="en"/>
              <a:t>forest model fit by using only above features and got 0.36 which is lower than the R-Squared value of original random forest model 0.57. </a:t>
            </a:r>
            <a:endParaRPr/>
          </a:p>
        </p:txBody>
      </p:sp>
      <p:pic>
        <p:nvPicPr>
          <p:cNvPr id="142" name="Google Shape;142;p20"/>
          <p:cNvPicPr preferRelativeResize="0"/>
          <p:nvPr/>
        </p:nvPicPr>
        <p:blipFill>
          <a:blip r:embed="rId3">
            <a:alphaModFix/>
          </a:blip>
          <a:stretch>
            <a:fillRect/>
          </a:stretch>
        </p:blipFill>
        <p:spPr>
          <a:xfrm>
            <a:off x="182925" y="1286075"/>
            <a:ext cx="5072901" cy="1456825"/>
          </a:xfrm>
          <a:prstGeom prst="rect">
            <a:avLst/>
          </a:prstGeom>
          <a:noFill/>
          <a:ln>
            <a:noFill/>
          </a:ln>
        </p:spPr>
      </p:pic>
      <p:pic>
        <p:nvPicPr>
          <p:cNvPr id="143" name="Google Shape;143;p20"/>
          <p:cNvPicPr preferRelativeResize="0"/>
          <p:nvPr/>
        </p:nvPicPr>
        <p:blipFill>
          <a:blip r:embed="rId4">
            <a:alphaModFix/>
          </a:blip>
          <a:stretch>
            <a:fillRect/>
          </a:stretch>
        </p:blipFill>
        <p:spPr>
          <a:xfrm>
            <a:off x="182925" y="3902546"/>
            <a:ext cx="5242750" cy="1085375"/>
          </a:xfrm>
          <a:prstGeom prst="rect">
            <a:avLst/>
          </a:prstGeom>
          <a:noFill/>
          <a:ln>
            <a:noFill/>
          </a:ln>
        </p:spPr>
      </p:pic>
      <p:pic>
        <p:nvPicPr>
          <p:cNvPr id="144" name="Google Shape;144;p20"/>
          <p:cNvPicPr preferRelativeResize="0"/>
          <p:nvPr/>
        </p:nvPicPr>
        <p:blipFill rotWithShape="1">
          <a:blip r:embed="rId5">
            <a:alphaModFix/>
          </a:blip>
          <a:srcRect b="0" l="0" r="18864" t="0"/>
          <a:stretch/>
        </p:blipFill>
        <p:spPr>
          <a:xfrm>
            <a:off x="98000" y="2883750"/>
            <a:ext cx="5242749" cy="101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191075" y="763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Dimensionality Reduction with PCA</a:t>
            </a:r>
            <a:endParaRPr/>
          </a:p>
        </p:txBody>
      </p:sp>
      <p:sp>
        <p:nvSpPr>
          <p:cNvPr id="150" name="Google Shape;150;p21"/>
          <p:cNvSpPr txBox="1"/>
          <p:nvPr>
            <p:ph idx="1" type="body"/>
          </p:nvPr>
        </p:nvSpPr>
        <p:spPr>
          <a:xfrm>
            <a:off x="5019275" y="1299175"/>
            <a:ext cx="4070400" cy="3844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t>We decided to reduce the original data set with 55 features to only two components. And the graph shows how data looks like in the subspace spanned by the two </a:t>
            </a:r>
            <a:r>
              <a:rPr lang="en"/>
              <a:t>components. </a:t>
            </a:r>
            <a:endParaRPr/>
          </a:p>
        </p:txBody>
      </p:sp>
      <p:pic>
        <p:nvPicPr>
          <p:cNvPr id="151" name="Google Shape;151;p21"/>
          <p:cNvPicPr preferRelativeResize="0"/>
          <p:nvPr/>
        </p:nvPicPr>
        <p:blipFill>
          <a:blip r:embed="rId3">
            <a:alphaModFix/>
          </a:blip>
          <a:stretch>
            <a:fillRect/>
          </a:stretch>
        </p:blipFill>
        <p:spPr>
          <a:xfrm>
            <a:off x="191073" y="1299175"/>
            <a:ext cx="4594474" cy="353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