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Robot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Katie"/>
  <p:cmAuthor clrIdx="1" id="1" initials="" lastIdx="1" name="Zoë Howard-Bar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D89919-C53F-4BDA-9366-7B6D2067813F}">
  <a:tblStyle styleId="{A7D89919-C53F-4BDA-9366-7B6D206781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3.xml"/><Relationship Id="rId63"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bold.fntdata"/><Relationship Id="rId12" Type="http://schemas.openxmlformats.org/officeDocument/2006/relationships/slide" Target="slides/slide5.xml"/><Relationship Id="rId56" Type="http://schemas.openxmlformats.org/officeDocument/2006/relationships/font" Target="fonts/Roboto-regular.fntdata"/><Relationship Id="rId15" Type="http://schemas.openxmlformats.org/officeDocument/2006/relationships/slide" Target="slides/slide8.xml"/><Relationship Id="rId59" Type="http://schemas.openxmlformats.org/officeDocument/2006/relationships/font" Target="fonts/Roboto-boldItalic.fntdata"/><Relationship Id="rId14" Type="http://schemas.openxmlformats.org/officeDocument/2006/relationships/slide" Target="slides/slide7.xml"/><Relationship Id="rId58"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18T20:12:41.892">
    <p:pos x="1353" y="629"/>
    <p:text>Zoe - Chi Squared
Arin -  Rationale, and word changes from Q1. 
Katie - Plots (fix plots)
Tom - Z test (fix z from 1)</p:text>
  </p:cm>
  <p:cm authorId="0" idx="2" dt="2023-04-18T20:12:41.892">
    <p:pos x="1353" y="629"/>
    <p:text>BE DONE BY SATURDAY, record Sat or Sun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4-23T22:46:49.507">
    <p:pos x="6000" y="0"/>
    <p:text>my friends group did a sidebyside boxplot for this one</p:text>
  </p:cm>
  <p:cm authorId="0" idx="3" dt="2023-04-22T23:59:49.739">
    <p:pos x="6000" y="100"/>
    <p:text>I wonder if this chart treats these price range variables as categorical instead of numerical? Let me know if yall see what I mean?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0ea6181c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0ea6181c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0ea6181cf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0ea6181cf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0ea6181cf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0ea6181cf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0ea6181cf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0ea6181cf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0ea6181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0ea6181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0ea6181cf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0ea6181cf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0ea6181cf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0ea6181cf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ea6181cf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0ea6181cf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0ea6181cf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0ea6181cf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0ea6181cf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0ea6181cf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0ea618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0ea618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f2938f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f2938f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0ea6181cf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0ea6181cf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0ea6181cf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0ea6181cf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0ea6181cf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0ea6181cf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0ea6181cf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0ea6181cf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0ea6181cf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0ea6181cf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8f2938f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8f2938f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8e95f1d3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8e95f1d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0ea6181cf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0ea6181cf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0ea6181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0ea6181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0ea6181c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0ea6181c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0ea6181cf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0ea6181cf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0ea6181cf_1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0ea6181cf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0ea6181cf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0ea6181cf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0ea6181cf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0ea6181cf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0ea6181cf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0ea6181cf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8f2938f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8f2938f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8f2938fb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8f2938fb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8f2938f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8f2938f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0ea6181cf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0ea6181cf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2ce754f6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2ce754f6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0ea6181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0ea6181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8e95f1d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8e95f1d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2ce754f6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2ce754f6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2ce754f6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32ce754f6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2ce754f6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32ce754f6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8e95f1d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8e95f1d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32ce754f6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32ce754f6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2ce754f6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32ce754f6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38e95f1d3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38e95f1d3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0ea6181cf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0ea6181cf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0ea6181c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0ea6181c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0ea6181c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0ea6181c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f2938f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f2938f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0ea6181c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0ea6181c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0ea6181c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0ea6181c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49008" y="999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39285"/>
              <a:buFont typeface="Arial"/>
              <a:buNone/>
            </a:pPr>
            <a:r>
              <a:rPr lang="en"/>
              <a:t>Katie Silver, Zoe Howard-Barr, Arin Nelson, Tom Zhang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Chi Squared Test Results</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285750" y="314325"/>
            <a:ext cx="8572500" cy="4514850"/>
          </a:xfrm>
          <a:prstGeom prst="rect">
            <a:avLst/>
          </a:prstGeom>
          <a:noFill/>
          <a:ln>
            <a:noFill/>
          </a:ln>
        </p:spPr>
      </p:pic>
      <p:pic>
        <p:nvPicPr>
          <p:cNvPr id="117" name="Google Shape;117;p22"/>
          <p:cNvPicPr preferRelativeResize="0"/>
          <p:nvPr/>
        </p:nvPicPr>
        <p:blipFill>
          <a:blip r:embed="rId4">
            <a:alphaModFix/>
          </a:blip>
          <a:stretch>
            <a:fillRect/>
          </a:stretch>
        </p:blipFill>
        <p:spPr>
          <a:xfrm>
            <a:off x="0" y="287802"/>
            <a:ext cx="8732926" cy="4789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Z-Test Results</a:t>
            </a:r>
            <a:endParaRPr/>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470375" y="1273624"/>
            <a:ext cx="8203226" cy="303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Z-Test Statistical Analysis: </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017725"/>
            <a:ext cx="8520600" cy="35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results indicate that there is a association between </a:t>
            </a:r>
            <a:r>
              <a:rPr lang="en"/>
              <a:t>restaurant</a:t>
            </a:r>
            <a:r>
              <a:rPr lang="en"/>
              <a:t> rating and whether a </a:t>
            </a:r>
            <a:r>
              <a:rPr lang="en"/>
              <a:t>restaurant</a:t>
            </a:r>
            <a:r>
              <a:rPr lang="en"/>
              <a:t> has a table booking.(</a:t>
            </a:r>
            <a:r>
              <a:rPr lang="en">
                <a:solidFill>
                  <a:srgbClr val="5F6368"/>
                </a:solidFill>
              </a:rPr>
              <a:t>χ</a:t>
            </a:r>
            <a:r>
              <a:rPr lang="en" sz="1300">
                <a:solidFill>
                  <a:srgbClr val="5F6368"/>
                </a:solidFill>
              </a:rPr>
              <a:t>2</a:t>
            </a:r>
            <a:r>
              <a:rPr lang="en">
                <a:solidFill>
                  <a:srgbClr val="4D5156"/>
                </a:solidFill>
                <a:highlight>
                  <a:srgbClr val="FFFFFF"/>
                </a:highlight>
              </a:rPr>
              <a:t> =178.78, P &lt; 2.2e -16)</a:t>
            </a: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t>Therefore</a:t>
            </a:r>
            <a:r>
              <a:rPr lang="en"/>
              <a:t>, we can reject the null hypothesis.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Restaurants</a:t>
            </a:r>
            <a:r>
              <a:rPr lang="en"/>
              <a:t> who have above average service are more likely to have table bookings (62.38%) than those who have below average </a:t>
            </a:r>
            <a:r>
              <a:rPr lang="en"/>
              <a:t>service</a:t>
            </a:r>
            <a:r>
              <a:rPr lang="en"/>
              <a:t> (37.62%).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Discussion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Across both tests we find restaurants that have higher ratings are more likely to have table booking options. This indicates that perhaps one factor that influences restaurant rating may be table booking. However, a majority of restaurants that have high ratings do not have table bookings. This may be due to other factors like locality, price range, or cuisine quality. </a:t>
            </a:r>
            <a:endParaRPr/>
          </a:p>
          <a:p>
            <a:pPr indent="0" lvl="0" marL="0" rtl="0" algn="l">
              <a:spcBef>
                <a:spcPts val="1200"/>
              </a:spcBef>
              <a:spcAft>
                <a:spcPts val="0"/>
              </a:spcAft>
              <a:buNone/>
            </a:pPr>
            <a:r>
              <a:rPr lang="en"/>
              <a:t>Further research could be done into other factors that influence restaurant rating or why the majority of restaurants choose not to have table booking services.</a:t>
            </a:r>
            <a:endParaRPr/>
          </a:p>
          <a:p>
            <a:pPr indent="0" lvl="0" marL="0" rtl="0" algn="l">
              <a:spcBef>
                <a:spcPts val="1200"/>
              </a:spcBef>
              <a:spcAft>
                <a:spcPts val="1200"/>
              </a:spcAft>
              <a:buNone/>
            </a:pPr>
            <a:r>
              <a:rPr lang="en"/>
              <a:t>Because we rejected our null hypothesis, a Type I error is possible. We satisfied assumptions for inference, but a Type I error would mean that there is no association between restaurant rating and the option of table booking.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2 Introduction </a:t>
            </a:r>
            <a:endParaRPr/>
          </a:p>
        </p:txBody>
      </p:sp>
      <p:sp>
        <p:nvSpPr>
          <p:cNvPr id="141" name="Google Shape;141;p26"/>
          <p:cNvSpPr txBox="1"/>
          <p:nvPr>
            <p:ph idx="1" type="body"/>
          </p:nvPr>
        </p:nvSpPr>
        <p:spPr>
          <a:xfrm>
            <a:off x="311700" y="1135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person’s opinion of their </a:t>
            </a:r>
            <a:r>
              <a:rPr lang="en"/>
              <a:t>restaurant</a:t>
            </a:r>
            <a:r>
              <a:rPr lang="en"/>
              <a:t> experience is </a:t>
            </a:r>
            <a:r>
              <a:rPr lang="en"/>
              <a:t>intertwined</a:t>
            </a:r>
            <a:r>
              <a:rPr lang="en"/>
              <a:t> with a number of </a:t>
            </a:r>
            <a:r>
              <a:rPr lang="en"/>
              <a:t>factors, such as pricing. Restaurants greatly vary in pricing, from cheap fast food meals to expensive high dining meals. </a:t>
            </a:r>
            <a:r>
              <a:rPr lang="en"/>
              <a:t>Using the Zomato Restaurants dataset, our research focuses on </a:t>
            </a:r>
            <a:r>
              <a:rPr lang="en"/>
              <a:t>restaurant</a:t>
            </a:r>
            <a:r>
              <a:rPr lang="en"/>
              <a:t> aggregate rating </a:t>
            </a:r>
            <a:r>
              <a:rPr lang="en"/>
              <a:t>in the context of price range</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2</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 there an association between the price range and restaurant rating?</a:t>
            </a:r>
            <a:endParaRPr/>
          </a:p>
          <a:p>
            <a:pPr indent="-342900" lvl="0" marL="457200" rtl="0" algn="l">
              <a:spcBef>
                <a:spcPts val="0"/>
              </a:spcBef>
              <a:spcAft>
                <a:spcPts val="0"/>
              </a:spcAft>
              <a:buSzPts val="1800"/>
              <a:buChar char="●"/>
            </a:pPr>
            <a:r>
              <a:rPr b="1" lang="en"/>
              <a:t>Rationale</a:t>
            </a:r>
            <a:r>
              <a:rPr lang="en"/>
              <a:t>: Research indicates </a:t>
            </a:r>
            <a:r>
              <a:rPr lang="en">
                <a:highlight>
                  <a:srgbClr val="FFFFFF"/>
                </a:highlight>
              </a:rPr>
              <a:t>that there may be a relationship between a customer’s perception of their restaurant experience– enjoyable or not– and the price they paid for the meal (Roger Montti. 2021). A restaurant’s aggregate rating may be reflective of its menu pricing.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Question 2 Hypothesis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Null</a:t>
            </a:r>
            <a:r>
              <a:rPr lang="en"/>
              <a:t>: There is not a significant association between price range and restaurant rating.</a:t>
            </a:r>
            <a:endParaRPr/>
          </a:p>
          <a:p>
            <a:pPr indent="0" lvl="0" marL="0" rtl="0" algn="l">
              <a:spcBef>
                <a:spcPts val="1200"/>
              </a:spcBef>
              <a:spcAft>
                <a:spcPts val="0"/>
              </a:spcAft>
              <a:buClr>
                <a:schemeClr val="dk1"/>
              </a:buClr>
              <a:buSzPts val="1100"/>
              <a:buFont typeface="Arial"/>
              <a:buNone/>
            </a:pPr>
            <a:r>
              <a:rPr b="1" lang="en"/>
              <a:t>Alternative</a:t>
            </a:r>
            <a:r>
              <a:rPr lang="en"/>
              <a:t>: </a:t>
            </a:r>
            <a:r>
              <a:rPr lang="en"/>
              <a:t>There is a significant association between price range and restaurant rating.</a:t>
            </a:r>
            <a:endParaRPr/>
          </a:p>
          <a:p>
            <a:pPr indent="0" lvl="0" marL="0" rtl="0" algn="l">
              <a:spcBef>
                <a:spcPts val="1200"/>
              </a:spcBef>
              <a:spcAft>
                <a:spcPts val="0"/>
              </a:spcAft>
              <a:buNone/>
            </a:pPr>
            <a:r>
              <a:rPr b="1" lang="en"/>
              <a:t>Rationale</a:t>
            </a:r>
            <a:r>
              <a:rPr lang="en"/>
              <a:t>: Research indicates a positive relationship between an increase in restaurant pricing and higher ratings, suggesting that restaurants with higher menu pricing receive higher customer ratings (Chuck Finder. 2021). Similarly, we expect that restaurants in the dataset with with higher pricing will have higher aggregate ratings.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t>
            </a:r>
            <a:endParaRPr/>
          </a:p>
        </p:txBody>
      </p:sp>
      <p:graphicFrame>
        <p:nvGraphicFramePr>
          <p:cNvPr id="159" name="Google Shape;159;p29"/>
          <p:cNvGraphicFramePr/>
          <p:nvPr/>
        </p:nvGraphicFramePr>
        <p:xfrm>
          <a:off x="777000" y="1017325"/>
          <a:ext cx="3000000" cy="3000000"/>
        </p:xfrm>
        <a:graphic>
          <a:graphicData uri="http://schemas.openxmlformats.org/drawingml/2006/table">
            <a:tbl>
              <a:tblPr>
                <a:noFill/>
                <a:tableStyleId>{A7D89919-C53F-4BDA-9366-7B6D2067813F}</a:tableStyleId>
              </a:tblPr>
              <a:tblGrid>
                <a:gridCol w="1809750"/>
                <a:gridCol w="1809750"/>
                <a:gridCol w="1985250"/>
                <a:gridCol w="1985250"/>
              </a:tblGrid>
              <a:tr h="381000">
                <a:tc>
                  <a:txBody>
                    <a:bodyPr/>
                    <a:lstStyle/>
                    <a:p>
                      <a:pPr indent="0" lvl="0" marL="0" rtl="0" algn="l">
                        <a:spcBef>
                          <a:spcPts val="0"/>
                        </a:spcBef>
                        <a:spcAft>
                          <a:spcPts val="0"/>
                        </a:spcAft>
                        <a:buNone/>
                      </a:pPr>
                      <a:r>
                        <a:rPr lang="en"/>
                        <a:t>Variable Name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Variable Type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Response/Explanatory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Variable Description </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Price range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Categorical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Explanatory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Range of food price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Aggregate</a:t>
                      </a:r>
                      <a:r>
                        <a:rPr lang="en"/>
                        <a:t> </a:t>
                      </a:r>
                      <a:r>
                        <a:rPr lang="en"/>
                        <a:t>rating</a:t>
                      </a:r>
                      <a:r>
                        <a:rPr lang="en"/>
                        <a:t> (recoded to “rating2”)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Numerical  </a:t>
                      </a:r>
                      <a:r>
                        <a:rPr lang="en"/>
                        <a:t>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Response  </a:t>
                      </a:r>
                      <a:r>
                        <a:rPr lang="en"/>
                        <a:t>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What is the average rating of the restaurant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4</a:t>
                      </a:r>
                      <a:endParaRPr>
                        <a:solidFill>
                          <a:schemeClr val="dk1"/>
                        </a:solidFill>
                      </a:endParaRPr>
                    </a:p>
                    <a:p>
                      <a:pPr indent="0" lvl="0" marL="0" rtl="0" algn="l">
                        <a:spcBef>
                          <a:spcPts val="0"/>
                        </a:spcBef>
                        <a:spcAft>
                          <a:spcPts val="0"/>
                        </a:spcAft>
                        <a:buNone/>
                      </a:pPr>
                      <a:r>
                        <a:rPr lang="en">
                          <a:solidFill>
                            <a:schemeClr val="dk1"/>
                          </a:solidFill>
                        </a:rPr>
                        <a:t>5</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Recoding Procedures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Aggregate rating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Original categories: continuous 0.0-5.0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New categories of rating: discrete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2</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Rationale: Collapsed the 1 category due to the category not meeting chi-squared test assumptions of populating 5 or more values. Same as for research question 1.</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a:t>
            </a:r>
            <a:endParaRPr/>
          </a:p>
        </p:txBody>
      </p:sp>
      <p:pic>
        <p:nvPicPr>
          <p:cNvPr id="171" name="Google Shape;171;p31"/>
          <p:cNvPicPr preferRelativeResize="0"/>
          <p:nvPr/>
        </p:nvPicPr>
        <p:blipFill>
          <a:blip r:embed="rId4">
            <a:alphaModFix/>
          </a:blip>
          <a:stretch>
            <a:fillRect/>
          </a:stretch>
        </p:blipFill>
        <p:spPr>
          <a:xfrm>
            <a:off x="1295400" y="1153350"/>
            <a:ext cx="6553200" cy="372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Question 1 Introduction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Table bookings have increased in popularity, as more restaurants offer this option through a number of online reservation apps as well as calling the restaurant. Using the Zomato Restaurants dataset, our research focuses on restaurant rating text in the context of the table booking </a:t>
            </a:r>
            <a:r>
              <a:rPr lang="en"/>
              <a:t>opportunity</a:t>
            </a:r>
            <a:r>
              <a:rPr lang="en"/>
              <a:t>.</a:t>
            </a:r>
            <a:endParaRPr sz="2800">
              <a:solidFill>
                <a:schemeClr val="dk1"/>
              </a:solidFill>
            </a:endParaRPr>
          </a:p>
          <a:p>
            <a:pPr indent="0" lvl="0" marL="0" rtl="0" algn="l">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Plot</a:t>
            </a:r>
            <a:endParaRPr/>
          </a:p>
        </p:txBody>
      </p:sp>
      <p:pic>
        <p:nvPicPr>
          <p:cNvPr id="177" name="Google Shape;177;p32"/>
          <p:cNvPicPr preferRelativeResize="0"/>
          <p:nvPr/>
        </p:nvPicPr>
        <p:blipFill>
          <a:blip r:embed="rId3">
            <a:alphaModFix/>
          </a:blip>
          <a:stretch>
            <a:fillRect/>
          </a:stretch>
        </p:blipFill>
        <p:spPr>
          <a:xfrm>
            <a:off x="1295400" y="1017725"/>
            <a:ext cx="6553200" cy="372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Chi Squared Test Assumptions</a:t>
            </a:r>
            <a:endParaRPr/>
          </a:p>
          <a:p>
            <a:pPr indent="0" lvl="0" marL="0" rtl="0" algn="l">
              <a:spcBef>
                <a:spcPts val="0"/>
              </a:spcBef>
              <a:spcAft>
                <a:spcPts val="0"/>
              </a:spcAft>
              <a:buNone/>
            </a:pPr>
            <a:r>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expected cell counts are &gt; 5, so chi squared test assumptions are met.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84" name="Google Shape;184;p33"/>
          <p:cNvPicPr preferRelativeResize="0"/>
          <p:nvPr/>
        </p:nvPicPr>
        <p:blipFill>
          <a:blip r:embed="rId3">
            <a:alphaModFix/>
          </a:blip>
          <a:stretch>
            <a:fillRect/>
          </a:stretch>
        </p:blipFill>
        <p:spPr>
          <a:xfrm>
            <a:off x="155850" y="1783483"/>
            <a:ext cx="8832301" cy="29117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Statistical Analysis: Chi Squared Test</a:t>
            </a:r>
            <a:endParaRPr/>
          </a:p>
          <a:p>
            <a:pPr indent="0" lvl="0" marL="0" rtl="0" algn="l">
              <a:spcBef>
                <a:spcPts val="0"/>
              </a:spcBef>
              <a:spcAft>
                <a:spcPts val="0"/>
              </a:spcAft>
              <a:buNone/>
            </a:pPr>
            <a:r>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4"/>
          <p:cNvPicPr preferRelativeResize="0"/>
          <p:nvPr/>
        </p:nvPicPr>
        <p:blipFill>
          <a:blip r:embed="rId3">
            <a:alphaModFix/>
          </a:blip>
          <a:stretch>
            <a:fillRect/>
          </a:stretch>
        </p:blipFill>
        <p:spPr>
          <a:xfrm>
            <a:off x="397850" y="1152474"/>
            <a:ext cx="8008750" cy="3052675"/>
          </a:xfrm>
          <a:prstGeom prst="rect">
            <a:avLst/>
          </a:prstGeom>
          <a:noFill/>
          <a:ln>
            <a:noFill/>
          </a:ln>
        </p:spPr>
      </p:pic>
      <p:pic>
        <p:nvPicPr>
          <p:cNvPr id="192" name="Google Shape;192;p34"/>
          <p:cNvPicPr preferRelativeResize="0"/>
          <p:nvPr/>
        </p:nvPicPr>
        <p:blipFill>
          <a:blip r:embed="rId4">
            <a:alphaModFix/>
          </a:blip>
          <a:stretch>
            <a:fillRect/>
          </a:stretch>
        </p:blipFill>
        <p:spPr>
          <a:xfrm>
            <a:off x="368700" y="1152465"/>
            <a:ext cx="8406601" cy="37052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Chi Squared Test Results</a:t>
            </a:r>
            <a:endParaRPr/>
          </a:p>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Chi squared test results indicate that there is an association between restaurant rating and a restaurant’s price range (X²=2637.5, p&lt;2.2e-16).</a:t>
            </a:r>
            <a:endParaRPr/>
          </a:p>
          <a:p>
            <a:pPr indent="0" lvl="0" marL="0" rtl="0" algn="l">
              <a:spcBef>
                <a:spcPts val="1200"/>
              </a:spcBef>
              <a:spcAft>
                <a:spcPts val="0"/>
              </a:spcAft>
              <a:buNone/>
            </a:pPr>
            <a:r>
              <a:rPr lang="en"/>
              <a:t>Therefore, we can reject the null hypothesis.</a:t>
            </a:r>
            <a:endParaRPr/>
          </a:p>
          <a:p>
            <a:pPr indent="0" lvl="0" marL="0" rtl="0" algn="l">
              <a:spcBef>
                <a:spcPts val="1200"/>
              </a:spcBef>
              <a:spcAft>
                <a:spcPts val="0"/>
              </a:spcAft>
              <a:buClr>
                <a:schemeClr val="dk1"/>
              </a:buClr>
              <a:buSzPts val="1100"/>
              <a:buFont typeface="Arial"/>
              <a:buNone/>
            </a:pPr>
            <a:r>
              <a:rPr lang="en"/>
              <a:t>Restaurants that have higher price ranges (3s or 4s) are more likely to have 5 ratings (41.86% and 24.58% respectively). Restaurants with lower price ranges (1s) are less likely to have 5</a:t>
            </a:r>
            <a:r>
              <a:rPr lang="en"/>
              <a:t> ratings (10.63%).</a:t>
            </a:r>
            <a:endParaRPr/>
          </a:p>
          <a:p>
            <a:pPr indent="0" lvl="0" marL="0" rtl="0" algn="l">
              <a:spcBef>
                <a:spcPts val="1200"/>
              </a:spcBef>
              <a:spcAft>
                <a:spcPts val="1200"/>
              </a:spcAft>
              <a:buClr>
                <a:schemeClr val="dk1"/>
              </a:buClr>
              <a:buSzPts val="1100"/>
              <a:buFont typeface="Arial"/>
              <a:buNone/>
            </a:pP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Statistical Analysis: ANOVA</a:t>
            </a:r>
            <a:endParaRPr/>
          </a:p>
          <a:p>
            <a:pPr indent="0" lvl="0" marL="0" rtl="0" algn="l">
              <a:spcBef>
                <a:spcPts val="0"/>
              </a:spcBef>
              <a:spcAft>
                <a:spcPts val="0"/>
              </a:spcAft>
              <a:buNone/>
            </a:pPr>
            <a:r>
              <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accent6"/>
              </a:solidFill>
            </a:endParaRPr>
          </a:p>
          <a:p>
            <a:pPr indent="0" lvl="0" marL="0" rtl="0" algn="l">
              <a:spcBef>
                <a:spcPts val="1200"/>
              </a:spcBef>
              <a:spcAft>
                <a:spcPts val="1200"/>
              </a:spcAft>
              <a:buNone/>
            </a:pPr>
            <a:r>
              <a:t/>
            </a:r>
            <a:endParaRPr>
              <a:solidFill>
                <a:schemeClr val="accent6"/>
              </a:solidFill>
            </a:endParaRPr>
          </a:p>
        </p:txBody>
      </p:sp>
      <p:pic>
        <p:nvPicPr>
          <p:cNvPr id="205" name="Google Shape;205;p36"/>
          <p:cNvPicPr preferRelativeResize="0"/>
          <p:nvPr/>
        </p:nvPicPr>
        <p:blipFill rotWithShape="1">
          <a:blip r:embed="rId3">
            <a:alphaModFix/>
          </a:blip>
          <a:srcRect b="0" l="0" r="29258" t="0"/>
          <a:stretch/>
        </p:blipFill>
        <p:spPr>
          <a:xfrm>
            <a:off x="410350" y="1072625"/>
            <a:ext cx="6468775" cy="218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ANOVA</a:t>
            </a:r>
            <a:r>
              <a:rPr lang="en"/>
              <a:t> Results</a:t>
            </a:r>
            <a:endParaRPr/>
          </a:p>
          <a:p>
            <a:pPr indent="0" lvl="0" marL="0" rtl="0" algn="l">
              <a:spcBef>
                <a:spcPts val="0"/>
              </a:spcBef>
              <a:spcAft>
                <a:spcPts val="0"/>
              </a:spcAft>
              <a:buNone/>
            </a:pPr>
            <a:r>
              <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ANOVA test results indicate that the mean price range of a </a:t>
            </a:r>
            <a:r>
              <a:rPr lang="en"/>
              <a:t>restaurant</a:t>
            </a:r>
            <a:r>
              <a:rPr lang="en"/>
              <a:t> is not equal across all rating categories (F=758, p&lt;2e-16).</a:t>
            </a:r>
            <a:endParaRPr/>
          </a:p>
          <a:p>
            <a:pPr indent="0" lvl="0" marL="0" rtl="0" algn="l">
              <a:spcBef>
                <a:spcPts val="1200"/>
              </a:spcBef>
              <a:spcAft>
                <a:spcPts val="0"/>
              </a:spcAft>
              <a:buNone/>
            </a:pPr>
            <a:r>
              <a:rPr lang="en"/>
              <a:t>Therefore, we can reject our null hypothesis and conclude that there is an association between price range and a restaurant’s aggregate rating.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Tukey Test</a:t>
            </a:r>
            <a:endParaRPr/>
          </a:p>
        </p:txBody>
      </p:sp>
      <p:sp>
        <p:nvSpPr>
          <p:cNvPr id="217" name="Google Shape;217;p38"/>
          <p:cNvSpPr txBox="1"/>
          <p:nvPr/>
        </p:nvSpPr>
        <p:spPr>
          <a:xfrm>
            <a:off x="5129275" y="14351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pic>
        <p:nvPicPr>
          <p:cNvPr id="218" name="Google Shape;218;p38"/>
          <p:cNvPicPr preferRelativeResize="0"/>
          <p:nvPr/>
        </p:nvPicPr>
        <p:blipFill>
          <a:blip r:embed="rId3">
            <a:alphaModFix/>
          </a:blip>
          <a:stretch>
            <a:fillRect/>
          </a:stretch>
        </p:blipFill>
        <p:spPr>
          <a:xfrm>
            <a:off x="2605200" y="1017725"/>
            <a:ext cx="3933600" cy="4059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Tukey Test</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the ANOVA test produced significant results, we can conduct a Tukey test to see pairwise comparisons of variables. </a:t>
            </a:r>
            <a:endParaRPr/>
          </a:p>
          <a:p>
            <a:pPr indent="0" lvl="0" marL="0" rtl="0" algn="l">
              <a:spcBef>
                <a:spcPts val="1200"/>
              </a:spcBef>
              <a:spcAft>
                <a:spcPts val="1200"/>
              </a:spcAft>
              <a:buNone/>
            </a:pPr>
            <a:r>
              <a:rPr lang="en"/>
              <a:t>All pairwise comparisons produced p-values that were below 0.05 except for price ranges of 3 and 4, allowing us to reject the null hypothesis that any two compared categories except of price range of 3 and 4 have equal means.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Discussion</a:t>
            </a:r>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Across both tests we find restaurants that have higher ratings are more likely to have higher price ranges. This indicates that perhaps one factor that influences restaurant rating may be the price range of that restaurant. However, restaurants that have high ratings do not all have high price ranges. This may mean rating is due to a mix of other factors like location, cuisine type, </a:t>
            </a:r>
            <a:r>
              <a:rPr lang="en"/>
              <a:t>publicity, etc. </a:t>
            </a:r>
            <a:r>
              <a:rPr lang="en"/>
              <a:t>. </a:t>
            </a:r>
            <a:endParaRPr/>
          </a:p>
          <a:p>
            <a:pPr indent="0" lvl="0" marL="0" rtl="0" algn="l">
              <a:spcBef>
                <a:spcPts val="1200"/>
              </a:spcBef>
              <a:spcAft>
                <a:spcPts val="0"/>
              </a:spcAft>
              <a:buNone/>
            </a:pPr>
            <a:r>
              <a:rPr lang="en"/>
              <a:t>Further research could be done into other factors that influence restaurant rating or why some restaurants with low price ranges are able to achieve high ratings. </a:t>
            </a:r>
            <a:endParaRPr/>
          </a:p>
          <a:p>
            <a:pPr indent="0" lvl="0" marL="0" rtl="0" algn="l">
              <a:spcBef>
                <a:spcPts val="1200"/>
              </a:spcBef>
              <a:spcAft>
                <a:spcPts val="1200"/>
              </a:spcAft>
              <a:buNone/>
            </a:pPr>
            <a:r>
              <a:rPr lang="en"/>
              <a:t>Because we rejected our null hypothesis, a Type I error is possible. We satisfied assumptions for inference, but a Type I error would mean that there is no association between restaurant rating and price range.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3 Introduction </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1"/>
              </a:buClr>
              <a:buSzPts val="1100"/>
              <a:buFont typeface="Arial"/>
              <a:buNone/>
            </a:pPr>
            <a:r>
              <a:rPr lang="en"/>
              <a:t>Many people, after </a:t>
            </a:r>
            <a:r>
              <a:rPr lang="en"/>
              <a:t>visiting</a:t>
            </a:r>
            <a:r>
              <a:rPr lang="en"/>
              <a:t> a </a:t>
            </a:r>
            <a:r>
              <a:rPr lang="en"/>
              <a:t>restaurant</a:t>
            </a:r>
            <a:r>
              <a:rPr lang="en"/>
              <a:t>, turn to online platforms such as </a:t>
            </a:r>
            <a:endParaRPr/>
          </a:p>
          <a:p>
            <a:pPr indent="0" lvl="0" marL="0" marR="0" rtl="0" algn="l">
              <a:spcBef>
                <a:spcPts val="0"/>
              </a:spcBef>
              <a:spcAft>
                <a:spcPts val="0"/>
              </a:spcAft>
              <a:buClr>
                <a:schemeClr val="dk1"/>
              </a:buClr>
              <a:buSzPts val="1100"/>
              <a:buFont typeface="Arial"/>
              <a:buNone/>
            </a:pPr>
            <a:r>
              <a:rPr lang="en"/>
              <a:t>Google review and Yelp to rate their </a:t>
            </a:r>
            <a:r>
              <a:rPr lang="en"/>
              <a:t>experience</a:t>
            </a:r>
            <a:r>
              <a:rPr lang="en"/>
              <a:t>. The number of responses vary </a:t>
            </a:r>
            <a:endParaRPr/>
          </a:p>
          <a:p>
            <a:pPr indent="0" lvl="0" marL="0" marR="0" rtl="0" algn="l">
              <a:spcBef>
                <a:spcPts val="0"/>
              </a:spcBef>
              <a:spcAft>
                <a:spcPts val="0"/>
              </a:spcAft>
              <a:buClr>
                <a:schemeClr val="dk1"/>
              </a:buClr>
              <a:buSzPts val="1100"/>
              <a:buFont typeface="Arial"/>
              <a:buNone/>
            </a:pPr>
            <a:r>
              <a:rPr lang="en"/>
              <a:t>from </a:t>
            </a:r>
            <a:r>
              <a:rPr lang="en"/>
              <a:t>restaurant</a:t>
            </a:r>
            <a:r>
              <a:rPr lang="en"/>
              <a:t> to </a:t>
            </a:r>
            <a:r>
              <a:rPr lang="en"/>
              <a:t>restaurant</a:t>
            </a:r>
            <a:r>
              <a:rPr lang="en"/>
              <a:t>, with some having few votes while others have much </a:t>
            </a:r>
            <a:endParaRPr/>
          </a:p>
          <a:p>
            <a:pPr indent="0" lvl="0" marL="0" marR="0" rtl="0" algn="l">
              <a:spcBef>
                <a:spcPts val="0"/>
              </a:spcBef>
              <a:spcAft>
                <a:spcPts val="0"/>
              </a:spcAft>
              <a:buClr>
                <a:schemeClr val="dk1"/>
              </a:buClr>
              <a:buSzPts val="1100"/>
              <a:buFont typeface="Arial"/>
              <a:buNone/>
            </a:pPr>
            <a:r>
              <a:rPr lang="en"/>
              <a:t>more. </a:t>
            </a:r>
            <a:r>
              <a:rPr lang="en"/>
              <a:t>Using the Zomato R</a:t>
            </a:r>
            <a:r>
              <a:rPr lang="en"/>
              <a:t>estaurants dataset, our research focuses on restaurant </a:t>
            </a:r>
            <a:endParaRPr/>
          </a:p>
          <a:p>
            <a:pPr indent="0" lvl="0" marL="0" marR="0" rtl="0" algn="l">
              <a:spcBef>
                <a:spcPts val="0"/>
              </a:spcBef>
              <a:spcAft>
                <a:spcPts val="0"/>
              </a:spcAft>
              <a:buClr>
                <a:schemeClr val="dk1"/>
              </a:buClr>
              <a:buSzPts val="1100"/>
              <a:buFont typeface="Arial"/>
              <a:buNone/>
            </a:pPr>
            <a:r>
              <a:rPr lang="en"/>
              <a:t>ratings in the context of the number of votes a restaurant receives.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 there an association between the option to book a table reservation and restaurant rating text (commentary)?</a:t>
            </a:r>
            <a:endParaRPr/>
          </a:p>
          <a:p>
            <a:pPr indent="-342900" lvl="0" marL="457200" rtl="0" algn="l">
              <a:spcBef>
                <a:spcPts val="0"/>
              </a:spcBef>
              <a:spcAft>
                <a:spcPts val="0"/>
              </a:spcAft>
              <a:buSzPts val="1800"/>
              <a:buChar char="●"/>
            </a:pPr>
            <a:r>
              <a:rPr b="1" lang="en"/>
              <a:t>Rationale</a:t>
            </a:r>
            <a:r>
              <a:rPr lang="en"/>
              <a:t>: Research indicates that the ability to book a table at a restaurant can influence a person’s feelings about their experience prior to entering the restaurant through leaving after the meal (Alex Alexandrov, Martin Lariviere. 2007). The ability to book a reservation may influence a person’s decision to give a more positive or </a:t>
            </a:r>
            <a:r>
              <a:rPr lang="en"/>
              <a:t>negative rating text</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3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Is there an association between the number of votes cast and restaurant rating?</a:t>
            </a:r>
            <a:endParaRPr/>
          </a:p>
          <a:p>
            <a:pPr indent="0" lvl="0" marL="0" rtl="0" algn="l">
              <a:spcBef>
                <a:spcPts val="1200"/>
              </a:spcBef>
              <a:spcAft>
                <a:spcPts val="1200"/>
              </a:spcAft>
              <a:buClr>
                <a:schemeClr val="dk1"/>
              </a:buClr>
              <a:buSzPts val="1100"/>
              <a:buFont typeface="Arial"/>
              <a:buNone/>
            </a:pPr>
            <a:r>
              <a:rPr b="1" lang="en"/>
              <a:t>Rationale</a:t>
            </a:r>
            <a:r>
              <a:rPr lang="en"/>
              <a:t>: Research indicates that a person’s restaurant experience, whether it be negative or positive, influences their desire to vote on a restaurants page (Christen. 2022). The total number of votes a restaurant receives may influence the restaurant’s average rating.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3 Hypothesis </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Null</a:t>
            </a:r>
            <a:r>
              <a:rPr lang="en"/>
              <a:t>: There is not a significant association between the number of votes a </a:t>
            </a:r>
            <a:r>
              <a:rPr lang="en"/>
              <a:t>restaurant</a:t>
            </a:r>
            <a:r>
              <a:rPr lang="en"/>
              <a:t> </a:t>
            </a:r>
            <a:r>
              <a:rPr lang="en"/>
              <a:t>receives and restaurant rating.</a:t>
            </a:r>
            <a:endParaRPr/>
          </a:p>
          <a:p>
            <a:pPr indent="0" lvl="0" marL="0" rtl="0" algn="l">
              <a:spcBef>
                <a:spcPts val="1200"/>
              </a:spcBef>
              <a:spcAft>
                <a:spcPts val="0"/>
              </a:spcAft>
              <a:buClr>
                <a:schemeClr val="dk1"/>
              </a:buClr>
              <a:buSzPts val="1100"/>
              <a:buFont typeface="Arial"/>
              <a:buNone/>
            </a:pPr>
            <a:r>
              <a:rPr b="1" lang="en"/>
              <a:t>Alternative</a:t>
            </a:r>
            <a:r>
              <a:rPr lang="en"/>
              <a:t>: </a:t>
            </a:r>
            <a:r>
              <a:rPr lang="en"/>
              <a:t>There is a significant association between the number of votes a restaurant receives and restaurant rating.</a:t>
            </a:r>
            <a:endParaRPr/>
          </a:p>
          <a:p>
            <a:pPr indent="0" lvl="0" marL="0" rtl="0" algn="l">
              <a:spcBef>
                <a:spcPts val="1200"/>
              </a:spcBef>
              <a:spcAft>
                <a:spcPts val="0"/>
              </a:spcAft>
              <a:buClr>
                <a:schemeClr val="dk1"/>
              </a:buClr>
              <a:buSzPts val="1100"/>
              <a:buFont typeface="Arial"/>
              <a:buNone/>
            </a:pPr>
            <a:r>
              <a:rPr b="1" lang="en"/>
              <a:t>Rationale</a:t>
            </a:r>
            <a:r>
              <a:rPr lang="en"/>
              <a:t>: Research indicates that restaurants with more votes tend to have higher ratings</a:t>
            </a:r>
            <a:r>
              <a:rPr lang="en"/>
              <a:t>, as greater amounts of responses control for poor rating outliers (Philippe Masset, Jean-Philippe Weisskopf). </a:t>
            </a:r>
            <a:r>
              <a:rPr lang="en"/>
              <a:t>Similarly, we expect that </a:t>
            </a:r>
            <a:r>
              <a:rPr lang="en"/>
              <a:t>restaurants</a:t>
            </a:r>
            <a:r>
              <a:rPr lang="en"/>
              <a:t> </a:t>
            </a:r>
            <a:r>
              <a:rPr lang="en"/>
              <a:t>with</a:t>
            </a:r>
            <a:r>
              <a:rPr lang="en"/>
              <a:t> a </a:t>
            </a:r>
            <a:r>
              <a:rPr lang="en"/>
              <a:t>higher number of votes will also have higher ratings.</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Variables</a:t>
            </a:r>
            <a:endParaRPr/>
          </a:p>
        </p:txBody>
      </p:sp>
      <p:graphicFrame>
        <p:nvGraphicFramePr>
          <p:cNvPr id="254" name="Google Shape;254;p44"/>
          <p:cNvGraphicFramePr/>
          <p:nvPr/>
        </p:nvGraphicFramePr>
        <p:xfrm>
          <a:off x="410800" y="1017725"/>
          <a:ext cx="3000000" cy="3000000"/>
        </p:xfrm>
        <a:graphic>
          <a:graphicData uri="http://schemas.openxmlformats.org/drawingml/2006/table">
            <a:tbl>
              <a:tblPr>
                <a:noFill/>
                <a:tableStyleId>{A7D89919-C53F-4BDA-9366-7B6D2067813F}</a:tableStyleId>
              </a:tblPr>
              <a:tblGrid>
                <a:gridCol w="2064675"/>
                <a:gridCol w="2064675"/>
                <a:gridCol w="2064675"/>
                <a:gridCol w="2064675"/>
              </a:tblGrid>
              <a:tr h="382450">
                <a:tc>
                  <a:txBody>
                    <a:bodyPr/>
                    <a:lstStyle/>
                    <a:p>
                      <a:pPr indent="0" lvl="0" marL="0" rtl="0" algn="l">
                        <a:spcBef>
                          <a:spcPts val="0"/>
                        </a:spcBef>
                        <a:spcAft>
                          <a:spcPts val="0"/>
                        </a:spcAft>
                        <a:buNone/>
                      </a:pPr>
                      <a:r>
                        <a:rPr lang="en"/>
                        <a:t>Variable Name</a:t>
                      </a:r>
                      <a:endParaRPr/>
                    </a:p>
                  </a:txBody>
                  <a:tcPr marT="91425" marB="91425" marR="91425" marL="91425"/>
                </a:tc>
                <a:tc>
                  <a:txBody>
                    <a:bodyPr/>
                    <a:lstStyle/>
                    <a:p>
                      <a:pPr indent="0" lvl="0" marL="0" rtl="0" algn="l">
                        <a:spcBef>
                          <a:spcPts val="0"/>
                        </a:spcBef>
                        <a:spcAft>
                          <a:spcPts val="0"/>
                        </a:spcAft>
                        <a:buNone/>
                      </a:pPr>
                      <a:r>
                        <a:rPr lang="en"/>
                        <a:t>Variable Type </a:t>
                      </a:r>
                      <a:endParaRPr/>
                    </a:p>
                  </a:txBody>
                  <a:tcPr marT="91425" marB="91425" marR="91425" marL="91425"/>
                </a:tc>
                <a:tc>
                  <a:txBody>
                    <a:bodyPr/>
                    <a:lstStyle/>
                    <a:p>
                      <a:pPr indent="0" lvl="0" marL="0" rtl="0" algn="l">
                        <a:spcBef>
                          <a:spcPts val="0"/>
                        </a:spcBef>
                        <a:spcAft>
                          <a:spcPts val="0"/>
                        </a:spcAft>
                        <a:buNone/>
                      </a:pPr>
                      <a:r>
                        <a:rPr lang="en"/>
                        <a:t>Response/Explanatory </a:t>
                      </a:r>
                      <a:endParaRPr/>
                    </a:p>
                  </a:txBody>
                  <a:tcPr marT="91425" marB="91425" marR="91425" marL="91425"/>
                </a:tc>
                <a:tc>
                  <a:txBody>
                    <a:bodyPr/>
                    <a:lstStyle/>
                    <a:p>
                      <a:pPr indent="0" lvl="0" marL="0" rtl="0" algn="l">
                        <a:spcBef>
                          <a:spcPts val="0"/>
                        </a:spcBef>
                        <a:spcAft>
                          <a:spcPts val="0"/>
                        </a:spcAft>
                        <a:buNone/>
                      </a:pPr>
                      <a:r>
                        <a:rPr lang="en"/>
                        <a:t>Variable Description </a:t>
                      </a:r>
                      <a:endParaRPr/>
                    </a:p>
                  </a:txBody>
                  <a:tcPr marT="91425" marB="91425" marR="91425" marL="91425"/>
                </a:tc>
              </a:tr>
              <a:tr h="1439350">
                <a:tc>
                  <a:txBody>
                    <a:bodyPr/>
                    <a:lstStyle/>
                    <a:p>
                      <a:pPr indent="0" lvl="0" marL="0" rtl="0" algn="l">
                        <a:spcBef>
                          <a:spcPts val="0"/>
                        </a:spcBef>
                        <a:spcAft>
                          <a:spcPts val="0"/>
                        </a:spcAft>
                        <a:buNone/>
                      </a:pPr>
                      <a:r>
                        <a:rPr lang="en"/>
                        <a:t>Votes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Numerical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Explanatory</a:t>
                      </a:r>
                      <a:r>
                        <a:rPr lang="en">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Number of ratings casted by people </a:t>
                      </a:r>
                      <a:endParaRPr/>
                    </a:p>
                    <a:p>
                      <a:pPr indent="0" lvl="0" marL="0" rtl="0" algn="l">
                        <a:spcBef>
                          <a:spcPts val="0"/>
                        </a:spcBef>
                        <a:spcAft>
                          <a:spcPts val="0"/>
                        </a:spcAft>
                        <a:buNone/>
                      </a:pPr>
                      <a:r>
                        <a:rPr lang="en"/>
                        <a:t>0-10934</a:t>
                      </a:r>
                      <a:endParaRPr>
                        <a:solidFill>
                          <a:schemeClr val="dk1"/>
                        </a:solidFill>
                      </a:endParaRPr>
                    </a:p>
                  </a:txBody>
                  <a:tcPr marT="91425" marB="91425" marR="91425" marL="91425"/>
                </a:tc>
              </a:tr>
              <a:tr h="1618225">
                <a:tc>
                  <a:txBody>
                    <a:bodyPr/>
                    <a:lstStyle/>
                    <a:p>
                      <a:pPr indent="0" lvl="0" marL="0" rtl="0" algn="l">
                        <a:spcBef>
                          <a:spcPts val="0"/>
                        </a:spcBef>
                        <a:spcAft>
                          <a:spcPts val="0"/>
                        </a:spcAft>
                        <a:buNone/>
                      </a:pPr>
                      <a:r>
                        <a:rPr lang="en">
                          <a:solidFill>
                            <a:schemeClr val="dk1"/>
                          </a:solidFill>
                        </a:rPr>
                        <a:t>Aggregate rating (recoded to “rating2”)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Numerical </a:t>
                      </a:r>
                      <a:endParaRPr>
                        <a:solidFill>
                          <a:schemeClr val="dk1"/>
                        </a:solidFill>
                      </a:endParaRPr>
                    </a:p>
                    <a:p>
                      <a:pPr indent="0" lvl="0" marL="0" rtl="0" algn="l">
                        <a:spcBef>
                          <a:spcPts val="0"/>
                        </a:spcBef>
                        <a:spcAft>
                          <a:spcPts val="0"/>
                        </a:spcAft>
                        <a:buNone/>
                      </a:pPr>
                      <a:r>
                        <a:rPr lang="en">
                          <a:solidFill>
                            <a:schemeClr val="dk1"/>
                          </a:solidFill>
                        </a:rPr>
                        <a:t>(recoded to discrete)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Response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What is the average rating of the restaurant </a:t>
                      </a:r>
                      <a:endParaRPr/>
                    </a:p>
                    <a:p>
                      <a:pPr indent="0" lvl="0" marL="0" rtl="0" algn="l">
                        <a:spcBef>
                          <a:spcPts val="0"/>
                        </a:spcBef>
                        <a:spcAft>
                          <a:spcPts val="0"/>
                        </a:spcAft>
                        <a:buNone/>
                      </a:pPr>
                      <a:r>
                        <a:rPr lang="en">
                          <a:solidFill>
                            <a:schemeClr val="dk1"/>
                          </a:solidFill>
                        </a:rPr>
                        <a:t>1</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4</a:t>
                      </a:r>
                      <a:endParaRPr>
                        <a:solidFill>
                          <a:schemeClr val="dk1"/>
                        </a:solidFill>
                      </a:endParaRPr>
                    </a:p>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Plot</a:t>
            </a:r>
            <a:endParaRPr/>
          </a:p>
          <a:p>
            <a:pPr indent="0" lvl="0" marL="0" rtl="0" algn="l">
              <a:spcBef>
                <a:spcPts val="0"/>
              </a:spcBef>
              <a:spcAft>
                <a:spcPts val="0"/>
              </a:spcAft>
              <a:buNone/>
            </a:pPr>
            <a:r>
              <a:t/>
            </a:r>
            <a:endParaRPr/>
          </a:p>
        </p:txBody>
      </p:sp>
      <p:pic>
        <p:nvPicPr>
          <p:cNvPr id="260" name="Google Shape;260;p45"/>
          <p:cNvPicPr preferRelativeResize="0"/>
          <p:nvPr/>
        </p:nvPicPr>
        <p:blipFill>
          <a:blip r:embed="rId3">
            <a:alphaModFix/>
          </a:blip>
          <a:stretch>
            <a:fillRect/>
          </a:stretch>
        </p:blipFill>
        <p:spPr>
          <a:xfrm>
            <a:off x="1295400" y="1017725"/>
            <a:ext cx="6553200" cy="3724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266" name="Google Shape;266;p4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pic>
        <p:nvPicPr>
          <p:cNvPr id="267" name="Google Shape;267;p46"/>
          <p:cNvPicPr preferRelativeResize="0"/>
          <p:nvPr/>
        </p:nvPicPr>
        <p:blipFill>
          <a:blip r:embed="rId3">
            <a:alphaModFix/>
          </a:blip>
          <a:stretch>
            <a:fillRect/>
          </a:stretch>
        </p:blipFill>
        <p:spPr>
          <a:xfrm>
            <a:off x="1445250" y="1017723"/>
            <a:ext cx="6253499" cy="3912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a:t>
            </a:r>
            <a:endParaRPr/>
          </a:p>
        </p:txBody>
      </p:sp>
      <p:sp>
        <p:nvSpPr>
          <p:cNvPr id="273" name="Google Shape;273;p47"/>
          <p:cNvSpPr txBox="1"/>
          <p:nvPr>
            <p:ph idx="1" type="body"/>
          </p:nvPr>
        </p:nvSpPr>
        <p:spPr>
          <a:xfrm>
            <a:off x="311700" y="1152475"/>
            <a:ext cx="8520600" cy="41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74151"/>
                </a:solidFill>
                <a:highlight>
                  <a:schemeClr val="lt1"/>
                </a:highlight>
                <a:latin typeface="Roboto"/>
                <a:ea typeface="Roboto"/>
                <a:cs typeface="Roboto"/>
                <a:sym typeface="Roboto"/>
              </a:rPr>
              <a:t>The results indicate that there is a statistically significant positive relationship between aggregate rating and Votes. The regression coefficient for Aggregate.rating is 88.988, which is statistically significant at the 0.01 level.</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a:solidFill>
                  <a:srgbClr val="374151"/>
                </a:solidFill>
                <a:highlight>
                  <a:schemeClr val="lt1"/>
                </a:highlight>
                <a:latin typeface="Roboto"/>
                <a:ea typeface="Roboto"/>
                <a:cs typeface="Roboto"/>
                <a:sym typeface="Roboto"/>
              </a:rPr>
              <a:t>The intercept is also significant at the 0.01 level, suggesting expected -80.366 votes for a rating of zero. However, this can be unrealistic because we cannot get a negative number of votes.</a:t>
            </a:r>
            <a:endParaRPr>
              <a:solidFill>
                <a:srgbClr val="374151"/>
              </a:solidFill>
              <a:highlight>
                <a:schemeClr val="lt1"/>
              </a:highlight>
              <a:latin typeface="Roboto"/>
              <a:ea typeface="Roboto"/>
              <a:cs typeface="Roboto"/>
              <a:sym typeface="Roboto"/>
            </a:endParaRPr>
          </a:p>
          <a:p>
            <a:pPr indent="0" lvl="0" marL="0" rtl="0" algn="l">
              <a:spcBef>
                <a:spcPts val="1500"/>
              </a:spcBef>
              <a:spcAft>
                <a:spcPts val="1500"/>
              </a:spcAft>
              <a:buNone/>
            </a:pPr>
            <a:r>
              <a:rPr lang="en">
                <a:solidFill>
                  <a:srgbClr val="374151"/>
                </a:solidFill>
                <a:highlight>
                  <a:schemeClr val="lt1"/>
                </a:highlight>
                <a:latin typeface="Roboto"/>
                <a:ea typeface="Roboto"/>
                <a:cs typeface="Roboto"/>
                <a:sym typeface="Roboto"/>
              </a:rPr>
              <a:t>The R-squared value for the model is 0.098, which means that 9.8% of the variation in Votes is explained by the Aggregate rating variable. The low value of R-squared suggests that a linear regression with a single variable of aggregate rating may not fully explain the votes variable.</a:t>
            </a:r>
            <a:endParaRPr>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Regression Test</a:t>
            </a:r>
            <a:endParaRPr/>
          </a:p>
        </p:txBody>
      </p:sp>
      <p:pic>
        <p:nvPicPr>
          <p:cNvPr id="279" name="Google Shape;279;p48"/>
          <p:cNvPicPr preferRelativeResize="0"/>
          <p:nvPr/>
        </p:nvPicPr>
        <p:blipFill>
          <a:blip r:embed="rId3">
            <a:alphaModFix/>
          </a:blip>
          <a:stretch>
            <a:fillRect/>
          </a:stretch>
        </p:blipFill>
        <p:spPr>
          <a:xfrm>
            <a:off x="1625844" y="1017725"/>
            <a:ext cx="5892305" cy="405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Regression Results</a:t>
            </a:r>
            <a:endParaRPr/>
          </a:p>
        </p:txBody>
      </p:sp>
      <p:sp>
        <p:nvSpPr>
          <p:cNvPr id="285" name="Google Shape;28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 squared variable of aggregate rating improves both the R-squared score to 0.222 and the F statistic from 1042.192 to 1361.231, and the coefficient for the squared variable is also statistically significant at the 0.01 level. </a:t>
            </a:r>
            <a:endParaRPr/>
          </a:p>
          <a:p>
            <a:pPr indent="0" lvl="0" marL="0" rtl="0" algn="l">
              <a:spcBef>
                <a:spcPts val="1200"/>
              </a:spcBef>
              <a:spcAft>
                <a:spcPts val="1200"/>
              </a:spcAft>
              <a:buNone/>
            </a:pPr>
            <a:r>
              <a:rPr lang="en"/>
              <a:t>This means that a squared variable may better explain the relationship between aggregate rating and votes.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Discussion</a:t>
            </a:r>
            <a:endParaRPr/>
          </a:p>
          <a:p>
            <a:pPr indent="0" lvl="0" marL="0" rtl="0" algn="l">
              <a:spcBef>
                <a:spcPts val="0"/>
              </a:spcBef>
              <a:spcAft>
                <a:spcPts val="0"/>
              </a:spcAft>
              <a:buNone/>
            </a:pPr>
            <a:r>
              <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results from our linear regression test indicate that there is evidence that the correlation between the number of votes a restaurant </a:t>
            </a:r>
            <a:r>
              <a:rPr lang="en"/>
              <a:t>receives</a:t>
            </a:r>
            <a:r>
              <a:rPr lang="en"/>
              <a:t> and its aggregate rating are not equal to zero. This result may indicate that an increase in votes leads to an increase in rating. </a:t>
            </a:r>
            <a:endParaRPr/>
          </a:p>
          <a:p>
            <a:pPr indent="0" lvl="0" marL="0" rtl="0" algn="l">
              <a:spcBef>
                <a:spcPts val="1200"/>
              </a:spcBef>
              <a:spcAft>
                <a:spcPts val="0"/>
              </a:spcAft>
              <a:buNone/>
            </a:pPr>
            <a:r>
              <a:rPr lang="en"/>
              <a:t>This may mean restaurants try to encourage patrons to vote on the restaurant in hopes of increases its overall rating. </a:t>
            </a:r>
            <a:endParaRPr/>
          </a:p>
          <a:p>
            <a:pPr indent="0" lvl="0" marL="0" rtl="0" algn="l">
              <a:spcBef>
                <a:spcPts val="1200"/>
              </a:spcBef>
              <a:spcAft>
                <a:spcPts val="1200"/>
              </a:spcAft>
              <a:buNone/>
            </a:pPr>
            <a:br>
              <a:rPr lang="en"/>
            </a:br>
            <a:r>
              <a:rPr lang="en"/>
              <a:t>Because we rejected our null hypothesis, it is </a:t>
            </a:r>
            <a:r>
              <a:rPr lang="en"/>
              <a:t>possible</a:t>
            </a:r>
            <a:r>
              <a:rPr lang="en"/>
              <a:t> that a type 1 error occurred. This would mean that there is no actual correlation between amount of votes and aggregate rating.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Research Question 4 I</a:t>
            </a:r>
            <a:r>
              <a:rPr lang="en"/>
              <a:t>ntroduction</a:t>
            </a:r>
            <a:endParaRPr/>
          </a:p>
          <a:p>
            <a:pPr indent="0" lvl="0" marL="0" rtl="0" algn="l">
              <a:spcBef>
                <a:spcPts val="0"/>
              </a:spcBef>
              <a:spcAft>
                <a:spcPts val="0"/>
              </a:spcAft>
              <a:buNone/>
            </a:pPr>
            <a:r>
              <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Similar to research question 2, a</a:t>
            </a:r>
            <a:r>
              <a:rPr lang="en"/>
              <a:t> person’s opinion of their restaurant experience is intertwined with a number of factors, including pricing. Restaurants vary in pricing, from cheap fast food meals to expensive high dining meals. Using the Zomato Restaurants dataset, our research focuses on restaurant rating in the context of price range. For this question, we are focusing on comparing inexpensive restaurants to high-priced restaurants.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1 H</a:t>
            </a:r>
            <a:r>
              <a:rPr lang="en"/>
              <a:t>ypothesis</a:t>
            </a: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Null</a:t>
            </a:r>
            <a:r>
              <a:rPr lang="en"/>
              <a:t>: There is not a significant association between whether the restaurant offers table bookings and restaurant rating text.</a:t>
            </a:r>
            <a:endParaRPr/>
          </a:p>
          <a:p>
            <a:pPr indent="0" lvl="0" marL="0" rtl="0" algn="l">
              <a:spcBef>
                <a:spcPts val="1200"/>
              </a:spcBef>
              <a:spcAft>
                <a:spcPts val="0"/>
              </a:spcAft>
              <a:buClr>
                <a:schemeClr val="dk1"/>
              </a:buClr>
              <a:buSzPts val="1100"/>
              <a:buFont typeface="Arial"/>
              <a:buNone/>
            </a:pPr>
            <a:r>
              <a:rPr b="1" lang="en"/>
              <a:t>Alternative</a:t>
            </a:r>
            <a:r>
              <a:rPr lang="en"/>
              <a:t>: There is a significant association between whether the restaurant offers table bookings and restaurant rating text.</a:t>
            </a:r>
            <a:endParaRPr/>
          </a:p>
          <a:p>
            <a:pPr indent="0" lvl="0" marL="0" rtl="0" algn="l">
              <a:spcBef>
                <a:spcPts val="1200"/>
              </a:spcBef>
              <a:spcAft>
                <a:spcPts val="1200"/>
              </a:spcAft>
              <a:buNone/>
            </a:pPr>
            <a:r>
              <a:rPr b="1" lang="en"/>
              <a:t>Rationale</a:t>
            </a:r>
            <a:r>
              <a:rPr lang="en"/>
              <a:t>: Research indicates that restaurants who take table bookings are able to provide better and faster service because the restaurant and its staff can prepare for the number of people that will be present at a given time (Alex Alexandrov, Martin Lariviere. 2007). Similarly, we expect people who have the ability to book table reservations will be more likely to give the restaurant a more positive rating text.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4:</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 there a difference in mean aggregate rating of restaurants with high and low price ratings?</a:t>
            </a:r>
            <a:endParaRPr/>
          </a:p>
          <a:p>
            <a:pPr indent="-342900" lvl="0" marL="457200" rtl="0" algn="l">
              <a:spcBef>
                <a:spcPts val="0"/>
              </a:spcBef>
              <a:spcAft>
                <a:spcPts val="0"/>
              </a:spcAft>
              <a:buSzPts val="1800"/>
              <a:buChar char="●"/>
            </a:pPr>
            <a:r>
              <a:rPr b="1" lang="en"/>
              <a:t>Rationale</a:t>
            </a:r>
            <a:r>
              <a:rPr lang="en"/>
              <a:t>: O</a:t>
            </a:r>
            <a:r>
              <a:rPr lang="en">
                <a:highlight>
                  <a:schemeClr val="lt1"/>
                </a:highlight>
              </a:rPr>
              <a:t>ur previous research in question 2 indicated that there is </a:t>
            </a:r>
            <a:r>
              <a:rPr lang="en"/>
              <a:t>a significant association between price range– when rated 1-4– and a restaurant’s aggregate rating. </a:t>
            </a:r>
            <a:r>
              <a:rPr lang="en">
                <a:highlight>
                  <a:schemeClr val="lt1"/>
                </a:highlight>
              </a:rPr>
              <a:t>A restaurant’s aggregate rating may also be reflective of menu pricing when grouped into “low” and “high” pricing.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4 Hypothesis </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Null</a:t>
            </a:r>
            <a:r>
              <a:rPr lang="en"/>
              <a:t>: The mean aggregate rating of a restaurant is equal for high and low price rated restaurants. </a:t>
            </a:r>
            <a:endParaRPr/>
          </a:p>
          <a:p>
            <a:pPr indent="0" lvl="0" marL="0" rtl="0" algn="l">
              <a:spcBef>
                <a:spcPts val="1200"/>
              </a:spcBef>
              <a:spcAft>
                <a:spcPts val="0"/>
              </a:spcAft>
              <a:buNone/>
            </a:pPr>
            <a:r>
              <a:rPr b="1" lang="en"/>
              <a:t>Alternative</a:t>
            </a:r>
            <a:r>
              <a:rPr lang="en"/>
              <a:t>: The mean aggregate rating of a restaurant is different for high and low priced restaurants.</a:t>
            </a:r>
            <a:endParaRPr/>
          </a:p>
          <a:p>
            <a:pPr indent="0" lvl="0" marL="0" rtl="0" algn="l">
              <a:spcBef>
                <a:spcPts val="1200"/>
              </a:spcBef>
              <a:spcAft>
                <a:spcPts val="1200"/>
              </a:spcAft>
              <a:buNone/>
            </a:pPr>
            <a:r>
              <a:rPr b="1" lang="en">
                <a:highlight>
                  <a:schemeClr val="lt1"/>
                </a:highlight>
              </a:rPr>
              <a:t>Rationale</a:t>
            </a:r>
            <a:r>
              <a:rPr lang="en">
                <a:highlight>
                  <a:schemeClr val="lt1"/>
                </a:highlight>
              </a:rPr>
              <a:t>: In our previous research, </a:t>
            </a:r>
            <a:r>
              <a:rPr lang="en"/>
              <a:t>we suggested that restaurants that have higher price ranges (3s or 4s) are more likely to have 5 ratings while restaurants with lower price ranges (1s or 2s) are less likely to have 5 ratings. Similarly, when we dichotomize the price rating variable to “high” and “low”, we expect the mean aggregate rating of a restaurant to be different for high and low priced restaurants.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a:t>
            </a:r>
            <a:endParaRPr sz="1400">
              <a:solidFill>
                <a:srgbClr val="000000"/>
              </a:solidFill>
            </a:endParaRPr>
          </a:p>
          <a:p>
            <a:pPr indent="0" lvl="0" marL="0" rtl="0" algn="l">
              <a:spcBef>
                <a:spcPts val="0"/>
              </a:spcBef>
              <a:spcAft>
                <a:spcPts val="1200"/>
              </a:spcAft>
              <a:buNone/>
            </a:pPr>
            <a:r>
              <a:t/>
            </a:r>
            <a:endParaRPr/>
          </a:p>
        </p:txBody>
      </p:sp>
      <p:graphicFrame>
        <p:nvGraphicFramePr>
          <p:cNvPr id="316" name="Google Shape;316;p54"/>
          <p:cNvGraphicFramePr/>
          <p:nvPr/>
        </p:nvGraphicFramePr>
        <p:xfrm>
          <a:off x="1044350" y="1152475"/>
          <a:ext cx="3000000" cy="3000000"/>
        </p:xfrm>
        <a:graphic>
          <a:graphicData uri="http://schemas.openxmlformats.org/drawingml/2006/table">
            <a:tbl>
              <a:tblPr>
                <a:noFill/>
                <a:tableStyleId>{A7D89919-C53F-4BDA-9366-7B6D2067813F}</a:tableStyleId>
              </a:tblPr>
              <a:tblGrid>
                <a:gridCol w="1857025"/>
                <a:gridCol w="1857025"/>
                <a:gridCol w="1857025"/>
                <a:gridCol w="1857025"/>
              </a:tblGrid>
              <a:tr h="629925">
                <a:tc>
                  <a:txBody>
                    <a:bodyPr/>
                    <a:lstStyle/>
                    <a:p>
                      <a:pPr indent="0" lvl="0" marL="0" rtl="0" algn="l">
                        <a:spcBef>
                          <a:spcPts val="0"/>
                        </a:spcBef>
                        <a:spcAft>
                          <a:spcPts val="0"/>
                        </a:spcAft>
                        <a:buNone/>
                      </a:pPr>
                      <a:r>
                        <a:rPr lang="en"/>
                        <a:t>Variable 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Variable Type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Response/Explanatory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Variable Description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05750">
                <a:tc>
                  <a:txBody>
                    <a:bodyPr/>
                    <a:lstStyle/>
                    <a:p>
                      <a:pPr indent="0" lvl="0" marL="0" rtl="0" algn="l">
                        <a:spcBef>
                          <a:spcPts val="0"/>
                        </a:spcBef>
                        <a:spcAft>
                          <a:spcPts val="0"/>
                        </a:spcAft>
                        <a:buNone/>
                      </a:pPr>
                      <a:r>
                        <a:rPr lang="en"/>
                        <a:t>Price range</a:t>
                      </a:r>
                      <a:endParaRPr/>
                    </a:p>
                    <a:p>
                      <a:pPr indent="0" lvl="0" marL="0" rtl="0" algn="l">
                        <a:spcBef>
                          <a:spcPts val="0"/>
                        </a:spcBef>
                        <a:spcAft>
                          <a:spcPts val="0"/>
                        </a:spcAft>
                        <a:buNone/>
                      </a:pPr>
                      <a:r>
                        <a:rPr lang="en"/>
                        <a:t>(recoded to Price.range2)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Categorical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(recoded to dichotomous)</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Explanatory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Range of food price </a:t>
                      </a:r>
                      <a:endParaRPr/>
                    </a:p>
                    <a:p>
                      <a:pPr indent="0" lvl="0" marL="0" rtl="0" algn="l">
                        <a:spcBef>
                          <a:spcPts val="0"/>
                        </a:spcBef>
                        <a:spcAft>
                          <a:spcPts val="0"/>
                        </a:spcAft>
                        <a:buNone/>
                      </a:pPr>
                      <a:r>
                        <a:rPr lang="en"/>
                        <a:t>High</a:t>
                      </a:r>
                      <a:endParaRPr/>
                    </a:p>
                    <a:p>
                      <a:pPr indent="0" lvl="0" marL="0" rtl="0" algn="l">
                        <a:spcBef>
                          <a:spcPts val="0"/>
                        </a:spcBef>
                        <a:spcAft>
                          <a:spcPts val="0"/>
                        </a:spcAft>
                        <a:buNone/>
                      </a:pPr>
                      <a:r>
                        <a:rPr lang="en"/>
                        <a:t>Low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05750">
                <a:tc>
                  <a:txBody>
                    <a:bodyPr/>
                    <a:lstStyle/>
                    <a:p>
                      <a:pPr indent="0" lvl="0" marL="0" rtl="0" algn="l">
                        <a:spcBef>
                          <a:spcPts val="0"/>
                        </a:spcBef>
                        <a:spcAft>
                          <a:spcPts val="0"/>
                        </a:spcAft>
                        <a:buNone/>
                      </a:pPr>
                      <a:r>
                        <a:rPr lang="en"/>
                        <a:t>Aggregate rating (recoded to “rating2”)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Numerical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Response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What is the average rating of the restaurant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4</a:t>
                      </a:r>
                      <a:endParaRPr>
                        <a:solidFill>
                          <a:schemeClr val="dk1"/>
                        </a:solidFill>
                      </a:endParaRPr>
                    </a:p>
                    <a:p>
                      <a:pPr indent="0" lvl="0" marL="0" rtl="0" algn="l">
                        <a:spcBef>
                          <a:spcPts val="0"/>
                        </a:spcBef>
                        <a:spcAft>
                          <a:spcPts val="0"/>
                        </a:spcAft>
                        <a:buNone/>
                      </a:pPr>
                      <a:r>
                        <a:rPr lang="en">
                          <a:solidFill>
                            <a:schemeClr val="dk1"/>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Recoding Procedures </a:t>
            </a:r>
            <a:endParaRPr/>
          </a:p>
        </p:txBody>
      </p:sp>
      <p:sp>
        <p:nvSpPr>
          <p:cNvPr id="322" name="Google Shape;32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Price Range</a:t>
            </a:r>
            <a:endParaRPr/>
          </a:p>
          <a:p>
            <a:pPr indent="0" lvl="0" marL="0" rtl="0" algn="l">
              <a:spcBef>
                <a:spcPts val="1200"/>
              </a:spcBef>
              <a:spcAft>
                <a:spcPts val="0"/>
              </a:spcAft>
              <a:buNone/>
            </a:pPr>
            <a:r>
              <a:rPr lang="en"/>
              <a:t>Original Categories:</a:t>
            </a:r>
            <a:endParaRPr/>
          </a:p>
          <a:p>
            <a:pPr indent="-325755" lvl="0" marL="914400" rtl="0" algn="l">
              <a:spcBef>
                <a:spcPts val="1200"/>
              </a:spcBef>
              <a:spcAft>
                <a:spcPts val="0"/>
              </a:spcAft>
              <a:buSzPct val="100000"/>
              <a:buChar char="●"/>
            </a:pPr>
            <a:r>
              <a:rPr lang="en"/>
              <a:t>1</a:t>
            </a:r>
            <a:endParaRPr/>
          </a:p>
          <a:p>
            <a:pPr indent="-325755" lvl="0" marL="914400" rtl="0" algn="l">
              <a:spcBef>
                <a:spcPts val="0"/>
              </a:spcBef>
              <a:spcAft>
                <a:spcPts val="0"/>
              </a:spcAft>
              <a:buSzPct val="100000"/>
              <a:buChar char="●"/>
            </a:pPr>
            <a:r>
              <a:rPr lang="en"/>
              <a:t>2</a:t>
            </a:r>
            <a:endParaRPr/>
          </a:p>
          <a:p>
            <a:pPr indent="-325755" lvl="0" marL="914400" rtl="0" algn="l">
              <a:spcBef>
                <a:spcPts val="0"/>
              </a:spcBef>
              <a:spcAft>
                <a:spcPts val="0"/>
              </a:spcAft>
              <a:buSzPct val="100000"/>
              <a:buChar char="●"/>
            </a:pPr>
            <a:r>
              <a:rPr lang="en"/>
              <a:t>3</a:t>
            </a:r>
            <a:endParaRPr/>
          </a:p>
          <a:p>
            <a:pPr indent="-325755" lvl="0" marL="914400" rtl="0" algn="l">
              <a:spcBef>
                <a:spcPts val="0"/>
              </a:spcBef>
              <a:spcAft>
                <a:spcPts val="0"/>
              </a:spcAft>
              <a:buSzPct val="100000"/>
              <a:buChar char="●"/>
            </a:pPr>
            <a:r>
              <a:rPr lang="en"/>
              <a:t>4</a:t>
            </a:r>
            <a:endParaRPr/>
          </a:p>
          <a:p>
            <a:pPr indent="0" lvl="0" marL="0" rtl="0" algn="l">
              <a:spcBef>
                <a:spcPts val="1200"/>
              </a:spcBef>
              <a:spcAft>
                <a:spcPts val="0"/>
              </a:spcAft>
              <a:buNone/>
            </a:pPr>
            <a:r>
              <a:rPr lang="en"/>
              <a:t>For the 2-sample t-test, we recoded the variable to have two categories “high” (3 and 4) and “low” (1 and 2) </a:t>
            </a:r>
            <a:endParaRPr/>
          </a:p>
          <a:p>
            <a:pPr indent="0" lvl="0" marL="0" rtl="0" algn="l">
              <a:spcBef>
                <a:spcPts val="1200"/>
              </a:spcBef>
              <a:spcAft>
                <a:spcPts val="0"/>
              </a:spcAft>
              <a:buNone/>
            </a:pPr>
            <a:r>
              <a:rPr lang="en"/>
              <a:t>Rationale: We did this to satisfy the necessary conditions to run a 2-sample t-test, dichotomizing the variable. </a:t>
            </a:r>
            <a:endParaRPr sz="1500">
              <a:solidFill>
                <a:srgbClr val="6AF3F8"/>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2 Sample T-Test</a:t>
            </a:r>
            <a:endParaRPr/>
          </a:p>
        </p:txBody>
      </p:sp>
      <p:pic>
        <p:nvPicPr>
          <p:cNvPr id="328" name="Google Shape;328;p56"/>
          <p:cNvPicPr preferRelativeResize="0"/>
          <p:nvPr/>
        </p:nvPicPr>
        <p:blipFill>
          <a:blip r:embed="rId3">
            <a:alphaModFix/>
          </a:blip>
          <a:stretch>
            <a:fillRect/>
          </a:stretch>
        </p:blipFill>
        <p:spPr>
          <a:xfrm>
            <a:off x="152400" y="1209725"/>
            <a:ext cx="8839200" cy="313168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2 Sample T-Test</a:t>
            </a:r>
            <a:endParaRPr/>
          </a:p>
        </p:txBody>
      </p:sp>
      <p:sp>
        <p:nvSpPr>
          <p:cNvPr id="334" name="Google Shape;33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2-Sample T test </a:t>
            </a:r>
            <a:r>
              <a:rPr lang="en"/>
              <a:t>results indicate that there is an association between a restaurant’s aggregate rating and the pricing. </a:t>
            </a:r>
            <a:endParaRPr/>
          </a:p>
          <a:p>
            <a:pPr indent="0" lvl="0" marL="0" rtl="0" algn="l">
              <a:spcBef>
                <a:spcPts val="1200"/>
              </a:spcBef>
              <a:spcAft>
                <a:spcPts val="0"/>
              </a:spcAft>
              <a:buClr>
                <a:schemeClr val="dk1"/>
              </a:buClr>
              <a:buSzPts val="1100"/>
              <a:buFont typeface="Arial"/>
              <a:buNone/>
            </a:pPr>
            <a:r>
              <a:rPr lang="en"/>
              <a:t>Therefore, we can reject the null hypothesis.</a:t>
            </a:r>
            <a:endParaRPr/>
          </a:p>
          <a:p>
            <a:pPr indent="0" lvl="0" marL="0" rtl="0" algn="l">
              <a:spcBef>
                <a:spcPts val="1200"/>
              </a:spcBef>
              <a:spcAft>
                <a:spcPts val="0"/>
              </a:spcAft>
              <a:buClr>
                <a:schemeClr val="dk1"/>
              </a:buClr>
              <a:buSzPts val="1100"/>
              <a:buFont typeface="Arial"/>
              <a:buNone/>
            </a:pPr>
            <a:r>
              <a:rPr lang="en"/>
              <a:t>Restaurants that have higher price ranges are more likely to have high ratings. (3.722919±0.7785195) Restaurants with lower price ranges are more likely to have low ratings(2.387588±1.540786).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Discussion</a:t>
            </a:r>
            <a:endParaRPr/>
          </a:p>
          <a:p>
            <a:pPr indent="0" lvl="0" marL="0" rtl="0" algn="l">
              <a:spcBef>
                <a:spcPts val="0"/>
              </a:spcBef>
              <a:spcAft>
                <a:spcPts val="0"/>
              </a:spcAft>
              <a:buNone/>
            </a:pPr>
            <a:r>
              <a:t/>
            </a:r>
            <a:endParaRPr/>
          </a:p>
        </p:txBody>
      </p:sp>
      <p:sp>
        <p:nvSpPr>
          <p:cNvPr id="340" name="Google Shape;340;p58"/>
          <p:cNvSpPr txBox="1"/>
          <p:nvPr>
            <p:ph idx="1" type="body"/>
          </p:nvPr>
        </p:nvSpPr>
        <p:spPr>
          <a:xfrm>
            <a:off x="311700" y="1017725"/>
            <a:ext cx="8520600" cy="41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a:t>
            </a:r>
            <a:r>
              <a:rPr lang="en"/>
              <a:t> the two-sample t-test, we find that there is a an association between a restaurant’s aggregate rating and the pricing (high or low). Restaurants with high pricing tend to have higher ratings while restaurants with low pricing tend to have lower ratings.</a:t>
            </a:r>
            <a:endParaRPr/>
          </a:p>
          <a:p>
            <a:pPr indent="0" lvl="0" marL="0" rtl="0" algn="l">
              <a:spcBef>
                <a:spcPts val="1200"/>
              </a:spcBef>
              <a:spcAft>
                <a:spcPts val="0"/>
              </a:spcAft>
              <a:buNone/>
            </a:pPr>
            <a:r>
              <a:rPr lang="en"/>
              <a:t>This supports our research in question two, which found a positive association between an increase in restaurant pricing and higher aggregate rating. </a:t>
            </a:r>
            <a:endParaRPr/>
          </a:p>
          <a:p>
            <a:pPr indent="0" lvl="0" marL="0" rtl="0" algn="l">
              <a:spcBef>
                <a:spcPts val="1200"/>
              </a:spcBef>
              <a:spcAft>
                <a:spcPts val="0"/>
              </a:spcAft>
              <a:buClr>
                <a:schemeClr val="dk1"/>
              </a:buClr>
              <a:buSzPts val="1100"/>
              <a:buFont typeface="Arial"/>
              <a:buNone/>
            </a:pPr>
            <a:r>
              <a:rPr lang="en"/>
              <a:t>Aligning with question 2, further research could be done into other factors that influence restaurant rating or assessing outliers in which low priced restaurants did in fact have a high rating.</a:t>
            </a:r>
            <a:endParaRPr/>
          </a:p>
          <a:p>
            <a:pPr indent="0" lvl="0" marL="0" rtl="0" algn="l">
              <a:spcBef>
                <a:spcPts val="1200"/>
              </a:spcBef>
              <a:spcAft>
                <a:spcPts val="1200"/>
              </a:spcAft>
              <a:buNone/>
            </a:pPr>
            <a:r>
              <a:rPr lang="en"/>
              <a:t>Because we rejected our null hypothesis, a Type I error is possible. We satisfied assumptions for inference, but a Type I error– if we rejected the null hypothesis when it is actually true in the population– would mean that there is no association between restaurant aggregate rating and high or low pricing.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Discussion</a:t>
            </a:r>
            <a:endParaRPr/>
          </a:p>
        </p:txBody>
      </p:sp>
      <p:sp>
        <p:nvSpPr>
          <p:cNvPr id="346" name="Google Shape;346;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results look at how restaurants are perceived by the public by looking at restaurant price, rating, and the number of votes a restaurant received. We explored how these factors were interconnected and found statistically that there are intrinsic relationships between them.</a:t>
            </a:r>
            <a:endParaRPr/>
          </a:p>
          <a:p>
            <a:pPr indent="0" lvl="0" marL="0" rtl="0" algn="l">
              <a:spcBef>
                <a:spcPts val="1200"/>
              </a:spcBef>
              <a:spcAft>
                <a:spcPts val="1200"/>
              </a:spcAft>
              <a:buNone/>
            </a:pPr>
            <a:r>
              <a:rPr lang="en"/>
              <a:t>If we were to re-explore this topic, perhaps a more extensive sample size or more time to delve deeper into the facets of our data set would have allowed us to pull more conclusions. We could have explored cuisine type and location as factors that influence the ways in which a restaurant is regarded. Perhaps it would be possible to statistically discern what makes up a quality restaurant.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 </a:t>
            </a:r>
            <a:endParaRPr/>
          </a:p>
        </p:txBody>
      </p:sp>
      <p:sp>
        <p:nvSpPr>
          <p:cNvPr id="352" name="Google Shape;352;p60"/>
          <p:cNvSpPr txBox="1"/>
          <p:nvPr>
            <p:ph idx="1" type="body"/>
          </p:nvPr>
        </p:nvSpPr>
        <p:spPr>
          <a:xfrm>
            <a:off x="311700" y="971375"/>
            <a:ext cx="8520600" cy="3928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000">
                <a:solidFill>
                  <a:schemeClr val="dk1"/>
                </a:solidFill>
              </a:rPr>
              <a:t>Alexandrov, Alexei, and Martin Lariviere. “Are Reservations Recommended?” </a:t>
            </a:r>
            <a:r>
              <a:rPr i="1" lang="en" sz="1000">
                <a:solidFill>
                  <a:schemeClr val="dk1"/>
                </a:solidFill>
              </a:rPr>
              <a:t>Kellogg Insight</a:t>
            </a:r>
            <a:r>
              <a:rPr lang="en" sz="1000">
                <a:solidFill>
                  <a:schemeClr val="dk1"/>
                </a:solidFill>
              </a:rPr>
              <a:t>, 10 May 2019, </a:t>
            </a:r>
            <a:endParaRPr sz="1000">
              <a:solidFill>
                <a:schemeClr val="dk1"/>
              </a:solidFill>
            </a:endParaRPr>
          </a:p>
          <a:p>
            <a:pPr indent="457200" lvl="0" marL="0" rtl="0" algn="l">
              <a:spcBef>
                <a:spcPts val="1200"/>
              </a:spcBef>
              <a:spcAft>
                <a:spcPts val="0"/>
              </a:spcAft>
              <a:buNone/>
            </a:pPr>
            <a:r>
              <a:rPr lang="en" sz="1000">
                <a:solidFill>
                  <a:schemeClr val="dk1"/>
                </a:solidFill>
              </a:rPr>
              <a:t>https://insight.kellogg.northwestern.edu/article/are_reservations_recommended. </a:t>
            </a:r>
            <a:endParaRPr sz="1000">
              <a:solidFill>
                <a:schemeClr val="dk1"/>
              </a:solidFill>
            </a:endParaRPr>
          </a:p>
          <a:p>
            <a:pPr indent="0" lvl="0" marL="0" rtl="0" algn="l">
              <a:spcBef>
                <a:spcPts val="1200"/>
              </a:spcBef>
              <a:spcAft>
                <a:spcPts val="0"/>
              </a:spcAft>
              <a:buNone/>
            </a:pPr>
            <a:r>
              <a:rPr lang="en" sz="1000">
                <a:solidFill>
                  <a:schemeClr val="dk1"/>
                </a:solidFill>
              </a:rPr>
              <a:t>Christen. “Importance of Restaurant Online Reviews.” </a:t>
            </a:r>
            <a:r>
              <a:rPr i="1" lang="en" sz="1000">
                <a:solidFill>
                  <a:schemeClr val="dk1"/>
                </a:solidFill>
              </a:rPr>
              <a:t>Revolving Kitchen</a:t>
            </a:r>
            <a:r>
              <a:rPr lang="en" sz="1000">
                <a:solidFill>
                  <a:schemeClr val="dk1"/>
                </a:solidFill>
              </a:rPr>
              <a:t>, 31 May 2022, </a:t>
            </a:r>
            <a:endParaRPr sz="1000">
              <a:solidFill>
                <a:schemeClr val="dk1"/>
              </a:solidFill>
            </a:endParaRPr>
          </a:p>
          <a:p>
            <a:pPr indent="0" lvl="0" marL="457200" rtl="0" algn="l">
              <a:spcBef>
                <a:spcPts val="1200"/>
              </a:spcBef>
              <a:spcAft>
                <a:spcPts val="0"/>
              </a:spcAft>
              <a:buNone/>
            </a:pPr>
            <a:r>
              <a:rPr lang="en" sz="1000">
                <a:solidFill>
                  <a:schemeClr val="dk1"/>
                </a:solidFill>
              </a:rPr>
              <a:t>https://revolvingkitchen.com/2022/04/29/how-important-are-online-restaurant-reviews/#:~:text=Restaurants%20Serve%20More%20Customers%20Than%20Other%20Businesses&amp;text=Many%20customers%20have%20opinions%20about,many%20people%20use%20your%20services. </a:t>
            </a:r>
            <a:endParaRPr sz="1000">
              <a:solidFill>
                <a:schemeClr val="dk1"/>
              </a:solidFill>
            </a:endParaRPr>
          </a:p>
          <a:p>
            <a:pPr indent="0" lvl="0" marL="0" rtl="0" algn="l">
              <a:spcBef>
                <a:spcPts val="1200"/>
              </a:spcBef>
              <a:spcAft>
                <a:spcPts val="0"/>
              </a:spcAft>
              <a:buNone/>
            </a:pPr>
            <a:r>
              <a:rPr lang="en" sz="1000">
                <a:solidFill>
                  <a:schemeClr val="dk1"/>
                </a:solidFill>
              </a:rPr>
              <a:t>Finder, Chuck. “Price Is Ripe: Study Finds Increase in Menu Prices Means Decrease in Restaurant Ratings - the Source - Washington University in St. Louis.” </a:t>
            </a:r>
            <a:r>
              <a:rPr i="1" lang="en" sz="1000">
                <a:solidFill>
                  <a:schemeClr val="dk1"/>
                </a:solidFill>
              </a:rPr>
              <a:t>The Source</a:t>
            </a:r>
            <a:r>
              <a:rPr lang="en" sz="1000">
                <a:solidFill>
                  <a:schemeClr val="dk1"/>
                </a:solidFill>
              </a:rPr>
              <a:t>, 9 Feb. 2021, </a:t>
            </a:r>
            <a:endParaRPr sz="1000">
              <a:solidFill>
                <a:schemeClr val="dk1"/>
              </a:solidFill>
            </a:endParaRPr>
          </a:p>
          <a:p>
            <a:pPr indent="457200" lvl="0" marL="0" rtl="0" algn="l">
              <a:spcBef>
                <a:spcPts val="1200"/>
              </a:spcBef>
              <a:spcAft>
                <a:spcPts val="0"/>
              </a:spcAft>
              <a:buNone/>
            </a:pPr>
            <a:r>
              <a:rPr lang="en" sz="1000">
                <a:solidFill>
                  <a:schemeClr val="dk1"/>
                </a:solidFill>
              </a:rPr>
              <a:t>https://source.wustl.edu/2021/01/price-is-ripe-study-finds-increase-in-menu-prices-means-decrease-in-restaurant-ratings/. </a:t>
            </a:r>
            <a:endParaRPr sz="1000"/>
          </a:p>
          <a:p>
            <a:pPr indent="0" lvl="0" marL="0" rtl="0" algn="l">
              <a:spcBef>
                <a:spcPts val="1200"/>
              </a:spcBef>
              <a:spcAft>
                <a:spcPts val="0"/>
              </a:spcAft>
              <a:buNone/>
            </a:pPr>
            <a:r>
              <a:rPr lang="en" sz="1000">
                <a:solidFill>
                  <a:schemeClr val="dk1"/>
                </a:solidFill>
              </a:rPr>
              <a:t>Masset, Philippe, and Jean-Philippe Weisskopf. “Online Customer Reviews: Their Impact on Restaurants.” </a:t>
            </a:r>
            <a:r>
              <a:rPr i="1" lang="en" sz="1000">
                <a:solidFill>
                  <a:schemeClr val="dk1"/>
                </a:solidFill>
              </a:rPr>
              <a:t>Hospitality News &amp; Business Insights by EHL</a:t>
            </a:r>
            <a:r>
              <a:rPr lang="en" sz="1000">
                <a:solidFill>
                  <a:schemeClr val="dk1"/>
                </a:solidFill>
              </a:rPr>
              <a:t>, </a:t>
            </a:r>
            <a:endParaRPr sz="1000">
              <a:solidFill>
                <a:schemeClr val="dk1"/>
              </a:solidFill>
            </a:endParaRPr>
          </a:p>
          <a:p>
            <a:pPr indent="457200" lvl="0" marL="0" rtl="0" algn="l">
              <a:spcBef>
                <a:spcPts val="1200"/>
              </a:spcBef>
              <a:spcAft>
                <a:spcPts val="0"/>
              </a:spcAft>
              <a:buClr>
                <a:schemeClr val="dk1"/>
              </a:buClr>
              <a:buSzPts val="1100"/>
              <a:buFont typeface="Arial"/>
              <a:buNone/>
            </a:pPr>
            <a:r>
              <a:rPr lang="en" sz="1000">
                <a:solidFill>
                  <a:schemeClr val="dk1"/>
                </a:solidFill>
              </a:rPr>
              <a:t>https://hospitalityinsights.ehl.edu/online-customer-reviews-restaurants. </a:t>
            </a:r>
            <a:endParaRPr sz="1000">
              <a:solidFill>
                <a:schemeClr val="dk1"/>
              </a:solidFill>
            </a:endParaRPr>
          </a:p>
          <a:p>
            <a:pPr indent="0" lvl="0" marL="0" rtl="0" algn="l">
              <a:spcBef>
                <a:spcPts val="1200"/>
              </a:spcBef>
              <a:spcAft>
                <a:spcPts val="0"/>
              </a:spcAft>
              <a:buNone/>
            </a:pPr>
            <a:r>
              <a:rPr lang="en" sz="1000">
                <a:solidFill>
                  <a:schemeClr val="dk1"/>
                </a:solidFill>
              </a:rPr>
              <a:t>Montti, Roger. “Research Exposes Role of Pricing on User Ratings.” </a:t>
            </a:r>
            <a:r>
              <a:rPr i="1" lang="en" sz="1000">
                <a:solidFill>
                  <a:schemeClr val="dk1"/>
                </a:solidFill>
              </a:rPr>
              <a:t>Search Engine Journal</a:t>
            </a:r>
            <a:r>
              <a:rPr lang="en" sz="1000">
                <a:solidFill>
                  <a:schemeClr val="dk1"/>
                </a:solidFill>
              </a:rPr>
              <a:t>, 6 Jan. 2021, </a:t>
            </a:r>
            <a:endParaRPr sz="1000">
              <a:solidFill>
                <a:schemeClr val="dk1"/>
              </a:solidFill>
            </a:endParaRPr>
          </a:p>
          <a:p>
            <a:pPr indent="457200" lvl="0" marL="0" rtl="0" algn="l">
              <a:spcBef>
                <a:spcPts val="1200"/>
              </a:spcBef>
              <a:spcAft>
                <a:spcPts val="1200"/>
              </a:spcAft>
              <a:buNone/>
            </a:pPr>
            <a:r>
              <a:rPr lang="en" sz="1000">
                <a:solidFill>
                  <a:schemeClr val="dk1"/>
                </a:solidFill>
              </a:rPr>
              <a:t>https://www.searchenginejournal.com/how-consumer-ratings-may-be-biased-by-price/391813/.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graphicFrame>
        <p:nvGraphicFramePr>
          <p:cNvPr id="79" name="Google Shape;79;p17"/>
          <p:cNvGraphicFramePr/>
          <p:nvPr/>
        </p:nvGraphicFramePr>
        <p:xfrm>
          <a:off x="399100" y="1151700"/>
          <a:ext cx="3000000" cy="3000000"/>
        </p:xfrm>
        <a:graphic>
          <a:graphicData uri="http://schemas.openxmlformats.org/drawingml/2006/table">
            <a:tbl>
              <a:tblPr>
                <a:noFill/>
                <a:tableStyleId>{A7D89919-C53F-4BDA-9366-7B6D2067813F}</a:tableStyleId>
              </a:tblPr>
              <a:tblGrid>
                <a:gridCol w="2067600"/>
                <a:gridCol w="2067600"/>
                <a:gridCol w="2067600"/>
                <a:gridCol w="2067600"/>
              </a:tblGrid>
              <a:tr h="369875">
                <a:tc>
                  <a:txBody>
                    <a:bodyPr/>
                    <a:lstStyle/>
                    <a:p>
                      <a:pPr indent="0" lvl="0" marL="0" rtl="0" algn="l">
                        <a:spcBef>
                          <a:spcPts val="0"/>
                        </a:spcBef>
                        <a:spcAft>
                          <a:spcPts val="0"/>
                        </a:spcAft>
                        <a:buNone/>
                      </a:pPr>
                      <a:r>
                        <a:rPr lang="en"/>
                        <a:t>Variable Name</a:t>
                      </a:r>
                      <a:endParaRPr/>
                    </a:p>
                  </a:txBody>
                  <a:tcPr marT="91425" marB="91425" marR="91425" marL="91425"/>
                </a:tc>
                <a:tc>
                  <a:txBody>
                    <a:bodyPr/>
                    <a:lstStyle/>
                    <a:p>
                      <a:pPr indent="0" lvl="0" marL="0" rtl="0" algn="l">
                        <a:spcBef>
                          <a:spcPts val="0"/>
                        </a:spcBef>
                        <a:spcAft>
                          <a:spcPts val="0"/>
                        </a:spcAft>
                        <a:buNone/>
                      </a:pPr>
                      <a:r>
                        <a:rPr lang="en"/>
                        <a:t>Variable Type </a:t>
                      </a:r>
                      <a:endParaRPr/>
                    </a:p>
                  </a:txBody>
                  <a:tcPr marT="91425" marB="91425" marR="91425" marL="91425"/>
                </a:tc>
                <a:tc>
                  <a:txBody>
                    <a:bodyPr/>
                    <a:lstStyle/>
                    <a:p>
                      <a:pPr indent="0" lvl="0" marL="0" rtl="0" algn="l">
                        <a:spcBef>
                          <a:spcPts val="0"/>
                        </a:spcBef>
                        <a:spcAft>
                          <a:spcPts val="0"/>
                        </a:spcAft>
                        <a:buNone/>
                      </a:pPr>
                      <a:r>
                        <a:rPr lang="en"/>
                        <a:t>Response/Explanatory </a:t>
                      </a:r>
                      <a:endParaRPr/>
                    </a:p>
                  </a:txBody>
                  <a:tcPr marT="91425" marB="91425" marR="91425" marL="91425"/>
                </a:tc>
                <a:tc>
                  <a:txBody>
                    <a:bodyPr/>
                    <a:lstStyle/>
                    <a:p>
                      <a:pPr indent="0" lvl="0" marL="0" rtl="0" algn="l">
                        <a:spcBef>
                          <a:spcPts val="0"/>
                        </a:spcBef>
                        <a:spcAft>
                          <a:spcPts val="0"/>
                        </a:spcAft>
                        <a:buNone/>
                      </a:pPr>
                      <a:r>
                        <a:rPr lang="en"/>
                        <a:t>Variable Description </a:t>
                      </a:r>
                      <a:endParaRPr/>
                    </a:p>
                  </a:txBody>
                  <a:tcPr marT="91425" marB="91425" marR="91425" marL="91425"/>
                </a:tc>
              </a:tr>
              <a:tr h="1365800">
                <a:tc>
                  <a:txBody>
                    <a:bodyPr/>
                    <a:lstStyle/>
                    <a:p>
                      <a:pPr indent="0" lvl="0" marL="0" rtl="0" algn="l">
                        <a:spcBef>
                          <a:spcPts val="0"/>
                        </a:spcBef>
                        <a:spcAft>
                          <a:spcPts val="0"/>
                        </a:spcAft>
                        <a:buNone/>
                      </a:pPr>
                      <a:r>
                        <a:rPr lang="en"/>
                        <a:t>Has.</a:t>
                      </a:r>
                      <a:r>
                        <a:rPr lang="en"/>
                        <a:t>Tabl</a:t>
                      </a:r>
                      <a:r>
                        <a:rPr lang="en"/>
                        <a:t>e.</a:t>
                      </a:r>
                      <a:r>
                        <a:rPr lang="en"/>
                        <a:t>booking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Categorical (dichotomous)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Response</a:t>
                      </a:r>
                      <a:r>
                        <a:rPr lang="en">
                          <a:solidFill>
                            <a:schemeClr val="dk1"/>
                          </a:solidFill>
                        </a:rPr>
                        <a:t> </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Does the </a:t>
                      </a:r>
                      <a:r>
                        <a:rPr lang="en"/>
                        <a:t>restaurant</a:t>
                      </a:r>
                      <a:r>
                        <a:rPr lang="en"/>
                        <a:t> have tables available for booking?</a:t>
                      </a:r>
                      <a:endParaRPr/>
                    </a:p>
                    <a:p>
                      <a:pPr indent="0" lvl="0" marL="0" rtl="0" algn="l">
                        <a:spcBef>
                          <a:spcPts val="0"/>
                        </a:spcBef>
                        <a:spcAft>
                          <a:spcPts val="0"/>
                        </a:spcAft>
                        <a:buNone/>
                      </a:pPr>
                      <a:r>
                        <a:rPr lang="en"/>
                        <a:t>No</a:t>
                      </a:r>
                      <a:endParaRPr/>
                    </a:p>
                    <a:p>
                      <a:pPr indent="0" lvl="0" marL="0" rtl="0" algn="l">
                        <a:spcBef>
                          <a:spcPts val="0"/>
                        </a:spcBef>
                        <a:spcAft>
                          <a:spcPts val="0"/>
                        </a:spcAft>
                        <a:buNone/>
                      </a:pPr>
                      <a:r>
                        <a:rPr lang="en"/>
                        <a:t>Yes</a:t>
                      </a:r>
                      <a:endParaRPr/>
                    </a:p>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r>
              <a:tr h="1634875">
                <a:tc>
                  <a:txBody>
                    <a:bodyPr/>
                    <a:lstStyle/>
                    <a:p>
                      <a:pPr indent="0" lvl="0" marL="0" rtl="0" algn="l">
                        <a:spcBef>
                          <a:spcPts val="0"/>
                        </a:spcBef>
                        <a:spcAft>
                          <a:spcPts val="0"/>
                        </a:spcAft>
                        <a:buNone/>
                      </a:pPr>
                      <a:r>
                        <a:rPr lang="en"/>
                        <a:t>Rating text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Categorical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Explanatory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Text on the basis of rating </a:t>
                      </a:r>
                      <a:endParaRPr/>
                    </a:p>
                    <a:p>
                      <a:pPr indent="0" lvl="0" marL="0" rtl="0" algn="l">
                        <a:spcBef>
                          <a:spcPts val="0"/>
                        </a:spcBef>
                        <a:spcAft>
                          <a:spcPts val="0"/>
                        </a:spcAft>
                        <a:buNone/>
                      </a:pPr>
                      <a:r>
                        <a:rPr lang="en"/>
                        <a:t>Excellent </a:t>
                      </a:r>
                      <a:endParaRPr/>
                    </a:p>
                    <a:p>
                      <a:pPr indent="0" lvl="0" marL="0" rtl="0" algn="l">
                        <a:spcBef>
                          <a:spcPts val="0"/>
                        </a:spcBef>
                        <a:spcAft>
                          <a:spcPts val="0"/>
                        </a:spcAft>
                        <a:buNone/>
                      </a:pPr>
                      <a:r>
                        <a:rPr lang="en"/>
                        <a:t>Very Good</a:t>
                      </a:r>
                      <a:endParaRPr/>
                    </a:p>
                    <a:p>
                      <a:pPr indent="0" lvl="0" marL="0" rtl="0" algn="l">
                        <a:spcBef>
                          <a:spcPts val="0"/>
                        </a:spcBef>
                        <a:spcAft>
                          <a:spcPts val="0"/>
                        </a:spcAft>
                        <a:buNone/>
                      </a:pPr>
                      <a:r>
                        <a:rPr lang="en"/>
                        <a:t>Good </a:t>
                      </a:r>
                      <a:endParaRPr/>
                    </a:p>
                    <a:p>
                      <a:pPr indent="0" lvl="0" marL="0" rtl="0" algn="l">
                        <a:spcBef>
                          <a:spcPts val="0"/>
                        </a:spcBef>
                        <a:spcAft>
                          <a:spcPts val="0"/>
                        </a:spcAft>
                        <a:buNone/>
                      </a:pPr>
                      <a:r>
                        <a:rPr lang="en"/>
                        <a:t>Average </a:t>
                      </a:r>
                      <a:endParaRPr/>
                    </a:p>
                    <a:p>
                      <a:pPr indent="0" lvl="0" marL="0" rtl="0" algn="l">
                        <a:spcBef>
                          <a:spcPts val="0"/>
                        </a:spcBef>
                        <a:spcAft>
                          <a:spcPts val="0"/>
                        </a:spcAft>
                        <a:buNone/>
                      </a:pPr>
                      <a:r>
                        <a:rPr lang="en"/>
                        <a:t>Poor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a:t>
            </a:r>
            <a:endParaRPr/>
          </a:p>
        </p:txBody>
      </p:sp>
      <p:pic>
        <p:nvPicPr>
          <p:cNvPr id="85" name="Google Shape;85;p18"/>
          <p:cNvPicPr preferRelativeResize="0"/>
          <p:nvPr/>
        </p:nvPicPr>
        <p:blipFill>
          <a:blip r:embed="rId3">
            <a:alphaModFix/>
          </a:blip>
          <a:stretch>
            <a:fillRect/>
          </a:stretch>
        </p:blipFill>
        <p:spPr>
          <a:xfrm>
            <a:off x="1684125" y="3911575"/>
            <a:ext cx="1257300" cy="952500"/>
          </a:xfrm>
          <a:prstGeom prst="rect">
            <a:avLst/>
          </a:prstGeom>
          <a:noFill/>
          <a:ln>
            <a:noFill/>
          </a:ln>
        </p:spPr>
      </p:pic>
      <p:pic>
        <p:nvPicPr>
          <p:cNvPr id="86" name="Google Shape;86;p18"/>
          <p:cNvPicPr preferRelativeResize="0"/>
          <p:nvPr/>
        </p:nvPicPr>
        <p:blipFill rotWithShape="1">
          <a:blip r:embed="rId4">
            <a:alphaModFix/>
          </a:blip>
          <a:srcRect b="0" l="0" r="26438" t="0"/>
          <a:stretch/>
        </p:blipFill>
        <p:spPr>
          <a:xfrm>
            <a:off x="1623122" y="1170125"/>
            <a:ext cx="4338451" cy="3351800"/>
          </a:xfrm>
          <a:prstGeom prst="rect">
            <a:avLst/>
          </a:prstGeom>
          <a:noFill/>
          <a:ln>
            <a:noFill/>
          </a:ln>
        </p:spPr>
      </p:pic>
      <p:pic>
        <p:nvPicPr>
          <p:cNvPr id="87" name="Google Shape;87;p18"/>
          <p:cNvPicPr preferRelativeResize="0"/>
          <p:nvPr/>
        </p:nvPicPr>
        <p:blipFill rotWithShape="1">
          <a:blip r:embed="rId4">
            <a:alphaModFix/>
          </a:blip>
          <a:srcRect b="44422" l="88537" r="0" t="35843"/>
          <a:stretch/>
        </p:blipFill>
        <p:spPr>
          <a:xfrm>
            <a:off x="6196550" y="1766700"/>
            <a:ext cx="676049" cy="66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a:t>
            </a:r>
            <a:endParaRPr/>
          </a:p>
        </p:txBody>
      </p:sp>
      <p:pic>
        <p:nvPicPr>
          <p:cNvPr id="93" name="Google Shape;93;p19"/>
          <p:cNvPicPr preferRelativeResize="0"/>
          <p:nvPr/>
        </p:nvPicPr>
        <p:blipFill rotWithShape="1">
          <a:blip r:embed="rId3">
            <a:alphaModFix/>
          </a:blip>
          <a:srcRect b="0" l="0" r="26670" t="0"/>
          <a:stretch/>
        </p:blipFill>
        <p:spPr>
          <a:xfrm>
            <a:off x="1295400" y="1017725"/>
            <a:ext cx="4805425" cy="3724275"/>
          </a:xfrm>
          <a:prstGeom prst="rect">
            <a:avLst/>
          </a:prstGeom>
          <a:noFill/>
          <a:ln>
            <a:noFill/>
          </a:ln>
        </p:spPr>
      </p:pic>
      <p:pic>
        <p:nvPicPr>
          <p:cNvPr id="94" name="Google Shape;94;p19"/>
          <p:cNvPicPr preferRelativeResize="0"/>
          <p:nvPr/>
        </p:nvPicPr>
        <p:blipFill rotWithShape="1">
          <a:blip r:embed="rId4">
            <a:alphaModFix/>
          </a:blip>
          <a:srcRect b="0" l="0" r="8290" t="0"/>
          <a:stretch/>
        </p:blipFill>
        <p:spPr>
          <a:xfrm>
            <a:off x="6100825" y="1348950"/>
            <a:ext cx="826800" cy="14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Chi Squared Test Assumptions</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All expected cell counts are &gt; 5, so chi squared test assumptions are met.</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722250" y="1945502"/>
            <a:ext cx="7255299" cy="2384675"/>
          </a:xfrm>
          <a:prstGeom prst="rect">
            <a:avLst/>
          </a:prstGeom>
          <a:noFill/>
          <a:ln>
            <a:noFill/>
          </a:ln>
        </p:spPr>
      </p:pic>
      <p:pic>
        <p:nvPicPr>
          <p:cNvPr id="102" name="Google Shape;102;p20"/>
          <p:cNvPicPr preferRelativeResize="0"/>
          <p:nvPr/>
        </p:nvPicPr>
        <p:blipFill>
          <a:blip r:embed="rId4">
            <a:alphaModFix/>
          </a:blip>
          <a:stretch>
            <a:fillRect/>
          </a:stretch>
        </p:blipFill>
        <p:spPr>
          <a:xfrm>
            <a:off x="311700" y="1759612"/>
            <a:ext cx="8520599" cy="28092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Chi Squared Test</a:t>
            </a:r>
            <a:endParaRPr/>
          </a:p>
        </p:txBody>
      </p:sp>
      <p:pic>
        <p:nvPicPr>
          <p:cNvPr id="108" name="Google Shape;108;p21"/>
          <p:cNvPicPr preferRelativeResize="0"/>
          <p:nvPr/>
        </p:nvPicPr>
        <p:blipFill>
          <a:blip r:embed="rId3">
            <a:alphaModFix/>
          </a:blip>
          <a:stretch>
            <a:fillRect/>
          </a:stretch>
        </p:blipFill>
        <p:spPr>
          <a:xfrm>
            <a:off x="502388" y="1345425"/>
            <a:ext cx="7975684" cy="3416400"/>
          </a:xfrm>
          <a:prstGeom prst="rect">
            <a:avLst/>
          </a:prstGeom>
          <a:noFill/>
          <a:ln>
            <a:noFill/>
          </a:ln>
        </p:spPr>
      </p:pic>
      <p:pic>
        <p:nvPicPr>
          <p:cNvPr id="109" name="Google Shape;109;p21"/>
          <p:cNvPicPr preferRelativeResize="0"/>
          <p:nvPr/>
        </p:nvPicPr>
        <p:blipFill>
          <a:blip r:embed="rId4">
            <a:alphaModFix/>
          </a:blip>
          <a:stretch>
            <a:fillRect/>
          </a:stretch>
        </p:blipFill>
        <p:spPr>
          <a:xfrm>
            <a:off x="327400" y="1017734"/>
            <a:ext cx="8325677" cy="36238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