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AlfaSlabOne-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velup.gitconnected.com/random-forest-regression-209c0f354c8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115350a9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115350a9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11bfe487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11bfe487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115350a9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115350a9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666666"/>
                </a:solidFill>
                <a:latin typeface="Proxima Nova"/>
                <a:ea typeface="Proxima Nova"/>
                <a:cs typeface="Proxima Nova"/>
                <a:sym typeface="Proxima Nova"/>
              </a:rPr>
              <a:t>YouTube is a large global video-sharing platform where users can interact with videos in various ways.</a:t>
            </a:r>
            <a:endParaRPr sz="1000">
              <a:solidFill>
                <a:srgbClr val="666666"/>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000">
                <a:solidFill>
                  <a:srgbClr val="666666"/>
                </a:solidFill>
                <a:latin typeface="Proxima Nova"/>
                <a:ea typeface="Proxima Nova"/>
                <a:cs typeface="Proxima Nova"/>
                <a:sym typeface="Proxima Nova"/>
              </a:rPr>
              <a:t>Views are one of the most important metrics of a video, knowing how fast a video’s number of views grow in the first few hours after it has been uploaded is a useful indicator for content creators.</a:t>
            </a:r>
            <a:endParaRPr sz="1000">
              <a:solidFill>
                <a:srgbClr val="666666"/>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 sz="1000">
                <a:solidFill>
                  <a:srgbClr val="666666"/>
                </a:solidFill>
                <a:latin typeface="Proxima Nova"/>
                <a:ea typeface="Proxima Nova"/>
                <a:cs typeface="Proxima Nova"/>
                <a:sym typeface="Proxima Nova"/>
              </a:rPr>
              <a:t>In this project, we aim to predict the percentage change in views on a video between the second and sixth hour since its publishing.</a:t>
            </a:r>
            <a:endParaRPr sz="1000">
              <a:solidFill>
                <a:srgbClr val="666666"/>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lang="en" sz="1000">
                <a:solidFill>
                  <a:srgbClr val="666666"/>
                </a:solidFill>
                <a:latin typeface="Proxima Nova"/>
                <a:ea typeface="Proxima Nova"/>
                <a:cs typeface="Proxima Nova"/>
                <a:sym typeface="Proxima Nova"/>
              </a:rPr>
              <a:t>This will help the content creator determine the eventual performance of their video and the overall success of their channel.</a:t>
            </a:r>
            <a:endParaRPr sz="1000">
              <a:solidFill>
                <a:srgbClr val="666666"/>
              </a:solidFill>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11bfe487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11bfe487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Features fall into 4 categories:</a:t>
            </a:r>
            <a:endParaRPr/>
          </a:p>
          <a:p>
            <a:pPr indent="0" lvl="0" marL="0" rtl="0" algn="l">
              <a:lnSpc>
                <a:spcPct val="115000"/>
              </a:lnSpc>
              <a:spcBef>
                <a:spcPts val="1600"/>
              </a:spcBef>
              <a:spcAft>
                <a:spcPts val="0"/>
              </a:spcAft>
              <a:buClr>
                <a:schemeClr val="dk1"/>
              </a:buClr>
              <a:buSzPts val="1100"/>
              <a:buFont typeface="Arial"/>
              <a:buNone/>
            </a:pPr>
            <a:r>
              <a:rPr lang="en"/>
              <a:t>Thumbnail image features (e.g. colors in the thumbnail)</a:t>
            </a:r>
            <a:endParaRPr/>
          </a:p>
          <a:p>
            <a:pPr indent="0" lvl="0" marL="0" rtl="0" algn="l">
              <a:lnSpc>
                <a:spcPct val="115000"/>
              </a:lnSpc>
              <a:spcBef>
                <a:spcPts val="1600"/>
              </a:spcBef>
              <a:spcAft>
                <a:spcPts val="0"/>
              </a:spcAft>
              <a:buClr>
                <a:schemeClr val="dk1"/>
              </a:buClr>
              <a:buSzPts val="1100"/>
              <a:buFont typeface="Arial"/>
              <a:buNone/>
            </a:pPr>
            <a:r>
              <a:rPr lang="en"/>
              <a:t>Video title features (e.g. number of words)</a:t>
            </a:r>
            <a:endParaRPr/>
          </a:p>
          <a:p>
            <a:pPr indent="0" lvl="0" marL="0" rtl="0" algn="l">
              <a:lnSpc>
                <a:spcPct val="115000"/>
              </a:lnSpc>
              <a:spcBef>
                <a:spcPts val="1600"/>
              </a:spcBef>
              <a:spcAft>
                <a:spcPts val="0"/>
              </a:spcAft>
              <a:buNone/>
            </a:pPr>
            <a:r>
              <a:rPr lang="en"/>
              <a:t>Channel features (e.g. number of subscribers)</a:t>
            </a:r>
            <a:endParaRPr/>
          </a:p>
          <a:p>
            <a:pPr indent="0" lvl="0" marL="0" rtl="0" algn="l">
              <a:lnSpc>
                <a:spcPct val="115000"/>
              </a:lnSpc>
              <a:spcBef>
                <a:spcPts val="1600"/>
              </a:spcBef>
              <a:spcAft>
                <a:spcPts val="1600"/>
              </a:spcAft>
              <a:buNone/>
            </a:pPr>
            <a:r>
              <a:rPr lang="en"/>
              <a:t>Other features (e.g. video duration)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115350a9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115350a9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sz="1200">
                <a:solidFill>
                  <a:schemeClr val="dk1"/>
                </a:solidFill>
                <a:latin typeface="Times New Roman"/>
                <a:ea typeface="Times New Roman"/>
                <a:cs typeface="Times New Roman"/>
                <a:sym typeface="Times New Roman"/>
              </a:rPr>
              <a:t> we believe that the date and time a video is published influences the number of early views. For example, if a video is published at midnight (in the timezone of the channel’s largest audience), then there would not be many views between the second and sixth hour because most people are sleeping during that period.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They have no effect on the model</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Correlated predictors can affect the accuracy of the model(?</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11bfe487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11bfe487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is composed of many decision trees.</a:t>
            </a:r>
            <a:endParaRPr/>
          </a:p>
          <a:p>
            <a:pPr indent="0" lvl="0" marL="0" rtl="0" algn="l">
              <a:spcBef>
                <a:spcPts val="0"/>
              </a:spcBef>
              <a:spcAft>
                <a:spcPts val="0"/>
              </a:spcAft>
              <a:buNone/>
            </a:pPr>
            <a:r>
              <a:rPr lang="en"/>
              <a:t>Decision trees work like If-Then-Else statements.</a:t>
            </a:r>
            <a:endParaRPr/>
          </a:p>
          <a:p>
            <a:pPr indent="0" lvl="0" marL="0" rtl="0" algn="l">
              <a:spcBef>
                <a:spcPts val="0"/>
              </a:spcBef>
              <a:spcAft>
                <a:spcPts val="0"/>
              </a:spcAft>
              <a:buNone/>
            </a:pPr>
            <a:r>
              <a:rPr lang="en"/>
              <a:t>Let’s say you want to estimate today’s air temperature. You think wind speed and humidity are factors that affect the temperature. So you would follow this decision tree to get an approximation of the temperature. For example, you know the wind speed is less than 60 mph, so you go left. You see that humidity is greater than 50%, so you go right, and now you can approximate that the temperature is 70 degrees F. </a:t>
            </a:r>
            <a:endParaRPr/>
          </a:p>
          <a:p>
            <a:pPr indent="0" lvl="0" marL="0" rtl="0" algn="l">
              <a:spcBef>
                <a:spcPts val="0"/>
              </a:spcBef>
              <a:spcAft>
                <a:spcPts val="0"/>
              </a:spcAft>
              <a:buNone/>
            </a:pPr>
            <a:r>
              <a:rPr lang="en"/>
              <a:t>And to get a random forest, you basically combine a bunch of decision trees to help you predict the temperature. Our model for predicting the growth rate of YouTube videos work similarly.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Figure 2 source: </a:t>
            </a:r>
            <a:r>
              <a:rPr lang="en" u="sng">
                <a:solidFill>
                  <a:schemeClr val="hlink"/>
                </a:solidFill>
                <a:hlinkClick r:id="rId2"/>
              </a:rPr>
              <a:t>https://levelup.gitconnected.com/random-forest-regression-209c0f354c84</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11bfe48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11bfe48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built another bagged regression model with these variables.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11bfe487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11bfe487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the published date and time are among the top 25 most important variables as we have mentioned previously.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115350a9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115350a9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with 25 variables performed best on the PUBLIC leaderboard but the model with 40 variables performed best on the PRIVATE leaderboard. This may be because the 25-variable model may have excluded some variables important to the overall data.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11bfe48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11bfe48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 for YouTubers: Know the timezone of your main target audience, and take note of the date and time that your audience is active and upload during those hours.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56" name="Google Shape;56;p14"/>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57" name="Google Shape;57;p14"/>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4" name="Google Shape;84;p21"/>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5" name="Google Shape;85;p21"/>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93" name="Google Shape;93;p23"/>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67725" y="148825"/>
            <a:ext cx="8520600" cy="255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Predicting </a:t>
            </a:r>
            <a:endParaRPr sz="4500"/>
          </a:p>
          <a:p>
            <a:pPr indent="0" lvl="0" marL="0" rtl="0" algn="ctr">
              <a:spcBef>
                <a:spcPts val="0"/>
              </a:spcBef>
              <a:spcAft>
                <a:spcPts val="0"/>
              </a:spcAft>
              <a:buNone/>
            </a:pPr>
            <a:r>
              <a:rPr lang="en" sz="4500"/>
              <a:t>the Growth Rate of </a:t>
            </a:r>
            <a:endParaRPr sz="4500"/>
          </a:p>
          <a:p>
            <a:pPr indent="0" lvl="0" marL="0" rtl="0" algn="ctr">
              <a:spcBef>
                <a:spcPts val="0"/>
              </a:spcBef>
              <a:spcAft>
                <a:spcPts val="0"/>
              </a:spcAft>
              <a:buNone/>
            </a:pPr>
            <a:r>
              <a:rPr lang="en" sz="4500"/>
              <a:t>YouTube Videos</a:t>
            </a:r>
            <a:endParaRPr sz="4500"/>
          </a:p>
        </p:txBody>
      </p:sp>
      <p:sp>
        <p:nvSpPr>
          <p:cNvPr id="102" name="Google Shape;102;p25"/>
          <p:cNvSpPr txBox="1"/>
          <p:nvPr>
            <p:ph idx="1" type="subTitle"/>
          </p:nvPr>
        </p:nvSpPr>
        <p:spPr>
          <a:xfrm>
            <a:off x="367725" y="3091800"/>
            <a:ext cx="8520600" cy="17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 sz="2500"/>
              <a:t>STATS 101C LEC 4 Final Competition</a:t>
            </a:r>
            <a:endParaRPr b="1" sz="2500"/>
          </a:p>
          <a:p>
            <a:pPr indent="0" lvl="0" marL="0" rtl="0" algn="ctr">
              <a:spcBef>
                <a:spcPts val="0"/>
              </a:spcBef>
              <a:spcAft>
                <a:spcPts val="0"/>
              </a:spcAft>
              <a:buNone/>
            </a:pPr>
            <a:r>
              <a:t/>
            </a:r>
            <a:endParaRPr sz="2500"/>
          </a:p>
          <a:p>
            <a:pPr indent="0" lvl="0" marL="0" rtl="0" algn="ctr">
              <a:spcBef>
                <a:spcPts val="0"/>
              </a:spcBef>
              <a:spcAft>
                <a:spcPts val="0"/>
              </a:spcAft>
              <a:buNone/>
            </a:pPr>
            <a:r>
              <a:rPr lang="en" sz="2500"/>
              <a:t>Team: MLA - Ashlyn Jew, Haozhen Ni, Huimin Zhang</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265500" y="2196425"/>
            <a:ext cx="26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688275" y="502250"/>
            <a:ext cx="4172100" cy="5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8" name="Google Shape;108;p26"/>
          <p:cNvSpPr txBox="1"/>
          <p:nvPr>
            <p:ph idx="1" type="body"/>
          </p:nvPr>
        </p:nvSpPr>
        <p:spPr>
          <a:xfrm>
            <a:off x="688275" y="1264950"/>
            <a:ext cx="8129100" cy="376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YouTube is a large global video-sharing platform</a:t>
            </a:r>
            <a:endParaRPr/>
          </a:p>
          <a:p>
            <a:pPr indent="-342900" lvl="0" marL="457200" rtl="0" algn="l">
              <a:spcBef>
                <a:spcPts val="1000"/>
              </a:spcBef>
              <a:spcAft>
                <a:spcPts val="0"/>
              </a:spcAft>
              <a:buSzPts val="1800"/>
              <a:buChar char="●"/>
            </a:pPr>
            <a:r>
              <a:rPr lang="en"/>
              <a:t>Views are one of the most important metrics of a video</a:t>
            </a:r>
            <a:endParaRPr/>
          </a:p>
          <a:p>
            <a:pPr indent="-342900" lvl="0" marL="457200" rtl="0" algn="l">
              <a:spcBef>
                <a:spcPts val="1000"/>
              </a:spcBef>
              <a:spcAft>
                <a:spcPts val="0"/>
              </a:spcAft>
              <a:buSzPts val="1800"/>
              <a:buChar char="●"/>
            </a:pPr>
            <a:r>
              <a:rPr lang="en"/>
              <a:t>We aim to predict the percentage change in views on a video between the second and sixth hour since its publishing</a:t>
            </a:r>
            <a:endParaRPr/>
          </a:p>
          <a:p>
            <a:pPr indent="-342900" lvl="0" marL="457200" rtl="0" algn="l">
              <a:spcBef>
                <a:spcPts val="1000"/>
              </a:spcBef>
              <a:spcAft>
                <a:spcPts val="0"/>
              </a:spcAft>
              <a:buSzPts val="1800"/>
              <a:buChar char="●"/>
            </a:pPr>
            <a:r>
              <a:rPr lang="en"/>
              <a:t>This will help the content creator determine the eventual performance of their video and the overall success of their channel</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679200" y="510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Our Data</a:t>
            </a:r>
            <a:endParaRPr/>
          </a:p>
        </p:txBody>
      </p:sp>
      <p:sp>
        <p:nvSpPr>
          <p:cNvPr id="114" name="Google Shape;114;p27"/>
          <p:cNvSpPr txBox="1"/>
          <p:nvPr>
            <p:ph idx="1" type="body"/>
          </p:nvPr>
        </p:nvSpPr>
        <p:spPr>
          <a:xfrm>
            <a:off x="679200" y="1273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There are 260 variables and 7242 observations in our data set</a:t>
            </a:r>
            <a:endParaRPr/>
          </a:p>
          <a:p>
            <a:pPr indent="-342900" lvl="0" marL="457200" rtl="0" algn="l">
              <a:spcBef>
                <a:spcPts val="1600"/>
              </a:spcBef>
              <a:spcAft>
                <a:spcPts val="1600"/>
              </a:spcAft>
              <a:buSzPts val="1800"/>
              <a:buChar char="●"/>
            </a:pPr>
            <a:r>
              <a:rPr lang="en"/>
              <a:t>Each observation corresponds to a YouTube video and each variable to a feature of the video</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683725" y="528775"/>
            <a:ext cx="812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Data Preprocessing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28"/>
          <p:cNvSpPr txBox="1"/>
          <p:nvPr>
            <p:ph idx="1" type="body"/>
          </p:nvPr>
        </p:nvSpPr>
        <p:spPr>
          <a:xfrm>
            <a:off x="683725" y="1255650"/>
            <a:ext cx="8124300" cy="376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split the “PublishedDate” variable into separate month, day, hour, and minute variables</a:t>
            </a:r>
            <a:endParaRPr/>
          </a:p>
          <a:p>
            <a:pPr indent="-342900" lvl="0" marL="457200" rtl="0" algn="l">
              <a:spcBef>
                <a:spcPts val="1000"/>
              </a:spcBef>
              <a:spcAft>
                <a:spcPts val="0"/>
              </a:spcAft>
              <a:buSzPts val="1800"/>
              <a:buAutoNum type="arabicPeriod"/>
            </a:pPr>
            <a:r>
              <a:rPr lang="en"/>
              <a:t>We deleted columns that contained only 0 values</a:t>
            </a:r>
            <a:endParaRPr/>
          </a:p>
          <a:p>
            <a:pPr indent="-342900" lvl="0" marL="457200" rtl="0" algn="l">
              <a:spcBef>
                <a:spcPts val="1000"/>
              </a:spcBef>
              <a:spcAft>
                <a:spcPts val="0"/>
              </a:spcAft>
              <a:buSzPts val="1800"/>
              <a:buAutoNum type="arabicPeriod"/>
            </a:pPr>
            <a:r>
              <a:rPr lang="en"/>
              <a:t>We excluded quantitative variables that are highly correlated</a:t>
            </a:r>
            <a:endParaRPr/>
          </a:p>
          <a:p>
            <a:pPr indent="-342900" lvl="0" marL="457200" rtl="0" algn="l">
              <a:spcBef>
                <a:spcPts val="1000"/>
              </a:spcBef>
              <a:spcAft>
                <a:spcPts val="0"/>
              </a:spcAft>
              <a:buSzPts val="1800"/>
              <a:buAutoNum type="arabicPeriod"/>
            </a:pPr>
            <a:r>
              <a:rPr lang="en"/>
              <a:t>We end up with 179 variables</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1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1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1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1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1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100"/>
                                        <p:tgtEl>
                                          <p:spTgt spid="1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683725" y="522600"/>
            <a:ext cx="812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Statistical Model</a:t>
            </a:r>
            <a:endParaRPr/>
          </a:p>
        </p:txBody>
      </p:sp>
      <p:sp>
        <p:nvSpPr>
          <p:cNvPr id="126" name="Google Shape;126;p29"/>
          <p:cNvSpPr txBox="1"/>
          <p:nvPr>
            <p:ph idx="1" type="body"/>
          </p:nvPr>
        </p:nvSpPr>
        <p:spPr>
          <a:xfrm>
            <a:off x="683725" y="1140650"/>
            <a:ext cx="8124300" cy="3766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We chose to use a tree-based model called bagged regression model</a:t>
            </a:r>
            <a:endParaRPr/>
          </a:p>
          <a:p>
            <a:pPr indent="-342900" lvl="1" marL="914400" rtl="0" algn="l">
              <a:lnSpc>
                <a:spcPct val="100000"/>
              </a:lnSpc>
              <a:spcBef>
                <a:spcPts val="0"/>
              </a:spcBef>
              <a:spcAft>
                <a:spcPts val="0"/>
              </a:spcAft>
              <a:buSzPts val="1800"/>
              <a:buChar char="○"/>
            </a:pPr>
            <a:r>
              <a:rPr lang="en" sz="1800"/>
              <a:t>Handles data with many variables</a:t>
            </a:r>
            <a:endParaRPr sz="1800"/>
          </a:p>
          <a:p>
            <a:pPr indent="-342900" lvl="1" marL="914400" rtl="0" algn="l">
              <a:lnSpc>
                <a:spcPct val="100000"/>
              </a:lnSpc>
              <a:spcBef>
                <a:spcPts val="0"/>
              </a:spcBef>
              <a:spcAft>
                <a:spcPts val="0"/>
              </a:spcAft>
              <a:buSzPts val="1800"/>
              <a:buChar char="○"/>
            </a:pPr>
            <a:r>
              <a:rPr lang="en" sz="1800"/>
              <a:t>Powerful prediction tool</a:t>
            </a:r>
            <a:endParaRPr sz="1800"/>
          </a:p>
          <a:p>
            <a:pPr indent="-342900" lvl="0" marL="457200" rtl="0" algn="l">
              <a:lnSpc>
                <a:spcPct val="100000"/>
              </a:lnSpc>
              <a:spcBef>
                <a:spcPts val="1000"/>
              </a:spcBef>
              <a:spcAft>
                <a:spcPts val="0"/>
              </a:spcAft>
              <a:buSzPts val="1800"/>
              <a:buChar char="●"/>
            </a:pPr>
            <a:r>
              <a:rPr lang="en"/>
              <a:t>Basic idea of our model</a:t>
            </a:r>
            <a:endParaRPr/>
          </a:p>
          <a:p>
            <a:pPr indent="-342900" lvl="1" marL="914400" rtl="0" algn="l">
              <a:lnSpc>
                <a:spcPct val="100000"/>
              </a:lnSpc>
              <a:spcBef>
                <a:spcPts val="0"/>
              </a:spcBef>
              <a:spcAft>
                <a:spcPts val="0"/>
              </a:spcAft>
              <a:buSzPts val="1800"/>
              <a:buChar char="○"/>
            </a:pPr>
            <a:r>
              <a:rPr lang="en" sz="1800"/>
              <a:t>Decision Trees → Random Forest</a:t>
            </a:r>
            <a:endParaRPr sz="1800"/>
          </a:p>
          <a:p>
            <a:pPr indent="0" lvl="0" marL="0" rtl="0" algn="l">
              <a:spcBef>
                <a:spcPts val="0"/>
              </a:spcBef>
              <a:spcAft>
                <a:spcPts val="0"/>
              </a:spcAft>
              <a:buNone/>
            </a:pPr>
            <a:r>
              <a:t/>
            </a:r>
            <a:endParaRPr sz="1800"/>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pic>
        <p:nvPicPr>
          <p:cNvPr id="127" name="Google Shape;127;p29"/>
          <p:cNvPicPr preferRelativeResize="0"/>
          <p:nvPr/>
        </p:nvPicPr>
        <p:blipFill rotWithShape="1">
          <a:blip r:embed="rId3">
            <a:alphaModFix/>
          </a:blip>
          <a:srcRect b="3567" l="0" r="0" t="0"/>
          <a:stretch/>
        </p:blipFill>
        <p:spPr>
          <a:xfrm>
            <a:off x="5385200" y="3044613"/>
            <a:ext cx="3422825" cy="2032025"/>
          </a:xfrm>
          <a:prstGeom prst="rect">
            <a:avLst/>
          </a:prstGeom>
          <a:noFill/>
          <a:ln>
            <a:noFill/>
          </a:ln>
        </p:spPr>
      </p:pic>
      <p:sp>
        <p:nvSpPr>
          <p:cNvPr id="128" name="Google Shape;128;p29"/>
          <p:cNvSpPr/>
          <p:nvPr/>
        </p:nvSpPr>
        <p:spPr>
          <a:xfrm>
            <a:off x="4645463" y="3700788"/>
            <a:ext cx="582600" cy="239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9"/>
          <p:cNvPicPr preferRelativeResize="0"/>
          <p:nvPr/>
        </p:nvPicPr>
        <p:blipFill>
          <a:blip r:embed="rId4">
            <a:alphaModFix/>
          </a:blip>
          <a:stretch>
            <a:fillRect/>
          </a:stretch>
        </p:blipFill>
        <p:spPr>
          <a:xfrm>
            <a:off x="758325" y="2977750"/>
            <a:ext cx="3730025" cy="209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1000"/>
                                        <p:tgtEl>
                                          <p:spTgt spid="1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1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683725" y="528775"/>
            <a:ext cx="812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Statistical Model</a:t>
            </a:r>
            <a:endParaRPr/>
          </a:p>
        </p:txBody>
      </p:sp>
      <p:sp>
        <p:nvSpPr>
          <p:cNvPr id="135" name="Google Shape;135;p30"/>
          <p:cNvSpPr txBox="1"/>
          <p:nvPr>
            <p:ph idx="1" type="body"/>
          </p:nvPr>
        </p:nvSpPr>
        <p:spPr>
          <a:xfrm>
            <a:off x="683725" y="1255650"/>
            <a:ext cx="8124300" cy="376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used a technique called bagging to reduce the variance of our model and improve accuracy</a:t>
            </a:r>
            <a:endParaRPr/>
          </a:p>
          <a:p>
            <a:pPr indent="-342900" lvl="0" marL="457200" rtl="0" algn="l">
              <a:spcBef>
                <a:spcPts val="1000"/>
              </a:spcBef>
              <a:spcAft>
                <a:spcPts val="0"/>
              </a:spcAft>
              <a:buSzPts val="1800"/>
              <a:buChar char="●"/>
            </a:pPr>
            <a:r>
              <a:rPr lang="en"/>
              <a:t>We used 5-fold cross-validation for feature selection</a:t>
            </a:r>
            <a:endParaRPr/>
          </a:p>
          <a:p>
            <a:pPr indent="-342900" lvl="1" marL="914400" rtl="0" algn="l">
              <a:spcBef>
                <a:spcPts val="0"/>
              </a:spcBef>
              <a:spcAft>
                <a:spcPts val="0"/>
              </a:spcAft>
              <a:buSzPts val="1800"/>
              <a:buChar char="○"/>
            </a:pPr>
            <a:r>
              <a:rPr lang="en" sz="1800"/>
              <a:t>Cross-validation is a method used to estimate how the model is expected to perform with different number of variables</a:t>
            </a:r>
            <a:endParaRPr sz="1800"/>
          </a:p>
          <a:p>
            <a:pPr indent="-342900" lvl="1" marL="914400" rtl="0" algn="l">
              <a:spcBef>
                <a:spcPts val="0"/>
              </a:spcBef>
              <a:spcAft>
                <a:spcPts val="0"/>
              </a:spcAft>
              <a:buSzPts val="1800"/>
              <a:buChar char="○"/>
            </a:pPr>
            <a:r>
              <a:rPr lang="en" sz="1800"/>
              <a:t>Model with 22 to 45 variables would work best</a:t>
            </a:r>
            <a:endParaRPr sz="1800"/>
          </a:p>
          <a:p>
            <a:pPr indent="-342900" lvl="0" marL="457200" rtl="0" algn="l">
              <a:spcBef>
                <a:spcPts val="1600"/>
              </a:spcBef>
              <a:spcAft>
                <a:spcPts val="0"/>
              </a:spcAft>
              <a:buSzPts val="1800"/>
              <a:buChar char="●"/>
            </a:pPr>
            <a:r>
              <a:rPr lang="en"/>
              <a:t>We chose the top 25 most important variables</a:t>
            </a:r>
            <a:endParaRPr/>
          </a:p>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1000"/>
                                        <p:tgtEl>
                                          <p:spTgt spid="13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683725" y="528775"/>
            <a:ext cx="812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op 25 Most Important Variables</a:t>
            </a:r>
            <a:endParaRPr/>
          </a:p>
        </p:txBody>
      </p:sp>
      <p:sp>
        <p:nvSpPr>
          <p:cNvPr id="141" name="Google Shape;141;p31"/>
          <p:cNvSpPr txBox="1"/>
          <p:nvPr>
            <p:ph idx="1" type="body"/>
          </p:nvPr>
        </p:nvSpPr>
        <p:spPr>
          <a:xfrm>
            <a:off x="683725" y="1255650"/>
            <a:ext cx="8124300" cy="37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31"/>
          <p:cNvPicPr preferRelativeResize="0"/>
          <p:nvPr/>
        </p:nvPicPr>
        <p:blipFill>
          <a:blip r:embed="rId3">
            <a:alphaModFix/>
          </a:blip>
          <a:stretch>
            <a:fillRect/>
          </a:stretch>
        </p:blipFill>
        <p:spPr>
          <a:xfrm>
            <a:off x="1091113" y="1255650"/>
            <a:ext cx="6961777" cy="366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2"/>
          <p:cNvSpPr txBox="1"/>
          <p:nvPr>
            <p:ph type="title"/>
          </p:nvPr>
        </p:nvSpPr>
        <p:spPr>
          <a:xfrm>
            <a:off x="693025" y="519100"/>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8" name="Google Shape;148;p32"/>
          <p:cNvSpPr txBox="1"/>
          <p:nvPr>
            <p:ph idx="1" type="body"/>
          </p:nvPr>
        </p:nvSpPr>
        <p:spPr>
          <a:xfrm>
            <a:off x="693025" y="1091800"/>
            <a:ext cx="8124300" cy="410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Reasons our model works well:</a:t>
            </a:r>
            <a:endParaRPr/>
          </a:p>
          <a:p>
            <a:pPr indent="-342900" lvl="1" marL="914400" rtl="0" algn="l">
              <a:spcBef>
                <a:spcPts val="0"/>
              </a:spcBef>
              <a:spcAft>
                <a:spcPts val="0"/>
              </a:spcAft>
              <a:buSzPts val="1800"/>
              <a:buChar char="○"/>
            </a:pPr>
            <a:r>
              <a:rPr lang="en" sz="1800"/>
              <a:t>Choice of bagged regression model</a:t>
            </a:r>
            <a:endParaRPr sz="1800"/>
          </a:p>
          <a:p>
            <a:pPr indent="-342900" lvl="1" marL="914400" rtl="0" algn="l">
              <a:spcBef>
                <a:spcPts val="0"/>
              </a:spcBef>
              <a:spcAft>
                <a:spcPts val="0"/>
              </a:spcAft>
              <a:buSzPts val="1800"/>
              <a:buChar char="○"/>
            </a:pPr>
            <a:r>
              <a:rPr lang="en" sz="1800"/>
              <a:t>Reducing the number of predictors to the most important variables</a:t>
            </a:r>
            <a:endParaRPr/>
          </a:p>
          <a:p>
            <a:pPr indent="-342900" lvl="0" marL="457200" rtl="0" algn="l">
              <a:spcBef>
                <a:spcPts val="1000"/>
              </a:spcBef>
              <a:spcAft>
                <a:spcPts val="0"/>
              </a:spcAft>
              <a:buSzPts val="1800"/>
              <a:buChar char="●"/>
            </a:pPr>
            <a:r>
              <a:rPr lang="en"/>
              <a:t>Model with 25 variables performed best on the public leaderboard</a:t>
            </a:r>
            <a:endParaRPr/>
          </a:p>
          <a:p>
            <a:pPr indent="-342900" lvl="1" marL="914400" rtl="0" algn="l">
              <a:spcBef>
                <a:spcPts val="0"/>
              </a:spcBef>
              <a:spcAft>
                <a:spcPts val="0"/>
              </a:spcAft>
              <a:buSzPts val="1800"/>
              <a:buChar char="○"/>
            </a:pPr>
            <a:r>
              <a:rPr lang="en" sz="1800"/>
              <a:t>RMSE of 1.38825</a:t>
            </a:r>
            <a:endParaRPr sz="1800"/>
          </a:p>
          <a:p>
            <a:pPr indent="-342900" lvl="0" marL="457200" rtl="0" algn="l">
              <a:spcBef>
                <a:spcPts val="1000"/>
              </a:spcBef>
              <a:spcAft>
                <a:spcPts val="0"/>
              </a:spcAft>
              <a:buSzPts val="1800"/>
              <a:buChar char="●"/>
            </a:pPr>
            <a:r>
              <a:rPr lang="en"/>
              <a:t>M</a:t>
            </a:r>
            <a:r>
              <a:rPr lang="en"/>
              <a:t>odel with 40 variables performed best on the private leaderboard</a:t>
            </a:r>
            <a:endParaRPr/>
          </a:p>
          <a:p>
            <a:pPr indent="-342900" lvl="1" marL="914400" rtl="0" algn="l">
              <a:spcBef>
                <a:spcPts val="0"/>
              </a:spcBef>
              <a:spcAft>
                <a:spcPts val="0"/>
              </a:spcAft>
              <a:buSzPts val="1800"/>
              <a:buChar char="○"/>
            </a:pPr>
            <a:r>
              <a:rPr lang="en" sz="1800"/>
              <a:t>RMSE of 1.38810</a:t>
            </a:r>
            <a:endParaRPr sz="1800"/>
          </a:p>
          <a:p>
            <a:pPr indent="-342900" lvl="0" marL="457200" rtl="0" algn="l">
              <a:spcBef>
                <a:spcPts val="0"/>
              </a:spcBef>
              <a:spcAft>
                <a:spcPts val="1000"/>
              </a:spcAft>
              <a:buSzPts val="1800"/>
              <a:buChar char="●"/>
            </a:pPr>
            <a:r>
              <a:rPr lang="en"/>
              <a:t>25-variable model m</a:t>
            </a:r>
            <a:r>
              <a:rPr lang="en"/>
              <a:t>ay have excluded some variables important to the overall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10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1000"/>
                                        <p:tgtEl>
                                          <p:spTgt spid="1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1000"/>
                                        <p:tgtEl>
                                          <p:spTgt spid="14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694350" y="516200"/>
            <a:ext cx="24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54" name="Google Shape;154;p33"/>
          <p:cNvSpPr txBox="1"/>
          <p:nvPr>
            <p:ph idx="1" type="body"/>
          </p:nvPr>
        </p:nvSpPr>
        <p:spPr>
          <a:xfrm>
            <a:off x="694350" y="10889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improve our model by finding the optimal number of predictors to include in our model</a:t>
            </a:r>
            <a:endParaRPr/>
          </a:p>
          <a:p>
            <a:pPr indent="-342900" lvl="0" marL="457200" rtl="0" algn="l">
              <a:spcBef>
                <a:spcPts val="0"/>
              </a:spcBef>
              <a:spcAft>
                <a:spcPts val="0"/>
              </a:spcAft>
              <a:buSzPts val="1800"/>
              <a:buChar char="●"/>
            </a:pPr>
            <a:r>
              <a:rPr lang="en"/>
              <a:t>Suggestion for YouTubers:</a:t>
            </a:r>
            <a:endParaRPr/>
          </a:p>
          <a:p>
            <a:pPr indent="-342900" lvl="1" marL="914400" rtl="0" algn="l">
              <a:spcBef>
                <a:spcPts val="0"/>
              </a:spcBef>
              <a:spcAft>
                <a:spcPts val="0"/>
              </a:spcAft>
              <a:buSzPts val="1800"/>
              <a:buChar char="○"/>
            </a:pPr>
            <a:r>
              <a:rPr lang="en" sz="1800"/>
              <a:t>Know the timezone of your main audience</a:t>
            </a:r>
            <a:endParaRPr sz="1800"/>
          </a:p>
          <a:p>
            <a:pPr indent="-342900" lvl="1" marL="914400" rtl="0" algn="l">
              <a:spcBef>
                <a:spcPts val="0"/>
              </a:spcBef>
              <a:spcAft>
                <a:spcPts val="0"/>
              </a:spcAft>
              <a:buSzPts val="1800"/>
              <a:buChar char="○"/>
            </a:pPr>
            <a:r>
              <a:rPr lang="en" sz="1800"/>
              <a:t>Upload during active hours</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