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6" r:id="rId3"/>
    <p:sldId id="257" r:id="rId4"/>
    <p:sldId id="270" r:id="rId5"/>
    <p:sldId id="269" r:id="rId6"/>
    <p:sldId id="272" r:id="rId7"/>
    <p:sldId id="271" r:id="rId8"/>
    <p:sldId id="273" r:id="rId9"/>
    <p:sldId id="256" r:id="rId10"/>
    <p:sldId id="259" r:id="rId11"/>
    <p:sldId id="261" r:id="rId12"/>
    <p:sldId id="277" r:id="rId13"/>
    <p:sldId id="275" r:id="rId14"/>
    <p:sldId id="260" r:id="rId15"/>
    <p:sldId id="26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k-nearest-neighbor-classification-scikit-lear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2021-02-24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Feature Selection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Devan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Dhruv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Zhao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GP from team</a:t>
            </a:r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328"/>
            <a:ext cx="9144000" cy="989241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79AB4CB-5C7E-4B87-8E26-A8F116B68AB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970201"/>
                <a:ext cx="9144000" cy="4581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dirty="0"/>
                  <a:t>- Start from features from ML solution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/>
                  <a:t>Normalization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for each feature vector X in dataset, do: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l"/>
                <a:r>
                  <a:rPr lang="en-US" sz="2000" dirty="0"/>
                  <a:t>-     Map values to [0, 1]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Scaler fit from train data, and applied to both train and test data for scale consistency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done by </a:t>
                </a:r>
                <a:r>
                  <a:rPr lang="en-US" sz="2000" dirty="0" err="1"/>
                  <a:t>MinMaxScaler</a:t>
                </a:r>
                <a:r>
                  <a:rPr lang="en-US" sz="2000" dirty="0"/>
                  <a:t>() class from </a:t>
                </a:r>
                <a:r>
                  <a:rPr lang="en-US" sz="2000" dirty="0" err="1"/>
                  <a:t>sklearn</a:t>
                </a:r>
                <a:r>
                  <a:rPr lang="en-US" sz="2000" dirty="0"/>
                  <a:t> package in Python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79AB4CB-5C7E-4B87-8E26-A8F116B68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970201"/>
                <a:ext cx="9144000" cy="4581427"/>
              </a:xfrm>
              <a:blipFill>
                <a:blip r:embed="rId2"/>
                <a:stretch>
                  <a:fillRect l="-733"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69EB8-DBF5-4B09-82B7-9414C60A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988" y="528474"/>
            <a:ext cx="9144000" cy="989241"/>
          </a:xfrm>
        </p:spPr>
        <p:txBody>
          <a:bodyPr/>
          <a:lstStyle/>
          <a:p>
            <a:r>
              <a:rPr lang="en-US" dirty="0"/>
              <a:t>Evolutionary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0202"/>
            <a:ext cx="9144000" cy="32875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Evaluation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Round output from primitive tree to closest integer (0, 1). (threshold = 0.5)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BC44-DBE7-41AE-AA08-8E71176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94488"/>
              </p:ext>
            </p:extLst>
          </p:nvPr>
        </p:nvGraphicFramePr>
        <p:xfrm>
          <a:off x="838200" y="1223238"/>
          <a:ext cx="10766196" cy="437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1549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037464100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+power of 2, +cos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</a:t>
                      </a:r>
                      <a:r>
                        <a:rPr lang="en-US" sz="1800" b="0" i="0" u="none" dirty="0" err="1"/>
                        <a:t>mutNodeReplacement</a:t>
                      </a:r>
                      <a:r>
                        <a:rPr lang="en-US" sz="1800" b="0" i="0" u="none" dirty="0"/>
                        <a:t> +</a:t>
                      </a:r>
                      <a:r>
                        <a:rPr lang="en-US" sz="1800" b="0" i="0" u="none" dirty="0" err="1"/>
                        <a:t>mutShrink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+0.05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925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training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  <a:tr h="485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validation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1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B9F24D-11F3-49C8-AC6D-D086390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8" y="1144771"/>
            <a:ext cx="4822927" cy="249618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9B74F97-63A5-46D2-93E0-0F171D9A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7" y="4073389"/>
            <a:ext cx="4822927" cy="24961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D89881B-8E9B-4365-A5F1-69C3B668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1144771"/>
            <a:ext cx="4822927" cy="2496185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A9B28045-A6CB-4BDA-A5AA-2E63D448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3" y="4042727"/>
            <a:ext cx="4822927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10" y="236244"/>
            <a:ext cx="9144000" cy="989241"/>
          </a:xfrm>
        </p:spPr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743" y="1240237"/>
            <a:ext cx="10452057" cy="428849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1.  Feature Engineering is important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Try different sets of features to find best representative one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Normalization does help.</a:t>
            </a:r>
          </a:p>
          <a:p>
            <a:pPr algn="l"/>
            <a:r>
              <a:rPr lang="en-US" sz="2800" dirty="0"/>
              <a:t>2.  While more generations with higher variety increase performance in training dataset, it may lead to overfitting and thus inferior performance on validation dataset or other unseen datasets. </a:t>
            </a:r>
          </a:p>
          <a:p>
            <a:pPr algn="l"/>
            <a:r>
              <a:rPr lang="en-US" sz="2800" dirty="0"/>
              <a:t>3.  NSGA2 works best so far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NSGA2 &gt; SPEA2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our reasoning: NSGA2 was able to find better spread of solutions and better convergence near true Pareto-Optimal front.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44" y="2439759"/>
            <a:ext cx="9144000" cy="989241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8B928-4D52-4831-837B-4C3CEE48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b="1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b="1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Moses – 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EAC-3D99-455E-AEAB-147C115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2297111"/>
          </a:xfrm>
        </p:spPr>
        <p:txBody>
          <a:bodyPr>
            <a:normAutofit/>
          </a:bodyPr>
          <a:lstStyle/>
          <a:p>
            <a:r>
              <a:rPr lang="en-US" sz="2400" dirty="0"/>
              <a:t>“It uses a decision tree to go from observations about an item to conclusions about the item's target value.”</a:t>
            </a:r>
          </a:p>
          <a:p>
            <a:r>
              <a:rPr lang="en-US" sz="2400" dirty="0"/>
              <a:t>Why this classifier?</a:t>
            </a:r>
          </a:p>
          <a:p>
            <a:r>
              <a:rPr lang="en-US" sz="2400" dirty="0"/>
              <a:t>FPR: 0.23 FNR:0.16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AAA03-C9FD-477F-82D9-C40CB79C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1748631"/>
            <a:ext cx="4352925" cy="450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021A7-4EAD-4903-805D-5DAB0D69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46662"/>
            <a:ext cx="18383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98B3A-90EA-4620-9C7F-55F1B6099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4122736"/>
            <a:ext cx="3000375" cy="26003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430"/>
            <a:ext cx="9144000" cy="90963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Dhruv’s MLP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F648C7-6A7A-41CE-8330-D41E0D5B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1" y="1517715"/>
            <a:ext cx="5580669" cy="3740085"/>
          </a:xfrm>
        </p:spPr>
        <p:txBody>
          <a:bodyPr>
            <a:normAutofit fontScale="92500" lnSpcReduction="10000"/>
          </a:bodyPr>
          <a:lstStyle/>
          <a:p>
            <a:pPr lvl="1" algn="l"/>
            <a:r>
              <a:rPr lang="en-US" sz="2400" dirty="0" err="1"/>
              <a:t>MLPClassifier</a:t>
            </a:r>
            <a:r>
              <a:rPr lang="en-US" sz="2400" dirty="0"/>
              <a:t> with </a:t>
            </a:r>
            <a:r>
              <a:rPr lang="en-US" sz="2400" dirty="0" err="1"/>
              <a:t>randomstate</a:t>
            </a:r>
            <a:r>
              <a:rPr lang="en-US" sz="2400" dirty="0"/>
              <a:t>=25</a:t>
            </a:r>
          </a:p>
          <a:p>
            <a:pPr lvl="1" algn="l"/>
            <a:r>
              <a:rPr lang="en-US" sz="2400" dirty="0"/>
              <a:t>- Otherwise default parameters</a:t>
            </a:r>
          </a:p>
          <a:p>
            <a:pPr lvl="1" algn="l"/>
            <a:r>
              <a:rPr lang="en-US" sz="2400" dirty="0"/>
              <a:t>Score: 0.82959</a:t>
            </a:r>
          </a:p>
          <a:p>
            <a:pPr lvl="1" algn="l"/>
            <a:r>
              <a:rPr lang="en-US" sz="2400" dirty="0"/>
              <a:t>FPR: 0.06802</a:t>
            </a:r>
          </a:p>
          <a:p>
            <a:pPr lvl="1" algn="l"/>
            <a:r>
              <a:rPr lang="en-US" sz="2400" dirty="0"/>
              <a:t>FNR: 0.36842</a:t>
            </a:r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/>
              <a:t>Also tried </a:t>
            </a:r>
            <a:r>
              <a:rPr lang="en-US" sz="2400" dirty="0" err="1"/>
              <a:t>KFolding</a:t>
            </a:r>
            <a:r>
              <a:rPr lang="en-US" sz="2400" dirty="0"/>
              <a:t> (</a:t>
            </a:r>
            <a:r>
              <a:rPr lang="en-US" sz="2400" dirty="0" err="1"/>
              <a:t>n_splits</a:t>
            </a:r>
            <a:r>
              <a:rPr lang="en-US" sz="2400" dirty="0"/>
              <a:t>=4, shuffling on, </a:t>
            </a:r>
            <a:r>
              <a:rPr lang="en-US" sz="2400" dirty="0" err="1"/>
              <a:t>randomstate</a:t>
            </a:r>
            <a:r>
              <a:rPr lang="en-US" sz="2400" dirty="0"/>
              <a:t>=10), then running Cross Validation using it and the </a:t>
            </a:r>
            <a:r>
              <a:rPr lang="en-US" sz="2400" dirty="0" err="1"/>
              <a:t>MLPClassifier</a:t>
            </a:r>
            <a:endParaRPr lang="en-US" sz="2400" dirty="0"/>
          </a:p>
          <a:p>
            <a:pPr lvl="1" algn="l"/>
            <a:r>
              <a:rPr lang="en-US" sz="2400" dirty="0"/>
              <a:t>Avg Score: 0.79192</a:t>
            </a:r>
          </a:p>
          <a:p>
            <a:pPr lvl="1" algn="l"/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DF9AB-7F68-42C1-A937-976A0A00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9" y="1517715"/>
            <a:ext cx="32575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D72E1-6775-4D44-AC53-E723A20B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5D4F-51D3-4EB1-933C-DF58B5C4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Wolfson – KNN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56F9-EF4B-4892-AF9C-6DBCB802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7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Attempted to use SVM</a:t>
            </a:r>
          </a:p>
          <a:p>
            <a:pPr lvl="1"/>
            <a:r>
              <a:rPr lang="en-US" dirty="0"/>
              <a:t>Had decent results, but were not part of pareto front</a:t>
            </a:r>
          </a:p>
          <a:p>
            <a:r>
              <a:rPr lang="en-US" dirty="0"/>
              <a:t>Implemented KNN classifier</a:t>
            </a:r>
          </a:p>
          <a:p>
            <a:pPr lvl="1"/>
            <a:r>
              <a:rPr lang="en-US" dirty="0"/>
              <a:t>Optimal number of neighbors was 8</a:t>
            </a:r>
          </a:p>
          <a:p>
            <a:pPr lvl="1"/>
            <a:r>
              <a:rPr lang="en-US" dirty="0"/>
              <a:t>Test: FPR = 0.0408, FNR = 0.4356</a:t>
            </a:r>
          </a:p>
          <a:p>
            <a:pPr lvl="1"/>
            <a:r>
              <a:rPr lang="en-US" dirty="0"/>
              <a:t>Training accuracy = 0.8386</a:t>
            </a:r>
          </a:p>
          <a:p>
            <a:r>
              <a:rPr lang="en-US" dirty="0"/>
              <a:t>Low number of neighbors allows for low bias (fits to data) but has high variance (models noise as well)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EA225-30D3-4A15-8B44-FA9E954E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29" y="1690688"/>
            <a:ext cx="4183819" cy="380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4F9A8-57BC-4B94-A0F4-32E91B5AC987}"/>
              </a:ext>
            </a:extLst>
          </p:cNvPr>
          <p:cNvSpPr txBox="1"/>
          <p:nvPr/>
        </p:nvSpPr>
        <p:spPr>
          <a:xfrm>
            <a:off x="6951643" y="5497238"/>
            <a:ext cx="4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hlinkClick r:id="rId3"/>
              </a:rPr>
              <a:t>https://www.datacamp.com/community/tutorials/k-nearest-neighbor-classification-scikit-learn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E9A56-25D3-4161-A174-5EBA1A5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Kakkar</a:t>
            </a:r>
            <a:r>
              <a:rPr lang="en-US" dirty="0"/>
              <a:t> – K-Nearest Neighbors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EAC-3D99-455E-AEAB-147C115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2297111"/>
          </a:xfrm>
        </p:spPr>
        <p:txBody>
          <a:bodyPr>
            <a:normAutofit/>
          </a:bodyPr>
          <a:lstStyle/>
          <a:p>
            <a:r>
              <a:rPr lang="en-US" sz="2400" dirty="0"/>
              <a:t>“Assumes that similar things exist in close proximity. Similar things are near to each other.”</a:t>
            </a:r>
          </a:p>
          <a:p>
            <a:r>
              <a:rPr lang="en-US" sz="2400" dirty="0"/>
              <a:t>Suitable for classification?</a:t>
            </a:r>
          </a:p>
          <a:p>
            <a:r>
              <a:rPr lang="en-US" sz="2400" dirty="0"/>
              <a:t>FPR: 0.115 FNR:0.355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EFBCC43-C8C5-9447-A441-A132C26A3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04" y="552671"/>
            <a:ext cx="3711129" cy="2783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0E018-5943-294E-A631-0130E422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72" y="3736080"/>
            <a:ext cx="4087504" cy="7733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10B6-0127-4BFF-A8B5-A899A58A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430"/>
            <a:ext cx="9144000" cy="90963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Hua’s MLP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F648C7-6A7A-41CE-8330-D41E0D5B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1" y="1517715"/>
            <a:ext cx="5580669" cy="3740085"/>
          </a:xfrm>
        </p:spPr>
        <p:txBody>
          <a:bodyPr>
            <a:normAutofit lnSpcReduction="10000"/>
          </a:bodyPr>
          <a:lstStyle/>
          <a:p>
            <a:pPr lvl="1" algn="l"/>
            <a:r>
              <a:rPr lang="en-US" b="0" i="0" dirty="0" err="1">
                <a:effectLst/>
                <a:latin typeface="Whitney"/>
              </a:rPr>
              <a:t>clf</a:t>
            </a:r>
            <a:r>
              <a:rPr lang="en-US" b="0" i="0" dirty="0">
                <a:effectLst/>
                <a:latin typeface="Whitney"/>
              </a:rPr>
              <a:t> = </a:t>
            </a:r>
            <a:r>
              <a:rPr lang="en-US" b="0" i="0" dirty="0" err="1">
                <a:effectLst/>
                <a:latin typeface="Whitney"/>
              </a:rPr>
              <a:t>neural_network.MLPClassifier</a:t>
            </a:r>
            <a:r>
              <a:rPr lang="en-US" b="0" i="0" dirty="0">
                <a:effectLst/>
                <a:latin typeface="Whitney"/>
              </a:rPr>
              <a:t>(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hidden_layer_sizes</a:t>
            </a:r>
            <a:r>
              <a:rPr lang="en-US" b="0" i="0" dirty="0">
                <a:effectLst/>
                <a:latin typeface="Whitney"/>
              </a:rPr>
              <a:t> = (9, 10),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>
                <a:effectLst/>
                <a:latin typeface="Whitney"/>
              </a:rPr>
              <a:t>activation = '</a:t>
            </a:r>
            <a:r>
              <a:rPr lang="en-US" b="0" i="0" dirty="0" err="1">
                <a:effectLst/>
                <a:latin typeface="Whitney"/>
              </a:rPr>
              <a:t>relu</a:t>
            </a:r>
            <a:r>
              <a:rPr lang="en-US" b="0" i="0" dirty="0">
                <a:effectLst/>
                <a:latin typeface="Whitney"/>
              </a:rPr>
              <a:t>’,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>
                <a:effectLst/>
                <a:latin typeface="Whitney"/>
              </a:rPr>
              <a:t>solver = '</a:t>
            </a:r>
            <a:r>
              <a:rPr lang="en-US" b="0" i="0" dirty="0" err="1">
                <a:effectLst/>
                <a:latin typeface="Whitney"/>
              </a:rPr>
              <a:t>adam</a:t>
            </a:r>
            <a:r>
              <a:rPr lang="en-US" b="0" i="0" dirty="0">
                <a:effectLst/>
                <a:latin typeface="Whitney"/>
              </a:rPr>
              <a:t>’,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batch_size</a:t>
            </a:r>
            <a:r>
              <a:rPr lang="en-US" b="0" i="0" dirty="0">
                <a:effectLst/>
                <a:latin typeface="Whitney"/>
              </a:rPr>
              <a:t> = 32,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learning_rate</a:t>
            </a:r>
            <a:r>
              <a:rPr lang="en-US" b="0" i="0" dirty="0">
                <a:effectLst/>
                <a:latin typeface="Whitney"/>
              </a:rPr>
              <a:t> = 'constant’,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learning_rate_init</a:t>
            </a:r>
            <a:r>
              <a:rPr lang="en-US" b="0" i="0" dirty="0">
                <a:effectLst/>
                <a:latin typeface="Whitney"/>
              </a:rPr>
              <a:t> = 0.0002,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max_iter</a:t>
            </a:r>
            <a:r>
              <a:rPr lang="en-US" b="0" i="0" dirty="0">
                <a:effectLst/>
                <a:latin typeface="Whitney"/>
              </a:rPr>
              <a:t> = 10000,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random_state</a:t>
            </a:r>
            <a:r>
              <a:rPr lang="en-US" b="0" i="0" dirty="0">
                <a:effectLst/>
                <a:latin typeface="Whitney"/>
              </a:rPr>
              <a:t> = 6, )</a:t>
            </a:r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/>
              <a:t>-FNR: 0.0612, - FPR: 0.4079</a:t>
            </a:r>
          </a:p>
          <a:p>
            <a:pPr lvl="1" algn="l"/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216823-B654-4B9C-B09D-B4630BAD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21" y="1680633"/>
            <a:ext cx="30194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FD7D6-B02B-4786-BB83-50960797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MOGP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719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Whitney</vt:lpstr>
      <vt:lpstr>Arial</vt:lpstr>
      <vt:lpstr>Calibri</vt:lpstr>
      <vt:lpstr>Calibri Light</vt:lpstr>
      <vt:lpstr>Cambria Math</vt:lpstr>
      <vt:lpstr>Office Theme</vt:lpstr>
      <vt:lpstr>Titanic Problem</vt:lpstr>
      <vt:lpstr>Titanic ML</vt:lpstr>
      <vt:lpstr>Features</vt:lpstr>
      <vt:lpstr>Moses – Decision Tree Classification</vt:lpstr>
      <vt:lpstr>Dhruv’s ML results  Dhruv’s ML results   Dhruv’s MLP Classifier</vt:lpstr>
      <vt:lpstr>Wolfson – KNN Classification</vt:lpstr>
      <vt:lpstr>Kakkar – K-Nearest Neighbors </vt:lpstr>
      <vt:lpstr>Dhruv’s ML results  Dhruv’s ML results   Hua’s MLP Classifier</vt:lpstr>
      <vt:lpstr>Titanic MOGP</vt:lpstr>
      <vt:lpstr>Features</vt:lpstr>
      <vt:lpstr>Evolutionary Algorithm</vt:lpstr>
      <vt:lpstr>Complete Algorithm</vt:lpstr>
      <vt:lpstr>Runs</vt:lpstr>
      <vt:lpstr>Runs – Continue…</vt:lpstr>
      <vt:lpstr>Take-aways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82</cp:revision>
  <dcterms:created xsi:type="dcterms:W3CDTF">2021-02-24T00:08:41Z</dcterms:created>
  <dcterms:modified xsi:type="dcterms:W3CDTF">2021-03-02T04:57:20Z</dcterms:modified>
</cp:coreProperties>
</file>