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6" r:id="rId3"/>
    <p:sldId id="257" r:id="rId4"/>
    <p:sldId id="270" r:id="rId5"/>
    <p:sldId id="269" r:id="rId6"/>
    <p:sldId id="272" r:id="rId7"/>
    <p:sldId id="271" r:id="rId8"/>
    <p:sldId id="273" r:id="rId9"/>
    <p:sldId id="256" r:id="rId10"/>
    <p:sldId id="259" r:id="rId11"/>
    <p:sldId id="261" r:id="rId12"/>
    <p:sldId id="277" r:id="rId13"/>
    <p:sldId id="275" r:id="rId14"/>
    <p:sldId id="260" r:id="rId15"/>
    <p:sldId id="26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>
        <p:scale>
          <a:sx n="75" d="100"/>
          <a:sy n="75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E649-E710-4E43-BBAF-EBEE7EA4877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B47A-27B4-42BB-B738-8AC86B0D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B799-7439-478A-B4DC-29CE46E0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FF6D-2ACC-476A-A8EE-1B485CA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2A03-C459-4ABF-BBEE-BDA9F3BA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22DE-9789-471F-8563-CA9E10E1C30C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9A26-42DF-46FC-A344-75D85A9F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E10B-753E-4D11-B324-BD11E88F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19B2-1FE4-4082-B851-B8BFC5A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CE8C-7C72-4D25-BAE6-6B17773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C5F7-8CC6-4663-B962-CF7F007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ABF-9A0E-4868-82BC-EC8F58B18B1B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8A1-E68C-42C2-AD1F-933820D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73A1-1F81-4F65-BAC8-D855188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2614-BAA8-402D-BA87-A6E0CBCB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F24B-0191-4871-B23D-230449AE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4732-1A62-46FB-80EF-8C1364D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1AF-9122-4442-A665-A2B23D262A5E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F0F8-30BC-4118-8D11-6CE0ED1B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9EE1-8E89-4DE0-82D0-CA5AEE5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AB3-3CDF-4F57-A0DF-6C3BDF4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C18-9B56-467B-8C14-DE3FD281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2601-E8A0-4D7C-9A71-94B81C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67EB-FA54-47B8-9045-E31A513D287F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83D5-F4D9-4FBC-B3D9-96AFFCE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D1C-741D-4625-B152-11A9F29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BC3-4403-4228-9C9F-74E99B52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D08B-B490-4B30-82AC-121D7301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FBE-67BE-4D02-98B3-FADDF2AA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1BB3-E86C-487F-9713-5AEDD90169E4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503C-491B-4165-8425-3BAFEAB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0DD5-BDF7-4AAA-92C7-00909C3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E66-5158-45AC-8F81-1B8601D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72E-FC73-46ED-9786-CCAD4C5F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DF16-73EB-459D-9AC9-D6E58027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5F42-75BC-46B1-B824-60A05822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B88-E8D1-47F1-879F-DC623AE2FB8D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F0F5-C224-40B5-B63D-88C4645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0EC-1B5D-49C9-9659-D970573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472-5D06-46CC-87EB-DE3A5161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FD6B-809E-429A-A819-28372CB7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282C-E044-43A4-9D18-5AF170A1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1942-7AA4-4F2B-9B63-03F12085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F622-15E5-4F22-8363-30A6CCF7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C1A3-18D7-4EBA-81A0-ECECCD1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968F-868E-45E8-990F-16A1FC269247}" type="datetime1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D075-0435-4579-A8A2-EB05023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1687-4197-49CB-98DA-6AF96E8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01F-F320-4DB9-B96E-1FC5C57C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178C5-3BBC-4B41-B446-52FFEC81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DE3-5161-4490-97A1-7BE66A282FFF}" type="datetime1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EC84F-083B-4664-9A0E-2FE28DB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131-6649-40F6-9B70-719994E9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AD01-40BF-4CE1-BE96-BFF54E63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96-99A9-4C54-8CC0-3FE9C2714F2F}" type="datetime1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B331D-6C60-4929-8008-38076C3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6D10-BB2D-4880-AC7A-CAE52711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DA6-3BCA-4918-9649-77A453E0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ABE-8C32-4250-8C8F-2B5479F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32B3-F8C8-4458-B4D7-3FB2F07F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95BD-DA57-41F6-88D4-03835A9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31D-CD64-418B-A6E9-D86B623AD258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6DB4-3217-4585-8D87-8158CA6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19B3-D5BB-4C99-8011-8D9BC8C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EE8F-1A41-404A-B41D-0B3FBDB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0E239-3C24-425F-9DE9-5E6F0C05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8932-744F-445B-940C-614DF5E9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9A60-00CB-40F4-B79A-F2F30E7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189F-8A1A-4B4E-93CA-2C8A0FEA12F4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0DF-3E4C-4D4F-BAF7-0F0AF6A1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4136-9B0D-46BD-A9D5-3459B2BE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E015E-D8A7-4F1C-8EE2-095B52E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12DB-8794-4121-B631-16608CF8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5810-E256-415D-88A3-BA10F1474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7E9E-9037-4836-9918-3C0688581A90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2F5D-625E-42A9-A1AD-51CE3F664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CAF6-A549-4AB3-8A09-18A18BEF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k-nearest-neighbor-classification-scikit-lear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1"/>
            <a:ext cx="9144000" cy="1244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33" y="1600201"/>
            <a:ext cx="9144000" cy="49021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Date: 2021-02-24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Team 5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Devan Moses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Dhruv Patel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David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Devesh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Hua Zhao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Contents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Feature Selection		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Devan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Dhruv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from Zhao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GP from team</a:t>
            </a:r>
          </a:p>
          <a:p>
            <a:pPr algn="l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698-9362-440C-BDE8-57BBF1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328"/>
            <a:ext cx="9144000" cy="989241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79AB4CB-5C7E-4B87-8E26-A8F116B68AB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970201"/>
                <a:ext cx="9144000" cy="4581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dirty="0"/>
                  <a:t>- Start from features from ML solution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/>
                  <a:t>Normalization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for each feature vector X in dataset, do: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l"/>
                <a:r>
                  <a:rPr lang="en-US" sz="2000" dirty="0"/>
                  <a:t>-     Map values to [0, 1]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Scaler fit from train data, and applied to both train and test data for scale consistency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2000" dirty="0"/>
                  <a:t>done by </a:t>
                </a:r>
                <a:r>
                  <a:rPr lang="en-US" sz="2000" dirty="0" err="1"/>
                  <a:t>MinMaxScaler</a:t>
                </a:r>
                <a:r>
                  <a:rPr lang="en-US" sz="2000" dirty="0"/>
                  <a:t>() class from </a:t>
                </a:r>
                <a:r>
                  <a:rPr lang="en-US" sz="2000" dirty="0" err="1"/>
                  <a:t>sklearn</a:t>
                </a:r>
                <a:r>
                  <a:rPr lang="en-US" sz="2000" dirty="0"/>
                  <a:t> package in Python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79AB4CB-5C7E-4B87-8E26-A8F116B68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970201"/>
                <a:ext cx="9144000" cy="4581427"/>
              </a:xfrm>
              <a:blipFill>
                <a:blip r:embed="rId2"/>
                <a:stretch>
                  <a:fillRect l="-733" t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69EB8-DBF5-4B09-82B7-9414C60A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988" y="528474"/>
            <a:ext cx="9144000" cy="989241"/>
          </a:xfrm>
        </p:spPr>
        <p:txBody>
          <a:bodyPr/>
          <a:lstStyle/>
          <a:p>
            <a:r>
              <a:rPr lang="en-US" dirty="0"/>
              <a:t>Evolutionary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0202"/>
            <a:ext cx="9144000" cy="32875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Evaluation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Objectives: 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(-1*FPR)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Round output from primitive tree to closest integer (0, 1). (threshold = 0.5)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2BC44-DBE7-41AE-AA08-8E71176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88" y="89403"/>
            <a:ext cx="6815581" cy="90699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1470582"/>
            <a:ext cx="5384646" cy="439102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 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Primitives: </a:t>
            </a:r>
            <a:r>
              <a:rPr lang="en-US" sz="1400" dirty="0"/>
              <a:t>add, subtract, multiply, sin, sigmoid, power of 2, cos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Mutation: </a:t>
            </a:r>
            <a:r>
              <a:rPr lang="en-US" sz="1400" dirty="0" err="1"/>
              <a:t>mutUniform</a:t>
            </a:r>
            <a:r>
              <a:rPr lang="en-US" sz="1400" dirty="0"/>
              <a:t>. </a:t>
            </a:r>
            <a:r>
              <a:rPr lang="en-US" sz="1400" dirty="0" err="1"/>
              <a:t>mutNodeReplacement</a:t>
            </a:r>
            <a:r>
              <a:rPr lang="en-US" sz="1400" dirty="0"/>
              <a:t>, </a:t>
            </a:r>
            <a:r>
              <a:rPr lang="en-US" sz="1400" dirty="0" err="1"/>
              <a:t>mutShrink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Mate: </a:t>
            </a:r>
            <a:r>
              <a:rPr lang="en-US" sz="1400" dirty="0" err="1"/>
              <a:t>CxOnePointLeafBiased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Select: </a:t>
            </a:r>
            <a:r>
              <a:rPr lang="en-US" sz="1400" dirty="0"/>
              <a:t>selNSGA2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fixed parameters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 err="1"/>
              <a:t>Numer</a:t>
            </a:r>
            <a:r>
              <a:rPr lang="en-US" sz="1600" dirty="0"/>
              <a:t> of child: 100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Number of population: 50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 probability: 0.5</a:t>
            </a:r>
          </a:p>
          <a:p>
            <a:pPr marL="342900" indent="-34290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5BF175-CA4F-45F4-9C1E-1FB6A92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6" y="1084083"/>
            <a:ext cx="3914775" cy="4391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087" y="254598"/>
            <a:ext cx="6815581" cy="906990"/>
          </a:xfrm>
        </p:spPr>
        <p:txBody>
          <a:bodyPr>
            <a:normAutofit/>
          </a:bodyPr>
          <a:lstStyle/>
          <a:p>
            <a:r>
              <a:rPr lang="en-US" sz="4400" dirty="0"/>
              <a:t>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E6F2E31-A006-48ED-AE4B-090D7B14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1478"/>
              </p:ext>
            </p:extLst>
          </p:nvPr>
        </p:nvGraphicFramePr>
        <p:xfrm>
          <a:off x="390601" y="1161588"/>
          <a:ext cx="10506783" cy="52384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2261">
                  <a:extLst>
                    <a:ext uri="{9D8B030D-6E8A-4147-A177-3AD203B41FA5}">
                      <a16:colId xmlns:a16="http://schemas.microsoft.com/office/drawing/2014/main" val="421781071"/>
                    </a:ext>
                  </a:extLst>
                </a:gridCol>
                <a:gridCol w="3502261">
                  <a:extLst>
                    <a:ext uri="{9D8B030D-6E8A-4147-A177-3AD203B41FA5}">
                      <a16:colId xmlns:a16="http://schemas.microsoft.com/office/drawing/2014/main" val="270410236"/>
                    </a:ext>
                  </a:extLst>
                </a:gridCol>
                <a:gridCol w="3502261">
                  <a:extLst>
                    <a:ext uri="{9D8B030D-6E8A-4147-A177-3AD203B41FA5}">
                      <a16:colId xmlns:a16="http://schemas.microsoft.com/office/drawing/2014/main" val="1391318268"/>
                    </a:ext>
                  </a:extLst>
                </a:gridCol>
              </a:tblGrid>
              <a:tr h="8597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Scenario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Scenario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44916"/>
                  </a:ext>
                </a:extLst>
              </a:tr>
              <a:tr h="8432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add, subtract, multiply, sin, sigmoid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add, subtract, multiply, sin, sigmoid, </a:t>
                      </a:r>
                      <a:r>
                        <a:rPr lang="en-US" sz="1800" b="1" dirty="0"/>
                        <a:t>power of 2, cos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207505"/>
                  </a:ext>
                </a:extLst>
              </a:tr>
              <a:tr h="8432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mutUniform</a:t>
                      </a:r>
                      <a:r>
                        <a:rPr lang="en-US" sz="1800" dirty="0"/>
                        <a:t>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mutUniform</a:t>
                      </a:r>
                      <a:r>
                        <a:rPr lang="en-US" sz="1800" dirty="0"/>
                        <a:t>. </a:t>
                      </a:r>
                      <a:r>
                        <a:rPr lang="en-US" sz="1800" b="1" dirty="0" err="1"/>
                        <a:t>mutNodeReplacement</a:t>
                      </a:r>
                      <a:r>
                        <a:rPr lang="en-US" sz="1800" b="1" dirty="0"/>
                        <a:t>, </a:t>
                      </a:r>
                      <a:r>
                        <a:rPr lang="en-US" sz="1800" b="1" dirty="0" err="1"/>
                        <a:t>mutShrink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448992"/>
                  </a:ext>
                </a:extLst>
              </a:tr>
              <a:tr h="8432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 Prob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778573"/>
                  </a:ext>
                </a:extLst>
              </a:tr>
              <a:tr h="8432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00FFFF"/>
                          </a:highlight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00FFFF"/>
                          </a:highlight>
                        </a:rPr>
                        <a:t>1500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564092"/>
                  </a:ext>
                </a:extLst>
              </a:tr>
              <a:tr h="8432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Training AUC :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0.1500</a:t>
                      </a:r>
                    </a:p>
                    <a:p>
                      <a:pPr algn="ctr"/>
                      <a:r>
                        <a:rPr lang="en-US" sz="1400" dirty="0"/>
                        <a:t>Training HOF#: 99</a:t>
                      </a:r>
                    </a:p>
                    <a:p>
                      <a:pPr algn="ctr"/>
                      <a:r>
                        <a:rPr lang="en-US" sz="1400" dirty="0"/>
                        <a:t>GP: ML (validation AUC): </a:t>
                      </a:r>
                      <a:r>
                        <a:rPr lang="en-US" sz="1400" b="1" dirty="0">
                          <a:highlight>
                            <a:srgbClr val="00FF00"/>
                          </a:highlight>
                        </a:rPr>
                        <a:t>0.0283</a:t>
                      </a:r>
                      <a:r>
                        <a:rPr lang="en-US" sz="1400" dirty="0"/>
                        <a:t>: 0.0815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Training AUC: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0.1104</a:t>
                      </a:r>
                    </a:p>
                    <a:p>
                      <a:pPr algn="ctr"/>
                      <a:r>
                        <a:rPr lang="en-US" sz="1400" dirty="0"/>
                        <a:t>Training HOF# (training): 563</a:t>
                      </a:r>
                    </a:p>
                    <a:p>
                      <a:pPr algn="ctr"/>
                      <a:r>
                        <a:rPr lang="en-US" sz="1400" dirty="0"/>
                        <a:t>GP: ML (validation AUIC): </a:t>
                      </a:r>
                      <a:r>
                        <a:rPr lang="en-US" sz="1400" b="1" dirty="0">
                          <a:highlight>
                            <a:srgbClr val="00FF00"/>
                          </a:highlight>
                        </a:rPr>
                        <a:t>0.0346</a:t>
                      </a:r>
                      <a:r>
                        <a:rPr lang="en-US" sz="1400" dirty="0"/>
                        <a:t>: 0.0815 </a:t>
                      </a:r>
                    </a:p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38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1AF56A-6432-48BE-8701-9AD38B2F8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36" y="894320"/>
            <a:ext cx="5039008" cy="2574336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40BBE45A-85BE-407A-816D-218D6398F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12" y="839827"/>
            <a:ext cx="5173254" cy="264292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7632831-91DD-41B7-8F18-D68535A79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03" y="3527699"/>
            <a:ext cx="4978041" cy="254053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3E335E71-ABB2-4526-AD3D-374373226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12" y="3482747"/>
            <a:ext cx="5173254" cy="2630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45156"/>
            <a:ext cx="9668933" cy="3787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Runs – Continue…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421CDF-8E03-43EF-B61D-4C2A3B6F50E0}"/>
              </a:ext>
            </a:extLst>
          </p:cNvPr>
          <p:cNvSpPr/>
          <p:nvPr/>
        </p:nvSpPr>
        <p:spPr>
          <a:xfrm>
            <a:off x="2810873" y="399467"/>
            <a:ext cx="2709333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AUC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9308D6-5CFE-44B0-A3B3-CDEDA91EC141}"/>
              </a:ext>
            </a:extLst>
          </p:cNvPr>
          <p:cNvSpPr/>
          <p:nvPr/>
        </p:nvSpPr>
        <p:spPr>
          <a:xfrm>
            <a:off x="7751172" y="318862"/>
            <a:ext cx="2709333" cy="319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AUC, vs. ML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D595A1-9710-4B5D-8034-43C414B74289}"/>
              </a:ext>
            </a:extLst>
          </p:cNvPr>
          <p:cNvSpPr/>
          <p:nvPr/>
        </p:nvSpPr>
        <p:spPr>
          <a:xfrm>
            <a:off x="189709" y="1820067"/>
            <a:ext cx="1100727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 Gen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F8318-1AF5-49E7-BDEE-32DDE16742BC}"/>
              </a:ext>
            </a:extLst>
          </p:cNvPr>
          <p:cNvSpPr/>
          <p:nvPr/>
        </p:nvSpPr>
        <p:spPr>
          <a:xfrm>
            <a:off x="125338" y="4200925"/>
            <a:ext cx="1100727" cy="951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1500 Gen</a:t>
            </a:r>
          </a:p>
        </p:txBody>
      </p:sp>
    </p:spTree>
    <p:extLst>
      <p:ext uri="{BB962C8B-B14F-4D97-AF65-F5344CB8AC3E}">
        <p14:creationId xmlns:p14="http://schemas.microsoft.com/office/powerpoint/2010/main" val="27566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10" y="236244"/>
            <a:ext cx="9144000" cy="989241"/>
          </a:xfrm>
        </p:spPr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743" y="1240237"/>
            <a:ext cx="10452057" cy="428849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1.  Feature Engineering is important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Try different sets of features to find best representative one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Normalization does help.</a:t>
            </a:r>
          </a:p>
          <a:p>
            <a:pPr algn="l"/>
            <a:r>
              <a:rPr lang="en-US" sz="2800" dirty="0"/>
              <a:t>2.  While more generations with higher variety increase performance in training dataset, it may lead to overfitting and thus inferior performance on validation dataset or other unseen datasets. </a:t>
            </a:r>
          </a:p>
          <a:p>
            <a:pPr algn="l"/>
            <a:r>
              <a:rPr lang="en-US" sz="2800" dirty="0"/>
              <a:t>3.  NSGA2 works best so far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NSGA2 &gt; SPEA2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our reasoning: NSGA2 was able to find better spread of solutions and better convergence near true Pareto-Optimal front.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991-06FF-414B-8578-7971CF2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44" y="2439759"/>
            <a:ext cx="9144000" cy="989241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8B928-4D52-4831-837B-4C3CEE48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0A6B6D-3BBB-497E-93DC-38DC4A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363341"/>
            <a:ext cx="3768917" cy="91300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82" y="1966751"/>
            <a:ext cx="3665550" cy="4384887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Feature Selection: (all categorical values)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Pclass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Sex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Age</a:t>
            </a:r>
          </a:p>
          <a:p>
            <a:pPr marL="800100" lvl="1" indent="-342900" algn="l">
              <a:buFontTx/>
              <a:buChar char="-"/>
            </a:pPr>
            <a:endParaRPr lang="en-US" sz="1200" dirty="0"/>
          </a:p>
          <a:p>
            <a:pPr algn="l"/>
            <a:endParaRPr lang="en-US" sz="1600" strike="sngStrike" dirty="0"/>
          </a:p>
          <a:p>
            <a:pPr algn="l"/>
            <a:endParaRPr lang="en-US" sz="1600" strike="sngStrike" dirty="0"/>
          </a:p>
          <a:p>
            <a:pPr marL="342900" indent="-342900" algn="l">
              <a:buFontTx/>
              <a:buChar char="-"/>
            </a:pPr>
            <a:r>
              <a:rPr lang="en-US" sz="1600" b="1" dirty="0"/>
              <a:t>Ticket</a:t>
            </a:r>
          </a:p>
          <a:p>
            <a:pPr marL="342900" indent="-342900" algn="l">
              <a:buFontTx/>
              <a:buChar char="-"/>
            </a:pPr>
            <a:r>
              <a:rPr lang="en-US" sz="1600" b="1" dirty="0"/>
              <a:t>Fare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Cabin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Embarked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IsAlone</a:t>
            </a:r>
            <a:endParaRPr lang="en-US" sz="1600" dirty="0"/>
          </a:p>
        </p:txBody>
      </p:sp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E8B7C7F6-D5CE-4E90-98A8-A5792B2C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7" y="363341"/>
            <a:ext cx="6439030" cy="59882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32BA7-001A-4B21-B259-59E8D276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41853"/>
              </p:ext>
            </p:extLst>
          </p:nvPr>
        </p:nvGraphicFramePr>
        <p:xfrm>
          <a:off x="1795873" y="2832153"/>
          <a:ext cx="3231690" cy="1648676"/>
        </p:xfrm>
        <a:graphic>
          <a:graphicData uri="http://schemas.openxmlformats.org/drawingml/2006/table">
            <a:tbl>
              <a:tblPr/>
              <a:tblGrid>
                <a:gridCol w="1077230">
                  <a:extLst>
                    <a:ext uri="{9D8B030D-6E8A-4147-A177-3AD203B41FA5}">
                      <a16:colId xmlns:a16="http://schemas.microsoft.com/office/drawing/2014/main" val="4166203696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398610708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500597452"/>
                    </a:ext>
                  </a:extLst>
                </a:gridCol>
              </a:tblGrid>
              <a:tr h="201327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AgeRange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280344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(0.34, 16.336]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0.550000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3036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(16.336, 32.252]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0.369942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23316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(32.252, 48.168]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0.404255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73008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(48.168, 64.084]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0.434783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19559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(64.084, 80.0]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0.090909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61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6C1-D423-467B-962C-9C800B4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Moses – Decision Tree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EAC-3D99-455E-AEAB-147C115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400" cy="2297111"/>
          </a:xfrm>
        </p:spPr>
        <p:txBody>
          <a:bodyPr>
            <a:normAutofit/>
          </a:bodyPr>
          <a:lstStyle/>
          <a:p>
            <a:r>
              <a:rPr lang="en-US" sz="2400" dirty="0"/>
              <a:t>“It uses a decision tree to go from observations about an item to conclusions about the item's target value.”</a:t>
            </a:r>
          </a:p>
          <a:p>
            <a:r>
              <a:rPr lang="en-US" sz="2400" dirty="0"/>
              <a:t>Why this classifier?</a:t>
            </a:r>
          </a:p>
          <a:p>
            <a:r>
              <a:rPr lang="en-US" sz="2400" dirty="0"/>
              <a:t>FPR: 0.23 FNR:0.16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AAA03-C9FD-477F-82D9-C40CB79C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1748631"/>
            <a:ext cx="4352925" cy="450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021A7-4EAD-4903-805D-5DAB0D69C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46662"/>
            <a:ext cx="1838325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98B3A-90EA-4620-9C7F-55F1B6099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5" y="4122736"/>
            <a:ext cx="3000375" cy="26003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3B27-3721-4B1A-8F13-E5F30F1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430"/>
            <a:ext cx="9144000" cy="90963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Dhruv’s MLP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F648C7-6A7A-41CE-8330-D41E0D5B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1" y="1517715"/>
            <a:ext cx="5580669" cy="3740085"/>
          </a:xfrm>
        </p:spPr>
        <p:txBody>
          <a:bodyPr>
            <a:normAutofit fontScale="92500" lnSpcReduction="10000"/>
          </a:bodyPr>
          <a:lstStyle/>
          <a:p>
            <a:pPr lvl="1" algn="l"/>
            <a:r>
              <a:rPr lang="en-US" sz="2400" dirty="0" err="1"/>
              <a:t>MLPClassifier</a:t>
            </a:r>
            <a:r>
              <a:rPr lang="en-US" sz="2400" dirty="0"/>
              <a:t> with </a:t>
            </a:r>
            <a:r>
              <a:rPr lang="en-US" sz="2400" dirty="0" err="1"/>
              <a:t>randomstate</a:t>
            </a:r>
            <a:r>
              <a:rPr lang="en-US" sz="2400" dirty="0"/>
              <a:t>=25</a:t>
            </a:r>
          </a:p>
          <a:p>
            <a:pPr lvl="1" algn="l"/>
            <a:r>
              <a:rPr lang="en-US" sz="2400" dirty="0"/>
              <a:t>- Otherwise default parameters</a:t>
            </a:r>
          </a:p>
          <a:p>
            <a:pPr lvl="1" algn="l"/>
            <a:r>
              <a:rPr lang="en-US" sz="2400" dirty="0"/>
              <a:t>Score: 0.82959</a:t>
            </a:r>
          </a:p>
          <a:p>
            <a:pPr lvl="1" algn="l"/>
            <a:r>
              <a:rPr lang="en-US" sz="2400" dirty="0"/>
              <a:t>FPR: 0.06802</a:t>
            </a:r>
          </a:p>
          <a:p>
            <a:pPr lvl="1" algn="l"/>
            <a:r>
              <a:rPr lang="en-US" sz="2400" dirty="0"/>
              <a:t>FNR: 0.36842</a:t>
            </a:r>
          </a:p>
          <a:p>
            <a:pPr lvl="1" algn="l"/>
            <a:endParaRPr lang="en-US" sz="2400" dirty="0"/>
          </a:p>
          <a:p>
            <a:pPr lvl="1" algn="l"/>
            <a:endParaRPr lang="en-US" sz="2400" dirty="0"/>
          </a:p>
          <a:p>
            <a:pPr lvl="1" algn="l"/>
            <a:r>
              <a:rPr lang="en-US" sz="2400" dirty="0"/>
              <a:t>Also tried </a:t>
            </a:r>
            <a:r>
              <a:rPr lang="en-US" sz="2400" dirty="0" err="1"/>
              <a:t>KFolding</a:t>
            </a:r>
            <a:r>
              <a:rPr lang="en-US" sz="2400" dirty="0"/>
              <a:t> (</a:t>
            </a:r>
            <a:r>
              <a:rPr lang="en-US" sz="2400" dirty="0" err="1"/>
              <a:t>n_splits</a:t>
            </a:r>
            <a:r>
              <a:rPr lang="en-US" sz="2400" dirty="0"/>
              <a:t>=4, shuffling on, </a:t>
            </a:r>
            <a:r>
              <a:rPr lang="en-US" sz="2400" dirty="0" err="1"/>
              <a:t>randomstate</a:t>
            </a:r>
            <a:r>
              <a:rPr lang="en-US" sz="2400" dirty="0"/>
              <a:t>=10), then running Cross Validation using it and the </a:t>
            </a:r>
            <a:r>
              <a:rPr lang="en-US" sz="2400" dirty="0" err="1"/>
              <a:t>MLPClassifier</a:t>
            </a:r>
            <a:endParaRPr lang="en-US" sz="2400" dirty="0"/>
          </a:p>
          <a:p>
            <a:pPr lvl="1" algn="l"/>
            <a:r>
              <a:rPr lang="en-US" sz="2400" dirty="0"/>
              <a:t>Avg Score: 0.79192</a:t>
            </a:r>
          </a:p>
          <a:p>
            <a:pPr lvl="1" algn="l"/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DF9AB-7F68-42C1-A937-976A0A00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9" y="1517715"/>
            <a:ext cx="32575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D72E1-6775-4D44-AC53-E723A20B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5D4F-51D3-4EB1-933C-DF58B5C4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Wolfson – KNN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56F9-EF4B-4892-AF9C-6DBCB802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7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Attempted to use SVM</a:t>
            </a:r>
          </a:p>
          <a:p>
            <a:pPr lvl="1"/>
            <a:r>
              <a:rPr lang="en-US" dirty="0"/>
              <a:t>Had decent results, but were not part of pareto front</a:t>
            </a:r>
          </a:p>
          <a:p>
            <a:r>
              <a:rPr lang="en-US" dirty="0"/>
              <a:t>Implemented KNN classifier</a:t>
            </a:r>
          </a:p>
          <a:p>
            <a:pPr lvl="1"/>
            <a:r>
              <a:rPr lang="en-US" dirty="0"/>
              <a:t>Optimal number of neighbors was 8</a:t>
            </a:r>
          </a:p>
          <a:p>
            <a:pPr lvl="1"/>
            <a:r>
              <a:rPr lang="en-US" dirty="0"/>
              <a:t>Test: FPR = 0.0408, FNR = 0.4356</a:t>
            </a:r>
          </a:p>
          <a:p>
            <a:pPr lvl="1"/>
            <a:r>
              <a:rPr lang="en-US" dirty="0"/>
              <a:t>Training accuracy = 0.8386</a:t>
            </a:r>
          </a:p>
          <a:p>
            <a:r>
              <a:rPr lang="en-US" dirty="0"/>
              <a:t>Low number of neighbors allows for low bias (fits to data) but has high variance (models noise as well)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EA225-30D3-4A15-8B44-FA9E954E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29" y="1690688"/>
            <a:ext cx="4183819" cy="380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4F9A8-57BC-4B94-A0F4-32E91B5AC987}"/>
              </a:ext>
            </a:extLst>
          </p:cNvPr>
          <p:cNvSpPr txBox="1"/>
          <p:nvPr/>
        </p:nvSpPr>
        <p:spPr>
          <a:xfrm>
            <a:off x="6951643" y="5497238"/>
            <a:ext cx="4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hlinkClick r:id="rId3"/>
              </a:rPr>
              <a:t>https://www.datacamp.com/community/tutorials/k-nearest-neighbor-classification-scikit-learn</a:t>
            </a:r>
            <a:endParaRPr lang="en-US" sz="700" dirty="0"/>
          </a:p>
          <a:p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E9A56-25D3-4161-A174-5EBA1A5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Kakkar</a:t>
            </a:r>
            <a:r>
              <a:rPr lang="en-US" dirty="0"/>
              <a:t> – K-Nearest Neighbors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EAC-3D99-455E-AEAB-147C1155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400" cy="2297111"/>
          </a:xfrm>
        </p:spPr>
        <p:txBody>
          <a:bodyPr>
            <a:normAutofit/>
          </a:bodyPr>
          <a:lstStyle/>
          <a:p>
            <a:r>
              <a:rPr lang="en-US" sz="2400" dirty="0"/>
              <a:t>“Assumes that similar things exist in close proximity. Similar things are near to each other.”</a:t>
            </a:r>
          </a:p>
          <a:p>
            <a:r>
              <a:rPr lang="en-US" sz="2400" dirty="0"/>
              <a:t>Suitable for classification?</a:t>
            </a:r>
          </a:p>
          <a:p>
            <a:r>
              <a:rPr lang="en-US" sz="2400" dirty="0"/>
              <a:t>FPR: 0.115 FNR:0.355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EFBCC43-C8C5-9447-A441-A132C26A3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04" y="552671"/>
            <a:ext cx="3711129" cy="2783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0E018-5943-294E-A631-0130E422B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72" y="3736080"/>
            <a:ext cx="4087504" cy="7733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10B6-0127-4BFF-A8B5-A899A58A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430"/>
            <a:ext cx="9144000" cy="90963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Dhruv’s ML results</a:t>
            </a:r>
            <a:br>
              <a:rPr lang="en-US" b="0" dirty="0">
                <a:effectLst/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Hua’s MLP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F648C7-6A7A-41CE-8330-D41E0D5B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1" y="1517715"/>
            <a:ext cx="5580669" cy="3740085"/>
          </a:xfrm>
        </p:spPr>
        <p:txBody>
          <a:bodyPr>
            <a:normAutofit lnSpcReduction="10000"/>
          </a:bodyPr>
          <a:lstStyle/>
          <a:p>
            <a:pPr lvl="1" algn="l"/>
            <a:r>
              <a:rPr lang="en-US" b="0" i="0" dirty="0" err="1">
                <a:effectLst/>
                <a:latin typeface="Whitney"/>
              </a:rPr>
              <a:t>clf</a:t>
            </a:r>
            <a:r>
              <a:rPr lang="en-US" b="0" i="0" dirty="0">
                <a:effectLst/>
                <a:latin typeface="Whitney"/>
              </a:rPr>
              <a:t> = </a:t>
            </a:r>
            <a:r>
              <a:rPr lang="en-US" b="0" i="0" dirty="0" err="1">
                <a:effectLst/>
                <a:latin typeface="Whitney"/>
              </a:rPr>
              <a:t>neural_network.MLPClassifier</a:t>
            </a:r>
            <a:r>
              <a:rPr lang="en-US" b="0" i="0" dirty="0">
                <a:effectLst/>
                <a:latin typeface="Whitney"/>
              </a:rPr>
              <a:t>(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hidden_layer_sizes</a:t>
            </a:r>
            <a:r>
              <a:rPr lang="en-US" b="0" i="0" dirty="0">
                <a:effectLst/>
                <a:latin typeface="Whitney"/>
              </a:rPr>
              <a:t> = (9, 10),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>
                <a:effectLst/>
                <a:latin typeface="Whitney"/>
              </a:rPr>
              <a:t>activation = '</a:t>
            </a:r>
            <a:r>
              <a:rPr lang="en-US" b="0" i="0" dirty="0" err="1">
                <a:effectLst/>
                <a:latin typeface="Whitney"/>
              </a:rPr>
              <a:t>relu</a:t>
            </a:r>
            <a:r>
              <a:rPr lang="en-US" b="0" i="0" dirty="0">
                <a:effectLst/>
                <a:latin typeface="Whitney"/>
              </a:rPr>
              <a:t>’,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>
                <a:effectLst/>
                <a:latin typeface="Whitney"/>
              </a:rPr>
              <a:t>solver = '</a:t>
            </a:r>
            <a:r>
              <a:rPr lang="en-US" b="0" i="0" dirty="0" err="1">
                <a:effectLst/>
                <a:latin typeface="Whitney"/>
              </a:rPr>
              <a:t>adam</a:t>
            </a:r>
            <a:r>
              <a:rPr lang="en-US" b="0" i="0" dirty="0">
                <a:effectLst/>
                <a:latin typeface="Whitney"/>
              </a:rPr>
              <a:t>’,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batch_size</a:t>
            </a:r>
            <a:r>
              <a:rPr lang="en-US" b="0" i="0" dirty="0">
                <a:effectLst/>
                <a:latin typeface="Whitney"/>
              </a:rPr>
              <a:t> = 32,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learning_rate</a:t>
            </a:r>
            <a:r>
              <a:rPr lang="en-US" b="0" i="0" dirty="0">
                <a:effectLst/>
                <a:latin typeface="Whitney"/>
              </a:rPr>
              <a:t> = 'constant’,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learning_rate_init</a:t>
            </a:r>
            <a:r>
              <a:rPr lang="en-US" b="0" i="0" dirty="0">
                <a:effectLst/>
                <a:latin typeface="Whitney"/>
              </a:rPr>
              <a:t> = 0.0002,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max_iter</a:t>
            </a:r>
            <a:r>
              <a:rPr lang="en-US" b="0" i="0" dirty="0">
                <a:effectLst/>
                <a:latin typeface="Whitney"/>
              </a:rPr>
              <a:t> = 10000, </a:t>
            </a:r>
          </a:p>
          <a:p>
            <a:pPr lvl="1" algn="l"/>
            <a:r>
              <a:rPr lang="en-US" dirty="0">
                <a:latin typeface="Whitney"/>
              </a:rPr>
              <a:t>	</a:t>
            </a:r>
            <a:r>
              <a:rPr lang="en-US" b="0" i="0" dirty="0" err="1">
                <a:effectLst/>
                <a:latin typeface="Whitney"/>
              </a:rPr>
              <a:t>random_state</a:t>
            </a:r>
            <a:r>
              <a:rPr lang="en-US" b="0" i="0" dirty="0">
                <a:effectLst/>
                <a:latin typeface="Whitney"/>
              </a:rPr>
              <a:t> = 6, )</a:t>
            </a:r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dirty="0"/>
              <a:t>-FNR: 0.0612, - FPR: 0.4079</a:t>
            </a:r>
          </a:p>
          <a:p>
            <a:pPr lvl="1" algn="l"/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216823-B654-4B9C-B09D-B4630BAD3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21" y="1680633"/>
            <a:ext cx="30194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DFD7D6-B02B-4786-BB83-50960797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MOGP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</TotalTime>
  <Words>746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Whitney</vt:lpstr>
      <vt:lpstr>Arial</vt:lpstr>
      <vt:lpstr>Calibri</vt:lpstr>
      <vt:lpstr>Calibri Light</vt:lpstr>
      <vt:lpstr>Cambria Math</vt:lpstr>
      <vt:lpstr>Office Theme</vt:lpstr>
      <vt:lpstr>Titanic Problem</vt:lpstr>
      <vt:lpstr>Titanic ML</vt:lpstr>
      <vt:lpstr>Features</vt:lpstr>
      <vt:lpstr>Moses – Decision Tree Classification</vt:lpstr>
      <vt:lpstr>Dhruv’s ML results  Dhruv’s ML results   Dhruv’s MLP Classifier</vt:lpstr>
      <vt:lpstr>Wolfson – KNN Classification</vt:lpstr>
      <vt:lpstr>Kakkar – K-Nearest Neighbors </vt:lpstr>
      <vt:lpstr>Dhruv’s ML results  Dhruv’s ML results   Hua’s MLP Classifier</vt:lpstr>
      <vt:lpstr>Titanic MOGP</vt:lpstr>
      <vt:lpstr>Features</vt:lpstr>
      <vt:lpstr>Evolutionary Algorithm</vt:lpstr>
      <vt:lpstr>Complete Algorithm</vt:lpstr>
      <vt:lpstr>Runs</vt:lpstr>
      <vt:lpstr>Runs – Continue…</vt:lpstr>
      <vt:lpstr>Take-aways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MOGP</dc:title>
  <dc:creator>Zhao, Hua</dc:creator>
  <cp:lastModifiedBy>Zhao, Hua</cp:lastModifiedBy>
  <cp:revision>77</cp:revision>
  <dcterms:created xsi:type="dcterms:W3CDTF">2021-02-24T00:08:41Z</dcterms:created>
  <dcterms:modified xsi:type="dcterms:W3CDTF">2021-03-01T08:38:16Z</dcterms:modified>
</cp:coreProperties>
</file>