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57" r:id="rId4"/>
    <p:sldId id="270" r:id="rId5"/>
    <p:sldId id="256" r:id="rId6"/>
    <p:sldId id="277" r:id="rId7"/>
    <p:sldId id="275" r:id="rId8"/>
    <p:sldId id="260" r:id="rId9"/>
    <p:sldId id="279" r:id="rId10"/>
    <p:sldId id="28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2021-03-22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lvl="1" algn="l"/>
            <a:r>
              <a:rPr lang="en-US" sz="1600" dirty="0"/>
              <a:t>-      Dataset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solutions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DEAP solution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EMADE DEAP solution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619" y="136525"/>
            <a:ext cx="6815581" cy="55163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933254"/>
            <a:ext cx="10861618" cy="563722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marL="628650" lvl="1" indent="-171450" algn="l">
              <a:buFontTx/>
              <a:buChar char="-"/>
            </a:pPr>
            <a:r>
              <a:rPr lang="en-US" sz="1200" b="1" dirty="0"/>
              <a:t>Dataset (modified)</a:t>
            </a:r>
          </a:p>
          <a:p>
            <a:pPr marL="1085850" lvl="2" indent="-171450" algn="l">
              <a:buFontTx/>
              <a:buChar char="-"/>
            </a:pPr>
            <a:r>
              <a:rPr lang="en-US" sz="1200" dirty="0"/>
              <a:t>Same as previous</a:t>
            </a:r>
          </a:p>
          <a:p>
            <a:pPr lvl="1" algn="l"/>
            <a:r>
              <a:rPr lang="en-US" sz="1200" b="1" dirty="0"/>
              <a:t>-      Objectives: (modified)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Primitives: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Basic: &lt;, &lt;=, &gt;, &gt;=, =, !=, &amp;, |, ~, …….. </a:t>
            </a:r>
            <a:r>
              <a:rPr lang="en-US" sz="1200" dirty="0" err="1"/>
              <a:t>Etc</a:t>
            </a:r>
            <a:r>
              <a:rPr lang="en-US" sz="1200" dirty="0"/>
              <a:t>,.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Advanced: </a:t>
            </a:r>
            <a:r>
              <a:rPr lang="en-US" sz="1200" dirty="0" err="1"/>
              <a:t>learnertype</a:t>
            </a:r>
            <a:r>
              <a:rPr lang="en-US" sz="1200" dirty="0"/>
              <a:t> of </a:t>
            </a:r>
            <a:r>
              <a:rPr lang="en-US" sz="1200" dirty="0" err="1"/>
              <a:t>svm</a:t>
            </a:r>
            <a:r>
              <a:rPr lang="en-US" sz="1200" dirty="0"/>
              <a:t>, random forest, ….etc. 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Mutation (default):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insert, insert modify, </a:t>
            </a:r>
            <a:r>
              <a:rPr lang="en-US" sz="1200" dirty="0" err="1"/>
              <a:t>ephermeral</a:t>
            </a:r>
            <a:r>
              <a:rPr lang="en-US" sz="1200" dirty="0"/>
              <a:t>, node replace, uniform, shrink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Mate: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(crossover, .5), (</a:t>
            </a:r>
            <a:r>
              <a:rPr lang="en-US" sz="1200" dirty="0" err="1"/>
              <a:t>crossoverEphemeral</a:t>
            </a:r>
            <a:r>
              <a:rPr lang="en-US" sz="1200" dirty="0"/>
              <a:t>, .5). (</a:t>
            </a:r>
            <a:r>
              <a:rPr lang="en-US" sz="1200" dirty="0" err="1"/>
              <a:t>headlessChicken</a:t>
            </a:r>
            <a:r>
              <a:rPr lang="en-US" sz="1200" dirty="0"/>
              <a:t>, .1), (</a:t>
            </a:r>
            <a:r>
              <a:rPr lang="en-US" sz="1200" dirty="0" err="1"/>
              <a:t>headlessChickenEphemeral</a:t>
            </a:r>
            <a:r>
              <a:rPr lang="en-US" sz="1200" dirty="0"/>
              <a:t>, .1)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Select: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selNSGA2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Population size: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 256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HOF size: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256</a:t>
            </a:r>
          </a:p>
          <a:p>
            <a:pPr marL="342900" indent="-342900" algn="l">
              <a:buFontTx/>
              <a:buChar char="-"/>
            </a:pPr>
            <a:r>
              <a:rPr lang="en-US" sz="1800" dirty="0"/>
              <a:t>Work distribution:</a:t>
            </a:r>
          </a:p>
          <a:p>
            <a:pPr marL="800100" lvl="1" indent="-342900" algn="l">
              <a:buFontTx/>
              <a:buChar char="-"/>
            </a:pPr>
            <a:r>
              <a:rPr lang="en-US" sz="1400" dirty="0"/>
              <a:t>1 main process + 1 database server + 5 worker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AE024-C0A3-4DF1-82FF-1E47B48C2847}"/>
              </a:ext>
            </a:extLst>
          </p:cNvPr>
          <p:cNvSpPr txBox="1"/>
          <p:nvPr/>
        </p:nvSpPr>
        <p:spPr>
          <a:xfrm>
            <a:off x="429768" y="411480"/>
            <a:ext cx="1120140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EMADE DEAP vs DEAP vs ML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EE426E8-E12B-4076-85C6-A4F92B4A2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243355"/>
            <a:ext cx="6702552" cy="346857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B966BF9-574B-412F-B4E6-9F61B9CD19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38752" y="2020824"/>
            <a:ext cx="3455097" cy="39593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EMADE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Time take: 4 hours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- Generation: 37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HOF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AUC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EMADE: 	0.2374 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GP: 		0.1305 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ML: 		0.2379</a:t>
            </a:r>
          </a:p>
          <a:p>
            <a:pPr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HOF #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ML 		5 </a:t>
            </a:r>
            <a:endParaRPr lang="en-US" altLang="en-US" sz="1400" dirty="0"/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DEAP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		45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EMADE 	22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Pareto frontier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8A8F69E2-7411-4278-8F18-F9384B6C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57"/>
              </p:ext>
            </p:extLst>
          </p:nvPr>
        </p:nvGraphicFramePr>
        <p:xfrm>
          <a:off x="4216527" y="643466"/>
          <a:ext cx="7162089" cy="51902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460595">
                  <a:extLst>
                    <a:ext uri="{9D8B030D-6E8A-4147-A177-3AD203B41FA5}">
                      <a16:colId xmlns:a16="http://schemas.microsoft.com/office/drawing/2014/main" val="2664039038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195673820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267794952"/>
                    </a:ext>
                  </a:extLst>
                </a:gridCol>
                <a:gridCol w="2904100">
                  <a:extLst>
                    <a:ext uri="{9D8B030D-6E8A-4147-A177-3AD203B41FA5}">
                      <a16:colId xmlns:a16="http://schemas.microsoft.com/office/drawing/2014/main" val="4103315760"/>
                    </a:ext>
                  </a:extLst>
                </a:gridCol>
              </a:tblGrid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0.25 test size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962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FPR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FNR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52089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0.0408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0.4342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76867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Zhao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0.0612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0.4079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429929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Dhruv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0.0680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0.3684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60448"/>
                  </a:ext>
                </a:extLst>
              </a:tr>
              <a:tr h="7310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Devesh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0.1156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0.3553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K-Nearest Neighbors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634490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Devan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0.2300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0.1600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4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DEAP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Dataset: </a:t>
            </a:r>
          </a:p>
          <a:p>
            <a:pPr marL="1257300" lvl="2" indent="-342900" algn="l">
              <a:buFontTx/>
              <a:buChar char="-"/>
            </a:pPr>
            <a:r>
              <a:rPr lang="en-US" sz="1400" i="1" dirty="0"/>
              <a:t>fare, cabin</a:t>
            </a:r>
            <a:r>
              <a:rPr lang="en-US" sz="1400" dirty="0"/>
              <a:t> are added into dataset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0~1 normalization for each attribute/feature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Round output closest integer (0, 1).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EMADE + DEAP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</TotalTime>
  <Words>480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Titanic Problem</vt:lpstr>
      <vt:lpstr>ML</vt:lpstr>
      <vt:lpstr>dataset</vt:lpstr>
      <vt:lpstr>ML Pareto frontier</vt:lpstr>
      <vt:lpstr>DEAP only</vt:lpstr>
      <vt:lpstr>Complete Algorithm</vt:lpstr>
      <vt:lpstr>Runs</vt:lpstr>
      <vt:lpstr>Runs – Continue…</vt:lpstr>
      <vt:lpstr>EMADE + DEAP</vt:lpstr>
      <vt:lpstr>Complete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116</cp:revision>
  <dcterms:created xsi:type="dcterms:W3CDTF">2021-02-24T00:08:41Z</dcterms:created>
  <dcterms:modified xsi:type="dcterms:W3CDTF">2021-03-22T22:03:57Z</dcterms:modified>
</cp:coreProperties>
</file>