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6" r:id="rId3"/>
    <p:sldId id="257" r:id="rId4"/>
    <p:sldId id="270" r:id="rId5"/>
    <p:sldId id="256" r:id="rId6"/>
    <p:sldId id="277" r:id="rId7"/>
    <p:sldId id="275" r:id="rId8"/>
    <p:sldId id="260" r:id="rId9"/>
    <p:sldId id="279" r:id="rId10"/>
    <p:sldId id="28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4E649-E710-4E43-BBAF-EBEE7EA4877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7B47A-27B4-42BB-B738-8AC86B0D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B799-7439-478A-B4DC-29CE46E08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EFF6D-2ACC-476A-A8EE-1B485CA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2A03-C459-4ABF-BBEE-BDA9F3BA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22DE-9789-471F-8563-CA9E10E1C30C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D9A26-42DF-46FC-A344-75D85A9F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E10B-753E-4D11-B324-BD11E88F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19B2-1FE4-4082-B851-B8BFC5A0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0CE8C-7C72-4D25-BAE6-6B177732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C5F7-8CC6-4663-B962-CF7F0073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9ABF-9A0E-4868-82BC-EC8F58B18B1B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D8A1-E68C-42C2-AD1F-933820D5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273A1-1F81-4F65-BAC8-D8551883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52614-BAA8-402D-BA87-A6E0CBCB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7F24B-0191-4871-B23D-230449AE7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54732-1A62-46FB-80EF-8C1364D5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1AF-9122-4442-A665-A2B23D262A5E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5F0F8-30BC-4118-8D11-6CE0ED1B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9EE1-8E89-4DE0-82D0-CA5AEE52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0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AAB3-3CDF-4F57-A0DF-6C3BDF47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0C18-9B56-467B-8C14-DE3FD281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2601-E8A0-4D7C-9A71-94B81C25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67EB-FA54-47B8-9045-E31A513D287F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583D5-F4D9-4FBC-B3D9-96AFFCEC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3D1C-741D-4625-B152-11A9F291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9BC3-4403-4228-9C9F-74E99B52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0D08B-B490-4B30-82AC-121D7301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EFBE-67BE-4D02-98B3-FADDF2AA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1BB3-E86C-487F-9713-5AEDD90169E4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503C-491B-4165-8425-3BAFEABE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0DD5-BDF7-4AAA-92C7-00909C30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8E66-5158-45AC-8F81-1B8601D5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972E-FC73-46ED-9786-CCAD4C5F1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EDF16-73EB-459D-9AC9-D6E58027C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A5F42-75BC-46B1-B824-60A05822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BB88-E8D1-47F1-879F-DC623AE2FB8D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5F0F5-C224-40B5-B63D-88C46457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3D0EC-1B5D-49C9-9659-D9705733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472-5D06-46CC-87EB-DE3A5161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FD6B-809E-429A-A819-28372CB73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0282C-E044-43A4-9D18-5AF170A19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1942-7AA4-4F2B-9B63-03F120850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CF622-15E5-4F22-8363-30A6CCF7C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0C1A3-18D7-4EBA-81A0-ECECCD1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968F-868E-45E8-990F-16A1FC269247}" type="datetime1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6D075-0435-4579-A8A2-EB050230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01687-4197-49CB-98DA-6AF96E87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0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D01F-F320-4DB9-B96E-1FC5C57C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178C5-3BBC-4B41-B446-52FFEC81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DE3-5161-4490-97A1-7BE66A282FFF}" type="datetime1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EC84F-083B-4664-9A0E-2FE28DB1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4B131-6649-40F6-9B70-719994E9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5AD01-40BF-4CE1-BE96-BFF54E63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96-99A9-4C54-8CC0-3FE9C2714F2F}" type="datetime1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B331D-6C60-4929-8008-38076C3F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6D10-BB2D-4880-AC7A-CAE52711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ADA6-3BCA-4918-9649-77A453E0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AABE-8C32-4250-8C8F-2B5479FE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C32B3-F8C8-4458-B4D7-3FB2F07F5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E95BD-DA57-41F6-88D4-03835A92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31D-CD64-418B-A6E9-D86B623AD258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76DB4-3217-4585-8D87-8158CA62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419B3-D5BB-4C99-8011-8D9BC8CE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EE8F-1A41-404A-B41D-0B3FBDB5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0E239-3C24-425F-9DE9-5E6F0C053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B8932-744F-445B-940C-614DF5E9C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69A60-00CB-40F4-B79A-F2F30E77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189F-8A1A-4B4E-93CA-2C8A0FEA12F4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8F0DF-3E4C-4D4F-BAF7-0F0AF6A1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4136-9B0D-46BD-A9D5-3459B2BE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0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E015E-D8A7-4F1C-8EE2-095B52E6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112DB-8794-4121-B631-16608CF8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5810-E256-415D-88A3-BA10F1474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B7E9E-9037-4836-9918-3C0688581A90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2F5D-625E-42A9-A1AD-51CE3F664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CAF6-A549-4AB3-8A09-18A18BEF8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5601"/>
            <a:ext cx="9144000" cy="12446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itanic Problem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133" y="1600201"/>
            <a:ext cx="9144000" cy="490219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000" dirty="0"/>
              <a:t>Date: 2021-03-22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Team 5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Devan Moses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Dhruv Patel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David Wolfson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Devesh </a:t>
            </a:r>
            <a:r>
              <a:rPr lang="en-US" sz="1600" dirty="0" err="1"/>
              <a:t>Kakkar</a:t>
            </a:r>
            <a:endParaRPr lang="en-US" sz="16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Hua Zhao</a:t>
            </a:r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Contents</a:t>
            </a:r>
          </a:p>
          <a:p>
            <a:pPr lvl="1" algn="l"/>
            <a:r>
              <a:rPr lang="en-US" sz="1600" dirty="0"/>
              <a:t>-      Dataset		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solutions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DEAP solution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EMADE DEAP solution</a:t>
            </a:r>
          </a:p>
          <a:p>
            <a:pPr algn="l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B698-9362-440C-BDE8-57BBF1D5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6619" y="136525"/>
            <a:ext cx="6815581" cy="55163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Complete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59" y="933254"/>
            <a:ext cx="10861618" cy="563722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1600" dirty="0"/>
              <a:t>Complete Algorithm </a:t>
            </a:r>
          </a:p>
          <a:p>
            <a:pPr marL="628650" lvl="1" indent="-171450" algn="l">
              <a:buFontTx/>
              <a:buChar char="-"/>
            </a:pPr>
            <a:r>
              <a:rPr lang="en-US" sz="1200" b="1" dirty="0"/>
              <a:t>   Dataset (modified)</a:t>
            </a:r>
          </a:p>
          <a:p>
            <a:pPr marL="1085850" lvl="2" indent="-171450" algn="l">
              <a:buFontTx/>
              <a:buChar char="-"/>
            </a:pPr>
            <a:r>
              <a:rPr lang="en-US" sz="1200" dirty="0"/>
              <a:t>Same as previous</a:t>
            </a:r>
          </a:p>
          <a:p>
            <a:pPr lvl="1" algn="l"/>
            <a:r>
              <a:rPr lang="en-US" sz="1200" b="1" dirty="0"/>
              <a:t>-      Objectives: (modified)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Max. (-1*FNR)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Max. (-1*FPR)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Primitives: </a:t>
            </a:r>
            <a:r>
              <a:rPr lang="en-US" sz="1200" b="1"/>
              <a:t>(default)</a:t>
            </a:r>
            <a:endParaRPr lang="en-US" sz="1200" b="1" dirty="0"/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Basic: &lt;, &lt;=, &gt;, &gt;=, =, !=, &amp;, |, ~, …….. </a:t>
            </a:r>
            <a:r>
              <a:rPr lang="en-US" sz="1200" dirty="0" err="1"/>
              <a:t>Etc</a:t>
            </a:r>
            <a:r>
              <a:rPr lang="en-US" sz="1200" dirty="0"/>
              <a:t>,.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Advanced: </a:t>
            </a:r>
            <a:r>
              <a:rPr lang="en-US" sz="1200" dirty="0" err="1"/>
              <a:t>learnertype</a:t>
            </a:r>
            <a:r>
              <a:rPr lang="en-US" sz="1200" dirty="0"/>
              <a:t> of </a:t>
            </a:r>
            <a:r>
              <a:rPr lang="en-US" sz="1200" dirty="0" err="1"/>
              <a:t>svm</a:t>
            </a:r>
            <a:r>
              <a:rPr lang="en-US" sz="1200" dirty="0"/>
              <a:t>, random forest, ….etc. 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Mutation (default): 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insert, insert modify, </a:t>
            </a:r>
            <a:r>
              <a:rPr lang="en-US" sz="1200" dirty="0" err="1"/>
              <a:t>ephermeral</a:t>
            </a:r>
            <a:r>
              <a:rPr lang="en-US" sz="1200" dirty="0"/>
              <a:t>, node replace, uniform, shrink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Mate: (default)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(crossover, .5), (</a:t>
            </a:r>
            <a:r>
              <a:rPr lang="en-US" sz="1200" dirty="0" err="1"/>
              <a:t>crossoverEphemeral</a:t>
            </a:r>
            <a:r>
              <a:rPr lang="en-US" sz="1200" dirty="0"/>
              <a:t>, .5). (</a:t>
            </a:r>
            <a:r>
              <a:rPr lang="en-US" sz="1200" dirty="0" err="1"/>
              <a:t>headlessChicken</a:t>
            </a:r>
            <a:r>
              <a:rPr lang="en-US" sz="1200" dirty="0"/>
              <a:t>, .1), (</a:t>
            </a:r>
            <a:r>
              <a:rPr lang="en-US" sz="1200" dirty="0" err="1"/>
              <a:t>headlessChickenEphemeral</a:t>
            </a:r>
            <a:r>
              <a:rPr lang="en-US" sz="1200" dirty="0"/>
              <a:t>, .1)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Select: 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selNSGA2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Population size: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 256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HOF size: 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256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Work distribution</a:t>
            </a:r>
          </a:p>
          <a:p>
            <a:pPr marL="800100" lvl="1" indent="-342900" algn="l">
              <a:buFontTx/>
              <a:buChar char="-"/>
            </a:pPr>
            <a:r>
              <a:rPr lang="en-US" sz="1400" dirty="0"/>
              <a:t>1 main process + 1 database server + 5 worker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6FFD4-FA6E-407F-87A2-351DA324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0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8AE024-C0A3-4DF1-82FF-1E47B48C2847}"/>
              </a:ext>
            </a:extLst>
          </p:cNvPr>
          <p:cNvSpPr txBox="1"/>
          <p:nvPr/>
        </p:nvSpPr>
        <p:spPr>
          <a:xfrm>
            <a:off x="429768" y="411480"/>
            <a:ext cx="11201400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EMADE DEAP vs DEAP vs ML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EE426E8-E12B-4076-85C6-A4F92B4A2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7" y="1379755"/>
            <a:ext cx="6702552" cy="3468570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B966BF9-574B-412F-B4E6-9F61B9CD19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998018" y="2002526"/>
            <a:ext cx="3455097" cy="395935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EMADE </a:t>
            </a:r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Time take: 4 hours</a:t>
            </a:r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Generation: 37th</a:t>
            </a:r>
            <a:endParaRPr lang="en-US" altLang="en-US" sz="1200" dirty="0"/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/>
              <a:t>Pareto Frontier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AUC</a:t>
            </a:r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EMADE: 	0.2374 </a:t>
            </a:r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GP: 		0.1305 </a:t>
            </a:r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ML: 		0.2379</a:t>
            </a:r>
          </a:p>
          <a:p>
            <a:pPr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Pareto Frontier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en-US" altLang="en-US" sz="1800" dirty="0"/>
              <a:t>member #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ML 		5 </a:t>
            </a:r>
            <a:endParaRPr lang="en-US" altLang="en-US" sz="1400" dirty="0"/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DEAP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		45</a:t>
            </a:r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EMADE 	22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5A991-06FF-414B-8578-7971CF2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6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A4EB9-841C-47BD-9578-AAEB670F159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0A6B6D-3BBB-497E-93DC-38DC4A8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87" y="363341"/>
            <a:ext cx="3768917" cy="913009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182" y="1966751"/>
            <a:ext cx="3665550" cy="4384887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Feature Selection: (all categorical values)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/>
              <a:t>Pclass</a:t>
            </a:r>
            <a:endParaRPr lang="en-US" sz="1600" dirty="0"/>
          </a:p>
          <a:p>
            <a:pPr marL="342900" indent="-342900" algn="l">
              <a:buFontTx/>
              <a:buChar char="-"/>
            </a:pPr>
            <a:r>
              <a:rPr lang="en-US" sz="1600" dirty="0"/>
              <a:t>Sex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Age</a:t>
            </a:r>
          </a:p>
          <a:p>
            <a:pPr marL="800100" lvl="1" indent="-342900" algn="l">
              <a:buFontTx/>
              <a:buChar char="-"/>
            </a:pPr>
            <a:endParaRPr lang="en-US" sz="1200" dirty="0"/>
          </a:p>
          <a:p>
            <a:pPr algn="l"/>
            <a:endParaRPr lang="en-US" sz="1600" strike="sngStrike" dirty="0"/>
          </a:p>
          <a:p>
            <a:pPr algn="l"/>
            <a:endParaRPr lang="en-US" sz="1600" strike="sngStrike" dirty="0"/>
          </a:p>
          <a:p>
            <a:pPr marL="342900" indent="-342900" algn="l">
              <a:buFontTx/>
              <a:buChar char="-"/>
            </a:pPr>
            <a:r>
              <a:rPr lang="en-US" sz="1600" dirty="0"/>
              <a:t>Ticket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Fare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Cabin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Embarked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/>
              <a:t>IsAlone</a:t>
            </a:r>
            <a:endParaRPr lang="en-US" sz="1600" dirty="0"/>
          </a:p>
        </p:txBody>
      </p:sp>
      <p:pic>
        <p:nvPicPr>
          <p:cNvPr id="7" name="Picture 6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E8B7C7F6-D5CE-4E90-98A8-A5792B2C8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17" y="363341"/>
            <a:ext cx="6439030" cy="598829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632BA7-001A-4B21-B259-59E8D276F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41853"/>
              </p:ext>
            </p:extLst>
          </p:nvPr>
        </p:nvGraphicFramePr>
        <p:xfrm>
          <a:off x="1795873" y="2832153"/>
          <a:ext cx="3231690" cy="1648676"/>
        </p:xfrm>
        <a:graphic>
          <a:graphicData uri="http://schemas.openxmlformats.org/drawingml/2006/table">
            <a:tbl>
              <a:tblPr/>
              <a:tblGrid>
                <a:gridCol w="1077230">
                  <a:extLst>
                    <a:ext uri="{9D8B030D-6E8A-4147-A177-3AD203B41FA5}">
                      <a16:colId xmlns:a16="http://schemas.microsoft.com/office/drawing/2014/main" val="4166203696"/>
                    </a:ext>
                  </a:extLst>
                </a:gridCol>
                <a:gridCol w="1077230">
                  <a:extLst>
                    <a:ext uri="{9D8B030D-6E8A-4147-A177-3AD203B41FA5}">
                      <a16:colId xmlns:a16="http://schemas.microsoft.com/office/drawing/2014/main" val="398610708"/>
                    </a:ext>
                  </a:extLst>
                </a:gridCol>
                <a:gridCol w="1077230">
                  <a:extLst>
                    <a:ext uri="{9D8B030D-6E8A-4147-A177-3AD203B41FA5}">
                      <a16:colId xmlns:a16="http://schemas.microsoft.com/office/drawing/2014/main" val="500597452"/>
                    </a:ext>
                  </a:extLst>
                </a:gridCol>
              </a:tblGrid>
              <a:tr h="201327">
                <a:tc>
                  <a:txBody>
                    <a:bodyPr/>
                    <a:lstStyle/>
                    <a:p>
                      <a:pPr algn="r" fontAlgn="ctr"/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 err="1">
                          <a:effectLst/>
                        </a:rPr>
                        <a:t>AgeRange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89280344"/>
                  </a:ext>
                </a:extLst>
              </a:tr>
              <a:tr h="2645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(0.34, 16.336]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0.550000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30367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(16.336, 32.252]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0.369942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423316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(32.252, 48.168]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0.404255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773008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(48.168, 64.084]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0.434783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19559"/>
                  </a:ext>
                </a:extLst>
              </a:tr>
              <a:tr h="2645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(64.084, 80.0]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0.090909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610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EB6C1-D423-467B-962C-9C800B4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9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E7CCA-3D7A-4C7E-9048-C1F8BFFA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Pareto frontier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3B27-3721-4B1A-8F13-E5F30F1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8A8F69E2-7411-4278-8F18-F9384B6C7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457"/>
              </p:ext>
            </p:extLst>
          </p:nvPr>
        </p:nvGraphicFramePr>
        <p:xfrm>
          <a:off x="4216527" y="643466"/>
          <a:ext cx="7162089" cy="519020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460595">
                  <a:extLst>
                    <a:ext uri="{9D8B030D-6E8A-4147-A177-3AD203B41FA5}">
                      <a16:colId xmlns:a16="http://schemas.microsoft.com/office/drawing/2014/main" val="2664039038"/>
                    </a:ext>
                  </a:extLst>
                </a:gridCol>
                <a:gridCol w="1398697">
                  <a:extLst>
                    <a:ext uri="{9D8B030D-6E8A-4147-A177-3AD203B41FA5}">
                      <a16:colId xmlns:a16="http://schemas.microsoft.com/office/drawing/2014/main" val="2195673820"/>
                    </a:ext>
                  </a:extLst>
                </a:gridCol>
                <a:gridCol w="1398697">
                  <a:extLst>
                    <a:ext uri="{9D8B030D-6E8A-4147-A177-3AD203B41FA5}">
                      <a16:colId xmlns:a16="http://schemas.microsoft.com/office/drawing/2014/main" val="2267794952"/>
                    </a:ext>
                  </a:extLst>
                </a:gridCol>
                <a:gridCol w="2904100">
                  <a:extLst>
                    <a:ext uri="{9D8B030D-6E8A-4147-A177-3AD203B41FA5}">
                      <a16:colId xmlns:a16="http://schemas.microsoft.com/office/drawing/2014/main" val="4103315760"/>
                    </a:ext>
                  </a:extLst>
                </a:gridCol>
              </a:tblGrid>
              <a:tr h="74319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0.25 test size</a:t>
                      </a:r>
                      <a:endParaRPr lang="en-US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09621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FPR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FNR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Algorithm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520891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David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0.0408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0.4342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KNN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976867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Zhao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0.0612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0.4079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Nerual Network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429929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Dhruv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0.0680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0.3684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Nerual Network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60448"/>
                  </a:ext>
                </a:extLst>
              </a:tr>
              <a:tr h="73102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Devesh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0.1156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0.3553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K-Nearest Neighbors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634490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Devan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0.2300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0.1600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84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20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DEAP only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5AA5-3A54-47BF-95DA-A983E29D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2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0588" y="89403"/>
            <a:ext cx="6815581" cy="90699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Complete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59" y="1470582"/>
            <a:ext cx="5384646" cy="439102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sz="1600" dirty="0"/>
              <a:t>Complete Algorithm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Dataset: </a:t>
            </a:r>
          </a:p>
          <a:p>
            <a:pPr marL="1257300" lvl="2" indent="-342900" algn="l">
              <a:buFontTx/>
              <a:buChar char="-"/>
            </a:pPr>
            <a:r>
              <a:rPr lang="en-US" sz="1400" i="1" dirty="0"/>
              <a:t>fare, cabin</a:t>
            </a:r>
            <a:r>
              <a:rPr lang="en-US" sz="1400" dirty="0"/>
              <a:t> are added into dataset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0~1 normalization for each attribute/feature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Objectives: 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Max. (-1*FNR)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Max. (-1*FPR)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Round output closest integer (0, 1).</a:t>
            </a:r>
            <a:endParaRPr lang="en-US" sz="16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Primitives: </a:t>
            </a:r>
            <a:r>
              <a:rPr lang="en-US" sz="1400" dirty="0"/>
              <a:t>add, subtract, multiply, sin, sigmoid, power of 2, cos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Mutation: </a:t>
            </a:r>
            <a:r>
              <a:rPr lang="en-US" sz="1400" dirty="0" err="1"/>
              <a:t>mutUniform</a:t>
            </a:r>
            <a:r>
              <a:rPr lang="en-US" sz="1400" dirty="0"/>
              <a:t>. </a:t>
            </a:r>
            <a:r>
              <a:rPr lang="en-US" sz="1400" dirty="0" err="1"/>
              <a:t>mutNodeReplacement</a:t>
            </a:r>
            <a:r>
              <a:rPr lang="en-US" sz="1400" dirty="0"/>
              <a:t>, </a:t>
            </a:r>
            <a:r>
              <a:rPr lang="en-US" sz="1400" dirty="0" err="1"/>
              <a:t>mutShrink</a:t>
            </a:r>
            <a:endParaRPr lang="en-US" sz="14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Mate: </a:t>
            </a:r>
            <a:r>
              <a:rPr lang="en-US" sz="1400" dirty="0" err="1"/>
              <a:t>CxOnePointLeafBiased</a:t>
            </a:r>
            <a:endParaRPr lang="en-US" sz="14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Select: </a:t>
            </a:r>
            <a:r>
              <a:rPr lang="en-US" sz="1400" dirty="0"/>
              <a:t>selNSGA2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fixed parameters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 err="1"/>
              <a:t>Numer</a:t>
            </a:r>
            <a:r>
              <a:rPr lang="en-US" sz="1600" dirty="0"/>
              <a:t> of child: 100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Number of population: 50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Mate probability: 0.5</a:t>
            </a:r>
          </a:p>
          <a:p>
            <a:pPr marL="342900" indent="-342900" algn="l">
              <a:buFontTx/>
              <a:buChar char="-"/>
            </a:pPr>
            <a:endParaRPr lang="en-US" sz="1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85BF175-CA4F-45F4-9C1E-1FB6A920D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66" y="1084083"/>
            <a:ext cx="3914775" cy="4391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6FFD4-FA6E-407F-87A2-351DA324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087" y="254598"/>
            <a:ext cx="6815581" cy="906990"/>
          </a:xfrm>
        </p:spPr>
        <p:txBody>
          <a:bodyPr>
            <a:normAutofit/>
          </a:bodyPr>
          <a:lstStyle/>
          <a:p>
            <a:r>
              <a:rPr lang="en-US" sz="4400" dirty="0"/>
              <a:t>Runs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9FC4-D078-4130-8851-5D03082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E6F2E31-A006-48ED-AE4B-090D7B14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94488"/>
              </p:ext>
            </p:extLst>
          </p:nvPr>
        </p:nvGraphicFramePr>
        <p:xfrm>
          <a:off x="838200" y="1223238"/>
          <a:ext cx="10766196" cy="43797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1549">
                  <a:extLst>
                    <a:ext uri="{9D8B030D-6E8A-4147-A177-3AD203B41FA5}">
                      <a16:colId xmlns:a16="http://schemas.microsoft.com/office/drawing/2014/main" val="421781071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270410236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1391318268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1037464100"/>
                    </a:ext>
                  </a:extLst>
                </a:gridCol>
              </a:tblGrid>
              <a:tr h="4815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144916"/>
                  </a:ext>
                </a:extLst>
              </a:tr>
              <a:tr h="69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Primitives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add, subtract, multiply, sin, sigmoid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+power of 2, +cos</a:t>
                      </a:r>
                      <a:endParaRPr 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207505"/>
                  </a:ext>
                </a:extLst>
              </a:tr>
              <a:tr h="69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mutUniform</a:t>
                      </a:r>
                      <a:r>
                        <a:rPr lang="en-US" sz="1800" dirty="0"/>
                        <a:t>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+</a:t>
                      </a:r>
                      <a:r>
                        <a:rPr lang="en-US" sz="1800" b="0" i="0" u="none" dirty="0" err="1"/>
                        <a:t>mutNodeReplacement</a:t>
                      </a:r>
                      <a:r>
                        <a:rPr lang="en-US" sz="1800" b="0" i="0" u="none" dirty="0"/>
                        <a:t> +</a:t>
                      </a:r>
                      <a:r>
                        <a:rPr lang="en-US" sz="1800" b="0" i="0" u="none" dirty="0" err="1"/>
                        <a:t>mutShrink</a:t>
                      </a:r>
                      <a:endParaRPr 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448992"/>
                  </a:ext>
                </a:extLst>
              </a:tr>
              <a:tr h="472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Mutation Prob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+0.05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778573"/>
                  </a:ext>
                </a:extLst>
              </a:tr>
              <a:tr h="472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Generation #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64092"/>
                  </a:ext>
                </a:extLst>
              </a:tr>
              <a:tr h="9253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Performance: AUC on training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0.1550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0.1125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82681"/>
                  </a:ext>
                </a:extLst>
              </a:tr>
              <a:tr h="485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Performance: AUC on validation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0.1019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0.1305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0.2379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813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6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45156"/>
            <a:ext cx="9668933" cy="37875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Runs – Continue…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9FC4-D078-4130-8851-5D03082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421CDF-8E03-43EF-B61D-4C2A3B6F50E0}"/>
              </a:ext>
            </a:extLst>
          </p:cNvPr>
          <p:cNvSpPr/>
          <p:nvPr/>
        </p:nvSpPr>
        <p:spPr>
          <a:xfrm>
            <a:off x="2810873" y="399467"/>
            <a:ext cx="2709333" cy="361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AUC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39308D6-5CFE-44B0-A3B3-CDEDA91EC141}"/>
              </a:ext>
            </a:extLst>
          </p:cNvPr>
          <p:cNvSpPr/>
          <p:nvPr/>
        </p:nvSpPr>
        <p:spPr>
          <a:xfrm>
            <a:off x="7751172" y="318862"/>
            <a:ext cx="2709333" cy="319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AUC, vs. ML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DD595A1-9710-4B5D-8034-43C414B74289}"/>
              </a:ext>
            </a:extLst>
          </p:cNvPr>
          <p:cNvSpPr/>
          <p:nvPr/>
        </p:nvSpPr>
        <p:spPr>
          <a:xfrm>
            <a:off x="189709" y="1820067"/>
            <a:ext cx="1100727" cy="361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 Gen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BF8318-1AF5-49E7-BDEE-32DDE16742BC}"/>
              </a:ext>
            </a:extLst>
          </p:cNvPr>
          <p:cNvSpPr/>
          <p:nvPr/>
        </p:nvSpPr>
        <p:spPr>
          <a:xfrm>
            <a:off x="125338" y="4200925"/>
            <a:ext cx="1100727" cy="951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1500 Gen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3B9F24D-11F3-49C8-AC6D-D086390B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48" y="1144771"/>
            <a:ext cx="4822927" cy="249618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9B74F97-63A5-46D2-93E0-0F171D9A1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47" y="4073389"/>
            <a:ext cx="4822927" cy="2496185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D89881B-8E9B-4365-A5F1-69C3B668B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92" y="1144771"/>
            <a:ext cx="4822927" cy="2496185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A9B28045-A6CB-4BDA-A5AA-2E63D4485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93" y="4042727"/>
            <a:ext cx="4822927" cy="24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9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EMADE + DEAP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5AA5-3A54-47BF-95DA-A983E29D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6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7874</TotalTime>
  <Words>481</Words>
  <Application>Microsoft Office PowerPoint</Application>
  <PresentationFormat>Widescreen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Titanic Problem</vt:lpstr>
      <vt:lpstr>ML</vt:lpstr>
      <vt:lpstr>dataset</vt:lpstr>
      <vt:lpstr>ML Pareto frontier</vt:lpstr>
      <vt:lpstr>DEAP only</vt:lpstr>
      <vt:lpstr>Complete Algorithm</vt:lpstr>
      <vt:lpstr>Runs</vt:lpstr>
      <vt:lpstr>Runs – Continue…</vt:lpstr>
      <vt:lpstr>EMADE + DEAP</vt:lpstr>
      <vt:lpstr>Complete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MOGP</dc:title>
  <dc:creator>Zhao, Hua</dc:creator>
  <cp:lastModifiedBy>Zhao, Hua</cp:lastModifiedBy>
  <cp:revision>125</cp:revision>
  <dcterms:created xsi:type="dcterms:W3CDTF">2021-02-24T00:08:41Z</dcterms:created>
  <dcterms:modified xsi:type="dcterms:W3CDTF">2021-03-22T22:38:17Z</dcterms:modified>
</cp:coreProperties>
</file>