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hy6dulpXlAcZ7aOL32KkYDqD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D9D8DA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 txBox="1"/>
          <p:nvPr/>
        </p:nvSpPr>
        <p:spPr>
          <a:xfrm>
            <a:off x="673737" y="1935443"/>
            <a:ext cx="8050523" cy="73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7: Final Project Template</a:t>
            </a:r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85800" y="182269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22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2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 descr="Picture 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6940" y="1627907"/>
            <a:ext cx="4410118" cy="360218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2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2"/>
          <p:cNvSpPr txBox="1">
            <a:spLocks noGrp="1"/>
          </p:cNvSpPr>
          <p:nvPr>
            <p:ph type="sldNum" idx="12"/>
          </p:nvPr>
        </p:nvSpPr>
        <p:spPr>
          <a:xfrm>
            <a:off x="6290039" y="6221731"/>
            <a:ext cx="263162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3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4324" y="569519"/>
            <a:ext cx="4989253" cy="45838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3"/>
          <p:cNvSpPr/>
          <p:nvPr/>
        </p:nvSpPr>
        <p:spPr>
          <a:xfrm>
            <a:off x="0" y="0"/>
            <a:ext cx="9144000" cy="437322"/>
          </a:xfrm>
          <a:prstGeom prst="rect">
            <a:avLst/>
          </a:prstGeom>
          <a:solidFill>
            <a:srgbClr val="0081C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 txBox="1"/>
          <p:nvPr/>
        </p:nvSpPr>
        <p:spPr>
          <a:xfrm>
            <a:off x="2520493" y="1072"/>
            <a:ext cx="3875034" cy="3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Blockchain in Business: Beyond the Hype</a:t>
            </a:r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256728" y="6414761"/>
            <a:ext cx="258623" cy="24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5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Georgia"/>
              <a:buNone/>
              <a:defRPr sz="60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15" descr="Picture 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613862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6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6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2" name="Google Shape;32;p16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7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7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eorgia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1" name="Google Shape;41;p17" descr="Picture 9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18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eorgia"/>
              <a:buNone/>
              <a:defRPr sz="44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8" descr="Picture 5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9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9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9" descr="Picture 4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0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0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2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3" name="Google Shape;63;p20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rgbClr val="01703B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21" descr="Picture 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200" y="70535"/>
            <a:ext cx="2008498" cy="44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21" descr="Picture 16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eorgia"/>
              <a:buNone/>
              <a:defRPr sz="32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21" descr="Picture 7"/>
          <p:cNvPicPr preferRelativeResize="0"/>
          <p:nvPr/>
        </p:nvPicPr>
        <p:blipFill rotWithShape="1">
          <a:blip r:embed="rId3">
            <a:alphaModFix/>
          </a:blip>
          <a:srcRect l="76311" t="88219"/>
          <a:stretch/>
        </p:blipFill>
        <p:spPr>
          <a:xfrm>
            <a:off x="6773660" y="6052939"/>
            <a:ext cx="2166153" cy="60682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34267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-2"/>
            <a:ext cx="9144000" cy="565612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eorgia"/>
              <a:buNone/>
              <a:defRPr sz="20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sldNum" idx="12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hweb.bumc.bu.edu/otlt/mph-modules/bs/bs704_probability/BS704_Probability12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at.yale.edu/Courses/1997-98/101/linmult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685800" y="1108214"/>
            <a:ext cx="7772400" cy="2387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0" dirty="0">
                <a:latin typeface="Arial"/>
                <a:ea typeface="Arial"/>
                <a:cs typeface="Arial"/>
                <a:sym typeface="Arial"/>
              </a:rPr>
              <a:t>Title: Predict House Sale Prices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501472" y="5740549"/>
            <a:ext cx="7795260" cy="30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Author: Hanchao Zhao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sldNum" idx="4294967295"/>
          </p:nvPr>
        </p:nvSpPr>
        <p:spPr>
          <a:xfrm>
            <a:off x="4400663" y="6356351"/>
            <a:ext cx="34267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10</a:t>
            </a:fld>
            <a:endParaRPr/>
          </a:p>
        </p:txBody>
      </p:sp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Data cleaning is critical. All of my prediction model candidates have the score of over 0.80, the highest of which has over 0.90. This is because I have cleaned the data thoroughly prior to the computation.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Sample size and </a:t>
            </a:r>
            <a:r>
              <a:rPr lang="en-US" sz="12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randomlization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matter. The total sample size I used in each of the computation was 2000, randomly selected. Which means my sample's representation was very close to the population.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Data quality also matters. The data provided for this exercise has good quality without much missing or NULL data.</a:t>
            </a:r>
          </a:p>
        </p:txBody>
      </p:sp>
      <p:sp>
        <p:nvSpPr>
          <p:cNvPr id="163" name="Google Shape;163;p10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4294967295"/>
          </p:nvPr>
        </p:nvSpPr>
        <p:spPr>
          <a:xfrm>
            <a:off x="4421704" y="6356351"/>
            <a:ext cx="300592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11</a:t>
            </a:fld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"Central Limit Theorem". Boston University Library. </a:t>
            </a:r>
            <a:r>
              <a:rPr lang="en-US" sz="1200" b="0" i="0" u="sng" dirty="0">
                <a:solidFill>
                  <a:srgbClr val="296EAA"/>
                </a:solidFill>
                <a:effectLst/>
                <a:highlight>
                  <a:srgbClr val="FFFFFF"/>
                </a:highlight>
                <a:latin typeface="Helvetica Neue"/>
                <a:hlinkClick r:id="rId3"/>
              </a:rPr>
              <a:t>https://sphweb.bumc.bu.edu/otlt/mph-modules/bs/bs704_probability/BS704_Probability12.html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 Accessed May 13, 2024.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"Multiple Linear Regression". Yale University Library. </a:t>
            </a:r>
            <a:r>
              <a:rPr lang="en-US" sz="1200" b="0" i="0" u="sng" dirty="0">
                <a:solidFill>
                  <a:srgbClr val="296EAA"/>
                </a:solidFill>
                <a:effectLst/>
                <a:highlight>
                  <a:srgbClr val="FFFFFF"/>
                </a:highlight>
                <a:latin typeface="Helvetica Neue"/>
                <a:hlinkClick r:id="rId4"/>
              </a:rPr>
              <a:t>http://www.stat.yale.edu/Courses/1997-98/101/linmult.htm</a:t>
            </a: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 Accessed May 13, 2024.</a:t>
            </a:r>
          </a:p>
        </p:txBody>
      </p:sp>
      <p:sp>
        <p:nvSpPr>
          <p:cNvPr id="171" name="Google Shape;171;p11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4294967295"/>
          </p:nvPr>
        </p:nvSpPr>
        <p:spPr>
          <a:xfrm>
            <a:off x="4456083" y="6356351"/>
            <a:ext cx="231833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2</a:t>
            </a:fld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25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This project is to build a linear regression model to predict housing prices. The model is trained on a dataset of 100 houses and uses the numeric variables to build the linear regression. 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200" dirty="0"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Determin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what variables to use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The data set contains two major types of data: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numerica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catagorical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 This model uses only the numerical data as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catagorical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data does not suit linear regression.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 will then calculate the correlation of each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numerica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variable to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SalePrice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to do another round of filtering.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Linear Regression Design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 will then design a few linear regression solutions using different combination of variables and execute them.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Design Verification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 will then use the different solutions to test against the data to find the one that has the highest score.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Final Test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Finally, I will test the model against the test data.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b="1"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Data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4294967295"/>
          </p:nvPr>
        </p:nvSpPr>
        <p:spPr>
          <a:xfrm>
            <a:off x="4456865" y="6356351"/>
            <a:ext cx="230270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Data is provided by the course instructor.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cs typeface="Arial"/>
                <a:sym typeface="Arial"/>
              </a:rPr>
              <a:t>A 100-row x 82-column table of housing data. Data types are numeric or categorical. </a:t>
            </a:r>
            <a:endParaRPr dirty="0"/>
          </a:p>
        </p:txBody>
      </p:sp>
      <p:sp>
        <p:nvSpPr>
          <p:cNvPr id="109" name="Google Shape;109;p3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4294967295"/>
          </p:nvPr>
        </p:nvSpPr>
        <p:spPr>
          <a:xfrm>
            <a:off x="4455358" y="6356351"/>
            <a:ext cx="23328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4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EEF58-02E2-E09E-5613-0035303C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4" y="894329"/>
            <a:ext cx="4324954" cy="2591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66045-2C22-2CC5-6906-D4F390652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905" y="941961"/>
            <a:ext cx="4353533" cy="254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8DFAD-9C67-1545-134D-B90AF96DB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94" y="3685500"/>
            <a:ext cx="4344006" cy="253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92402-493E-A036-8511-07E6002C8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688979"/>
            <a:ext cx="4382112" cy="2667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EFD51-134A-9A1C-4CF1-30EA0EDB68CE}"/>
              </a:ext>
            </a:extLst>
          </p:cNvPr>
          <p:cNvSpPr txBox="1"/>
          <p:nvPr/>
        </p:nvSpPr>
        <p:spPr>
          <a:xfrm>
            <a:off x="1450057" y="694320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YearBuilt</a:t>
            </a:r>
            <a:r>
              <a:rPr lang="en-US" dirty="0"/>
              <a:t> &amp;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B6D26-F69A-84B1-2443-052AAEB7145D}"/>
              </a:ext>
            </a:extLst>
          </p:cNvPr>
          <p:cNvSpPr txBox="1"/>
          <p:nvPr/>
        </p:nvSpPr>
        <p:spPr>
          <a:xfrm>
            <a:off x="5813116" y="686329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GrlivArea</a:t>
            </a:r>
            <a:r>
              <a:rPr lang="en-US" dirty="0"/>
              <a:t> &amp;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20897-BE5B-0C83-F4E3-0D2F871F52D4}"/>
              </a:ext>
            </a:extLst>
          </p:cNvPr>
          <p:cNvSpPr txBox="1"/>
          <p:nvPr/>
        </p:nvSpPr>
        <p:spPr>
          <a:xfrm>
            <a:off x="1581887" y="3429000"/>
            <a:ext cx="1829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FullBath</a:t>
            </a:r>
            <a:r>
              <a:rPr lang="en-US" dirty="0"/>
              <a:t> &amp;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8AE18-FA65-979E-386E-466942C54510}"/>
              </a:ext>
            </a:extLst>
          </p:cNvPr>
          <p:cNvSpPr txBox="1"/>
          <p:nvPr/>
        </p:nvSpPr>
        <p:spPr>
          <a:xfrm>
            <a:off x="5925893" y="3485491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GarageArea</a:t>
            </a:r>
            <a:r>
              <a:rPr lang="en-US" dirty="0"/>
              <a:t> &amp; </a:t>
            </a:r>
            <a:r>
              <a:rPr lang="en-US" dirty="0" err="1"/>
              <a:t>SalePrice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Preparation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4294967295"/>
          </p:nvPr>
        </p:nvSpPr>
        <p:spPr>
          <a:xfrm>
            <a:off x="4459543" y="6356351"/>
            <a:ext cx="224914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5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all columns with numeric data.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Compute the correlation of each numeric variables against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SalePrice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all numeric variables on descending order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the data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columns that have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correlation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Fillna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missing values with mean</a:t>
            </a: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Correlation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628650" y="125333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Variables that could be used and their correlation with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SalePrice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800" dirty="0"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988A0-774A-2601-C78B-38997039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13" y="1981555"/>
            <a:ext cx="1933845" cy="3096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A070A-422D-37FE-84D2-0B602C3DC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308" y="1980998"/>
            <a:ext cx="1914792" cy="2896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ldNum" idx="4294967295"/>
          </p:nvPr>
        </p:nvSpPr>
        <p:spPr>
          <a:xfrm>
            <a:off x="4462499" y="6356351"/>
            <a:ext cx="21899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7</a:t>
            </a:fld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606342" y="135490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dirty="0"/>
              <a:t>Using Linear Regression to build the model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/>
              <a:t>Instead of just using 20 rows of data, I am going to randomly select 20 rows of data 100 times and </a:t>
            </a:r>
            <a:r>
              <a:rPr lang="en-US" sz="1400" dirty="0" err="1"/>
              <a:t>concat</a:t>
            </a:r>
            <a:r>
              <a:rPr lang="en-US" sz="1400" dirty="0"/>
              <a:t> them into a training data of 2000 rows.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/>
              <a:t>I am going to build four separate trail-models to find the one that works the best: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4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/>
              <a:t>1. Using all of these selected variables (Control)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/>
              <a:t>2. Using only the top 5 variables that have the highest correlation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/>
              <a:t>3. Using all variables that have over 0.60 of correlation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400" dirty="0"/>
              <a:t>4. Using all variables that have over 0.55 of correlation</a:t>
            </a:r>
            <a:endParaRPr sz="1400" dirty="0"/>
          </a:p>
        </p:txBody>
      </p:sp>
      <p:sp>
        <p:nvSpPr>
          <p:cNvPr id="139" name="Google Shape;139;p7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and Results</a:t>
            </a: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4294967295"/>
          </p:nvPr>
        </p:nvSpPr>
        <p:spPr>
          <a:xfrm>
            <a:off x="4451785" y="6356351"/>
            <a:ext cx="24042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8</a:t>
            </a:fld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1"/>
          </p:nvPr>
        </p:nvSpPr>
        <p:spPr>
          <a:xfrm>
            <a:off x="606342" y="1379811"/>
            <a:ext cx="7931316" cy="414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I have built linear regressions based on 4 groups of variables. And the score against the training data of each of these models is shown below: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Model Score of Using Top 5 Variables: 0.832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Model Score of using those who have over 0.55 of correlation: 0.858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Model Score of those who have more than 0.60 of correlation: 0.853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Model Score of all variables: 0.903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200" dirty="0">
              <a:highlight>
                <a:srgbClr val="FFFFFF"/>
              </a:highlight>
              <a:latin typeface="Helvetica Neue"/>
            </a:endParaRPr>
          </a:p>
          <a:p>
            <a:pPr algn="l"/>
            <a:r>
              <a:rPr lang="en-US" sz="1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allIn</a:t>
            </a: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model has the highest score. And as a matter of fact, the more variable the model used, the higher the score the model achieved.</a:t>
            </a:r>
          </a:p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The reason of this phenomenon is that, I have already selected the datapoints that have a </a:t>
            </a:r>
            <a:r>
              <a:rPr lang="en-US" sz="1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meanful</a:t>
            </a: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 correlation with </a:t>
            </a:r>
            <a:r>
              <a:rPr lang="en-US" sz="1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SalePrice</a:t>
            </a:r>
            <a:r>
              <a:rPr lang="en-US" sz="1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. As a result, the more of them I use, the more accurate the model.</a:t>
            </a:r>
          </a:p>
          <a:p>
            <a:pPr marL="571500" lvl="1" indent="0">
              <a:buNone/>
            </a:pPr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87387" y="14139"/>
            <a:ext cx="7013410" cy="53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4294967295"/>
          </p:nvPr>
        </p:nvSpPr>
        <p:spPr>
          <a:xfrm>
            <a:off x="4455246" y="6356351"/>
            <a:ext cx="233508" cy="35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</a:pPr>
            <a:fld id="{00000000-1234-1234-1234-123412341234}" type="slidenum">
              <a:rPr lang="en-US">
                <a:latin typeface="Georgia"/>
                <a:ea typeface="Georgia"/>
                <a:cs typeface="Georgia"/>
                <a:sym typeface="Georgia"/>
              </a:rPr>
              <a:t>9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667252" y="1370286"/>
            <a:ext cx="7931316" cy="41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600" dirty="0"/>
              <a:t>Import the test data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600" dirty="0"/>
              <a:t>Prep the test data using the same cleaning method</a:t>
            </a:r>
          </a:p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600" dirty="0"/>
              <a:t>Applied the </a:t>
            </a:r>
            <a:r>
              <a:rPr lang="en-US" sz="1600" dirty="0" err="1"/>
              <a:t>allIn</a:t>
            </a:r>
            <a:r>
              <a:rPr lang="en-US" sz="1600" dirty="0"/>
              <a:t> regression model on to the test data</a:t>
            </a:r>
          </a:p>
          <a:p>
            <a:pPr marL="800100" lvl="1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sz="1600" dirty="0"/>
              <a:t>Result: 0.933</a:t>
            </a:r>
            <a:endParaRPr sz="1600" dirty="0"/>
          </a:p>
        </p:txBody>
      </p:sp>
      <p:sp>
        <p:nvSpPr>
          <p:cNvPr id="155" name="Google Shape;155;p9"/>
          <p:cNvSpPr txBox="1"/>
          <p:nvPr/>
        </p:nvSpPr>
        <p:spPr>
          <a:xfrm>
            <a:off x="712971" y="6419513"/>
            <a:ext cx="1803757" cy="231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eorgia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*Please add slides as required.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768</Words>
  <Application>Microsoft Office PowerPoint</Application>
  <PresentationFormat>On-screen Show 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 Neue</vt:lpstr>
      <vt:lpstr>Arial</vt:lpstr>
      <vt:lpstr>Calibri</vt:lpstr>
      <vt:lpstr>Georgia</vt:lpstr>
      <vt:lpstr>Office Theme</vt:lpstr>
      <vt:lpstr> Title: Predict House Sale Prices</vt:lpstr>
      <vt:lpstr>Introduction</vt:lpstr>
      <vt:lpstr>The Data</vt:lpstr>
      <vt:lpstr>Data Exploration</vt:lpstr>
      <vt:lpstr>Data Preparation</vt:lpstr>
      <vt:lpstr>Correlation</vt:lpstr>
      <vt:lpstr>Project Description</vt:lpstr>
      <vt:lpstr>Analysis and Results</vt:lpstr>
      <vt:lpstr>Verification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Title: Predict House Sale Prices</dc:title>
  <dc:creator>Britni Epstein</dc:creator>
  <cp:lastModifiedBy>Han Zhao</cp:lastModifiedBy>
  <cp:revision>4</cp:revision>
  <dcterms:modified xsi:type="dcterms:W3CDTF">2024-05-14T00:34:46Z</dcterms:modified>
</cp:coreProperties>
</file>