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2879725" cy="2447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73"/>
    <p:restoredTop sz="94674"/>
  </p:normalViewPr>
  <p:slideViewPr>
    <p:cSldViewPr snapToGrid="0">
      <p:cViewPr varScale="1">
        <p:scale>
          <a:sx n="400" d="100"/>
          <a:sy n="400" d="100"/>
        </p:scale>
        <p:origin x="112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80" y="400621"/>
            <a:ext cx="2447766" cy="852241"/>
          </a:xfrm>
        </p:spPr>
        <p:txBody>
          <a:bodyPr anchor="b"/>
          <a:lstStyle>
            <a:lvl1pPr algn="ctr">
              <a:defRPr sz="188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66" y="1285727"/>
            <a:ext cx="2159794" cy="591015"/>
          </a:xfrm>
        </p:spPr>
        <p:txBody>
          <a:bodyPr/>
          <a:lstStyle>
            <a:lvl1pPr marL="0" indent="0" algn="ctr">
              <a:buNone/>
              <a:defRPr sz="756"/>
            </a:lvl1pPr>
            <a:lvl2pPr marL="143972" indent="0" algn="ctr">
              <a:buNone/>
              <a:defRPr sz="630"/>
            </a:lvl2pPr>
            <a:lvl3pPr marL="287945" indent="0" algn="ctr">
              <a:buNone/>
              <a:defRPr sz="567"/>
            </a:lvl3pPr>
            <a:lvl4pPr marL="431917" indent="0" algn="ctr">
              <a:buNone/>
              <a:defRPr sz="504"/>
            </a:lvl4pPr>
            <a:lvl5pPr marL="575889" indent="0" algn="ctr">
              <a:buNone/>
              <a:defRPr sz="504"/>
            </a:lvl5pPr>
            <a:lvl6pPr marL="719861" indent="0" algn="ctr">
              <a:buNone/>
              <a:defRPr sz="504"/>
            </a:lvl6pPr>
            <a:lvl7pPr marL="863834" indent="0" algn="ctr">
              <a:buNone/>
              <a:defRPr sz="504"/>
            </a:lvl7pPr>
            <a:lvl8pPr marL="1007806" indent="0" algn="ctr">
              <a:buNone/>
              <a:defRPr sz="504"/>
            </a:lvl8pPr>
            <a:lvl9pPr marL="1151778" indent="0" algn="ctr">
              <a:buNone/>
              <a:defRPr sz="50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36277-C41C-BD48-B2E2-AC7EAD890185}" type="datetimeFigureOut">
              <a:rPr kumimoji="1" lang="zh-CN" altLang="en-US" smtClean="0"/>
              <a:t>2024/7/28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E58A-124B-1042-84BD-31FB2D57BB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7041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36277-C41C-BD48-B2E2-AC7EAD890185}" type="datetimeFigureOut">
              <a:rPr kumimoji="1" lang="zh-CN" altLang="en-US" smtClean="0"/>
              <a:t>2024/7/28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E58A-124B-1042-84BD-31FB2D57BB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4019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0803" y="130329"/>
            <a:ext cx="620941" cy="207450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981" y="130329"/>
            <a:ext cx="1826826" cy="207450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36277-C41C-BD48-B2E2-AC7EAD890185}" type="datetimeFigureOut">
              <a:rPr kumimoji="1" lang="zh-CN" altLang="en-US" smtClean="0"/>
              <a:t>2024/7/28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E58A-124B-1042-84BD-31FB2D57BB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8873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36277-C41C-BD48-B2E2-AC7EAD890185}" type="datetimeFigureOut">
              <a:rPr kumimoji="1" lang="zh-CN" altLang="en-US" smtClean="0"/>
              <a:t>2024/7/28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E58A-124B-1042-84BD-31FB2D57BB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2022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81" y="610282"/>
            <a:ext cx="2483763" cy="1018269"/>
          </a:xfrm>
        </p:spPr>
        <p:txBody>
          <a:bodyPr anchor="b"/>
          <a:lstStyle>
            <a:lvl1pPr>
              <a:defRPr sz="188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1" y="1638184"/>
            <a:ext cx="2483763" cy="535483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1pPr>
            <a:lvl2pPr marL="143972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2pPr>
            <a:lvl3pPr marL="287945" indent="0">
              <a:buNone/>
              <a:defRPr sz="567">
                <a:solidFill>
                  <a:schemeClr val="tx1">
                    <a:tint val="82000"/>
                  </a:schemeClr>
                </a:solidFill>
              </a:defRPr>
            </a:lvl3pPr>
            <a:lvl4pPr marL="431917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4pPr>
            <a:lvl5pPr marL="575889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5pPr>
            <a:lvl6pPr marL="719861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6pPr>
            <a:lvl7pPr marL="863834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7pPr>
            <a:lvl8pPr marL="1007806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8pPr>
            <a:lvl9pPr marL="1151778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36277-C41C-BD48-B2E2-AC7EAD890185}" type="datetimeFigureOut">
              <a:rPr kumimoji="1" lang="zh-CN" altLang="en-US" smtClean="0"/>
              <a:t>2024/7/28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E58A-124B-1042-84BD-31FB2D57BB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650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81" y="651647"/>
            <a:ext cx="1223883" cy="15531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861" y="651647"/>
            <a:ext cx="1223883" cy="15531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36277-C41C-BD48-B2E2-AC7EAD890185}" type="datetimeFigureOut">
              <a:rPr kumimoji="1" lang="zh-CN" altLang="en-US" smtClean="0"/>
              <a:t>2024/7/28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E58A-124B-1042-84BD-31FB2D57BB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0696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30330"/>
            <a:ext cx="2483763" cy="47315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57" y="600082"/>
            <a:ext cx="1218258" cy="294091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57" y="894173"/>
            <a:ext cx="1218258" cy="131519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7861" y="600082"/>
            <a:ext cx="1224258" cy="294091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7861" y="894173"/>
            <a:ext cx="1224258" cy="131519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36277-C41C-BD48-B2E2-AC7EAD890185}" type="datetimeFigureOut">
              <a:rPr kumimoji="1" lang="zh-CN" altLang="en-US" smtClean="0"/>
              <a:t>2024/7/28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E58A-124B-1042-84BD-31FB2D57BB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2086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36277-C41C-BD48-B2E2-AC7EAD890185}" type="datetimeFigureOut">
              <a:rPr kumimoji="1" lang="zh-CN" altLang="en-US" smtClean="0"/>
              <a:t>2024/7/28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E58A-124B-1042-84BD-31FB2D57BB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4650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36277-C41C-BD48-B2E2-AC7EAD890185}" type="datetimeFigureOut">
              <a:rPr kumimoji="1" lang="zh-CN" altLang="en-US" smtClean="0"/>
              <a:t>2024/7/28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E58A-124B-1042-84BD-31FB2D57BB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0058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63195"/>
            <a:ext cx="928786" cy="571183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258" y="352457"/>
            <a:ext cx="1457861" cy="1739613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734378"/>
            <a:ext cx="928786" cy="1360525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36277-C41C-BD48-B2E2-AC7EAD890185}" type="datetimeFigureOut">
              <a:rPr kumimoji="1" lang="zh-CN" altLang="en-US" smtClean="0"/>
              <a:t>2024/7/28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E58A-124B-1042-84BD-31FB2D57BB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4855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63195"/>
            <a:ext cx="928786" cy="571183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258" y="352457"/>
            <a:ext cx="1457861" cy="1739613"/>
          </a:xfrm>
        </p:spPr>
        <p:txBody>
          <a:bodyPr anchor="t"/>
          <a:lstStyle>
            <a:lvl1pPr marL="0" indent="0">
              <a:buNone/>
              <a:defRPr sz="1008"/>
            </a:lvl1pPr>
            <a:lvl2pPr marL="143972" indent="0">
              <a:buNone/>
              <a:defRPr sz="882"/>
            </a:lvl2pPr>
            <a:lvl3pPr marL="287945" indent="0">
              <a:buNone/>
              <a:defRPr sz="756"/>
            </a:lvl3pPr>
            <a:lvl4pPr marL="431917" indent="0">
              <a:buNone/>
              <a:defRPr sz="630"/>
            </a:lvl4pPr>
            <a:lvl5pPr marL="575889" indent="0">
              <a:buNone/>
              <a:defRPr sz="630"/>
            </a:lvl5pPr>
            <a:lvl6pPr marL="719861" indent="0">
              <a:buNone/>
              <a:defRPr sz="630"/>
            </a:lvl6pPr>
            <a:lvl7pPr marL="863834" indent="0">
              <a:buNone/>
              <a:defRPr sz="630"/>
            </a:lvl7pPr>
            <a:lvl8pPr marL="1007806" indent="0">
              <a:buNone/>
              <a:defRPr sz="630"/>
            </a:lvl8pPr>
            <a:lvl9pPr marL="1151778" indent="0">
              <a:buNone/>
              <a:defRPr sz="63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734378"/>
            <a:ext cx="928786" cy="1360525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36277-C41C-BD48-B2E2-AC7EAD890185}" type="datetimeFigureOut">
              <a:rPr kumimoji="1" lang="zh-CN" altLang="en-US" smtClean="0"/>
              <a:t>2024/7/28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E58A-124B-1042-84BD-31FB2D57BB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5904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81" y="130330"/>
            <a:ext cx="2483763" cy="473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81" y="651647"/>
            <a:ext cx="2483763" cy="1553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981" y="2268865"/>
            <a:ext cx="647938" cy="1303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936277-C41C-BD48-B2E2-AC7EAD890185}" type="datetimeFigureOut">
              <a:rPr kumimoji="1" lang="zh-CN" altLang="en-US" smtClean="0"/>
              <a:t>2024/7/28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3909" y="2268865"/>
            <a:ext cx="971907" cy="1303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3806" y="2268865"/>
            <a:ext cx="647938" cy="1303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ABE58A-124B-1042-84BD-31FB2D57BB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181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7945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86" indent="-71986" algn="l" defTabSz="287945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595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59931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3903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7875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184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5820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79792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3764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3972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7945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1917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5889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19861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3834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7806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1778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589C836-AAED-DDED-E9DC-807889175C6B}"/>
              </a:ext>
            </a:extLst>
          </p:cNvPr>
          <p:cNvSpPr/>
          <p:nvPr/>
        </p:nvSpPr>
        <p:spPr>
          <a:xfrm>
            <a:off x="35862" y="32543"/>
            <a:ext cx="2808000" cy="129600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ERA5</a:t>
            </a:r>
            <a:endParaRPr kumimoji="1"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224162EF-3C59-CA57-56A5-623B76BFC554}"/>
              </a:ext>
            </a:extLst>
          </p:cNvPr>
          <p:cNvSpPr/>
          <p:nvPr/>
        </p:nvSpPr>
        <p:spPr>
          <a:xfrm>
            <a:off x="33048" y="294496"/>
            <a:ext cx="360000" cy="241300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WRF EXP1</a:t>
            </a:r>
            <a:endParaRPr kumimoji="1"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D9A29A80-94FE-2F35-B5F9-72725EC42C12}"/>
              </a:ext>
            </a:extLst>
          </p:cNvPr>
          <p:cNvSpPr/>
          <p:nvPr/>
        </p:nvSpPr>
        <p:spPr>
          <a:xfrm>
            <a:off x="645752" y="294496"/>
            <a:ext cx="360000" cy="241300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WRF EXP2</a:t>
            </a:r>
            <a:endParaRPr kumimoji="1"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B03E895E-0ED9-AA42-BF09-89F7980D8785}"/>
              </a:ext>
            </a:extLst>
          </p:cNvPr>
          <p:cNvSpPr/>
          <p:nvPr/>
        </p:nvSpPr>
        <p:spPr>
          <a:xfrm>
            <a:off x="1258456" y="294496"/>
            <a:ext cx="360000" cy="241300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WRF EXP3</a:t>
            </a:r>
            <a:endParaRPr kumimoji="1"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78CFECB7-2EEA-E725-127A-B9D50B0D0AEC}"/>
              </a:ext>
            </a:extLst>
          </p:cNvPr>
          <p:cNvSpPr/>
          <p:nvPr/>
        </p:nvSpPr>
        <p:spPr>
          <a:xfrm>
            <a:off x="1871160" y="294496"/>
            <a:ext cx="360000" cy="241300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WRF EXP4</a:t>
            </a:r>
            <a:endParaRPr kumimoji="1"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49A96E14-4E15-FEEC-A783-D47A26E22C41}"/>
              </a:ext>
            </a:extLst>
          </p:cNvPr>
          <p:cNvSpPr/>
          <p:nvPr/>
        </p:nvSpPr>
        <p:spPr>
          <a:xfrm>
            <a:off x="2483862" y="294496"/>
            <a:ext cx="360000" cy="241300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WRF EXP5</a:t>
            </a:r>
            <a:endParaRPr kumimoji="1"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肘形连接符 15">
            <a:extLst>
              <a:ext uri="{FF2B5EF4-FFF2-40B4-BE49-F238E27FC236}">
                <a16:creationId xmlns:a16="http://schemas.microsoft.com/office/drawing/2014/main" id="{D778FCD8-ABD5-1518-C2F6-EE0FFC189FF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760279" y="-385088"/>
            <a:ext cx="132353" cy="1226814"/>
          </a:xfrm>
          <a:prstGeom prst="bentConnector3">
            <a:avLst/>
          </a:prstGeom>
          <a:ln w="9525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肘形连接符 16">
            <a:extLst>
              <a:ext uri="{FF2B5EF4-FFF2-40B4-BE49-F238E27FC236}">
                <a16:creationId xmlns:a16="http://schemas.microsoft.com/office/drawing/2014/main" id="{5E851212-7B4D-7F79-95F7-C87FD441F5EB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5400000">
            <a:off x="1066631" y="-78736"/>
            <a:ext cx="132353" cy="614110"/>
          </a:xfrm>
          <a:prstGeom prst="bentConnector3">
            <a:avLst>
              <a:gd name="adj1" fmla="val 50000"/>
            </a:avLst>
          </a:prstGeom>
          <a:ln w="9525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肘形连接符 19">
            <a:extLst>
              <a:ext uri="{FF2B5EF4-FFF2-40B4-BE49-F238E27FC236}">
                <a16:creationId xmlns:a16="http://schemas.microsoft.com/office/drawing/2014/main" id="{493B4733-A12F-A34C-8DE6-D3D429ADA431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rot="5400000">
            <a:off x="1372983" y="227616"/>
            <a:ext cx="132353" cy="1406"/>
          </a:xfrm>
          <a:prstGeom prst="bentConnector3">
            <a:avLst>
              <a:gd name="adj1" fmla="val 50000"/>
            </a:avLst>
          </a:prstGeom>
          <a:ln w="9525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肘形连接符 22">
            <a:extLst>
              <a:ext uri="{FF2B5EF4-FFF2-40B4-BE49-F238E27FC236}">
                <a16:creationId xmlns:a16="http://schemas.microsoft.com/office/drawing/2014/main" id="{42ED0001-9725-D52F-F459-E77CF6DDD69C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rot="16200000" flipH="1">
            <a:off x="1679335" y="-77330"/>
            <a:ext cx="132353" cy="611298"/>
          </a:xfrm>
          <a:prstGeom prst="bentConnector3">
            <a:avLst>
              <a:gd name="adj1" fmla="val 50000"/>
            </a:avLst>
          </a:prstGeom>
          <a:ln w="9525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肘形连接符 25">
            <a:extLst>
              <a:ext uri="{FF2B5EF4-FFF2-40B4-BE49-F238E27FC236}">
                <a16:creationId xmlns:a16="http://schemas.microsoft.com/office/drawing/2014/main" id="{877AD38A-1E0B-C504-5519-0B294C51E2E7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 rot="16200000" flipH="1">
            <a:off x="1985686" y="-383681"/>
            <a:ext cx="132353" cy="1224000"/>
          </a:xfrm>
          <a:prstGeom prst="bentConnector3">
            <a:avLst>
              <a:gd name="adj1" fmla="val 50000"/>
            </a:avLst>
          </a:prstGeom>
          <a:ln w="9525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13EDFD13-41E5-F34B-178F-17FBB4F3B89A}"/>
              </a:ext>
            </a:extLst>
          </p:cNvPr>
          <p:cNvSpPr/>
          <p:nvPr/>
        </p:nvSpPr>
        <p:spPr>
          <a:xfrm>
            <a:off x="35862" y="635793"/>
            <a:ext cx="2808000" cy="1469232"/>
          </a:xfrm>
          <a:prstGeom prst="rect">
            <a:avLst/>
          </a:prstGeom>
          <a:ln w="63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E3433D71-E0D3-108E-F0F9-C3780F94F5EA}"/>
              </a:ext>
            </a:extLst>
          </p:cNvPr>
          <p:cNvSpPr/>
          <p:nvPr/>
        </p:nvSpPr>
        <p:spPr>
          <a:xfrm>
            <a:off x="69665" y="671292"/>
            <a:ext cx="612767" cy="241300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Routing Parameter 1</a:t>
            </a:r>
            <a:endParaRPr kumimoji="1"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圆角矩形 35">
            <a:extLst>
              <a:ext uri="{FF2B5EF4-FFF2-40B4-BE49-F238E27FC236}">
                <a16:creationId xmlns:a16="http://schemas.microsoft.com/office/drawing/2014/main" id="{AEB3AE21-EC51-B52C-1387-E90D55871780}"/>
              </a:ext>
            </a:extLst>
          </p:cNvPr>
          <p:cNvSpPr/>
          <p:nvPr/>
        </p:nvSpPr>
        <p:spPr>
          <a:xfrm>
            <a:off x="69665" y="957262"/>
            <a:ext cx="612767" cy="241300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Routing Parameter 2</a:t>
            </a:r>
            <a:endParaRPr kumimoji="1"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EEB13E11-34CD-DA63-C3AE-20E37100FD8C}"/>
              </a:ext>
            </a:extLst>
          </p:cNvPr>
          <p:cNvSpPr/>
          <p:nvPr/>
        </p:nvSpPr>
        <p:spPr>
          <a:xfrm>
            <a:off x="69665" y="1353343"/>
            <a:ext cx="612767" cy="241300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Routing Parameter N</a:t>
            </a:r>
            <a:endParaRPr kumimoji="1"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7DD3D7E-A88F-0199-95C8-6E012FBF2C3C}"/>
              </a:ext>
            </a:extLst>
          </p:cNvPr>
          <p:cNvSpPr txBox="1"/>
          <p:nvPr/>
        </p:nvSpPr>
        <p:spPr>
          <a:xfrm>
            <a:off x="216789" y="1107124"/>
            <a:ext cx="306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kumimoji="1"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EFAC1D89-E880-ED76-A6CA-45D8564A22FF}"/>
              </a:ext>
            </a:extLst>
          </p:cNvPr>
          <p:cNvSpPr/>
          <p:nvPr/>
        </p:nvSpPr>
        <p:spPr>
          <a:xfrm>
            <a:off x="809148" y="714264"/>
            <a:ext cx="577893" cy="843976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The Muskingum Routing Method</a:t>
            </a:r>
            <a:endParaRPr kumimoji="1"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AE05718A-02A3-6C66-F0F3-0F3F7C8952A3}"/>
              </a:ext>
            </a:extLst>
          </p:cNvPr>
          <p:cNvCxnSpPr>
            <a:cxnSpLocks/>
            <a:stCxn id="35" idx="3"/>
            <a:endCxn id="40" idx="1"/>
          </p:cNvCxnSpPr>
          <p:nvPr/>
        </p:nvCxnSpPr>
        <p:spPr>
          <a:xfrm>
            <a:off x="682431" y="791942"/>
            <a:ext cx="126716" cy="344310"/>
          </a:xfrm>
          <a:prstGeom prst="bentConnector3">
            <a:avLst>
              <a:gd name="adj1" fmla="val 50000"/>
            </a:avLst>
          </a:prstGeom>
          <a:ln w="9525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肘形连接符 46">
            <a:extLst>
              <a:ext uri="{FF2B5EF4-FFF2-40B4-BE49-F238E27FC236}">
                <a16:creationId xmlns:a16="http://schemas.microsoft.com/office/drawing/2014/main" id="{660B98D5-D603-DFB3-B7BE-60B18EB33855}"/>
              </a:ext>
            </a:extLst>
          </p:cNvPr>
          <p:cNvCxnSpPr>
            <a:cxnSpLocks/>
            <a:stCxn id="36" idx="3"/>
            <a:endCxn id="40" idx="1"/>
          </p:cNvCxnSpPr>
          <p:nvPr/>
        </p:nvCxnSpPr>
        <p:spPr>
          <a:xfrm>
            <a:off x="682431" y="1077912"/>
            <a:ext cx="126716" cy="58340"/>
          </a:xfrm>
          <a:prstGeom prst="bentConnector3">
            <a:avLst>
              <a:gd name="adj1" fmla="val 50000"/>
            </a:avLst>
          </a:prstGeom>
          <a:ln w="9525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肘形连接符 49">
            <a:extLst>
              <a:ext uri="{FF2B5EF4-FFF2-40B4-BE49-F238E27FC236}">
                <a16:creationId xmlns:a16="http://schemas.microsoft.com/office/drawing/2014/main" id="{4DCB27BF-574B-B0A6-BC9E-7A7637BC3CFB}"/>
              </a:ext>
            </a:extLst>
          </p:cNvPr>
          <p:cNvCxnSpPr>
            <a:cxnSpLocks/>
            <a:stCxn id="38" idx="3"/>
            <a:endCxn id="40" idx="1"/>
          </p:cNvCxnSpPr>
          <p:nvPr/>
        </p:nvCxnSpPr>
        <p:spPr>
          <a:xfrm flipV="1">
            <a:off x="682431" y="1136253"/>
            <a:ext cx="126716" cy="337741"/>
          </a:xfrm>
          <a:prstGeom prst="bentConnector3">
            <a:avLst>
              <a:gd name="adj1" fmla="val 50000"/>
            </a:avLst>
          </a:prstGeom>
          <a:ln w="9525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圆角矩形 67">
            <a:extLst>
              <a:ext uri="{FF2B5EF4-FFF2-40B4-BE49-F238E27FC236}">
                <a16:creationId xmlns:a16="http://schemas.microsoft.com/office/drawing/2014/main" id="{249DBE49-E3AF-1858-93FE-9F66FEEE40AF}"/>
              </a:ext>
            </a:extLst>
          </p:cNvPr>
          <p:cNvSpPr/>
          <p:nvPr/>
        </p:nvSpPr>
        <p:spPr>
          <a:xfrm>
            <a:off x="1528453" y="671292"/>
            <a:ext cx="612767" cy="241300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Streamflow Estimate 1</a:t>
            </a:r>
            <a:endParaRPr kumimoji="1"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圆角矩形 68">
            <a:extLst>
              <a:ext uri="{FF2B5EF4-FFF2-40B4-BE49-F238E27FC236}">
                <a16:creationId xmlns:a16="http://schemas.microsoft.com/office/drawing/2014/main" id="{23666EE8-3042-7928-CBF4-20C9BC6E7F51}"/>
              </a:ext>
            </a:extLst>
          </p:cNvPr>
          <p:cNvSpPr/>
          <p:nvPr/>
        </p:nvSpPr>
        <p:spPr>
          <a:xfrm>
            <a:off x="1528452" y="988932"/>
            <a:ext cx="612767" cy="241300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Streamflow Estimate 2</a:t>
            </a:r>
            <a:endParaRPr kumimoji="1"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圆角矩形 69">
            <a:extLst>
              <a:ext uri="{FF2B5EF4-FFF2-40B4-BE49-F238E27FC236}">
                <a16:creationId xmlns:a16="http://schemas.microsoft.com/office/drawing/2014/main" id="{8E1A5A5F-EF4C-601C-9A7D-60B337E650A0}"/>
              </a:ext>
            </a:extLst>
          </p:cNvPr>
          <p:cNvSpPr/>
          <p:nvPr/>
        </p:nvSpPr>
        <p:spPr>
          <a:xfrm>
            <a:off x="1528452" y="1353343"/>
            <a:ext cx="612767" cy="241300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Streamflow Estimate N</a:t>
            </a:r>
            <a:endParaRPr kumimoji="1"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肘形连接符 70">
            <a:extLst>
              <a:ext uri="{FF2B5EF4-FFF2-40B4-BE49-F238E27FC236}">
                <a16:creationId xmlns:a16="http://schemas.microsoft.com/office/drawing/2014/main" id="{94E325C4-08D3-4350-295F-24C19278299C}"/>
              </a:ext>
            </a:extLst>
          </p:cNvPr>
          <p:cNvCxnSpPr>
            <a:cxnSpLocks/>
            <a:stCxn id="40" idx="3"/>
            <a:endCxn id="68" idx="1"/>
          </p:cNvCxnSpPr>
          <p:nvPr/>
        </p:nvCxnSpPr>
        <p:spPr>
          <a:xfrm flipV="1">
            <a:off x="1387040" y="791942"/>
            <a:ext cx="141412" cy="344310"/>
          </a:xfrm>
          <a:prstGeom prst="bentConnector3">
            <a:avLst>
              <a:gd name="adj1" fmla="val 50000"/>
            </a:avLst>
          </a:prstGeom>
          <a:ln w="9525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肘形连接符 73">
            <a:extLst>
              <a:ext uri="{FF2B5EF4-FFF2-40B4-BE49-F238E27FC236}">
                <a16:creationId xmlns:a16="http://schemas.microsoft.com/office/drawing/2014/main" id="{80C37264-37D2-31F5-43E2-5AE2913A9BD7}"/>
              </a:ext>
            </a:extLst>
          </p:cNvPr>
          <p:cNvCxnSpPr>
            <a:cxnSpLocks/>
            <a:stCxn id="40" idx="3"/>
            <a:endCxn id="69" idx="1"/>
          </p:cNvCxnSpPr>
          <p:nvPr/>
        </p:nvCxnSpPr>
        <p:spPr>
          <a:xfrm flipV="1">
            <a:off x="1387041" y="1109582"/>
            <a:ext cx="141411" cy="26670"/>
          </a:xfrm>
          <a:prstGeom prst="bentConnector3">
            <a:avLst>
              <a:gd name="adj1" fmla="val 50000"/>
            </a:avLst>
          </a:prstGeom>
          <a:ln w="9525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肘形连接符 76">
            <a:extLst>
              <a:ext uri="{FF2B5EF4-FFF2-40B4-BE49-F238E27FC236}">
                <a16:creationId xmlns:a16="http://schemas.microsoft.com/office/drawing/2014/main" id="{E25F76A4-B362-672D-3543-D3B1E189B0A0}"/>
              </a:ext>
            </a:extLst>
          </p:cNvPr>
          <p:cNvCxnSpPr>
            <a:cxnSpLocks/>
            <a:stCxn id="40" idx="3"/>
            <a:endCxn id="70" idx="1"/>
          </p:cNvCxnSpPr>
          <p:nvPr/>
        </p:nvCxnSpPr>
        <p:spPr>
          <a:xfrm>
            <a:off x="1387041" y="1136253"/>
            <a:ext cx="141411" cy="337741"/>
          </a:xfrm>
          <a:prstGeom prst="bentConnector3">
            <a:avLst>
              <a:gd name="adj1" fmla="val 50000"/>
            </a:avLst>
          </a:prstGeom>
          <a:ln w="9525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B29E6212-28E6-7760-1875-7691D9F551BF}"/>
              </a:ext>
            </a:extLst>
          </p:cNvPr>
          <p:cNvSpPr txBox="1"/>
          <p:nvPr/>
        </p:nvSpPr>
        <p:spPr>
          <a:xfrm>
            <a:off x="1645439" y="1118236"/>
            <a:ext cx="306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kumimoji="1"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圆角矩形 86">
            <a:extLst>
              <a:ext uri="{FF2B5EF4-FFF2-40B4-BE49-F238E27FC236}">
                <a16:creationId xmlns:a16="http://schemas.microsoft.com/office/drawing/2014/main" id="{9C68C580-1044-DE75-3941-7D4DB4CAD160}"/>
              </a:ext>
            </a:extLst>
          </p:cNvPr>
          <p:cNvSpPr/>
          <p:nvPr/>
        </p:nvSpPr>
        <p:spPr>
          <a:xfrm>
            <a:off x="2258206" y="871775"/>
            <a:ext cx="564700" cy="470614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The Optimal</a:t>
            </a:r>
          </a:p>
          <a:p>
            <a:pPr algn="ctr"/>
            <a:r>
              <a:rPr kumimoji="1"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Streamflow</a:t>
            </a:r>
          </a:p>
          <a:p>
            <a:pPr algn="ctr"/>
            <a:r>
              <a:rPr kumimoji="1"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Estimate</a:t>
            </a:r>
            <a:endParaRPr kumimoji="1"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右大括号 87">
            <a:extLst>
              <a:ext uri="{FF2B5EF4-FFF2-40B4-BE49-F238E27FC236}">
                <a16:creationId xmlns:a16="http://schemas.microsoft.com/office/drawing/2014/main" id="{C1C4998A-0A4E-A8D0-3FB2-74695A3CB687}"/>
              </a:ext>
            </a:extLst>
          </p:cNvPr>
          <p:cNvSpPr/>
          <p:nvPr/>
        </p:nvSpPr>
        <p:spPr>
          <a:xfrm>
            <a:off x="2137941" y="713372"/>
            <a:ext cx="116008" cy="801004"/>
          </a:xfrm>
          <a:prstGeom prst="rightBrac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86EF5F6D-EFE8-4220-ECFB-6FEB14BDDDE4}"/>
              </a:ext>
            </a:extLst>
          </p:cNvPr>
          <p:cNvSpPr txBox="1"/>
          <p:nvPr/>
        </p:nvSpPr>
        <p:spPr>
          <a:xfrm>
            <a:off x="48876" y="1676093"/>
            <a:ext cx="279498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Loop through the gauges, from upstream to downstream, find the optimal estimate for the gauge, and use the estimate for the next gauge.</a:t>
            </a:r>
            <a:endParaRPr kumimoji="1"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802B46B9-3371-B672-A13E-7F89626CF03A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13048" y="535796"/>
            <a:ext cx="0" cy="99996"/>
          </a:xfrm>
          <a:prstGeom prst="straightConnector1">
            <a:avLst/>
          </a:prstGeom>
          <a:ln w="9525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87977C9A-C704-D3F8-B90A-916E84A3ECB8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825752" y="535796"/>
            <a:ext cx="0" cy="117853"/>
          </a:xfrm>
          <a:prstGeom prst="straightConnector1">
            <a:avLst/>
          </a:prstGeom>
          <a:ln w="9525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C585C4D1-649C-9096-EFC6-581981B8EA93}"/>
              </a:ext>
            </a:extLst>
          </p:cNvPr>
          <p:cNvCxnSpPr>
            <a:cxnSpLocks/>
            <a:stCxn id="11" idx="2"/>
            <a:endCxn id="32" idx="0"/>
          </p:cNvCxnSpPr>
          <p:nvPr/>
        </p:nvCxnSpPr>
        <p:spPr>
          <a:xfrm>
            <a:off x="1438456" y="535796"/>
            <a:ext cx="1406" cy="99997"/>
          </a:xfrm>
          <a:prstGeom prst="straightConnector1">
            <a:avLst/>
          </a:prstGeom>
          <a:ln w="9525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线箭头连接符 95">
            <a:extLst>
              <a:ext uri="{FF2B5EF4-FFF2-40B4-BE49-F238E27FC236}">
                <a16:creationId xmlns:a16="http://schemas.microsoft.com/office/drawing/2014/main" id="{C494F6AE-7760-AAB0-8211-BC142A701297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2051160" y="535796"/>
            <a:ext cx="0" cy="99996"/>
          </a:xfrm>
          <a:prstGeom prst="straightConnector1">
            <a:avLst/>
          </a:prstGeom>
          <a:ln w="9525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68AA7F9D-D2A8-2A5B-5856-79D04364B544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663862" y="535796"/>
            <a:ext cx="0" cy="97892"/>
          </a:xfrm>
          <a:prstGeom prst="straightConnector1">
            <a:avLst/>
          </a:prstGeom>
          <a:ln w="9525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圆角矩形 101">
            <a:extLst>
              <a:ext uri="{FF2B5EF4-FFF2-40B4-BE49-F238E27FC236}">
                <a16:creationId xmlns:a16="http://schemas.microsoft.com/office/drawing/2014/main" id="{585408F9-A502-174B-F02B-1EB77E4DC7D3}"/>
              </a:ext>
            </a:extLst>
          </p:cNvPr>
          <p:cNvSpPr/>
          <p:nvPr/>
        </p:nvSpPr>
        <p:spPr>
          <a:xfrm>
            <a:off x="29826" y="2207136"/>
            <a:ext cx="550800" cy="180000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Streamflow</a:t>
            </a:r>
            <a:endParaRPr kumimoji="1"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圆角矩形 104">
            <a:extLst>
              <a:ext uri="{FF2B5EF4-FFF2-40B4-BE49-F238E27FC236}">
                <a16:creationId xmlns:a16="http://schemas.microsoft.com/office/drawing/2014/main" id="{A4EB47C6-5743-D7D3-C6D3-088B55F9D892}"/>
              </a:ext>
            </a:extLst>
          </p:cNvPr>
          <p:cNvSpPr/>
          <p:nvPr/>
        </p:nvSpPr>
        <p:spPr>
          <a:xfrm>
            <a:off x="598327" y="2207136"/>
            <a:ext cx="550800" cy="180000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Streamflow</a:t>
            </a:r>
            <a:endParaRPr kumimoji="1"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圆角矩形 112">
            <a:extLst>
              <a:ext uri="{FF2B5EF4-FFF2-40B4-BE49-F238E27FC236}">
                <a16:creationId xmlns:a16="http://schemas.microsoft.com/office/drawing/2014/main" id="{648DB3F2-EDE7-03C6-4EC9-C5B618965D76}"/>
              </a:ext>
            </a:extLst>
          </p:cNvPr>
          <p:cNvSpPr/>
          <p:nvPr/>
        </p:nvSpPr>
        <p:spPr>
          <a:xfrm>
            <a:off x="1166828" y="2207136"/>
            <a:ext cx="550800" cy="180000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Streamflow</a:t>
            </a:r>
            <a:endParaRPr kumimoji="1"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圆角矩形 113">
            <a:extLst>
              <a:ext uri="{FF2B5EF4-FFF2-40B4-BE49-F238E27FC236}">
                <a16:creationId xmlns:a16="http://schemas.microsoft.com/office/drawing/2014/main" id="{7D022CC1-CE26-CB8B-CAE0-E316A18F7074}"/>
              </a:ext>
            </a:extLst>
          </p:cNvPr>
          <p:cNvSpPr/>
          <p:nvPr/>
        </p:nvSpPr>
        <p:spPr>
          <a:xfrm>
            <a:off x="1735329" y="2207136"/>
            <a:ext cx="550800" cy="180000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Streamflow</a:t>
            </a:r>
            <a:endParaRPr kumimoji="1"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圆角矩形 114">
            <a:extLst>
              <a:ext uri="{FF2B5EF4-FFF2-40B4-BE49-F238E27FC236}">
                <a16:creationId xmlns:a16="http://schemas.microsoft.com/office/drawing/2014/main" id="{661D7772-8F1F-B48F-765E-2BFFC3AFFB24}"/>
              </a:ext>
            </a:extLst>
          </p:cNvPr>
          <p:cNvSpPr/>
          <p:nvPr/>
        </p:nvSpPr>
        <p:spPr>
          <a:xfrm>
            <a:off x="2303831" y="2207136"/>
            <a:ext cx="552731" cy="180000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Streamflow</a:t>
            </a:r>
            <a:endParaRPr kumimoji="1"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9" name="直线箭头连接符 118">
            <a:extLst>
              <a:ext uri="{FF2B5EF4-FFF2-40B4-BE49-F238E27FC236}">
                <a16:creationId xmlns:a16="http://schemas.microsoft.com/office/drawing/2014/main" id="{9ED4C8F3-D93B-0D30-65E0-1946D3F61D7D}"/>
              </a:ext>
            </a:extLst>
          </p:cNvPr>
          <p:cNvCxnSpPr>
            <a:cxnSpLocks/>
            <a:endCxn id="115" idx="0"/>
          </p:cNvCxnSpPr>
          <p:nvPr/>
        </p:nvCxnSpPr>
        <p:spPr>
          <a:xfrm>
            <a:off x="2580197" y="2105025"/>
            <a:ext cx="0" cy="102111"/>
          </a:xfrm>
          <a:prstGeom prst="straightConnector1">
            <a:avLst/>
          </a:prstGeom>
          <a:ln w="9525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线箭头连接符 121">
            <a:extLst>
              <a:ext uri="{FF2B5EF4-FFF2-40B4-BE49-F238E27FC236}">
                <a16:creationId xmlns:a16="http://schemas.microsoft.com/office/drawing/2014/main" id="{C42B1082-A107-6FFD-A614-E3D5631F31D0}"/>
              </a:ext>
            </a:extLst>
          </p:cNvPr>
          <p:cNvCxnSpPr>
            <a:cxnSpLocks/>
            <a:endCxn id="114" idx="0"/>
          </p:cNvCxnSpPr>
          <p:nvPr/>
        </p:nvCxnSpPr>
        <p:spPr>
          <a:xfrm>
            <a:off x="2010729" y="2105025"/>
            <a:ext cx="0" cy="102111"/>
          </a:xfrm>
          <a:prstGeom prst="straightConnector1">
            <a:avLst/>
          </a:prstGeom>
          <a:ln w="9525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线箭头连接符 125">
            <a:extLst>
              <a:ext uri="{FF2B5EF4-FFF2-40B4-BE49-F238E27FC236}">
                <a16:creationId xmlns:a16="http://schemas.microsoft.com/office/drawing/2014/main" id="{169E5A17-970E-B96C-5D09-DFBF361F846A}"/>
              </a:ext>
            </a:extLst>
          </p:cNvPr>
          <p:cNvCxnSpPr>
            <a:cxnSpLocks/>
            <a:stCxn id="32" idx="2"/>
            <a:endCxn id="113" idx="0"/>
          </p:cNvCxnSpPr>
          <p:nvPr/>
        </p:nvCxnSpPr>
        <p:spPr>
          <a:xfrm>
            <a:off x="1439862" y="2105025"/>
            <a:ext cx="2366" cy="102111"/>
          </a:xfrm>
          <a:prstGeom prst="straightConnector1">
            <a:avLst/>
          </a:prstGeom>
          <a:ln w="9525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线箭头连接符 127">
            <a:extLst>
              <a:ext uri="{FF2B5EF4-FFF2-40B4-BE49-F238E27FC236}">
                <a16:creationId xmlns:a16="http://schemas.microsoft.com/office/drawing/2014/main" id="{66FCE4D8-B4DD-4A1C-C6BA-96E0F90DE5B9}"/>
              </a:ext>
            </a:extLst>
          </p:cNvPr>
          <p:cNvCxnSpPr>
            <a:cxnSpLocks/>
            <a:endCxn id="105" idx="0"/>
          </p:cNvCxnSpPr>
          <p:nvPr/>
        </p:nvCxnSpPr>
        <p:spPr>
          <a:xfrm>
            <a:off x="873727" y="2105025"/>
            <a:ext cx="0" cy="102111"/>
          </a:xfrm>
          <a:prstGeom prst="straightConnector1">
            <a:avLst/>
          </a:prstGeom>
          <a:ln w="9525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线箭头连接符 129">
            <a:extLst>
              <a:ext uri="{FF2B5EF4-FFF2-40B4-BE49-F238E27FC236}">
                <a16:creationId xmlns:a16="http://schemas.microsoft.com/office/drawing/2014/main" id="{E326AC76-1CC5-9D45-32BA-C89F7CFC3539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305226" y="2105025"/>
            <a:ext cx="0" cy="102111"/>
          </a:xfrm>
          <a:prstGeom prst="straightConnector1">
            <a:avLst/>
          </a:prstGeom>
          <a:ln w="9525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064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71</Words>
  <Application>Microsoft Macintosh PowerPoint</Application>
  <PresentationFormat>自定义</PresentationFormat>
  <Paragraphs>24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Hui Zheng</dc:creator>
  <cp:lastModifiedBy>Hui Zheng</cp:lastModifiedBy>
  <cp:revision>2</cp:revision>
  <dcterms:created xsi:type="dcterms:W3CDTF">2024-07-27T05:46:33Z</dcterms:created>
  <dcterms:modified xsi:type="dcterms:W3CDTF">2024-07-28T13:33:46Z</dcterms:modified>
</cp:coreProperties>
</file>