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9"/>
  </p:notesMasterIdLst>
  <p:sldIdLst>
    <p:sldId id="413" r:id="rId2"/>
    <p:sldId id="493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494" r:id="rId11"/>
    <p:sldId id="501" r:id="rId12"/>
    <p:sldId id="497" r:id="rId13"/>
    <p:sldId id="499" r:id="rId14"/>
    <p:sldId id="609" r:id="rId15"/>
    <p:sldId id="593" r:id="rId16"/>
    <p:sldId id="594" r:id="rId17"/>
    <p:sldId id="595" r:id="rId18"/>
    <p:sldId id="601" r:id="rId19"/>
    <p:sldId id="602" r:id="rId20"/>
    <p:sldId id="603" r:id="rId21"/>
    <p:sldId id="598" r:id="rId22"/>
    <p:sldId id="599" r:id="rId23"/>
    <p:sldId id="600" r:id="rId24"/>
    <p:sldId id="605" r:id="rId25"/>
    <p:sldId id="606" r:id="rId26"/>
    <p:sldId id="607" r:id="rId27"/>
    <p:sldId id="608" r:id="rId28"/>
    <p:sldId id="568" r:id="rId29"/>
    <p:sldId id="569" r:id="rId30"/>
    <p:sldId id="610" r:id="rId31"/>
    <p:sldId id="573" r:id="rId32"/>
    <p:sldId id="574" r:id="rId33"/>
    <p:sldId id="575" r:id="rId34"/>
    <p:sldId id="576" r:id="rId35"/>
    <p:sldId id="577" r:id="rId36"/>
    <p:sldId id="578" r:id="rId37"/>
    <p:sldId id="5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1" autoAdjust="0"/>
    <p:restoredTop sz="80328" autoAdjust="0"/>
  </p:normalViewPr>
  <p:slideViewPr>
    <p:cSldViewPr>
      <p:cViewPr varScale="1">
        <p:scale>
          <a:sx n="62" d="100"/>
          <a:sy n="62" d="100"/>
        </p:scale>
        <p:origin x="17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A220C9-0B4C-499F-9EB4-D0BD3FAAA00B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67243-76B7-409E-B64D-BF85F06C233B}" type="slidenum">
              <a:rPr lang="en-US"/>
              <a:pPr/>
              <a:t>15</a:t>
            </a:fld>
            <a:endParaRPr lang="en-US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6D876-9612-494C-AA05-0C1F9A1DEB00}" type="slidenum">
              <a:rPr lang="en-US"/>
              <a:pPr/>
              <a:t>16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6D876-9612-494C-AA05-0C1F9A1DEB00}" type="slidenum">
              <a:rPr lang="en-US"/>
              <a:pPr/>
              <a:t>17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A220C9-0B4C-499F-9EB4-D0BD3FAAA00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52B28-4D41-47BE-B04C-6454DB2812E0}" type="slidenum">
              <a:rPr lang="en-US"/>
              <a:pPr/>
              <a:t>23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7CDFA-F8A7-4A6F-BF93-F98131D7EBF3}" type="slidenum">
              <a:rPr lang="en-US"/>
              <a:pPr/>
              <a:t>24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6D811-B437-4909-8DAF-89BE2277CFD3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2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F172E-1166-4937-9DE0-8E935F46F6DE}" type="slidenum">
              <a:rPr lang="en-US"/>
              <a:pPr/>
              <a:t>26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3703"/>
            <a:ext cx="5031878" cy="41123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318" y="4343703"/>
            <a:ext cx="5031878" cy="41123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970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2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086600" cy="281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500" b="1" dirty="0">
                <a:solidFill>
                  <a:srgbClr val="0000FF"/>
                </a:solidFill>
                <a:ea typeface="+mj-ea"/>
                <a:cs typeface="+mj-cs"/>
              </a:rPr>
              <a:t>Data Exploration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4500" b="1" dirty="0">
              <a:solidFill>
                <a:srgbClr val="0000FF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+mj-ea"/>
                <a:cs typeface="+mj-cs"/>
              </a:rPr>
              <a:t>Book Chapter 2</a:t>
            </a:r>
            <a:endParaRPr lang="en-US" altLang="zh-CN" sz="2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 dirty="0"/>
              <a:t>Collection of data objects and their attributes</a:t>
            </a:r>
          </a:p>
          <a:p>
            <a:pPr lvl="4"/>
            <a:endParaRPr lang="en-US" altLang="en-US" sz="1600" dirty="0"/>
          </a:p>
          <a:p>
            <a:r>
              <a:rPr lang="en-US" altLang="en-US" sz="2000" dirty="0"/>
              <a:t>An attribute is a property or characteristic of an object</a:t>
            </a:r>
          </a:p>
          <a:p>
            <a:pPr lvl="1"/>
            <a:r>
              <a:rPr lang="en-US" altLang="en-US" sz="1800" dirty="0"/>
              <a:t>Examples: eye color of a person, temperature, etc.</a:t>
            </a:r>
          </a:p>
          <a:p>
            <a:pPr lvl="1"/>
            <a:r>
              <a:rPr lang="en-US" altLang="en-US" sz="1800" dirty="0"/>
              <a:t>Attribute is also known as variable, field, characteristic, dimension or feature</a:t>
            </a:r>
          </a:p>
          <a:p>
            <a:r>
              <a:rPr lang="en-US" altLang="en-US" sz="2000" dirty="0"/>
              <a:t>A collection of attributes describe an object</a:t>
            </a:r>
          </a:p>
          <a:p>
            <a:pPr lvl="1"/>
            <a:r>
              <a:rPr lang="en-US" altLang="en-US" sz="1800" dirty="0"/>
              <a:t>Object is also known as record, point, case, sample, entity, or instance</a:t>
            </a:r>
          </a:p>
          <a:p>
            <a:pPr lvl="4"/>
            <a:endParaRPr lang="en-US" altLang="en-US" sz="1600" dirty="0"/>
          </a:p>
        </p:txBody>
      </p:sp>
      <p:grpSp>
        <p:nvGrpSpPr>
          <p:cNvPr id="649232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Document" r:id="rId4" imgW="5405040" imgH="5778360" progId="Word.Document.8">
                    <p:embed/>
                  </p:oleObj>
                </mc:Choice>
                <mc:Fallback>
                  <p:oleObj name="Document" r:id="rId4" imgW="5405040" imgH="5778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0831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Discrete and Continuous Attributes </a:t>
            </a:r>
          </a:p>
        </p:txBody>
      </p:sp>
      <p:sp>
        <p:nvSpPr>
          <p:cNvPr id="78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Continuous attributes are typically represented as floating-point variables.</a:t>
            </a:r>
            <a:r>
              <a:rPr lang="en-US" altLang="en-US" sz="1900" dirty="0"/>
              <a:t>  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662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Types of Attributes </a:t>
            </a:r>
          </a:p>
        </p:txBody>
      </p:sp>
      <p:sp>
        <p:nvSpPr>
          <p:cNvPr id="6512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 There are different types of attributes</a:t>
            </a:r>
          </a:p>
          <a:p>
            <a:pPr marL="749300" lvl="1"/>
            <a:r>
              <a:rPr lang="en-US" altLang="en-US" dirty="0">
                <a:solidFill>
                  <a:srgbClr val="FF0000"/>
                </a:solidFill>
              </a:rPr>
              <a:t>Nominal</a:t>
            </a:r>
            <a:endParaRPr lang="en-US" altLang="en-US" dirty="0"/>
          </a:p>
          <a:p>
            <a:pPr marL="1257300" lvl="2" indent="-393700"/>
            <a:r>
              <a:rPr lang="en-US" altLang="en-US" dirty="0"/>
              <a:t>Examples: ID numbers, eye color, zip codes</a:t>
            </a:r>
          </a:p>
          <a:p>
            <a:pPr marL="749300" lvl="1"/>
            <a:r>
              <a:rPr lang="en-US" altLang="en-US" dirty="0">
                <a:solidFill>
                  <a:srgbClr val="FF0000"/>
                </a:solidFill>
              </a:rPr>
              <a:t>Ordinal</a:t>
            </a:r>
            <a:endParaRPr lang="en-US" altLang="en-US" dirty="0"/>
          </a:p>
          <a:p>
            <a:pPr marL="1257300" lvl="2" indent="-393700"/>
            <a:r>
              <a:rPr lang="en-US" altLang="en-US" dirty="0"/>
              <a:t>Examples: rankings (e.g., taste of potato chips on a scale from 1-10), grades, height in {tall, medium, short}</a:t>
            </a:r>
          </a:p>
          <a:p>
            <a:pPr marL="749300" lvl="1"/>
            <a:r>
              <a:rPr lang="en-US" altLang="en-US" dirty="0">
                <a:solidFill>
                  <a:srgbClr val="FF0000"/>
                </a:solidFill>
              </a:rPr>
              <a:t>Interval</a:t>
            </a:r>
            <a:endParaRPr lang="en-US" altLang="en-US" dirty="0"/>
          </a:p>
          <a:p>
            <a:pPr marL="1257300" lvl="2" indent="-393700"/>
            <a:r>
              <a:rPr lang="en-US" altLang="en-US" dirty="0"/>
              <a:t>Examples: calendar dates, temperatures in Celsius or Fahrenheit.</a:t>
            </a:r>
          </a:p>
          <a:p>
            <a:pPr marL="749300" lvl="1"/>
            <a:r>
              <a:rPr lang="en-US" altLang="en-US" dirty="0">
                <a:solidFill>
                  <a:srgbClr val="FF0000"/>
                </a:solidFill>
              </a:rPr>
              <a:t>Ratio</a:t>
            </a:r>
            <a:endParaRPr lang="en-US" altLang="en-US" dirty="0"/>
          </a:p>
          <a:p>
            <a:pPr marL="1257300" lvl="2" indent="-393700"/>
            <a:r>
              <a:rPr lang="en-US" altLang="en-US" dirty="0"/>
              <a:t>Examples: temperature in Kelvin, length, time, counts </a:t>
            </a:r>
          </a:p>
          <a:p>
            <a:pPr marL="74930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473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698" y="228600"/>
            <a:ext cx="8308502" cy="6400800"/>
            <a:chOff x="381000" y="228600"/>
            <a:chExt cx="6488773" cy="6243638"/>
          </a:xfrm>
        </p:grpSpPr>
        <p:grpSp>
          <p:nvGrpSpPr>
            <p:cNvPr id="801796" name="Group 4"/>
            <p:cNvGrpSpPr>
              <a:grpSpLocks/>
            </p:cNvGrpSpPr>
            <p:nvPr/>
          </p:nvGrpSpPr>
          <p:grpSpPr bwMode="auto">
            <a:xfrm>
              <a:off x="385270" y="230968"/>
              <a:ext cx="1460454" cy="705576"/>
              <a:chOff x="0" y="0"/>
              <a:chExt cx="684" cy="596"/>
            </a:xfrm>
          </p:grpSpPr>
          <p:sp>
            <p:nvSpPr>
              <p:cNvPr id="80179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0179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80179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98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itchFamily="18" charset="0"/>
                      <a:cs typeface="Times New Roman" pitchFamily="18" charset="0"/>
                    </a:rPr>
                    <a:t>Attribute Type</a:t>
                  </a:r>
                  <a:endParaRPr lang="en-US" alt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0180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1801" name="Group 9"/>
            <p:cNvGrpSpPr>
              <a:grpSpLocks/>
            </p:cNvGrpSpPr>
            <p:nvPr/>
          </p:nvGrpSpPr>
          <p:grpSpPr bwMode="auto">
            <a:xfrm>
              <a:off x="1845725" y="230968"/>
              <a:ext cx="2995640" cy="705576"/>
              <a:chOff x="684" y="0"/>
              <a:chExt cx="1403" cy="596"/>
            </a:xfrm>
          </p:grpSpPr>
          <p:sp>
            <p:nvSpPr>
              <p:cNvPr id="801802" name="Rectangle 10"/>
              <p:cNvSpPr>
                <a:spLocks noChangeArrowheads="1"/>
              </p:cNvSpPr>
              <p:nvPr/>
            </p:nvSpPr>
            <p:spPr bwMode="auto">
              <a:xfrm>
                <a:off x="684" y="0"/>
                <a:ext cx="1403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01803" name="Group 11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801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" y="0"/>
                  <a:ext cx="1317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itchFamily="18" charset="0"/>
                      <a:cs typeface="Times New Roman" pitchFamily="18" charset="0"/>
                    </a:rPr>
                    <a:t>Description</a:t>
                  </a:r>
                  <a:endParaRPr lang="en-US" alt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01805" name="Rectangle 13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1806" name="Group 14"/>
            <p:cNvGrpSpPr>
              <a:grpSpLocks/>
            </p:cNvGrpSpPr>
            <p:nvPr/>
          </p:nvGrpSpPr>
          <p:grpSpPr bwMode="auto">
            <a:xfrm>
              <a:off x="4841364" y="230968"/>
              <a:ext cx="2028409" cy="705576"/>
              <a:chOff x="2087" y="0"/>
              <a:chExt cx="950" cy="596"/>
            </a:xfrm>
          </p:grpSpPr>
          <p:sp>
            <p:nvSpPr>
              <p:cNvPr id="801807" name="Rectangle 15"/>
              <p:cNvSpPr>
                <a:spLocks noChangeArrowheads="1"/>
              </p:cNvSpPr>
              <p:nvPr/>
            </p:nvSpPr>
            <p:spPr bwMode="auto">
              <a:xfrm>
                <a:off x="2087" y="0"/>
                <a:ext cx="950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01808" name="Group 16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801809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86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 dirty="0">
                      <a:latin typeface="Times New Roman" pitchFamily="18" charset="0"/>
                      <a:cs typeface="Times New Roman" pitchFamily="18" charset="0"/>
                    </a:rPr>
                    <a:t>Examples</a:t>
                  </a:r>
                  <a:endParaRPr lang="en-US" altLang="en-US" sz="12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8018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1816" name="Group 24"/>
            <p:cNvGrpSpPr>
              <a:grpSpLocks/>
            </p:cNvGrpSpPr>
            <p:nvPr/>
          </p:nvGrpSpPr>
          <p:grpSpPr bwMode="auto">
            <a:xfrm>
              <a:off x="385270" y="936544"/>
              <a:ext cx="1460454" cy="1337753"/>
              <a:chOff x="0" y="596"/>
              <a:chExt cx="684" cy="1130"/>
            </a:xfrm>
          </p:grpSpPr>
          <p:sp>
            <p:nvSpPr>
              <p:cNvPr id="801817" name="Rectangle 25"/>
              <p:cNvSpPr>
                <a:spLocks noChangeArrowheads="1"/>
              </p:cNvSpPr>
              <p:nvPr/>
            </p:nvSpPr>
            <p:spPr bwMode="auto">
              <a:xfrm>
                <a:off x="43" y="596"/>
                <a:ext cx="598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 b="0">
                    <a:latin typeface="Times New Roman" pitchFamily="18" charset="0"/>
                    <a:cs typeface="Times New Roman" pitchFamily="18" charset="0"/>
                  </a:rPr>
                  <a:t>Nominal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18" name="Rectangle 26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684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19" name="Group 27"/>
            <p:cNvGrpSpPr>
              <a:grpSpLocks/>
            </p:cNvGrpSpPr>
            <p:nvPr/>
          </p:nvGrpSpPr>
          <p:grpSpPr bwMode="auto">
            <a:xfrm>
              <a:off x="1845725" y="936544"/>
              <a:ext cx="2995640" cy="1337753"/>
              <a:chOff x="684" y="596"/>
              <a:chExt cx="1403" cy="1130"/>
            </a:xfrm>
          </p:grpSpPr>
          <p:sp>
            <p:nvSpPr>
              <p:cNvPr id="801820" name="Rectangle 28"/>
              <p:cNvSpPr>
                <a:spLocks noChangeArrowheads="1"/>
              </p:cNvSpPr>
              <p:nvPr/>
            </p:nvSpPr>
            <p:spPr bwMode="auto">
              <a:xfrm>
                <a:off x="727" y="596"/>
                <a:ext cx="1317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>
                    <a:latin typeface="Times New Roman" pitchFamily="18" charset="0"/>
                    <a:ea typeface="MS Mincho" pitchFamily="49" charset="-128"/>
                  </a:rPr>
                  <a:t>The values of a nominal attribute are just different names, i.e., nominal attributes provide only enough information to distinguish one object from another. (=, </a:t>
                </a:r>
                <a:r>
                  <a:rPr lang="en-US" altLang="en-US" b="0">
                    <a:latin typeface="Times New Roman" pitchFamily="18" charset="0"/>
                    <a:ea typeface="MS Mincho" pitchFamily="49" charset="-128"/>
                    <a:sym typeface="Symbol" pitchFamily="18" charset="2"/>
                  </a:rPr>
                  <a:t></a:t>
                </a:r>
                <a:r>
                  <a:rPr lang="en-US" altLang="en-US" b="0">
                    <a:latin typeface="Times New Roman" pitchFamily="18" charset="0"/>
                    <a:ea typeface="MS Mincho" pitchFamily="49" charset="-128"/>
                  </a:rPr>
                  <a:t>)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endParaRPr lang="en-US" altLang="en-US" b="0">
                  <a:latin typeface="Times New Roman" pitchFamily="18" charset="0"/>
                  <a:ea typeface="MS Mincho" pitchFamily="49" charset="-128"/>
                  <a:sym typeface="Symbol" pitchFamily="18" charset="2"/>
                </a:endParaRPr>
              </a:p>
            </p:txBody>
          </p:sp>
          <p:sp>
            <p:nvSpPr>
              <p:cNvPr id="801821" name="Rectangle 29"/>
              <p:cNvSpPr>
                <a:spLocks noChangeArrowheads="1"/>
              </p:cNvSpPr>
              <p:nvPr/>
            </p:nvSpPr>
            <p:spPr bwMode="auto">
              <a:xfrm>
                <a:off x="684" y="596"/>
                <a:ext cx="1403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22" name="Group 30"/>
            <p:cNvGrpSpPr>
              <a:grpSpLocks/>
            </p:cNvGrpSpPr>
            <p:nvPr/>
          </p:nvGrpSpPr>
          <p:grpSpPr bwMode="auto">
            <a:xfrm>
              <a:off x="4841364" y="936544"/>
              <a:ext cx="2028409" cy="1337753"/>
              <a:chOff x="2087" y="596"/>
              <a:chExt cx="950" cy="1130"/>
            </a:xfrm>
          </p:grpSpPr>
          <p:sp>
            <p:nvSpPr>
              <p:cNvPr id="801823" name="Rectangle 31"/>
              <p:cNvSpPr>
                <a:spLocks noChangeArrowheads="1"/>
              </p:cNvSpPr>
              <p:nvPr/>
            </p:nvSpPr>
            <p:spPr bwMode="auto">
              <a:xfrm>
                <a:off x="2130" y="596"/>
                <a:ext cx="864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zip codes, employee ID numbers, eye color, gender</a:t>
                </a:r>
                <a:endParaRPr lang="en-US" altLang="en-US" sz="1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 dirty="0">
                  <a:latin typeface="Times New Roman" pitchFamily="18" charset="0"/>
                </a:endParaRPr>
              </a:p>
            </p:txBody>
          </p:sp>
          <p:sp>
            <p:nvSpPr>
              <p:cNvPr id="801824" name="Rectangle 32"/>
              <p:cNvSpPr>
                <a:spLocks noChangeArrowheads="1"/>
              </p:cNvSpPr>
              <p:nvPr/>
            </p:nvSpPr>
            <p:spPr bwMode="auto">
              <a:xfrm>
                <a:off x="2087" y="596"/>
                <a:ext cx="950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28" name="Group 36"/>
            <p:cNvGrpSpPr>
              <a:grpSpLocks/>
            </p:cNvGrpSpPr>
            <p:nvPr/>
          </p:nvGrpSpPr>
          <p:grpSpPr bwMode="auto">
            <a:xfrm>
              <a:off x="385270" y="2274298"/>
              <a:ext cx="1460454" cy="1292767"/>
              <a:chOff x="0" y="1726"/>
              <a:chExt cx="684" cy="1092"/>
            </a:xfrm>
          </p:grpSpPr>
          <p:sp>
            <p:nvSpPr>
              <p:cNvPr id="801829" name="Rectangle 37"/>
              <p:cNvSpPr>
                <a:spLocks noChangeArrowheads="1"/>
              </p:cNvSpPr>
              <p:nvPr/>
            </p:nvSpPr>
            <p:spPr bwMode="auto">
              <a:xfrm>
                <a:off x="43" y="1726"/>
                <a:ext cx="598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 b="0">
                    <a:latin typeface="Times New Roman" pitchFamily="18" charset="0"/>
                    <a:cs typeface="Times New Roman" pitchFamily="18" charset="0"/>
                  </a:rPr>
                  <a:t>Ordinal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30" name="Rectangle 38"/>
              <p:cNvSpPr>
                <a:spLocks noChangeArrowheads="1"/>
              </p:cNvSpPr>
              <p:nvPr/>
            </p:nvSpPr>
            <p:spPr bwMode="auto">
              <a:xfrm>
                <a:off x="0" y="1726"/>
                <a:ext cx="684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31" name="Group 39"/>
            <p:cNvGrpSpPr>
              <a:grpSpLocks/>
            </p:cNvGrpSpPr>
            <p:nvPr/>
          </p:nvGrpSpPr>
          <p:grpSpPr bwMode="auto">
            <a:xfrm>
              <a:off x="1845725" y="2274297"/>
              <a:ext cx="2995640" cy="1338937"/>
              <a:chOff x="684" y="1726"/>
              <a:chExt cx="1403" cy="1131"/>
            </a:xfrm>
          </p:grpSpPr>
          <p:sp>
            <p:nvSpPr>
              <p:cNvPr id="801832" name="Rectangle 40"/>
              <p:cNvSpPr>
                <a:spLocks noChangeArrowheads="1"/>
              </p:cNvSpPr>
              <p:nvPr/>
            </p:nvSpPr>
            <p:spPr bwMode="auto">
              <a:xfrm>
                <a:off x="727" y="1765"/>
                <a:ext cx="1317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The values of an ordinal attribute provide enough information to order objects. (&lt;, &gt;)</a:t>
                </a:r>
                <a:endParaRPr lang="en-US" altLang="en-US" sz="1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 dirty="0">
                  <a:latin typeface="Times New Roman" pitchFamily="18" charset="0"/>
                </a:endParaRPr>
              </a:p>
            </p:txBody>
          </p:sp>
          <p:sp>
            <p:nvSpPr>
              <p:cNvPr id="801833" name="Rectangle 41"/>
              <p:cNvSpPr>
                <a:spLocks noChangeArrowheads="1"/>
              </p:cNvSpPr>
              <p:nvPr/>
            </p:nvSpPr>
            <p:spPr bwMode="auto">
              <a:xfrm>
                <a:off x="684" y="1726"/>
                <a:ext cx="1403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34" name="Group 42"/>
            <p:cNvGrpSpPr>
              <a:grpSpLocks/>
            </p:cNvGrpSpPr>
            <p:nvPr/>
          </p:nvGrpSpPr>
          <p:grpSpPr bwMode="auto">
            <a:xfrm>
              <a:off x="4841364" y="2274298"/>
              <a:ext cx="2028409" cy="1292767"/>
              <a:chOff x="2087" y="1726"/>
              <a:chExt cx="950" cy="1092"/>
            </a:xfrm>
          </p:grpSpPr>
          <p:sp>
            <p:nvSpPr>
              <p:cNvPr id="801835" name="Rectangle 43"/>
              <p:cNvSpPr>
                <a:spLocks noChangeArrowheads="1"/>
              </p:cNvSpPr>
              <p:nvPr/>
            </p:nvSpPr>
            <p:spPr bwMode="auto">
              <a:xfrm>
                <a:off x="2130" y="1726"/>
                <a:ext cx="864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dirty="0">
                    <a:latin typeface="Times New Roman" pitchFamily="18" charset="0"/>
                    <a:ea typeface="MS Mincho" pitchFamily="49" charset="-128"/>
                  </a:rPr>
                  <a:t>p</a:t>
                </a:r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ain level, rating,</a:t>
                </a:r>
                <a:b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</a:br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grades, street numbers</a:t>
                </a:r>
                <a:endParaRPr lang="en-US" altLang="en-US" sz="1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 dirty="0">
                  <a:latin typeface="Times New Roman" pitchFamily="18" charset="0"/>
                </a:endParaRPr>
              </a:p>
            </p:txBody>
          </p:sp>
          <p:sp>
            <p:nvSpPr>
              <p:cNvPr id="801836" name="Rectangle 44"/>
              <p:cNvSpPr>
                <a:spLocks noChangeArrowheads="1"/>
              </p:cNvSpPr>
              <p:nvPr/>
            </p:nvSpPr>
            <p:spPr bwMode="auto">
              <a:xfrm>
                <a:off x="2087" y="1726"/>
                <a:ext cx="950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40" name="Group 48"/>
            <p:cNvGrpSpPr>
              <a:grpSpLocks/>
            </p:cNvGrpSpPr>
            <p:nvPr/>
          </p:nvGrpSpPr>
          <p:grpSpPr bwMode="auto">
            <a:xfrm>
              <a:off x="385270" y="3567065"/>
              <a:ext cx="1460454" cy="1292767"/>
              <a:chOff x="0" y="2818"/>
              <a:chExt cx="684" cy="1092"/>
            </a:xfrm>
          </p:grpSpPr>
          <p:sp>
            <p:nvSpPr>
              <p:cNvPr id="801841" name="Rectangle 49"/>
              <p:cNvSpPr>
                <a:spLocks noChangeArrowheads="1"/>
              </p:cNvSpPr>
              <p:nvPr/>
            </p:nvSpPr>
            <p:spPr bwMode="auto">
              <a:xfrm>
                <a:off x="43" y="2818"/>
                <a:ext cx="598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 b="0">
                    <a:latin typeface="Times New Roman" pitchFamily="18" charset="0"/>
                    <a:cs typeface="Times New Roman" pitchFamily="18" charset="0"/>
                  </a:rPr>
                  <a:t>Interval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42" name="Rectangle 50"/>
              <p:cNvSpPr>
                <a:spLocks noChangeArrowheads="1"/>
              </p:cNvSpPr>
              <p:nvPr/>
            </p:nvSpPr>
            <p:spPr bwMode="auto">
              <a:xfrm>
                <a:off x="0" y="2818"/>
                <a:ext cx="684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43" name="Group 51"/>
            <p:cNvGrpSpPr>
              <a:grpSpLocks/>
            </p:cNvGrpSpPr>
            <p:nvPr/>
          </p:nvGrpSpPr>
          <p:grpSpPr bwMode="auto">
            <a:xfrm>
              <a:off x="1845725" y="3567065"/>
              <a:ext cx="3087452" cy="1292767"/>
              <a:chOff x="684" y="2818"/>
              <a:chExt cx="1446" cy="1092"/>
            </a:xfrm>
          </p:grpSpPr>
          <p:sp>
            <p:nvSpPr>
              <p:cNvPr id="801844" name="Rectangle 52"/>
              <p:cNvSpPr>
                <a:spLocks noChangeArrowheads="1"/>
              </p:cNvSpPr>
              <p:nvPr/>
            </p:nvSpPr>
            <p:spPr bwMode="auto">
              <a:xfrm>
                <a:off x="727" y="2818"/>
                <a:ext cx="1403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For interval attributes, the differences between values are meaningful, i.e., a unit of measurement exists.  </a:t>
                </a:r>
                <a:b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</a:br>
                <a:r>
                  <a:rPr lang="en-US" altLang="en-US" b="0" dirty="0">
                    <a:latin typeface="Times New Roman" pitchFamily="18" charset="0"/>
                    <a:ea typeface="MS Mincho" pitchFamily="49" charset="-128"/>
                  </a:rPr>
                  <a:t>(+, - )</a:t>
                </a:r>
                <a:endParaRPr lang="en-US" altLang="en-US" sz="1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 dirty="0">
                  <a:latin typeface="Times New Roman" pitchFamily="18" charset="0"/>
                </a:endParaRPr>
              </a:p>
            </p:txBody>
          </p:sp>
          <p:sp>
            <p:nvSpPr>
              <p:cNvPr id="801845" name="Rectangle 53"/>
              <p:cNvSpPr>
                <a:spLocks noChangeArrowheads="1"/>
              </p:cNvSpPr>
              <p:nvPr/>
            </p:nvSpPr>
            <p:spPr bwMode="auto">
              <a:xfrm>
                <a:off x="684" y="2818"/>
                <a:ext cx="1403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46" name="Group 54"/>
            <p:cNvGrpSpPr>
              <a:grpSpLocks/>
            </p:cNvGrpSpPr>
            <p:nvPr/>
          </p:nvGrpSpPr>
          <p:grpSpPr bwMode="auto">
            <a:xfrm>
              <a:off x="4841364" y="3567065"/>
              <a:ext cx="2028409" cy="1292767"/>
              <a:chOff x="2087" y="2818"/>
              <a:chExt cx="950" cy="1092"/>
            </a:xfrm>
          </p:grpSpPr>
          <p:sp>
            <p:nvSpPr>
              <p:cNvPr id="801847" name="Rectangle 55"/>
              <p:cNvSpPr>
                <a:spLocks noChangeArrowheads="1"/>
              </p:cNvSpPr>
              <p:nvPr/>
            </p:nvSpPr>
            <p:spPr bwMode="auto">
              <a:xfrm>
                <a:off x="2130" y="2818"/>
                <a:ext cx="864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>
                    <a:latin typeface="Times New Roman" pitchFamily="18" charset="0"/>
                    <a:ea typeface="MS Mincho" pitchFamily="49" charset="-128"/>
                  </a:rPr>
                  <a:t>calendar dates, temperature in Celsius or Fahrenheit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48" name="Rectangle 56"/>
              <p:cNvSpPr>
                <a:spLocks noChangeArrowheads="1"/>
              </p:cNvSpPr>
              <p:nvPr/>
            </p:nvSpPr>
            <p:spPr bwMode="auto">
              <a:xfrm>
                <a:off x="2087" y="2818"/>
                <a:ext cx="950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52" name="Group 60"/>
            <p:cNvGrpSpPr>
              <a:grpSpLocks/>
            </p:cNvGrpSpPr>
            <p:nvPr/>
          </p:nvGrpSpPr>
          <p:grpSpPr bwMode="auto">
            <a:xfrm>
              <a:off x="385270" y="4859832"/>
              <a:ext cx="1460454" cy="1610039"/>
              <a:chOff x="0" y="3910"/>
              <a:chExt cx="684" cy="1360"/>
            </a:xfrm>
          </p:grpSpPr>
          <p:sp>
            <p:nvSpPr>
              <p:cNvPr id="801853" name="Rectangle 61"/>
              <p:cNvSpPr>
                <a:spLocks noChangeArrowheads="1"/>
              </p:cNvSpPr>
              <p:nvPr/>
            </p:nvSpPr>
            <p:spPr bwMode="auto">
              <a:xfrm>
                <a:off x="43" y="3910"/>
                <a:ext cx="598" cy="1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en-US" b="0">
                    <a:latin typeface="Times New Roman" pitchFamily="18" charset="0"/>
                    <a:cs typeface="Times New Roman" pitchFamily="18" charset="0"/>
                  </a:rPr>
                  <a:t>Ratio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0" y="3910"/>
                <a:ext cx="684" cy="13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55" name="Group 63"/>
            <p:cNvGrpSpPr>
              <a:grpSpLocks/>
            </p:cNvGrpSpPr>
            <p:nvPr/>
          </p:nvGrpSpPr>
          <p:grpSpPr bwMode="auto">
            <a:xfrm>
              <a:off x="1845725" y="4859832"/>
              <a:ext cx="2995640" cy="1610039"/>
              <a:chOff x="684" y="3910"/>
              <a:chExt cx="1403" cy="1360"/>
            </a:xfrm>
          </p:grpSpPr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727" y="3910"/>
                <a:ext cx="1317" cy="1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>
                    <a:latin typeface="Times New Roman" pitchFamily="18" charset="0"/>
                    <a:ea typeface="MS Mincho" pitchFamily="49" charset="-128"/>
                  </a:rPr>
                  <a:t>For ratio variables, both differences and ratios are meaningful. (*, /)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57" name="Rectangle 65"/>
              <p:cNvSpPr>
                <a:spLocks noChangeArrowheads="1"/>
              </p:cNvSpPr>
              <p:nvPr/>
            </p:nvSpPr>
            <p:spPr bwMode="auto">
              <a:xfrm>
                <a:off x="684" y="3910"/>
                <a:ext cx="1403" cy="13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858" name="Group 66"/>
            <p:cNvGrpSpPr>
              <a:grpSpLocks/>
            </p:cNvGrpSpPr>
            <p:nvPr/>
          </p:nvGrpSpPr>
          <p:grpSpPr bwMode="auto">
            <a:xfrm>
              <a:off x="4841364" y="4859832"/>
              <a:ext cx="2028409" cy="1610039"/>
              <a:chOff x="2087" y="3910"/>
              <a:chExt cx="950" cy="1360"/>
            </a:xfrm>
          </p:grpSpPr>
          <p:sp>
            <p:nvSpPr>
              <p:cNvPr id="801859" name="Rectangle 67"/>
              <p:cNvSpPr>
                <a:spLocks noChangeArrowheads="1"/>
              </p:cNvSpPr>
              <p:nvPr/>
            </p:nvSpPr>
            <p:spPr bwMode="auto">
              <a:xfrm>
                <a:off x="2130" y="3910"/>
                <a:ext cx="864" cy="1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b="0">
                    <a:latin typeface="Times New Roman" pitchFamily="18" charset="0"/>
                    <a:ea typeface="MS Mincho" pitchFamily="49" charset="-128"/>
                  </a:rPr>
                  <a:t>temperature in Kelvin, monetary quantities, counts, age, mass, length, electrical current</a:t>
                </a:r>
                <a:endParaRPr lang="en-US" altLang="en-US" sz="1200" b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801860" name="Rectangle 68"/>
              <p:cNvSpPr>
                <a:spLocks noChangeArrowheads="1"/>
              </p:cNvSpPr>
              <p:nvPr/>
            </p:nvSpPr>
            <p:spPr bwMode="auto">
              <a:xfrm>
                <a:off x="2087" y="3910"/>
                <a:ext cx="950" cy="13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1864" name="Rectangle 72"/>
            <p:cNvSpPr>
              <a:spLocks noChangeArrowheads="1"/>
            </p:cNvSpPr>
            <p:nvPr/>
          </p:nvSpPr>
          <p:spPr bwMode="auto">
            <a:xfrm>
              <a:off x="381000" y="228600"/>
              <a:ext cx="6488773" cy="624363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70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Data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Data representation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Attribute types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Data exploration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Data quality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Data preprocessing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Statistics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Visualization</a:t>
            </a:r>
            <a:endParaRPr lang="en-US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514D58-B0ED-44EA-A958-99489341F76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eaLnBrk="1" hangingPunct="1"/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2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9FD-476D-4173-A1F0-660AD5967223}" type="slidenum">
              <a:rPr lang="en-US"/>
              <a:pPr/>
              <a:t>15</a:t>
            </a:fld>
            <a:endParaRPr lang="en-US"/>
          </a:p>
        </p:txBody>
      </p:sp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Data Quality Issue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Data in the real world is dirty</a:t>
            </a:r>
          </a:p>
          <a:p>
            <a:pPr lvl="1"/>
            <a:r>
              <a:rPr lang="en-US" sz="2400" dirty="0"/>
              <a:t>incomplete: lacking attribute values, lacking certain attributes of interest</a:t>
            </a:r>
          </a:p>
          <a:p>
            <a:pPr lvl="2"/>
            <a:r>
              <a:rPr lang="en-US" sz="2000" dirty="0"/>
              <a:t>e.g., occupation=“ ” (missing data)</a:t>
            </a:r>
          </a:p>
          <a:p>
            <a:pPr lvl="1"/>
            <a:r>
              <a:rPr lang="en-US" sz="2400" dirty="0"/>
              <a:t>noisy: containing noise, errors, or outliers</a:t>
            </a:r>
          </a:p>
          <a:p>
            <a:pPr lvl="2"/>
            <a:r>
              <a:rPr lang="en-US" sz="2000" dirty="0"/>
              <a:t>e.g., Salary=“</a:t>
            </a:r>
            <a:r>
              <a:rPr lang="en-US" sz="2000" dirty="0">
                <a:cs typeface="Tahoma" pitchFamily="34" charset="0"/>
              </a:rPr>
              <a:t>−</a:t>
            </a:r>
            <a:r>
              <a:rPr lang="en-US" sz="2000" dirty="0"/>
              <a:t>10” (an error)</a:t>
            </a:r>
          </a:p>
          <a:p>
            <a:pPr lvl="1"/>
            <a:r>
              <a:rPr lang="en-US" sz="2400" dirty="0"/>
              <a:t>inconsistent: containing discrepancies in codes or names, e.g.,</a:t>
            </a:r>
          </a:p>
          <a:p>
            <a:pPr lvl="2"/>
            <a:r>
              <a:rPr lang="en-US" sz="2000" dirty="0"/>
              <a:t>Age=“42” Birthday=“03/07/1997”</a:t>
            </a:r>
          </a:p>
          <a:p>
            <a:pPr lvl="2"/>
            <a:r>
              <a:rPr lang="en-US" sz="2000" dirty="0"/>
              <a:t>Was rating “1,2,3”, now rating “A, B, C”</a:t>
            </a:r>
          </a:p>
          <a:p>
            <a:pPr lvl="2"/>
            <a:r>
              <a:rPr lang="en-US" sz="2000" dirty="0"/>
              <a:t>discrepancy between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243265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29CC-8C3F-4634-B813-4D1A14B139C5}" type="slidenum">
              <a:rPr lang="en-US"/>
              <a:pPr/>
              <a:t>16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2638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Preprocessing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Handle missing values</a:t>
            </a:r>
          </a:p>
          <a:p>
            <a:pPr lvl="1"/>
            <a:r>
              <a:rPr lang="en-US" sz="2400" dirty="0"/>
              <a:t>Ignore the records with missing values</a:t>
            </a:r>
          </a:p>
          <a:p>
            <a:pPr lvl="1"/>
            <a:r>
              <a:rPr lang="en-US" sz="2400" dirty="0"/>
              <a:t>Estimate missing values</a:t>
            </a:r>
          </a:p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Remove outliers</a:t>
            </a:r>
          </a:p>
          <a:p>
            <a:pPr lvl="1"/>
            <a:r>
              <a:rPr lang="en-US" sz="2400" dirty="0"/>
              <a:t>Find and remove those values that are significantly different from the others</a:t>
            </a:r>
          </a:p>
          <a:p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Resolve conflicts</a:t>
            </a:r>
          </a:p>
          <a:p>
            <a:pPr lvl="1"/>
            <a:r>
              <a:rPr lang="en-US" sz="2400" dirty="0"/>
              <a:t>Merge information from different data sources</a:t>
            </a:r>
          </a:p>
          <a:p>
            <a:pPr lvl="1"/>
            <a:r>
              <a:rPr lang="en-US" sz="2400" dirty="0"/>
              <a:t>Find duplicate records and identify the correct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73034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29CC-8C3F-4634-B813-4D1A14B139C5}" type="slidenum">
              <a:rPr lang="en-US"/>
              <a:pPr/>
              <a:t>17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2638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Prepare Data for Analysis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Sampling</a:t>
            </a:r>
          </a:p>
          <a:p>
            <a:r>
              <a:rPr lang="en-US" dirty="0">
                <a:cs typeface="Times New Roman" pitchFamily="18" charset="0"/>
              </a:rPr>
              <a:t>Feature selection</a:t>
            </a:r>
          </a:p>
          <a:p>
            <a:r>
              <a:rPr lang="en-US" dirty="0">
                <a:cs typeface="Times New Roman" pitchFamily="18" charset="0"/>
              </a:rPr>
              <a:t>Dimensionality reduction</a:t>
            </a:r>
          </a:p>
          <a:p>
            <a:r>
              <a:rPr lang="en-US" dirty="0">
                <a:cs typeface="Times New Roman" pitchFamily="18" charset="0"/>
              </a:rPr>
              <a:t>Discretization</a:t>
            </a:r>
          </a:p>
        </p:txBody>
      </p:sp>
    </p:spTree>
    <p:extLst>
      <p:ext uri="{BB962C8B-B14F-4D97-AF65-F5344CB8AC3E}">
        <p14:creationId xmlns:p14="http://schemas.microsoft.com/office/powerpoint/2010/main" val="423977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Sampling</a:t>
            </a:r>
            <a:r>
              <a:rPr lang="en-US" altLang="en-US" dirty="0"/>
              <a:t> </a:t>
            </a:r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Key principle</a:t>
            </a:r>
          </a:p>
          <a:p>
            <a:pPr lvl="1"/>
            <a:r>
              <a:rPr lang="en-US" altLang="en-US" dirty="0"/>
              <a:t>using a sample will work almost as well as using the entire data sets, if the sample is representative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A sample is representative if it has approximately the same property (of interest) as the original set of data  </a:t>
            </a:r>
          </a:p>
        </p:txBody>
      </p:sp>
    </p:spTree>
    <p:extLst>
      <p:ext uri="{BB962C8B-B14F-4D97-AF65-F5344CB8AC3E}">
        <p14:creationId xmlns:p14="http://schemas.microsoft.com/office/powerpoint/2010/main" val="71114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Types of Sampling</a:t>
            </a:r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There is an equal probability of selecting any particular item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As each item is selected, it is removed from the population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  In sampling with replacement, the same object can be picked up more than once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cs typeface="Times New Roman" pitchFamily="18" charset="0"/>
              </a:rPr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Split the data into several partitions; then draw random samples from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25591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Data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Data representation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/>
              <a:t>Attribute types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Data exploration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Data quality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Data preprocessing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Statistics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Visualization</a:t>
            </a:r>
            <a:endParaRPr lang="en-US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514D58-B0ED-44EA-A958-99489341F76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eaLnBrk="1" hangingPunct="1"/>
              <a:t>2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86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4000" y="838200"/>
            <a:ext cx="8585200" cy="6858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Sampling Rate</a:t>
            </a:r>
          </a:p>
        </p:txBody>
      </p:sp>
      <p:sp>
        <p:nvSpPr>
          <p:cNvPr id="80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  <a:ln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09988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8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90" name="Picture 10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991" name="Text Box 1031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8000 points		         2000 Points			500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21EB-AA10-4FAD-BC92-A042BC1A3E78}"/>
              </a:ext>
            </a:extLst>
          </p:cNvPr>
          <p:cNvSpPr txBox="1"/>
          <p:nvPr/>
        </p:nvSpPr>
        <p:spPr>
          <a:xfrm>
            <a:off x="603250" y="5284326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Progressive sampling: </a:t>
            </a:r>
            <a:r>
              <a:rPr lang="en-US" sz="2000" dirty="0"/>
              <a:t>Keep increasing sample size until evaluation measurement value begins to level off. </a:t>
            </a:r>
          </a:p>
        </p:txBody>
      </p:sp>
    </p:spTree>
    <p:extLst>
      <p:ext uri="{BB962C8B-B14F-4D97-AF65-F5344CB8AC3E}">
        <p14:creationId xmlns:p14="http://schemas.microsoft.com/office/powerpoint/2010/main" val="180190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Attribute Selection</a:t>
            </a:r>
          </a:p>
        </p:txBody>
      </p:sp>
      <p:sp>
        <p:nvSpPr>
          <p:cNvPr id="8427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1828800" lvl="4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500" b="1" dirty="0">
                <a:solidFill>
                  <a:srgbClr val="C00000"/>
                </a:solidFill>
                <a:cs typeface="Times New Roman" pitchFamily="18" charset="0"/>
              </a:rPr>
              <a:t>Redundant attributes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3500" b="1" dirty="0">
                <a:solidFill>
                  <a:srgbClr val="C00000"/>
                </a:solidFill>
                <a:cs typeface="Times New Roman" pitchFamily="18" charset="0"/>
              </a:rPr>
              <a:t>Irrelevant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students' ID is often irrelevant to the task of predicting students' GPA</a:t>
            </a:r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42757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20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Dimensionality Reduction</a:t>
            </a:r>
          </a:p>
        </p:txBody>
      </p:sp>
      <p:sp>
        <p:nvSpPr>
          <p:cNvPr id="85712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Goal is to reduce the number of attributes by creating a new set of attributes</a:t>
            </a:r>
          </a:p>
          <a:p>
            <a:endParaRPr lang="en-US" dirty="0"/>
          </a:p>
        </p:txBody>
      </p:sp>
      <p:sp>
        <p:nvSpPr>
          <p:cNvPr id="857123" name="Line 35"/>
          <p:cNvSpPr>
            <a:spLocks noChangeShapeType="1"/>
          </p:cNvSpPr>
          <p:nvPr/>
        </p:nvSpPr>
        <p:spPr bwMode="auto">
          <a:xfrm flipV="1">
            <a:off x="2889250" y="26416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2889250" y="52705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 flipV="1">
            <a:off x="2901950" y="38560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7" name="Oval 39"/>
          <p:cNvSpPr>
            <a:spLocks noChangeArrowheads="1"/>
          </p:cNvSpPr>
          <p:nvPr/>
        </p:nvSpPr>
        <p:spPr bwMode="auto">
          <a:xfrm>
            <a:off x="3435350" y="4676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8" name="Oval 40"/>
          <p:cNvSpPr>
            <a:spLocks noChangeArrowheads="1"/>
          </p:cNvSpPr>
          <p:nvPr/>
        </p:nvSpPr>
        <p:spPr bwMode="auto">
          <a:xfrm>
            <a:off x="37147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29" name="Oval 41"/>
          <p:cNvSpPr>
            <a:spLocks noChangeArrowheads="1"/>
          </p:cNvSpPr>
          <p:nvPr/>
        </p:nvSpPr>
        <p:spPr bwMode="auto">
          <a:xfrm>
            <a:off x="3244850" y="49672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0" name="Oval 42"/>
          <p:cNvSpPr>
            <a:spLocks noChangeArrowheads="1"/>
          </p:cNvSpPr>
          <p:nvPr/>
        </p:nvSpPr>
        <p:spPr bwMode="auto">
          <a:xfrm>
            <a:off x="3854450" y="45593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1" name="Oval 43"/>
          <p:cNvSpPr>
            <a:spLocks noChangeArrowheads="1"/>
          </p:cNvSpPr>
          <p:nvPr/>
        </p:nvSpPr>
        <p:spPr bwMode="auto">
          <a:xfrm>
            <a:off x="3702050" y="4664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2" name="Oval 44"/>
          <p:cNvSpPr>
            <a:spLocks noChangeArrowheads="1"/>
          </p:cNvSpPr>
          <p:nvPr/>
        </p:nvSpPr>
        <p:spPr bwMode="auto">
          <a:xfrm>
            <a:off x="4273550" y="4651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3" name="Oval 45"/>
          <p:cNvSpPr>
            <a:spLocks noChangeArrowheads="1"/>
          </p:cNvSpPr>
          <p:nvPr/>
        </p:nvSpPr>
        <p:spPr bwMode="auto">
          <a:xfrm>
            <a:off x="4146550" y="4981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4" name="Oval 46"/>
          <p:cNvSpPr>
            <a:spLocks noChangeArrowheads="1"/>
          </p:cNvSpPr>
          <p:nvPr/>
        </p:nvSpPr>
        <p:spPr bwMode="auto">
          <a:xfrm>
            <a:off x="3917950" y="48752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5" name="Oval 47"/>
          <p:cNvSpPr>
            <a:spLocks noChangeArrowheads="1"/>
          </p:cNvSpPr>
          <p:nvPr/>
        </p:nvSpPr>
        <p:spPr bwMode="auto">
          <a:xfrm>
            <a:off x="4108450" y="43338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6" name="Oval 48"/>
          <p:cNvSpPr>
            <a:spLocks noChangeArrowheads="1"/>
          </p:cNvSpPr>
          <p:nvPr/>
        </p:nvSpPr>
        <p:spPr bwMode="auto">
          <a:xfrm>
            <a:off x="47053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7" name="Oval 49"/>
          <p:cNvSpPr>
            <a:spLocks noChangeArrowheads="1"/>
          </p:cNvSpPr>
          <p:nvPr/>
        </p:nvSpPr>
        <p:spPr bwMode="auto">
          <a:xfrm>
            <a:off x="5086350" y="39370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8" name="Oval 50"/>
          <p:cNvSpPr>
            <a:spLocks noChangeArrowheads="1"/>
          </p:cNvSpPr>
          <p:nvPr/>
        </p:nvSpPr>
        <p:spPr bwMode="auto">
          <a:xfrm>
            <a:off x="3549650" y="5006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39" name="Oval 51"/>
          <p:cNvSpPr>
            <a:spLocks noChangeArrowheads="1"/>
          </p:cNvSpPr>
          <p:nvPr/>
        </p:nvSpPr>
        <p:spPr bwMode="auto">
          <a:xfrm>
            <a:off x="4375150" y="43068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0" name="Oval 52"/>
          <p:cNvSpPr>
            <a:spLocks noChangeArrowheads="1"/>
          </p:cNvSpPr>
          <p:nvPr/>
        </p:nvSpPr>
        <p:spPr bwMode="auto">
          <a:xfrm>
            <a:off x="4654550" y="4016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1" name="Oval 53"/>
          <p:cNvSpPr>
            <a:spLocks noChangeArrowheads="1"/>
          </p:cNvSpPr>
          <p:nvPr/>
        </p:nvSpPr>
        <p:spPr bwMode="auto">
          <a:xfrm>
            <a:off x="3892550" y="4346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2" name="Oval 54"/>
          <p:cNvSpPr>
            <a:spLocks noChangeArrowheads="1"/>
          </p:cNvSpPr>
          <p:nvPr/>
        </p:nvSpPr>
        <p:spPr bwMode="auto">
          <a:xfrm>
            <a:off x="4502150" y="41497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3" name="Oval 55"/>
          <p:cNvSpPr>
            <a:spLocks noChangeArrowheads="1"/>
          </p:cNvSpPr>
          <p:nvPr/>
        </p:nvSpPr>
        <p:spPr bwMode="auto">
          <a:xfrm>
            <a:off x="4616450" y="46910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4" name="Freeform 56"/>
          <p:cNvSpPr>
            <a:spLocks/>
          </p:cNvSpPr>
          <p:nvPr/>
        </p:nvSpPr>
        <p:spPr bwMode="auto">
          <a:xfrm>
            <a:off x="3060700" y="3824288"/>
            <a:ext cx="2312988" cy="1597025"/>
          </a:xfrm>
          <a:custGeom>
            <a:avLst/>
            <a:gdLst>
              <a:gd name="T0" fmla="*/ 4 w 1457"/>
              <a:gd name="T1" fmla="*/ 796 h 968"/>
              <a:gd name="T2" fmla="*/ 212 w 1457"/>
              <a:gd name="T3" fmla="*/ 388 h 968"/>
              <a:gd name="T4" fmla="*/ 716 w 1457"/>
              <a:gd name="T5" fmla="*/ 132 h 968"/>
              <a:gd name="T6" fmla="*/ 1356 w 1457"/>
              <a:gd name="T7" fmla="*/ 20 h 968"/>
              <a:gd name="T8" fmla="*/ 1324 w 1457"/>
              <a:gd name="T9" fmla="*/ 252 h 968"/>
              <a:gd name="T10" fmla="*/ 940 w 1457"/>
              <a:gd name="T11" fmla="*/ 700 h 968"/>
              <a:gd name="T12" fmla="*/ 188 w 1457"/>
              <a:gd name="T13" fmla="*/ 948 h 968"/>
              <a:gd name="T14" fmla="*/ 4 w 1457"/>
              <a:gd name="T15" fmla="*/ 796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5" name="Oval 57"/>
          <p:cNvSpPr>
            <a:spLocks noChangeArrowheads="1"/>
          </p:cNvSpPr>
          <p:nvPr/>
        </p:nvSpPr>
        <p:spPr bwMode="auto">
          <a:xfrm>
            <a:off x="3371850" y="51927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7149" name="Text Box 61"/>
          <p:cNvSpPr txBox="1">
            <a:spLocks noChangeArrowheads="1"/>
          </p:cNvSpPr>
          <p:nvPr/>
        </p:nvSpPr>
        <p:spPr bwMode="auto">
          <a:xfrm>
            <a:off x="2378075" y="2590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857150" name="Text Box 62"/>
          <p:cNvSpPr txBox="1">
            <a:spLocks noChangeArrowheads="1"/>
          </p:cNvSpPr>
          <p:nvPr/>
        </p:nvSpPr>
        <p:spPr bwMode="auto">
          <a:xfrm>
            <a:off x="5486400" y="5334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857151" name="Text Box 63"/>
          <p:cNvSpPr txBox="1">
            <a:spLocks noChangeArrowheads="1"/>
          </p:cNvSpPr>
          <p:nvPr/>
        </p:nvSpPr>
        <p:spPr bwMode="auto">
          <a:xfrm>
            <a:off x="5562600" y="3505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e</a:t>
            </a:r>
            <a:endParaRPr lang="en-US" sz="2400" b="0" baseline="-25000">
              <a:latin typeface="Times New Roman" pitchFamily="18" charset="0"/>
            </a:endParaRP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4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53E4-9D6A-4925-A04B-3C3FA3327B1E}" type="slidenum">
              <a:rPr lang="en-US"/>
              <a:pPr/>
              <a:t>23</a:t>
            </a:fld>
            <a:endParaRPr lang="en-US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Discretization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458200" cy="2819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Binning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Convert numerical data into discrete data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Divides the range into </a:t>
            </a:r>
            <a:r>
              <a:rPr lang="en-US" i="1" dirty="0"/>
              <a:t>N</a:t>
            </a:r>
            <a:r>
              <a:rPr lang="en-US" dirty="0"/>
              <a:t> intervals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Equal width vs Equal frequency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dirty="0"/>
              <a:t>Cluster values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3733800"/>
            <a:ext cx="8077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/>
              <a:t>Sorted data for price (in dollars): 4, 8, 9, 15, 21, 21, 24, 25, 26, 28, 29, 34</a:t>
            </a:r>
          </a:p>
          <a:p>
            <a:pPr>
              <a:buFontTx/>
              <a:buNone/>
            </a:pPr>
            <a:r>
              <a:rPr lang="en-US" sz="2000" dirty="0"/>
              <a:t>*  Partition into 3 bins:</a:t>
            </a:r>
          </a:p>
          <a:p>
            <a:pPr>
              <a:buFontTx/>
              <a:buNone/>
            </a:pPr>
            <a:r>
              <a:rPr lang="en-US" sz="2000" dirty="0"/>
              <a:t>      - Bin 1: 4, 8, 9, 15</a:t>
            </a:r>
          </a:p>
          <a:p>
            <a:pPr>
              <a:buFontTx/>
              <a:buNone/>
            </a:pPr>
            <a:r>
              <a:rPr lang="en-US" sz="2000" dirty="0"/>
              <a:t>      - Bin 2: 21, 21, 24, 25</a:t>
            </a:r>
          </a:p>
          <a:p>
            <a:pPr>
              <a:buFontTx/>
              <a:buNone/>
            </a:pPr>
            <a:r>
              <a:rPr lang="en-US" sz="2000" dirty="0"/>
              <a:t>      - Bin 3: 26, 28, 29, 34</a:t>
            </a:r>
          </a:p>
        </p:txBody>
      </p:sp>
    </p:spTree>
    <p:extLst>
      <p:ext uri="{BB962C8B-B14F-4D97-AF65-F5344CB8AC3E}">
        <p14:creationId xmlns:p14="http://schemas.microsoft.com/office/powerpoint/2010/main" val="636072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Statistics: Center Measurement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800" y="1931075"/>
            <a:ext cx="8305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Mean</a:t>
            </a:r>
            <a:r>
              <a:rPr lang="en-US" sz="1800" b="0" dirty="0"/>
              <a:t>: Summing up all the observation and dividing by number of observations. Mean of 20, 30, 100 is (20+30+100)/3 = 50. </a:t>
            </a:r>
          </a:p>
          <a:p>
            <a:endParaRPr lang="en-US" dirty="0"/>
          </a:p>
          <a:p>
            <a:r>
              <a:rPr lang="en-US" dirty="0"/>
              <a:t>Median:  The number lying at the midpoint among all numbers, such that there is an equal probability of falling above or below it. Median of 20, 30, 100 is 30. </a:t>
            </a:r>
          </a:p>
          <a:p>
            <a:endParaRPr lang="en-US" dirty="0"/>
          </a:p>
          <a:p>
            <a:endParaRPr lang="en-US" sz="1800" b="0" dirty="0"/>
          </a:p>
        </p:txBody>
      </p:sp>
      <p:graphicFrame>
        <p:nvGraphicFramePr>
          <p:cNvPr id="6144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38324"/>
              </p:ext>
            </p:extLst>
          </p:nvPr>
        </p:nvGraphicFramePr>
        <p:xfrm>
          <a:off x="649288" y="3733800"/>
          <a:ext cx="75406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4" imgW="3962160" imgH="1079280" progId="Equation.3">
                  <p:embed/>
                </p:oleObj>
              </mc:Choice>
              <mc:Fallback>
                <p:oleObj name="Equation" r:id="rId4" imgW="3962160" imgH="10792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733800"/>
                        <a:ext cx="7540625" cy="2054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69925" y="1784350"/>
            <a:ext cx="824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04800" y="1326356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Center measurement</a:t>
            </a:r>
            <a:r>
              <a:rPr lang="en-US" sz="1800" b="0" dirty="0"/>
              <a:t> is a summary measure of the overall level of a dataset 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1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Statistics: Variability Measurement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8321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Variance</a:t>
            </a:r>
            <a:r>
              <a:rPr lang="en-US" sz="1800" b="0" dirty="0"/>
              <a:t>: The variance of a set of observations is the average of the squares of the deviations of the observations from their mean.  In symbols, the variance of the n observations x</a:t>
            </a:r>
            <a:r>
              <a:rPr lang="en-US" sz="1800" b="0" baseline="-25000" dirty="0"/>
              <a:t>1</a:t>
            </a:r>
            <a:r>
              <a:rPr lang="en-US" sz="1800" b="0" dirty="0"/>
              <a:t>, x</a:t>
            </a:r>
            <a:r>
              <a:rPr lang="en-US" sz="1800" b="0" baseline="-25000" dirty="0"/>
              <a:t>2</a:t>
            </a:r>
            <a:r>
              <a:rPr lang="en-US" sz="1800" b="0" dirty="0"/>
              <a:t>,…</a:t>
            </a:r>
            <a:r>
              <a:rPr lang="en-US" sz="1800" b="0" dirty="0" err="1"/>
              <a:t>x</a:t>
            </a:r>
            <a:r>
              <a:rPr lang="en-US" sz="1800" b="0" baseline="-25000" dirty="0" err="1"/>
              <a:t>n</a:t>
            </a:r>
            <a:r>
              <a:rPr lang="en-US" sz="1800" b="0" dirty="0"/>
              <a:t> is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832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 dirty="0"/>
              <a:t>Variance of 5, 7, 3?  Mean is (5+7+3)/3 = 5 and the variance is  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3733800" y="4343400"/>
          <a:ext cx="369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4" imgW="1905000" imgH="419100" progId="Equation.3">
                  <p:embed/>
                </p:oleObj>
              </mc:Choice>
              <mc:Fallback>
                <p:oleObj name="Equation" r:id="rId4" imgW="1905000" imgH="419100" progId="Equation.3">
                  <p:embed/>
                  <p:pic>
                    <p:nvPicPr>
                      <p:cNvPr id="106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3695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895600"/>
          <a:ext cx="3124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6" imgW="1841500" imgH="419100" progId="Equation.3">
                  <p:embed/>
                </p:oleObj>
              </mc:Choice>
              <mc:Fallback>
                <p:oleObj name="Equation" r:id="rId6" imgW="1841500" imgH="419100" progId="Equation.3">
                  <p:embed/>
                  <p:pic>
                    <p:nvPicPr>
                      <p:cNvPr id="106503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3124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457200" y="52578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Standard Deviation</a:t>
            </a:r>
            <a:r>
              <a:rPr lang="en-US" sz="1800" b="0" dirty="0"/>
              <a:t>: Square root of the variance. The standard deviation of the above example is 2.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07" name="Rectangle 2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Statistics: Frequency Distribution</a:t>
            </a:r>
          </a:p>
        </p:txBody>
      </p:sp>
      <p:graphicFrame>
        <p:nvGraphicFramePr>
          <p:cNvPr id="75020" name="Group 268"/>
          <p:cNvGraphicFramePr>
            <a:graphicFrameLocks noGrp="1"/>
          </p:cNvGraphicFramePr>
          <p:nvPr>
            <p:ph sz="half" idx="1"/>
          </p:nvPr>
        </p:nvGraphicFramePr>
        <p:xfrm>
          <a:off x="990600" y="3505200"/>
          <a:ext cx="6362700" cy="768985"/>
        </p:xfrm>
        <a:graphic>
          <a:graphicData uri="http://schemas.openxmlformats.org/drawingml/2006/table">
            <a:tbl>
              <a:tblPr/>
              <a:tblGrid>
                <a:gridCol w="175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/>
              <a:t>Frequency Distribution of Age</a:t>
            </a:r>
          </a:p>
        </p:txBody>
      </p:sp>
      <p:sp>
        <p:nvSpPr>
          <p:cNvPr id="74863" name="Text Box 111"/>
          <p:cNvSpPr txBox="1">
            <a:spLocks noChangeArrowheads="1"/>
          </p:cNvSpPr>
          <p:nvPr/>
        </p:nvSpPr>
        <p:spPr bwMode="auto">
          <a:xfrm>
            <a:off x="838200" y="43434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Grouped Frequency Distribution of Age:</a:t>
            </a:r>
          </a:p>
        </p:txBody>
      </p:sp>
      <p:graphicFrame>
        <p:nvGraphicFramePr>
          <p:cNvPr id="75313" name="Group 561"/>
          <p:cNvGraphicFramePr>
            <a:graphicFrameLocks noGrp="1"/>
          </p:cNvGraphicFramePr>
          <p:nvPr>
            <p:ph sz="half" idx="2"/>
          </p:nvPr>
        </p:nvGraphicFramePr>
        <p:xfrm>
          <a:off x="990600" y="4800600"/>
          <a:ext cx="5486400" cy="914400"/>
        </p:xfrm>
        <a:graphic>
          <a:graphicData uri="http://schemas.openxmlformats.org/drawingml/2006/table">
            <a:tbl>
              <a:tblPr/>
              <a:tblGrid>
                <a:gridCol w="177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Age Group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3-4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5-6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315" name="Text Box 563"/>
          <p:cNvSpPr txBox="1">
            <a:spLocks noChangeArrowheads="1"/>
          </p:cNvSpPr>
          <p:nvPr/>
        </p:nvSpPr>
        <p:spPr bwMode="auto">
          <a:xfrm>
            <a:off x="609600" y="167640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Consider a data set of 26 children of ages 1-6 years. Then the frequency distribution of variable ‘age’ can be tabulated as follows: 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Frequency and Mode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altLang="en-US" sz="3200" dirty="0"/>
              <a:t>The frequency of an attribute value is the percentage of time the value occurs in the </a:t>
            </a:r>
            <a:br>
              <a:rPr lang="en-US" altLang="en-US" sz="3200" dirty="0"/>
            </a:br>
            <a:r>
              <a:rPr lang="en-US" altLang="en-US" sz="3200" dirty="0"/>
              <a:t>data set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 an attribute is the most frequent attribute value   </a:t>
            </a:r>
          </a:p>
          <a:p>
            <a:r>
              <a:rPr lang="en-US" altLang="en-US" dirty="0"/>
              <a:t>The notions of frequency and mode are typically used with discrete data</a:t>
            </a:r>
          </a:p>
        </p:txBody>
      </p:sp>
    </p:spTree>
    <p:extLst>
      <p:ext uri="{BB962C8B-B14F-4D97-AF65-F5344CB8AC3E}">
        <p14:creationId xmlns:p14="http://schemas.microsoft.com/office/powerpoint/2010/main" val="140131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Visualization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dirty="0"/>
              <a:t>   Visualization is the conversion of data into a visual or tabular format so that the characteristics of the data and the relationships among data items or attributes can be analyzed or reported.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dirty="0"/>
              <a:t>Humans have a well developed ability to analyze large amounts of information that is presented visually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dirty="0"/>
              <a:t>Can detect general patterns and trends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dirty="0"/>
              <a:t>Can detect outliers and unusual patterns  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0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24000" y="2667000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Example: Sea Surface Temperature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428037" cy="5562600"/>
          </a:xfrm>
        </p:spPr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pPr lvl="1"/>
            <a:r>
              <a:rPr lang="en-US" altLang="en-US" dirty="0"/>
              <a:t>Tens of thousands of data points are summarized in a single figure</a:t>
            </a:r>
          </a:p>
          <a:p>
            <a:pPr lvl="1">
              <a:buFont typeface="Arial" pitchFamily="34" charset="0"/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endParaRPr lang="en-US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10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Document Data</a:t>
            </a:r>
          </a:p>
        </p:txBody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Each document is a collection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6810" name="Picture 10" descr="File:Web 2.0 Map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Iris Sample Data Set  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219200"/>
            <a:ext cx="8351837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Four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Petal width and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 </a:t>
            </a:r>
            <a:r>
              <a:rPr lang="en-US" altLang="en-US" dirty="0" err="1"/>
              <a:t>Setosa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Virginica</a:t>
            </a:r>
            <a:r>
              <a:rPr lang="en-US" alt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err="1"/>
              <a:t>Versicolour</a:t>
            </a: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3032125" y="290671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b="1"/>
          </a:p>
        </p:txBody>
      </p:sp>
      <p:pic>
        <p:nvPicPr>
          <p:cNvPr id="906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331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Histogram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2895600"/>
          </a:xfrm>
        </p:spPr>
        <p:txBody>
          <a:bodyPr/>
          <a:lstStyle/>
          <a:p>
            <a:r>
              <a:rPr lang="en-US" altLang="en-US" sz="2400" dirty="0"/>
              <a:t>Histogram </a:t>
            </a:r>
          </a:p>
          <a:p>
            <a:pPr lvl="1"/>
            <a:r>
              <a:rPr lang="en-US" altLang="en-US" sz="2000" dirty="0"/>
              <a:t>Usually shows the distribution of values of a single attribute</a:t>
            </a:r>
          </a:p>
          <a:p>
            <a:pPr lvl="1"/>
            <a:r>
              <a:rPr lang="en-US" altLang="en-US" sz="2000" dirty="0"/>
              <a:t>Divide the values into bins and show a bar plot of the number of objects in each bin. </a:t>
            </a:r>
          </a:p>
          <a:p>
            <a:pPr lvl="1"/>
            <a:r>
              <a:rPr lang="en-US" altLang="en-US" sz="2000" dirty="0"/>
              <a:t>The height of each bar indicates the number of objects</a:t>
            </a:r>
          </a:p>
          <a:p>
            <a:pPr lvl="1"/>
            <a:r>
              <a:rPr lang="en-US" altLang="en-US" sz="2000" dirty="0"/>
              <a:t>Shape of histogram depends on the number of bins</a:t>
            </a:r>
          </a:p>
          <a:p>
            <a:r>
              <a:rPr lang="en-US" altLang="en-US" sz="2400" dirty="0"/>
              <a:t>Example: Petal Width </a:t>
            </a:r>
            <a:r>
              <a:rPr lang="en-US" altLang="en-US" sz="2000" dirty="0"/>
              <a:t>(10 and 20 bins, respectively)</a:t>
            </a:r>
            <a:r>
              <a:rPr lang="en-US" altLang="en-US" sz="2400" dirty="0"/>
              <a:t> </a:t>
            </a:r>
          </a:p>
          <a:p>
            <a:pPr lvl="1">
              <a:buFont typeface="Arial" pitchFamily="34" charset="0"/>
              <a:buNone/>
            </a:pPr>
            <a:endParaRPr lang="en-US" altLang="en-US" sz="2000" dirty="0"/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7620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92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4958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7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77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Two-Dimensional Histograms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428037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Show the joint distribution of the values of two attributes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petal width and petal length</a:t>
            </a:r>
          </a:p>
        </p:txBody>
      </p:sp>
    </p:spTree>
    <p:extLst>
      <p:ext uri="{BB962C8B-B14F-4D97-AF65-F5344CB8AC3E}">
        <p14:creationId xmlns:p14="http://schemas.microsoft.com/office/powerpoint/2010/main" val="197738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Box Plots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82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Another way of displaying the distribution of data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Following figure shows the basic part of a box plot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endParaRPr lang="en-US" altLang="en-US" dirty="0"/>
          </a:p>
        </p:txBody>
      </p: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2819400" y="2944813"/>
            <a:ext cx="2514600" cy="3227387"/>
            <a:chOff x="1800" y="677"/>
            <a:chExt cx="3960" cy="5083"/>
          </a:xfrm>
        </p:grpSpPr>
        <p:grpSp>
          <p:nvGrpSpPr>
            <p:cNvPr id="953352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953353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4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5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6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7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8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59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0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1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2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3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4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5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6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3367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953368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69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outlier</a:t>
                </a:r>
                <a:endParaRPr lang="en-US" altLang="en-US"/>
              </a:p>
            </p:txBody>
          </p:sp>
        </p:grpSp>
        <p:grpSp>
          <p:nvGrpSpPr>
            <p:cNvPr id="953370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953371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2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10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/>
              </a:p>
            </p:txBody>
          </p:sp>
        </p:grpSp>
        <p:grpSp>
          <p:nvGrpSpPr>
            <p:cNvPr id="953373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953374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5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25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/>
              </a:p>
            </p:txBody>
          </p:sp>
        </p:grpSp>
        <p:grpSp>
          <p:nvGrpSpPr>
            <p:cNvPr id="953376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953377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78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75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/>
              </a:p>
            </p:txBody>
          </p:sp>
        </p:grpSp>
        <p:grpSp>
          <p:nvGrpSpPr>
            <p:cNvPr id="953379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953380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81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50</a:t>
                </a:r>
                <a:r>
                  <a:rPr lang="en-US" altLang="en-US" sz="1200" baseline="30000"/>
                  <a:t>th</a:t>
                </a:r>
                <a:r>
                  <a:rPr lang="en-US" altLang="en-US" sz="1200"/>
                  <a:t> percentile</a:t>
                </a:r>
                <a:endParaRPr lang="en-US" altLang="en-US"/>
              </a:p>
            </p:txBody>
          </p:sp>
        </p:grpSp>
        <p:grpSp>
          <p:nvGrpSpPr>
            <p:cNvPr id="953382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953383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84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/>
                  <a:t>9</a:t>
                </a:r>
                <a:r>
                  <a:rPr lang="en-US" altLang="en-US" sz="1200" dirty="0"/>
                  <a:t>0</a:t>
                </a:r>
                <a:r>
                  <a:rPr lang="en-US" altLang="en-US" sz="1200" baseline="30000" dirty="0"/>
                  <a:t>th</a:t>
                </a:r>
                <a:r>
                  <a:rPr lang="en-US" altLang="en-US" sz="1200" dirty="0"/>
                  <a:t> percentile</a:t>
                </a:r>
                <a:endParaRPr lang="en-US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4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Example of Box Plots 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676400"/>
          </a:xfrm>
        </p:spPr>
        <p:txBody>
          <a:bodyPr/>
          <a:lstStyle/>
          <a:p>
            <a:r>
              <a:rPr lang="en-US" altLang="en-US"/>
              <a:t>Box plots can be used to compare attributes</a:t>
            </a:r>
          </a:p>
          <a:p>
            <a:pPr lvl="1"/>
            <a:endParaRPr lang="en-US" altLang="en-US"/>
          </a:p>
          <a:p>
            <a:pPr lvl="1">
              <a:buFont typeface="Arial" pitchFamily="34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49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Scatter Plots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Scatter plots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values determine the position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Two-dimensional scatter plots most common, but can have three-dimensional scatter plots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It is useful to have arrays of scatter plots can compactly summarize the relationships of several pairs of attributes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See example on the next slide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548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381000" y="1066800"/>
            <a:ext cx="79898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Scatter Plot Array of Iris Attributes</a:t>
            </a:r>
          </a:p>
        </p:txBody>
      </p:sp>
    </p:spTree>
    <p:extLst>
      <p:ext uri="{BB962C8B-B14F-4D97-AF65-F5344CB8AC3E}">
        <p14:creationId xmlns:p14="http://schemas.microsoft.com/office/powerpoint/2010/main" val="2309567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91600" cy="5334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Visualizing Similarity Matrix</a:t>
            </a:r>
            <a:endParaRPr lang="en-US" alt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969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381000" y="1120775"/>
            <a:ext cx="7802563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Transaction Data</a:t>
            </a:r>
          </a:p>
        </p:txBody>
      </p:sp>
      <p:sp>
        <p:nvSpPr>
          <p:cNvPr id="775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transactions</a:t>
            </a:r>
          </a:p>
          <a:p>
            <a:pPr lvl="1"/>
            <a:r>
              <a:rPr lang="en-US" dirty="0"/>
              <a:t>Each transaction involves a set of items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73595"/>
              </p:ext>
            </p:extLst>
          </p:nvPr>
        </p:nvGraphicFramePr>
        <p:xfrm>
          <a:off x="1600200" y="3200400"/>
          <a:ext cx="44958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Document" r:id="rId4" imgW="3823716" imgH="1999488" progId="Word.Document.8">
                  <p:embed/>
                </p:oleObj>
              </mc:Choice>
              <mc:Fallback>
                <p:oleObj name="Document" r:id="rId4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449580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Graph Data </a:t>
            </a:r>
          </a:p>
        </p:txBody>
      </p:sp>
      <p:pic>
        <p:nvPicPr>
          <p:cNvPr id="10" name="Picture 3" descr="aspir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5988"/>
            <a:ext cx="3581400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28800" y="3276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chemeClr val="hlink"/>
                </a:solidFill>
                <a:latin typeface="Verdana" pitchFamily="34" charset="0"/>
              </a:rPr>
              <a:t>Aspirin</a:t>
            </a:r>
          </a:p>
        </p:txBody>
      </p:sp>
      <p:pic>
        <p:nvPicPr>
          <p:cNvPr id="12" name="Picture 5" descr="protein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14400"/>
            <a:ext cx="2743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724400" y="32766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chemeClr val="hlink"/>
                </a:solidFill>
              </a:rPr>
              <a:t>Yeast protein interaction network</a:t>
            </a:r>
          </a:p>
        </p:txBody>
      </p:sp>
      <p:pic>
        <p:nvPicPr>
          <p:cNvPr id="15" name="Picture 13" descr="hal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3429000" cy="258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755775" y="6096000"/>
            <a:ext cx="113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chemeClr val="hlink"/>
                </a:solidFill>
                <a:latin typeface="Verdana" pitchFamily="34" charset="0"/>
              </a:rPr>
              <a:t>Internet</a:t>
            </a:r>
          </a:p>
        </p:txBody>
      </p:sp>
      <p:pic>
        <p:nvPicPr>
          <p:cNvPr id="17" name="Picture 15" descr="smyt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276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598805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hlink"/>
                </a:solidFill>
              </a:rPr>
              <a:t>Co-author network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Sequence Data</a:t>
            </a:r>
            <a:endParaRPr lang="en-US" sz="3200" dirty="0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 DNA Sequence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/>
        </p:nvGraphicFramePr>
        <p:xfrm>
          <a:off x="1600200" y="1828800"/>
          <a:ext cx="4278313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VISIO" r:id="rId4" imgW="2330196" imgH="1991868" progId="Visio.Drawing.11">
                  <p:embed/>
                </p:oleObj>
              </mc:Choice>
              <mc:Fallback>
                <p:oleObj name="VISIO" r:id="rId4" imgW="2330196" imgH="19918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4278313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65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0"/>
            <a:ext cx="6629400" cy="4973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7468" name="Text Box 12"/>
          <p:cNvSpPr txBox="1">
            <a:spLocks noChangeArrowheads="1"/>
          </p:cNvSpPr>
          <p:nvPr/>
        </p:nvSpPr>
        <p:spPr bwMode="auto">
          <a:xfrm>
            <a:off x="228600" y="3048000"/>
            <a:ext cx="228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Average Monthly Temperature of land and ocean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Spatial-Temporal Data</a:t>
            </a:r>
            <a:endParaRPr lang="en-US" sz="3200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cs typeface="Times New Roman" pitchFamily="18" charset="0"/>
              </a:rPr>
              <a:t>Record Data </a:t>
            </a:r>
          </a:p>
        </p:txBody>
      </p:sp>
      <p:sp>
        <p:nvSpPr>
          <p:cNvPr id="771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/>
              <a:t>Data that consists of a collection of records, each of which consists of a fixed set of attributes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25764"/>
              </p:ext>
            </p:extLst>
          </p:nvPr>
        </p:nvGraphicFramePr>
        <p:xfrm>
          <a:off x="2676525" y="2744787"/>
          <a:ext cx="34194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Document" r:id="rId4" imgW="5405628" imgH="5779008" progId="Word.Document.8">
                  <p:embed/>
                </p:oleObj>
              </mc:Choice>
              <mc:Fallback>
                <p:oleObj name="Document" r:id="rId4" imgW="5405628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744787"/>
                        <a:ext cx="34194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71D390-459D-4692-ACDA-0AA97F7D3F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cs typeface="Times New Roman" pitchFamily="18" charset="0"/>
              </a:rPr>
              <a:t>Data Matrix </a:t>
            </a:r>
          </a:p>
        </p:txBody>
      </p:sp>
      <p:sp>
        <p:nvSpPr>
          <p:cNvPr id="769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124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Record data of numerical values can be represented by an </a:t>
            </a:r>
            <a:r>
              <a:rPr lang="en-US" altLang="en-US" sz="2800" i="1" dirty="0"/>
              <a:t>m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matrix, where there are </a:t>
            </a:r>
            <a:r>
              <a:rPr lang="en-US" altLang="en-US" sz="2800" i="1" dirty="0"/>
              <a:t>m</a:t>
            </a:r>
            <a:r>
              <a:rPr lang="en-US" altLang="en-US" sz="2800" dirty="0"/>
              <a:t> rows, one for each object,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columns, one for each attribute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28290"/>
              </p:ext>
            </p:extLst>
          </p:nvPr>
        </p:nvGraphicFramePr>
        <p:xfrm>
          <a:off x="1219200" y="2743200"/>
          <a:ext cx="5867400" cy="375285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5013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25611</TotalTime>
  <Words>1582</Words>
  <Application>Microsoft Office PowerPoint</Application>
  <PresentationFormat>On-screen Show (4:3)</PresentationFormat>
  <Paragraphs>318</Paragraphs>
  <Slides>37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Monotype Sorts</vt:lpstr>
      <vt:lpstr>MS Mincho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自定义设计方案</vt:lpstr>
      <vt:lpstr>Document</vt:lpstr>
      <vt:lpstr>VISIO</vt:lpstr>
      <vt:lpstr>Equation</vt:lpstr>
      <vt:lpstr>PowerPoint Presentation</vt:lpstr>
      <vt:lpstr>Outline</vt:lpstr>
      <vt:lpstr>Document Data</vt:lpstr>
      <vt:lpstr>Transaction Data</vt:lpstr>
      <vt:lpstr>Graph Data </vt:lpstr>
      <vt:lpstr>Sequence Data</vt:lpstr>
      <vt:lpstr>Spatial-Temporal Data</vt:lpstr>
      <vt:lpstr>Record Data </vt:lpstr>
      <vt:lpstr>Data Matrix </vt:lpstr>
      <vt:lpstr>Data</vt:lpstr>
      <vt:lpstr>Discrete and Continuous Attributes </vt:lpstr>
      <vt:lpstr>Types of Attributes </vt:lpstr>
      <vt:lpstr>PowerPoint Presentation</vt:lpstr>
      <vt:lpstr>Outline</vt:lpstr>
      <vt:lpstr>Data Quality Issue</vt:lpstr>
      <vt:lpstr>Preprocessing</vt:lpstr>
      <vt:lpstr>Prepare Data for Analysis</vt:lpstr>
      <vt:lpstr>Sampling </vt:lpstr>
      <vt:lpstr>Types of Sampling</vt:lpstr>
      <vt:lpstr>Sampling Rate</vt:lpstr>
      <vt:lpstr>Attribute Selection</vt:lpstr>
      <vt:lpstr>Dimensionality Reduction</vt:lpstr>
      <vt:lpstr>Discretization</vt:lpstr>
      <vt:lpstr>Statistics: Center Measurement</vt:lpstr>
      <vt:lpstr>Statistics: Variability Measurement</vt:lpstr>
      <vt:lpstr>Statistics: Frequency Distribution</vt:lpstr>
      <vt:lpstr>Frequency and Mode</vt:lpstr>
      <vt:lpstr>Visualization</vt:lpstr>
      <vt:lpstr>Example: Sea Surface Temperature</vt:lpstr>
      <vt:lpstr>Iris Sample Data Set  </vt:lpstr>
      <vt:lpstr>Histogram</vt:lpstr>
      <vt:lpstr>Two-Dimensional Histograms</vt:lpstr>
      <vt:lpstr>Box Plots</vt:lpstr>
      <vt:lpstr>Example of Box Plots </vt:lpstr>
      <vt:lpstr>Scatter Plots</vt:lpstr>
      <vt:lpstr>Scatter Plot Array of Iris Attributes</vt:lpstr>
      <vt:lpstr>Visualizing Similarity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jinggao</dc:creator>
  <cp:lastModifiedBy>Pocky</cp:lastModifiedBy>
  <cp:revision>2032</cp:revision>
  <dcterms:created xsi:type="dcterms:W3CDTF">2006-08-16T00:00:00Z</dcterms:created>
  <dcterms:modified xsi:type="dcterms:W3CDTF">2020-09-03T18:38:32Z</dcterms:modified>
</cp:coreProperties>
</file>