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a" ContentType="audio/x-ms-wm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8" r:id="rId3"/>
    <p:sldId id="259" r:id="rId4"/>
    <p:sldId id="260" r:id="rId5"/>
    <p:sldId id="261" r:id="rId6"/>
    <p:sldId id="286" r:id="rId7"/>
    <p:sldId id="264" r:id="rId8"/>
    <p:sldId id="265" r:id="rId9"/>
    <p:sldId id="305" r:id="rId10"/>
    <p:sldId id="306" r:id="rId11"/>
    <p:sldId id="307" r:id="rId12"/>
    <p:sldId id="308" r:id="rId13"/>
    <p:sldId id="287" r:id="rId14"/>
    <p:sldId id="271" r:id="rId15"/>
    <p:sldId id="283" r:id="rId16"/>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912" autoAdjust="0"/>
    <p:restoredTop sz="94660"/>
  </p:normalViewPr>
  <p:slideViewPr>
    <p:cSldViewPr snapToGrid="0">
      <p:cViewPr varScale="1">
        <p:scale>
          <a:sx n="70" d="100"/>
          <a:sy n="70" d="100"/>
        </p:scale>
        <p:origin x="-462" y="-108"/>
      </p:cViewPr>
      <p:guideLst>
        <p:guide orient="horz" pos="2140"/>
        <p:guide pos="3840"/>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pPr/>
              <a:t>2017/8/7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2017/8/7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pPr/>
              <a:t>2017/8/7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pPr/>
              <a:t>2017/8/7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pPr/>
              <a:t>2017/8/7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2017/8/7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2017/8/7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pPr/>
              <a:t>2017/8/7</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media" Target="../media/media1.wma"/><Relationship Id="rId2" Type="http://schemas.openxmlformats.org/officeDocument/2006/relationships/slideLayout" Target="../slideLayouts/slideLayout1.xml"/><Relationship Id="rId1" Type="http://schemas.openxmlformats.org/officeDocument/2006/relationships/video" Target="NULL"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5" name="圆角矩形 24"/>
          <p:cNvSpPr/>
          <p:nvPr/>
        </p:nvSpPr>
        <p:spPr>
          <a:xfrm rot="10800000" flipV="1">
            <a:off x="5479040" y="6145424"/>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 name="组合 40"/>
          <p:cNvGrpSpPr/>
          <p:nvPr/>
        </p:nvGrpSpPr>
        <p:grpSpPr>
          <a:xfrm>
            <a:off x="3268372" y="6130007"/>
            <a:ext cx="4741095" cy="415536"/>
            <a:chOff x="7595944" y="5791370"/>
            <a:chExt cx="4306106" cy="418937"/>
          </a:xfrm>
        </p:grpSpPr>
        <p:sp>
          <p:nvSpPr>
            <p:cNvPr id="42" name="文本框 41"/>
            <p:cNvSpPr txBox="1"/>
            <p:nvPr/>
          </p:nvSpPr>
          <p:spPr>
            <a:xfrm>
              <a:off x="7595944" y="5806922"/>
              <a:ext cx="1798364" cy="403385"/>
            </a:xfrm>
            <a:prstGeom prst="rect">
              <a:avLst/>
            </a:prstGeom>
            <a:noFill/>
          </p:spPr>
          <p:txBody>
            <a:bodyPr wrap="none" rtlCol="0">
              <a:spAutoFit/>
            </a:bodyPr>
            <a:lstStyle/>
            <a:p>
              <a:pPr algn="r"/>
              <a:r>
                <a:rPr lang="zh-CN" altLang="en-US" sz="2000" dirty="0">
                  <a:solidFill>
                    <a:srgbClr val="A2A2A2"/>
                  </a:solidFill>
                  <a:latin typeface="Arial" panose="020B0604020202020204" pitchFamily="34" charset="0"/>
                  <a:ea typeface="微软雅黑" panose="020B0503020204020204" pitchFamily="34" charset="-122"/>
                  <a:sym typeface="Arial" panose="020B0604020202020204" pitchFamily="34" charset="0"/>
                </a:rPr>
                <a:t>答辩人</a:t>
              </a:r>
              <a:r>
                <a:rPr lang="zh-CN" altLang="en-US" sz="2000" dirty="0" smtClean="0">
                  <a:solidFill>
                    <a:srgbClr val="A2A2A2"/>
                  </a:solidFill>
                  <a:latin typeface="Arial" panose="020B0604020202020204" pitchFamily="34" charset="0"/>
                  <a:ea typeface="微软雅黑" panose="020B0503020204020204" pitchFamily="34" charset="-122"/>
                  <a:sym typeface="Arial" panose="020B0604020202020204" pitchFamily="34" charset="0"/>
                </a:rPr>
                <a:t>：侯志林</a:t>
              </a:r>
              <a:endParaRPr lang="en-US" altLang="zh-CN" sz="2000" dirty="0">
                <a:solidFill>
                  <a:srgbClr val="A2A2A2"/>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矩形 42"/>
            <p:cNvSpPr/>
            <p:nvPr/>
          </p:nvSpPr>
          <p:spPr>
            <a:xfrm>
              <a:off x="10129893" y="5791370"/>
              <a:ext cx="1772157" cy="403385"/>
            </a:xfrm>
            <a:prstGeom prst="rect">
              <a:avLst/>
            </a:prstGeom>
          </p:spPr>
          <p:txBody>
            <a:bodyPr wrap="none">
              <a:spAutoFit/>
            </a:bodyPr>
            <a:lstStyle/>
            <a:p>
              <a:pPr algn="r"/>
              <a:r>
                <a:rPr lang="zh-CN" altLang="en-US" sz="2000" dirty="0">
                  <a:solidFill>
                    <a:srgbClr val="A2A2A2"/>
                  </a:solidFill>
                  <a:latin typeface="Arial" panose="020B0604020202020204" pitchFamily="34" charset="0"/>
                  <a:ea typeface="微软雅黑" panose="020B0503020204020204" pitchFamily="34" charset="-122"/>
                  <a:sym typeface="Arial" panose="020B0604020202020204" pitchFamily="34" charset="0"/>
                </a:rPr>
                <a:t>日期：</a:t>
              </a:r>
              <a:r>
                <a:rPr lang="en-US" altLang="zh-CN" sz="2000" dirty="0" smtClean="0">
                  <a:solidFill>
                    <a:srgbClr val="A2A2A2"/>
                  </a:solidFill>
                  <a:latin typeface="Arial" panose="020B0604020202020204" pitchFamily="34" charset="0"/>
                  <a:ea typeface="微软雅黑" panose="020B0503020204020204" pitchFamily="34" charset="-122"/>
                  <a:sym typeface="Arial" panose="020B0604020202020204" pitchFamily="34" charset="0"/>
                </a:rPr>
                <a:t>2017.8.7</a:t>
              </a:r>
              <a:endParaRPr lang="en-US" altLang="zh-CN" sz="2000" dirty="0">
                <a:solidFill>
                  <a:srgbClr val="A2A2A2"/>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8" name="文本框 47"/>
          <p:cNvSpPr txBox="1"/>
          <p:nvPr/>
        </p:nvSpPr>
        <p:spPr>
          <a:xfrm>
            <a:off x="3925570" y="1764665"/>
            <a:ext cx="3808730" cy="2798445"/>
          </a:xfrm>
          <a:prstGeom prst="rect">
            <a:avLst/>
          </a:prstGeom>
          <a:noFill/>
        </p:spPr>
        <p:txBody>
          <a:bodyPr wrap="square" lIns="91438" tIns="45719" rIns="91438" bIns="45719" rtlCol="0">
            <a:spAutoFit/>
          </a:bodyPr>
          <a:lstStyle/>
          <a:p>
            <a:pPr algn="l"/>
            <a:r>
              <a:rPr lang="zh-CN" altLang="en-US" sz="8800" dirty="0" smtClean="0">
                <a:sym typeface="+mn-ea"/>
              </a:rPr>
              <a:t>海豚村</a:t>
            </a:r>
            <a:endParaRPr lang="zh-CN" altLang="en-US" sz="8800" dirty="0"/>
          </a:p>
          <a:p>
            <a:endParaRPr lang="en-US" altLang="zh-CN" sz="8800" dirty="0">
              <a:ln w="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9" name="组合 48"/>
          <p:cNvGrpSpPr/>
          <p:nvPr/>
        </p:nvGrpSpPr>
        <p:grpSpPr>
          <a:xfrm>
            <a:off x="5253439" y="2090653"/>
            <a:ext cx="484560" cy="382547"/>
            <a:chOff x="4625150" y="6808104"/>
            <a:chExt cx="540316" cy="426565"/>
          </a:xfrm>
          <a:solidFill>
            <a:srgbClr val="4C98CF"/>
          </a:solidFill>
        </p:grpSpPr>
        <p:sp>
          <p:nvSpPr>
            <p:cNvPr id="50"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Freeform 96"/>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maksim]Wonderland-Maksim">
            <a:hlinkClick r:id="" action="ppaction://media"/>
          </p:cNvPr>
          <p:cNvPicPr>
            <a:picLocks noChangeAspect="1"/>
          </p:cNvPicPr>
          <p:nvPr>
            <a:videoFile r:link="rId1"/>
            <p:extLst>
              <p:ext uri="{DAA4B4D4-6D71-4841-9C94-3DE7FCFB9230}">
                <p14:media xmlns="" xmlns:p14="http://schemas.microsoft.com/office/powerpoint/2010/main" r:embed="rId3"/>
              </p:ext>
            </p:extLst>
          </p:nvPr>
        </p:nvPicPr>
        <p:blipFill>
          <a:blip r:embed="rId4" cstate="print"/>
          <a:stretch>
            <a:fillRect/>
          </a:stretch>
        </p:blipFill>
        <p:spPr>
          <a:xfrm>
            <a:off x="254000" y="169333"/>
            <a:ext cx="609600" cy="6096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p:cTn id="7" repeatCount="indefinite" fill="hold" display="0">
                  <p:stCondLst>
                    <p:cond delay="indefinite"/>
                  </p:stCondLst>
                  <p:endCondLst>
                    <p:cond evt="onStopAudio" delay="0">
                      <p:tgtEl>
                        <p:sldTgt/>
                      </p:tgtEl>
                    </p:cond>
                  </p:endCondLst>
                </p:cTn>
                <p:tgtEl>
                  <p:spTgt spid="2"/>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研究框架</a:t>
            </a:r>
          </a:p>
        </p:txBody>
      </p:sp>
      <p:sp>
        <p:nvSpPr>
          <p:cNvPr id="95" name="矩形 94"/>
          <p:cNvSpPr/>
          <p:nvPr/>
        </p:nvSpPr>
        <p:spPr>
          <a:xfrm>
            <a:off x="2595552" y="324999"/>
            <a:ext cx="3214334"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FRAMWORKS</a:t>
            </a:r>
          </a:p>
        </p:txBody>
      </p:sp>
      <p:sp>
        <p:nvSpPr>
          <p:cNvPr id="4" name="文本框 3"/>
          <p:cNvSpPr txBox="1"/>
          <p:nvPr/>
        </p:nvSpPr>
        <p:spPr>
          <a:xfrm>
            <a:off x="7940675" y="754380"/>
            <a:ext cx="2422525" cy="1076325"/>
          </a:xfrm>
          <a:prstGeom prst="rect">
            <a:avLst/>
          </a:prstGeom>
          <a:noFill/>
        </p:spPr>
        <p:txBody>
          <a:bodyPr wrap="square" rtlCol="0">
            <a:spAutoFit/>
          </a:bodyPr>
          <a:lstStyle/>
          <a:p>
            <a:r>
              <a:rPr lang="zh-CN" altLang="en-US" sz="2800" dirty="0"/>
              <a:t>3&gt;购物车</a:t>
            </a:r>
          </a:p>
          <a:p>
            <a:r>
              <a:rPr lang="zh-CN" altLang="en-US" dirty="0"/>
              <a:t> 点击加入购物，数据加入购物车界面</a:t>
            </a:r>
          </a:p>
        </p:txBody>
      </p:sp>
      <p:pic>
        <p:nvPicPr>
          <p:cNvPr id="3074" name="Picture 2"/>
          <p:cNvPicPr>
            <a:picLocks noChangeAspect="1" noChangeArrowheads="1"/>
          </p:cNvPicPr>
          <p:nvPr/>
        </p:nvPicPr>
        <p:blipFill>
          <a:blip r:embed="rId2"/>
          <a:srcRect/>
          <a:stretch>
            <a:fillRect/>
          </a:stretch>
        </p:blipFill>
        <p:spPr bwMode="auto">
          <a:xfrm>
            <a:off x="952004" y="1075970"/>
            <a:ext cx="2883018" cy="4924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090988" y="995363"/>
            <a:ext cx="3142325" cy="505059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研究框架</a:t>
            </a:r>
          </a:p>
        </p:txBody>
      </p:sp>
      <p:sp>
        <p:nvSpPr>
          <p:cNvPr id="95" name="矩形 94"/>
          <p:cNvSpPr/>
          <p:nvPr/>
        </p:nvSpPr>
        <p:spPr>
          <a:xfrm>
            <a:off x="2595552" y="324999"/>
            <a:ext cx="3214334"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FRAMWORKS</a:t>
            </a:r>
          </a:p>
        </p:txBody>
      </p:sp>
      <p:sp>
        <p:nvSpPr>
          <p:cNvPr id="7" name="文本框 6"/>
          <p:cNvSpPr txBox="1"/>
          <p:nvPr/>
        </p:nvSpPr>
        <p:spPr>
          <a:xfrm>
            <a:off x="5186680" y="906780"/>
            <a:ext cx="5770880" cy="2338070"/>
          </a:xfrm>
          <a:prstGeom prst="rect">
            <a:avLst/>
          </a:prstGeom>
          <a:noFill/>
        </p:spPr>
        <p:txBody>
          <a:bodyPr wrap="square" rtlCol="0">
            <a:spAutoFit/>
          </a:bodyPr>
          <a:lstStyle/>
          <a:p>
            <a:r>
              <a:rPr lang="zh-CN" altLang="en-US" sz="2800" dirty="0"/>
              <a:t>4&gt;登录、注册</a:t>
            </a:r>
            <a:endParaRPr lang="en-US" altLang="zh-CN" sz="2800" dirty="0"/>
          </a:p>
          <a:p>
            <a:endParaRPr lang="zh-CN" altLang="en-US" sz="2800" dirty="0"/>
          </a:p>
          <a:p>
            <a:pPr lvl="1"/>
            <a:r>
              <a:rPr lang="zh-CN" altLang="en-US" dirty="0">
                <a:sym typeface="+mn-ea"/>
              </a:rPr>
              <a:t>使用手机号+密码的方式注册</a:t>
            </a:r>
          </a:p>
          <a:p>
            <a:pPr lvl="1"/>
            <a:endParaRPr lang="zh-CN" altLang="en-US" dirty="0"/>
          </a:p>
          <a:p>
            <a:pPr lvl="1"/>
            <a:endParaRPr lang="zh-CN" altLang="en-US" dirty="0"/>
          </a:p>
          <a:p>
            <a:pPr lvl="1"/>
            <a:endParaRPr lang="zh-CN" altLang="en-US" dirty="0"/>
          </a:p>
          <a:p>
            <a:pPr lvl="1"/>
            <a:r>
              <a:rPr lang="zh-CN" altLang="en-US" dirty="0">
                <a:sym typeface="+mn-ea"/>
              </a:rPr>
              <a:t>使用手机号+密码的方式登录</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982142" y="1280402"/>
            <a:ext cx="3507972" cy="48064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矩形 91"/>
          <p:cNvSpPr/>
          <p:nvPr/>
        </p:nvSpPr>
        <p:spPr>
          <a:xfrm>
            <a:off x="2633348" y="27571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研究框架</a:t>
            </a:r>
          </a:p>
        </p:txBody>
      </p:sp>
      <p:sp>
        <p:nvSpPr>
          <p:cNvPr id="95" name="矩形 94"/>
          <p:cNvSpPr/>
          <p:nvPr/>
        </p:nvSpPr>
        <p:spPr>
          <a:xfrm>
            <a:off x="2595552" y="324999"/>
            <a:ext cx="3214334"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FRAMWORKS</a:t>
            </a:r>
          </a:p>
        </p:txBody>
      </p:sp>
      <p:sp>
        <p:nvSpPr>
          <p:cNvPr id="4" name="文本框 3"/>
          <p:cNvSpPr txBox="1"/>
          <p:nvPr/>
        </p:nvSpPr>
        <p:spPr>
          <a:xfrm>
            <a:off x="4713605" y="1469390"/>
            <a:ext cx="4847590" cy="1554272"/>
          </a:xfrm>
          <a:prstGeom prst="rect">
            <a:avLst/>
          </a:prstGeom>
          <a:noFill/>
        </p:spPr>
        <p:txBody>
          <a:bodyPr wrap="square" rtlCol="0" anchor="t">
            <a:spAutoFit/>
          </a:bodyPr>
          <a:lstStyle/>
          <a:p>
            <a:r>
              <a:rPr lang="en-US" altLang="zh-CN" dirty="0">
                <a:sym typeface="+mn-ea"/>
              </a:rPr>
              <a:t>5</a:t>
            </a:r>
            <a:r>
              <a:rPr lang="zh-CN" altLang="en-US" dirty="0">
                <a:sym typeface="+mn-ea"/>
              </a:rPr>
              <a:t>&gt;个人</a:t>
            </a:r>
            <a:r>
              <a:rPr lang="zh-CN" altLang="en-US" dirty="0" smtClean="0">
                <a:sym typeface="+mn-ea"/>
              </a:rPr>
              <a:t>中心（登录后显示的页面）</a:t>
            </a:r>
            <a:endParaRPr lang="zh-CN" altLang="en-US" dirty="0"/>
          </a:p>
          <a:p>
            <a:pPr lvl="1"/>
            <a:r>
              <a:rPr lang="zh-CN" altLang="en-US" dirty="0">
                <a:sym typeface="+mn-ea"/>
              </a:rPr>
              <a:t>我的订单</a:t>
            </a:r>
            <a:endParaRPr lang="zh-CN" altLang="en-US" dirty="0"/>
          </a:p>
          <a:p>
            <a:pPr lvl="1"/>
            <a:r>
              <a:rPr lang="zh-CN" altLang="en-US" dirty="0">
                <a:sym typeface="+mn-ea"/>
              </a:rPr>
              <a:t>优惠券</a:t>
            </a:r>
            <a:endParaRPr lang="zh-CN" altLang="en-US" dirty="0"/>
          </a:p>
          <a:p>
            <a:pPr lvl="1"/>
            <a:r>
              <a:rPr lang="zh-CN" altLang="en-US" dirty="0">
                <a:sym typeface="+mn-ea"/>
              </a:rPr>
              <a:t>管理地址</a:t>
            </a:r>
            <a:endParaRPr lang="zh-CN" altLang="en-US" dirty="0"/>
          </a:p>
          <a:p>
            <a:pPr lvl="1"/>
            <a:r>
              <a:rPr lang="zh-CN" altLang="en-US" dirty="0">
                <a:sym typeface="+mn-ea"/>
              </a:rPr>
              <a:t>我的车型</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Arial" panose="020B0604020202020204" pitchFamily="34" charset="0"/>
                  <a:ea typeface="微软雅黑" panose="020B0503020204020204" pitchFamily="34" charset="-122"/>
                  <a:sym typeface="Arial" panose="020B0604020202020204" pitchFamily="34" charset="0"/>
                </a:rPr>
                <a:t>3</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nvSpPr>
          <p:spPr>
            <a:xfrm>
              <a:off x="9015674" y="3077396"/>
              <a:ext cx="1553210" cy="828675"/>
            </a:xfrm>
            <a:prstGeom prst="rect">
              <a:avLst/>
            </a:prstGeom>
            <a:noFill/>
          </p:spPr>
          <p:txBody>
            <a:bodyPr wrap="none" lIns="91438" tIns="45719" rIns="91438" bIns="45719" rtlCol="0">
              <a:spAutoFit/>
            </a:bodyPr>
            <a:lstStyle/>
            <a:p>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总结</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6756275" y="3264361"/>
              <a:ext cx="308610" cy="459105"/>
            </a:xfrm>
            <a:prstGeom prst="rect">
              <a:avLst/>
            </a:prstGeom>
          </p:spPr>
          <p:txBody>
            <a:bodyPr wrap="none" lIns="91438" tIns="45719" rIns="91438" bIns="45719">
              <a:spAutoFit/>
            </a:bodyPr>
            <a:lstStyle/>
            <a:p>
              <a:pPr algn="ct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rot="20638227">
            <a:off x="4752897" y="2516905"/>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2049208" y="4318401"/>
            <a:ext cx="1617387" cy="1450395"/>
          </a:xfrm>
          <a:prstGeom prst="rect">
            <a:avLst/>
          </a:prstGeom>
        </p:spPr>
        <p:txBody>
          <a:bodyPr wrap="square" lIns="91436" tIns="45718" rIns="91436" bIns="45718">
            <a:spAutoFit/>
          </a:bodyPr>
          <a:lstStyle/>
          <a:p>
            <a:endParaRPr lang="en-US" altLang="zh-CN"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zh-CN" altLang="en-US" sz="1500" dirty="0">
                <a:solidFill>
                  <a:schemeClr val="bg1"/>
                </a:solidFill>
                <a:latin typeface="Arial" panose="020B0604020202020204" pitchFamily="34" charset="0"/>
                <a:ea typeface="微软雅黑" panose="020B0503020204020204" pitchFamily="34" charset="-122"/>
                <a:sym typeface="Arial" panose="020B0604020202020204" pitchFamily="34" charset="0"/>
              </a:rPr>
              <a:t>论文就是用来进行科学研究和描述科研成果的文章</a:t>
            </a:r>
            <a:endParaRPr lang="en-US" altLang="zh-CN" sz="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矩形 63"/>
          <p:cNvSpPr/>
          <p:nvPr/>
        </p:nvSpPr>
        <p:spPr>
          <a:xfrm>
            <a:off x="7352357" y="5018114"/>
            <a:ext cx="1013651" cy="400111"/>
          </a:xfrm>
          <a:prstGeom prst="rect">
            <a:avLst/>
          </a:prstGeom>
        </p:spPr>
        <p:txBody>
          <a:bodyPr wrap="square" lIns="91436" tIns="45718" rIns="91436" bIns="45718">
            <a:spAutoFit/>
          </a:bodyPr>
          <a:lstStyle/>
          <a:p>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关键字</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矩形 7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圆角矩形 7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3</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77" name="文本框 76"/>
          <p:cNvSpPr txBox="1"/>
          <p:nvPr/>
        </p:nvSpPr>
        <p:spPr>
          <a:xfrm>
            <a:off x="647718" y="267581"/>
            <a:ext cx="943610" cy="828675"/>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总结</a:t>
            </a:r>
          </a:p>
          <a:p>
            <a:endPar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矩形 77"/>
          <p:cNvSpPr/>
          <p:nvPr/>
        </p:nvSpPr>
        <p:spPr>
          <a:xfrm>
            <a:off x="2791118" y="324999"/>
            <a:ext cx="2823202"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METHODS</a:t>
            </a:r>
          </a:p>
        </p:txBody>
      </p:sp>
      <p:sp>
        <p:nvSpPr>
          <p:cNvPr id="2" name="文本框 1"/>
          <p:cNvSpPr txBox="1"/>
          <p:nvPr/>
        </p:nvSpPr>
        <p:spPr>
          <a:xfrm>
            <a:off x="800735" y="2944495"/>
            <a:ext cx="7565390" cy="675640"/>
          </a:xfrm>
          <a:prstGeom prst="rect">
            <a:avLst/>
          </a:prstGeom>
          <a:noFill/>
        </p:spPr>
        <p:txBody>
          <a:bodyPr wrap="square" rtlCol="0" anchor="t">
            <a:spAutoFit/>
          </a:bodyPr>
          <a:lstStyle/>
          <a:p>
            <a:pPr indent="457200" fontAlgn="auto"/>
            <a:r>
              <a:rPr lang="zh-CN" altLang="en-US" dirty="0">
                <a:sym typeface="+mn-ea"/>
              </a:rPr>
              <a:t>经过这次</a:t>
            </a:r>
            <a:r>
              <a:rPr lang="en-US" altLang="zh-CN" dirty="0" err="1">
                <a:sym typeface="+mn-ea"/>
              </a:rPr>
              <a:t>vue</a:t>
            </a:r>
            <a:r>
              <a:rPr lang="zh-CN" altLang="en-US" dirty="0">
                <a:sym typeface="+mn-ea"/>
              </a:rPr>
              <a:t>项目的练习，对于</a:t>
            </a:r>
            <a:r>
              <a:rPr lang="en-US" altLang="zh-CN" dirty="0">
                <a:sym typeface="+mn-ea"/>
              </a:rPr>
              <a:t>VUE</a:t>
            </a:r>
            <a:r>
              <a:rPr lang="zh-CN" altLang="en-US" dirty="0">
                <a:sym typeface="+mn-ea"/>
              </a:rPr>
              <a:t>框架的运用有了初步的了解，虽然说这个项目初步的完成了，但还是有很多不足的地方，还是学习。</a:t>
            </a:r>
            <a:endParaRPr lang="zh-CN" altLang="en-US" dirty="0"/>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8"/>
            <a:ext cx="4652010" cy="1443990"/>
          </a:xfrm>
          <a:prstGeom prst="rect">
            <a:avLst/>
          </a:prstGeom>
          <a:noFill/>
        </p:spPr>
        <p:txBody>
          <a:bodyPr wrap="none" lIns="91438" tIns="45719" rIns="91438" bIns="45719" rtlCol="0">
            <a:spAutoFit/>
          </a:bodyPr>
          <a:lstStyle/>
          <a:p>
            <a:r>
              <a:rPr lang="zh-CN" altLang="en-US" sz="8800" dirty="0">
                <a:ln w="0"/>
                <a:solidFill>
                  <a:schemeClr val="tx2"/>
                </a:solidFill>
                <a:latin typeface="Arial" panose="020B0604020202020204" pitchFamily="34" charset="0"/>
                <a:ea typeface="微软雅黑" panose="020B0503020204020204" pitchFamily="34" charset="-122"/>
                <a:sym typeface="Arial" panose="020B0604020202020204" pitchFamily="34" charset="0"/>
              </a:rPr>
              <a:t>谢谢观赏</a:t>
            </a: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0"/>
          <p:cNvGrpSpPr/>
          <p:nvPr/>
        </p:nvGrpSpPr>
        <p:grpSpPr>
          <a:xfrm rot="16200000">
            <a:off x="11436485" y="6057840"/>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80" name="文本框 79"/>
          <p:cNvSpPr txBox="1"/>
          <p:nvPr/>
        </p:nvSpPr>
        <p:spPr>
          <a:xfrm>
            <a:off x="403710" y="5713686"/>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Arial" panose="020B0604020202020204" pitchFamily="34" charset="0"/>
                <a:ea typeface="微软雅黑" panose="020B0503020204020204" pitchFamily="34" charset="-122"/>
                <a:sym typeface="Arial" panose="020B0604020202020204" pitchFamily="34" charset="0"/>
              </a:rPr>
              <a:t>THANKS</a:t>
            </a:r>
            <a:r>
              <a:rPr lang="zh-CN" altLang="en-US" sz="60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6000" dirty="0">
                <a:solidFill>
                  <a:schemeClr val="bg1"/>
                </a:solidFill>
                <a:latin typeface="Arial" panose="020B0604020202020204" pitchFamily="34" charset="0"/>
                <a:ea typeface="微软雅黑" panose="020B0503020204020204" pitchFamily="34" charset="-122"/>
                <a:sym typeface="Arial" panose="020B0604020202020204" pitchFamily="34" charset="0"/>
              </a:rPr>
              <a:t>TO</a:t>
            </a:r>
            <a:endParaRPr lang="zh-CN" altLang="en-US" sz="6000" dirty="0">
              <a:solidFill>
                <a:schemeClr val="bg1"/>
              </a:solidFill>
              <a:latin typeface="Arial" panose="020B0604020202020204" pitchFamily="34" charset="0"/>
              <a:ea typeface="微软雅黑" panose="020B0503020204020204" pitchFamily="34" charset="-122"/>
              <a:cs typeface="Segoe UI Semilight" panose="020B0402040204020203" pitchFamily="34" charset="0"/>
              <a:sym typeface="Arial" panose="020B0604020202020204" pitchFamily="34" charset="0"/>
            </a:endParaRPr>
          </a:p>
        </p:txBody>
      </p:sp>
      <p:sp>
        <p:nvSpPr>
          <p:cNvPr id="81" name="圆角矩形 80"/>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2" name="Freeform 96"/>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圆角矩形 82"/>
          <p:cNvSpPr/>
          <p:nvPr/>
        </p:nvSpPr>
        <p:spPr>
          <a:xfrm rot="10800000" flipV="1">
            <a:off x="5770332" y="4141473"/>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4" name="组合 48"/>
          <p:cNvGrpSpPr/>
          <p:nvPr/>
        </p:nvGrpSpPr>
        <p:grpSpPr>
          <a:xfrm>
            <a:off x="5183531" y="2160559"/>
            <a:ext cx="484560" cy="382547"/>
            <a:chOff x="4625150" y="6808104"/>
            <a:chExt cx="540316" cy="426565"/>
          </a:xfrm>
          <a:solidFill>
            <a:srgbClr val="4C98CF"/>
          </a:solidFill>
        </p:grpSpPr>
        <p:sp>
          <p:nvSpPr>
            <p:cNvPr id="85"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0"/>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6" y="2736809"/>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9"/>
          <p:cNvSpPr txBox="1"/>
          <p:nvPr/>
        </p:nvSpPr>
        <p:spPr>
          <a:xfrm>
            <a:off x="113075" y="245328"/>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5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圆角矩形 72"/>
          <p:cNvSpPr/>
          <p:nvPr/>
        </p:nvSpPr>
        <p:spPr>
          <a:xfrm rot="10800000" flipV="1">
            <a:off x="5796313" y="170594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1</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74" name="圆角矩形 73"/>
          <p:cNvSpPr/>
          <p:nvPr/>
        </p:nvSpPr>
        <p:spPr>
          <a:xfrm rot="10800000" flipV="1">
            <a:off x="6521811" y="231351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4</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rot="10800000" flipV="1">
            <a:off x="5797243" y="297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77" name="圆角矩形 76"/>
          <p:cNvSpPr/>
          <p:nvPr/>
        </p:nvSpPr>
        <p:spPr>
          <a:xfrm rot="10800000" flipV="1">
            <a:off x="5797243" y="424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3</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87" name="文本框 86"/>
          <p:cNvSpPr txBox="1"/>
          <p:nvPr/>
        </p:nvSpPr>
        <p:spPr>
          <a:xfrm>
            <a:off x="3244675" y="1564948"/>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Arial" panose="020B0604020202020204" pitchFamily="34" charset="0"/>
                <a:ea typeface="微软雅黑" panose="020B0503020204020204" pitchFamily="34" charset="-122"/>
                <a:sym typeface="Arial" panose="020B0604020202020204" pitchFamily="34" charset="0"/>
              </a:rPr>
              <a:t>项目背景</a:t>
            </a:r>
          </a:p>
        </p:txBody>
      </p:sp>
      <p:sp>
        <p:nvSpPr>
          <p:cNvPr id="88" name="文本框 87"/>
          <p:cNvSpPr txBox="1"/>
          <p:nvPr/>
        </p:nvSpPr>
        <p:spPr>
          <a:xfrm>
            <a:off x="7676173" y="2197401"/>
            <a:ext cx="1096010" cy="643890"/>
          </a:xfrm>
          <a:prstGeom prst="rect">
            <a:avLst/>
          </a:prstGeom>
          <a:noFill/>
        </p:spPr>
        <p:txBody>
          <a:bodyPr wrap="none" lIns="91436" tIns="45718" rIns="91436" bIns="45718" rtlCol="0">
            <a:spAutoFit/>
          </a:bodyPr>
          <a:lstStyle/>
          <a:p>
            <a:r>
              <a:rPr lang="zh-CN" altLang="en-US" sz="3600" dirty="0">
                <a:solidFill>
                  <a:schemeClr val="tx2"/>
                </a:solidFill>
                <a:latin typeface="Arial" panose="020B0604020202020204" pitchFamily="34" charset="0"/>
                <a:ea typeface="微软雅黑" panose="020B0503020204020204" pitchFamily="34" charset="-122"/>
                <a:sym typeface="Arial" panose="020B0604020202020204" pitchFamily="34" charset="0"/>
              </a:rPr>
              <a:t>总结</a:t>
            </a:r>
          </a:p>
        </p:txBody>
      </p:sp>
      <p:sp>
        <p:nvSpPr>
          <p:cNvPr id="89" name="文本框 88"/>
          <p:cNvSpPr txBox="1"/>
          <p:nvPr/>
        </p:nvSpPr>
        <p:spPr>
          <a:xfrm>
            <a:off x="3248528" y="2839537"/>
            <a:ext cx="2031325" cy="646331"/>
          </a:xfrm>
          <a:prstGeom prst="rect">
            <a:avLst/>
          </a:prstGeom>
          <a:noFill/>
        </p:spPr>
        <p:txBody>
          <a:bodyPr wrap="none" lIns="91436" tIns="45718" rIns="91436" bIns="45718" rtlCol="0">
            <a:spAutoFit/>
          </a:bodyPr>
          <a:lstStyle/>
          <a:p>
            <a:r>
              <a:rPr lang="zh-CN" altLang="en-US" sz="3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理论框架</a:t>
            </a:r>
          </a:p>
        </p:txBody>
      </p:sp>
      <p:sp>
        <p:nvSpPr>
          <p:cNvPr id="91" name="文本框 90"/>
          <p:cNvSpPr txBox="1"/>
          <p:nvPr/>
        </p:nvSpPr>
        <p:spPr>
          <a:xfrm>
            <a:off x="3248528" y="4109537"/>
            <a:ext cx="2031325" cy="646331"/>
          </a:xfrm>
          <a:prstGeom prst="rect">
            <a:avLst/>
          </a:prstGeom>
          <a:noFill/>
        </p:spPr>
        <p:txBody>
          <a:bodyPr wrap="none" lIns="91436" tIns="45718" rIns="91436" bIns="45718" rtlCol="0">
            <a:spAutoFit/>
          </a:bodyPr>
          <a:lstStyle/>
          <a:p>
            <a:r>
              <a:rPr lang="zh-CN" altLang="en-US" sz="3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研究方法</a:t>
            </a:r>
          </a:p>
        </p:txBody>
      </p:sp>
      <p:sp>
        <p:nvSpPr>
          <p:cNvPr id="104" name="矩形 103"/>
          <p:cNvSpPr/>
          <p:nvPr/>
        </p:nvSpPr>
        <p:spPr>
          <a:xfrm>
            <a:off x="3162063" y="2153781"/>
            <a:ext cx="2121085" cy="261606"/>
          </a:xfrm>
          <a:prstGeom prst="rect">
            <a:avLst/>
          </a:prstGeom>
        </p:spPr>
        <p:txBody>
          <a:bodyPr wrap="none" lIns="91436" tIns="45718" rIns="91436" bIns="45718">
            <a:spAutoFit/>
          </a:bodyPr>
          <a:lstStyle/>
          <a:p>
            <a:pPr algn="ctr"/>
            <a:r>
              <a:rPr lang="en-US" altLang="zh-CN" sz="1100" dirty="0">
                <a:solidFill>
                  <a:srgbClr val="A2A2A2"/>
                </a:solidFill>
                <a:latin typeface="Arial" panose="020B0604020202020204" pitchFamily="34" charset="0"/>
                <a:ea typeface="微软雅黑" panose="020B0503020204020204" pitchFamily="34" charset="-122"/>
                <a:sym typeface="Arial" panose="020B0604020202020204" pitchFamily="34" charset="0"/>
              </a:rPr>
              <a:t>RESEARCH BACKGROUNDS</a:t>
            </a:r>
          </a:p>
        </p:txBody>
      </p:sp>
      <p:sp>
        <p:nvSpPr>
          <p:cNvPr id="105" name="矩形 104"/>
          <p:cNvSpPr/>
          <p:nvPr/>
        </p:nvSpPr>
        <p:spPr>
          <a:xfrm>
            <a:off x="3409724" y="3485867"/>
            <a:ext cx="1851782" cy="261606"/>
          </a:xfrm>
          <a:prstGeom prst="rect">
            <a:avLst/>
          </a:prstGeom>
        </p:spPr>
        <p:txBody>
          <a:bodyPr wrap="none" lIns="91436" tIns="45718" rIns="91436" bIns="45718">
            <a:spAutoFit/>
          </a:bodyPr>
          <a:lstStyle/>
          <a:p>
            <a:pPr algn="ctr"/>
            <a:r>
              <a:rPr lang="en-US" altLang="zh-CN" sz="1100" dirty="0">
                <a:solidFill>
                  <a:srgbClr val="A2A2A2"/>
                </a:solidFill>
                <a:latin typeface="Arial" panose="020B0604020202020204" pitchFamily="34" charset="0"/>
                <a:ea typeface="微软雅黑" panose="020B0503020204020204" pitchFamily="34" charset="-122"/>
                <a:sym typeface="Arial" panose="020B0604020202020204" pitchFamily="34" charset="0"/>
              </a:rPr>
              <a:t>RESEARCH FRAMWORK</a:t>
            </a:r>
          </a:p>
        </p:txBody>
      </p:sp>
      <p:sp>
        <p:nvSpPr>
          <p:cNvPr id="106" name="矩形 105"/>
          <p:cNvSpPr/>
          <p:nvPr/>
        </p:nvSpPr>
        <p:spPr>
          <a:xfrm>
            <a:off x="3537168" y="4755867"/>
            <a:ext cx="1718732" cy="261606"/>
          </a:xfrm>
          <a:prstGeom prst="rect">
            <a:avLst/>
          </a:prstGeom>
        </p:spPr>
        <p:txBody>
          <a:bodyPr wrap="none" lIns="91436" tIns="45718" rIns="91436" bIns="45718">
            <a:spAutoFit/>
          </a:bodyPr>
          <a:lstStyle/>
          <a:p>
            <a:pPr algn="ctr"/>
            <a:r>
              <a:rPr lang="en-US" altLang="zh-CN" sz="1100" dirty="0">
                <a:solidFill>
                  <a:srgbClr val="A2A2A2"/>
                </a:solidFill>
                <a:latin typeface="Arial" panose="020B0604020202020204" pitchFamily="34" charset="0"/>
                <a:ea typeface="微软雅黑" panose="020B0503020204020204" pitchFamily="34" charset="-122"/>
                <a:sym typeface="Arial" panose="020B0604020202020204" pitchFamily="34" charset="0"/>
              </a:rPr>
              <a:t>RESEARCH METHODS</a:t>
            </a:r>
          </a:p>
        </p:txBody>
      </p:sp>
      <p:sp>
        <p:nvSpPr>
          <p:cNvPr id="107" name="矩形 106"/>
          <p:cNvSpPr/>
          <p:nvPr/>
        </p:nvSpPr>
        <p:spPr>
          <a:xfrm>
            <a:off x="7633372" y="2737657"/>
            <a:ext cx="2116925" cy="261608"/>
          </a:xfrm>
          <a:prstGeom prst="rect">
            <a:avLst/>
          </a:prstGeom>
        </p:spPr>
        <p:txBody>
          <a:bodyPr wrap="none" lIns="91436" tIns="45718" rIns="91436" bIns="45718">
            <a:spAutoFit/>
          </a:bodyPr>
          <a:lstStyle/>
          <a:p>
            <a:pPr algn="ctr"/>
            <a:r>
              <a:rPr lang="en-US" altLang="zh-CN" sz="1100" dirty="0">
                <a:solidFill>
                  <a:srgbClr val="A2A2A2"/>
                </a:solidFill>
                <a:latin typeface="Arial" panose="020B0604020202020204" pitchFamily="34" charset="0"/>
                <a:ea typeface="微软雅黑" panose="020B0503020204020204" pitchFamily="34" charset="-122"/>
                <a:sym typeface="Arial" panose="020B0604020202020204" pitchFamily="34" charset="0"/>
              </a:rPr>
              <a:t>ANALYSIS AND DISCUSSION</a:t>
            </a:r>
          </a:p>
        </p:txBody>
      </p:sp>
      <p:grpSp>
        <p:nvGrpSpPr>
          <p:cNvPr id="3" name="组 2"/>
          <p:cNvGrpSpPr/>
          <p:nvPr/>
        </p:nvGrpSpPr>
        <p:grpSpPr>
          <a:xfrm>
            <a:off x="11454106" y="252857"/>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Arial" panose="020B0604020202020204" pitchFamily="34" charset="0"/>
                  <a:ea typeface="微软雅黑" panose="020B0503020204020204" pitchFamily="34" charset="-122"/>
                  <a:sym typeface="Arial" panose="020B0604020202020204" pitchFamily="34" charset="0"/>
                </a:rPr>
                <a:t>1</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nvSpPr>
          <p:spPr>
            <a:xfrm>
              <a:off x="9015674" y="3077396"/>
              <a:ext cx="2924810" cy="828675"/>
            </a:xfrm>
            <a:prstGeom prst="rect">
              <a:avLst/>
            </a:prstGeom>
            <a:noFill/>
          </p:spPr>
          <p:txBody>
            <a:bodyPr wrap="none" lIns="91438" tIns="45719" rIns="91438" bIns="45719" rtlCol="0">
              <a:spAutoFit/>
            </a:bodyPr>
            <a:lstStyle/>
            <a:p>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项目背景</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6756272" y="3264361"/>
              <a:ext cx="308610" cy="459105"/>
            </a:xfrm>
            <a:prstGeom prst="rect">
              <a:avLst/>
            </a:prstGeom>
          </p:spPr>
          <p:txBody>
            <a:bodyPr wrap="none" lIns="91438" tIns="45719" rIns="91438" bIns="45719">
              <a:spAutoFit/>
            </a:bodyPr>
            <a:lstStyle/>
            <a:p>
              <a:pPr algn="ct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7"/>
          <p:cNvGrpSpPr/>
          <p:nvPr>
            <p:custDataLst>
              <p:tags r:id="rId1"/>
            </p:custDataLst>
          </p:nvPr>
        </p:nvGrpSpPr>
        <p:grpSpPr bwMode="gray">
          <a:xfrm>
            <a:off x="5662023" y="2342218"/>
            <a:ext cx="6154608" cy="3799349"/>
            <a:chOff x="1832768" y="1268759"/>
            <a:chExt cx="6240462" cy="3571875"/>
          </a:xfrm>
          <a:solidFill>
            <a:schemeClr val="tx2">
              <a:alpha val="71000"/>
            </a:schemeClr>
          </a:solidFill>
        </p:grpSpPr>
        <p:sp>
          <p:nvSpPr>
            <p:cNvPr id="20"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6" name="Group 69"/>
            <p:cNvGrpSpPr>
              <a:grpSpLocks noChangeAspect="1"/>
            </p:cNvGrpSpPr>
            <p:nvPr/>
          </p:nvGrpSpPr>
          <p:grpSpPr bwMode="gray">
            <a:xfrm>
              <a:off x="6801642" y="3364259"/>
              <a:ext cx="161925" cy="231775"/>
              <a:chOff x="3802" y="2280"/>
              <a:chExt cx="102" cy="146"/>
            </a:xfrm>
            <a:grpFill/>
          </p:grpSpPr>
          <p:sp>
            <p:nvSpPr>
              <p:cNvPr id="364"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5"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6"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7"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8"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9"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0"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1"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2"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3"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4"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53" name="Group 97"/>
            <p:cNvGrpSpPr>
              <a:grpSpLocks noChangeAspect="1"/>
            </p:cNvGrpSpPr>
            <p:nvPr/>
          </p:nvGrpSpPr>
          <p:grpSpPr bwMode="gray">
            <a:xfrm>
              <a:off x="5818980" y="3002309"/>
              <a:ext cx="636588" cy="587375"/>
              <a:chOff x="3183" y="2052"/>
              <a:chExt cx="401" cy="370"/>
            </a:xfrm>
            <a:grpFill/>
          </p:grpSpPr>
          <p:sp>
            <p:nvSpPr>
              <p:cNvPr id="357"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8"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9"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0"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1"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2"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3"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54"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55" name="Group 106"/>
            <p:cNvGrpSpPr>
              <a:grpSpLocks noChangeAspect="1"/>
            </p:cNvGrpSpPr>
            <p:nvPr/>
          </p:nvGrpSpPr>
          <p:grpSpPr bwMode="gray">
            <a:xfrm>
              <a:off x="7017542" y="2807047"/>
              <a:ext cx="282575" cy="320675"/>
              <a:chOff x="3938" y="1929"/>
              <a:chExt cx="178" cy="202"/>
            </a:xfrm>
            <a:grpFill/>
          </p:grpSpPr>
          <p:sp>
            <p:nvSpPr>
              <p:cNvPr id="353"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4"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5"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6"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56"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4472C4">
                <a:alpha val="85000"/>
              </a:srgbClr>
            </a:solid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61" name="Group 116"/>
            <p:cNvGrpSpPr>
              <a:grpSpLocks noChangeAspect="1"/>
            </p:cNvGrpSpPr>
            <p:nvPr/>
          </p:nvGrpSpPr>
          <p:grpSpPr bwMode="gray">
            <a:xfrm>
              <a:off x="5099842" y="1268760"/>
              <a:ext cx="2973388" cy="1638300"/>
              <a:chOff x="2730" y="960"/>
              <a:chExt cx="1873" cy="1032"/>
            </a:xfrm>
            <a:grpFill/>
          </p:grpSpPr>
          <p:grpSp>
            <p:nvGrpSpPr>
              <p:cNvPr id="336" name="Group 117"/>
              <p:cNvGrpSpPr>
                <a:grpSpLocks noChangeAspect="1"/>
              </p:cNvGrpSpPr>
              <p:nvPr/>
            </p:nvGrpSpPr>
            <p:grpSpPr bwMode="gray">
              <a:xfrm>
                <a:off x="3044" y="960"/>
                <a:ext cx="1473" cy="481"/>
                <a:chOff x="3044" y="960"/>
                <a:chExt cx="1473" cy="481"/>
              </a:xfrm>
              <a:grpFill/>
            </p:grpSpPr>
            <p:sp>
              <p:nvSpPr>
                <p:cNvPr id="340"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1"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2"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3"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4"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5"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6"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7"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8"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9"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0"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1"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2"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37"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8"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9"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Group 135"/>
            <p:cNvGrpSpPr>
              <a:grpSpLocks noChangeAspect="1"/>
            </p:cNvGrpSpPr>
            <p:nvPr/>
          </p:nvGrpSpPr>
          <p:grpSpPr bwMode="gray">
            <a:xfrm>
              <a:off x="5214142" y="2886422"/>
              <a:ext cx="647700" cy="585788"/>
              <a:chOff x="2802" y="1979"/>
              <a:chExt cx="408" cy="369"/>
            </a:xfrm>
            <a:grpFill/>
          </p:grpSpPr>
          <p:sp>
            <p:nvSpPr>
              <p:cNvPr id="307"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08" name="Group 137"/>
              <p:cNvGrpSpPr>
                <a:grpSpLocks noChangeAspect="1"/>
              </p:cNvGrpSpPr>
              <p:nvPr/>
            </p:nvGrpSpPr>
            <p:grpSpPr bwMode="gray">
              <a:xfrm>
                <a:off x="2889" y="2101"/>
                <a:ext cx="17" cy="51"/>
                <a:chOff x="2889" y="2101"/>
                <a:chExt cx="17" cy="51"/>
              </a:xfrm>
              <a:grpFill/>
            </p:grpSpPr>
            <p:sp>
              <p:nvSpPr>
                <p:cNvPr id="333"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4"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5"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09"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1"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11" name="Group 145"/>
              <p:cNvGrpSpPr>
                <a:grpSpLocks noChangeAspect="1"/>
              </p:cNvGrpSpPr>
              <p:nvPr/>
            </p:nvGrpSpPr>
            <p:grpSpPr bwMode="gray">
              <a:xfrm>
                <a:off x="2984" y="2276"/>
                <a:ext cx="114" cy="72"/>
                <a:chOff x="2984" y="2276"/>
                <a:chExt cx="114" cy="72"/>
              </a:xfrm>
              <a:grpFill/>
            </p:grpSpPr>
            <p:sp>
              <p:nvSpPr>
                <p:cNvPr id="329"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0"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12"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13" name="Group 149"/>
              <p:cNvGrpSpPr>
                <a:grpSpLocks noChangeAspect="1"/>
              </p:cNvGrpSpPr>
              <p:nvPr/>
            </p:nvGrpSpPr>
            <p:grpSpPr bwMode="gray">
              <a:xfrm>
                <a:off x="3086" y="2189"/>
                <a:ext cx="85" cy="114"/>
                <a:chOff x="3086" y="2189"/>
                <a:chExt cx="85" cy="114"/>
              </a:xfrm>
              <a:grpFill/>
            </p:grpSpPr>
            <p:sp>
              <p:nvSpPr>
                <p:cNvPr id="327"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8"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14"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15" name="Group 153"/>
              <p:cNvGrpSpPr>
                <a:grpSpLocks noChangeAspect="1"/>
              </p:cNvGrpSpPr>
              <p:nvPr/>
            </p:nvGrpSpPr>
            <p:grpSpPr bwMode="gray">
              <a:xfrm>
                <a:off x="3000" y="2012"/>
                <a:ext cx="210" cy="192"/>
                <a:chOff x="3000" y="2012"/>
                <a:chExt cx="210" cy="192"/>
              </a:xfrm>
              <a:grpFill/>
            </p:grpSpPr>
            <p:sp>
              <p:nvSpPr>
                <p:cNvPr id="325"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6"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16"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17"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18"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19" name="Group 159"/>
              <p:cNvGrpSpPr>
                <a:grpSpLocks noChangeAspect="1"/>
              </p:cNvGrpSpPr>
              <p:nvPr/>
            </p:nvGrpSpPr>
            <p:grpSpPr bwMode="gray">
              <a:xfrm>
                <a:off x="2802" y="1979"/>
                <a:ext cx="205" cy="88"/>
                <a:chOff x="2802" y="1979"/>
                <a:chExt cx="205" cy="88"/>
              </a:xfrm>
              <a:grpFill/>
            </p:grpSpPr>
            <p:sp>
              <p:nvSpPr>
                <p:cNvPr id="323"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4"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20"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1"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2"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63"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68" name="Group 170"/>
            <p:cNvGrpSpPr>
              <a:grpSpLocks noChangeAspect="1"/>
            </p:cNvGrpSpPr>
            <p:nvPr/>
          </p:nvGrpSpPr>
          <p:grpSpPr bwMode="gray">
            <a:xfrm>
              <a:off x="5539580" y="2891184"/>
              <a:ext cx="96838" cy="77788"/>
              <a:chOff x="3007" y="1982"/>
              <a:chExt cx="61" cy="49"/>
            </a:xfrm>
            <a:grpFill/>
          </p:grpSpPr>
          <p:sp>
            <p:nvSpPr>
              <p:cNvPr id="305"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6"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69"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70" name="Group 222"/>
            <p:cNvGrpSpPr>
              <a:grpSpLocks noChangeAspect="1"/>
            </p:cNvGrpSpPr>
            <p:nvPr/>
          </p:nvGrpSpPr>
          <p:grpSpPr bwMode="gray">
            <a:xfrm>
              <a:off x="4945856" y="1268759"/>
              <a:ext cx="287338" cy="296863"/>
              <a:chOff x="3202" y="1036"/>
              <a:chExt cx="181" cy="187"/>
            </a:xfrm>
            <a:grpFill/>
          </p:grpSpPr>
          <p:sp>
            <p:nvSpPr>
              <p:cNvPr id="299"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0"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1"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2"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3"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4"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71"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4"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5"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6"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7"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78" name="Group 236"/>
            <p:cNvGrpSpPr>
              <a:grpSpLocks noChangeAspect="1"/>
            </p:cNvGrpSpPr>
            <p:nvPr/>
          </p:nvGrpSpPr>
          <p:grpSpPr bwMode="gray">
            <a:xfrm>
              <a:off x="3344068" y="3475384"/>
              <a:ext cx="808038" cy="1365250"/>
              <a:chOff x="1624" y="2350"/>
              <a:chExt cx="509" cy="860"/>
            </a:xfrm>
            <a:grpFill/>
          </p:grpSpPr>
          <p:sp>
            <p:nvSpPr>
              <p:cNvPr id="274"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5"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6"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7"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8"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9"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0"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1"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2"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3"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4"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5"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6"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7"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8"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9"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0"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1"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2"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3"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4"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5"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6"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7"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8"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79"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0"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1"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2"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3"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4"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5"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6"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87" name="Group 270"/>
            <p:cNvGrpSpPr>
              <a:grpSpLocks noChangeAspect="1"/>
            </p:cNvGrpSpPr>
            <p:nvPr/>
          </p:nvGrpSpPr>
          <p:grpSpPr bwMode="gray">
            <a:xfrm>
              <a:off x="1832768" y="1897409"/>
              <a:ext cx="1765300" cy="1346200"/>
              <a:chOff x="672" y="1356"/>
              <a:chExt cx="1112" cy="848"/>
            </a:xfrm>
            <a:grpFill/>
          </p:grpSpPr>
          <p:grpSp>
            <p:nvGrpSpPr>
              <p:cNvPr id="262" name="Group 271"/>
              <p:cNvGrpSpPr>
                <a:grpSpLocks noChangeAspect="1"/>
              </p:cNvGrpSpPr>
              <p:nvPr/>
            </p:nvGrpSpPr>
            <p:grpSpPr bwMode="gray">
              <a:xfrm>
                <a:off x="672" y="1356"/>
                <a:ext cx="418" cy="413"/>
                <a:chOff x="672" y="1356"/>
                <a:chExt cx="418" cy="413"/>
              </a:xfrm>
              <a:grpFill/>
            </p:grpSpPr>
            <p:sp>
              <p:nvSpPr>
                <p:cNvPr id="269"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0"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1"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2"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3"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3" name="Group 277"/>
              <p:cNvGrpSpPr>
                <a:grpSpLocks noChangeAspect="1"/>
              </p:cNvGrpSpPr>
              <p:nvPr/>
            </p:nvGrpSpPr>
            <p:grpSpPr bwMode="gray">
              <a:xfrm>
                <a:off x="1149" y="1865"/>
                <a:ext cx="635" cy="339"/>
                <a:chOff x="1149" y="1865"/>
                <a:chExt cx="635" cy="339"/>
              </a:xfrm>
              <a:grpFill/>
            </p:grpSpPr>
            <p:sp>
              <p:nvSpPr>
                <p:cNvPr id="264"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5"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6"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7"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8"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88" name="Group 283"/>
            <p:cNvGrpSpPr>
              <a:grpSpLocks noChangeAspect="1"/>
            </p:cNvGrpSpPr>
            <p:nvPr/>
          </p:nvGrpSpPr>
          <p:grpSpPr bwMode="gray">
            <a:xfrm>
              <a:off x="2304256" y="1268759"/>
              <a:ext cx="1538288" cy="1622425"/>
              <a:chOff x="969" y="960"/>
              <a:chExt cx="969" cy="1022"/>
            </a:xfrm>
            <a:grpFill/>
          </p:grpSpPr>
          <p:sp>
            <p:nvSpPr>
              <p:cNvPr id="233"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4"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5"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6"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7"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8"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9"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0"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1"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2"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3"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4"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5"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6"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7"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8"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9"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0"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1"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2"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3"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4"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5"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6"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7"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8"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9"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0"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1"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89"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0"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1"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2"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3"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5"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6"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8"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9"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0"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1"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2"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3"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4"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5"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6"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7"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8"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9"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0"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1"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2"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13" name="Group 337"/>
            <p:cNvGrpSpPr>
              <a:grpSpLocks noChangeAspect="1"/>
            </p:cNvGrpSpPr>
            <p:nvPr/>
          </p:nvGrpSpPr>
          <p:grpSpPr bwMode="gray">
            <a:xfrm>
              <a:off x="3455193" y="3327747"/>
              <a:ext cx="28575" cy="44450"/>
              <a:chOff x="1694" y="2257"/>
              <a:chExt cx="18" cy="28"/>
            </a:xfrm>
            <a:grpFill/>
          </p:grpSpPr>
          <p:sp>
            <p:nvSpPr>
              <p:cNvPr id="231"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2"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14"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5"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6"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7"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8"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9"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0"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1"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2"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3"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4"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5"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26" name="Group 362"/>
            <p:cNvGrpSpPr/>
            <p:nvPr/>
          </p:nvGrpSpPr>
          <p:grpSpPr bwMode="gray">
            <a:xfrm>
              <a:off x="4580731" y="1911697"/>
              <a:ext cx="879476" cy="1109663"/>
              <a:chOff x="4580731" y="1911697"/>
              <a:chExt cx="879476" cy="1109663"/>
            </a:xfrm>
            <a:grpFill/>
          </p:grpSpPr>
          <p:sp>
            <p:nvSpPr>
              <p:cNvPr id="182"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3"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4"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85" name="Group 178"/>
              <p:cNvGrpSpPr>
                <a:grpSpLocks noChangeAspect="1"/>
              </p:cNvGrpSpPr>
              <p:nvPr/>
            </p:nvGrpSpPr>
            <p:grpSpPr bwMode="gray">
              <a:xfrm>
                <a:off x="4876006" y="2765772"/>
                <a:ext cx="204788" cy="242888"/>
                <a:chOff x="2589" y="1903"/>
                <a:chExt cx="129" cy="153"/>
              </a:xfrm>
              <a:grpFill/>
            </p:grpSpPr>
            <p:sp>
              <p:nvSpPr>
                <p:cNvPr id="228"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9"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0"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86"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7"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8"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9"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0"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1"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2"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93" name="Group 189"/>
              <p:cNvGrpSpPr>
                <a:grpSpLocks noChangeAspect="1"/>
              </p:cNvGrpSpPr>
              <p:nvPr/>
            </p:nvGrpSpPr>
            <p:grpSpPr bwMode="gray">
              <a:xfrm>
                <a:off x="4679156" y="2659410"/>
                <a:ext cx="247650" cy="244475"/>
                <a:chOff x="2465" y="1836"/>
                <a:chExt cx="156" cy="154"/>
              </a:xfrm>
              <a:grpFill/>
            </p:grpSpPr>
            <p:sp>
              <p:nvSpPr>
                <p:cNvPr id="226"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7"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4" name="Group 192"/>
              <p:cNvGrpSpPr>
                <a:grpSpLocks noChangeAspect="1"/>
              </p:cNvGrpSpPr>
              <p:nvPr/>
            </p:nvGrpSpPr>
            <p:grpSpPr bwMode="gray">
              <a:xfrm>
                <a:off x="4620419" y="2430810"/>
                <a:ext cx="171450" cy="258763"/>
                <a:chOff x="2428" y="1692"/>
                <a:chExt cx="108" cy="163"/>
              </a:xfrm>
              <a:grpFill/>
            </p:grpSpPr>
            <p:sp>
              <p:nvSpPr>
                <p:cNvPr id="224"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5"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95"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6"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7"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8"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99" name="Group 199"/>
              <p:cNvGrpSpPr>
                <a:grpSpLocks noChangeAspect="1"/>
              </p:cNvGrpSpPr>
              <p:nvPr/>
            </p:nvGrpSpPr>
            <p:grpSpPr bwMode="gray">
              <a:xfrm>
                <a:off x="5033169" y="2808635"/>
                <a:ext cx="68263" cy="68263"/>
                <a:chOff x="2688" y="1930"/>
                <a:chExt cx="43" cy="43"/>
              </a:xfrm>
              <a:grpFill/>
            </p:grpSpPr>
            <p:sp>
              <p:nvSpPr>
                <p:cNvPr id="222"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3"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00"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1"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2"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3"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4"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5"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6"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7"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8"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9"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0"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1"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2"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3"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4"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5"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6"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7"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8"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19" name="Group 359"/>
              <p:cNvGrpSpPr/>
              <p:nvPr/>
            </p:nvGrpSpPr>
            <p:grpSpPr bwMode="gray">
              <a:xfrm>
                <a:off x="5080794" y="2788583"/>
                <a:ext cx="75600" cy="108000"/>
                <a:chOff x="4160739" y="2986112"/>
                <a:chExt cx="187325" cy="233362"/>
              </a:xfrm>
              <a:grpFill/>
            </p:grpSpPr>
            <p:sp>
              <p:nvSpPr>
                <p:cNvPr id="220"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1"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27" name="Group 368"/>
            <p:cNvGrpSpPr/>
            <p:nvPr/>
          </p:nvGrpSpPr>
          <p:grpSpPr bwMode="gray">
            <a:xfrm>
              <a:off x="4455318" y="2994372"/>
              <a:ext cx="1196974" cy="1339850"/>
              <a:chOff x="4455318" y="2994372"/>
              <a:chExt cx="1196974" cy="1339850"/>
            </a:xfrm>
            <a:grpFill/>
          </p:grpSpPr>
          <p:sp>
            <p:nvSpPr>
              <p:cNvPr id="128"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9"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30" name="Group 367"/>
              <p:cNvGrpSpPr/>
              <p:nvPr/>
            </p:nvGrpSpPr>
            <p:grpSpPr bwMode="gray">
              <a:xfrm>
                <a:off x="4455318" y="2994372"/>
                <a:ext cx="1196974" cy="1339850"/>
                <a:chOff x="4455318" y="2994372"/>
                <a:chExt cx="1196974" cy="1339850"/>
              </a:xfrm>
              <a:grpFill/>
            </p:grpSpPr>
            <p:sp>
              <p:nvSpPr>
                <p:cNvPr id="131"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2"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3"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4"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5"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6"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7"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8"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9"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0"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1"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2"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3"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4"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5"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6"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7"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8"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9"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50" name="Group 25"/>
                <p:cNvGrpSpPr>
                  <a:grpSpLocks noChangeAspect="1"/>
                </p:cNvGrpSpPr>
                <p:nvPr/>
              </p:nvGrpSpPr>
              <p:grpSpPr bwMode="gray">
                <a:xfrm>
                  <a:off x="4961730" y="3769072"/>
                  <a:ext cx="219075" cy="239713"/>
                  <a:chOff x="2643" y="2535"/>
                  <a:chExt cx="138" cy="151"/>
                </a:xfrm>
                <a:grpFill/>
              </p:grpSpPr>
              <p:sp>
                <p:nvSpPr>
                  <p:cNvPr id="180"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1"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51"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2"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3"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4"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5"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6"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7"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8"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9"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0"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1"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2"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3"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4"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5"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6"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7"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8"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9"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0"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1"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2"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3"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4"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5"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6"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77" name="Group 364"/>
                <p:cNvGrpSpPr>
                  <a:grpSpLocks noChangeAspect="1"/>
                </p:cNvGrpSpPr>
                <p:nvPr/>
              </p:nvGrpSpPr>
              <p:grpSpPr bwMode="gray">
                <a:xfrm>
                  <a:off x="5141117" y="3280172"/>
                  <a:ext cx="289379" cy="349200"/>
                  <a:chOff x="3548063" y="12700"/>
                  <a:chExt cx="5667375" cy="6838950"/>
                </a:xfrm>
                <a:grpFill/>
              </p:grpSpPr>
              <p:sp>
                <p:nvSpPr>
                  <p:cNvPr id="178"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latin typeface="Arial" panose="020B0604020202020204" pitchFamily="34" charset="0"/>
                      <a:ea typeface="微软雅黑" panose="020B0503020204020204" pitchFamily="34" charset="-122"/>
                      <a:sym typeface="Arial" panose="020B0604020202020204" pitchFamily="34" charset="0"/>
                    </a:endParaRPr>
                  </a:p>
                </p:txBody>
              </p:sp>
              <p:sp>
                <p:nvSpPr>
                  <p:cNvPr id="179"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latin typeface="Arial" panose="020B0604020202020204" pitchFamily="34" charset="0"/>
                      <a:ea typeface="微软雅黑" panose="020B0503020204020204" pitchFamily="34" charset="-122"/>
                      <a:sym typeface="Arial" panose="020B0604020202020204" pitchFamily="34" charset="0"/>
                    </a:endParaRPr>
                  </a:p>
                </p:txBody>
              </p:sp>
            </p:grpSp>
          </p:grpSp>
        </p:grpSp>
      </p:grpSp>
      <p:sp>
        <p:nvSpPr>
          <p:cNvPr id="375" name="文本框 374"/>
          <p:cNvSpPr txBox="1"/>
          <p:nvPr/>
        </p:nvSpPr>
        <p:spPr>
          <a:xfrm>
            <a:off x="540291" y="1606097"/>
            <a:ext cx="791210" cy="569595"/>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Arial" panose="020B0604020202020204" pitchFamily="34" charset="0"/>
                <a:ea typeface="微软雅黑" panose="020B0503020204020204" pitchFamily="34" charset="-122"/>
                <a:sym typeface="Arial" panose="020B0604020202020204" pitchFamily="34" charset="0"/>
              </a:rPr>
              <a:t>现状</a:t>
            </a:r>
          </a:p>
        </p:txBody>
      </p:sp>
      <p:cxnSp>
        <p:nvCxnSpPr>
          <p:cNvPr id="376" name="直接连接符 375"/>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nvCxnSpPr>
        <p:spPr>
          <a:xfrm>
            <a:off x="620874" y="445469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2" name="矩形 381"/>
          <p:cNvSpPr/>
          <p:nvPr/>
        </p:nvSpPr>
        <p:spPr>
          <a:xfrm>
            <a:off x="647435" y="2133609"/>
            <a:ext cx="4732189" cy="2329815"/>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zh-CN" altLang="en-US" sz="1600" dirty="0" smtClean="0">
                <a:sym typeface="+mn-ea"/>
              </a:rPr>
              <a:t>二十一世纪是信息化的时代，第三产业在各国的比重不断上升，特别是服务业，信息服务业成为21世纪的主导产业，这导致了电子商务的产生和发展，在全球信息化大势所驱的影响下，各国的电子商务不断的改进和完善，电子平台成为各个国家和各大公司争夺的焦点。</a:t>
            </a:r>
            <a:endParaRPr lang="en-US" altLang="zh-CN" sz="16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1</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47718" y="267581"/>
            <a:ext cx="1705610" cy="459105"/>
          </a:xfrm>
          <a:prstGeom prst="rect">
            <a:avLst/>
          </a:prstGeom>
          <a:noFill/>
        </p:spPr>
        <p:txBody>
          <a:bodyPr wrap="none" lIns="91436" tIns="45718" rIns="91436" bIns="45718" rtlCol="0">
            <a:spAutoFit/>
          </a:bodyPr>
          <a:lstStyle/>
          <a:p>
            <a:pPr algn="l"/>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项目背景</a:t>
            </a:r>
          </a:p>
        </p:txBody>
      </p:sp>
      <p:sp>
        <p:nvSpPr>
          <p:cNvPr id="397" name="矩形 396"/>
          <p:cNvSpPr/>
          <p:nvPr/>
        </p:nvSpPr>
        <p:spPr>
          <a:xfrm>
            <a:off x="2446472" y="324999"/>
            <a:ext cx="3512493"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BACKGROUNDS</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3784930" y="2722077"/>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1202690" y="1446664"/>
            <a:ext cx="9852025" cy="4564763"/>
          </a:xfrm>
          <a:prstGeom prst="roundRect">
            <a:avLst>
              <a:gd name="adj" fmla="val 3819"/>
            </a:avLst>
          </a:prstGeom>
          <a:solidFill>
            <a:srgbClr val="4472C4">
              <a:alpha val="63000"/>
            </a:srgbClr>
          </a:solidFill>
        </p:spPr>
        <p:txBody>
          <a:bodyPr wrap="square" lIns="91436" tIns="45718" rIns="91436" bIns="45718">
            <a:spAutoFit/>
          </a:bodyPr>
          <a:lstStyle/>
          <a:p>
            <a:pPr indent="457200"/>
            <a:r>
              <a:rPr lang="zh-CN" altLang="en-US" dirty="0" smtClean="0"/>
              <a:t>随着我国经济的高速发展，人们的生活水平不断提高，人民的消费观念也在不断转变，近年来在国内购物已经不能满足广大的消费者，进而到国外购物的消费团体在逐渐壮大，一度出现代购等热潮，然而国内消费者通过网络“飘洋过海”选购商品，不仅要解决语言障碍、办理多币种信用卡、挑选并注册转运公司，还要研究海关税收政策、不同国家的商品尺码，担心物流以及无法售后等问题，代购又有诸多信任危机。</a:t>
            </a:r>
          </a:p>
          <a:p>
            <a:pPr indent="457200"/>
            <a:r>
              <a:rPr lang="zh-CN" altLang="en-US" dirty="0" smtClean="0"/>
              <a:t>海豚村是一个桥梁，连接起海外电商与中国的消费者，海豚村通过与海外本土知名电商采取独家商业授权代理的形式直接合作，最大限度地减少了中间环节，将流通成本让利给广大消费者。国内用户在海豚村可直接购买海外电商的产品，海外电商通过国际物流直接邮寄到国内消费者手里，全程直购直邮，无任何买手、代购、转运等中间环节，用户能够真正享受到货源透明、价格透明、物流透明的舒适购物体验。</a:t>
            </a:r>
          </a:p>
          <a:p>
            <a:pPr indent="457200"/>
            <a:r>
              <a:rPr lang="zh-CN" altLang="en-US" dirty="0" smtClean="0"/>
              <a:t>我们开发的海豚村网站适用于国内的所有消费者用户，随着我国经济的不断发展，用户群体将不断壮大，用户将随时随地上网浏览购买心仪的商品。</a:t>
            </a:r>
          </a:p>
          <a:p>
            <a:pPr indent="457200"/>
            <a:r>
              <a:rPr lang="zh-CN" altLang="en-US" dirty="0" smtClean="0"/>
              <a:t>海豚村为广大用户展示海外丰富多彩的商品，其核心功能有用户的登录注册让您拥有专属的海豚村</a:t>
            </a:r>
            <a:r>
              <a:rPr lang="en-US" dirty="0" smtClean="0"/>
              <a:t>;</a:t>
            </a:r>
            <a:r>
              <a:rPr lang="zh-CN" altLang="en-US" dirty="0" smtClean="0"/>
              <a:t>商品搜索功能使您看您想看</a:t>
            </a:r>
            <a:r>
              <a:rPr lang="en-US" dirty="0" smtClean="0"/>
              <a:t>,</a:t>
            </a:r>
            <a:r>
              <a:rPr lang="zh-CN" altLang="en-US" dirty="0" smtClean="0"/>
              <a:t>搜您想搜的产品</a:t>
            </a:r>
            <a:r>
              <a:rPr lang="en-US" dirty="0" smtClean="0"/>
              <a:t>;</a:t>
            </a:r>
            <a:r>
              <a:rPr lang="zh-CN" altLang="en-US" dirty="0" smtClean="0"/>
              <a:t>购物车为您承载喜爱的产品，方便您一次性付款。</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1613156" y="4801278"/>
            <a:ext cx="234315" cy="389890"/>
          </a:xfrm>
          <a:prstGeom prst="rect">
            <a:avLst/>
          </a:prstGeom>
          <a:noFill/>
        </p:spPr>
        <p:txBody>
          <a:bodyPr wrap="none" lIns="91438" tIns="45719" rIns="91438" bIns="45719" rtlCol="0">
            <a:spAutoFit/>
          </a:bodyPr>
          <a:lstStyle/>
          <a:p>
            <a:pPr>
              <a:lnSpc>
                <a:spcPct val="130000"/>
              </a:lnSpc>
            </a:pPr>
            <a:r>
              <a:rPr lang="en-US" altLang="zh-CN" sz="1500" dirty="0">
                <a:solidFill>
                  <a:schemeClr val="tx2"/>
                </a:solidFill>
                <a:latin typeface="Arial" panose="020B0604020202020204" pitchFamily="34" charset="0"/>
                <a:ea typeface="微软雅黑" panose="020B0503020204020204" pitchFamily="34" charset="-122"/>
                <a:sym typeface="Arial" panose="020B0604020202020204" pitchFamily="34" charset="0"/>
              </a:rPr>
              <a:t> </a:t>
            </a:r>
            <a:endParaRPr lang="zh-CN" altLang="en-US" sz="15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6" name="直接连接符 25"/>
          <p:cNvCxnSpPr/>
          <p:nvPr/>
        </p:nvCxnSpPr>
        <p:spPr>
          <a:xfrm>
            <a:off x="1701528"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16580"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931632"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1</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研究背景</a:t>
            </a:r>
          </a:p>
        </p:txBody>
      </p:sp>
      <p:sp>
        <p:nvSpPr>
          <p:cNvPr id="56" name="矩形 55"/>
          <p:cNvSpPr/>
          <p:nvPr/>
        </p:nvSpPr>
        <p:spPr>
          <a:xfrm>
            <a:off x="2446472" y="324999"/>
            <a:ext cx="3512493"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BACKGROUNDS</a:t>
            </a:r>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Arial" panose="020B0604020202020204" pitchFamily="34" charset="0"/>
                  <a:ea typeface="微软雅黑" panose="020B0503020204020204" pitchFamily="34" charset="-122"/>
                  <a:sym typeface="Arial" panose="020B0604020202020204" pitchFamily="34" charset="0"/>
                </a:rPr>
                <a:t>2</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nvSpPr>
          <p:spPr>
            <a:xfrm>
              <a:off x="9015674" y="3077396"/>
              <a:ext cx="2947811" cy="861772"/>
            </a:xfrm>
            <a:prstGeom prst="rect">
              <a:avLst/>
            </a:prstGeom>
            <a:noFill/>
          </p:spPr>
          <p:txBody>
            <a:bodyPr wrap="none" lIns="91438" tIns="45719" rIns="91438" bIns="45719" rtlCol="0">
              <a:spAutoFit/>
            </a:bodyPr>
            <a:lstStyle/>
            <a:p>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研究框架</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4902656" y="3264361"/>
              <a:ext cx="4015840" cy="461663"/>
            </a:xfrm>
            <a:prstGeom prst="rect">
              <a:avLst/>
            </a:prstGeom>
          </p:spPr>
          <p:txBody>
            <a:bodyPr wrap="none" lIns="91438" tIns="45719" rIns="91438" bIns="45719">
              <a:spAutoFit/>
            </a:bodyPr>
            <a:lstStyle/>
            <a:p>
              <a:pPr algn="ct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FRAMWORKS</a:t>
              </a:r>
            </a:p>
          </p:txBody>
        </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3058547" y="367603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60" name="文本框 59"/>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研究框架</a:t>
            </a:r>
          </a:p>
        </p:txBody>
      </p:sp>
      <p:sp>
        <p:nvSpPr>
          <p:cNvPr id="61" name="矩形 60"/>
          <p:cNvSpPr/>
          <p:nvPr/>
        </p:nvSpPr>
        <p:spPr>
          <a:xfrm>
            <a:off x="2595552" y="324999"/>
            <a:ext cx="3214334"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FRAMWORKS</a:t>
            </a:r>
          </a:p>
        </p:txBody>
      </p:sp>
      <p:sp>
        <p:nvSpPr>
          <p:cNvPr id="2" name="文本框 1"/>
          <p:cNvSpPr txBox="1"/>
          <p:nvPr/>
        </p:nvSpPr>
        <p:spPr>
          <a:xfrm>
            <a:off x="1620520" y="2006600"/>
            <a:ext cx="8634095" cy="677108"/>
          </a:xfrm>
          <a:prstGeom prst="rect">
            <a:avLst/>
          </a:prstGeom>
          <a:noFill/>
        </p:spPr>
        <p:txBody>
          <a:bodyPr wrap="square" rtlCol="0" anchor="t">
            <a:spAutoFit/>
          </a:bodyPr>
          <a:lstStyle/>
          <a:p>
            <a:r>
              <a:rPr lang="zh-CN" altLang="en-US" dirty="0"/>
              <a:t>vue是最火的</a:t>
            </a:r>
            <a:r>
              <a:rPr lang="zh-CN" altLang="en-US"/>
              <a:t>mvvm</a:t>
            </a:r>
            <a:r>
              <a:rPr lang="zh-CN" altLang="en-US" smtClean="0"/>
              <a:t>框架之一，</a:t>
            </a:r>
            <a:r>
              <a:rPr lang="zh-CN" altLang="en-US" dirty="0"/>
              <a:t>他以轻量，简洁，高效</a:t>
            </a:r>
            <a:r>
              <a:rPr lang="zh-CN" altLang="en-US" dirty="0" smtClean="0"/>
              <a:t>，他借鉴</a:t>
            </a:r>
            <a:r>
              <a:rPr lang="en-US" altLang="zh-CN" dirty="0" smtClean="0"/>
              <a:t>angular</a:t>
            </a:r>
            <a:r>
              <a:rPr lang="zh-CN" altLang="en-US" dirty="0" smtClean="0"/>
              <a:t>的数据驱动和</a:t>
            </a:r>
            <a:r>
              <a:rPr lang="en-US" altLang="zh-CN" dirty="0" smtClean="0"/>
              <a:t>react</a:t>
            </a:r>
            <a:r>
              <a:rPr lang="zh-CN" altLang="en-US" dirty="0" smtClean="0"/>
              <a:t>的组件化所形成的核心，大幅度提高了开发效率</a:t>
            </a:r>
            <a:endParaRPr lang="zh-CN" altLang="en-US" dirty="0"/>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研究框架</a:t>
            </a:r>
          </a:p>
        </p:txBody>
      </p:sp>
      <p:sp>
        <p:nvSpPr>
          <p:cNvPr id="95" name="矩形 94"/>
          <p:cNvSpPr/>
          <p:nvPr/>
        </p:nvSpPr>
        <p:spPr>
          <a:xfrm>
            <a:off x="2595552" y="324999"/>
            <a:ext cx="3214334"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FRAMWORKS</a:t>
            </a:r>
          </a:p>
        </p:txBody>
      </p:sp>
      <p:sp>
        <p:nvSpPr>
          <p:cNvPr id="12" name="文本框 11"/>
          <p:cNvSpPr txBox="1"/>
          <p:nvPr/>
        </p:nvSpPr>
        <p:spPr>
          <a:xfrm>
            <a:off x="4917440" y="1859915"/>
            <a:ext cx="5980430" cy="2139047"/>
          </a:xfrm>
          <a:prstGeom prst="rect">
            <a:avLst/>
          </a:prstGeom>
          <a:noFill/>
        </p:spPr>
        <p:txBody>
          <a:bodyPr wrap="square" rtlCol="0" anchor="t">
            <a:spAutoFit/>
          </a:bodyPr>
          <a:lstStyle/>
          <a:p>
            <a:r>
              <a:rPr lang="zh-CN" altLang="en-US" dirty="0">
                <a:sym typeface="+mn-ea"/>
              </a:rPr>
              <a:t>1&gt;首页</a:t>
            </a:r>
            <a:endParaRPr lang="zh-CN" altLang="en-US" dirty="0"/>
          </a:p>
          <a:p>
            <a:endParaRPr lang="zh-CN" altLang="en-US" dirty="0"/>
          </a:p>
          <a:p>
            <a:r>
              <a:rPr lang="en-US" altLang="zh-CN" dirty="0">
                <a:sym typeface="+mn-ea"/>
              </a:rPr>
              <a:t>	</a:t>
            </a:r>
            <a:r>
              <a:rPr lang="zh-CN" altLang="en-US" dirty="0">
                <a:sym typeface="+mn-ea"/>
              </a:rPr>
              <a:t>顶部：顶部展示栏</a:t>
            </a:r>
            <a:r>
              <a:rPr lang="zh-CN" altLang="en-US" dirty="0" smtClean="0">
                <a:sym typeface="+mn-ea"/>
              </a:rPr>
              <a:t>、点击搜索图标可进入搜索页</a:t>
            </a:r>
            <a:endParaRPr lang="zh-CN" altLang="en-US" dirty="0"/>
          </a:p>
          <a:p>
            <a:r>
              <a:rPr lang="en-US" altLang="zh-CN" dirty="0">
                <a:sym typeface="+mn-ea"/>
              </a:rPr>
              <a:t>	</a:t>
            </a:r>
            <a:r>
              <a:rPr lang="zh-CN" altLang="en-US" dirty="0">
                <a:sym typeface="+mn-ea"/>
              </a:rPr>
              <a:t>轮播图：使用swiper实现效果</a:t>
            </a:r>
            <a:endParaRPr lang="zh-CN" altLang="en-US" dirty="0"/>
          </a:p>
          <a:p>
            <a:r>
              <a:rPr lang="en-US" altLang="zh-CN" dirty="0">
                <a:sym typeface="+mn-ea"/>
              </a:rPr>
              <a:t>	</a:t>
            </a:r>
            <a:r>
              <a:rPr lang="zh-CN" altLang="en-US" dirty="0">
                <a:sym typeface="+mn-ea"/>
              </a:rPr>
              <a:t>内容：展示活动</a:t>
            </a:r>
          </a:p>
          <a:p>
            <a:r>
              <a:rPr lang="en-US" altLang="zh-CN" dirty="0"/>
              <a:t>	</a:t>
            </a:r>
            <a:r>
              <a:rPr lang="zh-CN" altLang="en-US" dirty="0"/>
              <a:t>底部：通过底部栏位切换，单页面刷新效果</a:t>
            </a:r>
          </a:p>
        </p:txBody>
      </p:sp>
      <p:pic>
        <p:nvPicPr>
          <p:cNvPr id="1026" name="Picture 2"/>
          <p:cNvPicPr>
            <a:picLocks noChangeAspect="1" noChangeArrowheads="1"/>
          </p:cNvPicPr>
          <p:nvPr/>
        </p:nvPicPr>
        <p:blipFill>
          <a:blip r:embed="rId2"/>
          <a:srcRect/>
          <a:stretch>
            <a:fillRect/>
          </a:stretch>
        </p:blipFill>
        <p:spPr bwMode="auto">
          <a:xfrm>
            <a:off x="1065308" y="1368615"/>
            <a:ext cx="3643169" cy="485775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研究框架</a:t>
            </a:r>
          </a:p>
        </p:txBody>
      </p:sp>
      <p:sp>
        <p:nvSpPr>
          <p:cNvPr id="95" name="矩形 94"/>
          <p:cNvSpPr/>
          <p:nvPr/>
        </p:nvSpPr>
        <p:spPr>
          <a:xfrm>
            <a:off x="2595552" y="324999"/>
            <a:ext cx="3214334"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FRAMWORKS</a:t>
            </a:r>
          </a:p>
        </p:txBody>
      </p:sp>
      <p:sp>
        <p:nvSpPr>
          <p:cNvPr id="4" name="文本框 3"/>
          <p:cNvSpPr txBox="1"/>
          <p:nvPr/>
        </p:nvSpPr>
        <p:spPr>
          <a:xfrm>
            <a:off x="4869815" y="860425"/>
            <a:ext cx="5964555" cy="3507740"/>
          </a:xfrm>
          <a:prstGeom prst="rect">
            <a:avLst/>
          </a:prstGeom>
          <a:noFill/>
        </p:spPr>
        <p:txBody>
          <a:bodyPr wrap="square" rtlCol="0">
            <a:spAutoFit/>
          </a:bodyPr>
          <a:lstStyle/>
          <a:p>
            <a:endParaRPr lang="zh-CN" altLang="en-US" sz="3200" dirty="0"/>
          </a:p>
          <a:p>
            <a:endParaRPr lang="zh-CN" altLang="en-US" dirty="0"/>
          </a:p>
          <a:p>
            <a:r>
              <a:rPr lang="en-US" altLang="zh-CN" sz="2800" dirty="0"/>
              <a:t>2</a:t>
            </a:r>
            <a:r>
              <a:rPr lang="zh-CN" altLang="en-US" sz="2800" dirty="0"/>
              <a:t>&gt;分类</a:t>
            </a:r>
          </a:p>
          <a:p>
            <a:r>
              <a:rPr lang="en-US" altLang="zh-CN" dirty="0"/>
              <a:t>        </a:t>
            </a:r>
            <a:r>
              <a:rPr lang="zh-CN" altLang="en-US" dirty="0"/>
              <a:t>根据</a:t>
            </a:r>
            <a:r>
              <a:rPr lang="en-US" altLang="zh-CN" dirty="0" err="1"/>
              <a:t>axios</a:t>
            </a:r>
            <a:r>
              <a:rPr lang="zh-CN" altLang="en-US" dirty="0"/>
              <a:t>跟后台交互，点击左边的列表中不同项可以切换右边数据，实现</a:t>
            </a:r>
            <a:r>
              <a:rPr lang="en-US" altLang="zh-CN" dirty="0"/>
              <a:t>tab</a:t>
            </a:r>
            <a:r>
              <a:rPr lang="zh-CN" altLang="en-US" dirty="0"/>
              <a:t>切换的效果。</a:t>
            </a:r>
          </a:p>
          <a:p>
            <a:endParaRPr lang="zh-CN" altLang="en-US" dirty="0"/>
          </a:p>
          <a:p>
            <a:r>
              <a:rPr lang="en-US" altLang="zh-CN" dirty="0"/>
              <a:t>        </a:t>
            </a:r>
            <a:r>
              <a:rPr lang="zh-CN" altLang="en-US" dirty="0"/>
              <a:t>点击热门品牌中内容可以，通过路由跳转新的页面</a:t>
            </a:r>
            <a:r>
              <a:rPr lang="en-US" altLang="zh-CN" dirty="0"/>
              <a:t>----</a:t>
            </a:r>
            <a:r>
              <a:rPr lang="zh-CN" altLang="en-US" dirty="0"/>
              <a:t>商品详情页。</a:t>
            </a:r>
          </a:p>
          <a:p>
            <a:endParaRPr lang="zh-CN" altLang="en-US" dirty="0"/>
          </a:p>
          <a:p>
            <a:endParaRPr lang="zh-CN" altLang="en-US" dirty="0"/>
          </a:p>
          <a:p>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983422" y="1412828"/>
            <a:ext cx="3670466" cy="4660426"/>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662</Words>
  <Application>WPS 演示</Application>
  <PresentationFormat>自定义</PresentationFormat>
  <Paragraphs>92</Paragraphs>
  <Slides>15</Slides>
  <Notes>0</Notes>
  <HiddenSlides>0</HiddenSlides>
  <MMClips>1</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hou</cp:lastModifiedBy>
  <cp:revision>213</cp:revision>
  <dcterms:created xsi:type="dcterms:W3CDTF">2015-04-07T16:28:00Z</dcterms:created>
  <dcterms:modified xsi:type="dcterms:W3CDTF">2017-08-07T01:45:22Z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