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8a03eb44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8a03eb44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8a03eb44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8a03eb44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8a03eb44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8a03eb44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8a03eb44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8a03eb44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8a03eb44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8a03eb44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8a03eb44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8a03eb44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a03eb44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a03eb44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a03eb4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a03eb4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8a03eb44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8a03eb44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8a03eb44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8a03eb44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a03eb44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a03eb44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8a03eb44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8a03eb44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8a03eb44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8a03eb44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8a03eb44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8a03eb44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8a03eb44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8a03eb44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sa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272128" y="1623922"/>
            <a:ext cx="47880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72128" y="4147146"/>
            <a:ext cx="47880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127" y="141480"/>
            <a:ext cx="3591000" cy="1214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0160" y="3309236"/>
            <a:ext cx="1566000" cy="184073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6935675" y="50375"/>
            <a:ext cx="214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Class on the History of Artificial Intelligence</a:t>
            </a:r>
            <a:b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AI Master, first year</a:t>
            </a:r>
            <a:b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Instructor: Kim Gerdes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5305200" cy="51435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5382883" y="273844"/>
            <a:ext cx="361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82883" y="1369219"/>
            <a:ext cx="3614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1500" y="4652131"/>
            <a:ext cx="1080000" cy="36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say">
  <p:cSld name="Contenu filet prun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951600"/>
          </a:xfrm>
          <a:prstGeom prst="rect">
            <a:avLst/>
          </a:prstGeom>
          <a:solidFill>
            <a:srgbClr val="6300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67544" y="1167594"/>
            <a:ext cx="7632900" cy="342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Open Sans"/>
              <a:buChar char="»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5516" y="4682285"/>
            <a:ext cx="945000" cy="418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5734" y="141570"/>
            <a:ext cx="689105" cy="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say">
  <p:cSld name="1_Titre et contenu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5382883" y="273844"/>
            <a:ext cx="3631800" cy="43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0" y="0"/>
            <a:ext cx="5305200" cy="51435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1500" y="4652131"/>
            <a:ext cx="1080000" cy="36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say">
  <p:cSld name="Disposition personnalisé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467544" y="205978"/>
            <a:ext cx="7632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003C"/>
              </a:buClr>
              <a:buSzPts val="2800"/>
              <a:buFont typeface="Open Sans"/>
              <a:buNone/>
            </a:pPr>
            <a:r>
              <a:t/>
            </a:r>
            <a:endParaRPr b="0" sz="2800">
              <a:solidFill>
                <a:srgbClr val="8B96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say">
  <p:cSld name="Diapo contenu numér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9144000" cy="951600"/>
          </a:xfrm>
          <a:prstGeom prst="rect">
            <a:avLst/>
          </a:prstGeom>
          <a:solidFill>
            <a:srgbClr val="6300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5734" y="141570"/>
            <a:ext cx="689105" cy="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63003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67544" y="1167594"/>
            <a:ext cx="7632900" cy="3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953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63003C"/>
              </a:buClr>
              <a:buSzPts val="4200"/>
              <a:buFont typeface="Open Sans"/>
              <a:buAutoNum type="arabicPeriod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03C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03C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03C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3003C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5516" y="4682285"/>
            <a:ext cx="945000" cy="418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5734" y="1275606"/>
            <a:ext cx="689105" cy="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D888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D888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D888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D888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D888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D888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D888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D888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D888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D888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9D888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ctrTitle"/>
          </p:nvPr>
        </p:nvSpPr>
        <p:spPr>
          <a:xfrm>
            <a:off x="272128" y="1623922"/>
            <a:ext cx="4788000" cy="2439000"/>
          </a:xfrm>
          <a:prstGeom prst="rect">
            <a:avLst/>
          </a:prstGeom>
          <a:noFill/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50"/>
              <a:t>Paper Reading Report of: </a:t>
            </a:r>
            <a:endParaRPr sz="2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/>
              <a:t>AI Guide: 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/>
              <a:t>Game on &amp;  Beyond Games</a:t>
            </a:r>
            <a:endParaRPr sz="4300"/>
          </a:p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272128" y="4147146"/>
            <a:ext cx="4788000" cy="559500"/>
          </a:xfrm>
          <a:prstGeom prst="rect">
            <a:avLst/>
          </a:prstGeom>
          <a:noFill/>
        </p:spPr>
        <p:txBody>
          <a:bodyPr anchorCtr="0" anchor="b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MELANIE MITCHELL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" sz="3300"/>
              <a:t>Prepared by: </a:t>
            </a:r>
            <a:r>
              <a:rPr lang="en" sz="3300"/>
              <a:t>Zhe HUANG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67544" y="1167594"/>
            <a:ext cx="7632900" cy="34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"/>
              <a:t>“Uber researchers kept trying new random-weight networks, and eventually (in less time than it took to train a Deep Q-Network) they found networks that performed nearly as well as or even better than networks trained by deep Q-learning on five out of the thirteen games they tested.”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"/>
              <a:t>“it’s possible that the Atari game domain is not as challenging for AI as people originally thought.”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(9) TEST-OF-TIME</a:t>
            </a:r>
            <a:r>
              <a:rPr lang="en"/>
              <a:t> </a:t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3003C"/>
                </a:solidFill>
              </a:rPr>
              <a:t>‹#›</a:t>
            </a:fld>
            <a:endParaRPr sz="1000">
              <a:solidFill>
                <a:srgbClr val="63003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67544" y="1167594"/>
            <a:ext cx="7632900" cy="34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(10) FIGURE </a:t>
            </a:r>
            <a:r>
              <a:rPr lang="en"/>
              <a:t> </a:t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3003C"/>
                </a:solidFill>
              </a:rPr>
              <a:t>‹#›</a:t>
            </a:fld>
            <a:endParaRPr sz="1000">
              <a:solidFill>
                <a:srgbClr val="63003C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823" y="1109275"/>
            <a:ext cx="5632748" cy="365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(16) CLARITY</a:t>
            </a:r>
            <a:r>
              <a:rPr lang="en"/>
              <a:t>  </a:t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3003C"/>
                </a:solidFill>
              </a:rPr>
              <a:t>‹#›</a:t>
            </a:fld>
            <a:endParaRPr sz="1000">
              <a:solidFill>
                <a:srgbClr val="63003C"/>
              </a:solidFill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67544" y="1167594"/>
            <a:ext cx="7632900" cy="34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These two chapters mainly talk about how AI  are used in the games and whether they can be applied to other things.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Complete and Interesting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67544" y="1167594"/>
            <a:ext cx="7632900" cy="34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One critical point is that even AlphaGo performs well, it can never understand what Go is.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other words, we need ‘transfer learning’</a:t>
            </a:r>
            <a:r>
              <a:rPr lang="en"/>
              <a:t> (ability of a program to transfer what it has learned about one task to a different, related task.)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(17) ETHICS</a:t>
            </a:r>
            <a:r>
              <a:rPr lang="en"/>
              <a:t>  </a:t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3003C"/>
                </a:solidFill>
              </a:rPr>
              <a:t>‹#›</a:t>
            </a:fld>
            <a:endParaRPr sz="1000">
              <a:solidFill>
                <a:srgbClr val="63003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67544" y="1167594"/>
            <a:ext cx="7632900" cy="34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It’s really a genius idea to do RL research on Games;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RL is a little similar to the learning mode of humans, but it lacks ability of ‘transfer’.</a:t>
            </a:r>
            <a:endParaRPr/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(18) LEARNING</a:t>
            </a:r>
            <a:r>
              <a:rPr lang="en"/>
              <a:t>  </a:t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3003C"/>
                </a:solidFill>
              </a:rPr>
              <a:t>‹#›</a:t>
            </a:fld>
            <a:endParaRPr sz="1000">
              <a:solidFill>
                <a:srgbClr val="63003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67544" y="1167594"/>
            <a:ext cx="7632900" cy="34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AI on games are </a:t>
            </a:r>
            <a:r>
              <a:rPr lang="en"/>
              <a:t>brilliant, but there’s still a long way to go to apply AI on highly-complex and accuracy-needed scenes in real world.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(19) CONCLUSION</a:t>
            </a:r>
            <a:r>
              <a:rPr lang="en"/>
              <a:t>  </a:t>
            </a:r>
            <a:endParaRPr/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3003C"/>
                </a:solidFill>
              </a:rPr>
              <a:t>‹#›</a:t>
            </a:fld>
            <a:endParaRPr sz="1000">
              <a:solidFill>
                <a:srgbClr val="63003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67544" y="1167594"/>
            <a:ext cx="7632900" cy="34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2019:AlphaStar for StarCraft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2022:AlphaCode for coding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What (do u think) is the </a:t>
            </a:r>
            <a:r>
              <a:rPr lang="en"/>
              <a:t>future direction</a:t>
            </a:r>
            <a:r>
              <a:rPr lang="en"/>
              <a:t> of AI?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Can DRL eventually </a:t>
            </a:r>
            <a:r>
              <a:rPr lang="en"/>
              <a:t>evolve</a:t>
            </a:r>
            <a:r>
              <a:rPr lang="en"/>
              <a:t> into mature AI?</a:t>
            </a:r>
            <a:endParaRPr sz="2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(20) FURTHER WORK AND QUESTIONS FOR DISCUSSION</a:t>
            </a:r>
            <a:r>
              <a:rPr lang="en"/>
              <a:t>  </a:t>
            </a:r>
            <a:endParaRPr/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3003C"/>
                </a:solidFill>
              </a:rPr>
              <a:t>‹#›</a:t>
            </a:fld>
            <a:endParaRPr sz="1000">
              <a:solidFill>
                <a:srgbClr val="63003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PRESENTERS</a:t>
            </a:r>
            <a:endParaRPr/>
          </a:p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3003C"/>
                </a:solidFill>
              </a:rPr>
              <a:t>‹#›</a:t>
            </a:fld>
            <a:endParaRPr sz="1000">
              <a:solidFill>
                <a:srgbClr val="63003C"/>
              </a:solidFill>
            </a:endParaRP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67550" y="1167604"/>
            <a:ext cx="7632900" cy="34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Zhe HUANG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525" y="1651200"/>
            <a:ext cx="2162950" cy="8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075" y="3009225"/>
            <a:ext cx="3047901" cy="20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150" y="1989700"/>
            <a:ext cx="4520250" cy="25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TITLE &amp; KEYWORDS</a:t>
            </a:r>
            <a:endParaRPr/>
          </a:p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3003C"/>
                </a:solidFill>
              </a:rPr>
              <a:t>‹#›</a:t>
            </a:fld>
            <a:endParaRPr sz="1000">
              <a:solidFill>
                <a:srgbClr val="63003C"/>
              </a:solidFill>
            </a:endParaRPr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237394" y="1125769"/>
            <a:ext cx="7632900" cy="34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          AI on games -&gt; to real world?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Keywords: DeepMind, Reinforcement Learning, Atari Games, AlphaGO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467544" y="1167594"/>
            <a:ext cx="7632900" cy="34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From </a:t>
            </a:r>
            <a:r>
              <a:rPr lang="en"/>
              <a:t>Atari Games to AlphaGo, can AI go further in the future to really affect our life?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(3) TOPIC</a:t>
            </a:r>
            <a:endParaRPr/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3003C"/>
                </a:solidFill>
              </a:rPr>
              <a:t>‹#›</a:t>
            </a:fld>
            <a:endParaRPr sz="1000">
              <a:solidFill>
                <a:srgbClr val="63003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467544" y="1167594"/>
            <a:ext cx="7632900" cy="34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DeepMind use AI to play video games and GO.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RL then became popular in past years!</a:t>
            </a:r>
            <a:endParaRPr/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(4) IMPACT</a:t>
            </a:r>
            <a:endParaRPr/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3003C"/>
                </a:solidFill>
              </a:rPr>
              <a:t>‹#›</a:t>
            </a:fld>
            <a:endParaRPr sz="1000">
              <a:solidFill>
                <a:srgbClr val="63003C"/>
              </a:solidFill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25" y="1951963"/>
            <a:ext cx="2958129" cy="193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075" y="1679000"/>
            <a:ext cx="4012924" cy="22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(5) INTEREST</a:t>
            </a:r>
            <a:endParaRPr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3003C"/>
                </a:solidFill>
              </a:rPr>
              <a:t>‹#›</a:t>
            </a:fld>
            <a:endParaRPr sz="1000">
              <a:solidFill>
                <a:srgbClr val="63003C"/>
              </a:solidFill>
            </a:endParaRPr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467544" y="1167594"/>
            <a:ext cx="7632900" cy="34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"/>
              <a:t>I like playing video games and chess too.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"/>
              <a:t>Game is a simple/naive model of the real world!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AI on games is feasible, then we could try to apply AI to real world.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467544" y="1167594"/>
            <a:ext cx="7632900" cy="34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“Games are just our development platform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whole point is that it’s general AI—it’s learning how to do things based on its own experience and its own data.”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    —Demis Hassabis(who created DeepMind)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(6) Quote and people</a:t>
            </a:r>
            <a:endParaRPr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3003C"/>
                </a:solidFill>
              </a:rPr>
              <a:t>‹#›</a:t>
            </a:fld>
            <a:endParaRPr sz="1000">
              <a:solidFill>
                <a:srgbClr val="63003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467544" y="1167594"/>
            <a:ext cx="7632900" cy="34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Go, one of the most complex human games, was conquered, which demonstrates the potential of Deep Reinforcement Learning.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DeepMind combines DL and RL; DRL is one of the most popular theory in the past years.</a:t>
            </a:r>
            <a:endParaRPr/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(7) NOVELTY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3003C"/>
                </a:solidFill>
              </a:rPr>
              <a:t>‹#›</a:t>
            </a:fld>
            <a:endParaRPr sz="1000">
              <a:solidFill>
                <a:srgbClr val="63003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67544" y="1167594"/>
            <a:ext cx="7632900" cy="34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Beyond games: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Self-driving vehicle;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Recommendation Algo;</a:t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Quantative Trading;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467544" y="205978"/>
            <a:ext cx="7632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(8) GENERALITY 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467544" y="4767263"/>
            <a:ext cx="10800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000">
                <a:solidFill>
                  <a:srgbClr val="63003C"/>
                </a:solidFill>
              </a:rPr>
              <a:t>‹#›</a:t>
            </a:fld>
            <a:endParaRPr sz="1000">
              <a:solidFill>
                <a:srgbClr val="63003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hème Office">
  <a:themeElements>
    <a:clrScheme name="UPSaclay">
      <a:dk1>
        <a:srgbClr val="63003C"/>
      </a:dk1>
      <a:lt1>
        <a:srgbClr val="FFFFFF"/>
      </a:lt1>
      <a:dk2>
        <a:srgbClr val="000000"/>
      </a:dk2>
      <a:lt2>
        <a:srgbClr val="BDC4BC"/>
      </a:lt2>
      <a:accent1>
        <a:srgbClr val="DA5200"/>
      </a:accent1>
      <a:accent2>
        <a:srgbClr val="006996"/>
      </a:accent2>
      <a:accent3>
        <a:srgbClr val="FFFFFF"/>
      </a:accent3>
      <a:accent4>
        <a:srgbClr val="86B700"/>
      </a:accent4>
      <a:accent5>
        <a:srgbClr val="464595"/>
      </a:accent5>
      <a:accent6>
        <a:srgbClr val="80143C"/>
      </a:accent6>
      <a:hlink>
        <a:srgbClr val="63003C"/>
      </a:hlink>
      <a:folHlink>
        <a:srgbClr val="B8AC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