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437" r:id="rId4"/>
    <p:sldId id="423" r:id="rId5"/>
    <p:sldId id="405" r:id="rId6"/>
    <p:sldId id="406" r:id="rId7"/>
    <p:sldId id="380" r:id="rId8"/>
    <p:sldId id="440" r:id="rId9"/>
    <p:sldId id="439" r:id="rId10"/>
    <p:sldId id="404" r:id="rId11"/>
    <p:sldId id="409" r:id="rId12"/>
    <p:sldId id="441" r:id="rId13"/>
    <p:sldId id="384" r:id="rId14"/>
    <p:sldId id="401" r:id="rId15"/>
    <p:sldId id="383" r:id="rId16"/>
    <p:sldId id="394" r:id="rId17"/>
    <p:sldId id="395" r:id="rId18"/>
    <p:sldId id="418" r:id="rId19"/>
    <p:sldId id="386" r:id="rId20"/>
    <p:sldId id="427" r:id="rId21"/>
    <p:sldId id="442" r:id="rId22"/>
    <p:sldId id="443" r:id="rId23"/>
    <p:sldId id="444" r:id="rId24"/>
    <p:sldId id="445" r:id="rId25"/>
    <p:sldId id="388" r:id="rId26"/>
    <p:sldId id="446" r:id="rId27"/>
    <p:sldId id="448" r:id="rId28"/>
    <p:sldId id="449" r:id="rId29"/>
    <p:sldId id="277" r:id="rId30"/>
    <p:sldId id="35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655"/>
    <a:srgbClr val="D5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2"/>
    <p:restoredTop sz="69242"/>
  </p:normalViewPr>
  <p:slideViewPr>
    <p:cSldViewPr snapToGrid="0" snapToObjects="1">
      <p:cViewPr varScale="1">
        <p:scale>
          <a:sx n="83" d="100"/>
          <a:sy n="83" d="100"/>
        </p:scale>
        <p:origin x="12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5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C6E6-52ED-C941-A185-F256323676CA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66D2EBF9-689D-0A4D-989B-45A2E0D9B7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adapt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reasonably good solutions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combinatorial nature of the problem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both unpredictable and time-consuming for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the optimal solution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a two-stage hybrid approach which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ILP to only search the space near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terminated.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 relax factor α to control the size of the space to explore by ILP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ILP solver may finish the second stage quickly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ILP to explore larger space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09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feasible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stage.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trajectory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r>
              <a:rPr lang="zh-CN" altLang="en-US" dirty="0"/>
              <a:t> </a:t>
            </a:r>
            <a:r>
              <a:rPr lang="en-US" altLang="zh-CN" dirty="0"/>
              <a:t>evaluator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requirements.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taken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actions,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trajectory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terminated.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intelligently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augment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capacity.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8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</a:p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reducing,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allowing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effectively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rewards.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7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encodes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challenging.</a:t>
            </a:r>
            <a:r>
              <a:rPr lang="zh-CN" altLang="en-US" dirty="0"/>
              <a:t> </a:t>
            </a: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pattern,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graph.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pattern,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leverage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 err="1"/>
              <a:t>nueral</a:t>
            </a:r>
            <a:r>
              <a:rPr lang="zh-CN" altLang="en-US" dirty="0"/>
              <a:t> </a:t>
            </a:r>
            <a:r>
              <a:rPr lang="en-US" altLang="zh-CN" dirty="0"/>
              <a:t>network(GNN)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</a:p>
          <a:p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propagation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neighbor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GNNs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mature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features,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features,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capacity.</a:t>
            </a:r>
            <a:r>
              <a:rPr lang="zh-CN" altLang="en-US" dirty="0"/>
              <a:t> </a:t>
            </a:r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more,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nodes.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domain-specific</a:t>
            </a:r>
            <a:r>
              <a:rPr lang="zh-CN" altLang="en-US" dirty="0"/>
              <a:t> </a:t>
            </a:r>
            <a:r>
              <a:rPr lang="en-US" altLang="zh-CN" dirty="0"/>
              <a:t>node-link</a:t>
            </a:r>
            <a:r>
              <a:rPr lang="zh-CN" altLang="en-US" dirty="0"/>
              <a:t> </a:t>
            </a:r>
            <a:r>
              <a:rPr lang="en-US" altLang="zh-CN" dirty="0"/>
              <a:t>transformation.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54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node names show the corresponding relationship between nodes and links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parallel links BC1 and BC2 are mapped to two nodes in the transformed topology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89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optimality,</a:t>
            </a:r>
            <a:r>
              <a:rPr lang="zh-CN" altLang="en-US" dirty="0"/>
              <a:t> </a:t>
            </a:r>
            <a:r>
              <a:rPr lang="en-US" altLang="zh-CN" dirty="0"/>
              <a:t>scalability,</a:t>
            </a:r>
            <a:r>
              <a:rPr lang="zh-CN" altLang="en-US" dirty="0"/>
              <a:t> </a:t>
            </a:r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efficiency.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publicly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link.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7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talk,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7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providers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operate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requirements,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dimensioning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backbone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extremely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practice.</a:t>
            </a:r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cross-layer.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decisions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multi-phased,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process is done over the short-term and long-term horizons respectively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generate short-term actionable signals for operational teams, while allowing optimal long-term network evolution strategy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Third,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failure-aware.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reliability of the backbone network under different failure scenarios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719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NeuroPlan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ILP on small-scale problems to evaluate the optimality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NeuroPlan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Neuroplan's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first-stage.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781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vary the original capacities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A to create multiple synthetic problems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(including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25%,50%,75%,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5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results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each topology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03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</a:t>
            </a:r>
            <a:r>
              <a:rPr lang="zh-CN" altLang="en-US" dirty="0"/>
              <a:t> </a:t>
            </a:r>
            <a:r>
              <a:rPr lang="en-US" altLang="zh-CN" dirty="0"/>
              <a:t>bars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bars,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NeuroPlan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281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NeuroPlan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overcome the scalability issue encountered by ILP.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the results of First-stage,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NeuroPlan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ILP-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ILP for five topologies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ILP-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integrates hand-designed heuristics into ILP to trade optimality for tractability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faithful comparison, we use the same heuristic setups used in the production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cost results are normalized to that of ILP-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each topology.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142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ILP fails to scale to large topologies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325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NeuroPlan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outperforms ILP-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large topologies and avoids human efforts to tune the heuristics.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D2EBF9-689D-0A4D-989B-45A2E0D9B7C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038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conclude, </a:t>
            </a:r>
            <a:r>
              <a:rPr lang="en-US" altLang="zh-CN" dirty="0" err="1"/>
              <a:t>NeuroPlan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uses graph</a:t>
            </a:r>
            <a:r>
              <a:rPr lang="zh-CN" altLang="en-US" dirty="0"/>
              <a:t> </a:t>
            </a:r>
            <a:r>
              <a:rPr lang="en-US" altLang="zh-CN" dirty="0" err="1"/>
              <a:t>nueral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domain-specific</a:t>
            </a:r>
            <a:r>
              <a:rPr lang="zh-CN" altLang="en-US" dirty="0"/>
              <a:t> </a:t>
            </a:r>
            <a:r>
              <a:rPr lang="en-US" altLang="zh-CN" dirty="0"/>
              <a:t>node-link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D45655"/>
                </a:solidFill>
              </a:rPr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encode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topologies,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leverages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D45655"/>
                </a:solidFill>
              </a:rPr>
              <a:t>a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two-stage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hybrid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avoids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efforts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optimality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tractability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approach.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9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BBFD-0DAC-5245-98D9-00C7418A67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formulates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(ILP)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feed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ILP</a:t>
            </a:r>
            <a:r>
              <a:rPr lang="zh-CN" altLang="en-US" dirty="0"/>
              <a:t> </a:t>
            </a:r>
            <a:r>
              <a:rPr lang="en-US" altLang="zh-CN" dirty="0"/>
              <a:t>solvers,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Gurobi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CPLEX.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ILP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hits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limit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scalability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production-scale</a:t>
            </a:r>
            <a:r>
              <a:rPr lang="zh-CN" altLang="en-US" dirty="0"/>
              <a:t> </a:t>
            </a:r>
            <a:r>
              <a:rPr lang="en-US" altLang="zh-CN" dirty="0"/>
              <a:t>problems.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heuristics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optimality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tractability.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decomposition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decomposed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sub-topologies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sub-topology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solved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ILP</a:t>
            </a:r>
            <a:r>
              <a:rPr lang="zh-CN" altLang="en-US" dirty="0"/>
              <a:t> </a:t>
            </a:r>
            <a:r>
              <a:rPr lang="en-US" altLang="zh-CN" dirty="0"/>
              <a:t>separately. </a:t>
            </a:r>
          </a:p>
          <a:p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aims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enlarging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dirty="0"/>
          </a:p>
          <a:p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scenarios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scenarios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scenarios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added.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heuristics</a:t>
            </a:r>
            <a:r>
              <a:rPr lang="zh-CN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 to prune the search space to make the problem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tedious, time-consuming iterative process even for experts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trade-off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optimality of the solution and the tractability of the ILP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revisiting this problem with a different take using deep reinforcement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Someone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accumulated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receives.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9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 are basically two characteristics that make network planning a good fit for RL.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viewed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decisions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optical</a:t>
            </a:r>
            <a:r>
              <a:rPr lang="zh-CN" altLang="en-US" dirty="0"/>
              <a:t> </a:t>
            </a:r>
            <a:r>
              <a:rPr lang="en-US" altLang="zh-CN" dirty="0"/>
              <a:t>layers.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multi-decision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search space and exploit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learned structure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optimize its policy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humans design heuristics to take advantage of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structure to solve the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real appeal here is that the RL agent can automatically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relieves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tremendous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9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 err="1"/>
              <a:t>Neuroplan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Neuroplan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0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RL agent only needs to encode the network topologies.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other four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(traffic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scenarios,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handled by the plan evaluator.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RL agent interacts with the plan evaluator to learn to generate network plans that minimize the network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satisf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 the traffic demand under the reliability policy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learning process is completed, the RL agent outputs an initial plan for the first stage.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4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second stage, the ILP solver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plan in the pruned search space near the initial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hybrid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EBF9-689D-0A4D-989B-45A2E0D9B7C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9330-5809-0849-B5E9-A2DF05F09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123CF-D624-9144-8ABD-22E2C9E8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7446-22AD-AF43-98D7-2C491E5E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1700-E310-6147-8035-1F27E0CED781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CB91-1C3D-6C4B-84C5-39290F6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E4DF-2E98-C449-ADB4-F8CBE729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06F3-4083-864F-8BCC-BB76EB2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5D7E6-CD5C-FB42-9548-F45F0225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021A-280F-9B40-B667-C396C9F3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F63C-C999-1C45-B228-FA00053A2D71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7793-5EEB-CF49-8362-72DE328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BE91-B8F8-8F4A-A532-3D2F489D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49D9D-A3DE-0A44-AC43-6011E7A1F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CBD3F-A875-6744-AE91-24B7F794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612A-0243-544C-A2EE-8B58D550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3B9-A9CA-D347-BBEC-86F6F3D4A6B8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26F0-3C89-B548-B0CE-4EADF542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7F2C-05FE-374B-9780-F699806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7800-FFA0-D641-BE88-7044B1A8EC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8000" y="64579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tabLst/>
              <a:defRPr/>
            </a:lvl1pPr>
            <a:lvl2pPr marL="914400" indent="-457200">
              <a:tabLst/>
              <a:defRPr/>
            </a:lvl2pPr>
            <a:lvl3pPr marL="1373188" indent="-311150">
              <a:tabLst/>
              <a:defRPr/>
            </a:lvl3pPr>
            <a:lvl4pPr marL="1830388" indent="-236538">
              <a:tabLst/>
              <a:defRPr/>
            </a:lvl4pPr>
            <a:lvl5pPr marL="2287588" indent="-234950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5044-8F73-0442-B5E0-4972E7D0F8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8000" y="64579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13C-2A89-4449-8790-B143A7585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93A0-B1B7-E64A-8858-A976C4A99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BE5C-9A15-7245-ABCB-2EEB2F811A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1DA0-1265-5847-9D01-F7AC682684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7FEB-B29F-4F41-BE8E-2A0AA6D726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EFD4-C9D7-534C-8F2D-92ECC21E68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2B99-1877-1644-A0DB-854E1509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124C-1499-2045-84EA-3A76DBF7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buFont typeface="Wingdings" pitchFamily="2" charset="2"/>
              <a:buChar char="Ø"/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54CD-8808-6342-B923-C26F392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8319-76EF-E54A-A87E-A6B58219DB99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06C4-A770-D241-B139-EA67F665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33C4-219D-BB4A-BF2B-2473683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9DF74E4-2C59-5848-A8B8-DF6A3188A5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42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BE16-73C3-804B-9D9B-FE0B47A084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F9D2-7BB1-004D-BA14-498E3D3F21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3693-C8D1-5342-BCA7-7E9BE62345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46F5-B8FE-5049-8AC6-CCF48691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E566-8BFD-F949-B2B8-F99E6904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86FF-E0D1-E946-8B0D-D51C35E8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33D7-552C-E14D-9CF3-4CC6CC2ABF2A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620B-1901-1949-A9F9-47E196CE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FA7E-7009-4C4D-9593-F736A2E4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6BB-F40C-D048-B3A4-77548AD5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5094-0F90-0F4E-AD2A-09C2F712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698B1-0C10-C24D-BDCF-80E9FA08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0C8A-5C54-6047-9B8F-E2D1C7A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40C1-1ACE-C24E-8E1C-4B377F54CAE3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7B25-8CB0-B445-956A-A470A692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4319-2C22-4943-9812-F4F130B3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4D9C-65EF-8441-AFEC-CC0B8547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D806-8611-9B41-B5EA-FAA4F12A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98145-30EA-4142-9A82-A4B916CA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13118-4DBF-DC43-B479-892291B9A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6BCD8-FC4E-5544-AB15-8CA59DDA1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FF387-C46C-8A45-A8EC-DBA87EE7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9D9-47F7-1C45-A400-076698B41A97}" type="datetime1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8E291-7E3E-414D-A7B1-FF13CDA7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6821-B302-884A-BB90-BA12F55D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CBFA-6CBC-FE41-8D73-349F537B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25146-C3B0-9441-92D0-896426D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3079-AE3A-2044-8074-630E62DB0FE6}" type="datetime1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3C87D-062B-B545-8B64-5DE2F986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1F52A-ED9B-A346-878E-F78BDADD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F481D-0012-4C4F-AA12-8B34C715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AF369-767A-B84A-948A-4304A559ED87}" type="datetime1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69C33-CFEF-1D42-B8D6-E905DF58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B99B9-24DB-2740-BA1F-96B6DFA7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3E87-6DB4-BB42-8A62-C3D96FE8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412B-B340-9242-A060-3AC337DA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6A24-4778-0F40-9854-6FD4A9AD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3CA3-6A02-B240-A88F-A7F6D8B3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08D6-1782-6E4A-A070-98DF0F8D6DCE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4678-5F2D-F741-BB4D-E2732A5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0731A-90EE-B941-A135-B458F8D5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7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046-F8A9-0B4B-9B4D-0E24879E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A555-E2A8-7E46-9273-5A349D3A8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32205-D364-774C-9676-D1EE126E0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5A61-C687-124E-9AB2-DEBA13FC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5C2A-9699-8945-83D9-DFBEA50C4DFB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D31D-9E68-9E4B-8618-37757A4A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76E8-12C4-A049-9EA2-2BA65D1D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FD8E6-24A8-6B48-BA0A-5AFCB283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16A1-62AF-7748-9FAC-18405F13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DDDA-3887-C64A-99FB-BBFB7E3E7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32C0-EC93-C84B-808E-9CE702574813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A3BE-067A-7446-9446-4292CAF3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ACF4-3E6D-7847-AD9B-429C8C9F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74E4-2C59-5848-A8B8-DF6A3188A5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C2FFAD22-9059-EB41-BFD4-9ECDEFBD33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10/8/21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8000" y="64579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/>
              <a:pPr defTabSz="914377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Wingdings" charset="2"/>
        <a:buNone/>
        <a:defRPr sz="2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x-repo/neuropla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x-repo/neuropla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3245-F348-C041-B10E-FFAAB9C01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DF2B-676E-D54C-91EC-AB04A1B28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799" y="3109686"/>
            <a:ext cx="9144000" cy="1655762"/>
          </a:xfrm>
        </p:spPr>
        <p:txBody>
          <a:bodyPr/>
          <a:lstStyle/>
          <a:p>
            <a:r>
              <a:rPr lang="en-US" altLang="zh-CN" sz="2800" dirty="0"/>
              <a:t>Hang</a:t>
            </a:r>
            <a:r>
              <a:rPr lang="zh-CN" altLang="en-US" sz="2800" dirty="0"/>
              <a:t> </a:t>
            </a:r>
            <a:r>
              <a:rPr lang="en-US" altLang="zh-CN" sz="2800" dirty="0"/>
              <a:t>Zhu</a:t>
            </a:r>
          </a:p>
          <a:p>
            <a:r>
              <a:rPr lang="en-US" altLang="zh-CN" dirty="0"/>
              <a:t>Varun Gupta,</a:t>
            </a:r>
            <a:r>
              <a:rPr lang="zh-CN" altLang="en-US" dirty="0"/>
              <a:t> </a:t>
            </a:r>
            <a:r>
              <a:rPr lang="en-US" altLang="zh-CN" dirty="0" err="1"/>
              <a:t>Satyajeet</a:t>
            </a:r>
            <a:r>
              <a:rPr lang="en-US" altLang="zh-CN" dirty="0"/>
              <a:t> Singh Ahuja,</a:t>
            </a:r>
            <a:r>
              <a:rPr lang="zh-CN" altLang="en-US" dirty="0"/>
              <a:t> </a:t>
            </a:r>
            <a:r>
              <a:rPr lang="en-US" altLang="zh-CN" dirty="0" err="1"/>
              <a:t>Yuandong</a:t>
            </a:r>
            <a:r>
              <a:rPr lang="en-US" altLang="zh-CN" dirty="0"/>
              <a:t> Tian,</a:t>
            </a:r>
            <a:r>
              <a:rPr lang="zh-CN" altLang="en-US" dirty="0"/>
              <a:t> </a:t>
            </a:r>
            <a:r>
              <a:rPr lang="en-US" altLang="zh-CN" dirty="0"/>
              <a:t>Ying Zhang,</a:t>
            </a:r>
            <a:r>
              <a:rPr lang="zh-CN" altLang="en-US" dirty="0"/>
              <a:t> </a:t>
            </a:r>
            <a:r>
              <a:rPr lang="en-US" altLang="zh-CN" dirty="0"/>
              <a:t>Xin</a:t>
            </a:r>
            <a:r>
              <a:rPr lang="zh-CN" altLang="en-US" dirty="0"/>
              <a:t> </a:t>
            </a:r>
            <a:r>
              <a:rPr lang="en-US" altLang="zh-CN" dirty="0" err="1"/>
              <a:t>Jin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C12-E04F-C548-BC56-48F814F1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64B30-BCA1-524D-A19D-BD2B499F7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970" y="4625969"/>
            <a:ext cx="1879012" cy="910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F7998-2277-234A-85FF-B7211788B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31" y="4636524"/>
            <a:ext cx="2557251" cy="899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D2371-2518-1B4F-B071-8D782F3FA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165" y="4765448"/>
            <a:ext cx="2385786" cy="7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4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476E-3944-634B-BF13-3B3A662A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Adapting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F18E-9029-354F-8293-5170388E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E624D5D8-1559-CF47-9B57-2F364FAB4F14}"/>
              </a:ext>
            </a:extLst>
          </p:cNvPr>
          <p:cNvSpPr/>
          <p:nvPr/>
        </p:nvSpPr>
        <p:spPr>
          <a:xfrm>
            <a:off x="1466850" y="1759347"/>
            <a:ext cx="8115300" cy="1018064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trade off between optimality and tractability</a:t>
            </a:r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6808C899-F7D3-1A4A-BA63-08BB7D3DA3E7}"/>
              </a:ext>
            </a:extLst>
          </p:cNvPr>
          <p:cNvSpPr/>
          <p:nvPr/>
        </p:nvSpPr>
        <p:spPr>
          <a:xfrm>
            <a:off x="1466850" y="3168372"/>
            <a:ext cx="8115300" cy="1018064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2: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RL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64C1CD2C-CCAC-7149-B843-49ACB2CCA1BA}"/>
              </a:ext>
            </a:extLst>
          </p:cNvPr>
          <p:cNvSpPr/>
          <p:nvPr/>
        </p:nvSpPr>
        <p:spPr>
          <a:xfrm>
            <a:off x="1466850" y="4580494"/>
            <a:ext cx="8115300" cy="1018064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3: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encode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386606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2E5-EE7B-6A4F-A239-6615642B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Challenge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1: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How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to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trade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off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between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optimality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and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tractability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C77E-C73C-C94A-91C9-FE38D75A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hybrid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945BA-A995-8849-A1CA-F97E617D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DCCA8F-053F-6D4F-A84B-1CCAED4CEC82}"/>
              </a:ext>
            </a:extLst>
          </p:cNvPr>
          <p:cNvSpPr txBox="1"/>
          <p:nvPr/>
        </p:nvSpPr>
        <p:spPr>
          <a:xfrm>
            <a:off x="4330989" y="279566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earch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space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719735-0955-8D4E-8387-CD0958708651}"/>
              </a:ext>
            </a:extLst>
          </p:cNvPr>
          <p:cNvSpPr/>
          <p:nvPr/>
        </p:nvSpPr>
        <p:spPr>
          <a:xfrm>
            <a:off x="2567141" y="2756776"/>
            <a:ext cx="5356208" cy="2764971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BC9778-C14F-6946-B8DA-26ED9F28AD32}"/>
              </a:ext>
            </a:extLst>
          </p:cNvPr>
          <p:cNvSpPr txBox="1"/>
          <p:nvPr/>
        </p:nvSpPr>
        <p:spPr>
          <a:xfrm>
            <a:off x="4422385" y="363788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optimal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BBBDE8-886D-DA42-B73F-6ACAF5E799B5}"/>
              </a:ext>
            </a:extLst>
          </p:cNvPr>
          <p:cNvSpPr>
            <a:spLocks noChangeAspect="1"/>
          </p:cNvSpPr>
          <p:nvPr/>
        </p:nvSpPr>
        <p:spPr>
          <a:xfrm>
            <a:off x="4755330" y="3994959"/>
            <a:ext cx="109728" cy="109728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49B8C7-8490-F949-BD16-40CCFF1A26E1}"/>
              </a:ext>
            </a:extLst>
          </p:cNvPr>
          <p:cNvSpPr>
            <a:spLocks noChangeAspect="1"/>
          </p:cNvSpPr>
          <p:nvPr/>
        </p:nvSpPr>
        <p:spPr>
          <a:xfrm>
            <a:off x="5544383" y="4294329"/>
            <a:ext cx="109728" cy="109728"/>
          </a:xfrm>
          <a:prstGeom prst="ellipse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DD113-6354-5945-9609-8ABCAE635EFC}"/>
              </a:ext>
            </a:extLst>
          </p:cNvPr>
          <p:cNvSpPr txBox="1"/>
          <p:nvPr/>
        </p:nvSpPr>
        <p:spPr>
          <a:xfrm>
            <a:off x="5408207" y="437217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RL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8A52FC-9462-894C-B21A-79BA782F327D}"/>
              </a:ext>
            </a:extLst>
          </p:cNvPr>
          <p:cNvSpPr>
            <a:spLocks noChangeAspect="1"/>
          </p:cNvSpPr>
          <p:nvPr/>
        </p:nvSpPr>
        <p:spPr>
          <a:xfrm>
            <a:off x="4913447" y="3995171"/>
            <a:ext cx="1371600" cy="708044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762DDD-3765-074D-9C84-6AE58703CC89}"/>
              </a:ext>
            </a:extLst>
          </p:cNvPr>
          <p:cNvSpPr>
            <a:spLocks noChangeAspect="1"/>
          </p:cNvSpPr>
          <p:nvPr/>
        </p:nvSpPr>
        <p:spPr>
          <a:xfrm>
            <a:off x="3786776" y="3413563"/>
            <a:ext cx="3624943" cy="1871260"/>
          </a:xfrm>
          <a:prstGeom prst="ellips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4FB7FD-90A5-4C49-855E-E51B2CA79F67}"/>
                  </a:ext>
                </a:extLst>
              </p:cNvPr>
              <p:cNvSpPr txBox="1"/>
              <p:nvPr/>
            </p:nvSpPr>
            <p:spPr>
              <a:xfrm>
                <a:off x="5702302" y="4052443"/>
                <a:ext cx="549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𝜶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4FB7FD-90A5-4C49-855E-E51B2CA7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02" y="4052443"/>
                <a:ext cx="54957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174F7E-D124-C24D-8FA6-C7FAF8F3CEF6}"/>
                  </a:ext>
                </a:extLst>
              </p:cNvPr>
              <p:cNvSpPr txBox="1"/>
              <p:nvPr/>
            </p:nvSpPr>
            <p:spPr>
              <a:xfrm>
                <a:off x="4544853" y="4675897"/>
                <a:ext cx="5495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𝜶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174F7E-D124-C24D-8FA6-C7FAF8F3C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853" y="4675897"/>
                <a:ext cx="5495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0943F8-7210-1F4C-9DF3-9823B6D0BACA}"/>
              </a:ext>
            </a:extLst>
          </p:cNvPr>
          <p:cNvCxnSpPr>
            <a:stCxn id="22" idx="0"/>
          </p:cNvCxnSpPr>
          <p:nvPr/>
        </p:nvCxnSpPr>
        <p:spPr>
          <a:xfrm flipV="1">
            <a:off x="5599247" y="4049823"/>
            <a:ext cx="288578" cy="244506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56A1E1-4F71-2D4D-BB35-8FD1BF21C9D5}"/>
              </a:ext>
            </a:extLst>
          </p:cNvPr>
          <p:cNvCxnSpPr>
            <a:cxnSpLocks/>
          </p:cNvCxnSpPr>
          <p:nvPr/>
        </p:nvCxnSpPr>
        <p:spPr>
          <a:xfrm flipV="1">
            <a:off x="4186700" y="4349193"/>
            <a:ext cx="1357683" cy="598528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06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F035-9854-7B4E-84BF-384BFAA6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B6E3-8108-FB4A-A34A-998DCC5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34B0B-790B-5D46-94A4-283729C2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2131219"/>
            <a:ext cx="7861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F035-9854-7B4E-84BF-384BFAA6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B6E3-8108-FB4A-A34A-998DCC5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34B0B-790B-5D46-94A4-283729C2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47" y="4812597"/>
            <a:ext cx="2901950" cy="698531"/>
          </a:xfrm>
          <a:prstGeom prst="rect">
            <a:avLst/>
          </a:prstGeom>
        </p:spPr>
      </p:pic>
      <p:sp>
        <p:nvSpPr>
          <p:cNvPr id="5" name="Rectangle: Rounded Corners 12">
            <a:extLst>
              <a:ext uri="{FF2B5EF4-FFF2-40B4-BE49-F238E27FC236}">
                <a16:creationId xmlns:a16="http://schemas.microsoft.com/office/drawing/2014/main" id="{C53E63A4-15CA-4D4C-B595-97F765FF9AF7}"/>
              </a:ext>
            </a:extLst>
          </p:cNvPr>
          <p:cNvSpPr/>
          <p:nvPr/>
        </p:nvSpPr>
        <p:spPr>
          <a:xfrm>
            <a:off x="2276945" y="1723057"/>
            <a:ext cx="7638110" cy="96865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altLang="zh-CN" sz="3200" b="1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/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Action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space: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capacity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</a:t>
            </a:r>
            <a:endParaRPr lang="en-US" sz="28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800" dirty="0"/>
          </a:p>
        </p:txBody>
      </p:sp>
      <p:sp>
        <p:nvSpPr>
          <p:cNvPr id="6" name="Rectangle: Rounded Corners 12">
            <a:extLst>
              <a:ext uri="{FF2B5EF4-FFF2-40B4-BE49-F238E27FC236}">
                <a16:creationId xmlns:a16="http://schemas.microsoft.com/office/drawing/2014/main" id="{0D0783CB-5A12-B349-B25A-1DC1D02AA664}"/>
              </a:ext>
            </a:extLst>
          </p:cNvPr>
          <p:cNvSpPr/>
          <p:nvPr/>
        </p:nvSpPr>
        <p:spPr>
          <a:xfrm>
            <a:off x="2276945" y="3042475"/>
            <a:ext cx="7638110" cy="1151353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altLang="zh-CN" sz="3200" b="1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/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Dense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rewards: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newly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added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capacity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intermediate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reward</a:t>
            </a:r>
            <a:endParaRPr lang="en-US" sz="28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266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F2F3-7D64-C240-AA84-B896C66E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encode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083B-09CA-7340-ABAC-44EF0FC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C443FC19-FFCF-714D-ADB4-E3718C272EE5}"/>
              </a:ext>
            </a:extLst>
          </p:cNvPr>
          <p:cNvSpPr/>
          <p:nvPr/>
        </p:nvSpPr>
        <p:spPr>
          <a:xfrm>
            <a:off x="1466850" y="2076371"/>
            <a:ext cx="3124202" cy="701040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pattern</a:t>
            </a:r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BF50D53F-9454-954C-8C9C-DEC526FACAFC}"/>
              </a:ext>
            </a:extLst>
          </p:cNvPr>
          <p:cNvSpPr/>
          <p:nvPr/>
        </p:nvSpPr>
        <p:spPr>
          <a:xfrm>
            <a:off x="1466850" y="3485396"/>
            <a:ext cx="3124202" cy="701040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</a:t>
            </a:r>
          </a:p>
        </p:txBody>
      </p: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96C016A3-B00E-C94D-B866-82437E8EF21E}"/>
              </a:ext>
            </a:extLst>
          </p:cNvPr>
          <p:cNvSpPr/>
          <p:nvPr/>
        </p:nvSpPr>
        <p:spPr>
          <a:xfrm>
            <a:off x="1466850" y="5041424"/>
            <a:ext cx="3124202" cy="701040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Parallel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8439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F2F3-7D64-C240-AA84-B896C66E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Challenge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3: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How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to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encode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network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topology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083B-09CA-7340-ABAC-44EF0FC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C443FC19-FFCF-714D-ADB4-E3718C272EE5}"/>
              </a:ext>
            </a:extLst>
          </p:cNvPr>
          <p:cNvSpPr/>
          <p:nvPr/>
        </p:nvSpPr>
        <p:spPr>
          <a:xfrm>
            <a:off x="1466850" y="2076371"/>
            <a:ext cx="3124202" cy="701040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pattern</a:t>
            </a:r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BF50D53F-9454-954C-8C9C-DEC526FACAFC}"/>
              </a:ext>
            </a:extLst>
          </p:cNvPr>
          <p:cNvSpPr/>
          <p:nvPr/>
        </p:nvSpPr>
        <p:spPr>
          <a:xfrm>
            <a:off x="1466850" y="3485396"/>
            <a:ext cx="3124202" cy="701040"/>
          </a:xfrm>
          <a:prstGeom prst="roundRect">
            <a:avLst/>
          </a:prstGeom>
          <a:solidFill>
            <a:schemeClr val="lt1"/>
          </a:solidFill>
          <a:ln w="508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</a:t>
            </a:r>
            <a:r>
              <a:rPr lang="zh-CN" altLang="en-US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</a:t>
            </a:r>
          </a:p>
        </p:txBody>
      </p: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96C016A3-B00E-C94D-B866-82437E8EF21E}"/>
              </a:ext>
            </a:extLst>
          </p:cNvPr>
          <p:cNvSpPr/>
          <p:nvPr/>
        </p:nvSpPr>
        <p:spPr>
          <a:xfrm>
            <a:off x="1466850" y="5041424"/>
            <a:ext cx="3124202" cy="701040"/>
          </a:xfrm>
          <a:prstGeom prst="roundRect">
            <a:avLst/>
          </a:prstGeom>
          <a:ln w="508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Parallel</a:t>
            </a:r>
            <a:r>
              <a:rPr lang="zh-CN" altLang="en-US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links</a:t>
            </a:r>
          </a:p>
        </p:txBody>
      </p:sp>
      <p:sp>
        <p:nvSpPr>
          <p:cNvPr id="9" name="Rectangle: Rounded Corners 21">
            <a:extLst>
              <a:ext uri="{FF2B5EF4-FFF2-40B4-BE49-F238E27FC236}">
                <a16:creationId xmlns:a16="http://schemas.microsoft.com/office/drawing/2014/main" id="{3427378D-FC48-4F43-BE23-88D0FFF23819}"/>
              </a:ext>
            </a:extLst>
          </p:cNvPr>
          <p:cNvSpPr/>
          <p:nvPr/>
        </p:nvSpPr>
        <p:spPr>
          <a:xfrm>
            <a:off x="6361761" y="2076371"/>
            <a:ext cx="2439339" cy="701040"/>
          </a:xfrm>
          <a:prstGeom prst="roundRect">
            <a:avLst/>
          </a:prstGeom>
          <a:ln w="50800">
            <a:solidFill>
              <a:srgbClr val="D4565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GNN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06DB68-5A19-FE4A-9115-DBCFC8670E17}"/>
              </a:ext>
            </a:extLst>
          </p:cNvPr>
          <p:cNvCxnSpPr/>
          <p:nvPr/>
        </p:nvCxnSpPr>
        <p:spPr>
          <a:xfrm>
            <a:off x="5042628" y="2405108"/>
            <a:ext cx="1059305" cy="0"/>
          </a:xfrm>
          <a:prstGeom prst="straightConnector1">
            <a:avLst/>
          </a:prstGeom>
          <a:ln w="50800">
            <a:solidFill>
              <a:srgbClr val="D45655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2">
            <a:extLst>
              <a:ext uri="{FF2B5EF4-FFF2-40B4-BE49-F238E27FC236}">
                <a16:creationId xmlns:a16="http://schemas.microsoft.com/office/drawing/2014/main" id="{E801C423-3E1C-6547-A56A-55B07EC41AE6}"/>
              </a:ext>
            </a:extLst>
          </p:cNvPr>
          <p:cNvSpPr/>
          <p:nvPr/>
        </p:nvSpPr>
        <p:spPr>
          <a:xfrm>
            <a:off x="1448740" y="1850748"/>
            <a:ext cx="7701280" cy="138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altLang="zh-CN" sz="3200" b="1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/>
            <a:r>
              <a:rPr lang="en-US" altLang="zh-CN" sz="32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Message</a:t>
            </a:r>
            <a:r>
              <a:rPr lang="zh-CN" altLang="en-US" sz="3200" b="1" dirty="0">
                <a:solidFill>
                  <a:srgbClr val="000000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propagation</a:t>
            </a:r>
            <a:r>
              <a:rPr lang="zh-CN" altLang="en-US" sz="3200" b="1" dirty="0">
                <a:solidFill>
                  <a:srgbClr val="000000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zh-CN" altLang="en-US" sz="3200" b="1" dirty="0">
                <a:solidFill>
                  <a:srgbClr val="000000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neighbor</a:t>
            </a:r>
            <a:r>
              <a:rPr lang="zh-CN" altLang="en-US" sz="3200" b="1" dirty="0">
                <a:solidFill>
                  <a:srgbClr val="000000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nodes</a:t>
            </a:r>
            <a:endParaRPr lang="en-US" sz="32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5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F2F3-7D64-C240-AA84-B896C66E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encode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083B-09CA-7340-ABAC-44EF0FC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: Rounded Corners 16">
            <a:extLst>
              <a:ext uri="{FF2B5EF4-FFF2-40B4-BE49-F238E27FC236}">
                <a16:creationId xmlns:a16="http://schemas.microsoft.com/office/drawing/2014/main" id="{C443FC19-FFCF-714D-ADB4-E3718C272EE5}"/>
              </a:ext>
            </a:extLst>
          </p:cNvPr>
          <p:cNvSpPr/>
          <p:nvPr/>
        </p:nvSpPr>
        <p:spPr>
          <a:xfrm>
            <a:off x="1466850" y="2076371"/>
            <a:ext cx="3124202" cy="701040"/>
          </a:xfrm>
          <a:prstGeom prst="roundRect">
            <a:avLst/>
          </a:prstGeom>
          <a:ln w="508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</a:t>
            </a:r>
            <a:r>
              <a:rPr lang="zh-CN" altLang="en-US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>
                    <a:alpha val="20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pattern</a:t>
            </a:r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BF50D53F-9454-954C-8C9C-DEC526FACAFC}"/>
              </a:ext>
            </a:extLst>
          </p:cNvPr>
          <p:cNvSpPr/>
          <p:nvPr/>
        </p:nvSpPr>
        <p:spPr>
          <a:xfrm>
            <a:off x="1466850" y="3485396"/>
            <a:ext cx="3124202" cy="701040"/>
          </a:xfrm>
          <a:prstGeom prst="roundRect">
            <a:avLst/>
          </a:prstGeom>
          <a:solidFill>
            <a:schemeClr val="lt1"/>
          </a:solidFill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features</a:t>
            </a:r>
          </a:p>
        </p:txBody>
      </p: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96C016A3-B00E-C94D-B866-82437E8EF21E}"/>
              </a:ext>
            </a:extLst>
          </p:cNvPr>
          <p:cNvSpPr/>
          <p:nvPr/>
        </p:nvSpPr>
        <p:spPr>
          <a:xfrm>
            <a:off x="1466850" y="5041424"/>
            <a:ext cx="3124202" cy="701040"/>
          </a:xfrm>
          <a:prstGeom prst="roundRect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Parallel</a:t>
            </a:r>
            <a:r>
              <a:rPr lang="zh-CN" alt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links</a:t>
            </a:r>
          </a:p>
        </p:txBody>
      </p:sp>
      <p:sp>
        <p:nvSpPr>
          <p:cNvPr id="9" name="Rectangle: Rounded Corners 21">
            <a:extLst>
              <a:ext uri="{FF2B5EF4-FFF2-40B4-BE49-F238E27FC236}">
                <a16:creationId xmlns:a16="http://schemas.microsoft.com/office/drawing/2014/main" id="{3427378D-FC48-4F43-BE23-88D0FFF23819}"/>
              </a:ext>
            </a:extLst>
          </p:cNvPr>
          <p:cNvSpPr/>
          <p:nvPr/>
        </p:nvSpPr>
        <p:spPr>
          <a:xfrm>
            <a:off x="6361761" y="2076371"/>
            <a:ext cx="2439339" cy="701040"/>
          </a:xfrm>
          <a:prstGeom prst="roundRect">
            <a:avLst/>
          </a:prstGeom>
          <a:ln w="50800">
            <a:solidFill>
              <a:srgbClr val="D45655">
                <a:alpha val="2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dk1">
                    <a:alpha val="20000"/>
                  </a:schemeClr>
                </a:solidFill>
              </a:rPr>
              <a:t>GNN</a:t>
            </a:r>
            <a:endParaRPr lang="en-US" sz="2400" dirty="0">
              <a:solidFill>
                <a:schemeClr val="dk1">
                  <a:alpha val="2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06DB68-5A19-FE4A-9115-DBCFC8670E17}"/>
              </a:ext>
            </a:extLst>
          </p:cNvPr>
          <p:cNvCxnSpPr/>
          <p:nvPr/>
        </p:nvCxnSpPr>
        <p:spPr>
          <a:xfrm>
            <a:off x="5042628" y="2405108"/>
            <a:ext cx="1059305" cy="0"/>
          </a:xfrm>
          <a:prstGeom prst="straightConnector1">
            <a:avLst/>
          </a:prstGeom>
          <a:ln w="50800">
            <a:solidFill>
              <a:srgbClr val="D45655">
                <a:alpha val="20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6B2E5C-D2AF-5A4C-BE9C-AEA8B183D22A}"/>
              </a:ext>
            </a:extLst>
          </p:cNvPr>
          <p:cNvCxnSpPr>
            <a:cxnSpLocks/>
          </p:cNvCxnSpPr>
          <p:nvPr/>
        </p:nvCxnSpPr>
        <p:spPr>
          <a:xfrm>
            <a:off x="5036695" y="3929108"/>
            <a:ext cx="1059305" cy="661942"/>
          </a:xfrm>
          <a:prstGeom prst="straightConnector1">
            <a:avLst/>
          </a:prstGeom>
          <a:ln w="50800">
            <a:solidFill>
              <a:srgbClr val="D45655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21">
            <a:extLst>
              <a:ext uri="{FF2B5EF4-FFF2-40B4-BE49-F238E27FC236}">
                <a16:creationId xmlns:a16="http://schemas.microsoft.com/office/drawing/2014/main" id="{2DB47A56-8046-8B40-AC01-125ED4F09E6F}"/>
              </a:ext>
            </a:extLst>
          </p:cNvPr>
          <p:cNvSpPr/>
          <p:nvPr/>
        </p:nvSpPr>
        <p:spPr>
          <a:xfrm>
            <a:off x="6361760" y="4152345"/>
            <a:ext cx="2439339" cy="1088866"/>
          </a:xfrm>
          <a:prstGeom prst="roundRect">
            <a:avLst/>
          </a:prstGeom>
          <a:ln w="50800">
            <a:solidFill>
              <a:srgbClr val="D4565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Node-link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transformation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20B4E0-5A58-D14E-A6B8-4651EDA74C2E}"/>
              </a:ext>
            </a:extLst>
          </p:cNvPr>
          <p:cNvCxnSpPr>
            <a:cxnSpLocks/>
          </p:cNvCxnSpPr>
          <p:nvPr/>
        </p:nvCxnSpPr>
        <p:spPr>
          <a:xfrm flipV="1">
            <a:off x="5036695" y="4884817"/>
            <a:ext cx="1059305" cy="544433"/>
          </a:xfrm>
          <a:prstGeom prst="straightConnector1">
            <a:avLst/>
          </a:prstGeom>
          <a:ln w="50800">
            <a:solidFill>
              <a:srgbClr val="D45655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04CD-4556-FE4F-BE32-469FFC0E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B40597-3418-E245-8BC4-D0E66E2505BA}"/>
              </a:ext>
            </a:extLst>
          </p:cNvPr>
          <p:cNvSpPr>
            <a:spLocks noChangeAspect="1"/>
          </p:cNvSpPr>
          <p:nvPr/>
        </p:nvSpPr>
        <p:spPr>
          <a:xfrm>
            <a:off x="2099090" y="2637685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Helvetica Neue" charset="0"/>
                <a:cs typeface="Helvetica Neue" charset="0"/>
              </a:rPr>
              <a:t>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8D4922-71A5-0A48-A92B-695FCE857A12}"/>
              </a:ext>
            </a:extLst>
          </p:cNvPr>
          <p:cNvCxnSpPr>
            <a:cxnSpLocks/>
            <a:stCxn id="37" idx="2"/>
            <a:endCxn id="35" idx="7"/>
          </p:cNvCxnSpPr>
          <p:nvPr/>
        </p:nvCxnSpPr>
        <p:spPr>
          <a:xfrm flipH="1">
            <a:off x="2489335" y="2093459"/>
            <a:ext cx="556813" cy="61118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C0721F7-EBF0-8E41-A46B-343E3C547E88}"/>
              </a:ext>
            </a:extLst>
          </p:cNvPr>
          <p:cNvSpPr>
            <a:spLocks noChangeAspect="1"/>
          </p:cNvSpPr>
          <p:nvPr/>
        </p:nvSpPr>
        <p:spPr>
          <a:xfrm>
            <a:off x="3046148" y="1864859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C874CA-5403-BA47-A5F5-0CB30B0690CD}"/>
              </a:ext>
            </a:extLst>
          </p:cNvPr>
          <p:cNvSpPr>
            <a:spLocks noChangeAspect="1"/>
          </p:cNvSpPr>
          <p:nvPr/>
        </p:nvSpPr>
        <p:spPr>
          <a:xfrm>
            <a:off x="4423475" y="1864859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84CD70-89B6-CF43-8329-388E5BD9634D}"/>
              </a:ext>
            </a:extLst>
          </p:cNvPr>
          <p:cNvSpPr>
            <a:spLocks noChangeAspect="1"/>
          </p:cNvSpPr>
          <p:nvPr/>
        </p:nvSpPr>
        <p:spPr>
          <a:xfrm>
            <a:off x="3046148" y="3357095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B2DF4C-D8A8-4E42-80C5-687D31345DC6}"/>
              </a:ext>
            </a:extLst>
          </p:cNvPr>
          <p:cNvSpPr>
            <a:spLocks noChangeAspect="1"/>
          </p:cNvSpPr>
          <p:nvPr/>
        </p:nvSpPr>
        <p:spPr>
          <a:xfrm>
            <a:off x="4423475" y="3357095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Helvetica Neue" charset="0"/>
                <a:cs typeface="Helvetica Neue" charset="0"/>
              </a:rPr>
              <a:t>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0E765A-8BB4-E549-A8D7-027F3EA176EC}"/>
              </a:ext>
            </a:extLst>
          </p:cNvPr>
          <p:cNvCxnSpPr>
            <a:cxnSpLocks/>
            <a:stCxn id="38" idx="1"/>
            <a:endCxn id="37" idx="7"/>
          </p:cNvCxnSpPr>
          <p:nvPr/>
        </p:nvCxnSpPr>
        <p:spPr>
          <a:xfrm flipH="1">
            <a:off x="3436393" y="1931814"/>
            <a:ext cx="1054037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6E021F-E2D9-184D-8CCD-0EB0E005D077}"/>
              </a:ext>
            </a:extLst>
          </p:cNvPr>
          <p:cNvCxnSpPr>
            <a:cxnSpLocks/>
            <a:stCxn id="40" idx="0"/>
            <a:endCxn id="38" idx="4"/>
          </p:cNvCxnSpPr>
          <p:nvPr/>
        </p:nvCxnSpPr>
        <p:spPr>
          <a:xfrm flipV="1">
            <a:off x="4652075" y="2322059"/>
            <a:ext cx="0" cy="103503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C760B5-3377-9049-ADDA-FE33D2A25735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3503348" y="3585695"/>
            <a:ext cx="920127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BE50E4-3F72-6240-A8DE-7E76E5C3B022}"/>
              </a:ext>
            </a:extLst>
          </p:cNvPr>
          <p:cNvCxnSpPr>
            <a:cxnSpLocks/>
            <a:stCxn id="39" idx="2"/>
            <a:endCxn id="35" idx="5"/>
          </p:cNvCxnSpPr>
          <p:nvPr/>
        </p:nvCxnSpPr>
        <p:spPr>
          <a:xfrm flipH="1" flipV="1">
            <a:off x="2489335" y="3027930"/>
            <a:ext cx="556813" cy="55776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D3B9DD-A882-EE46-8F60-000463437F91}"/>
              </a:ext>
            </a:extLst>
          </p:cNvPr>
          <p:cNvCxnSpPr>
            <a:cxnSpLocks/>
            <a:stCxn id="38" idx="3"/>
            <a:endCxn id="37" idx="5"/>
          </p:cNvCxnSpPr>
          <p:nvPr/>
        </p:nvCxnSpPr>
        <p:spPr>
          <a:xfrm flipH="1">
            <a:off x="3436393" y="2255104"/>
            <a:ext cx="1054037" cy="0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70F87D1-F51F-9D4F-ADD1-92418B72BA93}"/>
              </a:ext>
            </a:extLst>
          </p:cNvPr>
          <p:cNvSpPr>
            <a:spLocks noChangeAspect="1"/>
          </p:cNvSpPr>
          <p:nvPr/>
        </p:nvSpPr>
        <p:spPr>
          <a:xfrm>
            <a:off x="5558480" y="2152869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6F011B-B560-B545-B275-1C26813129AB}"/>
              </a:ext>
            </a:extLst>
          </p:cNvPr>
          <p:cNvSpPr txBox="1"/>
          <p:nvPr/>
        </p:nvSpPr>
        <p:spPr>
          <a:xfrm>
            <a:off x="6895021" y="355084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DE</a:t>
            </a:r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2D3C6F-2A28-F241-A5C2-BBBBCF03D472}"/>
              </a:ext>
            </a:extLst>
          </p:cNvPr>
          <p:cNvSpPr>
            <a:spLocks noChangeAspect="1"/>
          </p:cNvSpPr>
          <p:nvPr/>
        </p:nvSpPr>
        <p:spPr>
          <a:xfrm>
            <a:off x="6718422" y="1690688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C520E0-4123-0348-B60C-3FCED614492D}"/>
              </a:ext>
            </a:extLst>
          </p:cNvPr>
          <p:cNvSpPr>
            <a:spLocks noChangeAspect="1"/>
          </p:cNvSpPr>
          <p:nvPr/>
        </p:nvSpPr>
        <p:spPr>
          <a:xfrm>
            <a:off x="6681112" y="2276816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ECF8E1-4E66-F24C-9F1E-CAA881C3EBA8}"/>
              </a:ext>
            </a:extLst>
          </p:cNvPr>
          <p:cNvSpPr>
            <a:spLocks noChangeAspect="1"/>
          </p:cNvSpPr>
          <p:nvPr/>
        </p:nvSpPr>
        <p:spPr>
          <a:xfrm>
            <a:off x="7902104" y="2691841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23408D5-0379-BF46-8190-0424992903B3}"/>
              </a:ext>
            </a:extLst>
          </p:cNvPr>
          <p:cNvSpPr>
            <a:spLocks noChangeAspect="1"/>
          </p:cNvSpPr>
          <p:nvPr/>
        </p:nvSpPr>
        <p:spPr>
          <a:xfrm>
            <a:off x="5558480" y="3140274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5A4B529-AFDB-FC4C-BF4A-6876BA886CD6}"/>
              </a:ext>
            </a:extLst>
          </p:cNvPr>
          <p:cNvSpPr>
            <a:spLocks noChangeAspect="1"/>
          </p:cNvSpPr>
          <p:nvPr/>
        </p:nvSpPr>
        <p:spPr>
          <a:xfrm>
            <a:off x="6895021" y="3476132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8D08B-6676-EB4D-AED0-751DC5AA8A67}"/>
              </a:ext>
            </a:extLst>
          </p:cNvPr>
          <p:cNvCxnSpPr>
            <a:cxnSpLocks/>
            <a:stCxn id="48" idx="2"/>
            <a:endCxn id="46" idx="7"/>
          </p:cNvCxnSpPr>
          <p:nvPr/>
        </p:nvCxnSpPr>
        <p:spPr>
          <a:xfrm flipH="1">
            <a:off x="5948725" y="1919288"/>
            <a:ext cx="769697" cy="30053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328F7A-2F8D-E541-874B-AD7FB2D459BB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 flipV="1">
            <a:off x="6015680" y="2381469"/>
            <a:ext cx="665432" cy="123947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0B7EC5-B90E-6640-BA4D-3D9E269B73F8}"/>
              </a:ext>
            </a:extLst>
          </p:cNvPr>
          <p:cNvCxnSpPr>
            <a:cxnSpLocks/>
            <a:stCxn id="50" idx="2"/>
            <a:endCxn id="49" idx="6"/>
          </p:cNvCxnSpPr>
          <p:nvPr/>
        </p:nvCxnSpPr>
        <p:spPr>
          <a:xfrm flipH="1" flipV="1">
            <a:off x="7138312" y="2505416"/>
            <a:ext cx="763792" cy="4150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6E19E8-2204-6F41-8451-630D99ABD52C}"/>
              </a:ext>
            </a:extLst>
          </p:cNvPr>
          <p:cNvCxnSpPr>
            <a:cxnSpLocks/>
            <a:stCxn id="50" idx="3"/>
            <a:endCxn id="52" idx="7"/>
          </p:cNvCxnSpPr>
          <p:nvPr/>
        </p:nvCxnSpPr>
        <p:spPr>
          <a:xfrm flipH="1">
            <a:off x="7285266" y="3082086"/>
            <a:ext cx="683793" cy="46100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F32EDD-55C3-DE44-A99D-03E4C474A715}"/>
              </a:ext>
            </a:extLst>
          </p:cNvPr>
          <p:cNvCxnSpPr>
            <a:cxnSpLocks/>
            <a:stCxn id="50" idx="1"/>
            <a:endCxn id="48" idx="6"/>
          </p:cNvCxnSpPr>
          <p:nvPr/>
        </p:nvCxnSpPr>
        <p:spPr>
          <a:xfrm flipH="1" flipV="1">
            <a:off x="7175622" y="1919288"/>
            <a:ext cx="793437" cy="83950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158712-E4D0-C546-8AA5-8098EAB46583}"/>
              </a:ext>
            </a:extLst>
          </p:cNvPr>
          <p:cNvCxnSpPr>
            <a:cxnSpLocks/>
            <a:stCxn id="46" idx="4"/>
            <a:endCxn id="51" idx="0"/>
          </p:cNvCxnSpPr>
          <p:nvPr/>
        </p:nvCxnSpPr>
        <p:spPr>
          <a:xfrm>
            <a:off x="5787080" y="2610069"/>
            <a:ext cx="0" cy="53020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B919AD-66A0-104B-BC89-03C494EEC446}"/>
              </a:ext>
            </a:extLst>
          </p:cNvPr>
          <p:cNvCxnSpPr>
            <a:cxnSpLocks/>
            <a:stCxn id="52" idx="2"/>
            <a:endCxn id="51" idx="5"/>
          </p:cNvCxnSpPr>
          <p:nvPr/>
        </p:nvCxnSpPr>
        <p:spPr>
          <a:xfrm flipH="1" flipV="1">
            <a:off x="5948725" y="3530519"/>
            <a:ext cx="946296" cy="174213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D26CCE7-02A4-4B47-9B6C-3F1CD73E3374}"/>
              </a:ext>
            </a:extLst>
          </p:cNvPr>
          <p:cNvSpPr txBox="1"/>
          <p:nvPr/>
        </p:nvSpPr>
        <p:spPr>
          <a:xfrm>
            <a:off x="5588862" y="221721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AB</a:t>
            </a:r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C88299-5185-3149-848C-8404921B99B2}"/>
              </a:ext>
            </a:extLst>
          </p:cNvPr>
          <p:cNvSpPr txBox="1"/>
          <p:nvPr/>
        </p:nvSpPr>
        <p:spPr>
          <a:xfrm>
            <a:off x="7919021" y="276655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CE</a:t>
            </a:r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C65BE4-1D57-E94D-B50D-E57A662550A8}"/>
              </a:ext>
            </a:extLst>
          </p:cNvPr>
          <p:cNvSpPr txBox="1"/>
          <p:nvPr/>
        </p:nvSpPr>
        <p:spPr>
          <a:xfrm>
            <a:off x="6639799" y="235380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BC2</a:t>
            </a:r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5B1485-0888-7144-9156-D9E4F7D1A7E4}"/>
              </a:ext>
            </a:extLst>
          </p:cNvPr>
          <p:cNvSpPr txBox="1"/>
          <p:nvPr/>
        </p:nvSpPr>
        <p:spPr>
          <a:xfrm>
            <a:off x="6679961" y="176539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BC1</a:t>
            </a:r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B2B642-67FC-EB4C-A1C9-BB950C749CE6}"/>
              </a:ext>
            </a:extLst>
          </p:cNvPr>
          <p:cNvSpPr txBox="1"/>
          <p:nvPr/>
        </p:nvSpPr>
        <p:spPr>
          <a:xfrm>
            <a:off x="5575832" y="3203206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AD</a:t>
            </a:r>
            <a:endParaRPr lang="en-US" sz="14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8C1BA9B1-A0FE-8C41-911B-03D85FF3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Challenge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encode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501E30-A39B-A647-A54E-C0FC7E64028A}"/>
              </a:ext>
            </a:extLst>
          </p:cNvPr>
          <p:cNvSpPr txBox="1"/>
          <p:nvPr/>
        </p:nvSpPr>
        <p:spPr>
          <a:xfrm>
            <a:off x="1818217" y="4144262"/>
            <a:ext cx="32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Before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transformation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2E6219-A0F2-BE4D-A50D-4D9CDB8FE1B4}"/>
              </a:ext>
            </a:extLst>
          </p:cNvPr>
          <p:cNvSpPr txBox="1"/>
          <p:nvPr/>
        </p:nvSpPr>
        <p:spPr>
          <a:xfrm>
            <a:off x="5588862" y="4149086"/>
            <a:ext cx="32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After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transformation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C615AFD-F0DE-014C-BE6B-9F7D0CA93E31}"/>
              </a:ext>
            </a:extLst>
          </p:cNvPr>
          <p:cNvSpPr/>
          <p:nvPr/>
        </p:nvSpPr>
        <p:spPr>
          <a:xfrm>
            <a:off x="2960176" y="1674016"/>
            <a:ext cx="1979366" cy="795340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A302CEE-1B96-8B45-B2A6-EB7D471C2787}"/>
              </a:ext>
            </a:extLst>
          </p:cNvPr>
          <p:cNvSpPr/>
          <p:nvPr/>
        </p:nvSpPr>
        <p:spPr>
          <a:xfrm>
            <a:off x="6486709" y="1581908"/>
            <a:ext cx="920867" cy="1271578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0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A26C-0DF7-984F-8783-CDC3920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2D96-4787-064E-9B37-717E7166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Optimality</a:t>
            </a:r>
          </a:p>
          <a:p>
            <a:r>
              <a:rPr lang="en-US" altLang="zh-CN" dirty="0"/>
              <a:t>Scalability</a:t>
            </a:r>
          </a:p>
          <a:p>
            <a:r>
              <a:rPr lang="en-US" altLang="zh-CN" dirty="0"/>
              <a:t>Sensitivity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GNN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</a:p>
          <a:p>
            <a:pPr lvl="1"/>
            <a:r>
              <a:rPr lang="en-US" altLang="zh-CN" dirty="0"/>
              <a:t>Relax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</a:p>
          <a:p>
            <a:pPr lvl="1"/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MLP</a:t>
            </a:r>
          </a:p>
          <a:p>
            <a:pPr lvl="1"/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Implementation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efficiency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80AB9-8202-BE41-8ED1-3DF18EEC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83A49-C2F3-9344-AD0A-A0C136E0930E}"/>
              </a:ext>
            </a:extLst>
          </p:cNvPr>
          <p:cNvSpPr txBox="1"/>
          <p:nvPr/>
        </p:nvSpPr>
        <p:spPr>
          <a:xfrm>
            <a:off x="3703167" y="5439796"/>
            <a:ext cx="570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/>
                <a:hlinkClick r:id="rId3"/>
              </a:rPr>
              <a:t>https://</a:t>
            </a:r>
            <a:r>
              <a:rPr lang="en-US" altLang="zh-CN" sz="2400" dirty="0" err="1">
                <a:latin typeface="Arial" panose="020B0604020202020204"/>
                <a:hlinkClick r:id="rId3"/>
              </a:rPr>
              <a:t>github.com</a:t>
            </a:r>
            <a:r>
              <a:rPr lang="en-US" altLang="zh-CN" sz="2400" dirty="0">
                <a:latin typeface="Arial" panose="020B0604020202020204"/>
                <a:hlinkClick r:id="rId3"/>
              </a:rPr>
              <a:t>/</a:t>
            </a:r>
            <a:r>
              <a:rPr lang="en-US" altLang="zh-CN" sz="2400" dirty="0" err="1">
                <a:latin typeface="Arial" panose="020B0604020202020204"/>
                <a:hlinkClick r:id="rId3"/>
              </a:rPr>
              <a:t>netx</a:t>
            </a:r>
            <a:r>
              <a:rPr lang="en-US" altLang="zh-CN" sz="2400" dirty="0">
                <a:latin typeface="Arial" panose="020B0604020202020204"/>
                <a:hlinkClick r:id="rId3"/>
              </a:rPr>
              <a:t>-repo/</a:t>
            </a:r>
            <a:r>
              <a:rPr lang="en-US" altLang="zh-CN" sz="2400" dirty="0" err="1">
                <a:latin typeface="Arial" panose="020B0604020202020204"/>
                <a:hlinkClick r:id="rId3"/>
              </a:rPr>
              <a:t>neuroplan</a:t>
            </a:r>
            <a:endParaRPr lang="en-US" sz="2400" dirty="0">
              <a:latin typeface="Arial" panose="020B0604020202020204"/>
            </a:endParaRPr>
          </a:p>
        </p:txBody>
      </p:sp>
      <p:pic>
        <p:nvPicPr>
          <p:cNvPr id="6" name="Picture 4" descr="Github, mark icon - Free download on Iconfinder">
            <a:extLst>
              <a:ext uri="{FF2B5EF4-FFF2-40B4-BE49-F238E27FC236}">
                <a16:creationId xmlns:a16="http://schemas.microsoft.com/office/drawing/2014/main" id="{2FE60DA7-61C2-054A-8722-706F487C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02" y="5439796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A26C-0DF7-984F-8783-CDC3920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2D96-4787-064E-9B37-717E7166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Optimality</a:t>
            </a:r>
          </a:p>
          <a:p>
            <a:r>
              <a:rPr lang="en-US" altLang="zh-CN" dirty="0"/>
              <a:t>Scalability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Sensitivity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GNN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layers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Relax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factor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Hidden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size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MLP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Maximum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capacity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unit</a:t>
            </a:r>
          </a:p>
          <a:p>
            <a:pPr lvl="0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efficiency</a:t>
            </a: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80AB9-8202-BE41-8ED1-3DF18EEC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B7D07-87A9-1C42-9605-296BA1F0801F}"/>
              </a:ext>
            </a:extLst>
          </p:cNvPr>
          <p:cNvSpPr txBox="1"/>
          <p:nvPr/>
        </p:nvSpPr>
        <p:spPr>
          <a:xfrm>
            <a:off x="3703167" y="5439796"/>
            <a:ext cx="570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/>
                <a:hlinkClick r:id="rId3"/>
              </a:rPr>
              <a:t>https://</a:t>
            </a:r>
            <a:r>
              <a:rPr lang="en-US" altLang="zh-CN" sz="2400" dirty="0" err="1">
                <a:latin typeface="Arial" panose="020B0604020202020204"/>
                <a:hlinkClick r:id="rId3"/>
              </a:rPr>
              <a:t>github.com</a:t>
            </a:r>
            <a:r>
              <a:rPr lang="en-US" altLang="zh-CN" sz="2400" dirty="0">
                <a:latin typeface="Arial" panose="020B0604020202020204"/>
                <a:hlinkClick r:id="rId3"/>
              </a:rPr>
              <a:t>/</a:t>
            </a:r>
            <a:r>
              <a:rPr lang="en-US" altLang="zh-CN" sz="2400" dirty="0" err="1">
                <a:latin typeface="Arial" panose="020B0604020202020204"/>
                <a:hlinkClick r:id="rId3"/>
              </a:rPr>
              <a:t>netx</a:t>
            </a:r>
            <a:r>
              <a:rPr lang="en-US" altLang="zh-CN" sz="2400" dirty="0">
                <a:latin typeface="Arial" panose="020B0604020202020204"/>
                <a:hlinkClick r:id="rId3"/>
              </a:rPr>
              <a:t>-repo/</a:t>
            </a:r>
            <a:r>
              <a:rPr lang="en-US" altLang="zh-CN" sz="2400" dirty="0" err="1">
                <a:latin typeface="Arial" panose="020B0604020202020204"/>
                <a:hlinkClick r:id="rId3"/>
              </a:rPr>
              <a:t>neuroplan</a:t>
            </a:r>
            <a:endParaRPr lang="en-US" sz="2400" dirty="0">
              <a:latin typeface="Arial" panose="020B0604020202020204"/>
            </a:endParaRPr>
          </a:p>
        </p:txBody>
      </p:sp>
      <p:pic>
        <p:nvPicPr>
          <p:cNvPr id="6" name="Picture 4" descr="Github, mark icon - Free download on Iconfinder">
            <a:extLst>
              <a:ext uri="{FF2B5EF4-FFF2-40B4-BE49-F238E27FC236}">
                <a16:creationId xmlns:a16="http://schemas.microsoft.com/office/drawing/2014/main" id="{8B6D2FFA-C4C5-ED45-81E4-CEB0F9D2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02" y="5439796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8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1F4BB-BA96-8446-ABC5-854AB652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Rectangle: Rounded Corners 16">
            <a:extLst>
              <a:ext uri="{FF2B5EF4-FFF2-40B4-BE49-F238E27FC236}">
                <a16:creationId xmlns:a16="http://schemas.microsoft.com/office/drawing/2014/main" id="{5EB7F60E-C02C-F141-8438-2C04D5B0D24B}"/>
              </a:ext>
            </a:extLst>
          </p:cNvPr>
          <p:cNvSpPr/>
          <p:nvPr/>
        </p:nvSpPr>
        <p:spPr>
          <a:xfrm>
            <a:off x="1480231" y="2750782"/>
            <a:ext cx="2743200" cy="1060529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Cross-layer</a:t>
            </a:r>
          </a:p>
        </p:txBody>
      </p:sp>
      <p:sp>
        <p:nvSpPr>
          <p:cNvPr id="56" name="Rectangle: Rounded Corners 16">
            <a:extLst>
              <a:ext uri="{FF2B5EF4-FFF2-40B4-BE49-F238E27FC236}">
                <a16:creationId xmlns:a16="http://schemas.microsoft.com/office/drawing/2014/main" id="{89085C90-36E2-EA46-A279-A83A33C2F268}"/>
              </a:ext>
            </a:extLst>
          </p:cNvPr>
          <p:cNvSpPr/>
          <p:nvPr/>
        </p:nvSpPr>
        <p:spPr>
          <a:xfrm>
            <a:off x="4490131" y="2750782"/>
            <a:ext cx="2743200" cy="1060529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Multi-phased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C853039D-755A-4C4D-B125-4AF659555132}"/>
              </a:ext>
            </a:extLst>
          </p:cNvPr>
          <p:cNvSpPr/>
          <p:nvPr/>
        </p:nvSpPr>
        <p:spPr>
          <a:xfrm>
            <a:off x="7442881" y="2750701"/>
            <a:ext cx="2743200" cy="1060529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Failure-aware</a:t>
            </a:r>
          </a:p>
        </p:txBody>
      </p:sp>
      <p:sp>
        <p:nvSpPr>
          <p:cNvPr id="58" name="Rectangle: Rounded Corners 16">
            <a:extLst>
              <a:ext uri="{FF2B5EF4-FFF2-40B4-BE49-F238E27FC236}">
                <a16:creationId xmlns:a16="http://schemas.microsoft.com/office/drawing/2014/main" id="{CBCADDC1-C7DC-CF4E-85AC-448D35EC827F}"/>
              </a:ext>
            </a:extLst>
          </p:cNvPr>
          <p:cNvSpPr/>
          <p:nvPr/>
        </p:nvSpPr>
        <p:spPr>
          <a:xfrm>
            <a:off x="1480231" y="4834081"/>
            <a:ext cx="2743199" cy="530265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layer</a:t>
            </a:r>
          </a:p>
        </p:txBody>
      </p:sp>
      <p:sp>
        <p:nvSpPr>
          <p:cNvPr id="59" name="Rectangle: Rounded Corners 16">
            <a:extLst>
              <a:ext uri="{FF2B5EF4-FFF2-40B4-BE49-F238E27FC236}">
                <a16:creationId xmlns:a16="http://schemas.microsoft.com/office/drawing/2014/main" id="{20A71C32-D612-F747-B4AD-3A8B6FF6BA12}"/>
              </a:ext>
            </a:extLst>
          </p:cNvPr>
          <p:cNvSpPr/>
          <p:nvPr/>
        </p:nvSpPr>
        <p:spPr>
          <a:xfrm>
            <a:off x="1480231" y="5507680"/>
            <a:ext cx="2743199" cy="530265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ptical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layer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7DF7876B-324E-6E44-B130-DA7B6272B827}"/>
              </a:ext>
            </a:extLst>
          </p:cNvPr>
          <p:cNvSpPr/>
          <p:nvPr/>
        </p:nvSpPr>
        <p:spPr>
          <a:xfrm>
            <a:off x="2688457" y="3966847"/>
            <a:ext cx="419100" cy="72390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0D810081-60B2-314E-93C9-18FF3AF4A34D}"/>
              </a:ext>
            </a:extLst>
          </p:cNvPr>
          <p:cNvSpPr/>
          <p:nvPr/>
        </p:nvSpPr>
        <p:spPr>
          <a:xfrm>
            <a:off x="4490131" y="4838842"/>
            <a:ext cx="2743200" cy="530265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noProof="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hort-term</a:t>
            </a:r>
          </a:p>
        </p:txBody>
      </p:sp>
      <p:sp>
        <p:nvSpPr>
          <p:cNvPr id="62" name="Rectangle: Rounded Corners 16">
            <a:extLst>
              <a:ext uri="{FF2B5EF4-FFF2-40B4-BE49-F238E27FC236}">
                <a16:creationId xmlns:a16="http://schemas.microsoft.com/office/drawing/2014/main" id="{05756595-63BF-D94D-B2C0-C3C71B0C42D3}"/>
              </a:ext>
            </a:extLst>
          </p:cNvPr>
          <p:cNvSpPr/>
          <p:nvPr/>
        </p:nvSpPr>
        <p:spPr>
          <a:xfrm>
            <a:off x="4490131" y="5512441"/>
            <a:ext cx="2743200" cy="530265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-term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11C451A4-7E35-994A-998F-59B0C3437707}"/>
              </a:ext>
            </a:extLst>
          </p:cNvPr>
          <p:cNvSpPr/>
          <p:nvPr/>
        </p:nvSpPr>
        <p:spPr>
          <a:xfrm>
            <a:off x="5709331" y="3971608"/>
            <a:ext cx="419100" cy="72390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377266F1-3781-4D48-B685-30AED9139A5E}"/>
              </a:ext>
            </a:extLst>
          </p:cNvPr>
          <p:cNvSpPr/>
          <p:nvPr/>
        </p:nvSpPr>
        <p:spPr>
          <a:xfrm>
            <a:off x="8662081" y="3966847"/>
            <a:ext cx="419100" cy="723900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: Rounded Corners 16">
            <a:extLst>
              <a:ext uri="{FF2B5EF4-FFF2-40B4-BE49-F238E27FC236}">
                <a16:creationId xmlns:a16="http://schemas.microsoft.com/office/drawing/2014/main" id="{8C8345D5-7E1A-8746-B586-2D5A63979DC5}"/>
              </a:ext>
            </a:extLst>
          </p:cNvPr>
          <p:cNvSpPr/>
          <p:nvPr/>
        </p:nvSpPr>
        <p:spPr>
          <a:xfrm>
            <a:off x="7442881" y="4846364"/>
            <a:ext cx="2743200" cy="530265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eliability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Rectangle: Rounded Corners 16">
            <a:extLst>
              <a:ext uri="{FF2B5EF4-FFF2-40B4-BE49-F238E27FC236}">
                <a16:creationId xmlns:a16="http://schemas.microsoft.com/office/drawing/2014/main" id="{F4EA4AF4-CC32-A946-8F68-CF00038C164C}"/>
              </a:ext>
            </a:extLst>
          </p:cNvPr>
          <p:cNvSpPr/>
          <p:nvPr/>
        </p:nvSpPr>
        <p:spPr>
          <a:xfrm>
            <a:off x="7442881" y="5519963"/>
            <a:ext cx="2743200" cy="517982"/>
          </a:xfrm>
          <a:prstGeom prst="roundRect">
            <a:avLst/>
          </a:prstGeom>
          <a:solidFill>
            <a:sysClr val="window" lastClr="FFFFFF"/>
          </a:solidFill>
          <a:ln w="508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ultiple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failures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3E46429-57A3-8647-9521-CD0574B8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 planning problem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815D90-4CB9-864A-99DE-076845E6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07"/>
            <a:ext cx="10515600" cy="1104264"/>
          </a:xfrm>
        </p:spPr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dimensioning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backbone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requirements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C1CD-E657-BF40-B004-896249B4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9CD7B-9267-474A-8C49-5B5F6C03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4214" y="1121820"/>
            <a:ext cx="6803571" cy="3889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EA8E-53AD-094A-BAEF-E7BBEA33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2675DF-5C11-D242-B3CA-1968CB13F613}"/>
              </a:ext>
            </a:extLst>
          </p:cNvPr>
          <p:cNvSpPr/>
          <p:nvPr/>
        </p:nvSpPr>
        <p:spPr>
          <a:xfrm>
            <a:off x="3642103" y="1121820"/>
            <a:ext cx="5176434" cy="568868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C1CD-E657-BF40-B004-896249B4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9CD7B-9267-474A-8C49-5B5F6C03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4214" y="1121820"/>
            <a:ext cx="6803571" cy="3889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EA8E-53AD-094A-BAEF-E7BBEA33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70DF0E-17C2-F94C-95D6-6034AF6F99E2}"/>
              </a:ext>
            </a:extLst>
          </p:cNvPr>
          <p:cNvSpPr/>
          <p:nvPr/>
        </p:nvSpPr>
        <p:spPr>
          <a:xfrm>
            <a:off x="3812583" y="4277532"/>
            <a:ext cx="5269423" cy="356461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64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C1CD-E657-BF40-B004-896249B4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9CD7B-9267-474A-8C49-5B5F6C03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4214" y="1121820"/>
            <a:ext cx="6803571" cy="3889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EA8E-53AD-094A-BAEF-E7BBEA33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CB5126-6BBB-2842-B732-0B749B2720FF}"/>
              </a:ext>
            </a:extLst>
          </p:cNvPr>
          <p:cNvSpPr/>
          <p:nvPr/>
        </p:nvSpPr>
        <p:spPr>
          <a:xfrm>
            <a:off x="2694214" y="1983784"/>
            <a:ext cx="394745" cy="2123268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09C94CE-6046-2B49-81B4-5E7081B66708}"/>
              </a:ext>
            </a:extLst>
          </p:cNvPr>
          <p:cNvSpPr/>
          <p:nvPr/>
        </p:nvSpPr>
        <p:spPr>
          <a:xfrm>
            <a:off x="4308529" y="2324746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2F73709-7C91-F247-B92B-ECBD71CAD7E9}"/>
              </a:ext>
            </a:extLst>
          </p:cNvPr>
          <p:cNvSpPr/>
          <p:nvPr/>
        </p:nvSpPr>
        <p:spPr>
          <a:xfrm>
            <a:off x="5451113" y="2323459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29ACEB7-F1D3-044B-8AD4-BCCB8AA5FF0D}"/>
              </a:ext>
            </a:extLst>
          </p:cNvPr>
          <p:cNvSpPr/>
          <p:nvPr/>
        </p:nvSpPr>
        <p:spPr>
          <a:xfrm>
            <a:off x="6593697" y="2331145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7ECED6D-FD0C-934D-B2DA-4A4327E3F2C5}"/>
              </a:ext>
            </a:extLst>
          </p:cNvPr>
          <p:cNvSpPr/>
          <p:nvPr/>
        </p:nvSpPr>
        <p:spPr>
          <a:xfrm>
            <a:off x="7766773" y="2323459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D5207CD-AAC3-C240-BE92-7C7985F0BC13}"/>
              </a:ext>
            </a:extLst>
          </p:cNvPr>
          <p:cNvSpPr/>
          <p:nvPr/>
        </p:nvSpPr>
        <p:spPr>
          <a:xfrm>
            <a:off x="8909358" y="2323459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75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C1CD-E657-BF40-B004-896249B4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9CD7B-9267-474A-8C49-5B5F6C03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4214" y="1121820"/>
            <a:ext cx="6803571" cy="3889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EA8E-53AD-094A-BAEF-E7BBEA33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B5425C96-354B-424A-8EA9-DBF3AA2A4B1D}"/>
              </a:ext>
            </a:extLst>
          </p:cNvPr>
          <p:cNvSpPr/>
          <p:nvPr/>
        </p:nvSpPr>
        <p:spPr>
          <a:xfrm>
            <a:off x="2993571" y="5011687"/>
            <a:ext cx="6504214" cy="758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NeuroPlan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produces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等线" panose="02010600030101010101" pitchFamily="2" charset="-122"/>
                <a:cs typeface="Helvetica Neue" panose="02000503000000020004" pitchFamily="2" charset="0"/>
              </a:rPr>
              <a:t> 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等线" panose="02010600030101010101" pitchFamily="2" charset="-122"/>
                <a:cs typeface="Helvetica Neue" panose="02000503000000020004" pitchFamily="2" charset="0"/>
              </a:rPr>
              <a:t>(near)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等线" panose="02010600030101010101" pitchFamily="2" charset="-122"/>
                <a:cs typeface="Helvetica Neue" panose="02000503000000020004" pitchFamily="2" charset="0"/>
              </a:rPr>
              <a:t>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optimal solutions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small-scale problems.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A13EC62-0384-164E-B2AF-F087B4A46062}"/>
              </a:ext>
            </a:extLst>
          </p:cNvPr>
          <p:cNvSpPr/>
          <p:nvPr/>
        </p:nvSpPr>
        <p:spPr>
          <a:xfrm>
            <a:off x="4076054" y="2326299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98DB292-92C0-B642-8207-4814A1E6F843}"/>
              </a:ext>
            </a:extLst>
          </p:cNvPr>
          <p:cNvSpPr/>
          <p:nvPr/>
        </p:nvSpPr>
        <p:spPr>
          <a:xfrm>
            <a:off x="5218638" y="2309514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D026909-9728-954E-B61F-4503848B53A5}"/>
              </a:ext>
            </a:extLst>
          </p:cNvPr>
          <p:cNvSpPr/>
          <p:nvPr/>
        </p:nvSpPr>
        <p:spPr>
          <a:xfrm>
            <a:off x="6361222" y="2317200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CDD2CE0-8E2C-8B4D-AD6F-0096E59D85C8}"/>
              </a:ext>
            </a:extLst>
          </p:cNvPr>
          <p:cNvSpPr/>
          <p:nvPr/>
        </p:nvSpPr>
        <p:spPr>
          <a:xfrm>
            <a:off x="7534298" y="2309514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A0BA5D7-6358-B945-AE65-5C435A038F4E}"/>
              </a:ext>
            </a:extLst>
          </p:cNvPr>
          <p:cNvSpPr/>
          <p:nvPr/>
        </p:nvSpPr>
        <p:spPr>
          <a:xfrm>
            <a:off x="8676883" y="2309514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EE3-96E1-624C-8D03-E9AEFF80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23B14-4C97-E946-AE3C-6AB37D13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046" y="1088792"/>
            <a:ext cx="6477907" cy="3586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7D-642D-2449-91A7-33ED136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80C7DC-2C46-CB47-BD45-4B8976F9DEE5}"/>
              </a:ext>
            </a:extLst>
          </p:cNvPr>
          <p:cNvSpPr/>
          <p:nvPr/>
        </p:nvSpPr>
        <p:spPr>
          <a:xfrm>
            <a:off x="2991173" y="1158514"/>
            <a:ext cx="6183824" cy="391317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5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EE3-96E1-624C-8D03-E9AEFF80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23B14-4C97-E946-AE3C-6AB37D13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046" y="1088792"/>
            <a:ext cx="6477907" cy="3586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7D-642D-2449-91A7-33ED136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700914-B69D-2840-9DFF-57E18272BBBD}"/>
              </a:ext>
            </a:extLst>
          </p:cNvPr>
          <p:cNvSpPr/>
          <p:nvPr/>
        </p:nvSpPr>
        <p:spPr>
          <a:xfrm>
            <a:off x="2872544" y="1690688"/>
            <a:ext cx="397599" cy="2462858"/>
          </a:xfrm>
          <a:prstGeom prst="roundRect">
            <a:avLst/>
          </a:prstGeom>
          <a:noFill/>
          <a:ln w="25400"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A4735E8-808E-D749-A438-799084B8C337}"/>
              </a:ext>
            </a:extLst>
          </p:cNvPr>
          <p:cNvSpPr/>
          <p:nvPr/>
        </p:nvSpPr>
        <p:spPr>
          <a:xfrm>
            <a:off x="4386020" y="2569560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51146F8-755E-4E48-BFC2-3D383F85E582}"/>
              </a:ext>
            </a:extLst>
          </p:cNvPr>
          <p:cNvSpPr/>
          <p:nvPr/>
        </p:nvSpPr>
        <p:spPr>
          <a:xfrm>
            <a:off x="5389122" y="2568273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C786E02-AB5D-D341-A67F-60ABF61453F4}"/>
              </a:ext>
            </a:extLst>
          </p:cNvPr>
          <p:cNvSpPr/>
          <p:nvPr/>
        </p:nvSpPr>
        <p:spPr>
          <a:xfrm>
            <a:off x="6407722" y="2575959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4E561733-DB6F-AB49-AFCC-99F00268598C}"/>
              </a:ext>
            </a:extLst>
          </p:cNvPr>
          <p:cNvSpPr/>
          <p:nvPr/>
        </p:nvSpPr>
        <p:spPr>
          <a:xfrm>
            <a:off x="7410314" y="2568273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D7D429C-9600-DC4A-BB9D-3C8980065192}"/>
              </a:ext>
            </a:extLst>
          </p:cNvPr>
          <p:cNvSpPr/>
          <p:nvPr/>
        </p:nvSpPr>
        <p:spPr>
          <a:xfrm>
            <a:off x="8428404" y="2568273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4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EE3-96E1-624C-8D03-E9AEFF80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23B14-4C97-E946-AE3C-6AB37D13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046" y="1088792"/>
            <a:ext cx="6477907" cy="3586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7D-642D-2449-91A7-33ED136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ABA77D7-8EEA-DC4E-96FF-F0AFB29A64B5}"/>
              </a:ext>
            </a:extLst>
          </p:cNvPr>
          <p:cNvSpPr/>
          <p:nvPr/>
        </p:nvSpPr>
        <p:spPr>
          <a:xfrm>
            <a:off x="5606098" y="3537486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F08EFEE-FD97-D549-B661-7EED49775630}"/>
              </a:ext>
            </a:extLst>
          </p:cNvPr>
          <p:cNvSpPr/>
          <p:nvPr/>
        </p:nvSpPr>
        <p:spPr>
          <a:xfrm>
            <a:off x="6624698" y="3545172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537DC8F-ECE5-2243-8965-22995C9241E8}"/>
              </a:ext>
            </a:extLst>
          </p:cNvPr>
          <p:cNvSpPr/>
          <p:nvPr/>
        </p:nvSpPr>
        <p:spPr>
          <a:xfrm>
            <a:off x="7611792" y="3537486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14D8E44-BA8D-C34A-9E37-3C8B8B928E96}"/>
              </a:ext>
            </a:extLst>
          </p:cNvPr>
          <p:cNvSpPr/>
          <p:nvPr/>
        </p:nvSpPr>
        <p:spPr>
          <a:xfrm>
            <a:off x="8629882" y="3537486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0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8EE3-96E1-624C-8D03-E9AEFF80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23B14-4C97-E946-AE3C-6AB37D13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046" y="1088792"/>
            <a:ext cx="6477907" cy="3586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7D-642D-2449-91A7-33ED136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F74E4-2C59-5848-A8B8-DF6A3188A57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5F10C4E-8502-E741-9033-5A54689DADF1}"/>
              </a:ext>
            </a:extLst>
          </p:cNvPr>
          <p:cNvSpPr/>
          <p:nvPr/>
        </p:nvSpPr>
        <p:spPr>
          <a:xfrm>
            <a:off x="2271032" y="4675506"/>
            <a:ext cx="7649936" cy="10239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NeuroPlan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outperforms </a:t>
            </a:r>
            <a:r>
              <a:rPr kumimoji="0" lang="en-US" sz="23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ILP-</a:t>
            </a:r>
            <a:r>
              <a:rPr kumimoji="0" lang="en-US" sz="23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large topologies and avoids human efforts to tune the heuristics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A7CA1D9-52CC-0D48-ACA0-069B19DECC62}"/>
              </a:ext>
            </a:extLst>
          </p:cNvPr>
          <p:cNvSpPr/>
          <p:nvPr/>
        </p:nvSpPr>
        <p:spPr>
          <a:xfrm>
            <a:off x="4184542" y="2940233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857B488-2862-6440-B1E1-6BCDE50C9CDC}"/>
              </a:ext>
            </a:extLst>
          </p:cNvPr>
          <p:cNvSpPr/>
          <p:nvPr/>
        </p:nvSpPr>
        <p:spPr>
          <a:xfrm>
            <a:off x="5187644" y="2661263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49BBA90-C839-8C4A-B565-FDAAA39DEE81}"/>
              </a:ext>
            </a:extLst>
          </p:cNvPr>
          <p:cNvSpPr/>
          <p:nvPr/>
        </p:nvSpPr>
        <p:spPr>
          <a:xfrm>
            <a:off x="6206244" y="2668949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B909C5F-A2B0-E946-A027-7485A91CF2AE}"/>
              </a:ext>
            </a:extLst>
          </p:cNvPr>
          <p:cNvSpPr/>
          <p:nvPr/>
        </p:nvSpPr>
        <p:spPr>
          <a:xfrm>
            <a:off x="7208836" y="2723255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1E5B4BD-FB9E-964B-A913-DFB89B32B60C}"/>
              </a:ext>
            </a:extLst>
          </p:cNvPr>
          <p:cNvSpPr/>
          <p:nvPr/>
        </p:nvSpPr>
        <p:spPr>
          <a:xfrm>
            <a:off x="8226926" y="2661263"/>
            <a:ext cx="185980" cy="263472"/>
          </a:xfrm>
          <a:prstGeom prst="downArrow">
            <a:avLst/>
          </a:prstGeom>
          <a:solidFill>
            <a:srgbClr val="D45655"/>
          </a:solidFill>
          <a:ln>
            <a:solidFill>
              <a:srgbClr val="D45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7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CFAF-1D8A-214C-BF4B-D93EE7C1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31AA-EC4D-B144-91D0-8E07C1D4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/>
              <a:t>NeuroPlan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D45655"/>
                </a:solidFill>
              </a:rPr>
              <a:t>GNN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D45655"/>
                </a:solidFill>
              </a:rPr>
              <a:t>domain-specific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node-link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transformation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encode</a:t>
            </a:r>
            <a:r>
              <a:rPr lang="zh-CN" altLang="en-US" dirty="0"/>
              <a:t> </a:t>
            </a:r>
            <a:r>
              <a:rPr lang="en-US" altLang="zh-CN" dirty="0"/>
              <a:t>topologies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Leverage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D45655"/>
                </a:solidFill>
              </a:rPr>
              <a:t>a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two-stage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hybrid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D45655"/>
                </a:solidFill>
              </a:rPr>
              <a:t>Avoid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human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>
                <a:solidFill>
                  <a:srgbClr val="D45655"/>
                </a:solidFill>
              </a:rPr>
              <a:t>efforts</a:t>
            </a:r>
            <a:r>
              <a:rPr lang="zh-CN" altLang="en-US" dirty="0">
                <a:solidFill>
                  <a:srgbClr val="D45655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optimality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tractability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A477A-1216-D642-B3FD-2C3356BF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56D3-1B6C-2C47-A7C6-807BAD7A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242B-7653-2642-AA9C-F58D3BAD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11" y="2434344"/>
            <a:ext cx="2514378" cy="886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i="1" dirty="0"/>
              <a:t>Thanks!</a:t>
            </a:r>
            <a:endParaRPr lang="en-US" sz="48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78C57-7951-6C4C-AFB6-442580AE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A95E9-7F37-EC4A-9EA7-223FF38CD9CE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16E71-B50A-F747-9AFF-BFFBE7BC3E77}"/>
              </a:ext>
            </a:extLst>
          </p:cNvPr>
          <p:cNvSpPr txBox="1"/>
          <p:nvPr/>
        </p:nvSpPr>
        <p:spPr>
          <a:xfrm>
            <a:off x="3944911" y="3537480"/>
            <a:ext cx="430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E-mail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address: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hzhu@jhu.edu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3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0B88-B606-C14D-963D-C933F30D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C716-D433-6441-BCD2-800FAB3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A87B2-B840-0145-8103-7C5430C5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103437"/>
            <a:ext cx="2396436" cy="1592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FC57AB-64AC-C74E-9BA0-4AA037A5B2D4}"/>
              </a:ext>
            </a:extLst>
          </p:cNvPr>
          <p:cNvSpPr txBox="1"/>
          <p:nvPr/>
        </p:nvSpPr>
        <p:spPr>
          <a:xfrm>
            <a:off x="1676400" y="1459855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ILP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935DF-397B-7B42-B36E-9719C1AE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623" y="2288067"/>
            <a:ext cx="252488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D5B55-CDC3-6C4F-889F-478BCB006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525" y="2164555"/>
            <a:ext cx="1708150" cy="171577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6E3BC8C2-F6B1-F24A-AE29-906F9EBF35B7}"/>
              </a:ext>
            </a:extLst>
          </p:cNvPr>
          <p:cNvSpPr/>
          <p:nvPr/>
        </p:nvSpPr>
        <p:spPr>
          <a:xfrm>
            <a:off x="4286250" y="2876550"/>
            <a:ext cx="1306373" cy="32385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37B19-96B4-144A-9B60-A86A457C3995}"/>
              </a:ext>
            </a:extLst>
          </p:cNvPr>
          <p:cNvSpPr txBox="1"/>
          <p:nvPr/>
        </p:nvSpPr>
        <p:spPr>
          <a:xfrm>
            <a:off x="6534150" y="1527712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ILP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solvers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38749F09-D0E9-4C40-B98B-D1914113C6F3}"/>
              </a:ext>
            </a:extLst>
          </p:cNvPr>
          <p:cNvSpPr/>
          <p:nvPr/>
        </p:nvSpPr>
        <p:spPr>
          <a:xfrm>
            <a:off x="838200" y="4799493"/>
            <a:ext cx="2396436" cy="839307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Topology</a:t>
            </a:r>
            <a:r>
              <a:rPr lang="zh-CN" alt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decomposition</a:t>
            </a:r>
          </a:p>
        </p:txBody>
      </p: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D7C4E05B-B7F8-C949-9F46-7CF3EE8907F0}"/>
              </a:ext>
            </a:extLst>
          </p:cNvPr>
          <p:cNvSpPr/>
          <p:nvPr/>
        </p:nvSpPr>
        <p:spPr>
          <a:xfrm>
            <a:off x="3848100" y="4799493"/>
            <a:ext cx="2247900" cy="839308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Topology</a:t>
            </a:r>
            <a:r>
              <a:rPr lang="zh-CN" alt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26E695-2A8E-EC46-BEA7-0C7D6D3069A6}"/>
              </a:ext>
            </a:extLst>
          </p:cNvPr>
          <p:cNvSpPr/>
          <p:nvPr/>
        </p:nvSpPr>
        <p:spPr>
          <a:xfrm>
            <a:off x="6800850" y="4799411"/>
            <a:ext cx="2396436" cy="839307"/>
          </a:xfrm>
          <a:prstGeom prst="round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Failure</a:t>
            </a:r>
            <a:r>
              <a:rPr lang="zh-CN" alt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selection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B1FE29B9-B33E-7940-8A63-6E502CE40F99}"/>
              </a:ext>
            </a:extLst>
          </p:cNvPr>
          <p:cNvSpPr/>
          <p:nvPr/>
        </p:nvSpPr>
        <p:spPr>
          <a:xfrm>
            <a:off x="4674359" y="3471663"/>
            <a:ext cx="304800" cy="1103711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B57785-5654-3D4B-8154-8FAF16E5C3D5}"/>
              </a:ext>
            </a:extLst>
          </p:cNvPr>
          <p:cNvSpPr txBox="1"/>
          <p:nvPr/>
        </p:nvSpPr>
        <p:spPr>
          <a:xfrm>
            <a:off x="4979159" y="3672356"/>
            <a:ext cx="5936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Human-designed</a:t>
            </a:r>
            <a:r>
              <a:rPr lang="zh-CN" alt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zh-CN" alt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altLang="zh-CN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r>
              <a:rPr lang="en-US" altLang="zh-CN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</a:t>
            </a:r>
            <a:r>
              <a:rPr lang="zh-CN" altLang="en-US" sz="28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optimality</a:t>
            </a:r>
            <a:r>
              <a:rPr lang="zh-CN" altLang="en-US" sz="28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zh-CN" alt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tractability</a:t>
            </a:r>
            <a:endParaRPr lang="en-US" sz="2800" b="1" dirty="0">
              <a:solidFill>
                <a:srgbClr val="D45655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: Rounded Corners 12">
            <a:extLst>
              <a:ext uri="{FF2B5EF4-FFF2-40B4-BE49-F238E27FC236}">
                <a16:creationId xmlns:a16="http://schemas.microsoft.com/office/drawing/2014/main" id="{746C532A-01EA-4D45-89EB-0508A4114DBF}"/>
              </a:ext>
            </a:extLst>
          </p:cNvPr>
          <p:cNvSpPr/>
          <p:nvPr/>
        </p:nvSpPr>
        <p:spPr>
          <a:xfrm>
            <a:off x="6534150" y="2517113"/>
            <a:ext cx="1855800" cy="794479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altLang="zh-CN" sz="3200" b="1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/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Scalability</a:t>
            </a:r>
            <a:r>
              <a:rPr lang="zh-CN" altLang="en-US" sz="24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issues</a:t>
            </a: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123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04E8-B696-3142-B275-4F934115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0BB29-E9F3-7E4F-B120-7A692D48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0DC41-3F31-914D-B06D-02B45F5D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980406"/>
            <a:ext cx="1817687" cy="181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17EE6-B140-3F44-B5A9-F8AFB56F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2" y="2371724"/>
            <a:ext cx="1325563" cy="1325563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246E48A-913E-C548-B6FC-EAD03D020408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16200000" flipH="1">
            <a:off x="5381230" y="-72630"/>
            <a:ext cx="391318" cy="4497390"/>
          </a:xfrm>
          <a:prstGeom prst="bentConnector3">
            <a:avLst>
              <a:gd name="adj1" fmla="val -43813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161A63-CF55-7B49-BC3B-3479FAAE0ECB}"/>
              </a:ext>
            </a:extLst>
          </p:cNvPr>
          <p:cNvSpPr txBox="1"/>
          <p:nvPr/>
        </p:nvSpPr>
        <p:spPr>
          <a:xfrm rot="5400000">
            <a:off x="4676130" y="4147492"/>
            <a:ext cx="133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--------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8A101FC-1C35-A343-BABF-935F8A12DA39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3328195" y="3798093"/>
            <a:ext cx="1931837" cy="569120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7088657-2D1B-AA4E-86EC-2FAEF6B09D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1448" y="3679823"/>
            <a:ext cx="2557275" cy="681037"/>
          </a:xfrm>
          <a:prstGeom prst="bentConnector3">
            <a:avLst>
              <a:gd name="adj1" fmla="val 89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8F0B43-5A71-3444-983B-E8CBC6DF043D}"/>
                  </a:ext>
                </a:extLst>
              </p:cNvPr>
              <p:cNvSpPr txBox="1"/>
              <p:nvPr/>
            </p:nvSpPr>
            <p:spPr>
              <a:xfrm>
                <a:off x="5115223" y="1333500"/>
                <a:ext cx="2047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Action</a:t>
                </a:r>
                <a:r>
                  <a:rPr lang="zh-CN" alt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8F0B43-5A71-3444-983B-E8CBC6DF0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23" y="1333500"/>
                <a:ext cx="2047579" cy="461665"/>
              </a:xfrm>
              <a:prstGeom prst="rect">
                <a:avLst/>
              </a:prstGeom>
              <a:blipFill>
                <a:blip r:embed="rId5"/>
                <a:stretch>
                  <a:fillRect l="-432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36EFED-2266-B541-859C-FA4E85EA6CCD}"/>
                  </a:ext>
                </a:extLst>
              </p:cNvPr>
              <p:cNvSpPr txBox="1"/>
              <p:nvPr/>
            </p:nvSpPr>
            <p:spPr>
              <a:xfrm>
                <a:off x="3494039" y="3887788"/>
                <a:ext cx="204757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Reward</a:t>
                </a:r>
                <a:r>
                  <a:rPr lang="zh-CN" alt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altLang="zh-CN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US" altLang="zh-CN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State</a:t>
                </a:r>
                <a:r>
                  <a:rPr lang="zh-CN" alt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36EFED-2266-B541-859C-FA4E85EA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39" y="3887788"/>
                <a:ext cx="2047579" cy="892552"/>
              </a:xfrm>
              <a:prstGeom prst="rect">
                <a:avLst/>
              </a:prstGeom>
              <a:blipFill>
                <a:blip r:embed="rId6"/>
                <a:stretch>
                  <a:fillRect l="-4321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EB0C1C-7E64-B04F-99AC-C034C4D7417C}"/>
                  </a:ext>
                </a:extLst>
              </p:cNvPr>
              <p:cNvSpPr txBox="1"/>
              <p:nvPr/>
            </p:nvSpPr>
            <p:spPr>
              <a:xfrm>
                <a:off x="5677196" y="3887788"/>
                <a:ext cx="204757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Reward</a:t>
                </a:r>
                <a:r>
                  <a:rPr lang="zh-CN" alt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altLang="zh-CN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US" altLang="zh-CN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State</a:t>
                </a:r>
                <a:r>
                  <a:rPr lang="zh-CN" altLang="en-US" sz="24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EB0C1C-7E64-B04F-99AC-C034C4D7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96" y="3887788"/>
                <a:ext cx="2047579" cy="892552"/>
              </a:xfrm>
              <a:prstGeom prst="rect">
                <a:avLst/>
              </a:prstGeom>
              <a:blipFill>
                <a:blip r:embed="rId7"/>
                <a:stretch>
                  <a:fillRect l="-4321" t="-5634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D273584-76AA-574C-B4B1-BD15ADD6064F}"/>
              </a:ext>
            </a:extLst>
          </p:cNvPr>
          <p:cNvSpPr txBox="1"/>
          <p:nvPr/>
        </p:nvSpPr>
        <p:spPr>
          <a:xfrm>
            <a:off x="1334940" y="2933700"/>
            <a:ext cx="154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RL</a:t>
            </a:r>
            <a:r>
              <a:rPr lang="zh-CN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B7E30D-5AAD-0741-935E-38C6558AD497}"/>
              </a:ext>
            </a:extLst>
          </p:cNvPr>
          <p:cNvSpPr txBox="1"/>
          <p:nvPr/>
        </p:nvSpPr>
        <p:spPr>
          <a:xfrm>
            <a:off x="8566007" y="2933700"/>
            <a:ext cx="206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8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564B5E-CEFE-B948-A48B-C2EDFDC27541}"/>
              </a:ext>
            </a:extLst>
          </p:cNvPr>
          <p:cNvSpPr txBox="1"/>
          <p:nvPr/>
        </p:nvSpPr>
        <p:spPr>
          <a:xfrm>
            <a:off x="1334940" y="2933700"/>
            <a:ext cx="154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RL</a:t>
            </a:r>
            <a:r>
              <a:rPr lang="zh-CN" altLang="en-US" sz="2400" dirty="0">
                <a:solidFill>
                  <a:schemeClr val="tx1">
                    <a:alpha val="2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agent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5EB70-8385-C246-B834-944494DC5C6A}"/>
              </a:ext>
            </a:extLst>
          </p:cNvPr>
          <p:cNvSpPr txBox="1"/>
          <p:nvPr/>
        </p:nvSpPr>
        <p:spPr>
          <a:xfrm>
            <a:off x="8566007" y="2933700"/>
            <a:ext cx="206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alpha val="2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Environment</a:t>
            </a:r>
            <a:endParaRPr lang="en-US" sz="2400" dirty="0">
              <a:solidFill>
                <a:schemeClr val="tx1">
                  <a:alpha val="2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704E8-B696-3142-B275-4F934115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0BB29-E9F3-7E4F-B120-7A692D48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18DF9-6959-9B4C-B266-A9F2323B02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419350" y="1343479"/>
            <a:ext cx="6057900" cy="3746500"/>
          </a:xfrm>
          <a:prstGeom prst="rect">
            <a:avLst/>
          </a:prstGeom>
        </p:spPr>
      </p:pic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F868E935-9D02-114D-B61A-3FE433EDF9BB}"/>
              </a:ext>
            </a:extLst>
          </p:cNvPr>
          <p:cNvSpPr/>
          <p:nvPr/>
        </p:nvSpPr>
        <p:spPr>
          <a:xfrm>
            <a:off x="1499540" y="3395365"/>
            <a:ext cx="8857310" cy="84006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altLang="zh-CN" sz="3200" b="1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/>
            <a:r>
              <a:rPr lang="en-US" altLang="zh-CN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RL</a:t>
            </a:r>
            <a:r>
              <a:rPr lang="zh-CN" altLang="en-US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automatically</a:t>
            </a:r>
            <a:r>
              <a:rPr lang="zh-CN" altLang="en-US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derives</a:t>
            </a:r>
            <a:r>
              <a:rPr lang="zh-CN" altLang="en-US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human-designed</a:t>
            </a:r>
            <a:r>
              <a:rPr lang="zh-CN" altLang="en-US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800" dirty="0"/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772F7C90-3E1D-E542-BA3A-6D2B53041D3B}"/>
              </a:ext>
            </a:extLst>
          </p:cNvPr>
          <p:cNvSpPr/>
          <p:nvPr/>
        </p:nvSpPr>
        <p:spPr>
          <a:xfrm>
            <a:off x="1499540" y="1937218"/>
            <a:ext cx="8857310" cy="84006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altLang="zh-CN" sz="3200" b="1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/>
            <a:r>
              <a:rPr lang="en-US" altLang="zh-CN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RL</a:t>
            </a:r>
            <a:r>
              <a:rPr lang="zh-CN" alt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zh-CN" alt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designed</a:t>
            </a:r>
            <a:r>
              <a:rPr lang="zh-CN" alt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zh-CN" alt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solve</a:t>
            </a:r>
            <a:r>
              <a:rPr lang="zh-CN" alt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multi-decision</a:t>
            </a:r>
            <a:r>
              <a:rPr lang="zh-CN" altLang="en-US" sz="24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making</a:t>
            </a:r>
            <a:r>
              <a:rPr lang="zh-CN" altLang="en-US" sz="2400" b="1" dirty="0">
                <a:solidFill>
                  <a:srgbClr val="D4565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problems</a:t>
            </a:r>
            <a:endParaRPr lang="en-US" sz="24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22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1E-95D5-0749-9F61-C74DD2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NeuroPlan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E4ACD-FE17-FB4E-9525-FF34C46CF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650" y="1930400"/>
            <a:ext cx="8064500" cy="2997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65A81-59F5-824D-ADE0-F4418E0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EE0D4-38FD-6449-AA3E-9861DBFE4438}"/>
              </a:ext>
            </a:extLst>
          </p:cNvPr>
          <p:cNvSpPr/>
          <p:nvPr/>
        </p:nvSpPr>
        <p:spPr>
          <a:xfrm>
            <a:off x="1644650" y="3013075"/>
            <a:ext cx="6737350" cy="2154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AFC28-BAA6-A44D-B030-981277DE4C63}"/>
              </a:ext>
            </a:extLst>
          </p:cNvPr>
          <p:cNvSpPr/>
          <p:nvPr/>
        </p:nvSpPr>
        <p:spPr>
          <a:xfrm>
            <a:off x="8382000" y="3441700"/>
            <a:ext cx="1809750" cy="1725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1E-95D5-0749-9F61-C74DD2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NeuroPlan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65A81-59F5-824D-ADE0-F4418E0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54CD5A8-0D2F-114A-B788-29662821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4" y="1907117"/>
            <a:ext cx="8064500" cy="3009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1D8B53-538E-F742-B33A-D152D5F460BA}"/>
              </a:ext>
            </a:extLst>
          </p:cNvPr>
          <p:cNvSpPr/>
          <p:nvPr/>
        </p:nvSpPr>
        <p:spPr>
          <a:xfrm>
            <a:off x="8415866" y="3055408"/>
            <a:ext cx="1879600" cy="155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FA16F-165C-C049-89E8-E114098C640D}"/>
              </a:ext>
            </a:extLst>
          </p:cNvPr>
          <p:cNvSpPr/>
          <p:nvPr/>
        </p:nvSpPr>
        <p:spPr>
          <a:xfrm>
            <a:off x="4893732" y="3055408"/>
            <a:ext cx="3335867" cy="85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1E-95D5-0749-9F61-C74DD2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NeuroPlan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65A81-59F5-824D-ADE0-F4418E0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54CD5A8-0D2F-114A-B788-29662821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4" y="1907117"/>
            <a:ext cx="8064500" cy="3009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1D8B53-538E-F742-B33A-D152D5F460BA}"/>
              </a:ext>
            </a:extLst>
          </p:cNvPr>
          <p:cNvSpPr/>
          <p:nvPr/>
        </p:nvSpPr>
        <p:spPr>
          <a:xfrm>
            <a:off x="8415866" y="3055408"/>
            <a:ext cx="1879600" cy="155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1E-95D5-0749-9F61-C74DD20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NeuroPlan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RL-based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65A81-59F5-824D-ADE0-F4418E0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74E4-2C59-5848-A8B8-DF6A3188A57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54CD5A8-0D2F-114A-B788-29662821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4" y="1907117"/>
            <a:ext cx="8064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33256</TotalTime>
  <Words>1877</Words>
  <Application>Microsoft Macintosh PowerPoint</Application>
  <PresentationFormat>Widescreen</PresentationFormat>
  <Paragraphs>290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Helvetica Neue</vt:lpstr>
      <vt:lpstr>Helvetica Neue Light</vt:lpstr>
      <vt:lpstr>Wingdings</vt:lpstr>
      <vt:lpstr>Office Theme</vt:lpstr>
      <vt:lpstr>1_Office Theme</vt:lpstr>
      <vt:lpstr>Network Planning with  Deep Reinforcement Learning</vt:lpstr>
      <vt:lpstr>Network planning problem</vt:lpstr>
      <vt:lpstr>Existing approach</vt:lpstr>
      <vt:lpstr>Why a deep RL-based approach?</vt:lpstr>
      <vt:lpstr>Why a deep RL-based approach?</vt:lpstr>
      <vt:lpstr>NeuroPlan: a deep RL-based approach</vt:lpstr>
      <vt:lpstr>NeuroPlan: a deep RL-based approach</vt:lpstr>
      <vt:lpstr>NeuroPlan: a deep RL-based approach</vt:lpstr>
      <vt:lpstr>NeuroPlan: a deep RL-based approach</vt:lpstr>
      <vt:lpstr>Adapting RL for network planning</vt:lpstr>
      <vt:lpstr>Challenge 1: How to trade off between  optimality and tractability </vt:lpstr>
      <vt:lpstr>Challenge 2: How to design RL training process</vt:lpstr>
      <vt:lpstr>Challenge 2: How to design RL training process</vt:lpstr>
      <vt:lpstr>Challenge 3: How to encode network topology</vt:lpstr>
      <vt:lpstr>Challenge 3: How to encode network topology</vt:lpstr>
      <vt:lpstr>Challenge 3: How to encode network topology</vt:lpstr>
      <vt:lpstr>Challenge 3: How to encode network topology</vt:lpstr>
      <vt:lpstr>Evaluation</vt:lpstr>
      <vt:lpstr>Evaluation</vt:lpstr>
      <vt:lpstr>Optimality</vt:lpstr>
      <vt:lpstr>Optimality</vt:lpstr>
      <vt:lpstr>Optimality</vt:lpstr>
      <vt:lpstr>Optimality</vt:lpstr>
      <vt:lpstr>Scalability</vt:lpstr>
      <vt:lpstr>Scalability</vt:lpstr>
      <vt:lpstr>Scalability</vt:lpstr>
      <vt:lpstr>Scalability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RackSched: A Microsecond-Scale Scheduler for Rack-Scale Computers</dc:title>
  <dc:creator>Hang Zhu</dc:creator>
  <cp:lastModifiedBy>Hang Zhu</cp:lastModifiedBy>
  <cp:revision>1223</cp:revision>
  <dcterms:created xsi:type="dcterms:W3CDTF">2020-10-04T00:54:29Z</dcterms:created>
  <dcterms:modified xsi:type="dcterms:W3CDTF">2021-10-08T14:54:23Z</dcterms:modified>
</cp:coreProperties>
</file>