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0" r:id="rId4"/>
    <p:sldId id="257" r:id="rId5"/>
    <p:sldId id="265" r:id="rId6"/>
    <p:sldId id="258" r:id="rId7"/>
    <p:sldId id="266" r:id="rId8"/>
    <p:sldId id="267" r:id="rId9"/>
    <p:sldId id="269" r:id="rId10"/>
    <p:sldId id="260" r:id="rId11"/>
    <p:sldId id="272" r:id="rId12"/>
    <p:sldId id="273" r:id="rId13"/>
    <p:sldId id="275" r:id="rId14"/>
    <p:sldId id="276" r:id="rId15"/>
    <p:sldId id="277" r:id="rId16"/>
    <p:sldId id="283" r:id="rId17"/>
    <p:sldId id="284" r:id="rId18"/>
    <p:sldId id="279" r:id="rId19"/>
    <p:sldId id="280" r:id="rId20"/>
    <p:sldId id="281" r:id="rId21"/>
    <p:sldId id="282" r:id="rId22"/>
    <p:sldId id="285" r:id="rId23"/>
    <p:sldId id="278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916A1-CD83-4778-9281-769C99604C9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63D1-9303-43C9-964D-FADA90EAC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3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C624-8B7E-45E0-BF3C-F723212E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18C51-F845-410F-9791-A6B16C8B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C5DD6-16BF-4AC6-8833-A25AC57F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AA668-627E-40BC-A180-74A0EE00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D2CBF-35F4-4E3F-9CBB-0F054F7E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0257B-2202-4410-998B-AFCF45DF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AC057-16E4-4607-815B-366A1E94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1507B-8D3B-47CE-91BC-AE585F2C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BFC78-247D-49F0-B446-C6A6193C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B2595-4C0B-4CDE-8252-49EB0E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497978-23B2-45A1-AD04-A85C9B37F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5C5FE-331B-4C03-BB49-B78E737D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0A5E-B953-496F-BA85-B5A71FC0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2B61-880B-4A11-9E0B-F792B453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AD779-2C9F-4CF7-837C-E218513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544F8-0DC5-4EC7-9FF9-B269B908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A806-E928-4B63-A0E3-93F98822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953E1-6A4F-4F07-9E2C-95F7EE0E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7589-E6AB-4E41-BDB7-A30BEC51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282B8-D6F7-4C13-A4D6-FA384674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DED9-69EB-4FDD-AD84-07FACA96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94FB8-6FA6-47D3-960A-12E6F0ED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F8F18-0CB4-4F87-B636-7E7ED409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B2A98-3072-441D-8283-3FF00A4E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6EC05-BB08-43E6-B3B5-E34D80A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23461-D53D-49A9-9B92-BF35DDA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58A1-8748-4212-8741-A55F1F334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1E08F-A31F-4F4C-A13E-9D9A312F3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7E9C5-748E-4915-970B-261299F2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0BD7-36DD-4B8F-B0D2-3509D9C1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7A451-362C-473C-BFEB-06D22E5B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7A778-98A9-4051-86DA-D21A519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A5353-C671-4CA0-A7CC-8A71A493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70185-5E56-44DE-AA45-39A175F4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50B5F-F438-4859-AAC8-F3F06C591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3FF06-8639-4A8E-8EA7-F660468A1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C42AA-C8A1-4A29-A8CA-5A42FCBE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1C7591-2D62-462E-8C3D-A7545F3E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B5332-C68A-43EE-B549-0B30C235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5169-C308-4612-8A3E-B8716AA2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22FE6-C711-40F4-8674-F1876F14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60E0A8-D5D5-4841-ACB5-554C123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AA1B6-6D85-41EB-B444-F65CE65D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023C99-E877-4F9C-8FA2-B739E0E0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A747E-AAC9-4B0F-9E75-767108F0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4BEA7-CCA7-49E2-A332-3B2BB436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DAFB-8BD4-4B98-A83C-84C12C35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DACD6-1B08-4866-89C7-3D6F40BA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DCB0A-998D-44BE-A9CE-16A741EE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4BFA-FBDD-43F4-B403-C304823E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3627F-341E-4258-9A6A-39D42A40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95344-1D4C-4BD1-9855-DB09F794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9443-E711-467B-B957-EEA75305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F2FE8-1D86-4BAD-BC8F-96F235E1F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8B49D-9FB4-4277-88F7-1E3CA57B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AB93D-1BB4-4B07-B8D6-1F81ABE9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B9269-0097-4D99-ABC6-209512B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13626-1C1C-4061-AC5E-CADBDCDD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2DC244-304E-4C38-8968-8C9B2CF5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4E1E5-A9B8-45FB-82A6-3BAF3302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00BBE-52FE-402D-810A-F673B4E74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6DA3-E14F-4144-9685-6C1D1A08F6CE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C46B-1DCD-44E4-9127-17683C47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3D2A7-5581-4223-80EF-44F1A1AA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6A9-F809-4FC3-9AC0-30D9122CE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7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ED12-1C75-48FC-9A8B-259DECF5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62" y="1027685"/>
            <a:ext cx="9499076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simple operations on the Linear Regions of Continuous Piece-wise Linear Functions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0997-5DC5-451B-BF0E-FC31C2183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Haojun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AAAE2-AF03-4996-939E-518FF23B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70" y="3746762"/>
            <a:ext cx="2672892" cy="2672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3A9C8D-D403-4560-A43D-6C8516BEF82B}"/>
              </a:ext>
            </a:extLst>
          </p:cNvPr>
          <p:cNvSpPr txBox="1"/>
          <p:nvPr/>
        </p:nvSpPr>
        <p:spPr>
          <a:xfrm>
            <a:off x="4456915" y="5083208"/>
            <a:ext cx="64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semester project (8 ECTS)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B58CE-8662-4665-A449-093F385CA237}"/>
              </a:ext>
            </a:extLst>
          </p:cNvPr>
          <p:cNvSpPr txBox="1"/>
          <p:nvPr/>
        </p:nvSpPr>
        <p:spPr>
          <a:xfrm>
            <a:off x="3999715" y="5520598"/>
            <a:ext cx="462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Alexis Goujon,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Shayan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Aziznejad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BC35-2B39-461E-8523-2F7B1DAFF022}"/>
              </a:ext>
            </a:extLst>
          </p:cNvPr>
          <p:cNvSpPr txBox="1"/>
          <p:nvPr/>
        </p:nvSpPr>
        <p:spPr>
          <a:xfrm>
            <a:off x="4578480" y="4581354"/>
            <a:ext cx="64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of Mathematics, EPFL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2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CPWL functions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9B583-57CD-40FC-96F7-557B3EA5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linear regions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factors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Lipschitz constant	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CPWL functions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C9B583-57CD-40FC-96F7-557B3EA51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59"/>
                <a:ext cx="108698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1: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… 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2: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… 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3: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… 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 4: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… 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∘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C9B583-57CD-40FC-96F7-557B3EA51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59"/>
                <a:ext cx="10869891" cy="4351338"/>
              </a:xfrm>
              <a:blipFill>
                <a:blip r:embed="rId2"/>
                <a:stretch>
                  <a:fillRect l="-78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DF51BEE-8551-4BF0-AF08-9EA84832A553}"/>
              </a:ext>
            </a:extLst>
          </p:cNvPr>
          <p:cNvSpPr/>
          <p:nvPr/>
        </p:nvSpPr>
        <p:spPr>
          <a:xfrm>
            <a:off x="3069601" y="2400143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51633D-40C4-4403-A4EE-FE1542449F15}"/>
              </a:ext>
            </a:extLst>
          </p:cNvPr>
          <p:cNvCxnSpPr>
            <a:cxnSpLocks/>
          </p:cNvCxnSpPr>
          <p:nvPr/>
        </p:nvCxnSpPr>
        <p:spPr>
          <a:xfrm>
            <a:off x="3159155" y="2489697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8C2BCD70-6B4D-45B8-B784-05732FC08696}"/>
              </a:ext>
            </a:extLst>
          </p:cNvPr>
          <p:cNvSpPr/>
          <p:nvPr/>
        </p:nvSpPr>
        <p:spPr>
          <a:xfrm>
            <a:off x="3654062" y="2400143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0151D-900E-4382-B2E1-32DD5A9E7CFE}"/>
              </a:ext>
            </a:extLst>
          </p:cNvPr>
          <p:cNvCxnSpPr>
            <a:cxnSpLocks/>
          </p:cNvCxnSpPr>
          <p:nvPr/>
        </p:nvCxnSpPr>
        <p:spPr>
          <a:xfrm>
            <a:off x="3743616" y="2489697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2A81F7-DD3E-478D-AB08-D78FEEA2A1CC}"/>
              </a:ext>
            </a:extLst>
          </p:cNvPr>
          <p:cNvSpPr txBox="1"/>
          <p:nvPr/>
        </p:nvSpPr>
        <p:spPr>
          <a:xfrm>
            <a:off x="4247949" y="2228087"/>
            <a:ext cx="97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C710F264-712E-4AC1-A3E3-5ACCF8AA2FD7}"/>
              </a:ext>
            </a:extLst>
          </p:cNvPr>
          <p:cNvSpPr/>
          <p:nvPr/>
        </p:nvSpPr>
        <p:spPr>
          <a:xfrm>
            <a:off x="5509574" y="2400143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1F9C1B-4605-48C1-AE96-05D49274E40D}"/>
              </a:ext>
            </a:extLst>
          </p:cNvPr>
          <p:cNvCxnSpPr>
            <a:cxnSpLocks/>
          </p:cNvCxnSpPr>
          <p:nvPr/>
        </p:nvCxnSpPr>
        <p:spPr>
          <a:xfrm>
            <a:off x="5599128" y="2489697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5123572F-DC47-47FC-8FCF-89E68D27CBF2}"/>
              </a:ext>
            </a:extLst>
          </p:cNvPr>
          <p:cNvSpPr/>
          <p:nvPr/>
        </p:nvSpPr>
        <p:spPr>
          <a:xfrm>
            <a:off x="6094035" y="2400143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11500C-FDBC-4D0A-A41C-70E9408F847C}"/>
              </a:ext>
            </a:extLst>
          </p:cNvPr>
          <p:cNvCxnSpPr>
            <a:cxnSpLocks/>
          </p:cNvCxnSpPr>
          <p:nvPr/>
        </p:nvCxnSpPr>
        <p:spPr>
          <a:xfrm>
            <a:off x="5014667" y="2489697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63BDDD45-CF1C-46AF-ABA9-25E772E54385}"/>
              </a:ext>
            </a:extLst>
          </p:cNvPr>
          <p:cNvSpPr/>
          <p:nvPr/>
        </p:nvSpPr>
        <p:spPr>
          <a:xfrm>
            <a:off x="3033855" y="3112416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7142ACF1-E463-44D6-91E1-5A70E2D039BA}"/>
              </a:ext>
            </a:extLst>
          </p:cNvPr>
          <p:cNvSpPr/>
          <p:nvPr/>
        </p:nvSpPr>
        <p:spPr>
          <a:xfrm>
            <a:off x="3524049" y="3463581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80C109-509E-485D-AD78-C202A9420A2C}"/>
              </a:ext>
            </a:extLst>
          </p:cNvPr>
          <p:cNvCxnSpPr>
            <a:cxnSpLocks/>
          </p:cNvCxnSpPr>
          <p:nvPr/>
        </p:nvCxnSpPr>
        <p:spPr>
          <a:xfrm>
            <a:off x="3613603" y="3553135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825CB25-F1D4-4897-934B-134DC3B334EA}"/>
              </a:ext>
            </a:extLst>
          </p:cNvPr>
          <p:cNvSpPr txBox="1"/>
          <p:nvPr/>
        </p:nvSpPr>
        <p:spPr>
          <a:xfrm>
            <a:off x="4117936" y="3291525"/>
            <a:ext cx="97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A9EC0BEE-5F70-4C98-881E-A86A7DB9E082}"/>
              </a:ext>
            </a:extLst>
          </p:cNvPr>
          <p:cNvSpPr/>
          <p:nvPr/>
        </p:nvSpPr>
        <p:spPr>
          <a:xfrm>
            <a:off x="5379561" y="3463581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3EBFE9-65A7-4884-B11C-7D66436B1F71}"/>
              </a:ext>
            </a:extLst>
          </p:cNvPr>
          <p:cNvCxnSpPr>
            <a:cxnSpLocks/>
          </p:cNvCxnSpPr>
          <p:nvPr/>
        </p:nvCxnSpPr>
        <p:spPr>
          <a:xfrm>
            <a:off x="5469115" y="3553135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A118F34F-73EC-4A21-9FD2-20DD9986D279}"/>
              </a:ext>
            </a:extLst>
          </p:cNvPr>
          <p:cNvSpPr/>
          <p:nvPr/>
        </p:nvSpPr>
        <p:spPr>
          <a:xfrm>
            <a:off x="5964022" y="3463581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934884-BA97-4138-9576-510ACFB7FB9A}"/>
              </a:ext>
            </a:extLst>
          </p:cNvPr>
          <p:cNvCxnSpPr>
            <a:cxnSpLocks/>
          </p:cNvCxnSpPr>
          <p:nvPr/>
        </p:nvCxnSpPr>
        <p:spPr>
          <a:xfrm>
            <a:off x="4884654" y="3553135"/>
            <a:ext cx="49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0F3B4606-5B8E-49C7-B34D-BF2BDD38D989}"/>
              </a:ext>
            </a:extLst>
          </p:cNvPr>
          <p:cNvSpPr/>
          <p:nvPr/>
        </p:nvSpPr>
        <p:spPr>
          <a:xfrm>
            <a:off x="3033855" y="3814745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E487431-971E-493B-8633-C643016A13FF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>
            <a:off x="3060085" y="3138646"/>
            <a:ext cx="490194" cy="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BCC173F-C4F2-4618-A854-46DE252E408B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3186734" y="3616460"/>
            <a:ext cx="363545" cy="2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A9F9AEF9-CBD4-45DE-B706-8B34D5606712}"/>
              </a:ext>
            </a:extLst>
          </p:cNvPr>
          <p:cNvSpPr/>
          <p:nvPr/>
        </p:nvSpPr>
        <p:spPr>
          <a:xfrm>
            <a:off x="3555470" y="4485252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3AD790-4061-4463-8EC8-246385AEFB48}"/>
              </a:ext>
            </a:extLst>
          </p:cNvPr>
          <p:cNvSpPr txBox="1"/>
          <p:nvPr/>
        </p:nvSpPr>
        <p:spPr>
          <a:xfrm>
            <a:off x="4325718" y="4651638"/>
            <a:ext cx="97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0AC8CE95-29E9-43BE-ADA0-64E223D339CE}"/>
              </a:ext>
            </a:extLst>
          </p:cNvPr>
          <p:cNvSpPr/>
          <p:nvPr/>
        </p:nvSpPr>
        <p:spPr>
          <a:xfrm>
            <a:off x="5784913" y="4823694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6D1C5A6B-8F55-417B-A813-2017862DDAD3}"/>
              </a:ext>
            </a:extLst>
          </p:cNvPr>
          <p:cNvSpPr/>
          <p:nvPr/>
        </p:nvSpPr>
        <p:spPr>
          <a:xfrm>
            <a:off x="3555470" y="5187581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E4A1C626-8A97-4735-A6C0-AD2B4BFA44AC}"/>
              </a:ext>
            </a:extLst>
          </p:cNvPr>
          <p:cNvSpPr/>
          <p:nvPr/>
        </p:nvSpPr>
        <p:spPr>
          <a:xfrm>
            <a:off x="3042490" y="4823694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3B50D22-6B1B-4225-9366-3C101F2DB0EA}"/>
              </a:ext>
            </a:extLst>
          </p:cNvPr>
          <p:cNvCxnSpPr>
            <a:cxnSpLocks/>
            <a:stCxn id="132" idx="7"/>
            <a:endCxn id="128" idx="3"/>
          </p:cNvCxnSpPr>
          <p:nvPr/>
        </p:nvCxnSpPr>
        <p:spPr>
          <a:xfrm flipV="1">
            <a:off x="3195369" y="4638131"/>
            <a:ext cx="386331" cy="21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8E41996-9BBF-4F1B-AFEB-0EB2EDBD34F9}"/>
              </a:ext>
            </a:extLst>
          </p:cNvPr>
          <p:cNvCxnSpPr>
            <a:cxnSpLocks/>
            <a:stCxn id="132" idx="5"/>
            <a:endCxn id="131" idx="1"/>
          </p:cNvCxnSpPr>
          <p:nvPr/>
        </p:nvCxnSpPr>
        <p:spPr>
          <a:xfrm>
            <a:off x="3195369" y="4976573"/>
            <a:ext cx="386331" cy="2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A6EF4C7F-47FF-4D4E-A307-F192A4AA9D71}"/>
              </a:ext>
            </a:extLst>
          </p:cNvPr>
          <p:cNvSpPr/>
          <p:nvPr/>
        </p:nvSpPr>
        <p:spPr>
          <a:xfrm>
            <a:off x="4101832" y="4492957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3AED994C-F13D-4177-80E9-5395C7823594}"/>
              </a:ext>
            </a:extLst>
          </p:cNvPr>
          <p:cNvSpPr/>
          <p:nvPr/>
        </p:nvSpPr>
        <p:spPr>
          <a:xfrm>
            <a:off x="4101832" y="5195286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6DCEBF4-EC9F-4190-B69C-210C50537765}"/>
              </a:ext>
            </a:extLst>
          </p:cNvPr>
          <p:cNvCxnSpPr>
            <a:cxnSpLocks/>
            <a:stCxn id="128" idx="6"/>
            <a:endCxn id="135" idx="2"/>
          </p:cNvCxnSpPr>
          <p:nvPr/>
        </p:nvCxnSpPr>
        <p:spPr>
          <a:xfrm>
            <a:off x="3734579" y="4574807"/>
            <a:ext cx="367253" cy="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F0CF93-3159-4F45-A1CF-6A29010DAF61}"/>
              </a:ext>
            </a:extLst>
          </p:cNvPr>
          <p:cNvCxnSpPr>
            <a:cxnSpLocks/>
            <a:stCxn id="131" idx="6"/>
            <a:endCxn id="136" idx="2"/>
          </p:cNvCxnSpPr>
          <p:nvPr/>
        </p:nvCxnSpPr>
        <p:spPr>
          <a:xfrm>
            <a:off x="3734579" y="5277136"/>
            <a:ext cx="367253" cy="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9E2B035-CC8D-4301-BFC6-A55B68E7B34B}"/>
              </a:ext>
            </a:extLst>
          </p:cNvPr>
          <p:cNvCxnSpPr>
            <a:cxnSpLocks/>
            <a:stCxn id="128" idx="5"/>
            <a:endCxn id="136" idx="1"/>
          </p:cNvCxnSpPr>
          <p:nvPr/>
        </p:nvCxnSpPr>
        <p:spPr>
          <a:xfrm>
            <a:off x="3708349" y="4638131"/>
            <a:ext cx="419713" cy="58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454005A-0C89-4A3E-B1E0-AC92B66A4803}"/>
              </a:ext>
            </a:extLst>
          </p:cNvPr>
          <p:cNvCxnSpPr>
            <a:cxnSpLocks/>
            <a:stCxn id="131" idx="7"/>
            <a:endCxn id="135" idx="3"/>
          </p:cNvCxnSpPr>
          <p:nvPr/>
        </p:nvCxnSpPr>
        <p:spPr>
          <a:xfrm flipV="1">
            <a:off x="3708349" y="4645836"/>
            <a:ext cx="419713" cy="56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C900F4C7-8458-4B09-BAAE-4D86F1B03148}"/>
              </a:ext>
            </a:extLst>
          </p:cNvPr>
          <p:cNvSpPr/>
          <p:nvPr/>
        </p:nvSpPr>
        <p:spPr>
          <a:xfrm>
            <a:off x="5341062" y="4472529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流程图: 接点 141">
            <a:extLst>
              <a:ext uri="{FF2B5EF4-FFF2-40B4-BE49-F238E27FC236}">
                <a16:creationId xmlns:a16="http://schemas.microsoft.com/office/drawing/2014/main" id="{2E5C7880-72C1-4843-A588-3F2D9A5E2D51}"/>
              </a:ext>
            </a:extLst>
          </p:cNvPr>
          <p:cNvSpPr/>
          <p:nvPr/>
        </p:nvSpPr>
        <p:spPr>
          <a:xfrm>
            <a:off x="5341062" y="5174858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0A6AC1E-9EC3-4841-8C75-EC603401B58D}"/>
              </a:ext>
            </a:extLst>
          </p:cNvPr>
          <p:cNvCxnSpPr>
            <a:cxnSpLocks/>
            <a:stCxn id="141" idx="5"/>
            <a:endCxn id="130" idx="1"/>
          </p:cNvCxnSpPr>
          <p:nvPr/>
        </p:nvCxnSpPr>
        <p:spPr>
          <a:xfrm>
            <a:off x="5493941" y="4625408"/>
            <a:ext cx="317202" cy="22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A8FDFEC-CEE3-4DE7-859C-A9E1CD65F42A}"/>
              </a:ext>
            </a:extLst>
          </p:cNvPr>
          <p:cNvCxnSpPr>
            <a:cxnSpLocks/>
            <a:stCxn id="142" idx="7"/>
            <a:endCxn id="130" idx="3"/>
          </p:cNvCxnSpPr>
          <p:nvPr/>
        </p:nvCxnSpPr>
        <p:spPr>
          <a:xfrm flipV="1">
            <a:off x="5493941" y="4976573"/>
            <a:ext cx="317202" cy="2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7365AC8-256A-4A73-A29D-D7FACB825258}"/>
              </a:ext>
            </a:extLst>
          </p:cNvPr>
          <p:cNvCxnSpPr>
            <a:cxnSpLocks/>
            <a:endCxn id="141" idx="2"/>
          </p:cNvCxnSpPr>
          <p:nvPr/>
        </p:nvCxnSpPr>
        <p:spPr>
          <a:xfrm flipV="1">
            <a:off x="4958803" y="4562084"/>
            <a:ext cx="382259" cy="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038A84A-A992-446D-880D-62E696EFD300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4958803" y="5264413"/>
            <a:ext cx="382259" cy="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40352A8A-7262-4268-9CFF-6DFE55FE7B7F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4958803" y="4562084"/>
            <a:ext cx="408489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8AC2A71-79C0-4110-9373-3EF4B1F594E3}"/>
              </a:ext>
            </a:extLst>
          </p:cNvPr>
          <p:cNvCxnSpPr>
            <a:cxnSpLocks/>
            <a:endCxn id="141" idx="3"/>
          </p:cNvCxnSpPr>
          <p:nvPr/>
        </p:nvCxnSpPr>
        <p:spPr>
          <a:xfrm flipV="1">
            <a:off x="4958803" y="4625408"/>
            <a:ext cx="408489" cy="6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6A77F5FF-D42B-4815-B6D2-0407D7A8CF87}"/>
              </a:ext>
            </a:extLst>
          </p:cNvPr>
          <p:cNvSpPr/>
          <p:nvPr/>
        </p:nvSpPr>
        <p:spPr>
          <a:xfrm>
            <a:off x="3022064" y="5925740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0576760-5837-4F9D-AC68-BA167A864EF9}"/>
              </a:ext>
            </a:extLst>
          </p:cNvPr>
          <p:cNvSpPr txBox="1"/>
          <p:nvPr/>
        </p:nvSpPr>
        <p:spPr>
          <a:xfrm>
            <a:off x="3792312" y="6092126"/>
            <a:ext cx="97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7F115E96-1307-4746-A50E-C376102B0CC7}"/>
              </a:ext>
            </a:extLst>
          </p:cNvPr>
          <p:cNvSpPr/>
          <p:nvPr/>
        </p:nvSpPr>
        <p:spPr>
          <a:xfrm>
            <a:off x="5251507" y="6264182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A267438E-FAD4-4DD2-9298-1854AE5EA0E7}"/>
              </a:ext>
            </a:extLst>
          </p:cNvPr>
          <p:cNvSpPr/>
          <p:nvPr/>
        </p:nvSpPr>
        <p:spPr>
          <a:xfrm>
            <a:off x="3022064" y="6628069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942D3E2B-8DFB-4502-AF58-5A13A9294988}"/>
              </a:ext>
            </a:extLst>
          </p:cNvPr>
          <p:cNvSpPr/>
          <p:nvPr/>
        </p:nvSpPr>
        <p:spPr>
          <a:xfrm>
            <a:off x="3568426" y="5933445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55E9F500-9CCB-46AF-BCBB-9B932ADFDD0F}"/>
              </a:ext>
            </a:extLst>
          </p:cNvPr>
          <p:cNvSpPr/>
          <p:nvPr/>
        </p:nvSpPr>
        <p:spPr>
          <a:xfrm>
            <a:off x="3568426" y="6635774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38C9574-B8C9-4277-8C5D-6C9E2E38585A}"/>
              </a:ext>
            </a:extLst>
          </p:cNvPr>
          <p:cNvCxnSpPr>
            <a:cxnSpLocks/>
            <a:stCxn id="149" idx="6"/>
            <a:endCxn id="153" idx="2"/>
          </p:cNvCxnSpPr>
          <p:nvPr/>
        </p:nvCxnSpPr>
        <p:spPr>
          <a:xfrm>
            <a:off x="3201173" y="6015295"/>
            <a:ext cx="367253" cy="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E74FB1F-59BA-41B1-8D9C-BEA32C991E68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>
            <a:off x="3201173" y="6717624"/>
            <a:ext cx="367253" cy="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266CB86-D07E-4BE0-ADDE-ECE6908623F2}"/>
              </a:ext>
            </a:extLst>
          </p:cNvPr>
          <p:cNvCxnSpPr>
            <a:cxnSpLocks/>
            <a:stCxn id="149" idx="5"/>
            <a:endCxn id="154" idx="1"/>
          </p:cNvCxnSpPr>
          <p:nvPr/>
        </p:nvCxnSpPr>
        <p:spPr>
          <a:xfrm>
            <a:off x="3174943" y="6078619"/>
            <a:ext cx="419713" cy="58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C66A2CF-99EA-4031-891E-DC4D5A7435CC}"/>
              </a:ext>
            </a:extLst>
          </p:cNvPr>
          <p:cNvCxnSpPr>
            <a:cxnSpLocks/>
            <a:stCxn id="152" idx="7"/>
            <a:endCxn id="153" idx="3"/>
          </p:cNvCxnSpPr>
          <p:nvPr/>
        </p:nvCxnSpPr>
        <p:spPr>
          <a:xfrm flipV="1">
            <a:off x="3174943" y="6086324"/>
            <a:ext cx="419713" cy="56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流程图: 接点 158">
            <a:extLst>
              <a:ext uri="{FF2B5EF4-FFF2-40B4-BE49-F238E27FC236}">
                <a16:creationId xmlns:a16="http://schemas.microsoft.com/office/drawing/2014/main" id="{8984EEB2-97EB-4700-A0EF-A29FACC342EF}"/>
              </a:ext>
            </a:extLst>
          </p:cNvPr>
          <p:cNvSpPr/>
          <p:nvPr/>
        </p:nvSpPr>
        <p:spPr>
          <a:xfrm>
            <a:off x="4807656" y="5913017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D566B762-76AF-469B-AFBF-32FFC1645559}"/>
              </a:ext>
            </a:extLst>
          </p:cNvPr>
          <p:cNvSpPr/>
          <p:nvPr/>
        </p:nvSpPr>
        <p:spPr>
          <a:xfrm>
            <a:off x="4807656" y="6615346"/>
            <a:ext cx="179109" cy="1791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A62416A-9AAD-4A54-9B8B-058F7C509849}"/>
              </a:ext>
            </a:extLst>
          </p:cNvPr>
          <p:cNvCxnSpPr>
            <a:cxnSpLocks/>
            <a:stCxn id="159" idx="5"/>
            <a:endCxn id="151" idx="1"/>
          </p:cNvCxnSpPr>
          <p:nvPr/>
        </p:nvCxnSpPr>
        <p:spPr>
          <a:xfrm>
            <a:off x="4960535" y="6065896"/>
            <a:ext cx="317202" cy="22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565ED913-B424-497F-9103-1FA0AE03776D}"/>
              </a:ext>
            </a:extLst>
          </p:cNvPr>
          <p:cNvCxnSpPr>
            <a:cxnSpLocks/>
            <a:stCxn id="160" idx="7"/>
            <a:endCxn id="151" idx="3"/>
          </p:cNvCxnSpPr>
          <p:nvPr/>
        </p:nvCxnSpPr>
        <p:spPr>
          <a:xfrm flipV="1">
            <a:off x="4960535" y="6417061"/>
            <a:ext cx="317202" cy="22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7E30EC1-4C9D-4E5E-A9F4-3757E9AFD784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4425397" y="6002572"/>
            <a:ext cx="382259" cy="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EC3277F-E46F-43B1-BAF1-203EF3F19615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4425397" y="6704901"/>
            <a:ext cx="382259" cy="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078238E-7F63-4AE8-8FF5-0A8730EDA167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4425397" y="6002572"/>
            <a:ext cx="408489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BBB749E0-9250-41AE-91C3-43008F3BBBA7}"/>
              </a:ext>
            </a:extLst>
          </p:cNvPr>
          <p:cNvCxnSpPr>
            <a:cxnSpLocks/>
            <a:endCxn id="159" idx="3"/>
          </p:cNvCxnSpPr>
          <p:nvPr/>
        </p:nvCxnSpPr>
        <p:spPr>
          <a:xfrm flipV="1">
            <a:off x="4425397" y="6065896"/>
            <a:ext cx="408489" cy="6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B682614-E2EF-4A70-A1A2-1C2342B9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" y="899474"/>
            <a:ext cx="5958526" cy="59585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linear regions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B682614-E2EF-4A70-A1A2-1C2342B9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" y="899474"/>
            <a:ext cx="5958526" cy="59585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linear regions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38ADBB-2511-4880-9072-B26D0A11E098}"/>
              </a:ext>
            </a:extLst>
          </p:cNvPr>
          <p:cNvSpPr txBox="1"/>
          <p:nvPr/>
        </p:nvSpPr>
        <p:spPr>
          <a:xfrm>
            <a:off x="6509208" y="2872197"/>
            <a:ext cx="526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4 pre-defined composed models, the number of linear regions all increases slowly or stops increasing when the number of layers becomes large.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problem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EDC8B4-99A3-4C68-B533-AA1E974AB449}"/>
              </a:ext>
            </a:extLst>
          </p:cNvPr>
          <p:cNvSpPr txBox="1"/>
          <p:nvPr/>
        </p:nvSpPr>
        <p:spPr>
          <a:xfrm>
            <a:off x="961534" y="1998482"/>
            <a:ext cx="8851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 size is not small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window of the input domain is not large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of the previous layers are more unlikely to fall into different linear regions of the next layers when the number of layers becomes large</a:t>
            </a:r>
          </a:p>
        </p:txBody>
      </p:sp>
    </p:spTree>
    <p:extLst>
      <p:ext uri="{BB962C8B-B14F-4D97-AF65-F5344CB8AC3E}">
        <p14:creationId xmlns:p14="http://schemas.microsoft.com/office/powerpoint/2010/main" val="80057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problem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EA8AE-195D-4153-90AB-CD85D3DD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1534524"/>
            <a:ext cx="4986780" cy="249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DA563-10E8-4662-9EB4-C9B2E02E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3950618"/>
            <a:ext cx="4986780" cy="24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problem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EA8AE-195D-4153-90AB-CD85D3DD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1534524"/>
            <a:ext cx="4986780" cy="249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DA563-10E8-4662-9EB4-C9B2E02E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3950618"/>
            <a:ext cx="4986780" cy="24933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F03CCE-BE3E-4F84-AAA4-C802EEBE3AE3}"/>
              </a:ext>
            </a:extLst>
          </p:cNvPr>
          <p:cNvSpPr txBox="1"/>
          <p:nvPr/>
        </p:nvSpPr>
        <p:spPr>
          <a:xfrm>
            <a:off x="6096000" y="227186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smallest step size we tested, the step size is not the main reason for the saturation.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3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problem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EA8AE-195D-4153-90AB-CD85D3DD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1534524"/>
            <a:ext cx="4986780" cy="2493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DA563-10E8-4662-9EB4-C9B2E02E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3950618"/>
            <a:ext cx="4986780" cy="24933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F03CCE-BE3E-4F84-AAA4-C802EEBE3AE3}"/>
              </a:ext>
            </a:extLst>
          </p:cNvPr>
          <p:cNvSpPr txBox="1"/>
          <p:nvPr/>
        </p:nvSpPr>
        <p:spPr>
          <a:xfrm>
            <a:off x="6096000" y="227186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smallest step size we tested, the step size is not the main reason for the saturation.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E2EB1D-5F69-42E4-A0E6-192807795090}"/>
              </a:ext>
            </a:extLst>
          </p:cNvPr>
          <p:cNvSpPr txBox="1"/>
          <p:nvPr/>
        </p:nvSpPr>
        <p:spPr>
          <a:xfrm>
            <a:off x="6096000" y="475268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window is not the main reason for the saturation.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2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factors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C7F428-C937-4BE7-9716-5E3D6B2B639A}"/>
                  </a:ext>
                </a:extLst>
              </p:cNvPr>
              <p:cNvSpPr txBox="1"/>
              <p:nvPr/>
            </p:nvSpPr>
            <p:spPr>
              <a:xfrm>
                <a:off x="980388" y="2017336"/>
                <a:ext cx="8116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Modify the GHH model by multiplying a factor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C7F428-C937-4BE7-9716-5E3D6B2B6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88" y="2017336"/>
                <a:ext cx="8116478" cy="369332"/>
              </a:xfrm>
              <a:prstGeom prst="rect">
                <a:avLst/>
              </a:prstGeom>
              <a:blipFill>
                <a:blip r:embed="rId2"/>
                <a:stretch>
                  <a:fillRect l="-67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89BDFB7-BF50-4E84-BC7E-C5102295B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5121"/>
            <a:ext cx="3711262" cy="853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342475-D443-42D8-B543-FFA4C4684989}"/>
                  </a:ext>
                </a:extLst>
              </p:cNvPr>
              <p:cNvSpPr txBox="1"/>
              <p:nvPr/>
            </p:nvSpPr>
            <p:spPr>
              <a:xfrm>
                <a:off x="980388" y="4364610"/>
                <a:ext cx="594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with different values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(0.1, 0.5, 1.0, 5.0, 10.0).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342475-D443-42D8-B543-FFA4C468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88" y="4364610"/>
                <a:ext cx="5948313" cy="369332"/>
              </a:xfrm>
              <a:prstGeom prst="rect">
                <a:avLst/>
              </a:prstGeom>
              <a:blipFill>
                <a:blip r:embed="rId4"/>
                <a:stretch>
                  <a:fillRect l="-92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5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factors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EC963-64C5-40E0-9867-13FC7D86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574"/>
            <a:ext cx="7447176" cy="40959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9D2C9C-B20F-4F15-AD75-0BC9383094BF}"/>
              </a:ext>
            </a:extLst>
          </p:cNvPr>
          <p:cNvSpPr txBox="1"/>
          <p:nvPr/>
        </p:nvSpPr>
        <p:spPr>
          <a:xfrm>
            <a:off x="7305773" y="3324413"/>
            <a:ext cx="433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 of the implemented grid method, due to the computational issue.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E62F632-20FD-4DD2-8EE9-82952C34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0593D-E3E6-4455-86E6-4FBC51733AB6}"/>
              </a:ext>
            </a:extLst>
          </p:cNvPr>
          <p:cNvSpPr txBox="1"/>
          <p:nvPr/>
        </p:nvSpPr>
        <p:spPr>
          <a:xfrm>
            <a:off x="923827" y="1979629"/>
            <a:ext cx="868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deep neural networks is a great success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03293-BD0D-401B-B3EC-B08D4E9B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7" y="3256568"/>
            <a:ext cx="4478518" cy="2239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77D62C-C1FD-481B-BDB5-591D03FE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85" y="3256568"/>
            <a:ext cx="4013637" cy="22576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E73085-1933-4A42-B684-4D7CBC42DD40}"/>
              </a:ext>
            </a:extLst>
          </p:cNvPr>
          <p:cNvSpPr txBox="1"/>
          <p:nvPr/>
        </p:nvSpPr>
        <p:spPr>
          <a:xfrm>
            <a:off x="2131245" y="5495827"/>
            <a:ext cx="33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34C1B2-5E49-407E-8698-DA5E455761B8}"/>
              </a:ext>
            </a:extLst>
          </p:cNvPr>
          <p:cNvSpPr txBox="1"/>
          <p:nvPr/>
        </p:nvSpPr>
        <p:spPr>
          <a:xfrm>
            <a:off x="7932655" y="5514238"/>
            <a:ext cx="33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8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Lipschitz constant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E3F7E3-7E63-4371-AAFD-70E0DE2D16EC}"/>
                  </a:ext>
                </a:extLst>
              </p:cNvPr>
              <p:cNvSpPr txBox="1"/>
              <p:nvPr/>
            </p:nvSpPr>
            <p:spPr>
              <a:xfrm>
                <a:off x="933254" y="2139885"/>
                <a:ext cx="946451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 of the Lipschitz constant: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𝔾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1D grid),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𝔾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𝔾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2D grid),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E3F7E3-7E63-4371-AAFD-70E0DE2D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2139885"/>
                <a:ext cx="9464511" cy="3693319"/>
              </a:xfrm>
              <a:prstGeom prst="rect">
                <a:avLst/>
              </a:prstGeom>
              <a:blipFill>
                <a:blip r:embed="rId2"/>
                <a:stretch>
                  <a:fillRect l="-515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D1FA46C-A940-400C-B4CB-6AA7AF48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36" y="2968618"/>
            <a:ext cx="2175854" cy="414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C6EF38-0F61-4A43-AF98-E5D06D25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07" y="4105927"/>
            <a:ext cx="2431110" cy="4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Lipschitz constant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075E8-8B8F-4DC1-B03E-8D54D1B8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2" y="2224726"/>
            <a:ext cx="3834824" cy="31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5891F4-3082-45CC-9245-45FDB55A1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30" y="2224726"/>
            <a:ext cx="3905839" cy="32548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FFA62F-2814-4BBA-967C-FE4BB97BAA9F}"/>
              </a:ext>
            </a:extLst>
          </p:cNvPr>
          <p:cNvSpPr txBox="1"/>
          <p:nvPr/>
        </p:nvSpPr>
        <p:spPr>
          <a:xfrm>
            <a:off x="7673418" y="3438426"/>
            <a:ext cx="407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behavior for the Lipschitz constants among the 4 architectures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5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6B4B-6B39-4B8D-9F7E-E8C2109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FFD511-5C2C-45F3-B4B8-DD663139B58B}"/>
              </a:ext>
            </a:extLst>
          </p:cNvPr>
          <p:cNvSpPr txBox="1"/>
          <p:nvPr/>
        </p:nvSpPr>
        <p:spPr>
          <a:xfrm>
            <a:off x="942680" y="1998482"/>
            <a:ext cx="861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linear regions and Lipschitz constant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798AA7-147D-4C56-BE36-A0FBECD2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93" y="221167"/>
            <a:ext cx="5011414" cy="6415665"/>
          </a:xfrm>
        </p:spPr>
      </p:pic>
    </p:spTree>
    <p:extLst>
      <p:ext uri="{BB962C8B-B14F-4D97-AF65-F5344CB8AC3E}">
        <p14:creationId xmlns:p14="http://schemas.microsoft.com/office/powerpoint/2010/main" val="361443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A463-C68D-40CD-AE3B-7CCC6D57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0079E1-D877-46BD-8540-0F70842B08A9}"/>
              </a:ext>
            </a:extLst>
          </p:cNvPr>
          <p:cNvSpPr txBox="1"/>
          <p:nvPr/>
        </p:nvSpPr>
        <p:spPr>
          <a:xfrm>
            <a:off x="5366994" y="3073139"/>
            <a:ext cx="68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36F7B-D464-49D6-965E-BB3CEF24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3DBCE0-9519-4A6B-B910-2B74863B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9" y="3991669"/>
            <a:ext cx="2718240" cy="26819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9C9817D-47C3-41CF-9425-3F0D1F84F59F}"/>
              </a:ext>
            </a:extLst>
          </p:cNvPr>
          <p:cNvSpPr txBox="1"/>
          <p:nvPr/>
        </p:nvSpPr>
        <p:spPr>
          <a:xfrm>
            <a:off x="3862949" y="5370573"/>
            <a:ext cx="5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linear regions in the input domain for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192881-7EA7-40E8-BF20-21E0252CD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30" y="5353291"/>
            <a:ext cx="1859441" cy="4038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EEF7DA-7379-4176-8EBD-057E98AA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3371"/>
            <a:ext cx="4549534" cy="1783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622694-ABFA-48DC-B646-9AD99A81CAF1}"/>
                  </a:ext>
                </a:extLst>
              </p:cNvPr>
              <p:cNvSpPr txBox="1"/>
              <p:nvPr/>
            </p:nvSpPr>
            <p:spPr>
              <a:xfrm>
                <a:off x="6202442" y="3429000"/>
                <a:ext cx="4821025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622694-ABFA-48DC-B646-9AD99A81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442" y="3429000"/>
                <a:ext cx="4821025" cy="387927"/>
              </a:xfrm>
              <a:prstGeom prst="rect">
                <a:avLst/>
              </a:prstGeom>
              <a:blipFill>
                <a:blip r:embed="rId5"/>
                <a:stretch>
                  <a:fillRect l="-1011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DD2C5E-5EE8-4058-9176-DC4B90A7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79" y="1658679"/>
            <a:ext cx="111149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Hinging Hyperplane(GHH):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36F7B-D464-49D6-965E-BB3CEF24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F9A109-DFF5-4906-B68D-CD0D5E64C4BE}"/>
              </a:ext>
            </a:extLst>
          </p:cNvPr>
          <p:cNvSpPr txBox="1">
            <a:spLocks/>
          </p:cNvSpPr>
          <p:nvPr/>
        </p:nvSpPr>
        <p:spPr>
          <a:xfrm>
            <a:off x="838200" y="1766495"/>
            <a:ext cx="11114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regions:    areas in the input domain where the gradients are identical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9C6B3-801C-4B75-8ADC-6C5FB84D7352}"/>
              </a:ext>
            </a:extLst>
          </p:cNvPr>
          <p:cNvSpPr txBox="1"/>
          <p:nvPr/>
        </p:nvSpPr>
        <p:spPr>
          <a:xfrm>
            <a:off x="2997724" y="2800142"/>
            <a:ext cx="7060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formally, a linear region is a subset of the input domain that have the same activation pattern, and the activation patterns are different between distinct linear regions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9C4660A-006E-4732-9E07-20F1BE6C2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21" y="3942164"/>
            <a:ext cx="4720348" cy="1521001"/>
          </a:xfrm>
        </p:spPr>
      </p:pic>
    </p:spTree>
    <p:extLst>
      <p:ext uri="{BB962C8B-B14F-4D97-AF65-F5344CB8AC3E}">
        <p14:creationId xmlns:p14="http://schemas.microsoft.com/office/powerpoint/2010/main" val="42230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ED959-ED31-4DD3-BC18-7EC510FB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 of gradient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FD17AC3-8297-495E-80DA-6541CC2747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5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42B3-4A23-4E00-8EC3-8DDDB8E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992D73-30DC-4873-AFB3-744E44697D75}"/>
              </a:ext>
            </a:extLst>
          </p:cNvPr>
          <p:cNvSpPr txBox="1"/>
          <p:nvPr/>
        </p:nvSpPr>
        <p:spPr>
          <a:xfrm>
            <a:off x="961533" y="1690688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represented by a sequence of grid points;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GHH functions are represented by a feedforward neural net with 2 linear layers and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maxout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in between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F6AE07-A2A8-44EF-B7AB-4E2020D8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69" y="3243511"/>
            <a:ext cx="4540461" cy="17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42B3-4A23-4E00-8EC3-8DDDB8E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E7D86-2882-4F38-A2AE-3BA36C5B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21" y="1981965"/>
            <a:ext cx="3081590" cy="28940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8A9BF2-7E63-4E9C-A798-45780055A990}"/>
              </a:ext>
            </a:extLst>
          </p:cNvPr>
          <p:cNvSpPr txBox="1"/>
          <p:nvPr/>
        </p:nvSpPr>
        <p:spPr>
          <a:xfrm>
            <a:off x="2655848" y="5013422"/>
            <a:ext cx="44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domain represented by a grid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83014F-3D90-48CC-A058-124E309F7ECC}"/>
              </a:ext>
            </a:extLst>
          </p:cNvPr>
          <p:cNvSpPr txBox="1"/>
          <p:nvPr/>
        </p:nvSpPr>
        <p:spPr>
          <a:xfrm>
            <a:off x="7201542" y="4972372"/>
            <a:ext cx="2889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linear regions of a CPWL function in 2D (a single GHH unit, with K=3)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32E03CA-D2D4-4DF1-837A-9A854E53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26" y="1752241"/>
            <a:ext cx="3353517" cy="3353517"/>
          </a:xfr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694D2A-81F5-4460-B7D2-A42B1A841A9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740543" y="3429000"/>
            <a:ext cx="1254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578F7F0-F818-4651-BC3F-4E1313E013BB}"/>
              </a:ext>
            </a:extLst>
          </p:cNvPr>
          <p:cNvSpPr txBox="1"/>
          <p:nvPr/>
        </p:nvSpPr>
        <p:spPr>
          <a:xfrm>
            <a:off x="5700573" y="3075054"/>
            <a:ext cx="1334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gradient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1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42B3-4A23-4E00-8EC3-8DDDB8E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 about notations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01EFF-8294-49B1-A2B7-EFF5F4DC7B42}"/>
                  </a:ext>
                </a:extLst>
              </p:cNvPr>
              <p:cNvSpPr txBox="1"/>
              <p:nvPr/>
            </p:nvSpPr>
            <p:spPr>
              <a:xfrm>
                <a:off x="970175" y="1822663"/>
                <a:ext cx="10747342" cy="383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: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GHH unit with 1-dimensional input that returns a 2-dimensional output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01EFF-8294-49B1-A2B7-EFF5F4DC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5" y="1822663"/>
                <a:ext cx="10747342" cy="383951"/>
              </a:xfrm>
              <a:prstGeom prst="rect">
                <a:avLst/>
              </a:prstGeom>
              <a:blipFill>
                <a:blip r:embed="rId2"/>
                <a:stretch>
                  <a:fillRect l="-964" t="-23810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742A09-926D-43AC-A1AB-BF60C01A4B3C}"/>
                  </a:ext>
                </a:extLst>
              </p:cNvPr>
              <p:cNvSpPr txBox="1"/>
              <p:nvPr/>
            </p:nvSpPr>
            <p:spPr>
              <a:xfrm>
                <a:off x="970175" y="3237024"/>
                <a:ext cx="10747342" cy="383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𝐺𝐻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: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GHH unit with 2-dimensional input that returns a 2-dimensional output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742A09-926D-43AC-A1AB-BF60C01A4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5" y="3237024"/>
                <a:ext cx="10747342" cy="383951"/>
              </a:xfrm>
              <a:prstGeom prst="rect">
                <a:avLst/>
              </a:prstGeom>
              <a:blipFill>
                <a:blip r:embed="rId3"/>
                <a:stretch>
                  <a:fillRect l="-964" t="-22222" b="-49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42B3-4A23-4E00-8EC3-8DDDB8E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 of gradient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A57E86-CA3E-4C7B-A428-0B31FA35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3235"/>
            <a:ext cx="6470652" cy="25963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A4EA29-F5F4-4680-8473-C9EB0F7F5BC2}"/>
              </a:ext>
            </a:extLst>
          </p:cNvPr>
          <p:cNvSpPr txBox="1"/>
          <p:nvPr/>
        </p:nvSpPr>
        <p:spPr>
          <a:xfrm>
            <a:off x="7824248" y="2955746"/>
            <a:ext cx="3912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for a single GHH unit in 1D, when K=3.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left, it shows the theoretical result of the distribution of the norms of gradient; on the right, it’s the result of our experiments.</a:t>
            </a:r>
          </a:p>
        </p:txBody>
      </p:sp>
    </p:spTree>
    <p:extLst>
      <p:ext uri="{BB962C8B-B14F-4D97-AF65-F5344CB8AC3E}">
        <p14:creationId xmlns:p14="http://schemas.microsoft.com/office/powerpoint/2010/main" val="23585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618</Words>
  <Application>Microsoft Office PowerPoint</Application>
  <PresentationFormat>宽屏</PresentationFormat>
  <Paragraphs>101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Effect of simple operations on the Linear Regions of Continuous Piece-wise Linear Functions</vt:lpstr>
      <vt:lpstr>Introduction </vt:lpstr>
      <vt:lpstr>Introduction </vt:lpstr>
      <vt:lpstr>Introduction </vt:lpstr>
      <vt:lpstr>PowerPoint 演示文稿</vt:lpstr>
      <vt:lpstr>Implementation</vt:lpstr>
      <vt:lpstr>Implementation</vt:lpstr>
      <vt:lpstr>A word about notations</vt:lpstr>
      <vt:lpstr>Norm of gradient</vt:lpstr>
      <vt:lpstr>Composed CPWL functions</vt:lpstr>
      <vt:lpstr>Composed CPWL functions</vt:lpstr>
      <vt:lpstr>Number of linear regions</vt:lpstr>
      <vt:lpstr>Number of linear regions</vt:lpstr>
      <vt:lpstr>Saturation problem</vt:lpstr>
      <vt:lpstr>Saturation problem</vt:lpstr>
      <vt:lpstr>Saturation problem</vt:lpstr>
      <vt:lpstr>Saturation problem</vt:lpstr>
      <vt:lpstr>Scaling factors</vt:lpstr>
      <vt:lpstr>Scaling factors</vt:lpstr>
      <vt:lpstr>Lipschitz constant</vt:lpstr>
      <vt:lpstr>Lipschitz constant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simple operations on the Linear Regions of Continuous Piecewise Linear Functions</dc:title>
  <dc:creator>1181817332@qq.com</dc:creator>
  <cp:lastModifiedBy>1181817332@qq.com</cp:lastModifiedBy>
  <cp:revision>51</cp:revision>
  <dcterms:created xsi:type="dcterms:W3CDTF">2021-04-18T22:56:08Z</dcterms:created>
  <dcterms:modified xsi:type="dcterms:W3CDTF">2021-06-21T09:39:02Z</dcterms:modified>
</cp:coreProperties>
</file>