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4221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D98C50"/>
    <a:srgbClr val="4BACC6"/>
    <a:srgbClr val="D99694"/>
    <a:srgbClr val="984807"/>
    <a:srgbClr val="FF33CC"/>
    <a:srgbClr val="FF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54" autoAdjust="0"/>
  </p:normalViewPr>
  <p:slideViewPr>
    <p:cSldViewPr>
      <p:cViewPr varScale="1">
        <p:scale>
          <a:sx n="105" d="100"/>
          <a:sy n="105" d="100"/>
        </p:scale>
        <p:origin x="-678" y="-96"/>
      </p:cViewPr>
      <p:guideLst>
        <p:guide orient="horz" pos="2160"/>
        <p:guide pos="3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8B0D-0F29-4F5C-A51A-309CB7589AE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" y="685800"/>
            <a:ext cx="621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56498-D3BD-4124-AFB8-D0C671F76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56498-D3BD-4124-AFB8-D0C671F76A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6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667" y="2130432"/>
            <a:ext cx="1055885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331" y="3886200"/>
            <a:ext cx="86955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29123" y="274645"/>
            <a:ext cx="308182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4" y="274645"/>
            <a:ext cx="903843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2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270" y="4406907"/>
            <a:ext cx="105588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270" y="2906713"/>
            <a:ext cx="105588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5" y="1600206"/>
            <a:ext cx="60601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822" y="1600206"/>
            <a:ext cx="60601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13" y="274638"/>
            <a:ext cx="1117996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12" y="1535113"/>
            <a:ext cx="54886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12" y="2174875"/>
            <a:ext cx="54886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0301" y="1535113"/>
            <a:ext cx="54907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0301" y="2174875"/>
            <a:ext cx="54907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72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2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13" y="273050"/>
            <a:ext cx="40868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733" y="273057"/>
            <a:ext cx="694434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113" y="1435103"/>
            <a:ext cx="40868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1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37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4837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4837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113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13" y="1600206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2" y="6356357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6347-CF67-4472-86F1-D81621DF16EC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4250" y="6356357"/>
            <a:ext cx="3933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570" y="6356357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736539"/>
                  </p:ext>
                </p:extLst>
              </p:nvPr>
            </p:nvGraphicFramePr>
            <p:xfrm>
              <a:off x="30736" y="609600"/>
              <a:ext cx="11796979" cy="4511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042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6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17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1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2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3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2"/>
                        </a:ext>
                      </a:extLst>
                    </a:gridCol>
                    <a:gridCol w="278067"/>
                    <a:gridCol w="278067"/>
                    <a:gridCol w="278067"/>
                    <a:gridCol w="278067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Dominant variant</a:t>
                          </a:r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914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914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79240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="1" dirty="0" smtClean="0"/>
                            <a:t>(</a:t>
                          </a:r>
                          <a:r>
                            <a:rPr lang="en-US" sz="1200" b="1" dirty="0" smtClean="0"/>
                            <a:t>antigenicity-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sz="1200" b="1" dirty="0" smtClean="0"/>
                            <a:t> avidity changing sites)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dirty="0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sz="1200" b="1" dirty="0" smtClean="0"/>
                            <a:t> 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</a:p>
                        <a:p>
                          <a:r>
                            <a:rPr lang="en-US" sz="900" baseline="0" dirty="0" smtClean="0"/>
                            <a:t>75</a:t>
                          </a:r>
                        </a:p>
                        <a:p>
                          <a:r>
                            <a:rPr lang="en-US" sz="900" baseline="0" dirty="0" smtClean="0"/>
                            <a:t>131</a:t>
                          </a:r>
                        </a:p>
                        <a:p>
                          <a:r>
                            <a:rPr lang="en-US" sz="900" baseline="0" dirty="0" smtClean="0"/>
                            <a:t>155</a:t>
                          </a:r>
                        </a:p>
                        <a:p>
                          <a:r>
                            <a:rPr lang="en-US" sz="900" baseline="0" dirty="0" smtClean="0"/>
                            <a:t>156</a:t>
                          </a:r>
                        </a:p>
                        <a:p>
                          <a:r>
                            <a:rPr lang="en-US" sz="900" baseline="0" dirty="0" smtClean="0"/>
                            <a:t>186</a:t>
                          </a:r>
                        </a:p>
                        <a:p>
                          <a:r>
                            <a:rPr lang="en-US" sz="900" baseline="0" dirty="0" smtClean="0"/>
                            <a:t>222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r>
                            <a:rPr lang="en-US" sz="900" baseline="0" dirty="0" smtClean="0"/>
                            <a:t>227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193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3960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50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smtClean="0"/>
                            <a:t>62</a:t>
                          </a:r>
                          <a:endParaRPr lang="en-US" sz="900" baseline="0" dirty="0" smtClean="0"/>
                        </a:p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278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131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142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Exclusively</a:t>
                          </a:r>
                          <a:r>
                            <a:rPr lang="en-US" sz="1200" b="1" baseline="0" dirty="0" smtClean="0"/>
                            <a:t> s</a:t>
                          </a:r>
                          <a:r>
                            <a:rPr lang="en-US" sz="1200" b="1" dirty="0" smtClean="0"/>
                            <a:t>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25, 83, </a:t>
                          </a:r>
                          <a:r>
                            <a:rPr lang="en-US" sz="900" smtClean="0"/>
                            <a:t>202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105, 126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140, 261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173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194, 213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45 212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53, 94,</a:t>
                          </a:r>
                          <a:r>
                            <a:rPr lang="en-US" sz="900" baseline="0" dirty="0" smtClean="0"/>
                            <a:t> 230 280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312 198 223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48, 33, 45, 157,</a:t>
                          </a:r>
                          <a:r>
                            <a:rPr lang="en-US" sz="900" baseline="0" dirty="0" smtClean="0"/>
                            <a:t> 53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3, 160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 smtClean="0"/>
                            <a:t>142 261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62, 92, 121, 261, 311,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WHO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25</a:t>
                          </a:r>
                        </a:p>
                        <a:p>
                          <a:r>
                            <a:rPr lang="pt-BR" sz="900" dirty="0" smtClean="0"/>
                            <a:t>50</a:t>
                          </a:r>
                        </a:p>
                        <a:p>
                          <a:r>
                            <a:rPr lang="pt-BR" sz="900" dirty="0" smtClean="0"/>
                            <a:t>75</a:t>
                          </a:r>
                        </a:p>
                        <a:p>
                          <a:r>
                            <a:rPr lang="pt-BR" sz="900" dirty="0" smtClean="0"/>
                            <a:t>83</a:t>
                          </a:r>
                        </a:p>
                        <a:p>
                          <a:r>
                            <a:rPr lang="pt-BR" sz="900" dirty="0" smtClean="0"/>
                            <a:t>131</a:t>
                          </a:r>
                        </a:p>
                        <a:p>
                          <a:r>
                            <a:rPr lang="pt-BR" sz="900" dirty="0" smtClean="0"/>
                            <a:t>155</a:t>
                          </a:r>
                        </a:p>
                        <a:p>
                          <a:r>
                            <a:rPr lang="pt-BR" sz="900" dirty="0" smtClean="0"/>
                            <a:t>156</a:t>
                          </a:r>
                        </a:p>
                        <a:p>
                          <a:r>
                            <a:rPr lang="pt-BR" sz="900" dirty="0" smtClean="0"/>
                            <a:t>186</a:t>
                          </a:r>
                        </a:p>
                        <a:p>
                          <a:r>
                            <a:rPr lang="pt-BR" sz="900" dirty="0" smtClean="0"/>
                            <a:t>202</a:t>
                          </a:r>
                        </a:p>
                        <a:p>
                          <a:r>
                            <a:rPr lang="pt-BR" sz="900" dirty="0" smtClean="0"/>
                            <a:t>222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</a:p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189 227</a:t>
                          </a:r>
                        </a:p>
                        <a:p>
                          <a:pPr algn="l"/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145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</a:p>
                        <a:p>
                          <a:r>
                            <a:rPr lang="en-US" sz="900" dirty="0" smtClean="0"/>
                            <a:t>227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193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50</a:t>
                          </a:r>
                        </a:p>
                        <a:p>
                          <a:r>
                            <a:rPr lang="en-US" sz="900" dirty="0" smtClean="0"/>
                            <a:t>140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</a:t>
                          </a:r>
                        </a:p>
                        <a:p>
                          <a:r>
                            <a:rPr lang="en-US" sz="900" dirty="0" smtClean="0"/>
                            <a:t>144</a:t>
                          </a:r>
                        </a:p>
                        <a:p>
                          <a:r>
                            <a:rPr lang="en-US" sz="900" dirty="0" smtClean="0"/>
                            <a:t>158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45</a:t>
                          </a:r>
                        </a:p>
                        <a:p>
                          <a:r>
                            <a:rPr lang="pt-BR" sz="900" dirty="0" smtClean="0"/>
                            <a:t>48</a:t>
                          </a:r>
                        </a:p>
                        <a:p>
                          <a:r>
                            <a:rPr lang="pt-BR" sz="900" dirty="0" smtClean="0"/>
                            <a:t>198</a:t>
                          </a:r>
                        </a:p>
                        <a:p>
                          <a:r>
                            <a:rPr lang="pt-BR" sz="900" dirty="0" smtClean="0"/>
                            <a:t>223</a:t>
                          </a:r>
                        </a:p>
                        <a:p>
                          <a:r>
                            <a:rPr lang="pt-BR" sz="900" dirty="0" smtClean="0"/>
                            <a:t>312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8480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33</a:t>
                          </a:r>
                        </a:p>
                        <a:p>
                          <a:r>
                            <a:rPr lang="en-US" sz="900" dirty="0" smtClean="0"/>
                            <a:t>278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138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3</a:t>
                          </a:r>
                        </a:p>
                        <a:p>
                          <a:r>
                            <a:rPr lang="pt-BR" sz="900" dirty="0" smtClean="0"/>
                            <a:t>144</a:t>
                          </a:r>
                        </a:p>
                        <a:p>
                          <a:r>
                            <a:rPr lang="pt-BR" sz="900" dirty="0" smtClean="0"/>
                            <a:t>159</a:t>
                          </a:r>
                        </a:p>
                        <a:p>
                          <a:r>
                            <a:rPr lang="pt-BR" sz="900" dirty="0" smtClean="0"/>
                            <a:t>160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</a:p>
                        <a:p>
                          <a:r>
                            <a:rPr lang="pt-BR" sz="900" dirty="0" smtClean="0"/>
                            <a:t>311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121 171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131, 142, 261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128, 138, 142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98C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</a:t>
                          </a:r>
                        </a:p>
                        <a:p>
                          <a:r>
                            <a:rPr lang="en-US" sz="900" dirty="0" smtClean="0"/>
                            <a:t>131,</a:t>
                          </a:r>
                        </a:p>
                        <a:p>
                          <a:r>
                            <a:rPr lang="en-US" sz="900" dirty="0" smtClean="0"/>
                            <a:t>135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736539"/>
                  </p:ext>
                </p:extLst>
              </p:nvPr>
            </p:nvGraphicFramePr>
            <p:xfrm>
              <a:off x="30736" y="609600"/>
              <a:ext cx="11796979" cy="4511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04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9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6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7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2"/>
                        </a:ext>
                      </a:extLst>
                    </a:gridCol>
                    <a:gridCol w="278067"/>
                    <a:gridCol w="278067"/>
                    <a:gridCol w="278067"/>
                    <a:gridCol w="27806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Dominant variant</a:t>
                          </a:r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15000" r="-85841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</a:p>
                        <a:p>
                          <a:r>
                            <a:rPr lang="en-US" sz="900" baseline="0" dirty="0" smtClean="0"/>
                            <a:t>75</a:t>
                          </a:r>
                        </a:p>
                        <a:p>
                          <a:r>
                            <a:rPr lang="en-US" sz="900" baseline="0" dirty="0" smtClean="0"/>
                            <a:t>131</a:t>
                          </a:r>
                        </a:p>
                        <a:p>
                          <a:r>
                            <a:rPr lang="en-US" sz="900" baseline="0" dirty="0" smtClean="0"/>
                            <a:t>155</a:t>
                          </a:r>
                        </a:p>
                        <a:p>
                          <a:r>
                            <a:rPr lang="en-US" sz="900" baseline="0" dirty="0" smtClean="0"/>
                            <a:t>156</a:t>
                          </a:r>
                        </a:p>
                        <a:p>
                          <a:r>
                            <a:rPr lang="en-US" sz="900" baseline="0" dirty="0" smtClean="0"/>
                            <a:t>186</a:t>
                          </a:r>
                        </a:p>
                        <a:p>
                          <a:r>
                            <a:rPr lang="en-US" sz="900" baseline="0" dirty="0" smtClean="0"/>
                            <a:t>222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r>
                            <a:rPr lang="en-US" sz="900" baseline="0" dirty="0" smtClean="0"/>
                            <a:t>227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193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3960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50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smtClean="0"/>
                            <a:t>62</a:t>
                          </a:r>
                          <a:endParaRPr lang="en-US" sz="900" baseline="0" dirty="0" smtClean="0"/>
                        </a:p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278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131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142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Exclusively</a:t>
                          </a:r>
                          <a:r>
                            <a:rPr lang="en-US" sz="1200" b="1" baseline="0" dirty="0" smtClean="0"/>
                            <a:t> s</a:t>
                          </a:r>
                          <a:r>
                            <a:rPr lang="en-US" sz="1200" b="1" dirty="0" smtClean="0"/>
                            <a:t>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25, 83, </a:t>
                          </a:r>
                          <a:r>
                            <a:rPr lang="en-US" sz="900" smtClean="0"/>
                            <a:t>202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105, 126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140, 261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173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194, 213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45 212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53, 94,</a:t>
                          </a:r>
                          <a:r>
                            <a:rPr lang="en-US" sz="900" baseline="0" dirty="0" smtClean="0"/>
                            <a:t> 230 280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312 198 223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48, 33, 45, 157,</a:t>
                          </a:r>
                          <a:r>
                            <a:rPr lang="en-US" sz="900" baseline="0" dirty="0" smtClean="0"/>
                            <a:t> 53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3, 160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 smtClean="0"/>
                            <a:t>142 261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62, 92, 121, 261, 311,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1508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WHO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25</a:t>
                          </a:r>
                        </a:p>
                        <a:p>
                          <a:r>
                            <a:rPr lang="pt-BR" sz="900" dirty="0" smtClean="0"/>
                            <a:t>50</a:t>
                          </a:r>
                        </a:p>
                        <a:p>
                          <a:r>
                            <a:rPr lang="pt-BR" sz="900" dirty="0" smtClean="0"/>
                            <a:t>75</a:t>
                          </a:r>
                        </a:p>
                        <a:p>
                          <a:r>
                            <a:rPr lang="pt-BR" sz="900" dirty="0" smtClean="0"/>
                            <a:t>83</a:t>
                          </a:r>
                        </a:p>
                        <a:p>
                          <a:r>
                            <a:rPr lang="pt-BR" sz="900" dirty="0" smtClean="0"/>
                            <a:t>131</a:t>
                          </a:r>
                        </a:p>
                        <a:p>
                          <a:r>
                            <a:rPr lang="pt-BR" sz="900" dirty="0" smtClean="0"/>
                            <a:t>155</a:t>
                          </a:r>
                        </a:p>
                        <a:p>
                          <a:r>
                            <a:rPr lang="pt-BR" sz="900" dirty="0" smtClean="0"/>
                            <a:t>156</a:t>
                          </a:r>
                        </a:p>
                        <a:p>
                          <a:r>
                            <a:rPr lang="pt-BR" sz="900" dirty="0" smtClean="0"/>
                            <a:t>186</a:t>
                          </a:r>
                        </a:p>
                        <a:p>
                          <a:r>
                            <a:rPr lang="pt-BR" sz="900" dirty="0" smtClean="0"/>
                            <a:t>202</a:t>
                          </a:r>
                        </a:p>
                        <a:p>
                          <a:r>
                            <a:rPr lang="pt-BR" sz="900" dirty="0" smtClean="0"/>
                            <a:t>222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</a:p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189 227</a:t>
                          </a:r>
                        </a:p>
                        <a:p>
                          <a:pPr algn="l"/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145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</a:p>
                        <a:p>
                          <a:r>
                            <a:rPr lang="en-US" sz="900" dirty="0" smtClean="0"/>
                            <a:t>227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193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50</a:t>
                          </a:r>
                        </a:p>
                        <a:p>
                          <a:r>
                            <a:rPr lang="en-US" sz="900" dirty="0" smtClean="0"/>
                            <a:t>140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</a:t>
                          </a:r>
                        </a:p>
                        <a:p>
                          <a:r>
                            <a:rPr lang="en-US" sz="900" dirty="0" smtClean="0"/>
                            <a:t>144</a:t>
                          </a:r>
                        </a:p>
                        <a:p>
                          <a:r>
                            <a:rPr lang="en-US" sz="900" dirty="0" smtClean="0"/>
                            <a:t>158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45</a:t>
                          </a:r>
                        </a:p>
                        <a:p>
                          <a:r>
                            <a:rPr lang="pt-BR" sz="900" dirty="0" smtClean="0"/>
                            <a:t>48</a:t>
                          </a:r>
                        </a:p>
                        <a:p>
                          <a:r>
                            <a:rPr lang="pt-BR" sz="900" dirty="0" smtClean="0"/>
                            <a:t>198</a:t>
                          </a:r>
                        </a:p>
                        <a:p>
                          <a:r>
                            <a:rPr lang="pt-BR" sz="900" dirty="0" smtClean="0"/>
                            <a:t>223</a:t>
                          </a:r>
                        </a:p>
                        <a:p>
                          <a:r>
                            <a:rPr lang="pt-BR" sz="900" dirty="0" smtClean="0"/>
                            <a:t>312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8480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33</a:t>
                          </a:r>
                        </a:p>
                        <a:p>
                          <a:r>
                            <a:rPr lang="en-US" sz="900" dirty="0" smtClean="0"/>
                            <a:t>278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138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3</a:t>
                          </a:r>
                        </a:p>
                        <a:p>
                          <a:r>
                            <a:rPr lang="pt-BR" sz="900" dirty="0" smtClean="0"/>
                            <a:t>144</a:t>
                          </a:r>
                        </a:p>
                        <a:p>
                          <a:r>
                            <a:rPr lang="pt-BR" sz="900" dirty="0" smtClean="0"/>
                            <a:t>159</a:t>
                          </a:r>
                        </a:p>
                        <a:p>
                          <a:r>
                            <a:rPr lang="pt-BR" sz="900" dirty="0" smtClean="0"/>
                            <a:t>160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</a:p>
                        <a:p>
                          <a:r>
                            <a:rPr lang="pt-BR" sz="900" dirty="0" smtClean="0"/>
                            <a:t>311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121 171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131, 142, 261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128, 138, 142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98C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</a:t>
                          </a:r>
                        </a:p>
                        <a:p>
                          <a:r>
                            <a:rPr lang="en-US" sz="900" dirty="0" smtClean="0"/>
                            <a:t>131,</a:t>
                          </a:r>
                        </a:p>
                        <a:p>
                          <a:r>
                            <a:rPr lang="en-US" sz="900" dirty="0" smtClean="0"/>
                            <a:t>135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57"/>
          <p:cNvSpPr txBox="1">
            <a:spLocks noChangeArrowheads="1"/>
          </p:cNvSpPr>
          <p:nvPr/>
        </p:nvSpPr>
        <p:spPr bwMode="auto">
          <a:xfrm rot="16200000">
            <a:off x="152617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03 S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 rot="16200000">
            <a:off x="180215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04 N</a:t>
            </a:r>
          </a:p>
        </p:txBody>
      </p:sp>
      <p:sp>
        <p:nvSpPr>
          <p:cNvPr id="75" name="TextBox 57"/>
          <p:cNvSpPr txBox="1">
            <a:spLocks noChangeArrowheads="1"/>
          </p:cNvSpPr>
          <p:nvPr/>
        </p:nvSpPr>
        <p:spPr bwMode="auto">
          <a:xfrm rot="16200000">
            <a:off x="207813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04 S</a:t>
            </a:r>
          </a:p>
        </p:txBody>
      </p:sp>
      <p:sp>
        <p:nvSpPr>
          <p:cNvPr id="76" name="TextBox 65"/>
          <p:cNvSpPr txBox="1">
            <a:spLocks noChangeArrowheads="1"/>
          </p:cNvSpPr>
          <p:nvPr/>
        </p:nvSpPr>
        <p:spPr bwMode="auto">
          <a:xfrm rot="16200000">
            <a:off x="235412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05 N</a:t>
            </a:r>
          </a:p>
        </p:txBody>
      </p:sp>
      <p:sp>
        <p:nvSpPr>
          <p:cNvPr id="77" name="TextBox 57"/>
          <p:cNvSpPr txBox="1">
            <a:spLocks noChangeArrowheads="1"/>
          </p:cNvSpPr>
          <p:nvPr/>
        </p:nvSpPr>
        <p:spPr bwMode="auto">
          <a:xfrm rot="16200000">
            <a:off x="263010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05 S</a:t>
            </a:r>
          </a:p>
        </p:txBody>
      </p:sp>
      <p:sp>
        <p:nvSpPr>
          <p:cNvPr id="78" name="TextBox 65"/>
          <p:cNvSpPr txBox="1">
            <a:spLocks noChangeArrowheads="1"/>
          </p:cNvSpPr>
          <p:nvPr/>
        </p:nvSpPr>
        <p:spPr bwMode="auto">
          <a:xfrm rot="16200000">
            <a:off x="290608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06 N</a:t>
            </a:r>
          </a:p>
        </p:txBody>
      </p:sp>
      <p:sp>
        <p:nvSpPr>
          <p:cNvPr id="79" name="TextBox 57"/>
          <p:cNvSpPr txBox="1">
            <a:spLocks noChangeArrowheads="1"/>
          </p:cNvSpPr>
          <p:nvPr/>
        </p:nvSpPr>
        <p:spPr bwMode="auto">
          <a:xfrm rot="16200000">
            <a:off x="318206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06 S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 rot="16200000">
            <a:off x="345804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07 N</a:t>
            </a:r>
          </a:p>
        </p:txBody>
      </p:sp>
      <p:sp>
        <p:nvSpPr>
          <p:cNvPr id="81" name="TextBox 57"/>
          <p:cNvSpPr txBox="1">
            <a:spLocks noChangeArrowheads="1"/>
          </p:cNvSpPr>
          <p:nvPr/>
        </p:nvSpPr>
        <p:spPr bwMode="auto">
          <a:xfrm rot="16200000">
            <a:off x="373403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07 S</a:t>
            </a:r>
          </a:p>
        </p:txBody>
      </p:sp>
      <p:sp>
        <p:nvSpPr>
          <p:cNvPr id="82" name="TextBox 65"/>
          <p:cNvSpPr txBox="1">
            <a:spLocks noChangeArrowheads="1"/>
          </p:cNvSpPr>
          <p:nvPr/>
        </p:nvSpPr>
        <p:spPr bwMode="auto">
          <a:xfrm rot="16200000">
            <a:off x="401001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08 N</a:t>
            </a:r>
          </a:p>
        </p:txBody>
      </p:sp>
      <p:sp>
        <p:nvSpPr>
          <p:cNvPr id="83" name="TextBox 57"/>
          <p:cNvSpPr txBox="1">
            <a:spLocks noChangeArrowheads="1"/>
          </p:cNvSpPr>
          <p:nvPr/>
        </p:nvSpPr>
        <p:spPr bwMode="auto">
          <a:xfrm rot="16200000">
            <a:off x="428599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08 S</a:t>
            </a:r>
          </a:p>
        </p:txBody>
      </p:sp>
      <p:sp>
        <p:nvSpPr>
          <p:cNvPr id="84" name="TextBox 65"/>
          <p:cNvSpPr txBox="1">
            <a:spLocks noChangeArrowheads="1"/>
          </p:cNvSpPr>
          <p:nvPr/>
        </p:nvSpPr>
        <p:spPr bwMode="auto">
          <a:xfrm rot="16200000">
            <a:off x="456197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09 N</a:t>
            </a:r>
          </a:p>
        </p:txBody>
      </p:sp>
      <p:sp>
        <p:nvSpPr>
          <p:cNvPr id="90" name="TextBox 57"/>
          <p:cNvSpPr txBox="1">
            <a:spLocks noChangeArrowheads="1"/>
          </p:cNvSpPr>
          <p:nvPr/>
        </p:nvSpPr>
        <p:spPr bwMode="auto">
          <a:xfrm rot="16200000">
            <a:off x="483795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09 S</a:t>
            </a:r>
          </a:p>
        </p:txBody>
      </p:sp>
      <p:sp>
        <p:nvSpPr>
          <p:cNvPr id="91" name="TextBox 65"/>
          <p:cNvSpPr txBox="1">
            <a:spLocks noChangeArrowheads="1"/>
          </p:cNvSpPr>
          <p:nvPr/>
        </p:nvSpPr>
        <p:spPr bwMode="auto">
          <a:xfrm rot="16200000">
            <a:off x="511394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10 N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 rot="16200000">
            <a:off x="538992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10 S</a:t>
            </a:r>
          </a:p>
        </p:txBody>
      </p:sp>
      <p:sp>
        <p:nvSpPr>
          <p:cNvPr id="93" name="TextBox 65"/>
          <p:cNvSpPr txBox="1">
            <a:spLocks noChangeArrowheads="1"/>
          </p:cNvSpPr>
          <p:nvPr/>
        </p:nvSpPr>
        <p:spPr bwMode="auto">
          <a:xfrm rot="16200000">
            <a:off x="566590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11 N</a:t>
            </a:r>
          </a:p>
        </p:txBody>
      </p:sp>
      <p:sp>
        <p:nvSpPr>
          <p:cNvPr id="94" name="TextBox 57"/>
          <p:cNvSpPr txBox="1">
            <a:spLocks noChangeArrowheads="1"/>
          </p:cNvSpPr>
          <p:nvPr/>
        </p:nvSpPr>
        <p:spPr bwMode="auto">
          <a:xfrm rot="16200000">
            <a:off x="594188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11 S</a:t>
            </a:r>
          </a:p>
        </p:txBody>
      </p:sp>
      <p:sp>
        <p:nvSpPr>
          <p:cNvPr id="95" name="TextBox 65"/>
          <p:cNvSpPr txBox="1">
            <a:spLocks noChangeArrowheads="1"/>
          </p:cNvSpPr>
          <p:nvPr/>
        </p:nvSpPr>
        <p:spPr bwMode="auto">
          <a:xfrm rot="16200000">
            <a:off x="621786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12 N</a:t>
            </a:r>
          </a:p>
        </p:txBody>
      </p:sp>
      <p:sp>
        <p:nvSpPr>
          <p:cNvPr id="96" name="TextBox 57"/>
          <p:cNvSpPr txBox="1">
            <a:spLocks noChangeArrowheads="1"/>
          </p:cNvSpPr>
          <p:nvPr/>
        </p:nvSpPr>
        <p:spPr bwMode="auto">
          <a:xfrm rot="16200000">
            <a:off x="649385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12 S</a:t>
            </a:r>
          </a:p>
        </p:txBody>
      </p:sp>
      <p:sp>
        <p:nvSpPr>
          <p:cNvPr id="97" name="TextBox 65"/>
          <p:cNvSpPr txBox="1">
            <a:spLocks noChangeArrowheads="1"/>
          </p:cNvSpPr>
          <p:nvPr/>
        </p:nvSpPr>
        <p:spPr bwMode="auto">
          <a:xfrm rot="16200000">
            <a:off x="6772967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13 N</a:t>
            </a:r>
          </a:p>
        </p:txBody>
      </p:sp>
      <p:sp>
        <p:nvSpPr>
          <p:cNvPr id="98" name="TextBox 57"/>
          <p:cNvSpPr txBox="1">
            <a:spLocks noChangeArrowheads="1"/>
          </p:cNvSpPr>
          <p:nvPr/>
        </p:nvSpPr>
        <p:spPr bwMode="auto">
          <a:xfrm rot="16200000">
            <a:off x="7048949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13 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 rot="16200000">
            <a:off x="7324931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14 N</a:t>
            </a:r>
          </a:p>
        </p:txBody>
      </p:sp>
      <p:sp>
        <p:nvSpPr>
          <p:cNvPr id="100" name="TextBox 57"/>
          <p:cNvSpPr txBox="1">
            <a:spLocks noChangeArrowheads="1"/>
          </p:cNvSpPr>
          <p:nvPr/>
        </p:nvSpPr>
        <p:spPr bwMode="auto">
          <a:xfrm rot="16200000">
            <a:off x="760404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14 S</a:t>
            </a:r>
          </a:p>
        </p:txBody>
      </p:sp>
      <p:sp>
        <p:nvSpPr>
          <p:cNvPr id="101" name="TextBox 65"/>
          <p:cNvSpPr txBox="1">
            <a:spLocks noChangeArrowheads="1"/>
          </p:cNvSpPr>
          <p:nvPr/>
        </p:nvSpPr>
        <p:spPr bwMode="auto">
          <a:xfrm rot="16200000">
            <a:off x="788003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15 N</a:t>
            </a:r>
          </a:p>
        </p:txBody>
      </p:sp>
      <p:sp>
        <p:nvSpPr>
          <p:cNvPr id="102" name="TextBox 57"/>
          <p:cNvSpPr txBox="1">
            <a:spLocks noChangeArrowheads="1"/>
          </p:cNvSpPr>
          <p:nvPr/>
        </p:nvSpPr>
        <p:spPr bwMode="auto">
          <a:xfrm rot="16200000">
            <a:off x="815601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15 S</a:t>
            </a:r>
          </a:p>
        </p:txBody>
      </p:sp>
      <p:sp>
        <p:nvSpPr>
          <p:cNvPr id="103" name="TextBox 65"/>
          <p:cNvSpPr txBox="1">
            <a:spLocks noChangeArrowheads="1"/>
          </p:cNvSpPr>
          <p:nvPr/>
        </p:nvSpPr>
        <p:spPr bwMode="auto">
          <a:xfrm rot="16200000">
            <a:off x="843199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16 N</a:t>
            </a:r>
          </a:p>
        </p:txBody>
      </p:sp>
      <p:sp>
        <p:nvSpPr>
          <p:cNvPr id="104" name="TextBox 57"/>
          <p:cNvSpPr txBox="1">
            <a:spLocks noChangeArrowheads="1"/>
          </p:cNvSpPr>
          <p:nvPr/>
        </p:nvSpPr>
        <p:spPr bwMode="auto">
          <a:xfrm rot="16200000">
            <a:off x="97421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02 </a:t>
            </a:r>
            <a:r>
              <a:rPr lang="en-US" altLang="en-US" sz="1600" b="1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105" name="TextBox 65"/>
          <p:cNvSpPr txBox="1">
            <a:spLocks noChangeArrowheads="1"/>
          </p:cNvSpPr>
          <p:nvPr/>
        </p:nvSpPr>
        <p:spPr bwMode="auto">
          <a:xfrm rot="16200000">
            <a:off x="125019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03 </a:t>
            </a:r>
            <a:r>
              <a:rPr lang="en-US" altLang="en-US" sz="1600" b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22990"/>
              </p:ext>
            </p:extLst>
          </p:nvPr>
        </p:nvGraphicFramePr>
        <p:xfrm>
          <a:off x="18406" y="5229200"/>
          <a:ext cx="10802529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A/Moscow/10/1999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A/Wisconsin/67/2005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A/Victoria/361/2011</a:t>
                      </a:r>
                      <a:r>
                        <a:rPr lang="en-US" sz="1400" baseline="30000" dirty="0" smtClean="0"/>
                        <a:t>b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A/Singapore/INFIMH-16-019/2016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3C.2a1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A/Fujian/411/2002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A/Brisbane/10/2007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A/Texas/50/2012</a:t>
                      </a:r>
                      <a:r>
                        <a:rPr lang="en-US" sz="1400" baseline="30000" dirty="0" smtClean="0"/>
                        <a:t>b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A/Switzerland/8060/2017 or</a:t>
                      </a:r>
                    </a:p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A/Bretagne/1413/2017</a:t>
                      </a:r>
                      <a:r>
                        <a:rPr lang="en-US" sz="1400" baseline="30000" dirty="0" smtClean="0"/>
                        <a:t>d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3C.2a2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A/California/07/2004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A/Perth/16/2009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A/Switzerland/9715293/2013</a:t>
                      </a:r>
                      <a:r>
                        <a:rPr lang="en-US" sz="1400" baseline="30000" dirty="0" smtClean="0"/>
                        <a:t>c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8C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A/Kansas/14/2017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3C.3a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A/Wellington/1/2004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A/Victoria/208/2009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A/Hong Kong/4801/2014</a:t>
                      </a:r>
                      <a:r>
                        <a:rPr lang="en-US" sz="1400" baseline="30000" dirty="0" smtClean="0"/>
                        <a:t>c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A/South Australia/34/2019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3C.2a1b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65"/>
          <p:cNvSpPr txBox="1">
            <a:spLocks noChangeArrowheads="1"/>
          </p:cNvSpPr>
          <p:nvPr/>
        </p:nvSpPr>
        <p:spPr bwMode="auto">
          <a:xfrm rot="16200000">
            <a:off x="870797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16S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4" name="TextBox 65"/>
          <p:cNvSpPr txBox="1">
            <a:spLocks noChangeArrowheads="1"/>
          </p:cNvSpPr>
          <p:nvPr/>
        </p:nvSpPr>
        <p:spPr bwMode="auto">
          <a:xfrm rot="16200000">
            <a:off x="898395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17 </a:t>
            </a:r>
            <a:r>
              <a:rPr lang="en-US" altLang="en-US" sz="1600" b="1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115" name="TextBox 65"/>
          <p:cNvSpPr txBox="1">
            <a:spLocks noChangeArrowheads="1"/>
          </p:cNvSpPr>
          <p:nvPr/>
        </p:nvSpPr>
        <p:spPr bwMode="auto">
          <a:xfrm rot="16200000">
            <a:off x="925994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17S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6" name="TextBox 65"/>
          <p:cNvSpPr txBox="1">
            <a:spLocks noChangeArrowheads="1"/>
          </p:cNvSpPr>
          <p:nvPr/>
        </p:nvSpPr>
        <p:spPr bwMode="auto">
          <a:xfrm rot="16200000">
            <a:off x="953592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18N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7" name="TextBox 65"/>
          <p:cNvSpPr txBox="1">
            <a:spLocks noChangeArrowheads="1"/>
          </p:cNvSpPr>
          <p:nvPr/>
        </p:nvSpPr>
        <p:spPr bwMode="auto">
          <a:xfrm rot="16200000">
            <a:off x="981190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18S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8" name="TextBox 65"/>
          <p:cNvSpPr txBox="1">
            <a:spLocks noChangeArrowheads="1"/>
          </p:cNvSpPr>
          <p:nvPr/>
        </p:nvSpPr>
        <p:spPr bwMode="auto">
          <a:xfrm rot="16200000">
            <a:off x="1008788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19N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597413" y="629688"/>
            <a:ext cx="208800" cy="288000"/>
          </a:xfrm>
          <a:prstGeom prst="rect">
            <a:avLst/>
          </a:prstGeom>
          <a:solidFill>
            <a:srgbClr val="FFFF0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oup 119"/>
          <p:cNvGrpSpPr/>
          <p:nvPr/>
        </p:nvGrpSpPr>
        <p:grpSpPr>
          <a:xfrm>
            <a:off x="9870374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121" name="Rectangle 120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/>
          <p:cNvSpPr/>
          <p:nvPr/>
        </p:nvSpPr>
        <p:spPr>
          <a:xfrm>
            <a:off x="5720213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6001013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6274550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 rot="10800000">
            <a:off x="7147222" y="630000"/>
            <a:ext cx="216000" cy="306000"/>
            <a:chOff x="7344000" y="648000"/>
            <a:chExt cx="216000" cy="306000"/>
          </a:xfrm>
        </p:grpSpPr>
        <p:sp>
          <p:nvSpPr>
            <p:cNvPr id="129" name="Rectangle 128"/>
            <p:cNvSpPr/>
            <p:nvPr/>
          </p:nvSpPr>
          <p:spPr>
            <a:xfrm>
              <a:off x="7360519" y="648000"/>
              <a:ext cx="199481" cy="28516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344000" y="664814"/>
              <a:ext cx="200252" cy="289186"/>
              <a:chOff x="11655825" y="1232756"/>
              <a:chExt cx="277200" cy="34920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ln w="57150">
                <a:solidFill>
                  <a:srgbClr val="9848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ln w="57150">
                <a:solidFill>
                  <a:srgbClr val="9848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rot="10800000">
            <a:off x="7939286" y="630000"/>
            <a:ext cx="216000" cy="306000"/>
            <a:chOff x="8179200" y="648000"/>
            <a:chExt cx="216000" cy="306000"/>
          </a:xfrm>
        </p:grpSpPr>
        <p:sp>
          <p:nvSpPr>
            <p:cNvPr id="176" name="Rectangle 175"/>
            <p:cNvSpPr/>
            <p:nvPr/>
          </p:nvSpPr>
          <p:spPr>
            <a:xfrm>
              <a:off x="8195719" y="648000"/>
              <a:ext cx="199481" cy="28516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8179200" y="664814"/>
              <a:ext cx="200252" cy="289186"/>
              <a:chOff x="11655825" y="1232756"/>
              <a:chExt cx="277200" cy="3492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ln w="5715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ln w="5715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7183214" y="702000"/>
            <a:ext cx="108000" cy="18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ounded Rectangle 180"/>
          <p:cNvSpPr/>
          <p:nvPr/>
        </p:nvSpPr>
        <p:spPr>
          <a:xfrm>
            <a:off x="7975302" y="703500"/>
            <a:ext cx="108000" cy="1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TextBox 65"/>
          <p:cNvSpPr txBox="1">
            <a:spLocks noChangeArrowheads="1"/>
          </p:cNvSpPr>
          <p:nvPr/>
        </p:nvSpPr>
        <p:spPr bwMode="auto">
          <a:xfrm rot="16200000">
            <a:off x="1036386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19S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83" name="TextBox 65"/>
          <p:cNvSpPr txBox="1">
            <a:spLocks noChangeArrowheads="1"/>
          </p:cNvSpPr>
          <p:nvPr/>
        </p:nvSpPr>
        <p:spPr bwMode="auto">
          <a:xfrm rot="16200000">
            <a:off x="1063985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20N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94" name="TextBox 65"/>
          <p:cNvSpPr txBox="1">
            <a:spLocks noChangeArrowheads="1"/>
          </p:cNvSpPr>
          <p:nvPr/>
        </p:nvSpPr>
        <p:spPr bwMode="auto">
          <a:xfrm rot="16200000">
            <a:off x="1091583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20S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95" name="TextBox 65"/>
          <p:cNvSpPr txBox="1">
            <a:spLocks noChangeArrowheads="1"/>
          </p:cNvSpPr>
          <p:nvPr/>
        </p:nvSpPr>
        <p:spPr bwMode="auto">
          <a:xfrm rot="16200000">
            <a:off x="11191801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21N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0170204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72" name="Rectangle 71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10459590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88" name="Rectangle 87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ight Brace 5"/>
          <p:cNvSpPr/>
          <p:nvPr/>
        </p:nvSpPr>
        <p:spPr>
          <a:xfrm rot="5400000">
            <a:off x="10266000" y="4342643"/>
            <a:ext cx="288035" cy="1773112"/>
          </a:xfrm>
          <a:prstGeom prst="rightBrace">
            <a:avLst>
              <a:gd name="adj1" fmla="val 40123"/>
              <a:gd name="adj2" fmla="val 1580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19606" y="5301208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Live updates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Custom</PresentationFormat>
  <Paragraphs>175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Klingen</dc:creator>
  <cp:lastModifiedBy>Thorsten Klingen</cp:lastModifiedBy>
  <cp:revision>44</cp:revision>
  <dcterms:created xsi:type="dcterms:W3CDTF">2018-04-05T13:30:32Z</dcterms:created>
  <dcterms:modified xsi:type="dcterms:W3CDTF">2020-02-03T15:44:38Z</dcterms:modified>
</cp:coreProperties>
</file>