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42218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5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C50"/>
    <a:srgbClr val="4BACC6"/>
    <a:srgbClr val="D99694"/>
    <a:srgbClr val="984807"/>
    <a:srgbClr val="FF33CC"/>
    <a:srgbClr val="FF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36" autoAdjust="0"/>
  </p:normalViewPr>
  <p:slideViewPr>
    <p:cSldViewPr>
      <p:cViewPr>
        <p:scale>
          <a:sx n="80" d="100"/>
          <a:sy n="80" d="100"/>
        </p:scale>
        <p:origin x="-918" y="-432"/>
      </p:cViewPr>
      <p:guideLst>
        <p:guide orient="horz" pos="2160"/>
        <p:guide pos="3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98B0D-0F29-4F5C-A51A-309CB7589AE0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" y="685800"/>
            <a:ext cx="621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56498-D3BD-4124-AFB8-D0C671F76A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5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56498-D3BD-4124-AFB8-D0C671F76A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61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667" y="2130432"/>
            <a:ext cx="1055885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331" y="3886200"/>
            <a:ext cx="869553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6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29123" y="274645"/>
            <a:ext cx="308182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4" y="274645"/>
            <a:ext cx="903843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92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5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270" y="4406907"/>
            <a:ext cx="105588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270" y="2906713"/>
            <a:ext cx="105588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3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5" y="1600206"/>
            <a:ext cx="60601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0822" y="1600206"/>
            <a:ext cx="606013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1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13" y="274638"/>
            <a:ext cx="1117996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112" y="1535113"/>
            <a:ext cx="54886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112" y="2174875"/>
            <a:ext cx="54886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0301" y="1535113"/>
            <a:ext cx="549077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0301" y="2174875"/>
            <a:ext cx="549077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72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26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3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13" y="273050"/>
            <a:ext cx="40868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733" y="273057"/>
            <a:ext cx="694434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113" y="1435103"/>
            <a:ext cx="40868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31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837" y="4800600"/>
            <a:ext cx="74533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4837" y="612775"/>
            <a:ext cx="74533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4837" y="5367338"/>
            <a:ext cx="74533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95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113" y="274638"/>
            <a:ext cx="111799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113" y="1600206"/>
            <a:ext cx="111799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2" y="6356357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36347-CF67-4472-86F1-D81621DF16EC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4250" y="6356357"/>
            <a:ext cx="3933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2570" y="6356357"/>
            <a:ext cx="28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AE2C-F662-4D95-AA98-A66FFD60CB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3950483"/>
                  </p:ext>
                </p:extLst>
              </p:nvPr>
            </p:nvGraphicFramePr>
            <p:xfrm>
              <a:off x="30736" y="609600"/>
              <a:ext cx="11796979" cy="4511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3042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8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09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16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="" xmlns:a16="http://schemas.microsoft.com/office/drawing/2014/main" val="20017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="" xmlns:a16="http://schemas.microsoft.com/office/drawing/2014/main" val="20019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="" xmlns:a16="http://schemas.microsoft.com/office/drawing/2014/main" val="2002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2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2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2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2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29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="" xmlns:a16="http://schemas.microsoft.com/office/drawing/2014/main" val="2003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6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38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4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4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="" xmlns:a16="http://schemas.microsoft.com/office/drawing/2014/main" val="20042"/>
                        </a:ext>
                      </a:extLst>
                    </a:gridCol>
                    <a:gridCol w="278067"/>
                    <a:gridCol w="278067"/>
                    <a:gridCol w="278067"/>
                    <a:gridCol w="278067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Dominant variant</a:t>
                          </a:r>
                        </a:p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9144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9144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Sweep-related</a:t>
                          </a:r>
                          <a:r>
                            <a:rPr lang="en-US" sz="1200" b="1" baseline="0" dirty="0" smtClean="0"/>
                            <a:t> changes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defTabSz="79240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="1" dirty="0" smtClean="0"/>
                            <a:t>(</a:t>
                          </a:r>
                          <a:r>
                            <a:rPr lang="en-US" sz="1200" b="1" dirty="0" smtClean="0"/>
                            <a:t>antigenicity-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sz="1200" b="1" dirty="0" smtClean="0"/>
                            <a:t> avidity changing sites)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dirty="0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sz="1200" b="1" dirty="0" smtClean="0"/>
                            <a:t> sweep-related</a:t>
                          </a:r>
                          <a:r>
                            <a:rPr lang="en-US" sz="1200" b="1" baseline="0" dirty="0" smtClean="0"/>
                            <a:t> changes</a:t>
                          </a:r>
                          <a:endParaRPr lang="en-US" sz="1200" b="1" dirty="0"/>
                        </a:p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50</a:t>
                          </a:r>
                        </a:p>
                        <a:p>
                          <a:r>
                            <a:rPr lang="en-US" sz="900" baseline="0" dirty="0" smtClean="0"/>
                            <a:t>75</a:t>
                          </a:r>
                        </a:p>
                        <a:p>
                          <a:r>
                            <a:rPr lang="en-US" sz="900" baseline="0" dirty="0" smtClean="0"/>
                            <a:t>131</a:t>
                          </a:r>
                        </a:p>
                        <a:p>
                          <a:r>
                            <a:rPr lang="en-US" sz="900" baseline="0" dirty="0" smtClean="0"/>
                            <a:t>155</a:t>
                          </a:r>
                        </a:p>
                        <a:p>
                          <a:r>
                            <a:rPr lang="en-US" sz="900" baseline="0" dirty="0" smtClean="0"/>
                            <a:t>156</a:t>
                          </a:r>
                        </a:p>
                        <a:p>
                          <a:r>
                            <a:rPr lang="en-US" sz="900" baseline="0" dirty="0" smtClean="0"/>
                            <a:t>186</a:t>
                          </a:r>
                        </a:p>
                        <a:p>
                          <a:r>
                            <a:rPr lang="en-US" sz="900" baseline="0" dirty="0" smtClean="0"/>
                            <a:t>222</a:t>
                          </a:r>
                        </a:p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</a:p>
                        <a:p>
                          <a:r>
                            <a:rPr lang="en-US" sz="900" baseline="0" dirty="0" smtClean="0"/>
                            <a:t>159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r>
                            <a:rPr lang="en-US" sz="900" baseline="0" dirty="0" smtClean="0"/>
                            <a:t>227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193</a:t>
                          </a:r>
                        </a:p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50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3960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</a:rPr>
                            <a:t>50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smtClean="0"/>
                            <a:t>62</a:t>
                          </a:r>
                          <a:endParaRPr lang="en-US" sz="900" baseline="0" dirty="0" smtClean="0"/>
                        </a:p>
                        <a:p>
                          <a:r>
                            <a:rPr lang="en-US" sz="900" baseline="0" dirty="0" smtClean="0"/>
                            <a:t>144</a:t>
                          </a:r>
                        </a:p>
                        <a:p>
                          <a:r>
                            <a:rPr lang="en-US" sz="900" baseline="0" dirty="0" smtClean="0"/>
                            <a:t>158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158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</a:p>
                        <a:p>
                          <a:r>
                            <a:rPr lang="en-US" sz="900" baseline="0" dirty="0" smtClean="0"/>
                            <a:t>278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144</a:t>
                          </a:r>
                        </a:p>
                        <a:p>
                          <a:r>
                            <a:rPr lang="en-US" sz="900" baseline="0" dirty="0" smtClean="0"/>
                            <a:t>159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131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142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Exclusively</a:t>
                          </a:r>
                          <a:r>
                            <a:rPr lang="en-US" sz="1200" b="1" baseline="0" dirty="0" smtClean="0"/>
                            <a:t> s</a:t>
                          </a:r>
                          <a:r>
                            <a:rPr lang="en-US" sz="1200" b="1" dirty="0" smtClean="0"/>
                            <a:t>weep-related</a:t>
                          </a:r>
                          <a:r>
                            <a:rPr lang="en-US" sz="1200" b="1" baseline="0" dirty="0" smtClean="0"/>
                            <a:t> changes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25, 83, </a:t>
                          </a:r>
                          <a:r>
                            <a:rPr lang="en-US" sz="900" smtClean="0"/>
                            <a:t>202 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105, 126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226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140, 261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173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194, 213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45 212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53, 94,</a:t>
                          </a:r>
                          <a:r>
                            <a:rPr lang="en-US" sz="900" baseline="0" dirty="0" smtClean="0"/>
                            <a:t> 230 280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312 198 223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48, 33, 45, 157,</a:t>
                          </a:r>
                          <a:r>
                            <a:rPr lang="en-US" sz="900" baseline="0" dirty="0" smtClean="0"/>
                            <a:t> 53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128 142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311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3, 160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aseline="0" dirty="0" smtClean="0"/>
                            <a:t>142 261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62, 92, 121, 261, 311, 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WHO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25</a:t>
                          </a:r>
                        </a:p>
                        <a:p>
                          <a:r>
                            <a:rPr lang="pt-BR" sz="900" dirty="0" smtClean="0"/>
                            <a:t>50</a:t>
                          </a:r>
                        </a:p>
                        <a:p>
                          <a:r>
                            <a:rPr lang="pt-BR" sz="900" dirty="0" smtClean="0"/>
                            <a:t>75</a:t>
                          </a:r>
                        </a:p>
                        <a:p>
                          <a:r>
                            <a:rPr lang="pt-BR" sz="900" dirty="0" smtClean="0"/>
                            <a:t>83</a:t>
                          </a:r>
                        </a:p>
                        <a:p>
                          <a:r>
                            <a:rPr lang="pt-BR" sz="900" dirty="0" smtClean="0"/>
                            <a:t>131</a:t>
                          </a:r>
                        </a:p>
                        <a:p>
                          <a:r>
                            <a:rPr lang="pt-BR" sz="900" dirty="0" smtClean="0"/>
                            <a:t>155</a:t>
                          </a:r>
                        </a:p>
                        <a:p>
                          <a:r>
                            <a:rPr lang="pt-BR" sz="900" dirty="0" smtClean="0"/>
                            <a:t>156</a:t>
                          </a:r>
                        </a:p>
                        <a:p>
                          <a:r>
                            <a:rPr lang="pt-BR" sz="900" dirty="0" smtClean="0"/>
                            <a:t>186</a:t>
                          </a:r>
                        </a:p>
                        <a:p>
                          <a:r>
                            <a:rPr lang="pt-BR" sz="900" dirty="0" smtClean="0"/>
                            <a:t>202</a:t>
                          </a:r>
                        </a:p>
                        <a:p>
                          <a:r>
                            <a:rPr lang="pt-BR" sz="900" dirty="0" smtClean="0"/>
                            <a:t>222</a:t>
                          </a:r>
                        </a:p>
                        <a:p>
                          <a:r>
                            <a:rPr lang="pt-BR" sz="900" dirty="0" smtClean="0"/>
                            <a:t>225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</a:p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189 227</a:t>
                          </a:r>
                        </a:p>
                        <a:p>
                          <a:pPr algn="l"/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145</a:t>
                          </a:r>
                        </a:p>
                        <a:p>
                          <a:r>
                            <a:rPr lang="en-US" sz="900" dirty="0" smtClean="0"/>
                            <a:t>159</a:t>
                          </a:r>
                        </a:p>
                        <a:p>
                          <a:r>
                            <a:rPr lang="en-US" sz="900" dirty="0" smtClean="0"/>
                            <a:t>189</a:t>
                          </a:r>
                        </a:p>
                        <a:p>
                          <a:r>
                            <a:rPr lang="en-US" sz="900" dirty="0" smtClean="0"/>
                            <a:t>227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193</a:t>
                          </a:r>
                        </a:p>
                        <a:p>
                          <a:r>
                            <a:rPr lang="en-US" sz="900" dirty="0" smtClean="0"/>
                            <a:t>225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50</a:t>
                          </a:r>
                        </a:p>
                        <a:p>
                          <a:r>
                            <a:rPr lang="en-US" sz="900" dirty="0" smtClean="0"/>
                            <a:t>140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62</a:t>
                          </a:r>
                        </a:p>
                        <a:p>
                          <a:r>
                            <a:rPr lang="en-US" sz="900" dirty="0" smtClean="0"/>
                            <a:t>144</a:t>
                          </a:r>
                        </a:p>
                        <a:p>
                          <a:r>
                            <a:rPr lang="en-US" sz="900" dirty="0" smtClean="0"/>
                            <a:t>158</a:t>
                          </a:r>
                        </a:p>
                        <a:p>
                          <a:r>
                            <a:rPr lang="en-US" sz="900" dirty="0" smtClean="0"/>
                            <a:t>189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45</a:t>
                          </a:r>
                        </a:p>
                        <a:p>
                          <a:r>
                            <a:rPr lang="pt-BR" sz="900" dirty="0" smtClean="0"/>
                            <a:t>48</a:t>
                          </a:r>
                        </a:p>
                        <a:p>
                          <a:r>
                            <a:rPr lang="pt-BR" sz="900" dirty="0" smtClean="0"/>
                            <a:t>198</a:t>
                          </a:r>
                        </a:p>
                        <a:p>
                          <a:r>
                            <a:rPr lang="pt-BR" sz="900" dirty="0" smtClean="0"/>
                            <a:t>223</a:t>
                          </a:r>
                        </a:p>
                        <a:p>
                          <a:r>
                            <a:rPr lang="pt-BR" sz="900" dirty="0" smtClean="0"/>
                            <a:t>312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8480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33</a:t>
                          </a:r>
                        </a:p>
                        <a:p>
                          <a:r>
                            <a:rPr lang="en-US" sz="900" dirty="0" smtClean="0"/>
                            <a:t>278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138</a:t>
                          </a:r>
                        </a:p>
                        <a:p>
                          <a:r>
                            <a:rPr lang="en-US" sz="900" dirty="0" smtClean="0"/>
                            <a:t>159</a:t>
                          </a:r>
                        </a:p>
                        <a:p>
                          <a:r>
                            <a:rPr lang="en-US" sz="900" dirty="0" smtClean="0"/>
                            <a:t>225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3</a:t>
                          </a:r>
                        </a:p>
                        <a:p>
                          <a:r>
                            <a:rPr lang="pt-BR" sz="900" dirty="0" smtClean="0"/>
                            <a:t>144</a:t>
                          </a:r>
                        </a:p>
                        <a:p>
                          <a:r>
                            <a:rPr lang="pt-BR" sz="900" dirty="0" smtClean="0"/>
                            <a:t>159</a:t>
                          </a:r>
                        </a:p>
                        <a:p>
                          <a:r>
                            <a:rPr lang="pt-BR" sz="900" dirty="0" smtClean="0"/>
                            <a:t>160</a:t>
                          </a:r>
                        </a:p>
                        <a:p>
                          <a:r>
                            <a:rPr lang="pt-BR" sz="900" dirty="0" smtClean="0"/>
                            <a:t>225</a:t>
                          </a:r>
                        </a:p>
                        <a:p>
                          <a:r>
                            <a:rPr lang="pt-BR" sz="900" dirty="0" smtClean="0"/>
                            <a:t>311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121 171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131, 142, 261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128, 138, 142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98C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3950483"/>
                  </p:ext>
                </p:extLst>
              </p:nvPr>
            </p:nvGraphicFramePr>
            <p:xfrm>
              <a:off x="30736" y="609600"/>
              <a:ext cx="11796979" cy="4511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304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8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9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6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7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19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2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29"/>
                        </a:ext>
                      </a:extLst>
                    </a:gridCol>
                    <a:gridCol w="278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3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4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5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6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7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38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40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41"/>
                        </a:ext>
                      </a:extLst>
                    </a:gridCol>
                    <a:gridCol w="2780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42"/>
                        </a:ext>
                      </a:extLst>
                    </a:gridCol>
                    <a:gridCol w="278067"/>
                    <a:gridCol w="278067"/>
                    <a:gridCol w="278067"/>
                    <a:gridCol w="278067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Dominant variant</a:t>
                          </a:r>
                        </a:p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Sweep-related</a:t>
                          </a:r>
                          <a:r>
                            <a:rPr lang="en-US" sz="1200" b="1" baseline="0" dirty="0" smtClean="0"/>
                            <a:t> changes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115000" r="-858416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50</a:t>
                          </a:r>
                        </a:p>
                        <a:p>
                          <a:r>
                            <a:rPr lang="en-US" sz="900" baseline="0" dirty="0" smtClean="0"/>
                            <a:t>75</a:t>
                          </a:r>
                        </a:p>
                        <a:p>
                          <a:r>
                            <a:rPr lang="en-US" sz="900" baseline="0" dirty="0" smtClean="0"/>
                            <a:t>131</a:t>
                          </a:r>
                        </a:p>
                        <a:p>
                          <a:r>
                            <a:rPr lang="en-US" sz="900" baseline="0" dirty="0" smtClean="0"/>
                            <a:t>155</a:t>
                          </a:r>
                        </a:p>
                        <a:p>
                          <a:r>
                            <a:rPr lang="en-US" sz="900" baseline="0" dirty="0" smtClean="0"/>
                            <a:t>156</a:t>
                          </a:r>
                        </a:p>
                        <a:p>
                          <a:r>
                            <a:rPr lang="en-US" sz="900" baseline="0" dirty="0" smtClean="0"/>
                            <a:t>186</a:t>
                          </a:r>
                        </a:p>
                        <a:p>
                          <a:r>
                            <a:rPr lang="en-US" sz="900" baseline="0" dirty="0" smtClean="0"/>
                            <a:t>222</a:t>
                          </a:r>
                        </a:p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</a:p>
                        <a:p>
                          <a:r>
                            <a:rPr lang="en-US" sz="900" baseline="0" dirty="0" smtClean="0"/>
                            <a:t>159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r>
                            <a:rPr lang="en-US" sz="900" baseline="0" dirty="0" smtClean="0"/>
                            <a:t>227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193</a:t>
                          </a:r>
                        </a:p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50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3960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9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</a:rPr>
                            <a:t>50</a:t>
                          </a:r>
                          <a:endParaRPr kumimoji="0" 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smtClean="0"/>
                            <a:t>62</a:t>
                          </a:r>
                          <a:endParaRPr lang="en-US" sz="900" baseline="0" dirty="0" smtClean="0"/>
                        </a:p>
                        <a:p>
                          <a:r>
                            <a:rPr lang="en-US" sz="900" baseline="0" dirty="0" smtClean="0"/>
                            <a:t>144</a:t>
                          </a:r>
                        </a:p>
                        <a:p>
                          <a:r>
                            <a:rPr lang="en-US" sz="900" baseline="0" dirty="0" smtClean="0"/>
                            <a:t>158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158</a:t>
                          </a:r>
                        </a:p>
                        <a:p>
                          <a:r>
                            <a:rPr lang="en-US" sz="900" baseline="0" dirty="0" smtClean="0"/>
                            <a:t>189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145</a:t>
                          </a:r>
                        </a:p>
                        <a:p>
                          <a:r>
                            <a:rPr lang="en-US" sz="900" baseline="0" dirty="0" smtClean="0"/>
                            <a:t>278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225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144</a:t>
                          </a:r>
                        </a:p>
                        <a:p>
                          <a:r>
                            <a:rPr lang="en-US" sz="900" baseline="0" dirty="0" smtClean="0"/>
                            <a:t>159</a:t>
                          </a:r>
                        </a:p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131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aseline="0" dirty="0" smtClean="0"/>
                            <a:t>142</a:t>
                          </a:r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baseline="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Exclusively</a:t>
                          </a:r>
                          <a:r>
                            <a:rPr lang="en-US" sz="1200" b="1" baseline="0" dirty="0" smtClean="0"/>
                            <a:t> s</a:t>
                          </a:r>
                          <a:r>
                            <a:rPr lang="en-US" sz="1200" b="1" dirty="0" smtClean="0"/>
                            <a:t>weep-related</a:t>
                          </a:r>
                          <a:r>
                            <a:rPr lang="en-US" sz="1200" b="1" baseline="0" dirty="0" smtClean="0"/>
                            <a:t> changes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25, 83, </a:t>
                          </a:r>
                          <a:r>
                            <a:rPr lang="en-US" sz="900" smtClean="0"/>
                            <a:t>202 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105, 126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226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140, 261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173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194, 213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45 212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53, 94,</a:t>
                          </a:r>
                          <a:r>
                            <a:rPr lang="en-US" sz="900" baseline="0" dirty="0" smtClean="0"/>
                            <a:t> 230 280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312 198 223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48, 33, 45, 157,</a:t>
                          </a:r>
                          <a:r>
                            <a:rPr lang="en-US" sz="900" baseline="0" dirty="0" smtClean="0"/>
                            <a:t> 53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128 142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311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3, 160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aseline="0" dirty="0" smtClean="0"/>
                            <a:t>142 261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62, 92, 121, 261, 311, 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1508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WHO</a:t>
                          </a:r>
                          <a:endParaRPr lang="en-US" sz="1200" b="1" dirty="0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25</a:t>
                          </a:r>
                        </a:p>
                        <a:p>
                          <a:r>
                            <a:rPr lang="pt-BR" sz="900" dirty="0" smtClean="0"/>
                            <a:t>50</a:t>
                          </a:r>
                        </a:p>
                        <a:p>
                          <a:r>
                            <a:rPr lang="pt-BR" sz="900" dirty="0" smtClean="0"/>
                            <a:t>75</a:t>
                          </a:r>
                        </a:p>
                        <a:p>
                          <a:r>
                            <a:rPr lang="pt-BR" sz="900" dirty="0" smtClean="0"/>
                            <a:t>83</a:t>
                          </a:r>
                        </a:p>
                        <a:p>
                          <a:r>
                            <a:rPr lang="pt-BR" sz="900" dirty="0" smtClean="0"/>
                            <a:t>131</a:t>
                          </a:r>
                        </a:p>
                        <a:p>
                          <a:r>
                            <a:rPr lang="pt-BR" sz="900" dirty="0" smtClean="0"/>
                            <a:t>155</a:t>
                          </a:r>
                        </a:p>
                        <a:p>
                          <a:r>
                            <a:rPr lang="pt-BR" sz="900" dirty="0" smtClean="0"/>
                            <a:t>156</a:t>
                          </a:r>
                        </a:p>
                        <a:p>
                          <a:r>
                            <a:rPr lang="pt-BR" sz="900" dirty="0" smtClean="0"/>
                            <a:t>186</a:t>
                          </a:r>
                        </a:p>
                        <a:p>
                          <a:r>
                            <a:rPr lang="pt-BR" sz="900" dirty="0" smtClean="0"/>
                            <a:t>202</a:t>
                          </a:r>
                        </a:p>
                        <a:p>
                          <a:r>
                            <a:rPr lang="pt-BR" sz="900" dirty="0" smtClean="0"/>
                            <a:t>222</a:t>
                          </a:r>
                        </a:p>
                        <a:p>
                          <a:r>
                            <a:rPr lang="pt-BR" sz="900" dirty="0" smtClean="0"/>
                            <a:t>225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</a:p>
                        <a:p>
                          <a:pPr algn="l"/>
                          <a:r>
                            <a:rPr lang="en-US" sz="900" dirty="0" smtClean="0">
                              <a:solidFill>
                                <a:schemeClr val="tx1"/>
                              </a:solidFill>
                            </a:rPr>
                            <a:t>189 227</a:t>
                          </a:r>
                        </a:p>
                        <a:p>
                          <a:pPr algn="l"/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145</a:t>
                          </a:r>
                        </a:p>
                        <a:p>
                          <a:r>
                            <a:rPr lang="en-US" sz="900" dirty="0" smtClean="0"/>
                            <a:t>159</a:t>
                          </a:r>
                        </a:p>
                        <a:p>
                          <a:r>
                            <a:rPr lang="en-US" sz="900" dirty="0" smtClean="0"/>
                            <a:t>189</a:t>
                          </a:r>
                        </a:p>
                        <a:p>
                          <a:r>
                            <a:rPr lang="en-US" sz="900" dirty="0" smtClean="0"/>
                            <a:t>227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193</a:t>
                          </a:r>
                        </a:p>
                        <a:p>
                          <a:r>
                            <a:rPr lang="en-US" sz="900" dirty="0" smtClean="0"/>
                            <a:t>225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50</a:t>
                          </a:r>
                        </a:p>
                        <a:p>
                          <a:r>
                            <a:rPr lang="en-US" sz="900" dirty="0" smtClean="0"/>
                            <a:t>140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62</a:t>
                          </a:r>
                        </a:p>
                        <a:p>
                          <a:r>
                            <a:rPr lang="en-US" sz="900" dirty="0" smtClean="0"/>
                            <a:t>144</a:t>
                          </a:r>
                        </a:p>
                        <a:p>
                          <a:r>
                            <a:rPr lang="en-US" sz="900" dirty="0" smtClean="0"/>
                            <a:t>158</a:t>
                          </a:r>
                        </a:p>
                        <a:p>
                          <a:r>
                            <a:rPr lang="en-US" sz="900" dirty="0" smtClean="0"/>
                            <a:t>189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45</a:t>
                          </a:r>
                        </a:p>
                        <a:p>
                          <a:r>
                            <a:rPr lang="pt-BR" sz="900" dirty="0" smtClean="0"/>
                            <a:t>48</a:t>
                          </a:r>
                        </a:p>
                        <a:p>
                          <a:r>
                            <a:rPr lang="pt-BR" sz="900" dirty="0" smtClean="0"/>
                            <a:t>198</a:t>
                          </a:r>
                        </a:p>
                        <a:p>
                          <a:r>
                            <a:rPr lang="pt-BR" sz="900" dirty="0" smtClean="0"/>
                            <a:t>223</a:t>
                          </a:r>
                        </a:p>
                        <a:p>
                          <a:r>
                            <a:rPr lang="pt-BR" sz="900" dirty="0" smtClean="0"/>
                            <a:t>312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8480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33</a:t>
                          </a:r>
                        </a:p>
                        <a:p>
                          <a:r>
                            <a:rPr lang="en-US" sz="900" dirty="0" smtClean="0"/>
                            <a:t>278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138</a:t>
                          </a:r>
                        </a:p>
                        <a:p>
                          <a:r>
                            <a:rPr lang="en-US" sz="900" dirty="0" smtClean="0"/>
                            <a:t>159</a:t>
                          </a:r>
                        </a:p>
                        <a:p>
                          <a:r>
                            <a:rPr lang="en-US" sz="900" dirty="0" smtClean="0"/>
                            <a:t>225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900" dirty="0" smtClean="0"/>
                            <a:t>3</a:t>
                          </a:r>
                        </a:p>
                        <a:p>
                          <a:r>
                            <a:rPr lang="pt-BR" sz="900" dirty="0" smtClean="0"/>
                            <a:t>144</a:t>
                          </a:r>
                        </a:p>
                        <a:p>
                          <a:r>
                            <a:rPr lang="pt-BR" sz="900" dirty="0" smtClean="0"/>
                            <a:t>159</a:t>
                          </a:r>
                        </a:p>
                        <a:p>
                          <a:r>
                            <a:rPr lang="pt-BR" sz="900" dirty="0" smtClean="0"/>
                            <a:t>160</a:t>
                          </a:r>
                        </a:p>
                        <a:p>
                          <a:r>
                            <a:rPr lang="pt-BR" sz="900" dirty="0" smtClean="0"/>
                            <a:t>225</a:t>
                          </a:r>
                        </a:p>
                        <a:p>
                          <a:r>
                            <a:rPr lang="pt-BR" sz="900" dirty="0" smtClean="0"/>
                            <a:t>311</a:t>
                          </a:r>
                        </a:p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121 171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131, 142, 261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 smtClean="0"/>
                            <a:t>128, 138, 142</a:t>
                          </a:r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98C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9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57"/>
          <p:cNvSpPr txBox="1">
            <a:spLocks noChangeArrowheads="1"/>
          </p:cNvSpPr>
          <p:nvPr/>
        </p:nvSpPr>
        <p:spPr bwMode="auto">
          <a:xfrm rot="16200000">
            <a:off x="152617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03 S</a:t>
            </a:r>
          </a:p>
        </p:txBody>
      </p:sp>
      <p:sp>
        <p:nvSpPr>
          <p:cNvPr id="74" name="TextBox 65"/>
          <p:cNvSpPr txBox="1">
            <a:spLocks noChangeArrowheads="1"/>
          </p:cNvSpPr>
          <p:nvPr/>
        </p:nvSpPr>
        <p:spPr bwMode="auto">
          <a:xfrm rot="16200000">
            <a:off x="180215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04 N</a:t>
            </a:r>
          </a:p>
        </p:txBody>
      </p:sp>
      <p:sp>
        <p:nvSpPr>
          <p:cNvPr id="75" name="TextBox 57"/>
          <p:cNvSpPr txBox="1">
            <a:spLocks noChangeArrowheads="1"/>
          </p:cNvSpPr>
          <p:nvPr/>
        </p:nvSpPr>
        <p:spPr bwMode="auto">
          <a:xfrm rot="16200000">
            <a:off x="207813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04 S</a:t>
            </a:r>
          </a:p>
        </p:txBody>
      </p:sp>
      <p:sp>
        <p:nvSpPr>
          <p:cNvPr id="76" name="TextBox 65"/>
          <p:cNvSpPr txBox="1">
            <a:spLocks noChangeArrowheads="1"/>
          </p:cNvSpPr>
          <p:nvPr/>
        </p:nvSpPr>
        <p:spPr bwMode="auto">
          <a:xfrm rot="16200000">
            <a:off x="235412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05 N</a:t>
            </a:r>
          </a:p>
        </p:txBody>
      </p:sp>
      <p:sp>
        <p:nvSpPr>
          <p:cNvPr id="77" name="TextBox 57"/>
          <p:cNvSpPr txBox="1">
            <a:spLocks noChangeArrowheads="1"/>
          </p:cNvSpPr>
          <p:nvPr/>
        </p:nvSpPr>
        <p:spPr bwMode="auto">
          <a:xfrm rot="16200000">
            <a:off x="263010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05 S</a:t>
            </a:r>
          </a:p>
        </p:txBody>
      </p:sp>
      <p:sp>
        <p:nvSpPr>
          <p:cNvPr id="78" name="TextBox 65"/>
          <p:cNvSpPr txBox="1">
            <a:spLocks noChangeArrowheads="1"/>
          </p:cNvSpPr>
          <p:nvPr/>
        </p:nvSpPr>
        <p:spPr bwMode="auto">
          <a:xfrm rot="16200000">
            <a:off x="290608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06 N</a:t>
            </a:r>
          </a:p>
        </p:txBody>
      </p:sp>
      <p:sp>
        <p:nvSpPr>
          <p:cNvPr id="79" name="TextBox 57"/>
          <p:cNvSpPr txBox="1">
            <a:spLocks noChangeArrowheads="1"/>
          </p:cNvSpPr>
          <p:nvPr/>
        </p:nvSpPr>
        <p:spPr bwMode="auto">
          <a:xfrm rot="16200000">
            <a:off x="318206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06 S</a:t>
            </a:r>
          </a:p>
        </p:txBody>
      </p:sp>
      <p:sp>
        <p:nvSpPr>
          <p:cNvPr id="80" name="TextBox 65"/>
          <p:cNvSpPr txBox="1">
            <a:spLocks noChangeArrowheads="1"/>
          </p:cNvSpPr>
          <p:nvPr/>
        </p:nvSpPr>
        <p:spPr bwMode="auto">
          <a:xfrm rot="16200000">
            <a:off x="345804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07 N</a:t>
            </a:r>
          </a:p>
        </p:txBody>
      </p:sp>
      <p:sp>
        <p:nvSpPr>
          <p:cNvPr id="81" name="TextBox 57"/>
          <p:cNvSpPr txBox="1">
            <a:spLocks noChangeArrowheads="1"/>
          </p:cNvSpPr>
          <p:nvPr/>
        </p:nvSpPr>
        <p:spPr bwMode="auto">
          <a:xfrm rot="16200000">
            <a:off x="373403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07 S</a:t>
            </a:r>
          </a:p>
        </p:txBody>
      </p:sp>
      <p:sp>
        <p:nvSpPr>
          <p:cNvPr id="82" name="TextBox 65"/>
          <p:cNvSpPr txBox="1">
            <a:spLocks noChangeArrowheads="1"/>
          </p:cNvSpPr>
          <p:nvPr/>
        </p:nvSpPr>
        <p:spPr bwMode="auto">
          <a:xfrm rot="16200000">
            <a:off x="401001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08 N</a:t>
            </a:r>
          </a:p>
        </p:txBody>
      </p:sp>
      <p:sp>
        <p:nvSpPr>
          <p:cNvPr id="83" name="TextBox 57"/>
          <p:cNvSpPr txBox="1">
            <a:spLocks noChangeArrowheads="1"/>
          </p:cNvSpPr>
          <p:nvPr/>
        </p:nvSpPr>
        <p:spPr bwMode="auto">
          <a:xfrm rot="16200000">
            <a:off x="428599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08 S</a:t>
            </a:r>
          </a:p>
        </p:txBody>
      </p:sp>
      <p:sp>
        <p:nvSpPr>
          <p:cNvPr id="84" name="TextBox 65"/>
          <p:cNvSpPr txBox="1">
            <a:spLocks noChangeArrowheads="1"/>
          </p:cNvSpPr>
          <p:nvPr/>
        </p:nvSpPr>
        <p:spPr bwMode="auto">
          <a:xfrm rot="16200000">
            <a:off x="456197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09 N</a:t>
            </a:r>
          </a:p>
        </p:txBody>
      </p:sp>
      <p:sp>
        <p:nvSpPr>
          <p:cNvPr id="90" name="TextBox 57"/>
          <p:cNvSpPr txBox="1">
            <a:spLocks noChangeArrowheads="1"/>
          </p:cNvSpPr>
          <p:nvPr/>
        </p:nvSpPr>
        <p:spPr bwMode="auto">
          <a:xfrm rot="16200000">
            <a:off x="483795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09 S</a:t>
            </a:r>
          </a:p>
        </p:txBody>
      </p:sp>
      <p:sp>
        <p:nvSpPr>
          <p:cNvPr id="91" name="TextBox 65"/>
          <p:cNvSpPr txBox="1">
            <a:spLocks noChangeArrowheads="1"/>
          </p:cNvSpPr>
          <p:nvPr/>
        </p:nvSpPr>
        <p:spPr bwMode="auto">
          <a:xfrm rot="16200000">
            <a:off x="511394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10 N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 rot="16200000">
            <a:off x="538992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10 S</a:t>
            </a:r>
          </a:p>
        </p:txBody>
      </p:sp>
      <p:sp>
        <p:nvSpPr>
          <p:cNvPr id="93" name="TextBox 65"/>
          <p:cNvSpPr txBox="1">
            <a:spLocks noChangeArrowheads="1"/>
          </p:cNvSpPr>
          <p:nvPr/>
        </p:nvSpPr>
        <p:spPr bwMode="auto">
          <a:xfrm rot="16200000">
            <a:off x="566590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11 N</a:t>
            </a:r>
          </a:p>
        </p:txBody>
      </p:sp>
      <p:sp>
        <p:nvSpPr>
          <p:cNvPr id="94" name="TextBox 57"/>
          <p:cNvSpPr txBox="1">
            <a:spLocks noChangeArrowheads="1"/>
          </p:cNvSpPr>
          <p:nvPr/>
        </p:nvSpPr>
        <p:spPr bwMode="auto">
          <a:xfrm rot="16200000">
            <a:off x="594188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11 S</a:t>
            </a:r>
          </a:p>
        </p:txBody>
      </p:sp>
      <p:sp>
        <p:nvSpPr>
          <p:cNvPr id="95" name="TextBox 65"/>
          <p:cNvSpPr txBox="1">
            <a:spLocks noChangeArrowheads="1"/>
          </p:cNvSpPr>
          <p:nvPr/>
        </p:nvSpPr>
        <p:spPr bwMode="auto">
          <a:xfrm rot="16200000">
            <a:off x="621786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12 N</a:t>
            </a:r>
          </a:p>
        </p:txBody>
      </p:sp>
      <p:sp>
        <p:nvSpPr>
          <p:cNvPr id="96" name="TextBox 57"/>
          <p:cNvSpPr txBox="1">
            <a:spLocks noChangeArrowheads="1"/>
          </p:cNvSpPr>
          <p:nvPr/>
        </p:nvSpPr>
        <p:spPr bwMode="auto">
          <a:xfrm rot="16200000">
            <a:off x="649385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12 S</a:t>
            </a:r>
          </a:p>
        </p:txBody>
      </p:sp>
      <p:sp>
        <p:nvSpPr>
          <p:cNvPr id="97" name="TextBox 65"/>
          <p:cNvSpPr txBox="1">
            <a:spLocks noChangeArrowheads="1"/>
          </p:cNvSpPr>
          <p:nvPr/>
        </p:nvSpPr>
        <p:spPr bwMode="auto">
          <a:xfrm rot="16200000">
            <a:off x="6772967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13 N</a:t>
            </a:r>
          </a:p>
        </p:txBody>
      </p:sp>
      <p:sp>
        <p:nvSpPr>
          <p:cNvPr id="98" name="TextBox 57"/>
          <p:cNvSpPr txBox="1">
            <a:spLocks noChangeArrowheads="1"/>
          </p:cNvSpPr>
          <p:nvPr/>
        </p:nvSpPr>
        <p:spPr bwMode="auto">
          <a:xfrm rot="16200000">
            <a:off x="7048949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13 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 rot="16200000">
            <a:off x="7324931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14 N</a:t>
            </a:r>
          </a:p>
        </p:txBody>
      </p:sp>
      <p:sp>
        <p:nvSpPr>
          <p:cNvPr id="100" name="TextBox 57"/>
          <p:cNvSpPr txBox="1">
            <a:spLocks noChangeArrowheads="1"/>
          </p:cNvSpPr>
          <p:nvPr/>
        </p:nvSpPr>
        <p:spPr bwMode="auto">
          <a:xfrm rot="16200000">
            <a:off x="760404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14 S</a:t>
            </a:r>
          </a:p>
        </p:txBody>
      </p:sp>
      <p:sp>
        <p:nvSpPr>
          <p:cNvPr id="101" name="TextBox 65"/>
          <p:cNvSpPr txBox="1">
            <a:spLocks noChangeArrowheads="1"/>
          </p:cNvSpPr>
          <p:nvPr/>
        </p:nvSpPr>
        <p:spPr bwMode="auto">
          <a:xfrm rot="16200000">
            <a:off x="788003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15 N</a:t>
            </a:r>
          </a:p>
        </p:txBody>
      </p:sp>
      <p:sp>
        <p:nvSpPr>
          <p:cNvPr id="102" name="TextBox 57"/>
          <p:cNvSpPr txBox="1">
            <a:spLocks noChangeArrowheads="1"/>
          </p:cNvSpPr>
          <p:nvPr/>
        </p:nvSpPr>
        <p:spPr bwMode="auto">
          <a:xfrm rot="16200000">
            <a:off x="815601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15 S</a:t>
            </a:r>
          </a:p>
        </p:txBody>
      </p:sp>
      <p:sp>
        <p:nvSpPr>
          <p:cNvPr id="103" name="TextBox 65"/>
          <p:cNvSpPr txBox="1">
            <a:spLocks noChangeArrowheads="1"/>
          </p:cNvSpPr>
          <p:nvPr/>
        </p:nvSpPr>
        <p:spPr bwMode="auto">
          <a:xfrm rot="16200000">
            <a:off x="843199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>
                <a:solidFill>
                  <a:prstClr val="black"/>
                </a:solidFill>
              </a:rPr>
              <a:t>16 N</a:t>
            </a:r>
          </a:p>
        </p:txBody>
      </p:sp>
      <p:sp>
        <p:nvSpPr>
          <p:cNvPr id="104" name="TextBox 57"/>
          <p:cNvSpPr txBox="1">
            <a:spLocks noChangeArrowheads="1"/>
          </p:cNvSpPr>
          <p:nvPr/>
        </p:nvSpPr>
        <p:spPr bwMode="auto">
          <a:xfrm rot="16200000">
            <a:off x="97421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02 </a:t>
            </a:r>
            <a:r>
              <a:rPr lang="en-US" altLang="en-US" sz="1600" b="1" dirty="0">
                <a:solidFill>
                  <a:prstClr val="black"/>
                </a:solidFill>
              </a:rPr>
              <a:t>S</a:t>
            </a:r>
          </a:p>
        </p:txBody>
      </p:sp>
      <p:sp>
        <p:nvSpPr>
          <p:cNvPr id="105" name="TextBox 65"/>
          <p:cNvSpPr txBox="1">
            <a:spLocks noChangeArrowheads="1"/>
          </p:cNvSpPr>
          <p:nvPr/>
        </p:nvSpPr>
        <p:spPr bwMode="auto">
          <a:xfrm rot="16200000">
            <a:off x="125019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03 </a:t>
            </a:r>
            <a:r>
              <a:rPr lang="en-US" altLang="en-US" sz="1600" b="1" dirty="0">
                <a:solidFill>
                  <a:prstClr val="black"/>
                </a:solidFill>
              </a:rPr>
              <a:t>N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50385"/>
              </p:ext>
            </p:extLst>
          </p:nvPr>
        </p:nvGraphicFramePr>
        <p:xfrm>
          <a:off x="18406" y="5229200"/>
          <a:ext cx="10802529" cy="156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17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1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21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26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21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59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7576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A/Moscow/10/1999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A/Wisconsin/67/2005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48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A/Victoria/361/2011</a:t>
                      </a:r>
                      <a:r>
                        <a:rPr lang="en-US" sz="1400" baseline="30000" dirty="0" smtClean="0"/>
                        <a:t>b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A/Singapore/INFIMH-16-019/2016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3C.2a1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A/Fujian/411/2002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A/Brisbane/10/2007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A/Texas/50/2012</a:t>
                      </a:r>
                      <a:r>
                        <a:rPr lang="en-US" sz="1400" baseline="30000" dirty="0" smtClean="0"/>
                        <a:t>b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A/Switzerland/8060/2017 or</a:t>
                      </a:r>
                    </a:p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A/Bretagne/1413/2017</a:t>
                      </a:r>
                      <a:r>
                        <a:rPr lang="en-US" sz="1400" baseline="30000" dirty="0" smtClean="0"/>
                        <a:t>d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3C.2a2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7576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A/California/07/2004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A/Perth/16/2009</a:t>
                      </a:r>
                      <a:r>
                        <a:rPr lang="en-US" sz="1400" baseline="30000" dirty="0" smtClean="0"/>
                        <a:t>a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A/Switzerland/9715293/2013</a:t>
                      </a:r>
                      <a:r>
                        <a:rPr lang="en-US" sz="1400" baseline="30000" dirty="0" smtClean="0"/>
                        <a:t>c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8C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A/Kansas/14/2017</a:t>
                      </a:r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3C.3a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7576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A/Wellington/1/2004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A/Victoria/208/2009</a:t>
                      </a:r>
                      <a:r>
                        <a:rPr lang="en-US" sz="1400" baseline="30000" dirty="0" smtClean="0"/>
                        <a:t>a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7576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A/Hong Kong/4801/2014</a:t>
                      </a:r>
                      <a:r>
                        <a:rPr lang="en-US" sz="1400" baseline="30000" dirty="0" smtClean="0"/>
                        <a:t>c</a:t>
                      </a: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396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53788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" name="Striped Right Arrow 106"/>
          <p:cNvSpPr/>
          <p:nvPr/>
        </p:nvSpPr>
        <p:spPr bwMode="auto">
          <a:xfrm rot="5400000">
            <a:off x="2396798" y="1102969"/>
            <a:ext cx="226423" cy="217715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8" name="Striped Right Arrow 107"/>
          <p:cNvSpPr/>
          <p:nvPr/>
        </p:nvSpPr>
        <p:spPr bwMode="auto">
          <a:xfrm rot="5400000">
            <a:off x="3491822" y="1102969"/>
            <a:ext cx="226423" cy="217715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9" name="Striped Right Arrow 108"/>
          <p:cNvSpPr/>
          <p:nvPr/>
        </p:nvSpPr>
        <p:spPr bwMode="auto">
          <a:xfrm rot="5400000">
            <a:off x="2992149" y="1102969"/>
            <a:ext cx="226423" cy="217715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0" name="Striped Right Arrow 109"/>
          <p:cNvSpPr/>
          <p:nvPr/>
        </p:nvSpPr>
        <p:spPr bwMode="auto">
          <a:xfrm rot="5400000">
            <a:off x="7929093" y="1102969"/>
            <a:ext cx="226423" cy="217715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1" name="Striped Right Arrow 110"/>
          <p:cNvSpPr/>
          <p:nvPr/>
        </p:nvSpPr>
        <p:spPr bwMode="auto">
          <a:xfrm rot="5400000">
            <a:off x="6280432" y="1102969"/>
            <a:ext cx="226423" cy="217715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" name="Striped Right Arrow 111"/>
          <p:cNvSpPr/>
          <p:nvPr/>
        </p:nvSpPr>
        <p:spPr bwMode="auto">
          <a:xfrm rot="5400000">
            <a:off x="5732920" y="1102969"/>
            <a:ext cx="226423" cy="217715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3" name="TextBox 65"/>
          <p:cNvSpPr txBox="1">
            <a:spLocks noChangeArrowheads="1"/>
          </p:cNvSpPr>
          <p:nvPr/>
        </p:nvSpPr>
        <p:spPr bwMode="auto">
          <a:xfrm rot="16200000">
            <a:off x="870797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16S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14" name="TextBox 65"/>
          <p:cNvSpPr txBox="1">
            <a:spLocks noChangeArrowheads="1"/>
          </p:cNvSpPr>
          <p:nvPr/>
        </p:nvSpPr>
        <p:spPr bwMode="auto">
          <a:xfrm rot="16200000">
            <a:off x="898395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17 </a:t>
            </a:r>
            <a:r>
              <a:rPr lang="en-US" altLang="en-US" sz="1600" b="1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115" name="TextBox 65"/>
          <p:cNvSpPr txBox="1">
            <a:spLocks noChangeArrowheads="1"/>
          </p:cNvSpPr>
          <p:nvPr/>
        </p:nvSpPr>
        <p:spPr bwMode="auto">
          <a:xfrm rot="16200000">
            <a:off x="925994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17S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16" name="TextBox 65"/>
          <p:cNvSpPr txBox="1">
            <a:spLocks noChangeArrowheads="1"/>
          </p:cNvSpPr>
          <p:nvPr/>
        </p:nvSpPr>
        <p:spPr bwMode="auto">
          <a:xfrm rot="16200000">
            <a:off x="953592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18N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17" name="TextBox 65"/>
          <p:cNvSpPr txBox="1">
            <a:spLocks noChangeArrowheads="1"/>
          </p:cNvSpPr>
          <p:nvPr/>
        </p:nvSpPr>
        <p:spPr bwMode="auto">
          <a:xfrm rot="16200000">
            <a:off x="9811904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18S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18" name="TextBox 65"/>
          <p:cNvSpPr txBox="1">
            <a:spLocks noChangeArrowheads="1"/>
          </p:cNvSpPr>
          <p:nvPr/>
        </p:nvSpPr>
        <p:spPr bwMode="auto">
          <a:xfrm rot="16200000">
            <a:off x="10087886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19N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597413" y="629688"/>
            <a:ext cx="208800" cy="288000"/>
          </a:xfrm>
          <a:prstGeom prst="rect">
            <a:avLst/>
          </a:prstGeom>
          <a:solidFill>
            <a:srgbClr val="FFFF0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oup 119"/>
          <p:cNvGrpSpPr/>
          <p:nvPr/>
        </p:nvGrpSpPr>
        <p:grpSpPr>
          <a:xfrm>
            <a:off x="9870374" y="620688"/>
            <a:ext cx="216000" cy="306000"/>
            <a:chOff x="10423078" y="109791"/>
            <a:chExt cx="299000" cy="369504"/>
          </a:xfrm>
          <a:solidFill>
            <a:srgbClr val="FFFF00"/>
          </a:solidFill>
        </p:grpSpPr>
        <p:sp>
          <p:nvSpPr>
            <p:cNvPr id="121" name="Rectangle 120"/>
            <p:cNvSpPr/>
            <p:nvPr/>
          </p:nvSpPr>
          <p:spPr>
            <a:xfrm>
              <a:off x="10445944" y="109791"/>
              <a:ext cx="276134" cy="344340"/>
            </a:xfrm>
            <a:prstGeom prst="rect">
              <a:avLst/>
            </a:prstGeom>
            <a:grp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10423078" y="130095"/>
              <a:ext cx="277200" cy="349200"/>
              <a:chOff x="11655825" y="1232756"/>
              <a:chExt cx="277200" cy="349200"/>
            </a:xfrm>
            <a:grpFill/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11677766" y="1232756"/>
                <a:ext cx="0" cy="34920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11655825" y="1556792"/>
                <a:ext cx="277200" cy="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Rectangle 124"/>
          <p:cNvSpPr/>
          <p:nvPr/>
        </p:nvSpPr>
        <p:spPr>
          <a:xfrm>
            <a:off x="5720213" y="648000"/>
            <a:ext cx="208800" cy="288000"/>
          </a:xfrm>
          <a:prstGeom prst="rect">
            <a:avLst/>
          </a:prstGeom>
          <a:solidFill>
            <a:srgbClr val="0070C0"/>
          </a:solidFill>
          <a:ln w="5715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/>
          <p:cNvSpPr/>
          <p:nvPr/>
        </p:nvSpPr>
        <p:spPr>
          <a:xfrm>
            <a:off x="6001013" y="648000"/>
            <a:ext cx="208800" cy="288000"/>
          </a:xfrm>
          <a:prstGeom prst="rect">
            <a:avLst/>
          </a:prstGeom>
          <a:solidFill>
            <a:srgbClr val="0070C0"/>
          </a:solidFill>
          <a:ln w="5715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6274550" y="648000"/>
            <a:ext cx="208800" cy="288000"/>
          </a:xfrm>
          <a:prstGeom prst="rect">
            <a:avLst/>
          </a:prstGeom>
          <a:solidFill>
            <a:srgbClr val="0070C0"/>
          </a:solidFill>
          <a:ln w="5715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 rot="10800000">
            <a:off x="7147222" y="630000"/>
            <a:ext cx="216000" cy="306000"/>
            <a:chOff x="7344000" y="648000"/>
            <a:chExt cx="216000" cy="306000"/>
          </a:xfrm>
        </p:grpSpPr>
        <p:sp>
          <p:nvSpPr>
            <p:cNvPr id="129" name="Rectangle 128"/>
            <p:cNvSpPr/>
            <p:nvPr/>
          </p:nvSpPr>
          <p:spPr>
            <a:xfrm>
              <a:off x="7360519" y="648000"/>
              <a:ext cx="199481" cy="285161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7344000" y="664814"/>
              <a:ext cx="200252" cy="289186"/>
              <a:chOff x="11655825" y="1232756"/>
              <a:chExt cx="277200" cy="349200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 flipV="1">
                <a:off x="11677766" y="1232756"/>
                <a:ext cx="0" cy="349200"/>
              </a:xfrm>
              <a:prstGeom prst="line">
                <a:avLst/>
              </a:prstGeom>
              <a:ln w="57150">
                <a:solidFill>
                  <a:srgbClr val="9848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>
                <a:off x="11655825" y="1556792"/>
                <a:ext cx="277200" cy="0"/>
              </a:xfrm>
              <a:prstGeom prst="line">
                <a:avLst/>
              </a:prstGeom>
              <a:ln w="57150">
                <a:solidFill>
                  <a:srgbClr val="98480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rot="10800000">
            <a:off x="7939286" y="630000"/>
            <a:ext cx="216000" cy="306000"/>
            <a:chOff x="8179200" y="648000"/>
            <a:chExt cx="216000" cy="306000"/>
          </a:xfrm>
        </p:grpSpPr>
        <p:sp>
          <p:nvSpPr>
            <p:cNvPr id="176" name="Rectangle 175"/>
            <p:cNvSpPr/>
            <p:nvPr/>
          </p:nvSpPr>
          <p:spPr>
            <a:xfrm>
              <a:off x="8195719" y="648000"/>
              <a:ext cx="199481" cy="285161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8179200" y="664814"/>
              <a:ext cx="200252" cy="289186"/>
              <a:chOff x="11655825" y="1232756"/>
              <a:chExt cx="277200" cy="3492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 flipV="1">
                <a:off x="11677766" y="1232756"/>
                <a:ext cx="0" cy="349200"/>
              </a:xfrm>
              <a:prstGeom prst="line">
                <a:avLst/>
              </a:prstGeom>
              <a:ln w="5715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H="1">
                <a:off x="11655825" y="1556792"/>
                <a:ext cx="277200" cy="0"/>
              </a:xfrm>
              <a:prstGeom prst="line">
                <a:avLst/>
              </a:prstGeom>
              <a:ln w="5715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7183214" y="702000"/>
            <a:ext cx="108000" cy="18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ounded Rectangle 180"/>
          <p:cNvSpPr/>
          <p:nvPr/>
        </p:nvSpPr>
        <p:spPr>
          <a:xfrm>
            <a:off x="7975302" y="703500"/>
            <a:ext cx="108000" cy="1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TextBox 65"/>
          <p:cNvSpPr txBox="1">
            <a:spLocks noChangeArrowheads="1"/>
          </p:cNvSpPr>
          <p:nvPr/>
        </p:nvSpPr>
        <p:spPr bwMode="auto">
          <a:xfrm rot="16200000">
            <a:off x="10363868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19S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83" name="TextBox 65"/>
          <p:cNvSpPr txBox="1">
            <a:spLocks noChangeArrowheads="1"/>
          </p:cNvSpPr>
          <p:nvPr/>
        </p:nvSpPr>
        <p:spPr bwMode="auto">
          <a:xfrm rot="16200000">
            <a:off x="10639850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20N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94" name="TextBox 65"/>
          <p:cNvSpPr txBox="1">
            <a:spLocks noChangeArrowheads="1"/>
          </p:cNvSpPr>
          <p:nvPr/>
        </p:nvSpPr>
        <p:spPr bwMode="auto">
          <a:xfrm rot="16200000">
            <a:off x="10915832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20S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sp>
        <p:nvSpPr>
          <p:cNvPr id="195" name="TextBox 65"/>
          <p:cNvSpPr txBox="1">
            <a:spLocks noChangeArrowheads="1"/>
          </p:cNvSpPr>
          <p:nvPr/>
        </p:nvSpPr>
        <p:spPr bwMode="auto">
          <a:xfrm rot="16200000">
            <a:off x="11191801" y="-20336"/>
            <a:ext cx="932601" cy="38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325" tIns="66662" rIns="133325" bIns="66662">
            <a:spAutoFit/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25475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792263"/>
            <a:r>
              <a:rPr lang="en-US" altLang="en-US" sz="1600" b="1" dirty="0" smtClean="0">
                <a:solidFill>
                  <a:prstClr val="black"/>
                </a:solidFill>
              </a:rPr>
              <a:t>21N</a:t>
            </a:r>
            <a:endParaRPr lang="en-US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0170204" y="620688"/>
            <a:ext cx="216000" cy="306000"/>
            <a:chOff x="10423078" y="109791"/>
            <a:chExt cx="299000" cy="369504"/>
          </a:xfrm>
          <a:solidFill>
            <a:srgbClr val="FFFF00"/>
          </a:solidFill>
        </p:grpSpPr>
        <p:sp>
          <p:nvSpPr>
            <p:cNvPr id="72" name="Rectangle 71"/>
            <p:cNvSpPr/>
            <p:nvPr/>
          </p:nvSpPr>
          <p:spPr>
            <a:xfrm>
              <a:off x="10445944" y="109791"/>
              <a:ext cx="276134" cy="344340"/>
            </a:xfrm>
            <a:prstGeom prst="rect">
              <a:avLst/>
            </a:prstGeom>
            <a:grp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0423078" y="130095"/>
              <a:ext cx="277200" cy="349200"/>
              <a:chOff x="11655825" y="1232756"/>
              <a:chExt cx="277200" cy="349200"/>
            </a:xfrm>
            <a:grpFill/>
          </p:grpSpPr>
          <p:cxnSp>
            <p:nvCxnSpPr>
              <p:cNvPr id="85" name="Straight Connector 84"/>
              <p:cNvCxnSpPr/>
              <p:nvPr/>
            </p:nvCxnSpPr>
            <p:spPr>
              <a:xfrm flipV="1">
                <a:off x="11677766" y="1232756"/>
                <a:ext cx="0" cy="34920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11655825" y="1556792"/>
                <a:ext cx="277200" cy="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10459590" y="620688"/>
            <a:ext cx="216000" cy="306000"/>
            <a:chOff x="10423078" y="109791"/>
            <a:chExt cx="299000" cy="369504"/>
          </a:xfrm>
          <a:solidFill>
            <a:srgbClr val="FFFF00"/>
          </a:solidFill>
        </p:grpSpPr>
        <p:sp>
          <p:nvSpPr>
            <p:cNvPr id="88" name="Rectangle 87"/>
            <p:cNvSpPr/>
            <p:nvPr/>
          </p:nvSpPr>
          <p:spPr>
            <a:xfrm>
              <a:off x="10445944" y="109791"/>
              <a:ext cx="276134" cy="344340"/>
            </a:xfrm>
            <a:prstGeom prst="rect">
              <a:avLst/>
            </a:prstGeom>
            <a:grp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0423078" y="130095"/>
              <a:ext cx="277200" cy="349200"/>
              <a:chOff x="11655825" y="1232756"/>
              <a:chExt cx="277200" cy="349200"/>
            </a:xfrm>
            <a:grpFill/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11677766" y="1232756"/>
                <a:ext cx="0" cy="34920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>
                <a:off x="11655825" y="1556792"/>
                <a:ext cx="277200" cy="0"/>
              </a:xfrm>
              <a:prstGeom prst="line">
                <a:avLst/>
              </a:prstGeom>
              <a:grpFill/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813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Custom</PresentationFormat>
  <Paragraphs>169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Helmholtz-Zentrum für Infektionsforschung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Thorsten Klingen</dc:creator>
  <cp:lastModifiedBy>Thorsten Klingen</cp:lastModifiedBy>
  <cp:revision>41</cp:revision>
  <dcterms:created xsi:type="dcterms:W3CDTF">2018-04-05T13:30:32Z</dcterms:created>
  <dcterms:modified xsi:type="dcterms:W3CDTF">2019-04-17T07:34:51Z</dcterms:modified>
</cp:coreProperties>
</file>