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1DDAEC-9752-4A84-B05A-0CEDE4DB380E}">
  <a:tblStyle styleId="{E91DDAEC-9752-4A84-B05A-0CEDE4DB38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33" Type="http://schemas.openxmlformats.org/officeDocument/2006/relationships/font" Target="fonts/RobotoMono-bold.fntdata"/><Relationship Id="rId10" Type="http://schemas.openxmlformats.org/officeDocument/2006/relationships/slide" Target="slides/slide4.xml"/><Relationship Id="rId32" Type="http://schemas.openxmlformats.org/officeDocument/2006/relationships/font" Target="fonts/RobotoMono-regular.fntdata"/><Relationship Id="rId13" Type="http://schemas.openxmlformats.org/officeDocument/2006/relationships/slide" Target="slides/slide7.xml"/><Relationship Id="rId35" Type="http://schemas.openxmlformats.org/officeDocument/2006/relationships/font" Target="fonts/RobotoMono-boldItalic.fntdata"/><Relationship Id="rId12" Type="http://schemas.openxmlformats.org/officeDocument/2006/relationships/slide" Target="slides/slide6.xml"/><Relationship Id="rId34" Type="http://schemas.openxmlformats.org/officeDocument/2006/relationships/font" Target="fonts/RobotoMon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698d83555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698d83555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FAISAL</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Definition:</a:t>
            </a:r>
            <a:r>
              <a:rPr lang="en">
                <a:solidFill>
                  <a:schemeClr val="dk1"/>
                </a:solidFill>
              </a:rPr>
              <a:t> Test-Time Augmentation (TTA) applies transformations to test images to improve model generalization.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Why use TTA?</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Handles variations in lighting, angles, and distortions.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Averages predictions from multiple augmented versions of the same image to reduce uncertainty.</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How it works: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rgbClr val="188038"/>
                </a:solidFill>
                <a:latin typeface="Roboto Mono"/>
                <a:ea typeface="Roboto Mono"/>
                <a:cs typeface="Roboto Mono"/>
                <a:sym typeface="Roboto Mono"/>
              </a:rPr>
              <a:t>n_matches=5</a:t>
            </a:r>
            <a:r>
              <a:rPr lang="en">
                <a:solidFill>
                  <a:schemeClr val="dk1"/>
                </a:solidFill>
              </a:rPr>
              <a:t>: Returns the top 5 most confident predictions per image.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rgbClr val="188038"/>
                </a:solidFill>
                <a:latin typeface="Roboto Mono"/>
                <a:ea typeface="Roboto Mono"/>
                <a:cs typeface="Roboto Mono"/>
                <a:sym typeface="Roboto Mono"/>
              </a:rPr>
              <a:t>tta_transforms=3</a:t>
            </a:r>
            <a:r>
              <a:rPr lang="en">
                <a:solidFill>
                  <a:schemeClr val="dk1"/>
                </a:solidFill>
              </a:rPr>
              <a:t>: Generates 3 augmented versions of each image to improve robustness.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Multiple augmented versions of a test image are generated and passed through the model.</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model produces predictions for each augmented version.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Final prediction is obtained by averaging or voting among these predictions to increase stability and reduce noise.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698d83555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698d83555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FAISAL</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Original TTA (public score increased (.166 -&gt; .181):</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So why was Only horizontal flipping was used as augmentation.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It’s key structural features without distorting spatial relationships.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Compensates for slight differences in camera perspective.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Introduces minimal risk of artifacts compared to other augmentations.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Works well with symmetrical hotel layouts and feature consistency.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Goal:</a:t>
            </a:r>
            <a:r>
              <a:rPr lang="en">
                <a:solidFill>
                  <a:schemeClr val="dk1"/>
                </a:solidFill>
              </a:rPr>
              <a:t> Improve recognition of hotels with slight variations in input images.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698d8355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698d8355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FAISAL</a:t>
            </a:r>
            <a:endParaRPr b="1">
              <a:solidFill>
                <a:schemeClr val="dk1"/>
              </a:solidFill>
            </a:endParaRPr>
          </a:p>
          <a:p>
            <a:pPr indent="-298450" lvl="1" marL="914400" rtl="0" algn="l">
              <a:lnSpc>
                <a:spcPct val="115000"/>
              </a:lnSpc>
              <a:spcBef>
                <a:spcPts val="1200"/>
              </a:spcBef>
              <a:spcAft>
                <a:spcPts val="0"/>
              </a:spcAft>
              <a:buClr>
                <a:schemeClr val="dk1"/>
              </a:buClr>
              <a:buSzPts val="1100"/>
              <a:buChar char="○"/>
            </a:pPr>
            <a:r>
              <a:rPr b="1" lang="en">
                <a:solidFill>
                  <a:schemeClr val="dk1"/>
                </a:solidFill>
              </a:rPr>
              <a:t>Weighted Original Prediction Worked:</a:t>
            </a:r>
            <a:endParaRPr b="1">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b="1" lang="en">
                <a:solidFill>
                  <a:schemeClr val="dk1"/>
                </a:solidFill>
              </a:rPr>
              <a:t>1.5x weighting</a:t>
            </a:r>
            <a:r>
              <a:rPr lang="en">
                <a:solidFill>
                  <a:schemeClr val="dk1"/>
                </a:solidFill>
              </a:rPr>
              <a:t> on the original image improved prediction stability:</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lang="en">
                <a:solidFill>
                  <a:schemeClr val="dk1"/>
                </a:solidFill>
              </a:rPr>
              <a:t>Anything beyond 1.5x may lead to overfitting to the </a:t>
            </a:r>
            <a:r>
              <a:rPr b="1" lang="en">
                <a:solidFill>
                  <a:schemeClr val="dk1"/>
                </a:solidFill>
              </a:rPr>
              <a:t>original image’s noise and potential errors</a:t>
            </a:r>
            <a:r>
              <a:rPr lang="en">
                <a:solidFill>
                  <a:schemeClr val="dk1"/>
                </a:solidFill>
              </a:rPr>
              <a:t>, rather than leveraging augmentation benefits… the key is balance</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Reduced reliance on noisy augmentations, maintaining focus on meaningful patterns.</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Ensured the model prioritized high-confidence features from the original image while still leveraging slight augmentations.</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Prevented overfitting to augmented variations by stabilizing predictions and reducing inconsistencies across TTA-generated images.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Additional Augmentations Hurt Performance:</a:t>
            </a:r>
            <a:endParaRPr b="1">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Over-processing images introduced distortions rather than useful variation, leading to feature misinterpretation.</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Certain augmentations (e.g., brightness shifts, blur, rotations) altered key details, making it harder for the model to recognize consistent patterns across images.</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b="1" lang="en">
                <a:solidFill>
                  <a:schemeClr val="dk1"/>
                </a:solidFill>
              </a:rPr>
              <a:t>Color Jitter (±10% brightness/contrast):</a:t>
            </a:r>
            <a:r>
              <a:rPr lang="en">
                <a:solidFill>
                  <a:schemeClr val="dk1"/>
                </a:solidFill>
              </a:rPr>
              <a:t> Simulates lighting differences, but too much can distort image details.</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b="1" lang="en">
                <a:solidFill>
                  <a:schemeClr val="dk1"/>
                </a:solidFill>
              </a:rPr>
              <a:t>Small Rotations (±5°) &amp; Translations (±5%)</a:t>
            </a:r>
            <a:r>
              <a:rPr lang="en">
                <a:solidFill>
                  <a:schemeClr val="dk1"/>
                </a:solidFill>
              </a:rPr>
              <a:t>: Mimics slight camera movements, but larger values misalign features.</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b="1" lang="en">
                <a:solidFill>
                  <a:schemeClr val="dk1"/>
                </a:solidFill>
              </a:rPr>
              <a:t>Gaussian Blur (sigma 0.1–1.0):</a:t>
            </a:r>
            <a:r>
              <a:rPr lang="en">
                <a:solidFill>
                  <a:schemeClr val="dk1"/>
                </a:solidFill>
              </a:rPr>
              <a:t> Reduces reliance on sharp edges, but excessive blur erases fine details.</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Instead of improving generalization, these transformations sometimes forced the model to adapt to unrealistic variations, reducing MAP@5 performance.</a:t>
            </a:r>
            <a:endParaRPr>
              <a:solidFill>
                <a:schemeClr val="dk1"/>
              </a:solidFill>
            </a:endParaRPr>
          </a:p>
          <a:p>
            <a:pPr indent="0" lvl="0" marL="914400" rtl="0" algn="l">
              <a:lnSpc>
                <a:spcPct val="115000"/>
              </a:lnSpc>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6fd58d1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6fd58d1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FAISAL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end……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Professor Note: </a:t>
            </a:r>
            <a:r>
              <a:rPr lang="en"/>
              <a:t>keep </a:t>
            </a:r>
            <a:r>
              <a:rPr lang="en"/>
              <a:t>original</a:t>
            </a:r>
            <a:r>
              <a:rPr lang="en"/>
              <a:t> </a:t>
            </a:r>
            <a:r>
              <a:rPr lang="en"/>
              <a:t>images</a:t>
            </a:r>
            <a:r>
              <a:rPr lang="en"/>
              <a:t> as well as the augmented </a:t>
            </a:r>
            <a:r>
              <a:rPr lang="en"/>
              <a:t>images</a:t>
            </a:r>
            <a:r>
              <a:rPr lang="en"/>
              <a:t> for all </a:t>
            </a:r>
            <a:r>
              <a:rPr lang="en"/>
              <a:t>augmentation</a:t>
            </a:r>
            <a:r>
              <a:rPr lang="en"/>
              <a:t> code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38aabfae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38aabfae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Sneha</a:t>
            </a:r>
            <a:endParaRPr/>
          </a:p>
          <a:p>
            <a:pPr indent="0" lvl="0" marL="0" rtl="0" algn="l">
              <a:spcBef>
                <a:spcPts val="0"/>
              </a:spcBef>
              <a:spcAft>
                <a:spcPts val="0"/>
              </a:spcAft>
              <a:buNone/>
            </a:pPr>
            <a:r>
              <a:rPr lang="en"/>
              <a:t>Padding Function- the input images are not always square, so we need to standardize them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38aabfae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38aabfae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Sneha</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Training a deep learning model from scratch is like teaching a child how to recognize objects from nothing."</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But with </a:t>
            </a:r>
            <a:r>
              <a:rPr lang="en">
                <a:solidFill>
                  <a:srgbClr val="188038"/>
                </a:solidFill>
                <a:latin typeface="Roboto Mono"/>
                <a:ea typeface="Roboto Mono"/>
                <a:cs typeface="Roboto Mono"/>
                <a:sym typeface="Roboto Mono"/>
              </a:rPr>
              <a:t>timm</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model is </a:t>
            </a:r>
            <a:r>
              <a:rPr b="1" lang="en">
                <a:solidFill>
                  <a:schemeClr val="dk1"/>
                </a:solidFill>
              </a:rPr>
              <a:t>already trained</a:t>
            </a:r>
            <a:r>
              <a:rPr lang="en">
                <a:solidFill>
                  <a:schemeClr val="dk1"/>
                </a:solidFill>
              </a:rPr>
              <a:t> on large datasets like </a:t>
            </a:r>
            <a:r>
              <a:rPr b="1" lang="en">
                <a:solidFill>
                  <a:schemeClr val="dk1"/>
                </a:solidFill>
              </a:rPr>
              <a:t>ImageNet</a:t>
            </a:r>
            <a:r>
              <a:rPr lang="en">
                <a:solidFill>
                  <a:schemeClr val="dk1"/>
                </a:solidFill>
              </a:rPr>
              <a:t> — which contains over </a:t>
            </a:r>
            <a:r>
              <a:rPr b="1" lang="en">
                <a:solidFill>
                  <a:schemeClr val="dk1"/>
                </a:solidFill>
              </a:rPr>
              <a:t>14 million images</a:t>
            </a:r>
            <a:r>
              <a:rPr lang="en">
                <a:solidFill>
                  <a:schemeClr val="dk1"/>
                </a:solidFill>
              </a:rPr>
              <a:t> across </a:t>
            </a:r>
            <a:r>
              <a:rPr b="1" lang="en">
                <a:solidFill>
                  <a:schemeClr val="dk1"/>
                </a:solidFill>
              </a:rPr>
              <a:t>1,000 categories</a:t>
            </a:r>
            <a:r>
              <a:rPr lang="en">
                <a:solidFill>
                  <a:schemeClr val="dk1"/>
                </a:solidFill>
              </a:rPr>
              <a:t> (dogs, cats, cars, etc.).</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Even though this project involved hotel rooms (which aren't in ImageNet), the model already "knows" how to recognize patterns like:</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Shapes</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Textures</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Lighting</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Colors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means the model starts with general pattern-recognition ability — we just need to "fine-tune" it to the specifics of hotel rooms.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Fixed Randomness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need the model to behave consistently every time we train it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38aabfae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38aabfae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38aabfae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38aabfae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Sneha</a:t>
            </a:r>
            <a:endParaRPr/>
          </a:p>
          <a:p>
            <a:pPr indent="0" lvl="0" marL="0" rtl="0" algn="l">
              <a:spcBef>
                <a:spcPts val="0"/>
              </a:spcBef>
              <a:spcAft>
                <a:spcPts val="0"/>
              </a:spcAft>
              <a:buNone/>
            </a:pPr>
            <a:r>
              <a:rPr lang="en"/>
              <a:t>Next steps would be to fine tune EfficentNet/ResNeXt to further improve MAP@5. Experiment with And explore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36fd58d1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36fd58d1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43959862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43959862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Aiah</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This slide presents our proposed integration of DINOv2 into our hotel ID classification pipeline.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DINOv2 is a state-of-the-art self-supervised model that produces high-quality embeddings by capturing nuanced spatial and semantic details. These robust feature representations can significantly enhance our model's ability to differentiate between similar hotel images, thereby improving overall classification performance.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The inspiration to incorporate DINOv2 came from discussions with Andrea at the Souvenir Lab—a team of engineers specializing in image classification. They demonstrated that self-supervised learning techniques like DINOv2 often outperform traditional methods such as ResNet in extracting meaningful features from images. By replacing or complementing our current ResNet-based embeddings with those generated by DINOv2, we anticipate not only a higher MAP@5 score but also better generalization across diverse hotel images. This approach aligns our project with cutting-edge computer vision research and strengthens its potential for real-world law enforcement applications."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72a3f63ea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72a3f63ea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Zinnia</a:t>
            </a:r>
            <a:endParaRPr>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latin typeface="Proxima Nova"/>
                <a:ea typeface="Proxima Nova"/>
                <a:cs typeface="Proxima Nova"/>
                <a:sym typeface="Proxima Nova"/>
              </a:rPr>
              <a:t>Thousands of hotels with unique room designs make manual identification inefficient, which brings the need for automation </a:t>
            </a:r>
            <a:endParaRPr sz="1200">
              <a:solidFill>
                <a:schemeClr val="dk1"/>
              </a:solidFill>
              <a:latin typeface="Proxima Nova"/>
              <a:ea typeface="Proxima Nova"/>
              <a:cs typeface="Proxima Nova"/>
              <a:sym typeface="Proxima Nova"/>
            </a:endParaRPr>
          </a:p>
          <a:p>
            <a:pPr indent="0" lvl="0" marL="0" rtl="0" algn="l">
              <a:spcBef>
                <a:spcPts val="1200"/>
              </a:spcBef>
              <a:spcAft>
                <a:spcPts val="0"/>
              </a:spcAft>
              <a:buNone/>
            </a:pPr>
            <a:r>
              <a:rPr lang="en">
                <a:solidFill>
                  <a:schemeClr val="dk1"/>
                </a:solidFill>
              </a:rPr>
              <a:t>Leveraging AI and computer vision, this project will build an </a:t>
            </a:r>
            <a:r>
              <a:rPr lang="en">
                <a:solidFill>
                  <a:schemeClr val="dk1"/>
                </a:solidFill>
              </a:rPr>
              <a:t>automated, scalable</a:t>
            </a:r>
            <a:r>
              <a:rPr lang="en">
                <a:solidFill>
                  <a:schemeClr val="dk1"/>
                </a:solidFill>
              </a:rPr>
              <a:t> image recognition system for hotel room identification, addressing both societal and human rights needs.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6fd58d16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36fd58d16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Aiah</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lnclude a source to upload the photo in question. Once the photograph is uploaded, a list of the hotels with the most likely hotel match will be presented to the user.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Switching from ResNet to DINOv2 could offer various benefits, like better generalizations and more enhanced feature extraction.</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and its embeddings can be directly compared using FAISS or cosine similarity, making DINOv2 most ideal for retrieving similar hotel images as FAISS or cosine similarity is most helpful for embedding-based retrieval.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To enhance the model, incorporating the ResNet data augmentation features that we found successful into this the DINOv2 to improve overall score.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Model takes hours to generate, sometimes with failure, so testing features is slow.</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3959862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3959862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ZINNIA: </a:t>
            </a:r>
            <a:endParaRPr/>
          </a:p>
          <a:p>
            <a:pPr indent="0" lvl="0" marL="0" rtl="0" algn="l">
              <a:spcBef>
                <a:spcPts val="0"/>
              </a:spcBef>
              <a:spcAft>
                <a:spcPts val="0"/>
              </a:spcAft>
              <a:buNone/>
            </a:pPr>
            <a:r>
              <a:rPr lang="en"/>
              <a:t>This table shows the progression from a random baseline to a ResNet-34 model enhanced with TTA, and includes a note on the EfficientNet model’s performance improvements despite slower inference due to embedding extraction.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698d8355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698d8355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Heron</a:t>
            </a:r>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highlight>
                  <a:schemeClr val="lt1"/>
                </a:highlight>
                <a:latin typeface="Proxima Nova"/>
                <a:ea typeface="Proxima Nova"/>
                <a:cs typeface="Proxima Nova"/>
                <a:sym typeface="Proxima Nova"/>
              </a:rPr>
              <a:t>Competition provided 15GB worth of hotel images as training data</a:t>
            </a:r>
            <a:endParaRPr sz="1800">
              <a:solidFill>
                <a:srgbClr val="616161"/>
              </a:solidFill>
              <a:highlight>
                <a:schemeClr val="lt1"/>
              </a:highlight>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highlight>
                  <a:schemeClr val="lt1"/>
                </a:highlight>
                <a:latin typeface="Proxima Nova"/>
                <a:ea typeface="Proxima Nova"/>
                <a:cs typeface="Proxima Nova"/>
                <a:sym typeface="Proxima Nova"/>
              </a:rPr>
              <a:t>Issues we had using the data set:</a:t>
            </a:r>
            <a:endParaRPr sz="1800">
              <a:solidFill>
                <a:srgbClr val="616161"/>
              </a:solidFill>
              <a:highlight>
                <a:schemeClr val="lt1"/>
              </a:highlight>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highlight>
                  <a:schemeClr val="lt1"/>
                </a:highlight>
                <a:latin typeface="Proxima Nova"/>
                <a:ea typeface="Proxima Nova"/>
                <a:cs typeface="Proxima Nova"/>
                <a:sym typeface="Proxima Nova"/>
              </a:rPr>
              <a:t>Running locally was slow because of CPU and many of us didn’t have 15GB of space</a:t>
            </a:r>
            <a:endParaRPr sz="1400">
              <a:solidFill>
                <a:srgbClr val="616161"/>
              </a:solidFill>
              <a:highlight>
                <a:schemeClr val="lt1"/>
              </a:highlight>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highlight>
                  <a:schemeClr val="lt1"/>
                </a:highlight>
                <a:latin typeface="Proxima Nova"/>
                <a:ea typeface="Proxima Nova"/>
                <a:cs typeface="Proxima Nova"/>
                <a:sym typeface="Proxima Nova"/>
              </a:rPr>
              <a:t>I wrote a script that simplified the data to 5GB but it was still hard to run and less accurate</a:t>
            </a:r>
            <a:endParaRPr sz="1400">
              <a:solidFill>
                <a:srgbClr val="616161"/>
              </a:solidFill>
              <a:highlight>
                <a:schemeClr val="lt1"/>
              </a:highlight>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highlight>
                  <a:schemeClr val="lt1"/>
                </a:highlight>
                <a:latin typeface="Proxima Nova"/>
                <a:ea typeface="Proxima Nova"/>
                <a:cs typeface="Proxima Nova"/>
                <a:sym typeface="Proxima Nova"/>
              </a:rPr>
              <a:t>AWS had a steep learning curve and none of us had experience, also only 5GB free version</a:t>
            </a:r>
            <a:endParaRPr sz="1400">
              <a:solidFill>
                <a:srgbClr val="616161"/>
              </a:solidFill>
              <a:highlight>
                <a:schemeClr val="lt1"/>
              </a:highlight>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highlight>
                  <a:schemeClr val="lt1"/>
                </a:highlight>
                <a:latin typeface="Proxima Nova"/>
                <a:ea typeface="Proxima Nova"/>
                <a:cs typeface="Proxima Nova"/>
                <a:sym typeface="Proxima Nova"/>
              </a:rPr>
              <a:t>Colab required us to purchase more Drive space, significant code changes to switch between environments</a:t>
            </a:r>
            <a:endParaRPr sz="1400">
              <a:solidFill>
                <a:srgbClr val="616161"/>
              </a:solidFill>
              <a:highlight>
                <a:schemeClr val="lt1"/>
              </a:highlight>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highlight>
                  <a:schemeClr val="lt1"/>
                </a:highlight>
                <a:latin typeface="Proxima Nova"/>
                <a:ea typeface="Proxima Nova"/>
                <a:cs typeface="Proxima Nova"/>
                <a:sym typeface="Proxima Nova"/>
              </a:rPr>
              <a:t>Why we switched to running directly off of Kaggle:</a:t>
            </a:r>
            <a:endParaRPr sz="1800">
              <a:solidFill>
                <a:srgbClr val="616161"/>
              </a:solidFill>
              <a:highlight>
                <a:schemeClr val="lt1"/>
              </a:highlight>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highlight>
                  <a:schemeClr val="lt1"/>
                </a:highlight>
                <a:latin typeface="Proxima Nova"/>
                <a:ea typeface="Proxima Nova"/>
                <a:cs typeface="Proxima Nova"/>
                <a:sym typeface="Proxima Nova"/>
              </a:rPr>
              <a:t>Easier environment, less of a learning curve</a:t>
            </a:r>
            <a:endParaRPr sz="1400">
              <a:solidFill>
                <a:srgbClr val="616161"/>
              </a:solidFill>
              <a:highlight>
                <a:schemeClr val="lt1"/>
              </a:highlight>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highlight>
                  <a:schemeClr val="lt1"/>
                </a:highlight>
                <a:latin typeface="Proxima Nova"/>
                <a:ea typeface="Proxima Nova"/>
                <a:cs typeface="Proxima Nova"/>
                <a:sym typeface="Proxima Nova"/>
              </a:rPr>
              <a:t>Can submit directly from Kaggle notebook to competition</a:t>
            </a:r>
            <a:endParaRPr sz="1400">
              <a:solidFill>
                <a:srgbClr val="616161"/>
              </a:solidFill>
              <a:highlight>
                <a:schemeClr val="lt1"/>
              </a:highlight>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highlight>
                  <a:schemeClr val="lt1"/>
                </a:highlight>
                <a:latin typeface="Proxima Nova"/>
                <a:ea typeface="Proxima Nova"/>
                <a:cs typeface="Proxima Nova"/>
                <a:sym typeface="Proxima Nova"/>
              </a:rPr>
              <a:t>Don’t need to download data or additional CSV files</a:t>
            </a:r>
            <a:endParaRPr sz="1400">
              <a:solidFill>
                <a:srgbClr val="616161"/>
              </a:solidFill>
              <a:highlight>
                <a:schemeClr val="lt1"/>
              </a:highlight>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highlight>
                  <a:schemeClr val="lt1"/>
                </a:highlight>
                <a:latin typeface="Proxima Nova"/>
                <a:ea typeface="Proxima Nova"/>
                <a:cs typeface="Proxima Nova"/>
                <a:sym typeface="Proxima Nova"/>
              </a:rPr>
              <a:t>Faster feedback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6fd58d169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6fd58d169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Aiah:</a:t>
            </a:r>
            <a:endParaRPr b="1">
              <a:solidFill>
                <a:schemeClr val="dk1"/>
              </a:solidFill>
            </a:endParaRPr>
          </a:p>
          <a:p>
            <a:pPr indent="0" lvl="0" marL="0" rtl="0" algn="l">
              <a:spcBef>
                <a:spcPts val="0"/>
              </a:spcBef>
              <a:spcAft>
                <a:spcPts val="0"/>
              </a:spcAft>
              <a:buNone/>
            </a:pPr>
            <a:r>
              <a:rPr b="1" lang="en">
                <a:solidFill>
                  <a:schemeClr val="dk1"/>
                </a:solidFill>
              </a:rPr>
              <a:t>Objective:</a:t>
            </a:r>
            <a:r>
              <a:rPr lang="en">
                <a:solidFill>
                  <a:schemeClr val="dk1"/>
                </a:solidFill>
              </a:rPr>
              <a:t> Establish a lower-bound baseline for performance comparison. Assign the 5 IDs without any model-based decision or considering image features.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baseline model establishes a starting performance metric to compare against.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helps us measure whether our models are actually improving or if observed changes in performance are just random fluctuations.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this case, we use a random assignment approach as our baseline because it provides a purely chance-based result, making it the lowest possible benchmark.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How Random Assignment Works: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Extract the full list of hotel IDs from the dataset.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For each test image, randomly assign 5 hotel IDs as predictions.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Submit these predictions to Kaggle and evaluate the MAP@5 score.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Test baseline random assignment model against kaggle leaderboard to evaluate accuracy.this serves as a baseline for improvement with future </a:t>
            </a:r>
            <a:r>
              <a:rPr lang="en">
                <a:solidFill>
                  <a:schemeClr val="dk1"/>
                </a:solidFill>
              </a:rPr>
              <a:t>models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6a380bb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6a380bb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Aiah: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Input Layer: Show where the image enters the network.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Convolutional Blocks/Residual Blocks: Highlight key layers (e.g., 7×7 convolution, max pooling, and multiple residual blocks).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Skip Connections: Clearly mark the residual connections that enable deeper networks.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Global Pooling and FC Layers: Indicate how features are aggregated and then classified.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figure illustrates the ResNet architecture. The input image first undergoes an initial convolution and max-pooling, followed by multiple residual blocks (shown with skip connections) that help combat vanishing gradients. Finally, a fully connected layer outputs the class probabilities (e.g., hotel IDs). </a:t>
            </a:r>
            <a:endParaRPr>
              <a:solidFill>
                <a:schemeClr val="dk1"/>
              </a:solidFill>
            </a:endParaRPr>
          </a:p>
          <a:p>
            <a:pPr indent="0" lvl="0" marL="0" rtl="0" algn="l">
              <a:spcBef>
                <a:spcPts val="0"/>
              </a:spcBef>
              <a:spcAft>
                <a:spcPts val="0"/>
              </a:spcAft>
              <a:buNone/>
            </a:pPr>
            <a:r>
              <a:rPr lang="en">
                <a:solidFill>
                  <a:schemeClr val="dk1"/>
                </a:solidFill>
              </a:rPr>
              <a:t>Chose to focus data augmentation on this residual design as it significantly improves training stability and model depth for image classification tasks.</a:t>
            </a:r>
            <a:r>
              <a:rPr lang="en">
                <a:solidFill>
                  <a:schemeClr val="dk1"/>
                </a:solidFill>
              </a:rPr>
              <a:t>Residual connections improve gradient flow and model stability.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Input Layer &amp; Preprocessing:</a:t>
            </a:r>
            <a:br>
              <a:rPr b="1" lang="en">
                <a:solidFill>
                  <a:schemeClr val="dk1"/>
                </a:solidFill>
              </a:rPr>
            </a:br>
            <a:r>
              <a:rPr lang="en">
                <a:solidFill>
                  <a:schemeClr val="dk1"/>
                </a:solidFill>
              </a:rPr>
              <a:t>Hotel room images are preprocessed to a fixed size (384×384) through padding, resizing, and normalization. This ensures that the model receives uniform input regardless of the original image dimensions or orientation.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Initial Convolutional Layer:</a:t>
            </a:r>
            <a:br>
              <a:rPr b="1" lang="en">
                <a:solidFill>
                  <a:schemeClr val="dk1"/>
                </a:solidFill>
              </a:rPr>
            </a:br>
            <a:r>
              <a:rPr lang="en">
                <a:solidFill>
                  <a:schemeClr val="dk1"/>
                </a:solidFill>
              </a:rPr>
              <a:t>The first convolution layer extracts low-level features (such as edges and textures) from the images. This step is crucial for capturing the basic visual details of diverse hotel room environments.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Residual Blocks (Skip Connections):</a:t>
            </a:r>
            <a:br>
              <a:rPr b="1" lang="en">
                <a:solidFill>
                  <a:schemeClr val="dk1"/>
                </a:solidFill>
              </a:rPr>
            </a:br>
            <a:r>
              <a:rPr lang="en">
                <a:solidFill>
                  <a:schemeClr val="dk1"/>
                </a:solidFill>
              </a:rPr>
              <a:t>Multiple residual blocks are used, each containing several convolutional layers with skip connections. These connections help the model learn deeper, more complex features while mitigating the vanishing gradient problem. They allow the network to capture subtle differences in hotel room designs.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Global Average Pooling:</a:t>
            </a:r>
            <a:br>
              <a:rPr b="1" lang="en">
                <a:solidFill>
                  <a:schemeClr val="dk1"/>
                </a:solidFill>
              </a:rPr>
            </a:br>
            <a:r>
              <a:rPr lang="en">
                <a:solidFill>
                  <a:schemeClr val="dk1"/>
                </a:solidFill>
              </a:rPr>
              <a:t>After feature extraction through residual blocks, global average pooling aggregates the spatial features into a fixed-length vector. This operation summarizes the learned features, making them more robust and reducing the number of parameters before classification.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Fully Connected Classification Layer:</a:t>
            </a:r>
            <a:br>
              <a:rPr b="1" lang="en">
                <a:solidFill>
                  <a:schemeClr val="dk1"/>
                </a:solidFill>
              </a:rPr>
            </a:br>
            <a:r>
              <a:rPr lang="en">
                <a:solidFill>
                  <a:schemeClr val="dk1"/>
                </a:solidFill>
              </a:rPr>
              <a:t>The condensed feature vector is fed into a fully connected layer, which outputs a probability distribution over the hotel ID classes. This layer directly predicts the most likely hotel IDs for each image.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Test-Time Augmentation (TTA):</a:t>
            </a:r>
            <a:br>
              <a:rPr b="1" lang="en">
                <a:solidFill>
                  <a:schemeClr val="dk1"/>
                </a:solidFill>
              </a:rPr>
            </a:br>
            <a:r>
              <a:rPr lang="en">
                <a:solidFill>
                  <a:schemeClr val="dk1"/>
                </a:solidFill>
              </a:rPr>
              <a:t>At inference, multiple augmented versions of each test image are processed, and their predictions are averaged. TTA improves model robustness by reducing uncertainty from variations in image orientation, lighting, and occlusions.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698d8355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698d8355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a:solidFill>
                  <a:schemeClr val="dk1"/>
                </a:solidFill>
              </a:rPr>
              <a:t>Zinnia</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Training a deep learning model from scratch is like teaching a child how to recognize objects from nothing."</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But with </a:t>
            </a:r>
            <a:r>
              <a:rPr lang="en">
                <a:solidFill>
                  <a:srgbClr val="188038"/>
                </a:solidFill>
                <a:latin typeface="Roboto Mono"/>
                <a:ea typeface="Roboto Mono"/>
                <a:cs typeface="Roboto Mono"/>
                <a:sym typeface="Roboto Mono"/>
              </a:rPr>
              <a:t>timm</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model is </a:t>
            </a:r>
            <a:r>
              <a:rPr b="1" lang="en">
                <a:solidFill>
                  <a:schemeClr val="dk1"/>
                </a:solidFill>
              </a:rPr>
              <a:t>already trained</a:t>
            </a:r>
            <a:r>
              <a:rPr lang="en">
                <a:solidFill>
                  <a:schemeClr val="dk1"/>
                </a:solidFill>
              </a:rPr>
              <a:t> on large datasets like </a:t>
            </a:r>
            <a:r>
              <a:rPr b="1" lang="en">
                <a:solidFill>
                  <a:schemeClr val="dk1"/>
                </a:solidFill>
              </a:rPr>
              <a:t>ImageNet</a:t>
            </a:r>
            <a:r>
              <a:rPr lang="en">
                <a:solidFill>
                  <a:schemeClr val="dk1"/>
                </a:solidFill>
              </a:rPr>
              <a:t> — which contains over </a:t>
            </a:r>
            <a:r>
              <a:rPr b="1" lang="en">
                <a:solidFill>
                  <a:schemeClr val="dk1"/>
                </a:solidFill>
              </a:rPr>
              <a:t>14 million images</a:t>
            </a:r>
            <a:r>
              <a:rPr lang="en">
                <a:solidFill>
                  <a:schemeClr val="dk1"/>
                </a:solidFill>
              </a:rPr>
              <a:t> across </a:t>
            </a:r>
            <a:r>
              <a:rPr b="1" lang="en">
                <a:solidFill>
                  <a:schemeClr val="dk1"/>
                </a:solidFill>
              </a:rPr>
              <a:t>1,000 categories</a:t>
            </a:r>
            <a:r>
              <a:rPr lang="en">
                <a:solidFill>
                  <a:schemeClr val="dk1"/>
                </a:solidFill>
              </a:rPr>
              <a:t> (dogs, cats, cars, etc.).</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Even though this project involved hotel rooms (which aren't in ImageNet), the model already "knows" how to recognize patterns like:</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Shapes</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Textures</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Lighting</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Colors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means the model starts with general pattern-recognition ability — we just need to "fine-tune" it to the specifics of hotel rooms.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Fixed Randomness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need the model to behave </a:t>
            </a:r>
            <a:r>
              <a:rPr lang="en">
                <a:solidFill>
                  <a:schemeClr val="dk1"/>
                </a:solidFill>
              </a:rPr>
              <a:t>consistently</a:t>
            </a:r>
            <a:r>
              <a:rPr lang="en">
                <a:solidFill>
                  <a:schemeClr val="dk1"/>
                </a:solidFill>
              </a:rPr>
              <a:t> every time we train it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698d83555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698d83555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Zinnia</a:t>
            </a:r>
            <a:endParaRPr/>
          </a:p>
          <a:p>
            <a:pPr indent="0" lvl="0" marL="0" rtl="0" algn="l">
              <a:spcBef>
                <a:spcPts val="0"/>
              </a:spcBef>
              <a:spcAft>
                <a:spcPts val="0"/>
              </a:spcAft>
              <a:buNone/>
            </a:pPr>
            <a:r>
              <a:rPr lang="en"/>
              <a:t>Padding Function- the input images are not always square, so we need to standardize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698d83555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698d83555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Heron</a:t>
            </a:r>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Enhanced Occlusion Handling</a:t>
            </a:r>
            <a:endParaRPr sz="18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Added GridDropout for structured occlusion patterns.</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Suggested CutMix for blended class-mixed augmentation.</a:t>
            </a:r>
            <a:endParaRPr sz="14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Improved Color Transformations</a:t>
            </a:r>
            <a:endParaRPr sz="18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Added CLAHE for better contrast adjustment.</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Added ChannelShuffle to randomize color channels.</a:t>
            </a:r>
            <a:endParaRPr sz="14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Introduced ToGray for partial grayscale conversion.</a:t>
            </a:r>
            <a:endParaRPr sz="18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More Diverse Geometric Transformations</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Added PiecewiseAffine to introduce non-linear distortions.</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Used RandomResizedCrop instead of RandomCrop for better resizing.</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Added Shear Transformations with Affine.</a:t>
            </a:r>
            <a:endParaRPr sz="14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Additional Spatial Augmentations</a:t>
            </a:r>
            <a:endParaRPr sz="18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Implemented GridDistortion for warping effects.</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Added MotionBlur to simulate object movement.</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Introduced Gaussian Noise for robustness to real-world artifacts.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38aabfa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38aabfa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Heron</a:t>
            </a:r>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Color Augmentation</a:t>
            </a:r>
            <a:endParaRPr sz="18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Baseline: .181</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 RGBShift 25% - .181</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RGBShift 50% - .181</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SaltAndPepper - Doesn’t exist in this version?</a:t>
            </a:r>
            <a:endParaRPr sz="14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ShiftScaleRotate parameters adjusted: </a:t>
            </a:r>
            <a:endParaRPr sz="18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shift_limit=0.0625 </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scale_limit=0.1 </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rotate_limit=10 </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interpolation=cv2.INTER_NEAREST</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Data loading: hotel_id_code_map = hotel_id_code_df.set_index('hotel_id_code').to_dict()["hotel_id"]</a:t>
            </a:r>
            <a:endParaRPr sz="1400">
              <a:solidFill>
                <a:srgbClr val="61616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Fixed GPU and CPU errors with train set (used inference training set)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PD 2.3 - Phase Il Project Demo (Team)</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Sneha, Heron, Zinnia, Faisal, Aiah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lang="en" sz="2300">
                <a:solidFill>
                  <a:srgbClr val="000000"/>
                </a:solidFill>
                <a:latin typeface="Arial"/>
                <a:ea typeface="Arial"/>
                <a:cs typeface="Arial"/>
                <a:sym typeface="Arial"/>
              </a:rPr>
              <a:t>What is Test-Time Augmentation (TTA)? </a:t>
            </a:r>
            <a:endParaRPr b="1"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rgbClr val="000000"/>
              </a:buClr>
              <a:buSzPts val="1600"/>
              <a:buFont typeface="Arial"/>
              <a:buChar char="●"/>
            </a:pPr>
            <a:r>
              <a:rPr b="1" lang="en" sz="1600">
                <a:solidFill>
                  <a:srgbClr val="000000"/>
                </a:solidFill>
                <a:latin typeface="Arial"/>
                <a:ea typeface="Arial"/>
                <a:cs typeface="Arial"/>
                <a:sym typeface="Arial"/>
              </a:rPr>
              <a:t>Definition:</a:t>
            </a:r>
            <a:r>
              <a:rPr lang="en" sz="1600">
                <a:solidFill>
                  <a:srgbClr val="000000"/>
                </a:solidFill>
                <a:latin typeface="Arial"/>
                <a:ea typeface="Arial"/>
                <a:cs typeface="Arial"/>
                <a:sym typeface="Arial"/>
              </a:rPr>
              <a:t> Applies transformations to test images to improve model generalization.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Why use TTA?</a:t>
            </a:r>
            <a:endParaRPr b="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Handles variations, reduce uncertainty.</a:t>
            </a:r>
            <a:endParaRPr b="1"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How it works:</a:t>
            </a:r>
            <a:endParaRPr b="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188038"/>
                </a:solidFill>
                <a:latin typeface="Roboto Mono"/>
                <a:ea typeface="Roboto Mono"/>
                <a:cs typeface="Roboto Mono"/>
                <a:sym typeface="Roboto Mono"/>
              </a:rPr>
              <a:t>n_matches=5</a:t>
            </a:r>
            <a:r>
              <a:rPr lang="en" sz="1600">
                <a:solidFill>
                  <a:srgbClr val="000000"/>
                </a:solidFill>
                <a:latin typeface="Arial"/>
                <a:ea typeface="Arial"/>
                <a:cs typeface="Arial"/>
                <a:sym typeface="Arial"/>
              </a:rPr>
              <a:t>, </a:t>
            </a:r>
            <a:r>
              <a:rPr lang="en" sz="1600">
                <a:solidFill>
                  <a:srgbClr val="188038"/>
                </a:solidFill>
                <a:latin typeface="Roboto Mono"/>
                <a:ea typeface="Roboto Mono"/>
                <a:cs typeface="Roboto Mono"/>
                <a:sym typeface="Roboto Mono"/>
              </a:rPr>
              <a:t>tta_transforms=3</a:t>
            </a: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Model processes multiple augmented versions of each test image.</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Predictions from all versions are averaged for stability.</a:t>
            </a:r>
            <a:endParaRPr sz="1600">
              <a:solidFill>
                <a:srgbClr val="000000"/>
              </a:solidFill>
              <a:latin typeface="Arial"/>
              <a:ea typeface="Arial"/>
              <a:cs typeface="Arial"/>
              <a:sym typeface="Arial"/>
            </a:endParaRPr>
          </a:p>
        </p:txBody>
      </p:sp>
      <p:pic>
        <p:nvPicPr>
          <p:cNvPr id="120" name="Google Shape;120;p22"/>
          <p:cNvPicPr preferRelativeResize="0"/>
          <p:nvPr/>
        </p:nvPicPr>
        <p:blipFill>
          <a:blip r:embed="rId3">
            <a:alphaModFix/>
          </a:blip>
          <a:stretch>
            <a:fillRect/>
          </a:stretch>
        </p:blipFill>
        <p:spPr>
          <a:xfrm>
            <a:off x="977150" y="3412400"/>
            <a:ext cx="6817075" cy="125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lang="en" sz="2300">
                <a:solidFill>
                  <a:srgbClr val="000000"/>
                </a:solidFill>
                <a:latin typeface="Arial"/>
                <a:ea typeface="Arial"/>
                <a:cs typeface="Arial"/>
                <a:sym typeface="Arial"/>
              </a:rPr>
              <a:t>How Was TTA First Applied? </a:t>
            </a:r>
            <a:endParaRPr b="1" sz="23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b="1"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rgbClr val="000000"/>
              </a:buClr>
              <a:buSzPts val="1600"/>
              <a:buFont typeface="Arial"/>
              <a:buChar char="●"/>
            </a:pPr>
            <a:r>
              <a:rPr b="1" lang="en" sz="1600">
                <a:solidFill>
                  <a:srgbClr val="000000"/>
                </a:solidFill>
                <a:latin typeface="Arial"/>
                <a:ea typeface="Arial"/>
                <a:cs typeface="Arial"/>
                <a:sym typeface="Arial"/>
              </a:rPr>
              <a:t>Original TTA (public score increased (.166 -&gt; .181):</a:t>
            </a:r>
            <a:endParaRPr b="1"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457200" rtl="0" algn="l">
              <a:spcBef>
                <a:spcPts val="1200"/>
              </a:spcBef>
              <a:spcAft>
                <a:spcPts val="0"/>
              </a:spcAft>
              <a:buNone/>
            </a:pPr>
            <a:r>
              <a:t/>
            </a:r>
            <a:endParaRPr b="1" sz="1600">
              <a:solidFill>
                <a:srgbClr val="000000"/>
              </a:solidFill>
              <a:latin typeface="Arial"/>
              <a:ea typeface="Arial"/>
              <a:cs typeface="Arial"/>
              <a:sym typeface="Arial"/>
            </a:endParaRPr>
          </a:p>
          <a:p>
            <a:pPr indent="0" lvl="0" marL="0" rtl="0" algn="l">
              <a:spcBef>
                <a:spcPts val="1200"/>
              </a:spcBef>
              <a:spcAft>
                <a:spcPts val="0"/>
              </a:spcAft>
              <a:buNone/>
            </a:pPr>
            <a:r>
              <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b="1" lang="en" sz="1600">
                <a:solidFill>
                  <a:srgbClr val="000000"/>
                </a:solidFill>
                <a:latin typeface="Arial"/>
                <a:ea typeface="Arial"/>
                <a:cs typeface="Arial"/>
                <a:sym typeface="Arial"/>
              </a:rPr>
              <a:t>Why o</a:t>
            </a:r>
            <a:r>
              <a:rPr b="1" lang="en" sz="1600">
                <a:solidFill>
                  <a:srgbClr val="000000"/>
                </a:solidFill>
                <a:latin typeface="Arial"/>
                <a:ea typeface="Arial"/>
                <a:cs typeface="Arial"/>
                <a:sym typeface="Arial"/>
              </a:rPr>
              <a:t>nly horizontal flipping?</a:t>
            </a:r>
            <a:endParaRPr sz="2300"/>
          </a:p>
        </p:txBody>
      </p:sp>
      <p:pic>
        <p:nvPicPr>
          <p:cNvPr id="127" name="Google Shape;127;p23"/>
          <p:cNvPicPr preferRelativeResize="0"/>
          <p:nvPr/>
        </p:nvPicPr>
        <p:blipFill rotWithShape="1">
          <a:blip r:embed="rId3">
            <a:alphaModFix/>
          </a:blip>
          <a:srcRect b="11699" l="1220" r="-1219" t="-11700"/>
          <a:stretch/>
        </p:blipFill>
        <p:spPr>
          <a:xfrm>
            <a:off x="230600" y="1554574"/>
            <a:ext cx="8913401" cy="128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lang="en" sz="2300">
                <a:solidFill>
                  <a:srgbClr val="000000"/>
                </a:solidFill>
                <a:latin typeface="Arial"/>
                <a:ea typeface="Arial"/>
                <a:cs typeface="Arial"/>
                <a:sym typeface="Arial"/>
              </a:rPr>
              <a:t>Performance Impact of Each Change </a:t>
            </a:r>
            <a:endParaRPr b="1" sz="2300">
              <a:solidFill>
                <a:srgbClr val="000000"/>
              </a:solidFill>
              <a:latin typeface="Arial"/>
              <a:ea typeface="Arial"/>
              <a:cs typeface="Arial"/>
              <a:sym typeface="Arial"/>
            </a:endParaRPr>
          </a:p>
          <a:p>
            <a:pPr indent="0" lvl="0" marL="0" rtl="0" algn="l">
              <a:lnSpc>
                <a:spcPct val="115000"/>
              </a:lnSpc>
              <a:spcBef>
                <a:spcPts val="2400"/>
              </a:spcBef>
              <a:spcAft>
                <a:spcPts val="0"/>
              </a:spcAft>
              <a:buNone/>
            </a:pPr>
            <a:r>
              <a:t/>
            </a:r>
            <a:endParaRPr b="1"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133" name="Google Shape;133;p24"/>
          <p:cNvSpPr txBox="1"/>
          <p:nvPr>
            <p:ph idx="1" type="body"/>
          </p:nvPr>
        </p:nvSpPr>
        <p:spPr>
          <a:xfrm>
            <a:off x="311700" y="1152475"/>
            <a:ext cx="8520600" cy="369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sz="1100">
                <a:solidFill>
                  <a:srgbClr val="000000"/>
                </a:solidFill>
                <a:latin typeface="Arial"/>
                <a:ea typeface="Arial"/>
                <a:cs typeface="Arial"/>
                <a:sym typeface="Arial"/>
              </a:rPr>
              <a:t>Original TTA (public score increased (.181 -&gt; .182):</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9144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6AA84F"/>
                </a:solidFill>
              </a:rPr>
              <a:t> </a:t>
            </a:r>
            <a:r>
              <a:rPr b="1" lang="en" sz="1100">
                <a:solidFill>
                  <a:srgbClr val="6AA84F"/>
                </a:solidFill>
                <a:latin typeface="Arial"/>
                <a:ea typeface="Arial"/>
                <a:cs typeface="Arial"/>
                <a:sym typeface="Arial"/>
              </a:rPr>
              <a:t>Weighted Original Prediction -&gt;</a:t>
            </a:r>
            <a:endParaRPr b="1" sz="1100">
              <a:solidFill>
                <a:srgbClr val="6AA84F"/>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1100">
                <a:solidFill>
                  <a:srgbClr val="FF0000"/>
                </a:solidFill>
                <a:latin typeface="Arial"/>
                <a:ea typeface="Arial"/>
                <a:cs typeface="Arial"/>
                <a:sym typeface="Arial"/>
              </a:rPr>
              <a:t>Additional Augmentations -&gt;</a:t>
            </a:r>
            <a:endParaRPr b="1" sz="1100">
              <a:solidFill>
                <a:srgbClr val="FF0000"/>
              </a:solidFill>
              <a:latin typeface="Arial"/>
              <a:ea typeface="Arial"/>
              <a:cs typeface="Arial"/>
              <a:sym typeface="Arial"/>
            </a:endParaRPr>
          </a:p>
          <a:p>
            <a:pPr indent="0" lvl="0" marL="0" rtl="0" algn="l">
              <a:spcBef>
                <a:spcPts val="0"/>
              </a:spcBef>
              <a:spcAft>
                <a:spcPts val="1200"/>
              </a:spcAft>
              <a:buNone/>
            </a:pPr>
            <a:r>
              <a:t/>
            </a:r>
            <a:endParaRPr b="1" sz="1100">
              <a:solidFill>
                <a:srgbClr val="000000"/>
              </a:solidFill>
              <a:latin typeface="Arial"/>
              <a:ea typeface="Arial"/>
              <a:cs typeface="Arial"/>
              <a:sym typeface="Arial"/>
            </a:endParaRPr>
          </a:p>
        </p:txBody>
      </p:sp>
      <p:graphicFrame>
        <p:nvGraphicFramePr>
          <p:cNvPr id="134" name="Google Shape;134;p24"/>
          <p:cNvGraphicFramePr/>
          <p:nvPr/>
        </p:nvGraphicFramePr>
        <p:xfrm>
          <a:off x="1588700" y="1645600"/>
          <a:ext cx="3000000" cy="3000000"/>
        </p:xfrm>
        <a:graphic>
          <a:graphicData uri="http://schemas.openxmlformats.org/drawingml/2006/table">
            <a:tbl>
              <a:tblPr>
                <a:noFill/>
                <a:tableStyleId>{E91DDAEC-9752-4A84-B05A-0CEDE4DB380E}</a:tableStyleId>
              </a:tblPr>
              <a:tblGrid>
                <a:gridCol w="2726650"/>
                <a:gridCol w="2726650"/>
              </a:tblGrid>
              <a:tr h="343750">
                <a:tc>
                  <a:txBody>
                    <a:bodyPr/>
                    <a:lstStyle/>
                    <a:p>
                      <a:pPr indent="0" lvl="0" marL="0" rtl="0" algn="ctr">
                        <a:lnSpc>
                          <a:spcPct val="115000"/>
                        </a:lnSpc>
                        <a:spcBef>
                          <a:spcPts val="0"/>
                        </a:spcBef>
                        <a:spcAft>
                          <a:spcPts val="0"/>
                        </a:spcAft>
                        <a:buNone/>
                      </a:pPr>
                      <a:r>
                        <a:rPr b="1" lang="en" sz="1100"/>
                        <a:t>Improvement</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Impact on Accuracy</a:t>
                      </a:r>
                      <a:endParaRPr b="1" sz="1100"/>
                    </a:p>
                  </a:txBody>
                  <a:tcPr marT="91425" marB="91425" marR="91425" marL="91425"/>
                </a:tc>
              </a:tr>
              <a:tr h="343750">
                <a:tc>
                  <a:txBody>
                    <a:bodyPr/>
                    <a:lstStyle/>
                    <a:p>
                      <a:pPr indent="0" lvl="0" marL="0" rtl="0" algn="l">
                        <a:spcBef>
                          <a:spcPts val="0"/>
                        </a:spcBef>
                        <a:spcAft>
                          <a:spcPts val="0"/>
                        </a:spcAft>
                        <a:buNone/>
                      </a:pPr>
                      <a:r>
                        <a:rPr b="1" lang="en" sz="1100"/>
                        <a:t>Weighted Original Prediction</a:t>
                      </a:r>
                      <a:endParaRPr b="1" sz="1100"/>
                    </a:p>
                  </a:txBody>
                  <a:tcPr marT="91425" marB="91425" marR="91425" marL="91425"/>
                </a:tc>
                <a:tc>
                  <a:txBody>
                    <a:bodyPr/>
                    <a:lstStyle/>
                    <a:p>
                      <a:pPr indent="0" lvl="0" marL="0" rtl="0" algn="l">
                        <a:spcBef>
                          <a:spcPts val="0"/>
                        </a:spcBef>
                        <a:spcAft>
                          <a:spcPts val="0"/>
                        </a:spcAft>
                        <a:buNone/>
                      </a:pPr>
                      <a:r>
                        <a:rPr b="1" lang="en" sz="1100">
                          <a:solidFill>
                            <a:srgbClr val="6AA84F"/>
                          </a:solidFill>
                        </a:rPr>
                        <a:t>Improved</a:t>
                      </a:r>
                      <a:endParaRPr b="1" sz="1100">
                        <a:solidFill>
                          <a:srgbClr val="6AA84F"/>
                        </a:solidFill>
                      </a:endParaRPr>
                    </a:p>
                  </a:txBody>
                  <a:tcPr marT="91425" marB="91425" marR="91425" marL="91425"/>
                </a:tc>
              </a:tr>
              <a:tr h="343750">
                <a:tc>
                  <a:txBody>
                    <a:bodyPr/>
                    <a:lstStyle/>
                    <a:p>
                      <a:pPr indent="0" lvl="0" marL="0" rtl="0" algn="l">
                        <a:spcBef>
                          <a:spcPts val="0"/>
                        </a:spcBef>
                        <a:spcAft>
                          <a:spcPts val="0"/>
                        </a:spcAft>
                        <a:buNone/>
                      </a:pPr>
                      <a:r>
                        <a:rPr b="1" lang="en" sz="1100"/>
                        <a:t>Additional Augmentations</a:t>
                      </a:r>
                      <a:endParaRPr b="1" sz="1100"/>
                    </a:p>
                  </a:txBody>
                  <a:tcPr marT="91425" marB="91425" marR="91425" marL="91425"/>
                </a:tc>
                <a:tc>
                  <a:txBody>
                    <a:bodyPr/>
                    <a:lstStyle/>
                    <a:p>
                      <a:pPr indent="0" lvl="0" marL="0" rtl="0" algn="l">
                        <a:spcBef>
                          <a:spcPts val="0"/>
                        </a:spcBef>
                        <a:spcAft>
                          <a:spcPts val="0"/>
                        </a:spcAft>
                        <a:buNone/>
                      </a:pPr>
                      <a:r>
                        <a:rPr b="1" lang="en" sz="1100">
                          <a:solidFill>
                            <a:srgbClr val="FF0000"/>
                          </a:solidFill>
                        </a:rPr>
                        <a:t>Decreased</a:t>
                      </a:r>
                      <a:endParaRPr b="1" sz="1100">
                        <a:solidFill>
                          <a:srgbClr val="FF0000"/>
                        </a:solidFill>
                      </a:endParaRPr>
                    </a:p>
                  </a:txBody>
                  <a:tcPr marT="91425" marB="91425" marR="91425" marL="91425"/>
                </a:tc>
              </a:tr>
            </a:tbl>
          </a:graphicData>
        </a:graphic>
      </p:graphicFrame>
      <p:pic>
        <p:nvPicPr>
          <p:cNvPr id="135" name="Google Shape;135;p24"/>
          <p:cNvPicPr preferRelativeResize="0"/>
          <p:nvPr/>
        </p:nvPicPr>
        <p:blipFill>
          <a:blip r:embed="rId3">
            <a:alphaModFix/>
          </a:blip>
          <a:stretch>
            <a:fillRect/>
          </a:stretch>
        </p:blipFill>
        <p:spPr>
          <a:xfrm>
            <a:off x="2577975" y="2828250"/>
            <a:ext cx="4922101" cy="781675"/>
          </a:xfrm>
          <a:prstGeom prst="rect">
            <a:avLst/>
          </a:prstGeom>
          <a:noFill/>
          <a:ln>
            <a:noFill/>
          </a:ln>
        </p:spPr>
      </p:pic>
      <p:pic>
        <p:nvPicPr>
          <p:cNvPr id="136" name="Google Shape;136;p24"/>
          <p:cNvPicPr preferRelativeResize="0"/>
          <p:nvPr/>
        </p:nvPicPr>
        <p:blipFill>
          <a:blip r:embed="rId4">
            <a:alphaModFix/>
          </a:blip>
          <a:stretch>
            <a:fillRect/>
          </a:stretch>
        </p:blipFill>
        <p:spPr>
          <a:xfrm>
            <a:off x="2577972" y="3741149"/>
            <a:ext cx="4437900" cy="127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17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Evaluation of ResNet Model </a:t>
            </a:r>
            <a:endParaRPr b="1"/>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the improved ResNet-34 Model (with updated TTA) we saw improvement in MAP@5, public score (from 0.156 to 0.182).</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85775" y="2746956"/>
            <a:ext cx="9144003" cy="642938"/>
          </a:xfrm>
          <a:prstGeom prst="rect">
            <a:avLst/>
          </a:prstGeom>
          <a:noFill/>
          <a:ln>
            <a:noFill/>
          </a:ln>
        </p:spPr>
      </p:pic>
      <p:pic>
        <p:nvPicPr>
          <p:cNvPr id="144" name="Google Shape;144;p25"/>
          <p:cNvPicPr preferRelativeResize="0"/>
          <p:nvPr/>
        </p:nvPicPr>
        <p:blipFill>
          <a:blip r:embed="rId4">
            <a:alphaModFix/>
          </a:blip>
          <a:stretch>
            <a:fillRect/>
          </a:stretch>
        </p:blipFill>
        <p:spPr>
          <a:xfrm>
            <a:off x="274488" y="2379125"/>
            <a:ext cx="8766577" cy="38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2144"/>
              <a:t>EfficientNet</a:t>
            </a:r>
            <a:r>
              <a:rPr b="1" lang="en" sz="2144"/>
              <a:t> Data Processing </a:t>
            </a:r>
            <a:endParaRPr b="1" sz="2144"/>
          </a:p>
          <a:p>
            <a:pPr indent="0" lvl="0" marL="0" rtl="0" algn="l">
              <a:spcBef>
                <a:spcPts val="400"/>
              </a:spcBef>
              <a:spcAft>
                <a:spcPts val="0"/>
              </a:spcAft>
              <a:buNone/>
            </a:pPr>
            <a:r>
              <a:t/>
            </a:r>
            <a:endParaRPr/>
          </a:p>
        </p:txBody>
      </p:sp>
      <p:pic>
        <p:nvPicPr>
          <p:cNvPr id="150" name="Google Shape;150;p26" title="Screen Shot 2025-03-25 at 11.52.59 PM.png"/>
          <p:cNvPicPr preferRelativeResize="0"/>
          <p:nvPr/>
        </p:nvPicPr>
        <p:blipFill rotWithShape="1">
          <a:blip r:embed="rId3">
            <a:alphaModFix/>
          </a:blip>
          <a:srcRect b="0" l="0" r="36628" t="0"/>
          <a:stretch/>
        </p:blipFill>
        <p:spPr>
          <a:xfrm>
            <a:off x="4710050" y="1431450"/>
            <a:ext cx="3907424" cy="2280575"/>
          </a:xfrm>
          <a:prstGeom prst="rect">
            <a:avLst/>
          </a:prstGeom>
          <a:noFill/>
          <a:ln>
            <a:noFill/>
          </a:ln>
        </p:spPr>
      </p:pic>
      <p:sp>
        <p:nvSpPr>
          <p:cNvPr id="151" name="Google Shape;151;p26"/>
          <p:cNvSpPr txBox="1"/>
          <p:nvPr/>
        </p:nvSpPr>
        <p:spPr>
          <a:xfrm>
            <a:off x="450625" y="1484250"/>
            <a:ext cx="3758700" cy="192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Flip Vertically</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Rotate and Zoom</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Making the image concave inwards</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Shift Perspective</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Change hue and saturation</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Simulate Masks</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2144"/>
              <a:t>Efficient</a:t>
            </a:r>
            <a:r>
              <a:rPr b="1" lang="en" sz="2144"/>
              <a:t>Net </a:t>
            </a:r>
            <a:r>
              <a:rPr b="1" lang="en" sz="2144"/>
              <a:t>Model Setup: Training Model</a:t>
            </a:r>
            <a:endParaRPr b="1" sz="2144"/>
          </a:p>
          <a:p>
            <a:pPr indent="0" lvl="0" marL="0" rtl="0" algn="l">
              <a:spcBef>
                <a:spcPts val="400"/>
              </a:spcBef>
              <a:spcAft>
                <a:spcPts val="0"/>
              </a:spcAft>
              <a:buNone/>
            </a:pPr>
            <a:r>
              <a:t/>
            </a:r>
            <a:endParaRPr/>
          </a:p>
        </p:txBody>
      </p:sp>
      <p:sp>
        <p:nvSpPr>
          <p:cNvPr id="157" name="Google Shape;157;p27"/>
          <p:cNvSpPr txBox="1"/>
          <p:nvPr>
            <p:ph idx="1" type="body"/>
          </p:nvPr>
        </p:nvSpPr>
        <p:spPr>
          <a:xfrm>
            <a:off x="311700" y="1141425"/>
            <a:ext cx="5044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Uses image augmentation to increase the number of images to work with, while also decreasing the chance of overfitting</a:t>
            </a:r>
            <a:endParaRPr/>
          </a:p>
          <a:p>
            <a:pPr indent="-342900" lvl="0" marL="457200" rtl="0" algn="l">
              <a:spcBef>
                <a:spcPts val="0"/>
              </a:spcBef>
              <a:spcAft>
                <a:spcPts val="0"/>
              </a:spcAft>
              <a:buSzPts val="1800"/>
              <a:buChar char="●"/>
            </a:pPr>
            <a:r>
              <a:rPr lang="en"/>
              <a:t>Trains images using a </a:t>
            </a:r>
            <a:r>
              <a:rPr lang="en"/>
              <a:t>checkpoint</a:t>
            </a:r>
            <a:r>
              <a:rPr lang="en"/>
              <a:t> system and an EfficientNet model</a:t>
            </a:r>
            <a:endParaRPr/>
          </a:p>
          <a:p>
            <a:pPr indent="-342900" lvl="0" marL="457200" rtl="0" algn="l">
              <a:spcBef>
                <a:spcPts val="0"/>
              </a:spcBef>
              <a:spcAft>
                <a:spcPts val="0"/>
              </a:spcAft>
              <a:buSzPts val="1800"/>
              <a:buChar char="●"/>
            </a:pPr>
            <a:r>
              <a:rPr lang="en"/>
              <a:t>After </a:t>
            </a:r>
            <a:r>
              <a:rPr lang="en"/>
              <a:t>checkpoint</a:t>
            </a:r>
            <a:r>
              <a:rPr lang="en"/>
              <a:t> system, the model is trained using a similarity test </a:t>
            </a:r>
            <a:endParaRPr/>
          </a:p>
          <a:p>
            <a:pPr indent="-342900" lvl="0" marL="457200" rtl="0" algn="l">
              <a:spcBef>
                <a:spcPts val="0"/>
              </a:spcBef>
              <a:spcAft>
                <a:spcPts val="0"/>
              </a:spcAft>
              <a:buSzPts val="1800"/>
              <a:buChar char="●"/>
            </a:pPr>
            <a:r>
              <a:rPr lang="en"/>
              <a:t>Finally, model is put in evaluation mode, then generates embeddings of both images and the model </a:t>
            </a:r>
            <a:endParaRPr/>
          </a:p>
        </p:txBody>
      </p:sp>
      <p:pic>
        <p:nvPicPr>
          <p:cNvPr id="158" name="Google Shape;158;p27"/>
          <p:cNvPicPr preferRelativeResize="0"/>
          <p:nvPr/>
        </p:nvPicPr>
        <p:blipFill>
          <a:blip r:embed="rId3">
            <a:alphaModFix/>
          </a:blip>
          <a:stretch>
            <a:fillRect/>
          </a:stretch>
        </p:blipFill>
        <p:spPr>
          <a:xfrm rot="5400000">
            <a:off x="5055838" y="1403733"/>
            <a:ext cx="4734199" cy="221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2144"/>
              <a:t>EfficientNet Model Setup: Prediction Model</a:t>
            </a:r>
            <a:endParaRPr b="1" sz="2144"/>
          </a:p>
        </p:txBody>
      </p:sp>
      <p:sp>
        <p:nvSpPr>
          <p:cNvPr id="164" name="Google Shape;164;p28"/>
          <p:cNvSpPr txBox="1"/>
          <p:nvPr>
            <p:ph idx="1" type="body"/>
          </p:nvPr>
        </p:nvSpPr>
        <p:spPr>
          <a:xfrm>
            <a:off x="311700" y="1336825"/>
            <a:ext cx="443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Takes input of embeddings from previous notebooks and competition files</a:t>
            </a:r>
            <a:endParaRPr/>
          </a:p>
          <a:p>
            <a:pPr indent="-342900" lvl="0" marL="457200" rtl="0" algn="l">
              <a:spcBef>
                <a:spcPts val="0"/>
              </a:spcBef>
              <a:spcAft>
                <a:spcPts val="0"/>
              </a:spcAft>
              <a:buSzPts val="1800"/>
              <a:buChar char="●"/>
            </a:pPr>
            <a:r>
              <a:rPr lang="en"/>
              <a:t>Uses the image and model embeddings to help create testing model</a:t>
            </a:r>
            <a:endParaRPr/>
          </a:p>
          <a:p>
            <a:pPr indent="-342900" lvl="0" marL="457200" rtl="0" algn="l">
              <a:spcBef>
                <a:spcPts val="0"/>
              </a:spcBef>
              <a:spcAft>
                <a:spcPts val="0"/>
              </a:spcAft>
              <a:buSzPts val="1800"/>
              <a:buChar char="●"/>
            </a:pPr>
            <a:r>
              <a:rPr lang="en"/>
              <a:t>Use cosine similarity distance model to predict 5 closest matches to target</a:t>
            </a:r>
            <a:endParaRPr/>
          </a:p>
          <a:p>
            <a:pPr indent="0" lvl="0" marL="0" rtl="0" algn="l">
              <a:spcBef>
                <a:spcPts val="1200"/>
              </a:spcBef>
              <a:spcAft>
                <a:spcPts val="1200"/>
              </a:spcAft>
              <a:buNone/>
            </a:pPr>
            <a:r>
              <a:t/>
            </a:r>
            <a:endParaRPr/>
          </a:p>
        </p:txBody>
      </p:sp>
      <p:pic>
        <p:nvPicPr>
          <p:cNvPr id="165" name="Google Shape;165;p28" title="Screen Shot 2025-03-26 at 3.03.48 PM.png"/>
          <p:cNvPicPr preferRelativeResize="0"/>
          <p:nvPr/>
        </p:nvPicPr>
        <p:blipFill>
          <a:blip r:embed="rId3">
            <a:alphaModFix/>
          </a:blip>
          <a:stretch>
            <a:fillRect/>
          </a:stretch>
        </p:blipFill>
        <p:spPr>
          <a:xfrm>
            <a:off x="4854450" y="1386100"/>
            <a:ext cx="4096199" cy="26785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317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Evaluation of EfficientNet Model</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the functional </a:t>
            </a:r>
            <a:r>
              <a:rPr lang="en"/>
              <a:t>EfficientNet</a:t>
            </a:r>
            <a:r>
              <a:rPr lang="en"/>
              <a:t> Model we saw improvement from ResNet model.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However, the EfficientNet Model takes several hours to generate embeddings, and the prediction model </a:t>
            </a:r>
            <a:r>
              <a:rPr lang="en"/>
              <a:t>almost</a:t>
            </a:r>
            <a:r>
              <a:rPr lang="en"/>
              <a:t> entirely relies on the embeddings, so testing features is slow in this model</a:t>
            </a:r>
            <a:endParaRPr/>
          </a:p>
        </p:txBody>
      </p:sp>
      <p:pic>
        <p:nvPicPr>
          <p:cNvPr id="172" name="Google Shape;172;p29"/>
          <p:cNvPicPr preferRelativeResize="0"/>
          <p:nvPr/>
        </p:nvPicPr>
        <p:blipFill rotWithShape="1">
          <a:blip r:embed="rId3">
            <a:alphaModFix/>
          </a:blip>
          <a:srcRect b="0" l="0" r="7655" t="0"/>
          <a:stretch/>
        </p:blipFill>
        <p:spPr>
          <a:xfrm>
            <a:off x="524400" y="1981475"/>
            <a:ext cx="8095227" cy="385250"/>
          </a:xfrm>
          <a:prstGeom prst="rect">
            <a:avLst/>
          </a:prstGeom>
          <a:noFill/>
          <a:ln>
            <a:noFill/>
          </a:ln>
        </p:spPr>
      </p:pic>
      <p:pic>
        <p:nvPicPr>
          <p:cNvPr id="173" name="Google Shape;173;p29" title="Screen Shot 2025-03-25 at 11.59.55 PM.png"/>
          <p:cNvPicPr preferRelativeResize="0"/>
          <p:nvPr/>
        </p:nvPicPr>
        <p:blipFill rotWithShape="1">
          <a:blip r:embed="rId4">
            <a:alphaModFix/>
          </a:blip>
          <a:srcRect b="0" l="0" r="8567" t="0"/>
          <a:stretch/>
        </p:blipFill>
        <p:spPr>
          <a:xfrm>
            <a:off x="524388" y="2366725"/>
            <a:ext cx="8095227" cy="625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Deployment</a:t>
            </a:r>
            <a:endParaRPr/>
          </a:p>
        </p:txBody>
      </p:sp>
      <p:sp>
        <p:nvSpPr>
          <p:cNvPr id="179" name="Google Shape;179;p30"/>
          <p:cNvSpPr txBox="1"/>
          <p:nvPr>
            <p:ph idx="1" type="body"/>
          </p:nvPr>
        </p:nvSpPr>
        <p:spPr>
          <a:xfrm>
            <a:off x="311700" y="1152475"/>
            <a:ext cx="4992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Storage </a:t>
            </a:r>
            <a:endParaRPr/>
          </a:p>
          <a:p>
            <a:pPr indent="-317500" lvl="1" marL="914400" rtl="0" algn="l">
              <a:spcBef>
                <a:spcPts val="0"/>
              </a:spcBef>
              <a:spcAft>
                <a:spcPts val="0"/>
              </a:spcAft>
              <a:buSzPts val="1400"/>
              <a:buChar char="○"/>
            </a:pPr>
            <a:r>
              <a:rPr lang="en"/>
              <a:t>The competition has </a:t>
            </a:r>
            <a:r>
              <a:rPr lang="en"/>
              <a:t>44.7k files for analysis that was about 15 GB of data, </a:t>
            </a:r>
            <a:r>
              <a:rPr lang="en"/>
              <a:t>which</a:t>
            </a:r>
            <a:r>
              <a:rPr lang="en"/>
              <a:t> was too </a:t>
            </a:r>
            <a:r>
              <a:rPr lang="en"/>
              <a:t>much</a:t>
            </a:r>
            <a:r>
              <a:rPr lang="en"/>
              <a:t> for our computers to handle </a:t>
            </a:r>
            <a:endParaRPr/>
          </a:p>
          <a:p>
            <a:pPr indent="-342900" lvl="0" marL="457200" rtl="0" algn="l">
              <a:spcBef>
                <a:spcPts val="0"/>
              </a:spcBef>
              <a:spcAft>
                <a:spcPts val="0"/>
              </a:spcAft>
              <a:buSzPts val="1800"/>
              <a:buChar char="●"/>
            </a:pPr>
            <a:r>
              <a:rPr lang="en"/>
              <a:t>Fixed issue by:</a:t>
            </a:r>
            <a:endParaRPr/>
          </a:p>
          <a:p>
            <a:pPr indent="-317500" lvl="1" marL="914400" rtl="0" algn="l">
              <a:spcBef>
                <a:spcPts val="0"/>
              </a:spcBef>
              <a:spcAft>
                <a:spcPts val="0"/>
              </a:spcAft>
              <a:buSzPts val="1400"/>
              <a:buChar char="○"/>
            </a:pPr>
            <a:r>
              <a:rPr lang="en"/>
              <a:t>Used Kaggle interface </a:t>
            </a:r>
            <a:r>
              <a:rPr lang="en"/>
              <a:t>which</a:t>
            </a:r>
            <a:r>
              <a:rPr lang="en"/>
              <a:t> has all data pre-downloaded </a:t>
            </a:r>
            <a:endParaRPr/>
          </a:p>
          <a:p>
            <a:pPr indent="-317500" lvl="2" marL="1371600" rtl="0" algn="l">
              <a:spcBef>
                <a:spcPts val="0"/>
              </a:spcBef>
              <a:spcAft>
                <a:spcPts val="0"/>
              </a:spcAft>
              <a:buSzPts val="1400"/>
              <a:buChar char="■"/>
            </a:pPr>
            <a:r>
              <a:rPr lang="en"/>
              <a:t>Efficient Net and ResNet models are successfully being ran and scored </a:t>
            </a:r>
            <a:endParaRPr/>
          </a:p>
        </p:txBody>
      </p:sp>
      <p:pic>
        <p:nvPicPr>
          <p:cNvPr id="180" name="Google Shape;180;p30"/>
          <p:cNvPicPr preferRelativeResize="0"/>
          <p:nvPr/>
        </p:nvPicPr>
        <p:blipFill>
          <a:blip r:embed="rId3">
            <a:alphaModFix/>
          </a:blip>
          <a:stretch>
            <a:fillRect/>
          </a:stretch>
        </p:blipFill>
        <p:spPr>
          <a:xfrm>
            <a:off x="5617600" y="1351525"/>
            <a:ext cx="2901325" cy="209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Integrating</a:t>
            </a:r>
            <a:r>
              <a:rPr lang="en"/>
              <a:t> DINOv2</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rPr>
              <a:t>Prototype Phase:</a:t>
            </a:r>
            <a:r>
              <a:rPr lang="en" sz="2200">
                <a:solidFill>
                  <a:schemeClr val="accent2"/>
                </a:solidFill>
              </a:rPr>
              <a:t> Develop small-scale implementation to verify DINOv2’s performance.</a:t>
            </a:r>
            <a:endParaRPr sz="2200">
              <a:solidFill>
                <a:schemeClr val="accent2"/>
              </a:solidFill>
            </a:endParaRPr>
          </a:p>
          <a:p>
            <a:pPr indent="0" lvl="0" marL="0" rtl="0" algn="l">
              <a:spcBef>
                <a:spcPts val="0"/>
              </a:spcBef>
              <a:spcAft>
                <a:spcPts val="0"/>
              </a:spcAft>
              <a:buNone/>
            </a:pPr>
            <a:r>
              <a:rPr b="1" lang="en" sz="2200">
                <a:solidFill>
                  <a:schemeClr val="accent2"/>
                </a:solidFill>
              </a:rPr>
              <a:t>Full Integration:</a:t>
            </a:r>
            <a:r>
              <a:rPr lang="en" sz="2200">
                <a:solidFill>
                  <a:schemeClr val="accent2"/>
                </a:solidFill>
              </a:rPr>
              <a:t> Replace the ResNet backbone in the existing pipeline.</a:t>
            </a:r>
            <a:endParaRPr sz="2200">
              <a:solidFill>
                <a:schemeClr val="accent2"/>
              </a:solidFill>
            </a:endParaRPr>
          </a:p>
          <a:p>
            <a:pPr indent="0" lvl="0" marL="0" rtl="0" algn="l">
              <a:spcBef>
                <a:spcPts val="0"/>
              </a:spcBef>
              <a:spcAft>
                <a:spcPts val="0"/>
              </a:spcAft>
              <a:buNone/>
            </a:pPr>
            <a:r>
              <a:rPr b="1" lang="en" sz="2200">
                <a:solidFill>
                  <a:schemeClr val="accent2"/>
                </a:solidFill>
              </a:rPr>
              <a:t>Hyperparameter Tuning:</a:t>
            </a:r>
            <a:r>
              <a:rPr lang="en" sz="2200">
                <a:solidFill>
                  <a:schemeClr val="accent2"/>
                </a:solidFill>
              </a:rPr>
              <a:t> Adjust training parameters to suit DINOv2’s architecture.</a:t>
            </a:r>
            <a:endParaRPr sz="2200">
              <a:solidFill>
                <a:schemeClr val="accent2"/>
              </a:solidFill>
            </a:endParaRPr>
          </a:p>
          <a:p>
            <a:pPr indent="0" lvl="0" marL="0" rtl="0" algn="l">
              <a:spcBef>
                <a:spcPts val="0"/>
              </a:spcBef>
              <a:spcAft>
                <a:spcPts val="0"/>
              </a:spcAft>
              <a:buNone/>
            </a:pPr>
            <a:r>
              <a:rPr b="1" lang="en" sz="2200">
                <a:solidFill>
                  <a:schemeClr val="accent2"/>
                </a:solidFill>
              </a:rPr>
              <a:t>Benchmarking:</a:t>
            </a:r>
            <a:r>
              <a:rPr lang="en" sz="2200">
                <a:solidFill>
                  <a:schemeClr val="accent2"/>
                </a:solidFill>
              </a:rPr>
              <a:t> Compare performance against the baseline (ResNet/EfficientNet) using the same metrics.</a:t>
            </a:r>
            <a:endParaRPr sz="2200">
              <a:solidFill>
                <a:schemeClr val="accent2"/>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Understanding </a:t>
            </a:r>
            <a:endParaRPr/>
          </a:p>
        </p:txBody>
      </p:sp>
      <p:sp>
        <p:nvSpPr>
          <p:cNvPr id="66" name="Google Shape;66;p14"/>
          <p:cNvSpPr txBox="1"/>
          <p:nvPr>
            <p:ph idx="1" type="body"/>
          </p:nvPr>
        </p:nvSpPr>
        <p:spPr>
          <a:xfrm>
            <a:off x="52675" y="1152475"/>
            <a:ext cx="5874600" cy="42966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Clr>
                <a:srgbClr val="000000"/>
              </a:buClr>
              <a:buSzPts val="1700"/>
              <a:buFont typeface="Arial"/>
              <a:buChar char="●"/>
            </a:pPr>
            <a:r>
              <a:rPr lang="en" sz="1700">
                <a:solidFill>
                  <a:srgbClr val="000000"/>
                </a:solidFill>
              </a:rPr>
              <a:t>The human trafficking crisis is a global issue affecting millions, often hidden in hotel rooms</a:t>
            </a:r>
            <a:endParaRPr sz="1700">
              <a:solidFill>
                <a:srgbClr val="000000"/>
              </a:solidFill>
            </a:endParaRPr>
          </a:p>
          <a:p>
            <a:pPr indent="-336550" lvl="0" marL="457200" rtl="0" algn="l">
              <a:spcBef>
                <a:spcPts val="0"/>
              </a:spcBef>
              <a:spcAft>
                <a:spcPts val="0"/>
              </a:spcAft>
              <a:buClr>
                <a:srgbClr val="000000"/>
              </a:buClr>
              <a:buSzPts val="1700"/>
              <a:buFont typeface="Arial"/>
              <a:buChar char="●"/>
            </a:pPr>
            <a:r>
              <a:rPr lang="en" sz="1700">
                <a:solidFill>
                  <a:srgbClr val="000000"/>
                </a:solidFill>
              </a:rPr>
              <a:t>Common </a:t>
            </a:r>
            <a:r>
              <a:rPr lang="en" sz="1700">
                <a:solidFill>
                  <a:srgbClr val="000000"/>
                </a:solidFill>
              </a:rPr>
              <a:t>challenge</a:t>
            </a:r>
            <a:r>
              <a:rPr lang="en" sz="1700">
                <a:solidFill>
                  <a:srgbClr val="000000"/>
                </a:solidFill>
              </a:rPr>
              <a:t> for law enforcement is identifying victim locations from limited visual evidence is time-consuming and error-prone</a:t>
            </a:r>
            <a:r>
              <a:rPr lang="en" sz="1700">
                <a:solidFill>
                  <a:srgbClr val="000000"/>
                </a:solidFill>
              </a:rPr>
              <a:t>.</a:t>
            </a:r>
            <a:endParaRPr sz="1700">
              <a:solidFill>
                <a:srgbClr val="000000"/>
              </a:solidFill>
            </a:endParaRPr>
          </a:p>
          <a:p>
            <a:pPr indent="-336550" lvl="0" marL="457200" rtl="0" algn="l">
              <a:spcBef>
                <a:spcPts val="0"/>
              </a:spcBef>
              <a:spcAft>
                <a:spcPts val="0"/>
              </a:spcAft>
              <a:buClr>
                <a:srgbClr val="000000"/>
              </a:buClr>
              <a:buSzPts val="1700"/>
              <a:buFont typeface="Arial"/>
              <a:buChar char="●"/>
            </a:pPr>
            <a:r>
              <a:rPr lang="en" sz="1700">
                <a:solidFill>
                  <a:srgbClr val="000000"/>
                </a:solidFill>
              </a:rPr>
              <a:t>Project Goal: Develop an AI model to match hotel room images to specific hotels.</a:t>
            </a:r>
            <a:endParaRPr sz="1700">
              <a:solidFill>
                <a:srgbClr val="000000"/>
              </a:solidFill>
            </a:endParaRPr>
          </a:p>
          <a:p>
            <a:pPr indent="-336550" lvl="0" marL="457200" rtl="0" algn="l">
              <a:spcBef>
                <a:spcPts val="0"/>
              </a:spcBef>
              <a:spcAft>
                <a:spcPts val="0"/>
              </a:spcAft>
              <a:buClr>
                <a:srgbClr val="000000"/>
              </a:buClr>
              <a:buSzPts val="1700"/>
              <a:buFont typeface="Arial"/>
              <a:buChar char="●"/>
            </a:pPr>
            <a:r>
              <a:rPr lang="en" sz="1700">
                <a:solidFill>
                  <a:srgbClr val="000000"/>
                </a:solidFill>
              </a:rPr>
              <a:t>Enhance law enforcement response time, improve victim rescue success, and demonstrate AI’s role in tackling human rights issues.</a:t>
            </a:r>
            <a:endParaRPr sz="1700">
              <a:solidFill>
                <a:srgbClr val="000000"/>
              </a:solidFill>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6052225" y="445024"/>
            <a:ext cx="2780075" cy="1851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Plans</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Work on feature augmentations on the ResNet Model</a:t>
            </a:r>
            <a:endParaRPr/>
          </a:p>
          <a:p>
            <a:pPr indent="-342900" lvl="0" marL="457200" rtl="0" algn="l">
              <a:spcBef>
                <a:spcPts val="0"/>
              </a:spcBef>
              <a:spcAft>
                <a:spcPts val="0"/>
              </a:spcAft>
              <a:buSzPts val="1800"/>
              <a:buChar char="●"/>
            </a:pPr>
            <a:r>
              <a:rPr lang="en"/>
              <a:t>Implement improvements from the TTA model onto the </a:t>
            </a:r>
            <a:r>
              <a:rPr lang="en"/>
              <a:t>Efficient</a:t>
            </a:r>
            <a:r>
              <a:rPr lang="en"/>
              <a:t> model </a:t>
            </a:r>
            <a:endParaRPr/>
          </a:p>
          <a:p>
            <a:pPr indent="-342900" lvl="0" marL="457200" rtl="0" algn="l">
              <a:spcBef>
                <a:spcPts val="0"/>
              </a:spcBef>
              <a:spcAft>
                <a:spcPts val="0"/>
              </a:spcAft>
              <a:buSzPts val="1800"/>
              <a:buChar char="●"/>
            </a:pPr>
            <a:r>
              <a:rPr lang="en"/>
              <a:t>Create interactive dashboard via ‘gradio.app’</a:t>
            </a:r>
            <a:endParaRPr/>
          </a:p>
          <a:p>
            <a:pPr indent="-342900" lvl="0" marL="457200" rtl="0" algn="l">
              <a:spcBef>
                <a:spcPts val="0"/>
              </a:spcBef>
              <a:spcAft>
                <a:spcPts val="0"/>
              </a:spcAft>
              <a:buSzPts val="1800"/>
              <a:buChar char="●"/>
            </a:pPr>
            <a:r>
              <a:rPr lang="en"/>
              <a:t>G</a:t>
            </a:r>
            <a:r>
              <a:rPr lang="en"/>
              <a:t>et the DINOv2 Model involved; </a:t>
            </a:r>
            <a:endParaRPr/>
          </a:p>
          <a:p>
            <a:pPr indent="-342900" lvl="1" marL="914400" rtl="0" algn="l">
              <a:spcBef>
                <a:spcPts val="0"/>
              </a:spcBef>
              <a:spcAft>
                <a:spcPts val="0"/>
              </a:spcAft>
              <a:buSzPts val="1800"/>
              <a:buChar char="○"/>
            </a:pPr>
            <a:r>
              <a:rPr lang="en" sz="1800"/>
              <a:t>DINOv2 is considered a state of the art method for self-supervised learning and feature extraction, ultimately outperforming older models like ResNet in certain tasks. </a:t>
            </a:r>
            <a:endParaRPr sz="1800"/>
          </a:p>
          <a:p>
            <a:pPr indent="-342900" lvl="1" marL="914400" rtl="0" algn="l">
              <a:spcBef>
                <a:spcPts val="0"/>
              </a:spcBef>
              <a:spcAft>
                <a:spcPts val="0"/>
              </a:spcAft>
              <a:buSzPts val="1800"/>
              <a:buChar char="○"/>
            </a:pPr>
            <a:r>
              <a:rPr lang="en" sz="1800"/>
              <a:t>This method learns high-quality representations that capture more details</a:t>
            </a:r>
            <a:endParaRPr sz="1800"/>
          </a:p>
          <a:p>
            <a:pPr indent="0" lvl="0" marL="0" rtl="0" algn="l">
              <a:spcBef>
                <a:spcPts val="0"/>
              </a:spcBef>
              <a:spcAft>
                <a:spcPts val="0"/>
              </a:spcAft>
              <a:buNone/>
            </a:pPr>
            <a:r>
              <a:t/>
            </a:r>
            <a:endParaRPr sz="1800"/>
          </a:p>
        </p:txBody>
      </p:sp>
      <p:pic>
        <p:nvPicPr>
          <p:cNvPr id="193" name="Google Shape;193;p32" title="Screenshot 2025-03-25 at 12.40.07 PM.png"/>
          <p:cNvPicPr preferRelativeResize="0"/>
          <p:nvPr/>
        </p:nvPicPr>
        <p:blipFill rotWithShape="1">
          <a:blip r:embed="rId3">
            <a:alphaModFix/>
          </a:blip>
          <a:srcRect b="0" l="16064" r="20564" t="0"/>
          <a:stretch/>
        </p:blipFill>
        <p:spPr>
          <a:xfrm>
            <a:off x="1215975" y="3962900"/>
            <a:ext cx="6712049" cy="877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27075" y="34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a:t>
            </a:r>
            <a:endParaRPr/>
          </a:p>
        </p:txBody>
      </p:sp>
      <p:graphicFrame>
        <p:nvGraphicFramePr>
          <p:cNvPr id="199" name="Google Shape;199;p33"/>
          <p:cNvGraphicFramePr/>
          <p:nvPr/>
        </p:nvGraphicFramePr>
        <p:xfrm>
          <a:off x="667888" y="1065113"/>
          <a:ext cx="3000000" cy="3000000"/>
        </p:xfrm>
        <a:graphic>
          <a:graphicData uri="http://schemas.openxmlformats.org/drawingml/2006/table">
            <a:tbl>
              <a:tblPr>
                <a:noFill/>
                <a:tableStyleId>{E91DDAEC-9752-4A84-B05A-0CEDE4DB380E}</a:tableStyleId>
              </a:tblPr>
              <a:tblGrid>
                <a:gridCol w="1862525"/>
                <a:gridCol w="1089975"/>
                <a:gridCol w="966975"/>
                <a:gridCol w="3919500"/>
              </a:tblGrid>
              <a:tr h="381000">
                <a:tc>
                  <a:txBody>
                    <a:bodyPr/>
                    <a:lstStyle/>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b="1" lang="en" sz="1300"/>
                        <a:t>Run time</a:t>
                      </a:r>
                      <a:endParaRPr b="1" sz="1300"/>
                    </a:p>
                  </a:txBody>
                  <a:tcPr marT="91425" marB="91425" marR="91425" marL="91425"/>
                </a:tc>
                <a:tc>
                  <a:txBody>
                    <a:bodyPr/>
                    <a:lstStyle/>
                    <a:p>
                      <a:pPr indent="0" lvl="0" marL="0" rtl="0" algn="l">
                        <a:spcBef>
                          <a:spcPts val="0"/>
                        </a:spcBef>
                        <a:spcAft>
                          <a:spcPts val="0"/>
                        </a:spcAft>
                        <a:buNone/>
                      </a:pPr>
                      <a:r>
                        <a:rPr b="1" lang="en" sz="1300"/>
                        <a:t>MAP@5</a:t>
                      </a:r>
                      <a:endParaRPr b="1" sz="1300"/>
                    </a:p>
                  </a:txBody>
                  <a:tcPr marT="91425" marB="91425" marR="91425" marL="91425"/>
                </a:tc>
                <a:tc>
                  <a:txBody>
                    <a:bodyPr/>
                    <a:lstStyle/>
                    <a:p>
                      <a:pPr indent="0" lvl="0" marL="0" rtl="0" algn="l">
                        <a:spcBef>
                          <a:spcPts val="0"/>
                        </a:spcBef>
                        <a:spcAft>
                          <a:spcPts val="0"/>
                        </a:spcAft>
                        <a:buNone/>
                      </a:pPr>
                      <a:r>
                        <a:rPr b="1" lang="en" sz="1300"/>
                        <a:t>Notes</a:t>
                      </a:r>
                      <a:endParaRPr b="1" sz="1300"/>
                    </a:p>
                  </a:txBody>
                  <a:tcPr marT="91425" marB="91425" marR="91425" marL="91425"/>
                </a:tc>
              </a:tr>
              <a:tr h="381000">
                <a:tc>
                  <a:txBody>
                    <a:bodyPr/>
                    <a:lstStyle/>
                    <a:p>
                      <a:pPr indent="0" lvl="0" marL="0" rtl="0" algn="l">
                        <a:spcBef>
                          <a:spcPts val="0"/>
                        </a:spcBef>
                        <a:spcAft>
                          <a:spcPts val="0"/>
                        </a:spcAft>
                        <a:buNone/>
                      </a:pPr>
                      <a:r>
                        <a:rPr b="1" lang="en" sz="1300"/>
                        <a:t>Random Assignment</a:t>
                      </a:r>
                      <a:endParaRPr b="1" sz="1300"/>
                    </a:p>
                  </a:txBody>
                  <a:tcPr marT="91425" marB="91425" marR="91425" marL="91425"/>
                </a:tc>
                <a:tc>
                  <a:txBody>
                    <a:bodyPr/>
                    <a:lstStyle/>
                    <a:p>
                      <a:pPr indent="0" lvl="0" marL="0" rtl="0" algn="l">
                        <a:spcBef>
                          <a:spcPts val="0"/>
                        </a:spcBef>
                        <a:spcAft>
                          <a:spcPts val="0"/>
                        </a:spcAft>
                        <a:buNone/>
                      </a:pPr>
                      <a:r>
                        <a:rPr lang="en" sz="1300"/>
                        <a:t>5-10 minutes</a:t>
                      </a:r>
                      <a:endParaRPr sz="1300"/>
                    </a:p>
                  </a:txBody>
                  <a:tcPr marT="91425" marB="91425" marR="91425" marL="91425"/>
                </a:tc>
                <a:tc>
                  <a:txBody>
                    <a:bodyPr/>
                    <a:lstStyle/>
                    <a:p>
                      <a:pPr indent="0" lvl="0" marL="0" rtl="0" algn="l">
                        <a:spcBef>
                          <a:spcPts val="0"/>
                        </a:spcBef>
                        <a:spcAft>
                          <a:spcPts val="0"/>
                        </a:spcAft>
                        <a:buNone/>
                      </a:pPr>
                      <a:r>
                        <a:rPr lang="en" sz="1300"/>
                        <a:t>0.012</a:t>
                      </a:r>
                      <a:endParaRPr sz="1300"/>
                    </a:p>
                  </a:txBody>
                  <a:tcPr marT="91425" marB="91425" marR="91425" marL="91425"/>
                </a:tc>
                <a:tc>
                  <a:txBody>
                    <a:bodyPr/>
                    <a:lstStyle/>
                    <a:p>
                      <a:pPr indent="0" lvl="0" marL="0" rtl="0" algn="l">
                        <a:spcBef>
                          <a:spcPts val="0"/>
                        </a:spcBef>
                        <a:spcAft>
                          <a:spcPts val="0"/>
                        </a:spcAft>
                        <a:buNone/>
                      </a:pPr>
                      <a:r>
                        <a:rPr lang="en" sz="1300"/>
                        <a:t>Baseline using random hotel ID predictions.</a:t>
                      </a:r>
                      <a:endParaRPr sz="1300"/>
                    </a:p>
                  </a:txBody>
                  <a:tcPr marT="91425" marB="91425" marR="91425" marL="91425"/>
                </a:tc>
              </a:tr>
              <a:tr h="381000">
                <a:tc>
                  <a:txBody>
                    <a:bodyPr/>
                    <a:lstStyle/>
                    <a:p>
                      <a:pPr indent="0" lvl="0" marL="0" rtl="0" algn="l">
                        <a:spcBef>
                          <a:spcPts val="0"/>
                        </a:spcBef>
                        <a:spcAft>
                          <a:spcPts val="0"/>
                        </a:spcAft>
                        <a:buNone/>
                      </a:pPr>
                      <a:r>
                        <a:rPr b="1" lang="en" sz="1300"/>
                        <a:t>EfficientNet-b0</a:t>
                      </a:r>
                      <a:endParaRPr b="1" sz="1300"/>
                    </a:p>
                  </a:txBody>
                  <a:tcPr marT="91425" marB="91425" marR="91425" marL="91425"/>
                </a:tc>
                <a:tc>
                  <a:txBody>
                    <a:bodyPr/>
                    <a:lstStyle/>
                    <a:p>
                      <a:pPr indent="0" lvl="0" marL="0" rtl="0" algn="l">
                        <a:spcBef>
                          <a:spcPts val="0"/>
                        </a:spcBef>
                        <a:spcAft>
                          <a:spcPts val="0"/>
                        </a:spcAft>
                        <a:buNone/>
                      </a:pPr>
                      <a:r>
                        <a:rPr lang="en" sz="1300"/>
                        <a:t>8+ hours</a:t>
                      </a:r>
                      <a:endParaRPr sz="1300"/>
                    </a:p>
                  </a:txBody>
                  <a:tcPr marT="91425" marB="91425" marR="91425" marL="91425"/>
                </a:tc>
                <a:tc>
                  <a:txBody>
                    <a:bodyPr/>
                    <a:lstStyle/>
                    <a:p>
                      <a:pPr indent="0" lvl="0" marL="0" rtl="0" algn="l">
                        <a:spcBef>
                          <a:spcPts val="0"/>
                        </a:spcBef>
                        <a:spcAft>
                          <a:spcPts val="0"/>
                        </a:spcAft>
                        <a:buNone/>
                      </a:pPr>
                      <a:r>
                        <a:rPr lang="en" sz="1300"/>
                        <a:t>0.204</a:t>
                      </a:r>
                      <a:endParaRPr sz="1300"/>
                    </a:p>
                  </a:txBody>
                  <a:tcPr marT="91425" marB="91425" marR="91425" marL="91425"/>
                </a:tc>
                <a:tc>
                  <a:txBody>
                    <a:bodyPr/>
                    <a:lstStyle/>
                    <a:p>
                      <a:pPr indent="0" lvl="0" marL="0" rtl="0" algn="l">
                        <a:spcBef>
                          <a:spcPts val="0"/>
                        </a:spcBef>
                        <a:spcAft>
                          <a:spcPts val="0"/>
                        </a:spcAft>
                        <a:buNone/>
                      </a:pPr>
                      <a:r>
                        <a:rPr lang="en" sz="1300"/>
                        <a:t>Demonstrated improvement over ResNet; however, embedding generation is slower.</a:t>
                      </a:r>
                      <a:endParaRPr sz="1300"/>
                    </a:p>
                  </a:txBody>
                  <a:tcPr marT="91425" marB="91425" marR="91425" marL="91425"/>
                </a:tc>
              </a:tr>
              <a:tr h="381000">
                <a:tc>
                  <a:txBody>
                    <a:bodyPr/>
                    <a:lstStyle/>
                    <a:p>
                      <a:pPr indent="0" lvl="0" marL="0" rtl="0" algn="l">
                        <a:spcBef>
                          <a:spcPts val="0"/>
                        </a:spcBef>
                        <a:spcAft>
                          <a:spcPts val="0"/>
                        </a:spcAft>
                        <a:buNone/>
                      </a:pPr>
                      <a:r>
                        <a:rPr b="1" lang="en" sz="1300"/>
                        <a:t>ResNet-34 Baseline </a:t>
                      </a:r>
                      <a:endParaRPr b="1" sz="1300"/>
                    </a:p>
                  </a:txBody>
                  <a:tcPr marT="91425" marB="91425" marR="91425" marL="91425"/>
                </a:tc>
                <a:tc>
                  <a:txBody>
                    <a:bodyPr/>
                    <a:lstStyle/>
                    <a:p>
                      <a:pPr indent="0" lvl="0" marL="0" rtl="0" algn="l">
                        <a:spcBef>
                          <a:spcPts val="0"/>
                        </a:spcBef>
                        <a:spcAft>
                          <a:spcPts val="0"/>
                        </a:spcAft>
                        <a:buNone/>
                      </a:pPr>
                      <a:r>
                        <a:rPr lang="en" sz="1300"/>
                        <a:t>15 min</a:t>
                      </a:r>
                      <a:endParaRPr sz="1300"/>
                    </a:p>
                  </a:txBody>
                  <a:tcPr marT="91425" marB="91425" marR="91425" marL="91425"/>
                </a:tc>
                <a:tc>
                  <a:txBody>
                    <a:bodyPr/>
                    <a:lstStyle/>
                    <a:p>
                      <a:pPr indent="0" lvl="0" marL="0" rtl="0" algn="l">
                        <a:spcBef>
                          <a:spcPts val="0"/>
                        </a:spcBef>
                        <a:spcAft>
                          <a:spcPts val="0"/>
                        </a:spcAft>
                        <a:buNone/>
                      </a:pPr>
                      <a:r>
                        <a:rPr lang="en" sz="1300"/>
                        <a:t>0.156</a:t>
                      </a:r>
                      <a:endParaRPr sz="1300"/>
                    </a:p>
                  </a:txBody>
                  <a:tcPr marT="91425" marB="91425" marR="91425" marL="91425"/>
                </a:tc>
                <a:tc>
                  <a:txBody>
                    <a:bodyPr/>
                    <a:lstStyle/>
                    <a:p>
                      <a:pPr indent="0" lvl="0" marL="0" rtl="0" algn="l">
                        <a:spcBef>
                          <a:spcPts val="0"/>
                        </a:spcBef>
                        <a:spcAft>
                          <a:spcPts val="0"/>
                        </a:spcAft>
                        <a:buNone/>
                      </a:pPr>
                      <a:r>
                        <a:rPr lang="en" sz="1300"/>
                        <a:t>Initial performance without TTA enhancements.</a:t>
                      </a:r>
                      <a:endParaRPr sz="1300"/>
                    </a:p>
                  </a:txBody>
                  <a:tcPr marT="91425" marB="91425" marR="91425" marL="91425"/>
                </a:tc>
              </a:tr>
              <a:tr h="381000">
                <a:tc>
                  <a:txBody>
                    <a:bodyPr/>
                    <a:lstStyle/>
                    <a:p>
                      <a:pPr indent="0" lvl="0" marL="0" rtl="0" algn="l">
                        <a:spcBef>
                          <a:spcPts val="0"/>
                        </a:spcBef>
                        <a:spcAft>
                          <a:spcPts val="0"/>
                        </a:spcAft>
                        <a:buNone/>
                      </a:pPr>
                      <a:r>
                        <a:rPr b="1" lang="en" sz="1300"/>
                        <a:t>ResNet-34 w/ TTA </a:t>
                      </a:r>
                      <a:endParaRPr b="1" sz="1300"/>
                    </a:p>
                  </a:txBody>
                  <a:tcPr marT="91425" marB="91425" marR="91425" marL="91425"/>
                </a:tc>
                <a:tc>
                  <a:txBody>
                    <a:bodyPr/>
                    <a:lstStyle/>
                    <a:p>
                      <a:pPr indent="0" lvl="0" marL="0" rtl="0" algn="l">
                        <a:spcBef>
                          <a:spcPts val="0"/>
                        </a:spcBef>
                        <a:spcAft>
                          <a:spcPts val="0"/>
                        </a:spcAft>
                        <a:buNone/>
                      </a:pPr>
                      <a:r>
                        <a:rPr lang="en" sz="1300"/>
                        <a:t>30 minutes</a:t>
                      </a:r>
                      <a:endParaRPr sz="1300"/>
                    </a:p>
                  </a:txBody>
                  <a:tcPr marT="91425" marB="91425" marR="91425" marL="91425"/>
                </a:tc>
                <a:tc>
                  <a:txBody>
                    <a:bodyPr/>
                    <a:lstStyle/>
                    <a:p>
                      <a:pPr indent="0" lvl="0" marL="0" rtl="0" algn="l">
                        <a:spcBef>
                          <a:spcPts val="0"/>
                        </a:spcBef>
                        <a:spcAft>
                          <a:spcPts val="0"/>
                        </a:spcAft>
                        <a:buNone/>
                      </a:pPr>
                      <a:r>
                        <a:rPr lang="en" sz="1300"/>
                        <a:t>0.182</a:t>
                      </a:r>
                      <a:endParaRPr sz="1300"/>
                    </a:p>
                  </a:txBody>
                  <a:tcPr marT="91425" marB="91425" marR="91425" marL="91425"/>
                </a:tc>
                <a:tc>
                  <a:txBody>
                    <a:bodyPr/>
                    <a:lstStyle/>
                    <a:p>
                      <a:pPr indent="0" lvl="0" marL="0" rtl="0" algn="l">
                        <a:spcBef>
                          <a:spcPts val="0"/>
                        </a:spcBef>
                        <a:spcAft>
                          <a:spcPts val="0"/>
                        </a:spcAft>
                        <a:buNone/>
                      </a:pPr>
                      <a:r>
                        <a:rPr lang="en" sz="1300"/>
                        <a:t>Improved score after applying Test-Time Augmentation (TTA).</a:t>
                      </a:r>
                      <a:endParaRPr sz="1300"/>
                    </a:p>
                  </a:txBody>
                  <a:tcPr marT="91425" marB="91425" marR="91425" marL="91425"/>
                </a:tc>
              </a:tr>
              <a:tr h="381000">
                <a:tc>
                  <a:txBody>
                    <a:bodyPr/>
                    <a:lstStyle/>
                    <a:p>
                      <a:pPr indent="0" lvl="0" marL="0" rtl="0" algn="l">
                        <a:spcBef>
                          <a:spcPts val="0"/>
                        </a:spcBef>
                        <a:spcAft>
                          <a:spcPts val="0"/>
                        </a:spcAft>
                        <a:buNone/>
                      </a:pPr>
                      <a:r>
                        <a:rPr b="1" lang="en" sz="1300"/>
                        <a:t>DINOv2 </a:t>
                      </a:r>
                      <a:endParaRPr b="1" sz="1300"/>
                    </a:p>
                  </a:txBody>
                  <a:tcPr marT="91425" marB="91425" marR="91425" marL="91425"/>
                </a:tc>
                <a:tc>
                  <a:txBody>
                    <a:bodyPr/>
                    <a:lstStyle/>
                    <a:p>
                      <a:pPr indent="0" lvl="0" marL="0" rtl="0" algn="l">
                        <a:spcBef>
                          <a:spcPts val="0"/>
                        </a:spcBef>
                        <a:spcAft>
                          <a:spcPts val="0"/>
                        </a:spcAft>
                        <a:buNone/>
                      </a:pPr>
                      <a:r>
                        <a:rPr lang="en" sz="1300"/>
                        <a:t>2-3 hour</a:t>
                      </a:r>
                      <a:endParaRPr sz="1300"/>
                    </a:p>
                  </a:txBody>
                  <a:tcPr marT="91425" marB="91425" marR="91425" marL="91425"/>
                </a:tc>
                <a:tc>
                  <a:txBody>
                    <a:bodyPr/>
                    <a:lstStyle/>
                    <a:p>
                      <a:pPr indent="0" lvl="0" marL="0" rtl="0" algn="l">
                        <a:spcBef>
                          <a:spcPts val="0"/>
                        </a:spcBef>
                        <a:spcAft>
                          <a:spcPts val="0"/>
                        </a:spcAft>
                        <a:buNone/>
                      </a:pPr>
                      <a:r>
                        <a:rPr lang="en" sz="1300"/>
                        <a:t>0.174</a:t>
                      </a:r>
                      <a:endParaRPr sz="1300"/>
                    </a:p>
                  </a:txBody>
                  <a:tcPr marT="91425" marB="91425" marR="91425" marL="91425"/>
                </a:tc>
                <a:tc>
                  <a:txBody>
                    <a:bodyPr/>
                    <a:lstStyle/>
                    <a:p>
                      <a:pPr indent="0" lvl="0" marL="0" rtl="0" algn="l">
                        <a:spcBef>
                          <a:spcPts val="0"/>
                        </a:spcBef>
                        <a:spcAft>
                          <a:spcPts val="0"/>
                        </a:spcAft>
                        <a:buNone/>
                      </a:pPr>
                      <a:r>
                        <a:rPr lang="en" sz="1300"/>
                        <a:t>Strong feature extraction with self-supervised learning; slightly lower than ResNet-34 with TTA.</a:t>
                      </a:r>
                      <a:endParaRPr sz="1300"/>
                    </a:p>
                  </a:txBody>
                  <a:tcPr marT="91425" marB="91425" marR="91425" marL="91425"/>
                </a:tc>
              </a:tr>
            </a:tbl>
          </a:graphicData>
        </a:graphic>
      </p:graphicFrame>
      <p:sp>
        <p:nvSpPr>
          <p:cNvPr id="200" name="Google Shape;200;p33"/>
          <p:cNvSpPr txBox="1"/>
          <p:nvPr/>
        </p:nvSpPr>
        <p:spPr>
          <a:xfrm>
            <a:off x="667875" y="4287775"/>
            <a:ext cx="78390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accent3"/>
                </a:solidFill>
                <a:latin typeface="Proxima Nova"/>
                <a:ea typeface="Proxima Nova"/>
                <a:cs typeface="Proxima Nova"/>
                <a:sym typeface="Proxima Nova"/>
              </a:rPr>
              <a:t>It is important to note that we do not claim one model is definitively superior to another. Instead, each model contributes unique insights, and their performance is converging towards improving our overall MAP@5 score. This multi-model approach allows us to validate improvements across different methods and ultimately refine our system for more robust hotel ID classification.</a:t>
            </a:r>
            <a:endParaRPr i="1" sz="1000">
              <a:solidFill>
                <a:schemeClr val="accent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Acquisition </a:t>
            </a:r>
            <a:endParaRPr/>
          </a:p>
        </p:txBody>
      </p:sp>
      <p:sp>
        <p:nvSpPr>
          <p:cNvPr id="73" name="Google Shape;73;p15"/>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highlight>
                  <a:schemeClr val="lt1"/>
                </a:highlight>
              </a:rPr>
              <a:t>Competition provided 15GB worth of hotel images as training data</a:t>
            </a:r>
            <a:endParaRPr>
              <a:highlight>
                <a:schemeClr val="lt1"/>
              </a:highlight>
            </a:endParaRPr>
          </a:p>
          <a:p>
            <a:pPr indent="-342900" lvl="0" marL="457200" rtl="0" algn="l">
              <a:spcBef>
                <a:spcPts val="0"/>
              </a:spcBef>
              <a:spcAft>
                <a:spcPts val="0"/>
              </a:spcAft>
              <a:buSzPts val="1800"/>
              <a:buChar char="●"/>
            </a:pPr>
            <a:r>
              <a:rPr lang="en">
                <a:highlight>
                  <a:schemeClr val="lt1"/>
                </a:highlight>
              </a:rPr>
              <a:t>Issues with using full dataset</a:t>
            </a:r>
            <a:endParaRPr>
              <a:highlight>
                <a:schemeClr val="lt1"/>
              </a:highlight>
            </a:endParaRPr>
          </a:p>
          <a:p>
            <a:pPr indent="-342900" lvl="0" marL="457200" rtl="0" algn="l">
              <a:spcBef>
                <a:spcPts val="0"/>
              </a:spcBef>
              <a:spcAft>
                <a:spcPts val="0"/>
              </a:spcAft>
              <a:buSzPts val="1800"/>
              <a:buChar char="●"/>
            </a:pPr>
            <a:r>
              <a:rPr lang="en">
                <a:highlight>
                  <a:schemeClr val="lt1"/>
                </a:highlight>
              </a:rPr>
              <a:t>Switched to running directly off of Kaggle</a:t>
            </a:r>
            <a:endParaRPr>
              <a:highlight>
                <a:schemeClr val="lt1"/>
              </a:highlight>
            </a:endParaRPr>
          </a:p>
        </p:txBody>
      </p:sp>
      <p:pic>
        <p:nvPicPr>
          <p:cNvPr id="74" name="Google Shape;74;p15"/>
          <p:cNvPicPr preferRelativeResize="0"/>
          <p:nvPr/>
        </p:nvPicPr>
        <p:blipFill>
          <a:blip r:embed="rId3">
            <a:alphaModFix/>
          </a:blip>
          <a:stretch>
            <a:fillRect/>
          </a:stretch>
        </p:blipFill>
        <p:spPr>
          <a:xfrm>
            <a:off x="7345725" y="3192575"/>
            <a:ext cx="1486575" cy="148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0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Model: Random Assignment</a:t>
            </a:r>
            <a:endParaRPr/>
          </a:p>
        </p:txBody>
      </p:sp>
      <p:sp>
        <p:nvSpPr>
          <p:cNvPr id="80" name="Google Shape;80;p16"/>
          <p:cNvSpPr txBox="1"/>
          <p:nvPr>
            <p:ph idx="1" type="body"/>
          </p:nvPr>
        </p:nvSpPr>
        <p:spPr>
          <a:xfrm>
            <a:off x="311700" y="1285150"/>
            <a:ext cx="8719500" cy="355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Establish a performance benchmark to test against our model</a:t>
            </a:r>
            <a:endParaRPr/>
          </a:p>
          <a:p>
            <a:pPr indent="-342900" lvl="0" marL="457200" rtl="0" algn="l">
              <a:spcBef>
                <a:spcPts val="0"/>
              </a:spcBef>
              <a:spcAft>
                <a:spcPts val="0"/>
              </a:spcAft>
              <a:buSzPts val="1800"/>
              <a:buChar char="●"/>
            </a:pPr>
            <a:r>
              <a:rPr lang="en"/>
              <a:t>Extract </a:t>
            </a:r>
            <a:r>
              <a:rPr lang="en"/>
              <a:t>full list of hotel IDs from dataset</a:t>
            </a:r>
            <a:endParaRPr/>
          </a:p>
          <a:p>
            <a:pPr indent="-342900" lvl="0" marL="457200" rtl="0" algn="l">
              <a:spcBef>
                <a:spcPts val="0"/>
              </a:spcBef>
              <a:spcAft>
                <a:spcPts val="0"/>
              </a:spcAft>
              <a:buSzPts val="1800"/>
              <a:buChar char="●"/>
            </a:pPr>
            <a:r>
              <a:rPr lang="en"/>
              <a:t>For each test image, randomly assign 5 hotel IDs as predictions</a:t>
            </a:r>
            <a:endParaRPr/>
          </a:p>
          <a:p>
            <a:pPr indent="-342900" lvl="0" marL="457200" rtl="0" algn="l">
              <a:spcBef>
                <a:spcPts val="0"/>
              </a:spcBef>
              <a:spcAft>
                <a:spcPts val="0"/>
              </a:spcAft>
              <a:buSzPts val="1800"/>
              <a:buChar char="●"/>
            </a:pPr>
            <a:r>
              <a:rPr lang="en"/>
              <a:t>Random model has an extremely low MAP@5 score as seen below.</a:t>
            </a:r>
            <a:endParaRPr/>
          </a:p>
          <a:p>
            <a:pPr indent="0" lvl="0" marL="0" rtl="0" algn="l">
              <a:spcBef>
                <a:spcPts val="1200"/>
              </a:spcBef>
              <a:spcAft>
                <a:spcPts val="1200"/>
              </a:spcAft>
              <a:buNone/>
            </a:pPr>
            <a:r>
              <a:t/>
            </a:r>
            <a:endParaRPr/>
          </a:p>
        </p:txBody>
      </p:sp>
      <p:pic>
        <p:nvPicPr>
          <p:cNvPr id="81" name="Google Shape;81;p16"/>
          <p:cNvPicPr preferRelativeResize="0"/>
          <p:nvPr/>
        </p:nvPicPr>
        <p:blipFill rotWithShape="1">
          <a:blip r:embed="rId3">
            <a:alphaModFix/>
          </a:blip>
          <a:srcRect b="58862" l="7213" r="13778" t="11565"/>
          <a:stretch/>
        </p:blipFill>
        <p:spPr>
          <a:xfrm>
            <a:off x="311750" y="3163250"/>
            <a:ext cx="8719401" cy="104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ResNet Architecture</a:t>
            </a:r>
            <a:endParaRPr/>
          </a:p>
        </p:txBody>
      </p:sp>
      <p:pic>
        <p:nvPicPr>
          <p:cNvPr id="87" name="Google Shape;87;p17"/>
          <p:cNvPicPr preferRelativeResize="0"/>
          <p:nvPr/>
        </p:nvPicPr>
        <p:blipFill>
          <a:blip r:embed="rId3">
            <a:alphaModFix/>
          </a:blip>
          <a:stretch>
            <a:fillRect/>
          </a:stretch>
        </p:blipFill>
        <p:spPr>
          <a:xfrm>
            <a:off x="914525" y="1017725"/>
            <a:ext cx="7314930"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lang="en" sz="2144"/>
              <a:t>ResNet Model Setup </a:t>
            </a:r>
            <a:endParaRPr sz="2144"/>
          </a:p>
          <a:p>
            <a:pPr indent="0" lvl="0" marL="0" rtl="0" algn="l">
              <a:spcBef>
                <a:spcPts val="400"/>
              </a:spcBef>
              <a:spcAft>
                <a:spcPts val="0"/>
              </a:spcAft>
              <a:buNone/>
            </a:pPr>
            <a:r>
              <a:t/>
            </a:r>
            <a:endParaRPr/>
          </a:p>
        </p:txBody>
      </p:sp>
      <p:sp>
        <p:nvSpPr>
          <p:cNvPr id="93" name="Google Shape;93;p18"/>
          <p:cNvSpPr txBox="1"/>
          <p:nvPr>
            <p:ph idx="1" type="body"/>
          </p:nvPr>
        </p:nvSpPr>
        <p:spPr>
          <a:xfrm>
            <a:off x="311700" y="11414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TIMM (Torchvision Image Models)</a:t>
            </a:r>
            <a:endParaRPr/>
          </a:p>
          <a:p>
            <a:pPr indent="-317500" lvl="1" marL="914400" rtl="0" algn="l">
              <a:spcBef>
                <a:spcPts val="0"/>
              </a:spcBef>
              <a:spcAft>
                <a:spcPts val="0"/>
              </a:spcAft>
              <a:buSzPts val="1400"/>
              <a:buChar char="○"/>
            </a:pPr>
            <a:r>
              <a:rPr lang="en"/>
              <a:t>A python library that makes it easy to use powerful pre-trained deep learning models for computer vision tasks</a:t>
            </a:r>
            <a:endParaRPr/>
          </a:p>
          <a:p>
            <a:pPr indent="-317500" lvl="1" marL="914400" rtl="0" algn="l">
              <a:spcBef>
                <a:spcPts val="0"/>
              </a:spcBef>
              <a:spcAft>
                <a:spcPts val="0"/>
              </a:spcAft>
              <a:buSzPts val="1400"/>
              <a:buChar char="○"/>
            </a:pPr>
            <a:r>
              <a:rPr lang="en"/>
              <a:t>It wraps around Pytorch and </a:t>
            </a:r>
            <a:r>
              <a:rPr lang="en"/>
              <a:t>provides</a:t>
            </a:r>
            <a:r>
              <a:rPr lang="en"/>
              <a:t> a single interface to load and modify models like RestNet, preventing us from the tedious task of coding neural networks from scratch</a:t>
            </a:r>
            <a:endParaRPr/>
          </a:p>
          <a:p>
            <a:pPr indent="-342900" lvl="0" marL="457200" rtl="0" algn="l">
              <a:spcBef>
                <a:spcPts val="0"/>
              </a:spcBef>
              <a:spcAft>
                <a:spcPts val="0"/>
              </a:spcAft>
              <a:buSzPts val="1800"/>
              <a:buChar char="●"/>
            </a:pPr>
            <a:r>
              <a:rPr lang="en"/>
              <a:t>Fixed randomness- </a:t>
            </a:r>
            <a:r>
              <a:rPr lang="en"/>
              <a:t>def seed_everything(seed): allows the model to behave consistently during </a:t>
            </a:r>
            <a:r>
              <a:rPr lang="en"/>
              <a:t>training</a:t>
            </a:r>
            <a:r>
              <a:rPr lang="en"/>
              <a:t> iterations</a:t>
            </a:r>
            <a:endParaRPr/>
          </a:p>
          <a:p>
            <a:pPr indent="-317500" lvl="1" marL="914400" rtl="0" algn="l">
              <a:spcBef>
                <a:spcPts val="0"/>
              </a:spcBef>
              <a:spcAft>
                <a:spcPts val="0"/>
              </a:spcAft>
              <a:buSzPts val="1400"/>
              <a:buChar char="○"/>
            </a:pPr>
            <a:r>
              <a:rPr lang="en"/>
              <a:t>Neural networks involve randomness during weight </a:t>
            </a:r>
            <a:r>
              <a:rPr lang="en"/>
              <a:t>initialization</a:t>
            </a:r>
            <a:r>
              <a:rPr lang="en"/>
              <a:t>, </a:t>
            </a:r>
            <a:r>
              <a:rPr lang="en"/>
              <a:t>shuffling</a:t>
            </a:r>
            <a:r>
              <a:rPr lang="en"/>
              <a:t> data, and dropout  layers</a:t>
            </a:r>
            <a:endParaRPr/>
          </a:p>
          <a:p>
            <a:pPr indent="-317500" lvl="1" marL="914400" rtl="0" algn="l">
              <a:spcBef>
                <a:spcPts val="0"/>
              </a:spcBef>
              <a:spcAft>
                <a:spcPts val="0"/>
              </a:spcAft>
              <a:buSzPts val="1400"/>
              <a:buChar char="○"/>
            </a:pPr>
            <a:r>
              <a:rPr lang="en"/>
              <a:t>Without fixing the seed, the model might produce slightly different results each time, even with the same data</a:t>
            </a:r>
            <a:endParaRPr/>
          </a:p>
        </p:txBody>
      </p:sp>
      <p:pic>
        <p:nvPicPr>
          <p:cNvPr id="94" name="Google Shape;94;p18"/>
          <p:cNvPicPr preferRelativeResize="0"/>
          <p:nvPr/>
        </p:nvPicPr>
        <p:blipFill>
          <a:blip r:embed="rId3">
            <a:alphaModFix/>
          </a:blip>
          <a:stretch>
            <a:fillRect/>
          </a:stretch>
        </p:blipFill>
        <p:spPr>
          <a:xfrm>
            <a:off x="6075475" y="-69413"/>
            <a:ext cx="2965950" cy="1601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lang="en" sz="2144"/>
              <a:t>ResNet Data Processing </a:t>
            </a:r>
            <a:endParaRPr sz="2144"/>
          </a:p>
          <a:p>
            <a:pPr indent="0" lvl="0" marL="0" rtl="0" algn="l">
              <a:spcBef>
                <a:spcPts val="400"/>
              </a:spcBef>
              <a:spcAft>
                <a:spcPts val="0"/>
              </a:spcAft>
              <a:buNone/>
            </a:pPr>
            <a:r>
              <a:t/>
            </a:r>
            <a:endParaRPr/>
          </a:p>
        </p:txBody>
      </p:sp>
      <p:sp>
        <p:nvSpPr>
          <p:cNvPr id="100" name="Google Shape;100;p19"/>
          <p:cNvSpPr txBox="1"/>
          <p:nvPr>
            <p:ph idx="1" type="body"/>
          </p:nvPr>
        </p:nvSpPr>
        <p:spPr>
          <a:xfrm>
            <a:off x="311700" y="1152475"/>
            <a:ext cx="4912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Padding Function </a:t>
            </a:r>
            <a:endParaRPr/>
          </a:p>
          <a:p>
            <a:pPr indent="-342900" lvl="0" marL="457200" rtl="0" algn="l">
              <a:spcBef>
                <a:spcPts val="1200"/>
              </a:spcBef>
              <a:spcAft>
                <a:spcPts val="0"/>
              </a:spcAft>
              <a:buSzPts val="1800"/>
              <a:buChar char="●"/>
            </a:pPr>
            <a:r>
              <a:rPr lang="en"/>
              <a:t>Neural </a:t>
            </a:r>
            <a:r>
              <a:rPr lang="en"/>
              <a:t>networks</a:t>
            </a:r>
            <a:r>
              <a:rPr lang="en"/>
              <a:t> expect all input images to be the same size; Some images might be portrait, and others landscape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Padding adds black pixels to make sure that the image is square without </a:t>
            </a:r>
            <a:r>
              <a:rPr lang="en"/>
              <a:t>distorting</a:t>
            </a:r>
            <a:r>
              <a:rPr lang="en"/>
              <a:t> it </a:t>
            </a:r>
            <a:endParaRPr/>
          </a:p>
          <a:p>
            <a:pPr indent="0" lvl="0" marL="0" rtl="0" algn="l">
              <a:spcBef>
                <a:spcPts val="120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5430375" y="1501675"/>
            <a:ext cx="3297449" cy="2221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Attempted</a:t>
            </a:r>
            <a:r>
              <a:rPr lang="en"/>
              <a:t> ResNet Data Augmentations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Enhanced Occlusion Handling</a:t>
            </a:r>
            <a:endParaRPr/>
          </a:p>
          <a:p>
            <a:pPr indent="-317500" lvl="1" marL="914400" rtl="0" algn="l">
              <a:spcBef>
                <a:spcPts val="0"/>
              </a:spcBef>
              <a:spcAft>
                <a:spcPts val="0"/>
              </a:spcAft>
              <a:buSzPts val="1400"/>
              <a:buChar char="○"/>
            </a:pPr>
            <a:r>
              <a:rPr lang="en"/>
              <a:t>Added GridDropout</a:t>
            </a:r>
            <a:endParaRPr/>
          </a:p>
          <a:p>
            <a:pPr indent="-317500" lvl="1" marL="914400" rtl="0" algn="l">
              <a:spcBef>
                <a:spcPts val="0"/>
              </a:spcBef>
              <a:spcAft>
                <a:spcPts val="0"/>
              </a:spcAft>
              <a:buSzPts val="1400"/>
              <a:buChar char="○"/>
            </a:pPr>
            <a:r>
              <a:rPr lang="en"/>
              <a:t>Suggested CutMix</a:t>
            </a:r>
            <a:endParaRPr/>
          </a:p>
          <a:p>
            <a:pPr indent="-342900" lvl="0" marL="457200" rtl="0" algn="l">
              <a:spcBef>
                <a:spcPts val="0"/>
              </a:spcBef>
              <a:spcAft>
                <a:spcPts val="0"/>
              </a:spcAft>
              <a:buSzPts val="1800"/>
              <a:buChar char="●"/>
            </a:pPr>
            <a:r>
              <a:rPr lang="en"/>
              <a:t>Improved Color Transformations</a:t>
            </a:r>
            <a:endParaRPr/>
          </a:p>
          <a:p>
            <a:pPr indent="-317500" lvl="1" marL="914400" rtl="0" algn="l">
              <a:spcBef>
                <a:spcPts val="0"/>
              </a:spcBef>
              <a:spcAft>
                <a:spcPts val="0"/>
              </a:spcAft>
              <a:buSzPts val="1400"/>
              <a:buChar char="○"/>
            </a:pPr>
            <a:r>
              <a:rPr lang="en"/>
              <a:t>Added CLAHE</a:t>
            </a:r>
            <a:endParaRPr/>
          </a:p>
          <a:p>
            <a:pPr indent="-317500" lvl="1" marL="914400" rtl="0" algn="l">
              <a:spcBef>
                <a:spcPts val="0"/>
              </a:spcBef>
              <a:spcAft>
                <a:spcPts val="0"/>
              </a:spcAft>
              <a:buSzPts val="1400"/>
              <a:buChar char="○"/>
            </a:pPr>
            <a:r>
              <a:rPr lang="en"/>
              <a:t>Added ChannelShuffle</a:t>
            </a:r>
            <a:endParaRPr/>
          </a:p>
          <a:p>
            <a:pPr indent="-342900" lvl="0" marL="457200" rtl="0" algn="l">
              <a:spcBef>
                <a:spcPts val="0"/>
              </a:spcBef>
              <a:spcAft>
                <a:spcPts val="0"/>
              </a:spcAft>
              <a:buSzPts val="1800"/>
              <a:buChar char="●"/>
            </a:pPr>
            <a:r>
              <a:rPr lang="en"/>
              <a:t>Introduced ToGray for partial grayscale conversion.</a:t>
            </a:r>
            <a:endParaRPr/>
          </a:p>
          <a:p>
            <a:pPr indent="-342900" lvl="0" marL="457200" rtl="0" algn="l">
              <a:spcBef>
                <a:spcPts val="0"/>
              </a:spcBef>
              <a:spcAft>
                <a:spcPts val="0"/>
              </a:spcAft>
              <a:buSzPts val="1800"/>
              <a:buChar char="●"/>
            </a:pPr>
            <a:r>
              <a:rPr lang="en"/>
              <a:t>Additional Spatial Augmentations</a:t>
            </a:r>
            <a:endParaRPr/>
          </a:p>
          <a:p>
            <a:pPr indent="-317500" lvl="1" marL="914400" rtl="0" algn="l">
              <a:spcBef>
                <a:spcPts val="0"/>
              </a:spcBef>
              <a:spcAft>
                <a:spcPts val="0"/>
              </a:spcAft>
              <a:buSzPts val="1400"/>
              <a:buChar char="○"/>
            </a:pPr>
            <a:r>
              <a:rPr lang="en"/>
              <a:t>Implemented GridDistortion</a:t>
            </a:r>
            <a:endParaRPr/>
          </a:p>
          <a:p>
            <a:pPr indent="-317500" lvl="1" marL="914400" rtl="0" algn="l">
              <a:spcBef>
                <a:spcPts val="0"/>
              </a:spcBef>
              <a:spcAft>
                <a:spcPts val="0"/>
              </a:spcAft>
              <a:buSzPts val="1400"/>
              <a:buChar char="○"/>
            </a:pPr>
            <a:r>
              <a:rPr lang="en"/>
              <a:t>Added MotionBlur</a:t>
            </a:r>
            <a:endParaRPr/>
          </a:p>
          <a:p>
            <a:pPr indent="-317500" lvl="1" marL="914400" rtl="0" algn="l">
              <a:spcBef>
                <a:spcPts val="0"/>
              </a:spcBef>
              <a:spcAft>
                <a:spcPts val="0"/>
              </a:spcAft>
              <a:buSzPts val="1400"/>
              <a:buChar char="○"/>
            </a:pPr>
            <a:r>
              <a:rPr lang="en"/>
              <a:t>Introduced Gaussian Noise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Attempted ResNet Data Augmentations </a:t>
            </a:r>
            <a:endParaRPr/>
          </a:p>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Color Augmentation</a:t>
            </a:r>
            <a:endParaRPr/>
          </a:p>
          <a:p>
            <a:pPr indent="-317500" lvl="1" marL="914400" rtl="0" algn="l">
              <a:spcBef>
                <a:spcPts val="0"/>
              </a:spcBef>
              <a:spcAft>
                <a:spcPts val="0"/>
              </a:spcAft>
              <a:buSzPts val="1400"/>
              <a:buChar char="○"/>
            </a:pPr>
            <a:r>
              <a:rPr lang="en"/>
              <a:t>RGBShift</a:t>
            </a:r>
            <a:endParaRPr/>
          </a:p>
          <a:p>
            <a:pPr indent="-342900" lvl="0" marL="457200" rtl="0" algn="l">
              <a:spcBef>
                <a:spcPts val="0"/>
              </a:spcBef>
              <a:spcAft>
                <a:spcPts val="0"/>
              </a:spcAft>
              <a:buSzPts val="1800"/>
              <a:buChar char="●"/>
            </a:pPr>
            <a:r>
              <a:rPr lang="en"/>
              <a:t>ShiftScaleRotate parameters adjusted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