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Economica"/>
      <p:regular r:id="rId15"/>
      <p:bold r:id="rId16"/>
      <p:italic r:id="rId17"/>
      <p:boldItalic r:id="rId18"/>
    </p:embeddedFont>
    <p:embeddedFont>
      <p:font typeface="Proxima Nova"/>
      <p:regular r:id="rId19"/>
      <p:bold r:id="rId20"/>
      <p:italic r:id="rId21"/>
      <p:boldItalic r:id="rId22"/>
    </p:embeddedFont>
    <p:embeddedFont>
      <p:font typeface="Lat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1E4EC9-B941-4321-8660-64958C4CEA7F}">
  <a:tblStyle styleId="{4E1E4EC9-B941-4321-8660-64958C4CEA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22" Type="http://schemas.openxmlformats.org/officeDocument/2006/relationships/font" Target="fonts/ProximaNova-boldItalic.fntdata"/><Relationship Id="rId21" Type="http://schemas.openxmlformats.org/officeDocument/2006/relationships/font" Target="fonts/ProximaNova-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Economica-regular.fntdata"/><Relationship Id="rId14" Type="http://schemas.openxmlformats.org/officeDocument/2006/relationships/slide" Target="slides/slide8.xml"/><Relationship Id="rId17" Type="http://schemas.openxmlformats.org/officeDocument/2006/relationships/font" Target="fonts/Economica-italic.fntdata"/><Relationship Id="rId16" Type="http://schemas.openxmlformats.org/officeDocument/2006/relationships/font" Target="fonts/Economica-bold.fntdata"/><Relationship Id="rId19" Type="http://schemas.openxmlformats.org/officeDocument/2006/relationships/font" Target="fonts/ProximaNova-regular.fntdata"/><Relationship Id="rId18" Type="http://schemas.openxmlformats.org/officeDocument/2006/relationships/font" Target="fonts/Economic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276bd6c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276bd6c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276bd6c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276bd6c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Top Graph (Histogram of Image Counts per Hotel):</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This graph shows a </a:t>
            </a:r>
            <a:r>
              <a:rPr b="1" lang="en">
                <a:solidFill>
                  <a:schemeClr val="dk1"/>
                </a:solidFill>
              </a:rPr>
              <a:t>severe class imbalance</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 few hotels have </a:t>
            </a:r>
            <a:r>
              <a:rPr b="1" lang="en">
                <a:solidFill>
                  <a:schemeClr val="dk1"/>
                </a:solidFill>
              </a:rPr>
              <a:t>hundreds of images</a:t>
            </a:r>
            <a:r>
              <a:rPr lang="en">
                <a:solidFill>
                  <a:schemeClr val="dk1"/>
                </a:solidFill>
              </a:rPr>
              <a:t>, while most have </a:t>
            </a:r>
            <a:r>
              <a:rPr b="1" lang="en">
                <a:solidFill>
                  <a:schemeClr val="dk1"/>
                </a:solidFill>
              </a:rPr>
              <a:t>very few</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You can see this because there are a few very tall bars and many short ones.</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Bottom Graph (Sorted Line + Bar Chart):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This graph shows the </a:t>
            </a:r>
            <a:r>
              <a:rPr b="1" lang="en">
                <a:solidFill>
                  <a:schemeClr val="dk1"/>
                </a:solidFill>
              </a:rPr>
              <a:t>long-tailed distribution</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When we sort hotels by number of images, we see a </a:t>
            </a:r>
            <a:r>
              <a:rPr b="1" lang="en">
                <a:solidFill>
                  <a:schemeClr val="dk1"/>
                </a:solidFill>
              </a:rPr>
              <a:t>sharp drop-off</a:t>
            </a:r>
            <a:r>
              <a:rPr lang="en">
                <a:solidFill>
                  <a:schemeClr val="dk1"/>
                </a:solidFill>
              </a:rPr>
              <a:t> — the top hotels have lots of data, but most hotels have very little.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highlights how </a:t>
            </a:r>
            <a:r>
              <a:rPr b="1" lang="en">
                <a:solidFill>
                  <a:schemeClr val="dk1"/>
                </a:solidFill>
              </a:rPr>
              <a:t>most of the dataset</a:t>
            </a:r>
            <a:r>
              <a:rPr lang="en">
                <a:solidFill>
                  <a:schemeClr val="dk1"/>
                </a:solidFill>
              </a:rPr>
              <a:t> consists of hotels with very </a:t>
            </a:r>
            <a:r>
              <a:rPr b="1" lang="en">
                <a:solidFill>
                  <a:schemeClr val="dk1"/>
                </a:solidFill>
              </a:rPr>
              <a:t>few images</a:t>
            </a:r>
            <a:r>
              <a:rPr lang="en">
                <a:solidFill>
                  <a:schemeClr val="dk1"/>
                </a:solidFill>
              </a:rPr>
              <a:t>.</a:t>
            </a:r>
            <a:br>
              <a:rPr lang="en">
                <a:solidFill>
                  <a:schemeClr val="dk1"/>
                </a:solidFill>
              </a:rPr>
            </a:b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What This Means for the Project: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Because of this imbalance, the model could easily </a:t>
            </a:r>
            <a:r>
              <a:rPr b="1" lang="en">
                <a:solidFill>
                  <a:schemeClr val="dk1"/>
                </a:solidFill>
              </a:rPr>
              <a:t>overfit to popular hotels</a:t>
            </a:r>
            <a:r>
              <a:rPr lang="en">
                <a:solidFill>
                  <a:schemeClr val="dk1"/>
                </a:solidFill>
              </a:rPr>
              <a:t> and </a:t>
            </a:r>
            <a:r>
              <a:rPr b="1" lang="en">
                <a:solidFill>
                  <a:schemeClr val="dk1"/>
                </a:solidFill>
              </a:rPr>
              <a:t>perform poorly on rare ones</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That's why we </a:t>
            </a:r>
            <a:r>
              <a:rPr b="1" lang="en">
                <a:solidFill>
                  <a:schemeClr val="dk1"/>
                </a:solidFill>
              </a:rPr>
              <a:t>heavily used data augmentation</a:t>
            </a:r>
            <a:r>
              <a:rPr lang="en">
                <a:solidFill>
                  <a:schemeClr val="dk1"/>
                </a:solidFill>
              </a:rPr>
              <a:t> to simulate more diverse examples, helping the model generalize better across all hotels.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276bd6c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276bd6c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Faisal</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We began by cleaning the dataset, removing any entries with missing images or hotel IDs.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To ensure CNN compatibility, all images were resized to 384x384 and normalized between 0 and 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standardized hotel and chain names and converted all data types for efficient computation.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For augmentation, we used the Albumentations library to simulate real-world image variation like shifts, flips, and occlusions.</a:t>
            </a:r>
            <a:br>
              <a:rPr lang="en">
                <a:solidFill>
                  <a:schemeClr val="dk1"/>
                </a:solidFill>
              </a:rPr>
            </a:br>
            <a:r>
              <a:rPr lang="en">
                <a:solidFill>
                  <a:schemeClr val="dk1"/>
                </a:solidFill>
              </a:rPr>
              <a:t>Processing was done on Kaggle to take advantage of GPUs and streamline model development.</a:t>
            </a:r>
            <a:br>
              <a:rPr lang="en">
                <a:solidFill>
                  <a:schemeClr val="dk1"/>
                </a:solidFill>
              </a:rPr>
            </a:br>
            <a:r>
              <a:rPr lang="en">
                <a:solidFill>
                  <a:schemeClr val="dk1"/>
                </a:solidFill>
              </a:rPr>
              <a:t>To handle class imbalance, we used weighted loss functions and test-time augmentation to improve prediction robustness during inference.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276bd6c4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276bd6c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Faisal</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We start by preprocessing hotel room images: resizing and padding to standardize input size.</a:t>
            </a:r>
            <a:br>
              <a:rPr lang="en"/>
            </a:br>
            <a:endParaRPr/>
          </a:p>
          <a:p>
            <a:pPr indent="-298450" lvl="0" marL="457200" rtl="0" algn="l">
              <a:spcBef>
                <a:spcPts val="0"/>
              </a:spcBef>
              <a:spcAft>
                <a:spcPts val="0"/>
              </a:spcAft>
              <a:buSzPts val="1100"/>
              <a:buChar char="●"/>
            </a:pPr>
            <a:r>
              <a:rPr lang="en"/>
              <a:t>The initial convolution and pooling layers extract basic features like edges and textures.</a:t>
            </a:r>
            <a:br>
              <a:rPr lang="en"/>
            </a:br>
            <a:endParaRPr/>
          </a:p>
          <a:p>
            <a:pPr indent="-298450" lvl="0" marL="457200" rtl="0" algn="l">
              <a:spcBef>
                <a:spcPts val="0"/>
              </a:spcBef>
              <a:spcAft>
                <a:spcPts val="0"/>
              </a:spcAft>
              <a:buSzPts val="1100"/>
              <a:buChar char="●"/>
            </a:pPr>
            <a:r>
              <a:rPr lang="en"/>
              <a:t>Residual blocks with skip connections are critical for learning deeper, more complex features without vanishing gradients.</a:t>
            </a:r>
            <a:br>
              <a:rPr lang="en"/>
            </a:br>
            <a:endParaRPr/>
          </a:p>
          <a:p>
            <a:pPr indent="-298450" lvl="0" marL="457200" rtl="0" algn="l">
              <a:spcBef>
                <a:spcPts val="0"/>
              </a:spcBef>
              <a:spcAft>
                <a:spcPts val="0"/>
              </a:spcAft>
              <a:buSzPts val="1100"/>
              <a:buChar char="●"/>
            </a:pPr>
            <a:r>
              <a:rPr lang="en"/>
              <a:t>Global average pooling compresses spatial features into a vector, followed by a fully connected layer for hotel ID classification.</a:t>
            </a:r>
            <a:br>
              <a:rPr lang="en"/>
            </a:br>
            <a:endParaRPr/>
          </a:p>
          <a:p>
            <a:pPr indent="-298450" lvl="0" marL="457200" rtl="0" algn="l">
              <a:spcBef>
                <a:spcPts val="0"/>
              </a:spcBef>
              <a:spcAft>
                <a:spcPts val="0"/>
              </a:spcAft>
              <a:buSzPts val="1100"/>
              <a:buChar char="●"/>
            </a:pPr>
            <a:r>
              <a:rPr lang="en"/>
              <a:t>Instead of training from scratch, we used TIMM to load a ResNet pretrained on ImageNet — already capable of recognizing basic visual patterns.</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To improve robustness, we added augmentations for occlusions (GridDropout, CutMix), color (CLAHE, ChannelShuffle), and spatial distortions (Affine, MotionBlur, Gaussian noise).</a:t>
            </a:r>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At inference time (after training is complete and predictions need to be made), we applied Test-Time Augmentation (TTA), where multiple augmented versions of each test image are averaged to boost prediction stability and handle noise, lighting changes, and occlusions better. This is where we got most of our improvement and which will be discussed in the upcoming slides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**Since our </a:t>
            </a:r>
            <a:r>
              <a:rPr lang="en"/>
              <a:t>present</a:t>
            </a:r>
            <a:r>
              <a:rPr lang="en"/>
              <a:t> </a:t>
            </a:r>
            <a:r>
              <a:rPr lang="en"/>
              <a:t>interactive</a:t>
            </a:r>
            <a:r>
              <a:rPr lang="en"/>
              <a:t> dashboard focuses on the resnet model, we will return to this model and it’s details after the presentation…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276bd6c4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276bd6c4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chemeClr val="dk1"/>
                </a:solidFill>
              </a:rPr>
              <a:t>Faisal</a:t>
            </a:r>
            <a:endParaRPr b="1">
              <a:solidFill>
                <a:schemeClr val="dk1"/>
              </a:solidFill>
            </a:endParaRPr>
          </a:p>
          <a:p>
            <a:pPr indent="0" lvl="0" marL="0" rtl="0" algn="l">
              <a:spcBef>
                <a:spcPts val="1200"/>
              </a:spcBef>
              <a:spcAft>
                <a:spcPts val="0"/>
              </a:spcAft>
              <a:buNone/>
            </a:pPr>
            <a:r>
              <a:rPr b="1" lang="en">
                <a:solidFill>
                  <a:schemeClr val="dk1"/>
                </a:solidFill>
              </a:rPr>
              <a:t>Reads bullets on slide first</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Why Confidence-weighted averaging improve accuracy  </a:t>
            </a:r>
            <a:endParaRPr b="1">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Confidence-weighted averaging</a:t>
            </a:r>
            <a:r>
              <a:rPr lang="en">
                <a:solidFill>
                  <a:schemeClr val="dk1"/>
                </a:solidFill>
              </a:rPr>
              <a:t> was used in the TTA (Test-Time Augmentation) pipeline.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 </a:t>
            </a:r>
            <a:r>
              <a:rPr b="1" lang="en">
                <a:solidFill>
                  <a:schemeClr val="dk1"/>
                </a:solidFill>
              </a:rPr>
              <a:t>combines predictions</a:t>
            </a:r>
            <a:r>
              <a:rPr lang="en">
                <a:solidFill>
                  <a:schemeClr val="dk1"/>
                </a:solidFill>
              </a:rPr>
              <a:t> from both the </a:t>
            </a:r>
            <a:r>
              <a:rPr b="1" lang="en">
                <a:solidFill>
                  <a:schemeClr val="dk1"/>
                </a:solidFill>
              </a:rPr>
              <a:t>original</a:t>
            </a:r>
            <a:r>
              <a:rPr lang="en">
                <a:solidFill>
                  <a:schemeClr val="dk1"/>
                </a:solidFill>
              </a:rPr>
              <a:t> and </a:t>
            </a:r>
            <a:r>
              <a:rPr b="1" lang="en">
                <a:solidFill>
                  <a:schemeClr val="dk1"/>
                </a:solidFill>
              </a:rPr>
              <a:t>augmented images</a:t>
            </a: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 </a:t>
            </a:r>
            <a:r>
              <a:rPr b="1" lang="en">
                <a:solidFill>
                  <a:schemeClr val="dk1"/>
                </a:solidFill>
              </a:rPr>
              <a:t>sigmoid function</a:t>
            </a:r>
            <a:r>
              <a:rPr lang="en">
                <a:solidFill>
                  <a:schemeClr val="dk1"/>
                </a:solidFill>
              </a:rPr>
              <a:t> is applied to the model's output logits to </a:t>
            </a:r>
            <a:r>
              <a:rPr b="1" lang="en">
                <a:solidFill>
                  <a:schemeClr val="dk1"/>
                </a:solidFill>
              </a:rPr>
              <a:t>normalize them into probabilities</a:t>
            </a:r>
            <a:r>
              <a:rPr lang="en">
                <a:solidFill>
                  <a:schemeClr val="dk1"/>
                </a:solidFill>
              </a:rPr>
              <a:t> before averaging.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This ensures that </a:t>
            </a:r>
            <a:r>
              <a:rPr b="1" lang="en">
                <a:solidFill>
                  <a:schemeClr val="dk1"/>
                </a:solidFill>
              </a:rPr>
              <a:t>predictions with stronger confidence</a:t>
            </a:r>
            <a:r>
              <a:rPr lang="en">
                <a:solidFill>
                  <a:schemeClr val="dk1"/>
                </a:solidFill>
              </a:rPr>
              <a:t> (i.e., higher probability values) have </a:t>
            </a:r>
            <a:r>
              <a:rPr b="1" lang="en">
                <a:solidFill>
                  <a:schemeClr val="dk1"/>
                </a:solidFill>
              </a:rPr>
              <a:t>more influence</a:t>
            </a:r>
            <a:r>
              <a:rPr lang="en">
                <a:solidFill>
                  <a:schemeClr val="dk1"/>
                </a:solidFill>
              </a:rPr>
              <a:t> on the final result.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approach </a:t>
            </a:r>
            <a:r>
              <a:rPr b="1" lang="en">
                <a:solidFill>
                  <a:schemeClr val="dk1"/>
                </a:solidFill>
              </a:rPr>
              <a:t>filters out uncertain predictions</a:t>
            </a:r>
            <a:r>
              <a:rPr lang="en">
                <a:solidFill>
                  <a:schemeClr val="dk1"/>
                </a:solidFill>
              </a:rPr>
              <a:t> by giving them less weight.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It also </a:t>
            </a:r>
            <a:r>
              <a:rPr b="1" lang="en">
                <a:solidFill>
                  <a:schemeClr val="dk1"/>
                </a:solidFill>
              </a:rPr>
              <a:t>emphasizes consistent visual patterns</a:t>
            </a:r>
            <a:r>
              <a:rPr lang="en">
                <a:solidFill>
                  <a:schemeClr val="dk1"/>
                </a:solidFill>
              </a:rPr>
              <a:t> across multiple augmented views of the same image.</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Why Top-2 Confident Flips led to no Improvement </a:t>
            </a:r>
            <a:endParaRPr/>
          </a:p>
          <a:p>
            <a:pPr indent="-298450" lvl="0" marL="457200" rtl="0" algn="l">
              <a:spcBef>
                <a:spcPts val="0"/>
              </a:spcBef>
              <a:spcAft>
                <a:spcPts val="0"/>
              </a:spcAft>
              <a:buSzPts val="1100"/>
              <a:buChar char="●"/>
            </a:pPr>
            <a:r>
              <a:rPr lang="en"/>
              <a:t>Selected top 2 most confident horizontal flips for TTA.</a:t>
            </a:r>
            <a:endParaRPr/>
          </a:p>
          <a:p>
            <a:pPr indent="-298450" lvl="0" marL="457200" rtl="0" algn="l">
              <a:spcBef>
                <a:spcPts val="0"/>
              </a:spcBef>
              <a:spcAft>
                <a:spcPts val="0"/>
              </a:spcAft>
              <a:buSzPts val="1100"/>
              <a:buChar char="●"/>
            </a:pPr>
            <a:r>
              <a:rPr lang="en"/>
              <a:t>Aimed to reduce noisy predictions and focus on reliable views.</a:t>
            </a:r>
            <a:endParaRPr/>
          </a:p>
          <a:p>
            <a:pPr indent="-298450" lvl="0" marL="457200" rtl="0" algn="l">
              <a:spcBef>
                <a:spcPts val="0"/>
              </a:spcBef>
              <a:spcAft>
                <a:spcPts val="0"/>
              </a:spcAft>
              <a:buSzPts val="1100"/>
              <a:buChar char="●"/>
            </a:pPr>
            <a:r>
              <a:rPr lang="en"/>
              <a:t>No improvement likely because:</a:t>
            </a:r>
            <a:endParaRPr/>
          </a:p>
          <a:p>
            <a:pPr indent="-298450" lvl="1" marL="914400" rtl="0" algn="l">
              <a:spcBef>
                <a:spcPts val="0"/>
              </a:spcBef>
              <a:spcAft>
                <a:spcPts val="0"/>
              </a:spcAft>
              <a:buSzPts val="1100"/>
              <a:buChar char="○"/>
            </a:pPr>
            <a:r>
              <a:rPr lang="en"/>
              <a:t>Horizontal flips added little new info due to room symmetry.</a:t>
            </a:r>
            <a:endParaRPr/>
          </a:p>
          <a:p>
            <a:pPr indent="-298450" lvl="1" marL="914400" rtl="0" algn="l">
              <a:spcBef>
                <a:spcPts val="0"/>
              </a:spcBef>
              <a:spcAft>
                <a:spcPts val="0"/>
              </a:spcAft>
              <a:buSzPts val="1100"/>
              <a:buChar char="○"/>
            </a:pPr>
            <a:r>
              <a:rPr lang="en"/>
              <a:t>Confidence scores may have favored wrong predictions.</a:t>
            </a:r>
            <a:endParaRPr/>
          </a:p>
          <a:p>
            <a:pPr indent="-298450" lvl="1" marL="914400" rtl="0" algn="l">
              <a:spcBef>
                <a:spcPts val="0"/>
              </a:spcBef>
              <a:spcAft>
                <a:spcPts val="0"/>
              </a:spcAft>
              <a:buSzPts val="1100"/>
              <a:buChar char="○"/>
            </a:pPr>
            <a:r>
              <a:rPr lang="en"/>
              <a:t>Discarded useful variation from other augmentations.</a:t>
            </a:r>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Why Rank Averaging led to decrease Improvement </a:t>
            </a:r>
            <a:endParaRPr/>
          </a:p>
          <a:p>
            <a:pPr indent="-298450" lvl="0" marL="457200" rtl="0" algn="l">
              <a:spcBef>
                <a:spcPts val="0"/>
              </a:spcBef>
              <a:spcAft>
                <a:spcPts val="0"/>
              </a:spcAft>
              <a:buSzPts val="1100"/>
              <a:buChar char="●"/>
            </a:pPr>
            <a:r>
              <a:rPr lang="en"/>
              <a:t>Averaged class ranks instead of raw probabilities across TTA views.</a:t>
            </a:r>
            <a:endParaRPr/>
          </a:p>
          <a:p>
            <a:pPr indent="-298450" lvl="0" marL="457200" rtl="0" algn="l">
              <a:spcBef>
                <a:spcPts val="0"/>
              </a:spcBef>
              <a:spcAft>
                <a:spcPts val="0"/>
              </a:spcAft>
              <a:buSzPts val="1100"/>
              <a:buChar char="●"/>
            </a:pPr>
            <a:r>
              <a:rPr lang="en"/>
              <a:t>Intended to reduce impact of uncalibrated outputs.</a:t>
            </a:r>
            <a:endParaRPr/>
          </a:p>
          <a:p>
            <a:pPr indent="-298450" lvl="0" marL="457200" rtl="0" algn="l">
              <a:spcBef>
                <a:spcPts val="0"/>
              </a:spcBef>
              <a:spcAft>
                <a:spcPts val="0"/>
              </a:spcAft>
              <a:buSzPts val="1100"/>
              <a:buChar char="●"/>
            </a:pPr>
            <a:r>
              <a:rPr lang="en"/>
              <a:t>Decreased accuracy likely because:</a:t>
            </a:r>
            <a:endParaRPr/>
          </a:p>
          <a:p>
            <a:pPr indent="-298450" lvl="1" marL="914400" rtl="0" algn="l">
              <a:spcBef>
                <a:spcPts val="0"/>
              </a:spcBef>
              <a:spcAft>
                <a:spcPts val="0"/>
              </a:spcAft>
              <a:buSzPts val="1100"/>
              <a:buChar char="○"/>
            </a:pPr>
            <a:r>
              <a:rPr lang="en"/>
              <a:t>Discarded confidence magnitude, critical in fine-grained hotel ID matching.</a:t>
            </a:r>
            <a:endParaRPr/>
          </a:p>
          <a:p>
            <a:pPr indent="-298450" lvl="1" marL="914400" rtl="0" algn="l">
              <a:spcBef>
                <a:spcPts val="0"/>
              </a:spcBef>
              <a:spcAft>
                <a:spcPts val="0"/>
              </a:spcAft>
              <a:buSzPts val="1100"/>
              <a:buChar char="○"/>
            </a:pPr>
            <a:r>
              <a:rPr lang="en"/>
              <a:t>Treated weak and strong predictions equally.</a:t>
            </a:r>
            <a:endParaRPr/>
          </a:p>
          <a:p>
            <a:pPr indent="-298450" lvl="1" marL="914400" rtl="0" algn="l">
              <a:spcBef>
                <a:spcPts val="0"/>
              </a:spcBef>
              <a:spcAft>
                <a:spcPts val="0"/>
              </a:spcAft>
              <a:buSzPts val="1100"/>
              <a:buChar char="○"/>
            </a:pPr>
            <a:r>
              <a:rPr lang="en"/>
              <a:t>Hurt MAP@5 by lowering precision in top-ranked results.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276bd6c4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276bd6c4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Aiah add ot this slide too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276bd6c4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276bd6c4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PD 3.4A - Phase III Project Demo</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https://github.com/hziegel/</a:t>
            </a:r>
            <a:endParaRPr/>
          </a:p>
          <a:p>
            <a:pPr indent="0" lvl="0" marL="0" rtl="0" algn="ctr">
              <a:spcBef>
                <a:spcPts val="0"/>
              </a:spcBef>
              <a:spcAft>
                <a:spcPts val="0"/>
              </a:spcAft>
              <a:buNone/>
            </a:pPr>
            <a:r>
              <a:rPr lang="en"/>
              <a:t>Combat-Human-Trafficking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a:t>
            </a:r>
            <a:r>
              <a:rPr lang="en"/>
              <a:t>bjectives of the Project</a:t>
            </a:r>
            <a:endParaRPr/>
          </a:p>
        </p:txBody>
      </p:sp>
      <p:sp>
        <p:nvSpPr>
          <p:cNvPr id="69" name="Google Shape;69;p14"/>
          <p:cNvSpPr txBox="1"/>
          <p:nvPr>
            <p:ph idx="1" type="body"/>
          </p:nvPr>
        </p:nvSpPr>
        <p:spPr>
          <a:xfrm>
            <a:off x="311700" y="1225225"/>
            <a:ext cx="5791500" cy="3288600"/>
          </a:xfrm>
          <a:prstGeom prst="rect">
            <a:avLst/>
          </a:prstGeom>
        </p:spPr>
        <p:txBody>
          <a:bodyPr anchorCtr="0" anchor="t" bIns="91425" lIns="91425" spcFirstLastPara="1" rIns="91425" wrap="square" tIns="91425">
            <a:normAutofit fontScale="92500" lnSpcReduction="20000"/>
          </a:bodyPr>
          <a:lstStyle/>
          <a:p>
            <a:pPr indent="-328453" lvl="0" marL="457200" rtl="0" algn="l">
              <a:spcBef>
                <a:spcPts val="1200"/>
              </a:spcBef>
              <a:spcAft>
                <a:spcPts val="0"/>
              </a:spcAft>
              <a:buClr>
                <a:srgbClr val="000000"/>
              </a:buClr>
              <a:buSzPct val="100000"/>
              <a:buFont typeface="Arial"/>
              <a:buChar char="●"/>
            </a:pPr>
            <a:r>
              <a:rPr lang="en" sz="1700">
                <a:solidFill>
                  <a:srgbClr val="000000"/>
                </a:solidFill>
                <a:latin typeface="Proxima Nova"/>
                <a:ea typeface="Proxima Nova"/>
                <a:cs typeface="Proxima Nova"/>
                <a:sym typeface="Proxima Nova"/>
              </a:rPr>
              <a:t>The human trafficking crisis is a global issue affecting millions, often hidden in hotel rooms</a:t>
            </a:r>
            <a:endParaRPr sz="1700">
              <a:solidFill>
                <a:srgbClr val="000000"/>
              </a:solidFill>
              <a:latin typeface="Proxima Nova"/>
              <a:ea typeface="Proxima Nova"/>
              <a:cs typeface="Proxima Nova"/>
              <a:sym typeface="Proxima Nova"/>
            </a:endParaRPr>
          </a:p>
          <a:p>
            <a:pPr indent="-328453" lvl="0" marL="457200" rtl="0" algn="l">
              <a:spcBef>
                <a:spcPts val="0"/>
              </a:spcBef>
              <a:spcAft>
                <a:spcPts val="0"/>
              </a:spcAft>
              <a:buClr>
                <a:srgbClr val="000000"/>
              </a:buClr>
              <a:buSzPct val="100000"/>
              <a:buFont typeface="Arial"/>
              <a:buChar char="●"/>
            </a:pPr>
            <a:r>
              <a:rPr lang="en" sz="1700">
                <a:solidFill>
                  <a:srgbClr val="000000"/>
                </a:solidFill>
                <a:latin typeface="Proxima Nova"/>
                <a:ea typeface="Proxima Nova"/>
                <a:cs typeface="Proxima Nova"/>
                <a:sym typeface="Proxima Nova"/>
              </a:rPr>
              <a:t>Common challenge for law enforcement is identifying victim locations from limited visual evidence is time-consuming and error-prone.</a:t>
            </a:r>
            <a:endParaRPr sz="1700">
              <a:solidFill>
                <a:srgbClr val="000000"/>
              </a:solidFill>
              <a:latin typeface="Proxima Nova"/>
              <a:ea typeface="Proxima Nova"/>
              <a:cs typeface="Proxima Nova"/>
              <a:sym typeface="Proxima Nova"/>
            </a:endParaRPr>
          </a:p>
          <a:p>
            <a:pPr indent="-328453" lvl="0" marL="457200" rtl="0" algn="l">
              <a:spcBef>
                <a:spcPts val="0"/>
              </a:spcBef>
              <a:spcAft>
                <a:spcPts val="0"/>
              </a:spcAft>
              <a:buClr>
                <a:srgbClr val="000000"/>
              </a:buClr>
              <a:buSzPct val="100000"/>
              <a:buFont typeface="Arial"/>
              <a:buChar char="●"/>
            </a:pPr>
            <a:r>
              <a:rPr lang="en" sz="1700">
                <a:solidFill>
                  <a:srgbClr val="000000"/>
                </a:solidFill>
                <a:latin typeface="Proxima Nova"/>
                <a:ea typeface="Proxima Nova"/>
                <a:cs typeface="Proxima Nova"/>
                <a:sym typeface="Proxima Nova"/>
              </a:rPr>
              <a:t>Project Goal: Develop an AI model to match hotel room images to specific hotels.</a:t>
            </a:r>
            <a:endParaRPr sz="1700">
              <a:solidFill>
                <a:srgbClr val="000000"/>
              </a:solidFill>
              <a:latin typeface="Proxima Nova"/>
              <a:ea typeface="Proxima Nova"/>
              <a:cs typeface="Proxima Nova"/>
              <a:sym typeface="Proxima Nova"/>
            </a:endParaRPr>
          </a:p>
          <a:p>
            <a:pPr indent="-328453" lvl="0" marL="457200" rtl="0" algn="l">
              <a:spcBef>
                <a:spcPts val="0"/>
              </a:spcBef>
              <a:spcAft>
                <a:spcPts val="0"/>
              </a:spcAft>
              <a:buClr>
                <a:srgbClr val="000000"/>
              </a:buClr>
              <a:buSzPct val="100000"/>
              <a:buFont typeface="Arial"/>
              <a:buChar char="●"/>
            </a:pPr>
            <a:r>
              <a:rPr lang="en" sz="1700">
                <a:solidFill>
                  <a:srgbClr val="000000"/>
                </a:solidFill>
                <a:latin typeface="Proxima Nova"/>
                <a:ea typeface="Proxima Nova"/>
                <a:cs typeface="Proxima Nova"/>
                <a:sym typeface="Proxima Nova"/>
              </a:rPr>
              <a:t>Enhance law enforcement response time, improve victim rescue success, and demonstrate AI’s role in tackling human rights issues.</a:t>
            </a:r>
            <a:endParaRPr sz="1700">
              <a:solidFill>
                <a:srgbClr val="000000"/>
              </a:solidFill>
              <a:latin typeface="Proxima Nova"/>
              <a:ea typeface="Proxima Nova"/>
              <a:cs typeface="Proxima Nova"/>
              <a:sym typeface="Proxima Nova"/>
            </a:endParaRPr>
          </a:p>
          <a:p>
            <a:pPr indent="0" lvl="0" marL="0" rtl="0" algn="l">
              <a:spcBef>
                <a:spcPts val="1200"/>
              </a:spcBef>
              <a:spcAft>
                <a:spcPts val="0"/>
              </a:spcAft>
              <a:buNone/>
            </a:pPr>
            <a:r>
              <a:t/>
            </a:r>
            <a:endParaRPr>
              <a:solidFill>
                <a:srgbClr val="616161"/>
              </a:solidFill>
              <a:latin typeface="Proxima Nova"/>
              <a:ea typeface="Proxima Nova"/>
              <a:cs typeface="Proxima Nova"/>
              <a:sym typeface="Proxima Nova"/>
            </a:endParaRPr>
          </a:p>
          <a:p>
            <a:pPr indent="0" lvl="0" marL="0" rtl="0" algn="l">
              <a:spcBef>
                <a:spcPts val="1200"/>
              </a:spcBef>
              <a:spcAft>
                <a:spcPts val="1200"/>
              </a:spcAft>
              <a:buNone/>
            </a:pPr>
            <a:r>
              <a:t/>
            </a:r>
            <a:endParaRPr/>
          </a:p>
        </p:txBody>
      </p:sp>
      <p:pic>
        <p:nvPicPr>
          <p:cNvPr id="70" name="Google Shape;70;p14"/>
          <p:cNvPicPr preferRelativeResize="0"/>
          <p:nvPr/>
        </p:nvPicPr>
        <p:blipFill>
          <a:blip r:embed="rId3">
            <a:alphaModFix/>
          </a:blip>
          <a:stretch>
            <a:fillRect/>
          </a:stretch>
        </p:blipFill>
        <p:spPr>
          <a:xfrm>
            <a:off x="5983250" y="1225225"/>
            <a:ext cx="3040800" cy="202515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272727"/>
                </a:solidFill>
                <a:highlight>
                  <a:srgbClr val="FFFFFF"/>
                </a:highlight>
              </a:rPr>
              <a:t>Data Exploration</a:t>
            </a:r>
            <a:endParaRPr>
              <a:solidFill>
                <a:srgbClr val="272727"/>
              </a:solidFill>
              <a:highlight>
                <a:srgbClr val="FFFFFF"/>
              </a:highlight>
            </a:endParaRPr>
          </a:p>
          <a:p>
            <a:pPr indent="0" lvl="0" marL="0" rtl="0" algn="l">
              <a:spcBef>
                <a:spcPts val="0"/>
              </a:spcBef>
              <a:spcAft>
                <a:spcPts val="0"/>
              </a:spcAft>
              <a:buNone/>
            </a:pPr>
            <a:r>
              <a:t/>
            </a:r>
            <a:endParaRPr sz="1200">
              <a:solidFill>
                <a:srgbClr val="272727"/>
              </a:solidFill>
              <a:highlight>
                <a:srgbClr val="FFFFFF"/>
              </a:highlight>
              <a:latin typeface="Lato"/>
              <a:ea typeface="Lato"/>
              <a:cs typeface="Lato"/>
              <a:sym typeface="Lato"/>
            </a:endParaRPr>
          </a:p>
        </p:txBody>
      </p:sp>
      <p:pic>
        <p:nvPicPr>
          <p:cNvPr id="76" name="Google Shape;76;p15"/>
          <p:cNvPicPr preferRelativeResize="0"/>
          <p:nvPr/>
        </p:nvPicPr>
        <p:blipFill>
          <a:blip r:embed="rId3">
            <a:alphaModFix/>
          </a:blip>
          <a:stretch>
            <a:fillRect/>
          </a:stretch>
        </p:blipFill>
        <p:spPr>
          <a:xfrm>
            <a:off x="139350" y="835075"/>
            <a:ext cx="6286474" cy="1841750"/>
          </a:xfrm>
          <a:prstGeom prst="rect">
            <a:avLst/>
          </a:prstGeom>
          <a:noFill/>
          <a:ln>
            <a:noFill/>
          </a:ln>
        </p:spPr>
      </p:pic>
      <p:pic>
        <p:nvPicPr>
          <p:cNvPr id="77" name="Google Shape;77;p15"/>
          <p:cNvPicPr preferRelativeResize="0"/>
          <p:nvPr/>
        </p:nvPicPr>
        <p:blipFill>
          <a:blip r:embed="rId4">
            <a:alphaModFix/>
          </a:blip>
          <a:stretch>
            <a:fillRect/>
          </a:stretch>
        </p:blipFill>
        <p:spPr>
          <a:xfrm>
            <a:off x="4035900" y="2480325"/>
            <a:ext cx="4903475" cy="2188349"/>
          </a:xfrm>
          <a:prstGeom prst="rect">
            <a:avLst/>
          </a:prstGeom>
          <a:noFill/>
          <a:ln>
            <a:noFill/>
          </a:ln>
        </p:spPr>
      </p:pic>
      <p:pic>
        <p:nvPicPr>
          <p:cNvPr id="78" name="Google Shape;78;p15"/>
          <p:cNvPicPr preferRelativeResize="0"/>
          <p:nvPr/>
        </p:nvPicPr>
        <p:blipFill>
          <a:blip r:embed="rId5">
            <a:alphaModFix/>
          </a:blip>
          <a:stretch>
            <a:fillRect/>
          </a:stretch>
        </p:blipFill>
        <p:spPr>
          <a:xfrm>
            <a:off x="641775" y="2653626"/>
            <a:ext cx="2455629" cy="1841750"/>
          </a:xfrm>
          <a:prstGeom prst="rect">
            <a:avLst/>
          </a:prstGeom>
          <a:noFill/>
          <a:ln>
            <a:noFill/>
          </a:ln>
        </p:spPr>
      </p:pic>
      <p:pic>
        <p:nvPicPr>
          <p:cNvPr id="79" name="Google Shape;79;p15"/>
          <p:cNvPicPr preferRelativeResize="0"/>
          <p:nvPr/>
        </p:nvPicPr>
        <p:blipFill rotWithShape="1">
          <a:blip r:embed="rId6">
            <a:alphaModFix/>
          </a:blip>
          <a:srcRect b="9782" l="6838" r="77430" t="49337"/>
          <a:stretch/>
        </p:blipFill>
        <p:spPr>
          <a:xfrm>
            <a:off x="6478975" y="407375"/>
            <a:ext cx="1841751" cy="1841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a:t>
            </a:r>
            <a:r>
              <a:rPr lang="en"/>
              <a:t>echniques to Process Data</a:t>
            </a:r>
            <a:endParaRPr/>
          </a:p>
        </p:txBody>
      </p:sp>
      <p:sp>
        <p:nvSpPr>
          <p:cNvPr id="85" name="Google Shape;85;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Font typeface="Arial"/>
              <a:buChar char="●"/>
            </a:pPr>
            <a:r>
              <a:rPr lang="en" sz="1400">
                <a:latin typeface="Arial"/>
                <a:ea typeface="Arial"/>
                <a:cs typeface="Arial"/>
                <a:sym typeface="Arial"/>
              </a:rPr>
              <a:t>Removed invalid/missing image entries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Resized all images to 384x384 with padding</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Normalized pixel values (0–1 scale)</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Standardized hotel/chain names and data types</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Used Albumentations for on-the-fly augmentation</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Shifted to Kaggle for GPU-enabled processing</a:t>
            </a:r>
            <a:endParaRPr sz="1400">
              <a:latin typeface="Arial"/>
              <a:ea typeface="Arial"/>
              <a:cs typeface="Arial"/>
              <a:sym typeface="Arial"/>
            </a:endParaRPr>
          </a:p>
          <a:p>
            <a:pPr indent="-317500" lvl="0" marL="457200" rtl="0" algn="l">
              <a:spcBef>
                <a:spcPts val="0"/>
              </a:spcBef>
              <a:spcAft>
                <a:spcPts val="0"/>
              </a:spcAft>
              <a:buSzPts val="1400"/>
              <a:buFont typeface="Arial"/>
              <a:buChar char="●"/>
            </a:pPr>
            <a:r>
              <a:rPr lang="en" sz="1400">
                <a:latin typeface="Arial"/>
                <a:ea typeface="Arial"/>
                <a:cs typeface="Arial"/>
                <a:sym typeface="Arial"/>
              </a:rPr>
              <a:t>Applied weighted loss + TTA to handle imbalance</a:t>
            </a:r>
            <a:endParaRPr sz="2100"/>
          </a:p>
        </p:txBody>
      </p:sp>
      <p:pic>
        <p:nvPicPr>
          <p:cNvPr id="86" name="Google Shape;86;p16"/>
          <p:cNvPicPr preferRelativeResize="0"/>
          <p:nvPr/>
        </p:nvPicPr>
        <p:blipFill rotWithShape="1">
          <a:blip r:embed="rId3">
            <a:alphaModFix/>
          </a:blip>
          <a:srcRect b="0" l="-26230" r="26230" t="0"/>
          <a:stretch/>
        </p:blipFill>
        <p:spPr>
          <a:xfrm>
            <a:off x="5306350" y="3165500"/>
            <a:ext cx="1486575" cy="1486575"/>
          </a:xfrm>
          <a:prstGeom prst="rect">
            <a:avLst/>
          </a:prstGeom>
          <a:noFill/>
          <a:ln>
            <a:noFill/>
          </a:ln>
        </p:spPr>
      </p:pic>
      <p:pic>
        <p:nvPicPr>
          <p:cNvPr id="87" name="Google Shape;87;p16"/>
          <p:cNvPicPr preferRelativeResize="0"/>
          <p:nvPr/>
        </p:nvPicPr>
        <p:blipFill>
          <a:blip r:embed="rId4">
            <a:alphaModFix/>
          </a:blip>
          <a:stretch>
            <a:fillRect/>
          </a:stretch>
        </p:blipFill>
        <p:spPr>
          <a:xfrm>
            <a:off x="1123288" y="3061275"/>
            <a:ext cx="1905000" cy="1905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t>
            </a:r>
            <a:r>
              <a:rPr lang="en"/>
              <a:t>achine Learning Techniques Applied: ResNet</a:t>
            </a:r>
            <a:endParaRPr/>
          </a:p>
        </p:txBody>
      </p:sp>
      <p:sp>
        <p:nvSpPr>
          <p:cNvPr id="93" name="Google Shape;93;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Quick Recap </a:t>
            </a:r>
            <a:endParaRPr/>
          </a:p>
          <a:p>
            <a:pPr indent="-342900" lvl="0" marL="457200" rtl="0" algn="l">
              <a:spcBef>
                <a:spcPts val="1200"/>
              </a:spcBef>
              <a:spcAft>
                <a:spcPts val="0"/>
              </a:spcAft>
              <a:buSzPts val="1800"/>
              <a:buChar char="●"/>
            </a:pPr>
            <a:r>
              <a:rPr lang="en"/>
              <a:t>Input Preprocessing (Resize, Padding)</a:t>
            </a:r>
            <a:endParaRPr/>
          </a:p>
          <a:p>
            <a:pPr indent="-342900" lvl="0" marL="457200" rtl="0" algn="l">
              <a:spcBef>
                <a:spcPts val="0"/>
              </a:spcBef>
              <a:spcAft>
                <a:spcPts val="0"/>
              </a:spcAft>
              <a:buSzPts val="1800"/>
              <a:buChar char="●"/>
            </a:pPr>
            <a:r>
              <a:rPr lang="en"/>
              <a:t>Initial Convolution + Max Pooling</a:t>
            </a:r>
            <a:endParaRPr/>
          </a:p>
          <a:p>
            <a:pPr indent="-342900" lvl="0" marL="457200" rtl="0" algn="l">
              <a:spcBef>
                <a:spcPts val="0"/>
              </a:spcBef>
              <a:spcAft>
                <a:spcPts val="0"/>
              </a:spcAft>
              <a:buSzPts val="1800"/>
              <a:buChar char="●"/>
            </a:pPr>
            <a:r>
              <a:rPr lang="en"/>
              <a:t>Residual Blocks (Skip Connections)</a:t>
            </a:r>
            <a:endParaRPr/>
          </a:p>
          <a:p>
            <a:pPr indent="-342900" lvl="0" marL="457200" rtl="0" algn="l">
              <a:spcBef>
                <a:spcPts val="0"/>
              </a:spcBef>
              <a:spcAft>
                <a:spcPts val="0"/>
              </a:spcAft>
              <a:buSzPts val="1800"/>
              <a:buChar char="●"/>
            </a:pPr>
            <a:r>
              <a:rPr lang="en"/>
              <a:t>Global Average Pooling + Fully Connected Layer</a:t>
            </a:r>
            <a:endParaRPr/>
          </a:p>
          <a:p>
            <a:pPr indent="-342900" lvl="0" marL="457200" rtl="0" algn="l">
              <a:spcBef>
                <a:spcPts val="0"/>
              </a:spcBef>
              <a:spcAft>
                <a:spcPts val="0"/>
              </a:spcAft>
              <a:buSzPts val="1800"/>
              <a:buChar char="●"/>
            </a:pPr>
            <a:r>
              <a:rPr lang="en"/>
              <a:t>Pretrained on ImageNet (TIMM Library)</a:t>
            </a:r>
            <a:endParaRPr/>
          </a:p>
          <a:p>
            <a:pPr indent="-342900" lvl="0" marL="457200" rtl="0" algn="l">
              <a:spcBef>
                <a:spcPts val="0"/>
              </a:spcBef>
              <a:spcAft>
                <a:spcPts val="0"/>
              </a:spcAft>
              <a:buSzPts val="1800"/>
              <a:buChar char="●"/>
            </a:pPr>
            <a:r>
              <a:rPr lang="en"/>
              <a:t>Data Augmentations (Occlusion, Color, Spatial)</a:t>
            </a:r>
            <a:endParaRPr/>
          </a:p>
          <a:p>
            <a:pPr indent="-342900" lvl="0" marL="457200" rtl="0" algn="l">
              <a:spcBef>
                <a:spcPts val="0"/>
              </a:spcBef>
              <a:spcAft>
                <a:spcPts val="0"/>
              </a:spcAft>
              <a:buSzPts val="1800"/>
              <a:buChar char="●"/>
            </a:pPr>
            <a:r>
              <a:rPr lang="en"/>
              <a:t>Test-Time Augmentation (TTA) for Robustness</a:t>
            </a:r>
            <a:endParaRPr/>
          </a:p>
          <a:p>
            <a:pPr indent="-342900" lvl="0" marL="457200" rtl="0" algn="l">
              <a:spcBef>
                <a:spcPts val="0"/>
              </a:spcBef>
              <a:spcAft>
                <a:spcPts val="0"/>
              </a:spcAft>
              <a:buSzPts val="1800"/>
              <a:buChar char="●"/>
            </a:pPr>
            <a:r>
              <a:rPr lang="en"/>
              <a:t>Resnet will be further investigated in the interactive dashboard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Test-Time Augmentation (TTA) Updates</a:t>
            </a:r>
            <a:endParaRPr/>
          </a:p>
        </p:txBody>
      </p:sp>
      <p:sp>
        <p:nvSpPr>
          <p:cNvPr id="99" name="Google Shape;99;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Last time’s TTA model: public score increased (0.166 -&gt; 0.182)</a:t>
            </a:r>
            <a:endParaRPr/>
          </a:p>
          <a:p>
            <a:pPr indent="-317500" lvl="1" marL="914400" rtl="0" algn="l">
              <a:spcBef>
                <a:spcPts val="0"/>
              </a:spcBef>
              <a:spcAft>
                <a:spcPts val="0"/>
              </a:spcAft>
              <a:buSzPts val="1400"/>
              <a:buChar char="○"/>
            </a:pPr>
            <a:r>
              <a:rPr lang="en"/>
              <a:t>Augmentation (only </a:t>
            </a:r>
            <a:r>
              <a:rPr lang="en"/>
              <a:t>horizontal</a:t>
            </a:r>
            <a:r>
              <a:rPr lang="en"/>
              <a:t> flipping) </a:t>
            </a:r>
            <a:r>
              <a:rPr lang="en"/>
              <a:t>and </a:t>
            </a:r>
            <a:r>
              <a:rPr lang="en"/>
              <a:t>Weighted Original Prediction</a:t>
            </a:r>
            <a:endParaRPr/>
          </a:p>
          <a:p>
            <a:pPr indent="-342900" lvl="0" marL="457200" rtl="0" algn="l">
              <a:spcBef>
                <a:spcPts val="0"/>
              </a:spcBef>
              <a:spcAft>
                <a:spcPts val="0"/>
              </a:spcAft>
              <a:buSzPts val="1800"/>
              <a:buChar char="●"/>
            </a:pPr>
            <a:r>
              <a:rPr lang="en"/>
              <a:t>This</a:t>
            </a:r>
            <a:r>
              <a:rPr lang="en"/>
              <a:t> time’s TTA model: public score increased (0.182 -&gt; 0.185)</a:t>
            </a:r>
            <a:endParaRPr/>
          </a:p>
          <a:p>
            <a:pPr indent="0" lvl="0" marL="0" rtl="0" algn="l">
              <a:spcBef>
                <a:spcPts val="1200"/>
              </a:spcBef>
              <a:spcAft>
                <a:spcPts val="1200"/>
              </a:spcAft>
              <a:buNone/>
            </a:pPr>
            <a:r>
              <a:t/>
            </a:r>
            <a:endParaRPr/>
          </a:p>
        </p:txBody>
      </p:sp>
      <p:graphicFrame>
        <p:nvGraphicFramePr>
          <p:cNvPr id="100" name="Google Shape;100;p18"/>
          <p:cNvGraphicFramePr/>
          <p:nvPr/>
        </p:nvGraphicFramePr>
        <p:xfrm>
          <a:off x="1908050" y="2215175"/>
          <a:ext cx="3000000" cy="3000000"/>
        </p:xfrm>
        <a:graphic>
          <a:graphicData uri="http://schemas.openxmlformats.org/drawingml/2006/table">
            <a:tbl>
              <a:tblPr>
                <a:noFill/>
                <a:tableStyleId>{4E1E4EC9-B941-4321-8660-64958C4CEA7F}</a:tableStyleId>
              </a:tblPr>
              <a:tblGrid>
                <a:gridCol w="2825250"/>
                <a:gridCol w="2825250"/>
              </a:tblGrid>
              <a:tr h="391450">
                <a:tc>
                  <a:txBody>
                    <a:bodyPr/>
                    <a:lstStyle/>
                    <a:p>
                      <a:pPr indent="0" lvl="0" marL="0" rtl="0" algn="ctr">
                        <a:lnSpc>
                          <a:spcPct val="115000"/>
                        </a:lnSpc>
                        <a:spcBef>
                          <a:spcPts val="0"/>
                        </a:spcBef>
                        <a:spcAft>
                          <a:spcPts val="0"/>
                        </a:spcAft>
                        <a:buNone/>
                      </a:pPr>
                      <a:r>
                        <a:rPr b="1" lang="en" sz="1100"/>
                        <a:t>Improvement</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Impact on Accuracy</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1450">
                <a:tc>
                  <a:txBody>
                    <a:bodyPr/>
                    <a:lstStyle/>
                    <a:p>
                      <a:pPr indent="0" lvl="0" marL="0" rtl="0" algn="l">
                        <a:spcBef>
                          <a:spcPts val="0"/>
                        </a:spcBef>
                        <a:spcAft>
                          <a:spcPts val="0"/>
                        </a:spcAft>
                        <a:buNone/>
                      </a:pPr>
                      <a:r>
                        <a:rPr b="1" lang="en" sz="1100"/>
                        <a:t>Confidence-weighted averaging </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6AA84F"/>
                          </a:solidFill>
                        </a:rPr>
                        <a:t>Improved</a:t>
                      </a:r>
                      <a:endParaRPr b="1" sz="1100">
                        <a:solidFill>
                          <a:srgbClr val="6AA84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1450">
                <a:tc>
                  <a:txBody>
                    <a:bodyPr/>
                    <a:lstStyle/>
                    <a:p>
                      <a:pPr indent="0" lvl="0" marL="0" rtl="0" algn="l">
                        <a:spcBef>
                          <a:spcPts val="0"/>
                        </a:spcBef>
                        <a:spcAft>
                          <a:spcPts val="0"/>
                        </a:spcAft>
                        <a:buClr>
                          <a:schemeClr val="dk1"/>
                        </a:buClr>
                        <a:buSzPts val="1100"/>
                        <a:buFont typeface="Arial"/>
                        <a:buNone/>
                      </a:pPr>
                      <a:r>
                        <a:rPr b="1" lang="en" sz="1100">
                          <a:solidFill>
                            <a:schemeClr val="dk1"/>
                          </a:solidFill>
                        </a:rPr>
                        <a:t>Top-2 Confident Flips</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9E9E9E"/>
                          </a:solidFill>
                        </a:rPr>
                        <a:t>No Effect</a:t>
                      </a:r>
                      <a:endParaRPr b="1" sz="1100">
                        <a:solidFill>
                          <a:srgbClr val="9E9E9E"/>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91450">
                <a:tc>
                  <a:txBody>
                    <a:bodyPr/>
                    <a:lstStyle/>
                    <a:p>
                      <a:pPr indent="0" lvl="0" marL="0" rtl="0" algn="l">
                        <a:spcBef>
                          <a:spcPts val="0"/>
                        </a:spcBef>
                        <a:spcAft>
                          <a:spcPts val="0"/>
                        </a:spcAft>
                        <a:buClr>
                          <a:schemeClr val="dk1"/>
                        </a:buClr>
                        <a:buSzPts val="1100"/>
                        <a:buFont typeface="Arial"/>
                        <a:buNone/>
                      </a:pPr>
                      <a:r>
                        <a:rPr b="1" lang="en" sz="1100">
                          <a:solidFill>
                            <a:schemeClr val="dk1"/>
                          </a:solidFill>
                        </a:rPr>
                        <a:t>Rank Averaging </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100">
                          <a:solidFill>
                            <a:srgbClr val="FF0000"/>
                          </a:solidFill>
                        </a:rPr>
                        <a:t>Decreased</a:t>
                      </a:r>
                      <a:endParaRPr b="1" sz="1100">
                        <a:solidFill>
                          <a:srgbClr val="FF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pic>
        <p:nvPicPr>
          <p:cNvPr id="101" name="Google Shape;101;p18"/>
          <p:cNvPicPr preferRelativeResize="0"/>
          <p:nvPr/>
        </p:nvPicPr>
        <p:blipFill>
          <a:blip r:embed="rId3">
            <a:alphaModFix/>
          </a:blip>
          <a:stretch>
            <a:fillRect/>
          </a:stretch>
        </p:blipFill>
        <p:spPr>
          <a:xfrm>
            <a:off x="1601150" y="3937599"/>
            <a:ext cx="6264307" cy="831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Machine Learning Techniques Applied: Efficient Net</a:t>
            </a:r>
            <a:endParaRPr/>
          </a:p>
        </p:txBody>
      </p:sp>
      <p:sp>
        <p:nvSpPr>
          <p:cNvPr id="107" name="Google Shape;107;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PCA</a:t>
            </a:r>
            <a:endParaRPr/>
          </a:p>
          <a:p>
            <a:pPr indent="-342900" lvl="0" marL="457200" rtl="0" algn="l">
              <a:spcBef>
                <a:spcPts val="0"/>
              </a:spcBef>
              <a:spcAft>
                <a:spcPts val="0"/>
              </a:spcAft>
              <a:buSzPts val="1800"/>
              <a:buChar char="-"/>
            </a:pPr>
            <a:r>
              <a:rPr lang="en"/>
              <a:t>TTA</a:t>
            </a:r>
            <a:endParaRPr/>
          </a:p>
          <a:p>
            <a:pPr indent="-342900" lvl="0" marL="457200" rtl="0" algn="l">
              <a:spcBef>
                <a:spcPts val="0"/>
              </a:spcBef>
              <a:spcAft>
                <a:spcPts val="0"/>
              </a:spcAft>
              <a:buSzPts val="1800"/>
              <a:buChar char="-"/>
            </a:pPr>
            <a:r>
              <a:rPr lang="en"/>
              <a:t>Parameter Changes</a:t>
            </a:r>
            <a:endParaRPr/>
          </a:p>
          <a:p>
            <a:pPr indent="-317500" lvl="1" marL="914400" rtl="0" algn="l">
              <a:spcBef>
                <a:spcPts val="0"/>
              </a:spcBef>
              <a:spcAft>
                <a:spcPts val="0"/>
              </a:spcAft>
              <a:buSzPts val="1400"/>
              <a:buChar char="-"/>
            </a:pPr>
            <a:r>
              <a:rPr lang="en"/>
              <a:t>Epoch changes</a:t>
            </a:r>
            <a:endParaRPr/>
          </a:p>
          <a:p>
            <a:pPr indent="-317500" lvl="1" marL="914400" rtl="0" algn="l">
              <a:spcBef>
                <a:spcPts val="0"/>
              </a:spcBef>
              <a:spcAft>
                <a:spcPts val="0"/>
              </a:spcAft>
              <a:buSzPts val="1400"/>
              <a:buChar char="-"/>
            </a:pPr>
            <a:r>
              <a:rPr lang="en"/>
              <a:t>Embedding Size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a:t>
            </a:r>
            <a:r>
              <a:rPr lang="en"/>
              <a:t>erformance with appropriate metrics</a:t>
            </a:r>
            <a:endParaRPr/>
          </a:p>
        </p:txBody>
      </p:sp>
      <p:graphicFrame>
        <p:nvGraphicFramePr>
          <p:cNvPr id="113" name="Google Shape;113;p20"/>
          <p:cNvGraphicFramePr/>
          <p:nvPr/>
        </p:nvGraphicFramePr>
        <p:xfrm>
          <a:off x="862300" y="1147225"/>
          <a:ext cx="3000000" cy="3000000"/>
        </p:xfrm>
        <a:graphic>
          <a:graphicData uri="http://schemas.openxmlformats.org/drawingml/2006/table">
            <a:tbl>
              <a:tblPr>
                <a:noFill/>
                <a:tableStyleId>{4E1E4EC9-B941-4321-8660-64958C4CEA7F}</a:tableStyleId>
              </a:tblPr>
              <a:tblGrid>
                <a:gridCol w="1854850"/>
                <a:gridCol w="1854850"/>
                <a:gridCol w="1854850"/>
                <a:gridCol w="1854850"/>
              </a:tblGrid>
              <a:tr h="245025">
                <a:tc>
                  <a:txBody>
                    <a:bodyPr/>
                    <a:lstStyle/>
                    <a:p>
                      <a:pPr indent="0" lvl="0" marL="0" rtl="0" algn="l">
                        <a:spcBef>
                          <a:spcPts val="0"/>
                        </a:spcBef>
                        <a:spcAft>
                          <a:spcPts val="0"/>
                        </a:spcAft>
                        <a:buNone/>
                      </a:pPr>
                      <a:r>
                        <a:t/>
                      </a:r>
                      <a:endParaRPr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t>Run time</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t>MAP@5</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1300"/>
                        <a:t>Notes</a:t>
                      </a:r>
                      <a:endParaRPr b="1" sz="13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72450">
                <a:tc>
                  <a:txBody>
                    <a:bodyPr/>
                    <a:lstStyle/>
                    <a:p>
                      <a:pPr indent="0" lvl="0" marL="0" rtl="0" algn="l">
                        <a:spcBef>
                          <a:spcPts val="0"/>
                        </a:spcBef>
                        <a:spcAft>
                          <a:spcPts val="0"/>
                        </a:spcAft>
                        <a:buNone/>
                      </a:pPr>
                      <a:r>
                        <a:rPr b="1" lang="en" sz="1100"/>
                        <a:t>Random Assignment</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5-10 minutes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0.012</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Baseline using random hotel ID predictions.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54750">
                <a:tc>
                  <a:txBody>
                    <a:bodyPr/>
                    <a:lstStyle/>
                    <a:p>
                      <a:pPr indent="0" lvl="0" marL="0" rtl="0" algn="l">
                        <a:spcBef>
                          <a:spcPts val="0"/>
                        </a:spcBef>
                        <a:spcAft>
                          <a:spcPts val="0"/>
                        </a:spcAft>
                        <a:buNone/>
                      </a:pPr>
                      <a:r>
                        <a:rPr b="1" lang="en" sz="1100"/>
                        <a:t>EfficientNet-b0</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8+ hours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0.204</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Demonstrated improvement over ResNet; however, embedding generation is slower.</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9900">
                <a:tc>
                  <a:txBody>
                    <a:bodyPr/>
                    <a:lstStyle/>
                    <a:p>
                      <a:pPr indent="0" lvl="0" marL="0" rtl="0" algn="l">
                        <a:spcBef>
                          <a:spcPts val="0"/>
                        </a:spcBef>
                        <a:spcAft>
                          <a:spcPts val="0"/>
                        </a:spcAft>
                        <a:buNone/>
                      </a:pPr>
                      <a:r>
                        <a:rPr b="1" lang="en" sz="1100"/>
                        <a:t>ResNet-34 Baseline </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15 min</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0.156</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Initial performance without TTA enhancements.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99900">
                <a:tc>
                  <a:txBody>
                    <a:bodyPr/>
                    <a:lstStyle/>
                    <a:p>
                      <a:pPr indent="0" lvl="0" marL="0" rtl="0" algn="l">
                        <a:spcBef>
                          <a:spcPts val="0"/>
                        </a:spcBef>
                        <a:spcAft>
                          <a:spcPts val="0"/>
                        </a:spcAft>
                        <a:buNone/>
                      </a:pPr>
                      <a:r>
                        <a:rPr b="1" lang="en" sz="1100"/>
                        <a:t>ResNet-34 w/ TTA </a:t>
                      </a:r>
                      <a:endParaRPr b="1"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30 minutes</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0.185</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t>Improved score after applying Test-Time Augmentation (TTA).</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14" name="Google Shape;114;p20"/>
          <p:cNvSpPr txBox="1"/>
          <p:nvPr/>
        </p:nvSpPr>
        <p:spPr>
          <a:xfrm>
            <a:off x="591000" y="4103575"/>
            <a:ext cx="83412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i="1" lang="en" sz="1000">
                <a:solidFill>
                  <a:srgbClr val="616161"/>
                </a:solidFill>
                <a:latin typeface="Proxima Nova"/>
                <a:ea typeface="Proxima Nova"/>
                <a:cs typeface="Proxima Nova"/>
                <a:sym typeface="Proxima Nova"/>
              </a:rPr>
              <a:t>It is important to note that we do not claim one model is definitively superior to another. Instead, each model contributes unique insights, and their performance is converging towards improving our overall MAP@5 score. This multi-model approach allows us to validate improvements across different methods and ultimately refine our system for more robust hotel ID classification.</a:t>
            </a:r>
            <a:endParaRPr i="1" sz="1000">
              <a:solidFill>
                <a:srgbClr val="616161"/>
              </a:solidFill>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