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7" r:id="rId16"/>
    <p:sldId id="269" r:id="rId17"/>
    <p:sldId id="270" r:id="rId18"/>
    <p:sldId id="274" r:id="rId19"/>
    <p:sldId id="271" r:id="rId20"/>
    <p:sldId id="278" r:id="rId21"/>
    <p:sldId id="272" r:id="rId22"/>
    <p:sldId id="273" r:id="rId23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25"/>
      <p:bold r:id="rId26"/>
    </p:embeddedFont>
    <p:embeddedFont>
      <p:font typeface="標楷體" panose="03000509000000000000" pitchFamily="65" charset="-12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2808FB-4272-4BA8-B3E7-D5FD5BA89D7E}">
  <a:tblStyle styleId="{292808FB-4272-4BA8-B3E7-D5FD5BA89D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7999b44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37999b44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37999b441_4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37999b441_4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7999b441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7999b441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（應該可以刪掉）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984e5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984e5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7999b441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7999b441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（應該可以刪掉）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5268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7999b441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7999b441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（應該可以刪掉）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5896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37999b44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37999b44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7999b44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7999b44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7999b44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7999b44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375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4498226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4498226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7999b441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7999b441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4498226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4498226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88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3e9e5c29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3e9e5c29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4498226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4498226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7999b441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7999b441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7999b44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7999b44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7999b441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7999b441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37999b441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37999b441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ecd5d6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ecd5d6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7999b441_4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7999b441_4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37999b44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37999b44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資料庫課程指定專題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圖書館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51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第七組：王可萱、楊于華、何子安、陳思涵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多媒體資料檔(MULTIMEDIABASE)資料表</a:t>
            </a:r>
            <a:endParaRPr/>
          </a:p>
        </p:txBody>
      </p:sp>
      <p:graphicFrame>
        <p:nvGraphicFramePr>
          <p:cNvPr id="110" name="Google Shape;110;p22"/>
          <p:cNvGraphicFramePr/>
          <p:nvPr>
            <p:extLst>
              <p:ext uri="{D42A27DB-BD31-4B8C-83A1-F6EECF244321}">
                <p14:modId xmlns:p14="http://schemas.microsoft.com/office/powerpoint/2010/main" val="2776663008"/>
              </p:ext>
            </p:extLst>
          </p:nvPr>
        </p:nvGraphicFramePr>
        <p:xfrm>
          <a:off x="693100" y="1115025"/>
          <a:ext cx="7757800" cy="3588370"/>
        </p:xfrm>
        <a:graphic>
          <a:graphicData uri="http://schemas.openxmlformats.org/drawingml/2006/table">
            <a:tbl>
              <a:tblPr>
                <a:noFill/>
                <a:tableStyleId>{292808FB-4272-4BA8-B3E7-D5FD5BA89D7E}</a:tableStyleId>
              </a:tblPr>
              <a:tblGrid>
                <a:gridCol w="73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序號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欄位名稱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欄位中文名稱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資料類型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NULL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備註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FF0000"/>
                          </a:solidFill>
                        </a:rPr>
                        <a:t>MTitle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書刊名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Varchar(32)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FF0000"/>
                          </a:solidFill>
                        </a:rPr>
                        <a:t>Primary Key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Credit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作者/演出者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Varchar(32)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Performer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表演者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Varchar(32)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是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Summary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摘要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Varchar(120)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Language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語言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Varchar(16)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是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Subject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主題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Varchar(32)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Rating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適用對象(分級)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Varchar(32)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MCallNo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索書號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Char(16)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66766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書籍分類代號(BTYPE)資料表</a:t>
            </a:r>
            <a:endParaRPr dirty="0"/>
          </a:p>
        </p:txBody>
      </p:sp>
      <p:graphicFrame>
        <p:nvGraphicFramePr>
          <p:cNvPr id="116" name="Google Shape;116;p23"/>
          <p:cNvGraphicFramePr/>
          <p:nvPr>
            <p:extLst>
              <p:ext uri="{D42A27DB-BD31-4B8C-83A1-F6EECF244321}">
                <p14:modId xmlns:p14="http://schemas.microsoft.com/office/powerpoint/2010/main" val="3781995339"/>
              </p:ext>
            </p:extLst>
          </p:nvPr>
        </p:nvGraphicFramePr>
        <p:xfrm>
          <a:off x="952500" y="1977438"/>
          <a:ext cx="7239000" cy="1188630"/>
        </p:xfrm>
        <a:graphic>
          <a:graphicData uri="http://schemas.openxmlformats.org/drawingml/2006/table">
            <a:tbl>
              <a:tblPr>
                <a:noFill/>
                <a:tableStyleId>{292808FB-4272-4BA8-B3E7-D5FD5BA89D7E}</a:tableStyleId>
              </a:tblPr>
              <a:tblGrid>
                <a:gridCol w="77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序號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欄位名稱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欄位中文名稱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資料類型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NULL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備註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TName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類別名稱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Char(16)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FF0000"/>
                          </a:solidFill>
                        </a:rPr>
                        <a:t>TNum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類別代號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Char(3)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rgbClr val="FF0000"/>
                          </a:solidFill>
                        </a:rPr>
                        <a:t>Primary Key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使用者(USER)資料表</a:t>
            </a:r>
            <a:endParaRPr/>
          </a:p>
        </p:txBody>
      </p:sp>
      <p:graphicFrame>
        <p:nvGraphicFramePr>
          <p:cNvPr id="122" name="Google Shape;122;p24"/>
          <p:cNvGraphicFramePr/>
          <p:nvPr>
            <p:extLst>
              <p:ext uri="{D42A27DB-BD31-4B8C-83A1-F6EECF244321}">
                <p14:modId xmlns:p14="http://schemas.microsoft.com/office/powerpoint/2010/main" val="1837809268"/>
              </p:ext>
            </p:extLst>
          </p:nvPr>
        </p:nvGraphicFramePr>
        <p:xfrm>
          <a:off x="670875" y="1555125"/>
          <a:ext cx="7802250" cy="2395308"/>
        </p:xfrm>
        <a:graphic>
          <a:graphicData uri="http://schemas.openxmlformats.org/drawingml/2006/table">
            <a:tbl>
              <a:tblPr>
                <a:noFill/>
                <a:tableStyleId>{292808FB-4272-4BA8-B3E7-D5FD5BA89D7E}</a:tableStyleId>
              </a:tblPr>
              <a:tblGrid>
                <a:gridCol w="60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序號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欄位名稱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欄位中文名稱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資料類型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NULL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備註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UName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姓名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Varchar(32)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否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Uid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教職員工生識別號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Char(9)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否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FF0000"/>
                          </a:solidFill>
                        </a:rPr>
                        <a:t>Primary Key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Sex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性別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Char(1)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是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F：女 / M：男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0000FF"/>
                          </a:solidFill>
                        </a:rPr>
                        <a:t>UserDNo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系所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Char(2)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rgbClr val="0000FF"/>
                          </a:solidFill>
                        </a:rPr>
                        <a:t>Foreign Key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0000FF"/>
                          </a:solidFill>
                        </a:rPr>
                        <a:t>UType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身分別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Char(3)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rgbClr val="0000FF"/>
                          </a:solidFill>
                        </a:rPr>
                        <a:t>Foreign Key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200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使用者類別代號(UTYPE)資料表</a:t>
            </a:r>
            <a:endParaRPr/>
          </a:p>
        </p:txBody>
      </p:sp>
      <p:graphicFrame>
        <p:nvGraphicFramePr>
          <p:cNvPr id="128" name="Google Shape;128;p25"/>
          <p:cNvGraphicFramePr/>
          <p:nvPr>
            <p:extLst>
              <p:ext uri="{D42A27DB-BD31-4B8C-83A1-F6EECF244321}">
                <p14:modId xmlns:p14="http://schemas.microsoft.com/office/powerpoint/2010/main" val="103201561"/>
              </p:ext>
            </p:extLst>
          </p:nvPr>
        </p:nvGraphicFramePr>
        <p:xfrm>
          <a:off x="952500" y="979120"/>
          <a:ext cx="7706225" cy="1188630"/>
        </p:xfrm>
        <a:graphic>
          <a:graphicData uri="http://schemas.openxmlformats.org/drawingml/2006/table">
            <a:tbl>
              <a:tblPr>
                <a:noFill/>
                <a:tableStyleId>{292808FB-4272-4BA8-B3E7-D5FD5BA89D7E}</a:tableStyleId>
              </a:tblPr>
              <a:tblGrid>
                <a:gridCol w="59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序號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欄位名稱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欄位中文名稱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資料類型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NULL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備註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Identity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身分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Char(3)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FF0000"/>
                          </a:solidFill>
                        </a:rPr>
                        <a:t>Primary Key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AccessRight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權限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Varchar(32)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是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29;p25"/>
          <p:cNvGraphicFramePr/>
          <p:nvPr>
            <p:extLst>
              <p:ext uri="{D42A27DB-BD31-4B8C-83A1-F6EECF244321}">
                <p14:modId xmlns:p14="http://schemas.microsoft.com/office/powerpoint/2010/main" val="2717797265"/>
              </p:ext>
            </p:extLst>
          </p:nvPr>
        </p:nvGraphicFramePr>
        <p:xfrm>
          <a:off x="952500" y="2884950"/>
          <a:ext cx="5061300" cy="1981050"/>
        </p:xfrm>
        <a:graphic>
          <a:graphicData uri="http://schemas.openxmlformats.org/drawingml/2006/table">
            <a:tbl>
              <a:tblPr>
                <a:noFill/>
                <a:tableStyleId>{292808FB-4272-4BA8-B3E7-D5FD5BA89D7E}</a:tableStyleId>
              </a:tblPr>
              <a:tblGrid>
                <a:gridCol w="68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Student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學生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STU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Professor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教授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PRO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External Student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校外學生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EXS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External User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校外人士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EXU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Administration Staff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行政人員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ADS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30;p25"/>
          <p:cNvSpPr/>
          <p:nvPr/>
        </p:nvSpPr>
        <p:spPr>
          <a:xfrm rot="5400000">
            <a:off x="5376050" y="2053400"/>
            <a:ext cx="1674600" cy="640200"/>
          </a:xfrm>
          <a:prstGeom prst="uturnArrow">
            <a:avLst>
              <a:gd name="adj1" fmla="val 23413"/>
              <a:gd name="adj2" fmla="val 25000"/>
              <a:gd name="adj3" fmla="val 25000"/>
              <a:gd name="adj4" fmla="val 39612"/>
              <a:gd name="adj5" fmla="val 75000"/>
            </a:avLst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952500" y="2484750"/>
            <a:ext cx="16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備註：身分縮寫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借書紀錄</a:t>
            </a:r>
            <a:r>
              <a:rPr lang="en-US" altLang="zh-TW" dirty="0"/>
              <a:t>(</a:t>
            </a:r>
            <a:r>
              <a:rPr lang="fr-FR" altLang="zh-TW" dirty="0"/>
              <a:t>BORROW-RECORDS)</a:t>
            </a:r>
            <a:r>
              <a:rPr lang="zh-TW" altLang="en-US" dirty="0"/>
              <a:t>資料表</a:t>
            </a:r>
            <a:endParaRPr dirty="0"/>
          </a:p>
        </p:txBody>
      </p:sp>
      <p:graphicFrame>
        <p:nvGraphicFramePr>
          <p:cNvPr id="122" name="Google Shape;122;p24"/>
          <p:cNvGraphicFramePr/>
          <p:nvPr>
            <p:extLst>
              <p:ext uri="{D42A27DB-BD31-4B8C-83A1-F6EECF244321}">
                <p14:modId xmlns:p14="http://schemas.microsoft.com/office/powerpoint/2010/main" val="280370225"/>
              </p:ext>
            </p:extLst>
          </p:nvPr>
        </p:nvGraphicFramePr>
        <p:xfrm>
          <a:off x="670875" y="1555125"/>
          <a:ext cx="7802250" cy="1981050"/>
        </p:xfrm>
        <a:graphic>
          <a:graphicData uri="http://schemas.openxmlformats.org/drawingml/2006/table">
            <a:tbl>
              <a:tblPr>
                <a:noFill/>
                <a:tableStyleId>{292808FB-4272-4BA8-B3E7-D5FD5BA89D7E}</a:tableStyleId>
              </a:tblPr>
              <a:tblGrid>
                <a:gridCol w="60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序號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欄位名稱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欄位中文名稱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資料類型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NULL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備註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Bid</a:t>
                      </a:r>
                      <a:endParaRPr lang="fr-FR" u="none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識別證號</a:t>
                      </a:r>
                      <a:endParaRPr lang="zh-TW" alt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Char(9)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否</a:t>
                      </a:r>
                      <a:endParaRPr lang="zh-TW" altLang="en-US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Super Key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BType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身分</a:t>
                      </a:r>
                      <a:endParaRPr lang="zh-TW" altLang="en-US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Char(3)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否</a:t>
                      </a:r>
                      <a:endParaRPr lang="zh-TW" altLang="en-US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Foreign</a:t>
                      </a:r>
                      <a:r>
                        <a:rPr lang="fr-F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Key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BDate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日期</a:t>
                      </a:r>
                      <a:endParaRPr lang="zh-TW" altLang="en-US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否</a:t>
                      </a:r>
                      <a:endParaRPr lang="zh-TW" altLang="en-US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Borrowbooks</a:t>
                      </a:r>
                      <a:endParaRPr lang="fr-FR" u="none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登錄號</a:t>
                      </a:r>
                      <a:endParaRPr lang="zh-TW" alt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Char(16)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否</a:t>
                      </a:r>
                      <a:endParaRPr lang="zh-TW" altLang="en-US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Super Key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67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預約紀錄</a:t>
            </a:r>
            <a:r>
              <a:rPr lang="en-US" altLang="zh-TW" dirty="0"/>
              <a:t>(</a:t>
            </a:r>
            <a:r>
              <a:rPr lang="fr-FR" altLang="zh-TW" dirty="0"/>
              <a:t>Reservation)</a:t>
            </a:r>
            <a:r>
              <a:rPr lang="zh-TW" altLang="en-US" dirty="0"/>
              <a:t>資料表</a:t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122" name="Google Shape;122;p24"/>
          <p:cNvGraphicFramePr/>
          <p:nvPr>
            <p:extLst>
              <p:ext uri="{D42A27DB-BD31-4B8C-83A1-F6EECF244321}">
                <p14:modId xmlns:p14="http://schemas.microsoft.com/office/powerpoint/2010/main" val="3714407789"/>
              </p:ext>
            </p:extLst>
          </p:nvPr>
        </p:nvGraphicFramePr>
        <p:xfrm>
          <a:off x="670875" y="1555125"/>
          <a:ext cx="7916534" cy="1584840"/>
        </p:xfrm>
        <a:graphic>
          <a:graphicData uri="http://schemas.openxmlformats.org/drawingml/2006/table">
            <a:tbl>
              <a:tblPr>
                <a:noFill/>
                <a:tableStyleId>{292808FB-4272-4BA8-B3E7-D5FD5BA89D7E}</a:tableStyleId>
              </a:tblPr>
              <a:tblGrid>
                <a:gridCol w="60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4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序號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欄位名稱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欄位中文名稱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資料類型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NULL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備註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  <a:endParaRPr lang="fr-FR" u="none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識別證號</a:t>
                      </a:r>
                      <a:endParaRPr lang="zh-TW" alt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Char(9)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否</a:t>
                      </a:r>
                      <a:endParaRPr lang="zh-TW" altLang="en-US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Super Key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Sequence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序位</a:t>
                      </a:r>
                      <a:endParaRPr lang="zh-TW" altLang="en-US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否</a:t>
                      </a:r>
                      <a:endParaRPr lang="zh-TW" altLang="en-US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Reservebooks</a:t>
                      </a:r>
                      <a:endParaRPr lang="fr-FR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書號</a:t>
                      </a:r>
                      <a:endParaRPr lang="zh-TW" altLang="en-US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Varchar(13)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否</a:t>
                      </a:r>
                      <a:endParaRPr lang="zh-TW" altLang="en-US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Super Key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90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36541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Schema Diagram</a:t>
            </a:r>
            <a:endParaRPr b="1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8A44837-3D02-4AB2-8A2C-FFD9FC6D31C5}"/>
              </a:ext>
            </a:extLst>
          </p:cNvPr>
          <p:cNvGrpSpPr/>
          <p:nvPr/>
        </p:nvGrpSpPr>
        <p:grpSpPr>
          <a:xfrm>
            <a:off x="705988" y="1410375"/>
            <a:ext cx="7879825" cy="3409960"/>
            <a:chOff x="705988" y="1410375"/>
            <a:chExt cx="7879825" cy="3409960"/>
          </a:xfrm>
        </p:grpSpPr>
        <p:graphicFrame>
          <p:nvGraphicFramePr>
            <p:cNvPr id="138" name="Google Shape;138;p26"/>
            <p:cNvGraphicFramePr/>
            <p:nvPr>
              <p:extLst>
                <p:ext uri="{D42A27DB-BD31-4B8C-83A1-F6EECF244321}">
                  <p14:modId xmlns:p14="http://schemas.microsoft.com/office/powerpoint/2010/main" val="2430178481"/>
                </p:ext>
              </p:extLst>
            </p:nvPr>
          </p:nvGraphicFramePr>
          <p:xfrm>
            <a:off x="705988" y="1410375"/>
            <a:ext cx="7573700" cy="777180"/>
          </p:xfrm>
          <a:graphic>
            <a:graphicData uri="http://schemas.openxmlformats.org/drawingml/2006/table">
              <a:tbl>
                <a:tblPr>
                  <a:noFill/>
                  <a:tableStyleId>{292808FB-4272-4BA8-B3E7-D5FD5BA89D7E}</a:tableStyleId>
                </a:tblPr>
                <a:tblGrid>
                  <a:gridCol w="16657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646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32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858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7087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454525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28835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zh-TW" sz="1300" u="sng" dirty="0">
                            <a:solidFill>
                              <a:srgbClr val="FF0000"/>
                            </a:solidFill>
                          </a:rPr>
                          <a:t>ISBN</a:t>
                        </a:r>
                        <a:endParaRPr sz="1300" u="sng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300" dirty="0"/>
                          <a:t>BookName</a:t>
                        </a:r>
                        <a:endParaRPr sz="1300" dirty="0"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300" dirty="0">
                            <a:solidFill>
                              <a:srgbClr val="0000FF"/>
                            </a:solidFill>
                          </a:rPr>
                          <a:t>TypeNo</a:t>
                        </a:r>
                        <a:endParaRPr sz="1300" dirty="0">
                          <a:solidFill>
                            <a:srgbClr val="0000FF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300" dirty="0"/>
                          <a:t>Publisher</a:t>
                        </a:r>
                        <a:endParaRPr sz="1300" dirty="0"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300"/>
                          <a:t>Author</a:t>
                        </a:r>
                        <a:endParaRPr sz="1300"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300" dirty="0"/>
                          <a:t>PublicationDate</a:t>
                        </a:r>
                        <a:endParaRPr sz="1300" dirty="0"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870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zh-TW" sz="1300" dirty="0">
                            <a:solidFill>
                              <a:schemeClr val="dk1"/>
                            </a:solidFill>
                          </a:rPr>
                          <a:t>AccessionNum</a:t>
                        </a:r>
                        <a:endParaRPr sz="1300" u="sng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zh-TW" sz="1300" dirty="0">
                            <a:solidFill>
                              <a:schemeClr val="dk1"/>
                            </a:solidFill>
                          </a:rPr>
                          <a:t>BCallNo</a:t>
                        </a:r>
                        <a:endParaRPr sz="1300" dirty="0"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zh-TW" sz="1300">
                            <a:solidFill>
                              <a:schemeClr val="dk1"/>
                            </a:solidFill>
                          </a:rPr>
                          <a:t>Available</a:t>
                        </a:r>
                        <a:endParaRPr sz="1300">
                          <a:solidFill>
                            <a:srgbClr val="0000FF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zh-TW" dirty="0">
                            <a:solidFill>
                              <a:srgbClr val="0000FF"/>
                            </a:solidFill>
                          </a:rPr>
                          <a:t>Pro_Ref_1</a:t>
                        </a:r>
                        <a:endParaRPr sz="1300" dirty="0">
                          <a:solidFill>
                            <a:srgbClr val="0000FF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zh-TW" dirty="0">
                            <a:solidFill>
                              <a:srgbClr val="0000FF"/>
                            </a:solidFill>
                          </a:rPr>
                          <a:t>Pro_Ref_2</a:t>
                        </a:r>
                        <a:endParaRPr sz="1300" dirty="0">
                          <a:solidFill>
                            <a:srgbClr val="0000FF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zh-TW" dirty="0">
                            <a:solidFill>
                              <a:srgbClr val="0000FF"/>
                            </a:solidFill>
                          </a:rPr>
                          <a:t>Pro_Ref_3</a:t>
                        </a:r>
                        <a:endParaRPr sz="1300" dirty="0">
                          <a:solidFill>
                            <a:srgbClr val="0000FF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39" name="Google Shape;139;p26"/>
            <p:cNvGraphicFramePr/>
            <p:nvPr>
              <p:extLst>
                <p:ext uri="{D42A27DB-BD31-4B8C-83A1-F6EECF244321}">
                  <p14:modId xmlns:p14="http://schemas.microsoft.com/office/powerpoint/2010/main" val="1073186867"/>
                </p:ext>
              </p:extLst>
            </p:nvPr>
          </p:nvGraphicFramePr>
          <p:xfrm>
            <a:off x="705988" y="2653758"/>
            <a:ext cx="7239000" cy="396210"/>
          </p:xfrm>
          <a:graphic>
            <a:graphicData uri="http://schemas.openxmlformats.org/drawingml/2006/table">
              <a:tbl>
                <a:tblPr>
                  <a:noFill/>
                  <a:tableStyleId>{292808FB-4272-4BA8-B3E7-D5FD5BA89D7E}</a:tableStyleId>
                </a:tblPr>
                <a:tblGrid>
                  <a:gridCol w="9715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277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837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412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30945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612425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38100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u="sng" dirty="0">
                            <a:solidFill>
                              <a:srgbClr val="FF0000"/>
                            </a:solidFill>
                          </a:rPr>
                          <a:t>Author</a:t>
                        </a:r>
                        <a:endParaRPr u="sng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/>
                          <a:t>Advisor</a:t>
                        </a:r>
                        <a:endParaRPr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u="sng" dirty="0">
                            <a:solidFill>
                              <a:srgbClr val="FF0000"/>
                            </a:solidFill>
                          </a:rPr>
                          <a:t>Thesis Title</a:t>
                        </a:r>
                        <a:endParaRPr u="sng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/>
                          <a:t>Degree</a:t>
                        </a:r>
                        <a:endParaRPr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dirty="0">
                            <a:solidFill>
                              <a:srgbClr val="0000FF"/>
                            </a:solidFill>
                          </a:rPr>
                          <a:t>Department</a:t>
                        </a:r>
                        <a:endParaRPr dirty="0">
                          <a:solidFill>
                            <a:srgbClr val="0000FF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dirty="0"/>
                          <a:t>Publication Year</a:t>
                        </a:r>
                        <a:endParaRPr dirty="0"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40" name="Google Shape;140;p26"/>
            <p:cNvGraphicFramePr/>
            <p:nvPr>
              <p:extLst>
                <p:ext uri="{D42A27DB-BD31-4B8C-83A1-F6EECF244321}">
                  <p14:modId xmlns:p14="http://schemas.microsoft.com/office/powerpoint/2010/main" val="3641515152"/>
                </p:ext>
              </p:extLst>
            </p:nvPr>
          </p:nvGraphicFramePr>
          <p:xfrm>
            <a:off x="705988" y="3516171"/>
            <a:ext cx="7879825" cy="441750"/>
          </p:xfrm>
          <a:graphic>
            <a:graphicData uri="http://schemas.openxmlformats.org/drawingml/2006/table">
              <a:tbl>
                <a:tblPr>
                  <a:noFill/>
                  <a:tableStyleId>{292808FB-4272-4BA8-B3E7-D5FD5BA89D7E}</a:tableStyleId>
                </a:tblPr>
                <a:tblGrid>
                  <a:gridCol w="7046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772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5257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850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03732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3375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009375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1220225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44175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300" u="sng">
                            <a:solidFill>
                              <a:srgbClr val="FF0000"/>
                            </a:solidFill>
                          </a:rPr>
                          <a:t>MTitle</a:t>
                        </a:r>
                        <a:endParaRPr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/>
                          <a:t>Credit</a:t>
                        </a:r>
                        <a:endParaRPr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dirty="0"/>
                          <a:t>Performer</a:t>
                        </a:r>
                        <a:endParaRPr dirty="0"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/>
                          <a:t>Summary</a:t>
                        </a:r>
                        <a:endParaRPr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/>
                          <a:t>Lauguage</a:t>
                        </a:r>
                        <a:endParaRPr/>
                      </a:p>
                    </a:txBody>
                    <a:tcPr marL="91425" marR="91425" marT="91425" marB="91425"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/>
                          <a:t>Subject</a:t>
                        </a:r>
                        <a:endParaRPr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/>
                          <a:t>Rating</a:t>
                        </a:r>
                        <a:endParaRPr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dirty="0"/>
                          <a:t>MCallNo</a:t>
                        </a: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solidFill>
                        <a:schemeClr val="tx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41" name="Google Shape;141;p26"/>
            <p:cNvGraphicFramePr/>
            <p:nvPr>
              <p:extLst>
                <p:ext uri="{D42A27DB-BD31-4B8C-83A1-F6EECF244321}">
                  <p14:modId xmlns:p14="http://schemas.microsoft.com/office/powerpoint/2010/main" val="291718579"/>
                </p:ext>
              </p:extLst>
            </p:nvPr>
          </p:nvGraphicFramePr>
          <p:xfrm>
            <a:off x="705988" y="4424125"/>
            <a:ext cx="3102450" cy="396210"/>
          </p:xfrm>
          <a:graphic>
            <a:graphicData uri="http://schemas.openxmlformats.org/drawingml/2006/table">
              <a:tbl>
                <a:tblPr>
                  <a:noFill/>
                  <a:tableStyleId>{292808FB-4272-4BA8-B3E7-D5FD5BA89D7E}</a:tableStyleId>
                </a:tblPr>
                <a:tblGrid>
                  <a:gridCol w="15512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512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8100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dirty="0"/>
                          <a:t>TName</a:t>
                        </a:r>
                        <a:endParaRPr dirty="0"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300" u="sng" dirty="0">
                            <a:solidFill>
                              <a:srgbClr val="FF0000"/>
                            </a:solidFill>
                          </a:rPr>
                          <a:t>TNum</a:t>
                        </a:r>
                        <a:endParaRPr dirty="0"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4A246182-FA95-4CB1-8D30-7D9DDC98CC69}"/>
              </a:ext>
            </a:extLst>
          </p:cNvPr>
          <p:cNvSpPr txBox="1"/>
          <p:nvPr/>
        </p:nvSpPr>
        <p:spPr>
          <a:xfrm>
            <a:off x="602406" y="1098751"/>
            <a:ext cx="1367682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buClr>
                <a:schemeClr val="dk2"/>
              </a:buClr>
              <a:buSzPts val="1800"/>
            </a:pPr>
            <a:r>
              <a:rPr lang="en-US" altLang="zh-TW" sz="1600" b="1" dirty="0">
                <a:solidFill>
                  <a:schemeClr val="dk2"/>
                </a:solidFill>
              </a:rPr>
              <a:t>BOOKBASE</a:t>
            </a:r>
            <a:endParaRPr lang="zh-TW" altLang="en-US" sz="1600" b="1" dirty="0">
              <a:solidFill>
                <a:schemeClr val="dk2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3DEEB8C-87B8-4D12-86E3-6CDD79CD2566}"/>
              </a:ext>
            </a:extLst>
          </p:cNvPr>
          <p:cNvSpPr txBox="1"/>
          <p:nvPr/>
        </p:nvSpPr>
        <p:spPr>
          <a:xfrm>
            <a:off x="602406" y="2318975"/>
            <a:ext cx="1491114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buClr>
                <a:schemeClr val="dk2"/>
              </a:buClr>
              <a:buSzPts val="1800"/>
            </a:pPr>
            <a:r>
              <a:rPr lang="en-US" altLang="zh-TW" sz="1600" b="1" dirty="0">
                <a:solidFill>
                  <a:schemeClr val="dk2"/>
                </a:solidFill>
              </a:rPr>
              <a:t>THESISBASE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11F6709-89CE-4203-8C4D-E25C9D52F697}"/>
              </a:ext>
            </a:extLst>
          </p:cNvPr>
          <p:cNvSpPr txBox="1"/>
          <p:nvPr/>
        </p:nvSpPr>
        <p:spPr>
          <a:xfrm>
            <a:off x="602406" y="3203952"/>
            <a:ext cx="2039341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buClr>
                <a:schemeClr val="dk2"/>
              </a:buClr>
              <a:buSzPts val="1800"/>
            </a:pPr>
            <a:r>
              <a:rPr lang="en-US" altLang="zh-TW" sz="1600" b="1" dirty="0">
                <a:solidFill>
                  <a:schemeClr val="dk2"/>
                </a:solidFill>
              </a:rPr>
              <a:t>MULTIMEDIABASE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B020139-D455-4F1F-8E7B-029DA5F3552D}"/>
              </a:ext>
            </a:extLst>
          </p:cNvPr>
          <p:cNvSpPr txBox="1"/>
          <p:nvPr/>
        </p:nvSpPr>
        <p:spPr>
          <a:xfrm>
            <a:off x="602406" y="4088929"/>
            <a:ext cx="865943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buClr>
                <a:schemeClr val="dk2"/>
              </a:buClr>
              <a:buSzPts val="1800"/>
            </a:pPr>
            <a:r>
              <a:rPr lang="en-US" altLang="zh-TW" sz="1600" b="1" dirty="0">
                <a:solidFill>
                  <a:schemeClr val="dk2"/>
                </a:solidFill>
              </a:rPr>
              <a:t>BTYPE</a:t>
            </a:r>
            <a:endParaRPr lang="zh-TW" altLang="en-US" sz="16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Schema Diagram</a:t>
            </a:r>
            <a:endParaRPr b="1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24615E8-AC3F-4DE0-9141-EB86363699F0}"/>
              </a:ext>
            </a:extLst>
          </p:cNvPr>
          <p:cNvGrpSpPr/>
          <p:nvPr/>
        </p:nvGrpSpPr>
        <p:grpSpPr>
          <a:xfrm>
            <a:off x="623400" y="1638648"/>
            <a:ext cx="5272200" cy="2351530"/>
            <a:chOff x="674863" y="1579925"/>
            <a:chExt cx="5272200" cy="2351530"/>
          </a:xfrm>
        </p:grpSpPr>
        <p:graphicFrame>
          <p:nvGraphicFramePr>
            <p:cNvPr id="148" name="Google Shape;148;p27"/>
            <p:cNvGraphicFramePr/>
            <p:nvPr>
              <p:extLst>
                <p:ext uri="{D42A27DB-BD31-4B8C-83A1-F6EECF244321}">
                  <p14:modId xmlns:p14="http://schemas.microsoft.com/office/powerpoint/2010/main" val="4225617022"/>
                </p:ext>
              </p:extLst>
            </p:nvPr>
          </p:nvGraphicFramePr>
          <p:xfrm>
            <a:off x="674863" y="1579925"/>
            <a:ext cx="5272200" cy="395600"/>
          </p:xfrm>
          <a:graphic>
            <a:graphicData uri="http://schemas.openxmlformats.org/drawingml/2006/table">
              <a:tbl>
                <a:tblPr>
                  <a:noFill/>
                  <a:tableStyleId>{292808FB-4272-4BA8-B3E7-D5FD5BA89D7E}</a:tableStyleId>
                </a:tblPr>
                <a:tblGrid>
                  <a:gridCol w="8743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411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227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35962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37442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9560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300" dirty="0"/>
                          <a:t>UName</a:t>
                        </a:r>
                        <a:endParaRPr sz="1300" dirty="0"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300" u="sng" dirty="0">
                            <a:solidFill>
                              <a:srgbClr val="FF0000"/>
                            </a:solidFill>
                          </a:rPr>
                          <a:t>Uid</a:t>
                        </a:r>
                        <a:endParaRPr sz="1300" dirty="0"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300"/>
                          <a:t>Sex</a:t>
                        </a:r>
                        <a:endParaRPr sz="1300"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300" dirty="0">
                            <a:solidFill>
                              <a:srgbClr val="0000FF"/>
                            </a:solidFill>
                          </a:rPr>
                          <a:t>UserDNo</a:t>
                        </a:r>
                        <a:endParaRPr sz="1300" dirty="0">
                          <a:solidFill>
                            <a:srgbClr val="0000FF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1300" dirty="0">
                            <a:solidFill>
                              <a:srgbClr val="0000FF"/>
                            </a:solidFill>
                          </a:rPr>
                          <a:t>UType</a:t>
                        </a:r>
                        <a:endParaRPr sz="1300" dirty="0">
                          <a:solidFill>
                            <a:srgbClr val="0000FF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49" name="Google Shape;149;p27"/>
            <p:cNvGraphicFramePr/>
            <p:nvPr>
              <p:extLst>
                <p:ext uri="{D42A27DB-BD31-4B8C-83A1-F6EECF244321}">
                  <p14:modId xmlns:p14="http://schemas.microsoft.com/office/powerpoint/2010/main" val="3311037601"/>
                </p:ext>
              </p:extLst>
            </p:nvPr>
          </p:nvGraphicFramePr>
          <p:xfrm>
            <a:off x="674863" y="2536215"/>
            <a:ext cx="2759850" cy="417275"/>
          </p:xfrm>
          <a:graphic>
            <a:graphicData uri="http://schemas.openxmlformats.org/drawingml/2006/table">
              <a:tbl>
                <a:tblPr>
                  <a:noFill/>
                  <a:tableStyleId>{292808FB-4272-4BA8-B3E7-D5FD5BA89D7E}</a:tableStyleId>
                </a:tblPr>
                <a:tblGrid>
                  <a:gridCol w="1249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09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17275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u="sng" dirty="0">
                            <a:solidFill>
                              <a:srgbClr val="FF0000"/>
                            </a:solidFill>
                          </a:rPr>
                          <a:t>Identity</a:t>
                        </a:r>
                        <a:endParaRPr u="sng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dirty="0"/>
                          <a:t>AccessRight</a:t>
                        </a:r>
                        <a:endParaRPr dirty="0"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50" name="Google Shape;150;p27"/>
            <p:cNvGraphicFramePr/>
            <p:nvPr>
              <p:extLst>
                <p:ext uri="{D42A27DB-BD31-4B8C-83A1-F6EECF244321}">
                  <p14:modId xmlns:p14="http://schemas.microsoft.com/office/powerpoint/2010/main" val="3857325304"/>
                </p:ext>
              </p:extLst>
            </p:nvPr>
          </p:nvGraphicFramePr>
          <p:xfrm>
            <a:off x="674863" y="3514180"/>
            <a:ext cx="4562100" cy="417275"/>
          </p:xfrm>
          <a:graphic>
            <a:graphicData uri="http://schemas.openxmlformats.org/drawingml/2006/table">
              <a:tbl>
                <a:tblPr>
                  <a:noFill/>
                  <a:tableStyleId>{292808FB-4272-4BA8-B3E7-D5FD5BA89D7E}</a:tableStyleId>
                </a:tblPr>
                <a:tblGrid>
                  <a:gridCol w="8824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48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852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34622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17275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u="sng" dirty="0">
                            <a:solidFill>
                              <a:srgbClr val="FF0000"/>
                            </a:solidFill>
                          </a:rPr>
                          <a:t>PName</a:t>
                        </a:r>
                        <a:endParaRPr u="sng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/>
                          <a:t>PDNum</a:t>
                        </a:r>
                        <a:endParaRPr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/>
                          <a:t>ReferenceBook</a:t>
                        </a:r>
                        <a:endParaRPr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dirty="0">
                            <a:solidFill>
                              <a:srgbClr val="0000FF"/>
                            </a:solidFill>
                          </a:rPr>
                          <a:t>ISBN</a:t>
                        </a:r>
                        <a:endParaRPr dirty="0">
                          <a:solidFill>
                            <a:srgbClr val="0000FF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F6ACF420-6F2B-4EBF-8231-74F24EAC176D}"/>
              </a:ext>
            </a:extLst>
          </p:cNvPr>
          <p:cNvSpPr txBox="1"/>
          <p:nvPr/>
        </p:nvSpPr>
        <p:spPr>
          <a:xfrm>
            <a:off x="623400" y="1327650"/>
            <a:ext cx="752129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buClr>
                <a:schemeClr val="dk2"/>
              </a:buClr>
              <a:buSzPts val="1800"/>
            </a:pPr>
            <a:r>
              <a:rPr lang="en-US" altLang="zh-TW" sz="1600" b="1" dirty="0">
                <a:solidFill>
                  <a:schemeClr val="dk2"/>
                </a:solidFill>
              </a:rPr>
              <a:t>USER</a:t>
            </a:r>
            <a:endParaRPr lang="zh-TW" altLang="en-US" sz="1600" b="1" dirty="0">
              <a:solidFill>
                <a:schemeClr val="dk2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3BF6B16-3F18-4FD6-AA1E-BAD35CBE2CB4}"/>
              </a:ext>
            </a:extLst>
          </p:cNvPr>
          <p:cNvSpPr txBox="1"/>
          <p:nvPr/>
        </p:nvSpPr>
        <p:spPr>
          <a:xfrm>
            <a:off x="623400" y="2274816"/>
            <a:ext cx="865943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buClr>
                <a:schemeClr val="dk2"/>
              </a:buClr>
              <a:buSzPts val="1800"/>
            </a:pPr>
            <a:r>
              <a:rPr lang="en-US" altLang="zh-TW" sz="1600" b="1" dirty="0">
                <a:solidFill>
                  <a:schemeClr val="dk2"/>
                </a:solidFill>
              </a:rPr>
              <a:t>UTYPE</a:t>
            </a:r>
            <a:endParaRPr lang="zh-TW" altLang="en-US" sz="1600" b="1" dirty="0">
              <a:solidFill>
                <a:schemeClr val="dk2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321DB6-BE13-4472-AE26-22E6889AC3DF}"/>
              </a:ext>
            </a:extLst>
          </p:cNvPr>
          <p:cNvSpPr txBox="1"/>
          <p:nvPr/>
        </p:nvSpPr>
        <p:spPr>
          <a:xfrm>
            <a:off x="623399" y="3246660"/>
            <a:ext cx="1208985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buClr>
                <a:schemeClr val="dk2"/>
              </a:buClr>
              <a:buSzPts val="1800"/>
            </a:pPr>
            <a:r>
              <a:rPr lang="en-US" altLang="zh-TW" sz="1600" b="1" dirty="0">
                <a:solidFill>
                  <a:schemeClr val="dk2"/>
                </a:solidFill>
              </a:rPr>
              <a:t>REFBOOK</a:t>
            </a:r>
            <a:endParaRPr lang="zh-TW" altLang="en-US" sz="16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Schema Diagram</a:t>
            </a:r>
            <a:r>
              <a:rPr lang="zh-TW" altLang="en-US" b="1" dirty="0"/>
              <a:t> （修改後新增）</a:t>
            </a:r>
            <a:endParaRPr b="1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24615E8-AC3F-4DE0-9141-EB86363699F0}"/>
              </a:ext>
            </a:extLst>
          </p:cNvPr>
          <p:cNvGrpSpPr/>
          <p:nvPr/>
        </p:nvGrpSpPr>
        <p:grpSpPr>
          <a:xfrm>
            <a:off x="623399" y="1638648"/>
            <a:ext cx="3897776" cy="1373565"/>
            <a:chOff x="674862" y="1579925"/>
            <a:chExt cx="3897776" cy="1373565"/>
          </a:xfrm>
        </p:grpSpPr>
        <p:graphicFrame>
          <p:nvGraphicFramePr>
            <p:cNvPr id="148" name="Google Shape;148;p27"/>
            <p:cNvGraphicFramePr/>
            <p:nvPr>
              <p:extLst>
                <p:ext uri="{D42A27DB-BD31-4B8C-83A1-F6EECF244321}">
                  <p14:modId xmlns:p14="http://schemas.microsoft.com/office/powerpoint/2010/main" val="210367922"/>
                </p:ext>
              </p:extLst>
            </p:nvPr>
          </p:nvGraphicFramePr>
          <p:xfrm>
            <a:off x="674863" y="1579925"/>
            <a:ext cx="3897775" cy="396210"/>
          </p:xfrm>
          <a:graphic>
            <a:graphicData uri="http://schemas.openxmlformats.org/drawingml/2006/table">
              <a:tbl>
                <a:tblPr>
                  <a:noFill/>
                  <a:tableStyleId>{292808FB-4272-4BA8-B3E7-D5FD5BA89D7E}</a:tableStyleId>
                </a:tblPr>
                <a:tblGrid>
                  <a:gridCol w="8743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411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227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35962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956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r>
                          <a:rPr lang="en-US" altLang="zh-TW" sz="1400" b="0" i="0" u="sng" strike="noStrike" cap="none" dirty="0">
                            <a:solidFill>
                              <a:srgbClr val="FF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Bid</a:t>
                        </a:r>
                        <a:endParaRPr sz="1400" b="0" i="0" u="sng" strike="noStrik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u="none" dirty="0">
                            <a:solidFill>
                              <a:srgbClr val="0000FF"/>
                            </a:solidFill>
                          </a:rPr>
                          <a:t>BType</a:t>
                        </a:r>
                        <a:endParaRPr sz="1400" u="none" dirty="0">
                          <a:solidFill>
                            <a:srgbClr val="0000FF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zh-TW" sz="1400" dirty="0"/>
                          <a:t>BDate</a:t>
                        </a:r>
                        <a:endParaRPr sz="1400" dirty="0"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altLang="zh-TW" sz="1400" dirty="0">
                            <a:solidFill>
                              <a:srgbClr val="0000FF"/>
                            </a:solidFill>
                          </a:rPr>
                          <a:t>Borrowbooks</a:t>
                        </a:r>
                        <a:endParaRPr sz="1400" dirty="0">
                          <a:solidFill>
                            <a:srgbClr val="0000FF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49" name="Google Shape;149;p27"/>
            <p:cNvGraphicFramePr/>
            <p:nvPr>
              <p:extLst>
                <p:ext uri="{D42A27DB-BD31-4B8C-83A1-F6EECF244321}">
                  <p14:modId xmlns:p14="http://schemas.microsoft.com/office/powerpoint/2010/main" val="673584401"/>
                </p:ext>
              </p:extLst>
            </p:nvPr>
          </p:nvGraphicFramePr>
          <p:xfrm>
            <a:off x="674862" y="2536215"/>
            <a:ext cx="3725963" cy="417275"/>
          </p:xfrm>
          <a:graphic>
            <a:graphicData uri="http://schemas.openxmlformats.org/drawingml/2006/table">
              <a:tbl>
                <a:tblPr>
                  <a:noFill/>
                  <a:tableStyleId>{292808FB-4272-4BA8-B3E7-D5FD5BA89D7E}</a:tableStyleId>
                </a:tblPr>
                <a:tblGrid>
                  <a:gridCol w="10907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176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17630">
                    <a:extLst>
                      <a:ext uri="{9D8B030D-6E8A-4147-A177-3AD203B41FA5}">
                        <a16:colId xmlns:a16="http://schemas.microsoft.com/office/drawing/2014/main" val="1840146964"/>
                      </a:ext>
                    </a:extLst>
                  </a:gridCol>
                </a:tblGrid>
                <a:tr h="417275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zh-TW" sz="1400" u="sng" dirty="0">
                            <a:solidFill>
                              <a:srgbClr val="FF0000"/>
                            </a:solidFill>
                          </a:rPr>
                          <a:t>Rid</a:t>
                        </a:r>
                        <a:endParaRPr sz="1400" u="sng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altLang="zh-TW" sz="14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Sequence</a:t>
                        </a:r>
                        <a:endParaRPr sz="1400" dirty="0"/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altLang="zh-TW" sz="1400" b="0" i="0" u="none" strike="noStrike" cap="none" dirty="0">
                            <a:solidFill>
                              <a:srgbClr val="0000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Reservebooks</a:t>
                        </a:r>
                        <a:endParaRPr sz="1400" b="0" i="0" u="none" strike="noStrike" cap="none" dirty="0">
                          <a:solidFill>
                            <a:srgbClr val="0000FF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91425" marR="91425" marT="91425" marB="91425">
                      <a:solidFill>
                        <a:schemeClr val="tx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F6ACF420-6F2B-4EBF-8231-74F24EAC176D}"/>
              </a:ext>
            </a:extLst>
          </p:cNvPr>
          <p:cNvSpPr txBox="1"/>
          <p:nvPr/>
        </p:nvSpPr>
        <p:spPr>
          <a:xfrm>
            <a:off x="623400" y="1327650"/>
            <a:ext cx="2141933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buClr>
                <a:schemeClr val="dk2"/>
              </a:buClr>
              <a:buSzPts val="1800"/>
            </a:pPr>
            <a:r>
              <a:rPr lang="en-US" altLang="zh-TW" sz="1600" b="1" dirty="0">
                <a:solidFill>
                  <a:schemeClr val="dk2"/>
                </a:solidFill>
              </a:rPr>
              <a:t>BORROW_RECORD</a:t>
            </a:r>
            <a:endParaRPr lang="zh-TW" altLang="en-US" sz="1600" b="1" dirty="0">
              <a:solidFill>
                <a:schemeClr val="dk2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3BF6B16-3F18-4FD6-AA1E-BAD35CBE2CB4}"/>
              </a:ext>
            </a:extLst>
          </p:cNvPr>
          <p:cNvSpPr txBox="1"/>
          <p:nvPr/>
        </p:nvSpPr>
        <p:spPr>
          <a:xfrm>
            <a:off x="623400" y="2274816"/>
            <a:ext cx="1358064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buClr>
                <a:schemeClr val="dk2"/>
              </a:buClr>
              <a:buSzPts val="1800"/>
            </a:pPr>
            <a:r>
              <a:rPr lang="en-US" altLang="zh-TW" sz="1600" b="1" dirty="0">
                <a:solidFill>
                  <a:schemeClr val="dk2"/>
                </a:solidFill>
              </a:rPr>
              <a:t>Reservation</a:t>
            </a:r>
          </a:p>
        </p:txBody>
      </p:sp>
    </p:spTree>
    <p:extLst>
      <p:ext uri="{BB962C8B-B14F-4D97-AF65-F5344CB8AC3E}">
        <p14:creationId xmlns:p14="http://schemas.microsoft.com/office/powerpoint/2010/main" val="1011525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Relation</a:t>
            </a:r>
            <a:endParaRPr b="1" dirty="0"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37036"/>
            <a:ext cx="8520600" cy="3896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2575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72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BOOKBASE</a:t>
            </a:r>
            <a:endParaRPr sz="72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72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TypeNo </a:t>
            </a:r>
            <a:r>
              <a:rPr lang="zh-TW" sz="72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zh-TW" sz="72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BTYPE</a:t>
            </a:r>
            <a:r>
              <a:rPr lang="zh-TW" sz="72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72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zh-TW" sz="72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lang="en-US" altLang="zh-TW" sz="72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lang="zh-TW" sz="72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um</a:t>
            </a:r>
            <a:r>
              <a:rPr lang="zh-TW" altLang="en-US" sz="72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sz="72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325755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72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BOOKBASE</a:t>
            </a:r>
            <a:endParaRPr sz="72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72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sz="72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Pro_Ref_1 ~ Pro_Ref_3 </a:t>
            </a:r>
            <a:r>
              <a:rPr lang="zh-TW" sz="72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zh-TW" sz="72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USER</a:t>
            </a:r>
            <a:r>
              <a:rPr lang="zh-TW" altLang="en-US" sz="72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zh-TW" sz="72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UName</a:t>
            </a:r>
            <a:r>
              <a:rPr lang="zh-TW" altLang="en-US" sz="72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sz="72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325755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72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THESISBASE</a:t>
            </a:r>
            <a:endParaRPr sz="72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72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zh-TW" sz="72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sz="72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 沒出現的Department資料表</a:t>
            </a:r>
            <a:endParaRPr sz="72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325755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72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USER</a:t>
            </a:r>
            <a:endParaRPr sz="72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72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UserDNo</a:t>
            </a:r>
            <a:r>
              <a:rPr lang="zh-TW" sz="72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-&gt; 沒出現的Department資料表</a:t>
            </a:r>
            <a:endParaRPr sz="72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72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UType </a:t>
            </a:r>
            <a:r>
              <a:rPr lang="zh-TW" sz="72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zh-TW" sz="72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U</a:t>
            </a:r>
            <a:r>
              <a:rPr lang="en-US" altLang="zh-TW" sz="72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TYPE</a:t>
            </a:r>
            <a:r>
              <a:rPr lang="zh-TW" altLang="en-US" sz="72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en-US" altLang="zh-TW" sz="72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Id</a:t>
            </a:r>
            <a:r>
              <a:rPr lang="zh-TW" sz="72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entity</a:t>
            </a:r>
            <a:r>
              <a:rPr lang="zh-TW" altLang="en-US" sz="72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75310" y="269922"/>
            <a:ext cx="8520600" cy="882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應用情境</a:t>
            </a:r>
            <a:endParaRPr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Wingdings" panose="05000000000000000000" pitchFamily="2" charset="2"/>
              <a:buChar char="l"/>
            </a:pPr>
            <a:r>
              <a:rPr 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目的</a:t>
            </a:r>
            <a:r>
              <a:rPr 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：建立學校圖書館管理系統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Wingdings" panose="05000000000000000000" pitchFamily="2" charset="2"/>
              <a:buChar char="l"/>
            </a:pPr>
            <a:r>
              <a:rPr 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查詢系統使用者</a:t>
            </a:r>
            <a:r>
              <a:rPr 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：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Roboto"/>
              <a:buChar char="●"/>
            </a:pPr>
            <a:r>
              <a:rPr 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學生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Roboto"/>
              <a:buChar char="●"/>
            </a:pPr>
            <a:r>
              <a:rPr 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教授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Roboto"/>
              <a:buChar char="●"/>
            </a:pPr>
            <a:r>
              <a:rPr 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校外學生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Roboto"/>
              <a:buChar char="●"/>
            </a:pPr>
            <a:r>
              <a:rPr 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校外人士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Roboto"/>
              <a:buChar char="●"/>
            </a:pPr>
            <a:r>
              <a:rPr 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圖書館行政人員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>
              <a:buClr>
                <a:srgbClr val="373A3C"/>
              </a:buClr>
            </a:pPr>
            <a:r>
              <a:rPr 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書籍來源</a:t>
            </a:r>
            <a:r>
              <a:rPr 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：圖書館自行購買/學生推薦/教授推薦/捐贈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>
              <a:buClr>
                <a:srgbClr val="373A3C"/>
              </a:buClr>
            </a:pPr>
            <a:r>
              <a:rPr 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工作事項</a:t>
            </a:r>
            <a:r>
              <a:rPr 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：使用者查詢並借閱/圖書館行政人員清點書籍/書籍分類上架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Relation</a:t>
            </a:r>
            <a:endParaRPr b="1" dirty="0"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37037"/>
            <a:ext cx="8520600" cy="3458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575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-FR" altLang="zh-TW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BORROW-RECORDS</a:t>
            </a:r>
            <a:endParaRPr lang="fr-FR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Bid</a:t>
            </a:r>
            <a:r>
              <a:rPr 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USER</a:t>
            </a:r>
            <a:r>
              <a:rPr lang="zh-TW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en-US" altLang="zh-TW" dirty="0" err="1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Uid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en-US" altLang="zh-TW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BType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UTYPE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Identity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en-US" altLang="zh-TW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Borrowbooks</a:t>
            </a:r>
            <a:r>
              <a:rPr lang="zh-TW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zh-TW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BOOKBASE</a:t>
            </a:r>
            <a:r>
              <a:rPr lang="zh-TW" altLang="zh-TW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en-US" altLang="zh-TW" dirty="0" err="1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AccessionNum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fr-FR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325755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-FR" altLang="zh-TW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Reservation</a:t>
            </a:r>
            <a:endParaRPr lang="fr-FR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fr-FR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Rid </a:t>
            </a:r>
            <a:r>
              <a:rPr lang="fr-FR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fr-FR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USER</a:t>
            </a:r>
            <a:r>
              <a:rPr lang="zh-TW" altLang="fr-FR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fr-FR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Uid</a:t>
            </a:r>
            <a:r>
              <a:rPr lang="zh-TW" altLang="fr-FR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Reservebook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BOOKBASE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ISBN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fr-FR" altLang="zh-TW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330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資料庫中的 </a:t>
            </a: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 (Entity) 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以及 </a:t>
            </a: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 (Relationship)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5A74EA-CD14-4456-A0EF-EB7A6C950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67" y="1089287"/>
            <a:ext cx="6855866" cy="38564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8052" y="71561"/>
            <a:ext cx="2464905" cy="1200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600" dirty="0"/>
              <a:t>Q&amp;A</a:t>
            </a:r>
            <a:endParaRPr sz="6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100E198-9F8A-46D6-8153-F40812D994D4}"/>
              </a:ext>
            </a:extLst>
          </p:cNvPr>
          <p:cNvSpPr txBox="1"/>
          <p:nvPr/>
        </p:nvSpPr>
        <p:spPr>
          <a:xfrm>
            <a:off x="318052" y="1372138"/>
            <a:ext cx="85078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Q1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：為何需要三個欄位紀錄教授指定參考書？</a:t>
            </a:r>
            <a:endParaRPr lang="zh-TW" alt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TW" altLang="en-US" sz="2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：可能有多位教授推薦同一本書，因此替書籍設置多個欄位來儲存推薦此書之教授。</a:t>
            </a:r>
            <a:endParaRPr lang="zh-TW" alt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zh-TW" altLang="en-US" sz="2400" b="0" dirty="0">
                <a:effectLst/>
              </a:rPr>
            </a:br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Q2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：是否有設計書籍借閱紀錄的資料表？</a:t>
            </a:r>
            <a:endParaRPr lang="zh-TW" altLang="en-US" sz="2400" b="0" dirty="0">
              <a:effectLst/>
            </a:endParaRP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：已在修改後的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PPT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補上！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(p.14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18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20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21)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zh-TW" altLang="en-US" sz="2400" b="0" dirty="0">
                <a:effectLst/>
              </a:rPr>
            </a:br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Q3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：是否有預約機制？</a:t>
            </a:r>
            <a:endParaRPr lang="zh-TW" altLang="en-US" sz="2400" b="0" dirty="0">
              <a:effectLst/>
            </a:endParaRP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：已在修改後的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PPT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補上！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(p.15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18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20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21)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endParaRPr lang="en-US" altLang="zh-TW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特殊性一 不同使用者的借閱權限</a:t>
            </a:r>
            <a:endParaRPr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50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1" indent="-339725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750"/>
              <a:buFont typeface="Roboto"/>
              <a:buChar char="-"/>
            </a:pPr>
            <a:r>
              <a:rPr lang="zh-TW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學生</a:t>
            </a:r>
            <a:r>
              <a:rPr lang="zh-TW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：全學校圖書館的書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457200" lvl="1" indent="-339725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750"/>
              <a:buFont typeface="Roboto"/>
              <a:buChar char="-"/>
            </a:pPr>
            <a:r>
              <a:rPr lang="zh-TW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教授</a:t>
            </a:r>
            <a:r>
              <a:rPr lang="zh-TW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：全學校圖書館的書以外，可申請向其他圖書館調閱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457200" lvl="1" indent="-339725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750"/>
              <a:buFont typeface="Roboto"/>
              <a:buChar char="-"/>
            </a:pPr>
            <a:r>
              <a:rPr lang="zh-TW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校外學生</a:t>
            </a:r>
            <a:r>
              <a:rPr lang="zh-TW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：（同學生，需向圖書館方申請借閱身分）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457200" lvl="1" indent="-339725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750"/>
              <a:buFont typeface="Roboto"/>
              <a:buChar char="-"/>
            </a:pPr>
            <a:r>
              <a:rPr lang="zh-TW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校外社會人士</a:t>
            </a:r>
            <a:r>
              <a:rPr lang="zh-TW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：（全校圖書館的書但不包含論文，需向圖書館方申請借閱身分）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457200" lvl="1" indent="-339725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750"/>
              <a:buFont typeface="Roboto"/>
              <a:buChar char="-"/>
            </a:pPr>
            <a:r>
              <a:rPr lang="zh-TW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圖書館行政人員</a:t>
            </a:r>
            <a:r>
              <a:rPr lang="zh-TW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：可看到全校的書，以及誰借走書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特殊性二 本校教授指定參考資料服務</a:t>
            </a:r>
            <a:endParaRPr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54208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750"/>
              <a:buFont typeface="Roboto"/>
              <a:buChar char="-"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多媒體資料：</a:t>
            </a:r>
            <a:b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</a:br>
            <a:r>
              <a:rPr lang="zh-TW" sz="175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普通讀者可向1F流通櫃台借於館內使用。</a:t>
            </a:r>
            <a:endParaRPr sz="175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教師因教學之需，外借教授指定參考資料時，每次以 3 件（冊）、1 天為限。</a:t>
            </a:r>
            <a:endParaRPr sz="175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150"/>
              <a:buFont typeface="Roboto"/>
              <a:buChar char="-"/>
            </a:pPr>
            <a:endParaRPr lang="en-US" altLang="zh-TW" sz="175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150"/>
              <a:buFont typeface="Roboto"/>
              <a:buChar char="-"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指定參考書查詢：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Roboto"/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150"/>
              <a:buFont typeface="Roboto"/>
              <a:buChar char="-"/>
            </a:pPr>
            <a:r>
              <a:rPr lang="zh-TW" sz="175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教授需登陸自行建立該推薦清單</a:t>
            </a:r>
            <a:endParaRPr sz="175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150"/>
              <a:buFont typeface="Roboto"/>
              <a:buChar char="-"/>
            </a:pPr>
            <a:r>
              <a:rPr lang="zh-TW" sz="175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該教授所屬系所享優先借閱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15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TW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簡易查詢</a:t>
            </a:r>
            <a:endParaRPr sz="19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zh-TW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以書名查詢</a:t>
            </a:r>
            <a:endParaRPr sz="15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zh-TW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以ISBN查詢</a:t>
            </a:r>
            <a:endParaRPr sz="15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zh-TW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以作者查詢</a:t>
            </a:r>
            <a:endParaRPr sz="15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zh-TW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以主題查詢</a:t>
            </a:r>
            <a:endParaRPr sz="15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zh-TW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書籍以三碼的編號作為分類</a:t>
            </a:r>
            <a:endParaRPr sz="15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TW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進階查詢</a:t>
            </a:r>
            <a:endParaRPr sz="19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zh-TW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（更多查詢組合）</a:t>
            </a:r>
            <a:endParaRPr sz="15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0" name="Google Shape;80;p17"/>
          <p:cNvGraphicFramePr/>
          <p:nvPr>
            <p:extLst>
              <p:ext uri="{D42A27DB-BD31-4B8C-83A1-F6EECF244321}">
                <p14:modId xmlns:p14="http://schemas.microsoft.com/office/powerpoint/2010/main" val="701975994"/>
              </p:ext>
            </p:extLst>
          </p:nvPr>
        </p:nvGraphicFramePr>
        <p:xfrm>
          <a:off x="4926574" y="731375"/>
          <a:ext cx="2939500" cy="4114530"/>
        </p:xfrm>
        <a:graphic>
          <a:graphicData uri="http://schemas.openxmlformats.org/drawingml/2006/table">
            <a:tbl>
              <a:tblPr>
                <a:noFill/>
                <a:tableStyleId>{292808FB-4272-4BA8-B3E7-D5FD5BA89D7E}</a:tableStyleId>
              </a:tblPr>
              <a:tblGrid>
                <a:gridCol w="146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總類</a:t>
                      </a:r>
                      <a:endParaRPr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000 - 099</a:t>
                      </a:r>
                      <a:endParaRPr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哲學類</a:t>
                      </a:r>
                      <a:endParaRPr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100 - 199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宗教類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200 - 299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科學類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300 - 399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應用科學類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400 - 499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社會科學類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500 - 599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史地類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600 - 799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語言文學類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800 - 899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藝術類</a:t>
                      </a:r>
                      <a:endParaRPr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900 - 999</a:t>
                      </a:r>
                      <a:endParaRPr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49250">
              <a:buSzPts val="1900"/>
              <a:buFont typeface="Arial"/>
              <a:buChar char="-"/>
            </a:pPr>
            <a:r>
              <a:rPr lang="zh-TW" alt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書籍建檔</a:t>
            </a:r>
            <a:endParaRPr sz="19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書名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ISBN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作者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出版年份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再版年份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書籍類別（電子/紙本）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Google Shape;78;p17">
            <a:extLst>
              <a:ext uri="{FF2B5EF4-FFF2-40B4-BE49-F238E27FC236}">
                <a16:creationId xmlns:a16="http://schemas.microsoft.com/office/drawing/2014/main" id="{5D3FADD5-D3A6-4683-9040-B75BFE72D3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3806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書籍基本資料檔(BOOKBASE)資料表</a:t>
            </a:r>
            <a:endParaRPr/>
          </a:p>
        </p:txBody>
      </p:sp>
      <p:graphicFrame>
        <p:nvGraphicFramePr>
          <p:cNvPr id="92" name="Google Shape;92;p19"/>
          <p:cNvGraphicFramePr/>
          <p:nvPr>
            <p:extLst>
              <p:ext uri="{D42A27DB-BD31-4B8C-83A1-F6EECF244321}">
                <p14:modId xmlns:p14="http://schemas.microsoft.com/office/powerpoint/2010/main" val="1599070501"/>
              </p:ext>
            </p:extLst>
          </p:nvPr>
        </p:nvGraphicFramePr>
        <p:xfrm>
          <a:off x="952500" y="1185013"/>
          <a:ext cx="7239000" cy="2773470"/>
        </p:xfrm>
        <a:graphic>
          <a:graphicData uri="http://schemas.openxmlformats.org/drawingml/2006/table">
            <a:tbl>
              <a:tblPr>
                <a:noFill/>
                <a:tableStyleId>{292808FB-4272-4BA8-B3E7-D5FD5BA89D7E}</a:tableStyleId>
              </a:tblPr>
              <a:tblGrid>
                <a:gridCol w="73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序號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欄位名稱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欄位中文名稱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資料類型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NULL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備註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FF0000"/>
                          </a:solidFill>
                        </a:rPr>
                        <a:t>ISBN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書號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Varchar(13)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FF0000"/>
                          </a:solidFill>
                        </a:rPr>
                        <a:t>Primary Key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BookName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書名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Varchar(40)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否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TypeNo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類別代碼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Char(3)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否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rgbClr val="0000FF"/>
                          </a:solidFill>
                        </a:rPr>
                        <a:t>Foreign Key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Publisher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出版商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Varchar</a:t>
                      </a: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(32)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是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Author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作者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Varchar(32)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是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PublicationDate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出版日期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Datetime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是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237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書籍基本資料檔(BOOKBASE)資料表</a:t>
            </a:r>
            <a:endParaRPr/>
          </a:p>
        </p:txBody>
      </p:sp>
      <p:graphicFrame>
        <p:nvGraphicFramePr>
          <p:cNvPr id="98" name="Google Shape;98;p20"/>
          <p:cNvGraphicFramePr/>
          <p:nvPr>
            <p:extLst>
              <p:ext uri="{D42A27DB-BD31-4B8C-83A1-F6EECF244321}">
                <p14:modId xmlns:p14="http://schemas.microsoft.com/office/powerpoint/2010/main" val="3500017595"/>
              </p:ext>
            </p:extLst>
          </p:nvPr>
        </p:nvGraphicFramePr>
        <p:xfrm>
          <a:off x="847875" y="1185013"/>
          <a:ext cx="7448250" cy="2773470"/>
        </p:xfrm>
        <a:graphic>
          <a:graphicData uri="http://schemas.openxmlformats.org/drawingml/2006/table">
            <a:tbl>
              <a:tblPr>
                <a:noFill/>
                <a:tableStyleId>{292808FB-4272-4BA8-B3E7-D5FD5BA89D7E}</a:tableStyleId>
              </a:tblPr>
              <a:tblGrid>
                <a:gridCol w="75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序號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欄位名稱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欄位中文名稱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資料類型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NULL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備註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AccessionNum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登錄號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Char(16)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BCallNo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索書號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Char(16)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Available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可否借閱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Bit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0000FF"/>
                          </a:solidFill>
                        </a:rPr>
                        <a:t>Pro_Ref_1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教授指定1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Varchar(16)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是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0000FF"/>
                          </a:solidFill>
                        </a:rPr>
                        <a:t>Foreign Key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rgbClr val="0000FF"/>
                          </a:solidFill>
                        </a:rPr>
                        <a:t>Pro_Ref_2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教授指定2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Varchar(16)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是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rgbClr val="0000FF"/>
                          </a:solidFill>
                        </a:rPr>
                        <a:t>Foreign Key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rgbClr val="0000FF"/>
                          </a:solidFill>
                        </a:rPr>
                        <a:t>Pro_Ref_3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教授指定3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Varchar(16)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是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0000FF"/>
                          </a:solidFill>
                        </a:rPr>
                        <a:t>Foreign Key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論文基本資料檔(THESISBASE)資料表</a:t>
            </a:r>
            <a:endParaRPr/>
          </a:p>
        </p:txBody>
      </p:sp>
      <p:graphicFrame>
        <p:nvGraphicFramePr>
          <p:cNvPr id="104" name="Google Shape;104;p21"/>
          <p:cNvGraphicFramePr/>
          <p:nvPr>
            <p:extLst>
              <p:ext uri="{D42A27DB-BD31-4B8C-83A1-F6EECF244321}">
                <p14:modId xmlns:p14="http://schemas.microsoft.com/office/powerpoint/2010/main" val="4021812848"/>
              </p:ext>
            </p:extLst>
          </p:nvPr>
        </p:nvGraphicFramePr>
        <p:xfrm>
          <a:off x="952500" y="1185013"/>
          <a:ext cx="7239000" cy="2773470"/>
        </p:xfrm>
        <a:graphic>
          <a:graphicData uri="http://schemas.openxmlformats.org/drawingml/2006/table">
            <a:tbl>
              <a:tblPr>
                <a:noFill/>
                <a:tableStyleId>{292808FB-4272-4BA8-B3E7-D5FD5BA89D7E}</a:tableStyleId>
              </a:tblPr>
              <a:tblGrid>
                <a:gridCol w="73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序號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欄位名稱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欄位中文名稱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資料類型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NULL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備註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C00000"/>
                          </a:solidFill>
                        </a:rPr>
                        <a:t>Author</a:t>
                      </a:r>
                      <a:endParaRPr dirty="0">
                        <a:solidFill>
                          <a:srgbClr val="C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研究生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Varchar(32)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C00000"/>
                          </a:solidFill>
                        </a:rPr>
                        <a:t>Super Key</a:t>
                      </a:r>
                      <a:endParaRPr dirty="0">
                        <a:solidFill>
                          <a:srgbClr val="C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Advisor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指導教授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Varchar(32)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C00000"/>
                          </a:solidFill>
                        </a:rPr>
                        <a:t>Thesis Title</a:t>
                      </a:r>
                      <a:endParaRPr dirty="0">
                        <a:solidFill>
                          <a:srgbClr val="C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論文名稱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Varchar(40)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C00000"/>
                          </a:solidFill>
                        </a:rPr>
                        <a:t>Super Key</a:t>
                      </a:r>
                      <a:endParaRPr dirty="0">
                        <a:solidFill>
                          <a:srgbClr val="C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Degree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學位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Varchar(32)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0000FF"/>
                          </a:solidFill>
                        </a:rPr>
                        <a:t>Department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系所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Char(2)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否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rgbClr val="0000FF"/>
                          </a:solidFill>
                        </a:rPr>
                        <a:t>Foreign Key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PublicationYear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出版年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Datetime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是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1265</Words>
  <Application>Microsoft Office PowerPoint</Application>
  <PresentationFormat>如螢幕大小 (16:9)</PresentationFormat>
  <Paragraphs>467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Times New Roman</vt:lpstr>
      <vt:lpstr>標楷體</vt:lpstr>
      <vt:lpstr>Arial</vt:lpstr>
      <vt:lpstr>Roboto</vt:lpstr>
      <vt:lpstr>Wingdings</vt:lpstr>
      <vt:lpstr>微軟正黑體</vt:lpstr>
      <vt:lpstr>Simple Light</vt:lpstr>
      <vt:lpstr>資料庫課程指定專題 圖書館</vt:lpstr>
      <vt:lpstr>應用情境</vt:lpstr>
      <vt:lpstr>特殊性一 不同使用者的借閱權限</vt:lpstr>
      <vt:lpstr>特殊性二 本校教授指定參考資料服務</vt:lpstr>
      <vt:lpstr>功能</vt:lpstr>
      <vt:lpstr>功能</vt:lpstr>
      <vt:lpstr>書籍基本資料檔(BOOKBASE)資料表</vt:lpstr>
      <vt:lpstr>書籍基本資料檔(BOOKBASE)資料表</vt:lpstr>
      <vt:lpstr>論文基本資料檔(THESISBASE)資料表</vt:lpstr>
      <vt:lpstr>多媒體資料檔(MULTIMEDIABASE)資料表</vt:lpstr>
      <vt:lpstr>書籍分類代號(BTYPE)資料表</vt:lpstr>
      <vt:lpstr>使用者(USER)資料表</vt:lpstr>
      <vt:lpstr>使用者類別代號(UTYPE)資料表</vt:lpstr>
      <vt:lpstr>借書紀錄(BORROW-RECORDS)資料表</vt:lpstr>
      <vt:lpstr>預約紀錄(Reservation)資料表 </vt:lpstr>
      <vt:lpstr>Schema Diagram</vt:lpstr>
      <vt:lpstr>Schema Diagram</vt:lpstr>
      <vt:lpstr>Schema Diagram （修改後新增）</vt:lpstr>
      <vt:lpstr>Relation</vt:lpstr>
      <vt:lpstr>Relation</vt:lpstr>
      <vt:lpstr>資料庫中的 E (Entity) 以及 R (Relationship)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資料庫課程指定專題 圖書館</dc:title>
  <cp:lastModifiedBy>可萱 王</cp:lastModifiedBy>
  <cp:revision>14</cp:revision>
  <dcterms:modified xsi:type="dcterms:W3CDTF">2022-04-16T12:16:57Z</dcterms:modified>
</cp:coreProperties>
</file>