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2" r:id="rId9"/>
    <p:sldId id="273" r:id="rId10"/>
    <p:sldId id="274" r:id="rId11"/>
    <p:sldId id="275" r:id="rId12"/>
    <p:sldId id="276" r:id="rId13"/>
    <p:sldId id="277" r:id="rId14"/>
    <p:sldId id="269" r:id="rId15"/>
    <p:sldId id="278" r:id="rId16"/>
    <p:sldId id="271" r:id="rId17"/>
    <p:sldId id="279" r:id="rId18"/>
    <p:sldId id="258" r:id="rId19"/>
    <p:sldId id="281" r:id="rId20"/>
    <p:sldId id="282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62" autoAdjust="0"/>
    <p:restoredTop sz="94660"/>
  </p:normalViewPr>
  <p:slideViewPr>
    <p:cSldViewPr snapToGrid="0">
      <p:cViewPr varScale="1">
        <p:scale>
          <a:sx n="64" d="100"/>
          <a:sy n="64" d="100"/>
        </p:scale>
        <p:origin x="5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6AF1C-8367-4716-BDD1-C6F9452A8C1A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BE765-B2A2-4BD4-94A1-E38B43E41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56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7999b441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7999b441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3ecd5d6e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3ecd5d6e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7714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3ecd5d6e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3ecd5d6e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8364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3ecd5d6e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3ecd5d6e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6274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37999b44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37999b44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37999b44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37999b44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2507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4498226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4498226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4498226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4498226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6565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4498226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4498226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37999b441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37999b441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37999b44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37999b44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37999b441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37999b441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3ecd5d6e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3ecd5d6e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3ecd5d6e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3ecd5d6e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106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3ecd5d6e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3ecd5d6e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3691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3ecd5d6e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3ecd5d6e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0472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3ecd5d6e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3ecd5d6e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840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94CCA-DE53-2B3D-831E-FA84D1287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025F32-B2C2-0601-DFD8-98C47419D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041FF0-86BE-C300-FBC5-488501A8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3713-A5F6-471E-8935-B56D486ED511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AE8EDB-0AE7-7B3B-2D99-313D54FD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0A9308-DC91-050D-DFA0-8EA5A81A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42AA-21FE-4507-889E-A31994CAE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33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B1F6E-A5C6-EFE4-880C-D13488E9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E2441D-D3DC-8345-31F5-4950A4412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323E36-FC4C-2414-A6C3-6B62B450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3713-A5F6-471E-8935-B56D486ED511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4C0731-C693-B358-C9B2-F3650A1C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FB4585-DA0C-E306-BA30-E5B206FF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42AA-21FE-4507-889E-A31994CAE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29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F5CC0B3-6188-0DEE-2008-495E9AC83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57A80A-ED92-7E79-D1F5-ECB047AFD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9BCE22-4ECA-0A07-D2C5-05A8B008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3713-A5F6-471E-8935-B56D486ED511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794E4E-A359-B7EE-AD67-DB12538A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6A88E2-3EAD-4890-CBB9-B8B3D9F3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42AA-21FE-4507-889E-A31994CAE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135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27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4EEBF-F5DE-EB16-851C-047B8F14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87B121-48B2-2609-DD97-24F78BAB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6742DF-2A84-2C1F-D7B5-F74D39DB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3713-A5F6-471E-8935-B56D486ED511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D8BA39-1BFC-3853-6A19-6EB68826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372300-02DB-7BFA-50C2-6B8DDFCF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42AA-21FE-4507-889E-A31994CAE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06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257DE-47C1-DD70-8616-F7933E6C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6003EC-018F-22FB-A7CF-A2B196471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04E4EB-CE73-4B77-489B-B4D2AF78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3713-A5F6-471E-8935-B56D486ED511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5A5DAC-624F-68F7-5CB3-39BF3F08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C2C8E8-5ABD-A119-1B92-FA464D5E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42AA-21FE-4507-889E-A31994CAE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72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62345-D8D2-67E2-61D7-CD71D9EB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9923DD-B0CA-18BA-6838-D52597F35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ED6482-1DFB-DD4E-9276-8571F605D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B73D4D-6214-9C3E-B467-9E1E20FD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3713-A5F6-471E-8935-B56D486ED511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8AE21B-B346-0CA0-3EE8-5FDC3ADA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A4704-690F-C70E-4137-3168F64D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42AA-21FE-4507-889E-A31994CAE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80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17C01-65F9-5676-E056-EAA5C7A5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19F1B5-B327-A3D7-7B14-AC5CE79A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7D34A0-D408-D010-0C2D-F26A6965B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4FAA0AF-0F7B-449D-264D-324B4DACA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CF9269-A23B-364B-12C3-210A3CE08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108F2A-B85E-227F-8F53-C1E40674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3713-A5F6-471E-8935-B56D486ED511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335044D-4C5D-EDB1-658B-DAAC8D4C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7B1654-CC45-FC01-01A7-CCA314DE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42AA-21FE-4507-889E-A31994CAE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60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0DA548-1B70-40AF-38C8-7B719B26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254E032-3649-AED1-6670-8194FB63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3713-A5F6-471E-8935-B56D486ED511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7E34D1-31A0-B492-F0C6-DDF5DD9B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67A3A7-DD5B-2F7E-72FD-F49E195C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42AA-21FE-4507-889E-A31994CAE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40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8DE5BD-7F8A-9F0C-5215-C4526F25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3713-A5F6-471E-8935-B56D486ED511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D7E8B5-9370-2B47-706B-07CCE8F0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8C82D9-4184-F0AA-A45A-F993ABE4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42AA-21FE-4507-889E-A31994CAE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58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5E1C3-D7AC-B96F-C2A8-2697CF09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EBA83-DE1C-FAB5-B3B5-9AD8F87F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642512D-B6DC-CD7F-103A-2A054EA3A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61BD05-3CB7-AB68-1E9B-250874E6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3713-A5F6-471E-8935-B56D486ED511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AC87C4-BF5F-499C-A3C0-123A463F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0CF0AA-CFB1-7D50-4071-FE5C671A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42AA-21FE-4507-889E-A31994CAE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28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BE045-F1AB-59E0-3D97-E975DDA5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20D7077-4612-A137-5475-9024D34CA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EB3A14-545C-140B-DC4A-4CDBD5CAE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89C641-8863-0184-CA97-8CC7C9E4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3713-A5F6-471E-8935-B56D486ED511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F6E12A-BA58-25F4-C807-EA4EBACA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3D0BA2-F7D4-A349-4A87-92354761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42AA-21FE-4507-889E-A31994CAE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7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20000"/>
            <a:lum/>
          </a:blip>
          <a:srcRect/>
          <a:stretch>
            <a:fillRect t="-43000" b="-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C28758A-CFA9-CF3E-2104-1E79277E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F83534-D612-82B0-3E46-73A0D5FA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576C74-F6EF-F905-FA24-1A1A5B935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3713-A5F6-471E-8935-B56D486ED511}" type="datetimeFigureOut">
              <a:rPr lang="zh-TW" altLang="en-US" smtClean="0"/>
              <a:t>2022/5/22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A4264A-EFDF-54B4-F146-613421C59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8A5A00-74AA-7C17-8F61-0BB424119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E42AA-21FE-4507-889E-A31994CAE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2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dylngg/slc-crime-heatma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F93EB4E8-EEED-0841-8746-5147B12CFB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42967" y="776333"/>
            <a:ext cx="9306065" cy="33395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資料庫課程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自選專題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刑事案件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證物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管理系統</a:t>
            </a: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32FF0EC7-6E11-4235-0D19-D485B7BAB2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5699" y="448362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第七組：王可萱、楊于華、何子安、陳思涵</a:t>
            </a:r>
            <a:endParaRPr sz="3200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464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15600" y="507531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zh-TW" altLang="en-US" sz="3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員警資料表</a:t>
            </a:r>
            <a:r>
              <a:rPr lang="zh-TW" altLang="en-US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fr-FR" altLang="zh-TW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POLICE</a:t>
            </a:r>
            <a:r>
              <a:rPr lang="zh-TW" altLang="en-US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sz="32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2" name="Google Shape;92;p19"/>
          <p:cNvGraphicFramePr/>
          <p:nvPr>
            <p:extLst>
              <p:ext uri="{D42A27DB-BD31-4B8C-83A1-F6EECF244321}">
                <p14:modId xmlns:p14="http://schemas.microsoft.com/office/powerpoint/2010/main" val="1134484209"/>
              </p:ext>
            </p:extLst>
          </p:nvPr>
        </p:nvGraphicFramePr>
        <p:xfrm>
          <a:off x="466217" y="1837659"/>
          <a:ext cx="11259566" cy="352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0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6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6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序號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欄位名稱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欄位中文名稱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資料類型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NULL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備註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 b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P_</a:t>
                      </a: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姓名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VARCHAR(16)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800" b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Department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所屬單位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VARCHAR(32)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3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sng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P_ID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員警編號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CHAR(</a:t>
                      </a:r>
                      <a:r>
                        <a:rPr 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5</a:t>
                      </a: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Primary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4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Degree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職級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VARCHAR(32)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箭號: 弧形上彎 3">
            <a:hlinkClick r:id="rId3" action="ppaction://hlinksldjump"/>
            <a:extLst>
              <a:ext uri="{FF2B5EF4-FFF2-40B4-BE49-F238E27FC236}">
                <a16:creationId xmlns:a16="http://schemas.microsoft.com/office/drawing/2014/main" id="{CFE4C932-7258-FCA2-E013-A24323FF7122}"/>
              </a:ext>
            </a:extLst>
          </p:cNvPr>
          <p:cNvSpPr/>
          <p:nvPr/>
        </p:nvSpPr>
        <p:spPr>
          <a:xfrm rot="16200000">
            <a:off x="11455595" y="406010"/>
            <a:ext cx="641610" cy="476835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2FE2421-D475-C828-066C-D58DC1E50FBA}"/>
              </a:ext>
            </a:extLst>
          </p:cNvPr>
          <p:cNvSpPr txBox="1"/>
          <p:nvPr/>
        </p:nvSpPr>
        <p:spPr>
          <a:xfrm>
            <a:off x="10440306" y="301888"/>
            <a:ext cx="97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Schema</a:t>
            </a:r>
            <a:br>
              <a:rPr lang="en-US" altLang="zh-TW" dirty="0"/>
            </a:br>
            <a:r>
              <a:rPr lang="en-US" altLang="zh-TW" dirty="0"/>
              <a:t>Diagram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686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15600" y="507531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zh-TW" altLang="en-US" sz="3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毒品分級資料表</a:t>
            </a:r>
            <a:r>
              <a:rPr lang="zh-TW" altLang="en-US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fr-FR" altLang="zh-TW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DRUG_LEVEL</a:t>
            </a:r>
            <a:r>
              <a:rPr lang="zh-TW" altLang="en-US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sz="32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2" name="Google Shape;92;p19"/>
          <p:cNvGraphicFramePr/>
          <p:nvPr>
            <p:extLst>
              <p:ext uri="{D42A27DB-BD31-4B8C-83A1-F6EECF244321}">
                <p14:modId xmlns:p14="http://schemas.microsoft.com/office/powerpoint/2010/main" val="1056379347"/>
              </p:ext>
            </p:extLst>
          </p:nvPr>
        </p:nvGraphicFramePr>
        <p:xfrm>
          <a:off x="466217" y="1837659"/>
          <a:ext cx="11259566" cy="212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0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6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6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序號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欄位名稱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欄位中文名稱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資料類型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NULL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備註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 b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D_Type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毒品種類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VARCHAR(32)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Primary Key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D_Level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級數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CHAR(1)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 ~ 4</a:t>
                      </a:r>
                      <a:endParaRPr lang="zh-TW" altLang="en-US" sz="1800" b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箭號: 弧形上彎 3">
            <a:hlinkClick r:id="rId3" action="ppaction://hlinksldjump"/>
            <a:extLst>
              <a:ext uri="{FF2B5EF4-FFF2-40B4-BE49-F238E27FC236}">
                <a16:creationId xmlns:a16="http://schemas.microsoft.com/office/drawing/2014/main" id="{EB279D4F-E2B9-A44D-7061-3AB9457B5783}"/>
              </a:ext>
            </a:extLst>
          </p:cNvPr>
          <p:cNvSpPr/>
          <p:nvPr/>
        </p:nvSpPr>
        <p:spPr>
          <a:xfrm rot="16200000">
            <a:off x="11455595" y="406010"/>
            <a:ext cx="641610" cy="476835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A02AEE-FD2B-C21D-FE24-AF1B632AF067}"/>
              </a:ext>
            </a:extLst>
          </p:cNvPr>
          <p:cNvSpPr txBox="1"/>
          <p:nvPr/>
        </p:nvSpPr>
        <p:spPr>
          <a:xfrm>
            <a:off x="10440306" y="301888"/>
            <a:ext cx="97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Schema</a:t>
            </a:r>
            <a:br>
              <a:rPr lang="en-US" altLang="zh-TW" dirty="0"/>
            </a:br>
            <a:r>
              <a:rPr lang="en-US" altLang="zh-TW" dirty="0"/>
              <a:t>Diagram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742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15600" y="507531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zh-TW" altLang="en-US" sz="3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毒品證物資料表</a:t>
            </a:r>
            <a:r>
              <a:rPr lang="zh-TW" altLang="en-US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fr-FR" altLang="zh-TW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DRUG_EXHIBIT</a:t>
            </a:r>
            <a:r>
              <a:rPr lang="zh-TW" altLang="en-US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sz="32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2" name="Google Shape;92;p19"/>
          <p:cNvGraphicFramePr/>
          <p:nvPr>
            <p:extLst>
              <p:ext uri="{D42A27DB-BD31-4B8C-83A1-F6EECF244321}">
                <p14:modId xmlns:p14="http://schemas.microsoft.com/office/powerpoint/2010/main" val="4015848016"/>
              </p:ext>
            </p:extLst>
          </p:nvPr>
        </p:nvGraphicFramePr>
        <p:xfrm>
          <a:off x="516835" y="1300946"/>
          <a:ext cx="11259566" cy="5256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0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6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6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序號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欄位名稱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欄位中文名稱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資料類型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NULL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備註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 b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DCase_ID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案件編號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VARCHAR(85)</a:t>
                      </a:r>
                      <a:endParaRPr lang="fr-FR" altLang="zh-TW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TW" sz="1800" b="0" u="none" strike="noStrike" kern="12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Foreign Key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sng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DExhibit_ID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證物編號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CHAR(16)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Primary Key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3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Drug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毒品種類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VARCHAR(32)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Foreign Key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4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NetWeight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毒品淨重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單位（克）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5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Weight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毒品毛重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單位（克）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6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PreTestResult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初驗結果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VARCHAR(16)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7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ProTestResult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重驗結果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VARCHAR(16)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796326"/>
                  </a:ext>
                </a:extLst>
              </a:tr>
            </a:tbl>
          </a:graphicData>
        </a:graphic>
      </p:graphicFrame>
      <p:sp>
        <p:nvSpPr>
          <p:cNvPr id="4" name="箭號: 弧形上彎 3">
            <a:hlinkClick r:id="rId3" action="ppaction://hlinksldjump"/>
            <a:extLst>
              <a:ext uri="{FF2B5EF4-FFF2-40B4-BE49-F238E27FC236}">
                <a16:creationId xmlns:a16="http://schemas.microsoft.com/office/drawing/2014/main" id="{F445D203-2B36-4B2B-66DE-535A148C2362}"/>
              </a:ext>
            </a:extLst>
          </p:cNvPr>
          <p:cNvSpPr/>
          <p:nvPr/>
        </p:nvSpPr>
        <p:spPr>
          <a:xfrm rot="16200000">
            <a:off x="11455595" y="406010"/>
            <a:ext cx="641610" cy="476835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79FDABA-43E2-2B09-955A-F2023ED74075}"/>
              </a:ext>
            </a:extLst>
          </p:cNvPr>
          <p:cNvSpPr txBox="1"/>
          <p:nvPr/>
        </p:nvSpPr>
        <p:spPr>
          <a:xfrm>
            <a:off x="10440306" y="301888"/>
            <a:ext cx="97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Schema</a:t>
            </a:r>
            <a:br>
              <a:rPr lang="en-US" altLang="zh-TW" dirty="0"/>
            </a:br>
            <a:r>
              <a:rPr lang="en-US" altLang="zh-TW" dirty="0"/>
              <a:t>Diagram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190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15600" y="507531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zh-TW" altLang="en-US" sz="3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扣案證物資料表</a:t>
            </a:r>
            <a:r>
              <a:rPr lang="zh-TW" altLang="en-US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fr-FR" altLang="zh-TW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SEIZURE_of_EXHIBIT</a:t>
            </a:r>
            <a:r>
              <a:rPr lang="zh-TW" altLang="en-US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sz="32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2" name="Google Shape;92;p19"/>
          <p:cNvGraphicFramePr/>
          <p:nvPr>
            <p:extLst>
              <p:ext uri="{D42A27DB-BD31-4B8C-83A1-F6EECF244321}">
                <p14:modId xmlns:p14="http://schemas.microsoft.com/office/powerpoint/2010/main" val="113122785"/>
              </p:ext>
            </p:extLst>
          </p:nvPr>
        </p:nvGraphicFramePr>
        <p:xfrm>
          <a:off x="516835" y="1300946"/>
          <a:ext cx="11259566" cy="5256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0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6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6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序號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欄位名稱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欄位中文名稱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資料類型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NULL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備註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 b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SCase_ID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案件編號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VARCHAR(85)</a:t>
                      </a:r>
                      <a:endParaRPr lang="fr-FR" altLang="zh-TW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TW" sz="1800" b="0" u="none" strike="noStrike" kern="12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Foreign Key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sng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Exhibit_ID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證物編號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CHAR(16)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Primary Key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3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Related_Ob_1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相關物品</a:t>
                      </a: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VARCHAR(16)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4</a:t>
                      </a:r>
                      <a:endParaRPr lang="zh-TW" altLang="en-US" sz="1800" b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Related_Ob_2</a:t>
                      </a:r>
                      <a:endParaRPr lang="fr-FR" sz="1800" b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相關物品</a:t>
                      </a: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VARCHAR(16)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5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Related_Ob_3</a:t>
                      </a:r>
                      <a:endParaRPr lang="fr-FR" sz="1800" b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相關物品</a:t>
                      </a: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3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VARCHAR(16)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6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Related_Ob_4</a:t>
                      </a:r>
                      <a:endParaRPr lang="fr-FR" sz="1800" b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相關物品</a:t>
                      </a: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4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VARCHAR(16)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7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Related_Ob_5</a:t>
                      </a:r>
                      <a:endParaRPr lang="fr-FR" sz="1800" b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相關物品</a:t>
                      </a: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5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VARCHAR(16)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796326"/>
                  </a:ext>
                </a:extLst>
              </a:tr>
            </a:tbl>
          </a:graphicData>
        </a:graphic>
      </p:graphicFrame>
      <p:sp>
        <p:nvSpPr>
          <p:cNvPr id="4" name="箭號: 弧形上彎 3">
            <a:hlinkClick r:id="rId3" action="ppaction://hlinksldjump"/>
            <a:extLst>
              <a:ext uri="{FF2B5EF4-FFF2-40B4-BE49-F238E27FC236}">
                <a16:creationId xmlns:a16="http://schemas.microsoft.com/office/drawing/2014/main" id="{EB4B6100-2D98-9D90-7E04-11B80BA37A9E}"/>
              </a:ext>
            </a:extLst>
          </p:cNvPr>
          <p:cNvSpPr/>
          <p:nvPr/>
        </p:nvSpPr>
        <p:spPr>
          <a:xfrm rot="16200000">
            <a:off x="11455595" y="406010"/>
            <a:ext cx="641610" cy="476835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C8E077F-74C7-65C9-7718-E548689905F3}"/>
              </a:ext>
            </a:extLst>
          </p:cNvPr>
          <p:cNvSpPr txBox="1"/>
          <p:nvPr/>
        </p:nvSpPr>
        <p:spPr>
          <a:xfrm>
            <a:off x="10440306" y="301888"/>
            <a:ext cx="97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Schema</a:t>
            </a:r>
            <a:br>
              <a:rPr lang="en-US" altLang="zh-TW" dirty="0"/>
            </a:br>
            <a:r>
              <a:rPr lang="en-US" altLang="zh-TW" dirty="0"/>
              <a:t>Diagram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05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415600" y="487215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Diagram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6C251E1-950D-F9CB-5855-C1F8258BB56C}"/>
              </a:ext>
            </a:extLst>
          </p:cNvPr>
          <p:cNvGrpSpPr/>
          <p:nvPr/>
        </p:nvGrpSpPr>
        <p:grpSpPr>
          <a:xfrm>
            <a:off x="803208" y="1413173"/>
            <a:ext cx="11059261" cy="1619326"/>
            <a:chOff x="803208" y="1413173"/>
            <a:chExt cx="11059261" cy="1619326"/>
          </a:xfrm>
        </p:grpSpPr>
        <p:graphicFrame>
          <p:nvGraphicFramePr>
            <p:cNvPr id="138" name="Google Shape;138;p26"/>
            <p:cNvGraphicFramePr/>
            <p:nvPr>
              <p:extLst>
                <p:ext uri="{D42A27DB-BD31-4B8C-83A1-F6EECF244321}">
                  <p14:modId xmlns:p14="http://schemas.microsoft.com/office/powerpoint/2010/main" val="898339717"/>
                </p:ext>
              </p:extLst>
            </p:nvPr>
          </p:nvGraphicFramePr>
          <p:xfrm>
            <a:off x="941316" y="1880499"/>
            <a:ext cx="10921153" cy="115200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51364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8721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9026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998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75922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97280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57600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  <a:tabLst/>
                          <a:defRPr/>
                        </a:pPr>
                        <a:r>
                          <a:rPr lang="fr-FR" altLang="zh-TW" sz="1800" b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Case_Name</a:t>
                        </a:r>
                        <a:endParaRPr lang="fr-FR" altLang="zh-TW" sz="18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fr-FR" altLang="zh-TW" sz="1800" b="0" i="0" u="sng" strike="noStrike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Case_ID</a:t>
                        </a:r>
                        <a:endParaRPr lang="fr-FR" altLang="zh-TW" sz="1800" u="sng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fr-FR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Case_Type</a:t>
                        </a:r>
                        <a:endParaRPr lang="fr-FR" altLang="zh-TW" sz="18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fr-FR" altLang="zh-TW" sz="1800" b="0" i="0" u="none" strike="noStrike" dirty="0">
                            <a:solidFill>
                              <a:srgbClr val="0000FF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Sus_ID</a:t>
                        </a:r>
                        <a:endParaRPr lang="fr-FR" altLang="zh-TW" sz="18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TimeOfOccur</a:t>
                        </a:r>
                        <a:endParaRPr lang="fr-FR" altLang="zh-TW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PlaceOfOccur</a:t>
                        </a:r>
                        <a:endParaRPr lang="fr-FR" altLang="zh-TW" sz="18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6000"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i="0" u="none" strike="noStrike" dirty="0">
                            <a:solidFill>
                              <a:srgbClr val="0000FF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Drug_ID</a:t>
                        </a:r>
                        <a:endParaRPr lang="fr-FR" altLang="zh-TW" sz="18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i="0" u="none" strike="noStrike" dirty="0">
                            <a:solidFill>
                              <a:srgbClr val="0000FF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Evidence_ID</a:t>
                        </a:r>
                        <a:endParaRPr lang="fr-FR" altLang="zh-TW" sz="18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i="0" u="none" strike="noStrike" dirty="0">
                            <a:solidFill>
                              <a:srgbClr val="0000FF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Police_ID1</a:t>
                        </a:r>
                        <a:endParaRPr lang="fr-FR" altLang="zh-TW" sz="18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i="0" u="none" strike="noStrike" dirty="0">
                            <a:solidFill>
                              <a:srgbClr val="0000FF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Police_ID2</a:t>
                        </a:r>
                        <a:endParaRPr lang="fr-FR" altLang="zh-TW" sz="18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i="0" u="none" strike="noStrike" dirty="0">
                            <a:solidFill>
                              <a:srgbClr val="0000FF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Police_ID3</a:t>
                        </a:r>
                        <a:endParaRPr lang="fr-FR" altLang="zh-TW" sz="18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defTabSz="914400" rtl="0" eaLnBrk="1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endParaRPr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4A246182-FA95-4CB1-8D30-7D9DDC98CC69}"/>
                </a:ext>
              </a:extLst>
            </p:cNvPr>
            <p:cNvSpPr txBox="1"/>
            <p:nvPr/>
          </p:nvSpPr>
          <p:spPr>
            <a:xfrm>
              <a:off x="803208" y="1413173"/>
              <a:ext cx="2034531" cy="404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5000"/>
                </a:lnSpc>
                <a:buClr>
                  <a:schemeClr val="dk2"/>
                </a:buClr>
                <a:buSzPts val="1800"/>
              </a:pPr>
              <a:r>
                <a:rPr lang="en-US" altLang="zh-TW" sz="2133" b="1" dirty="0">
                  <a:solidFill>
                    <a:schemeClr val="tx2"/>
                  </a:solidFill>
                </a:rPr>
                <a:t>CRIMINAL_CASE</a:t>
              </a:r>
              <a:endParaRPr lang="zh-TW" altLang="en-US" sz="2133" b="1" dirty="0">
                <a:solidFill>
                  <a:schemeClr val="tx2"/>
                </a:solidFill>
              </a:endParaRPr>
            </a:p>
          </p:txBody>
        </p:sp>
        <p:sp>
          <p:nvSpPr>
            <p:cNvPr id="4" name="箭號: 向右 3">
              <a:hlinkClick r:id="rId3" action="ppaction://hlinksldjump"/>
              <a:extLst>
                <a:ext uri="{FF2B5EF4-FFF2-40B4-BE49-F238E27FC236}">
                  <a16:creationId xmlns:a16="http://schemas.microsoft.com/office/drawing/2014/main" id="{77EA5785-C9FD-4410-6747-A393B6F5B073}"/>
                </a:ext>
              </a:extLst>
            </p:cNvPr>
            <p:cNvSpPr/>
            <p:nvPr/>
          </p:nvSpPr>
          <p:spPr>
            <a:xfrm>
              <a:off x="3068315" y="1482783"/>
              <a:ext cx="646044" cy="26492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EBEBFFAA-96D3-55DB-440D-A6236AB9888E}"/>
              </a:ext>
            </a:extLst>
          </p:cNvPr>
          <p:cNvGrpSpPr/>
          <p:nvPr/>
        </p:nvGrpSpPr>
        <p:grpSpPr>
          <a:xfrm>
            <a:off x="803208" y="3327987"/>
            <a:ext cx="11061779" cy="1608891"/>
            <a:chOff x="803208" y="3238698"/>
            <a:chExt cx="11061779" cy="1608891"/>
          </a:xfrm>
        </p:grpSpPr>
        <p:graphicFrame>
          <p:nvGraphicFramePr>
            <p:cNvPr id="139" name="Google Shape;139;p26"/>
            <p:cNvGraphicFramePr/>
            <p:nvPr>
              <p:extLst>
                <p:ext uri="{D42A27DB-BD31-4B8C-83A1-F6EECF244321}">
                  <p14:modId xmlns:p14="http://schemas.microsoft.com/office/powerpoint/2010/main" val="2272608294"/>
                </p:ext>
              </p:extLst>
            </p:nvPr>
          </p:nvGraphicFramePr>
          <p:xfrm>
            <a:off x="941316" y="3695589"/>
            <a:ext cx="10923671" cy="115200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51364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88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91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99603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7604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9743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576000"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S_Name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S_Gender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S_Birth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S_Birthplace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S_Occ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u="sng" strike="noStrike" kern="1200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S_ID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600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t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fr-FR" altLang="zh-TW" sz="1800" b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S_Add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t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fr-FR" altLang="zh-TW" sz="1800" b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Education_Level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t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fr-FR" altLang="zh-TW" sz="1800" b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Phone_Num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t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fr-FR" altLang="zh-TW" sz="1800" b="0" u="none" strike="noStrike" kern="1200" dirty="0">
                            <a:solidFill>
                              <a:srgbClr val="0000FF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Economic_Status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t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fr-FR" altLang="zh-TW" sz="1800" b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Recidivism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t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fr-FR" altLang="zh-TW" sz="1800" b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Urine_Routine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801738324"/>
                    </a:ext>
                  </a:extLst>
                </a:tr>
              </a:tbl>
            </a:graphicData>
          </a:graphic>
        </p:graphicFrame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3DEEB8C-87B8-4D12-86E3-6CDD79CD2566}"/>
                </a:ext>
              </a:extLst>
            </p:cNvPr>
            <p:cNvSpPr txBox="1"/>
            <p:nvPr/>
          </p:nvSpPr>
          <p:spPr>
            <a:xfrm>
              <a:off x="803208" y="3238698"/>
              <a:ext cx="1177502" cy="404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5000"/>
                </a:lnSpc>
                <a:buClr>
                  <a:schemeClr val="dk2"/>
                </a:buClr>
                <a:buSzPts val="1800"/>
              </a:pPr>
              <a:r>
                <a:rPr lang="en-US" altLang="zh-TW" sz="2133" b="1" dirty="0">
                  <a:solidFill>
                    <a:schemeClr val="dk2"/>
                  </a:solidFill>
                </a:rPr>
                <a:t>SUSPECT</a:t>
              </a:r>
            </a:p>
          </p:txBody>
        </p:sp>
        <p:sp>
          <p:nvSpPr>
            <p:cNvPr id="13" name="箭號: 向右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6CC121A2-D98F-71C7-52AD-8DAD17A72412}"/>
                </a:ext>
              </a:extLst>
            </p:cNvPr>
            <p:cNvSpPr/>
            <p:nvPr/>
          </p:nvSpPr>
          <p:spPr>
            <a:xfrm>
              <a:off x="3068315" y="3302870"/>
              <a:ext cx="646044" cy="26492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93EAFAB7-8964-E48F-3B90-FDA92167C451}"/>
              </a:ext>
            </a:extLst>
          </p:cNvPr>
          <p:cNvGrpSpPr/>
          <p:nvPr/>
        </p:nvGrpSpPr>
        <p:grpSpPr>
          <a:xfrm>
            <a:off x="803208" y="5232365"/>
            <a:ext cx="7330908" cy="1038329"/>
            <a:chOff x="803208" y="5232365"/>
            <a:chExt cx="7330908" cy="1038329"/>
          </a:xfrm>
        </p:grpSpPr>
        <p:graphicFrame>
          <p:nvGraphicFramePr>
            <p:cNvPr id="140" name="Google Shape;140;p26"/>
            <p:cNvGraphicFramePr/>
            <p:nvPr>
              <p:extLst>
                <p:ext uri="{D42A27DB-BD31-4B8C-83A1-F6EECF244321}">
                  <p14:modId xmlns:p14="http://schemas.microsoft.com/office/powerpoint/2010/main" val="154050400"/>
                </p:ext>
              </p:extLst>
            </p:nvPr>
          </p:nvGraphicFramePr>
          <p:xfrm>
            <a:off x="941316" y="5694694"/>
            <a:ext cx="7192800" cy="57600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515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88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91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998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576000"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altLang="zh-TW" sz="1800" b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P_</a:t>
                        </a:r>
                        <a:r>
                          <a:rPr lang="fr-FR" altLang="zh-TW" sz="1800" b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Name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Department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u="sng" strike="noStrike" kern="1200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P_ID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Degree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11F6709-89CE-4203-8C4D-E25C9D52F697}"/>
                </a:ext>
              </a:extLst>
            </p:cNvPr>
            <p:cNvSpPr txBox="1"/>
            <p:nvPr/>
          </p:nvSpPr>
          <p:spPr>
            <a:xfrm>
              <a:off x="803208" y="5232365"/>
              <a:ext cx="979755" cy="404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5000"/>
                </a:lnSpc>
                <a:buClr>
                  <a:schemeClr val="dk2"/>
                </a:buClr>
                <a:buSzPts val="1800"/>
              </a:pPr>
              <a:r>
                <a:rPr lang="en-US" altLang="zh-TW" sz="2133" b="1" dirty="0">
                  <a:solidFill>
                    <a:schemeClr val="dk2"/>
                  </a:solidFill>
                </a:rPr>
                <a:t>POLICE</a:t>
              </a:r>
            </a:p>
          </p:txBody>
        </p:sp>
        <p:sp>
          <p:nvSpPr>
            <p:cNvPr id="14" name="箭號: 向右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895D4100-7871-F376-2E7D-51500E9DF856}"/>
                </a:ext>
              </a:extLst>
            </p:cNvPr>
            <p:cNvSpPr/>
            <p:nvPr/>
          </p:nvSpPr>
          <p:spPr>
            <a:xfrm>
              <a:off x="3068315" y="5301975"/>
              <a:ext cx="646044" cy="26492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415600" y="487215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Diagram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DFA3CC-EDAB-C1ED-2B8F-EB5B719156FB}"/>
              </a:ext>
            </a:extLst>
          </p:cNvPr>
          <p:cNvGrpSpPr/>
          <p:nvPr/>
        </p:nvGrpSpPr>
        <p:grpSpPr>
          <a:xfrm>
            <a:off x="803208" y="1395475"/>
            <a:ext cx="3738975" cy="1061024"/>
            <a:chOff x="803208" y="1395475"/>
            <a:chExt cx="3738975" cy="1061024"/>
          </a:xfrm>
        </p:grpSpPr>
        <p:graphicFrame>
          <p:nvGraphicFramePr>
            <p:cNvPr id="138" name="Google Shape;138;p26"/>
            <p:cNvGraphicFramePr/>
            <p:nvPr>
              <p:extLst>
                <p:ext uri="{D42A27DB-BD31-4B8C-83A1-F6EECF244321}">
                  <p14:modId xmlns:p14="http://schemas.microsoft.com/office/powerpoint/2010/main" val="3911768060"/>
                </p:ext>
              </p:extLst>
            </p:nvPr>
          </p:nvGraphicFramePr>
          <p:xfrm>
            <a:off x="941316" y="1880499"/>
            <a:ext cx="3600867" cy="57600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51364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8721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76000"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u="sng" strike="noStrike" kern="1200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D_Type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D_Level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4A246182-FA95-4CB1-8D30-7D9DDC98CC69}"/>
                </a:ext>
              </a:extLst>
            </p:cNvPr>
            <p:cNvSpPr txBox="1"/>
            <p:nvPr/>
          </p:nvSpPr>
          <p:spPr>
            <a:xfrm>
              <a:off x="803208" y="1395475"/>
              <a:ext cx="1659429" cy="404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5000"/>
                </a:lnSpc>
                <a:buClr>
                  <a:schemeClr val="dk2"/>
                </a:buClr>
                <a:buSzPts val="1800"/>
              </a:pPr>
              <a:r>
                <a:rPr lang="en-US" altLang="zh-TW" sz="2133" b="1" dirty="0">
                  <a:solidFill>
                    <a:schemeClr val="tx2"/>
                  </a:solidFill>
                </a:rPr>
                <a:t>DRUG_LEVEL</a:t>
              </a:r>
              <a:endParaRPr lang="zh-TW" altLang="en-US" sz="2133" b="1" dirty="0">
                <a:solidFill>
                  <a:schemeClr val="tx2"/>
                </a:solidFill>
              </a:endParaRPr>
            </a:p>
          </p:txBody>
        </p:sp>
        <p:sp>
          <p:nvSpPr>
            <p:cNvPr id="4" name="箭號: 向右 3">
              <a:hlinkClick r:id="rId3" action="ppaction://hlinksldjump"/>
              <a:extLst>
                <a:ext uri="{FF2B5EF4-FFF2-40B4-BE49-F238E27FC236}">
                  <a16:creationId xmlns:a16="http://schemas.microsoft.com/office/drawing/2014/main" id="{77EA5785-C9FD-4410-6747-A393B6F5B073}"/>
                </a:ext>
              </a:extLst>
            </p:cNvPr>
            <p:cNvSpPr/>
            <p:nvPr/>
          </p:nvSpPr>
          <p:spPr>
            <a:xfrm>
              <a:off x="3267095" y="1465085"/>
              <a:ext cx="646044" cy="26492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3FE2BCDA-0F89-DFFB-507C-85E3867CFE8C}"/>
              </a:ext>
            </a:extLst>
          </p:cNvPr>
          <p:cNvGrpSpPr/>
          <p:nvPr/>
        </p:nvGrpSpPr>
        <p:grpSpPr>
          <a:xfrm>
            <a:off x="803207" y="2825804"/>
            <a:ext cx="9138108" cy="1640898"/>
            <a:chOff x="803207" y="2851140"/>
            <a:chExt cx="9138108" cy="1640898"/>
          </a:xfrm>
        </p:grpSpPr>
        <p:graphicFrame>
          <p:nvGraphicFramePr>
            <p:cNvPr id="139" name="Google Shape;139;p26"/>
            <p:cNvGraphicFramePr/>
            <p:nvPr>
              <p:extLst>
                <p:ext uri="{D42A27DB-BD31-4B8C-83A1-F6EECF244321}">
                  <p14:modId xmlns:p14="http://schemas.microsoft.com/office/powerpoint/2010/main" val="2144439594"/>
                </p:ext>
              </p:extLst>
            </p:nvPr>
          </p:nvGraphicFramePr>
          <p:xfrm>
            <a:off x="941315" y="3340038"/>
            <a:ext cx="9000000" cy="115200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225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5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5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250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576000"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u="none" strike="noStrike" kern="1200" dirty="0">
                            <a:solidFill>
                              <a:srgbClr val="0000FF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DCase_ID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u="sng" strike="noStrike" kern="1200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DExhibit_ID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u="none" strike="noStrike" kern="1200" dirty="0">
                            <a:solidFill>
                              <a:srgbClr val="0000FF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Drug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NetWeight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6000"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Weight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PreTestResult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ProTestResult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t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fr-FR" altLang="zh-TW" sz="1800" b="0" u="none" strike="noStrike" kern="120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801738324"/>
                    </a:ext>
                  </a:extLst>
                </a:tr>
              </a:tbl>
            </a:graphicData>
          </a:graphic>
        </p:graphicFrame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3DEEB8C-87B8-4D12-86E3-6CDD79CD2566}"/>
                </a:ext>
              </a:extLst>
            </p:cNvPr>
            <p:cNvSpPr txBox="1"/>
            <p:nvPr/>
          </p:nvSpPr>
          <p:spPr>
            <a:xfrm>
              <a:off x="803207" y="2851140"/>
              <a:ext cx="1890261" cy="404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5000"/>
                </a:lnSpc>
                <a:buClr>
                  <a:schemeClr val="dk2"/>
                </a:buClr>
                <a:buSzPts val="1800"/>
              </a:pPr>
              <a:r>
                <a:rPr lang="en-US" altLang="zh-TW" sz="2133" b="1" dirty="0">
                  <a:solidFill>
                    <a:schemeClr val="dk2"/>
                  </a:solidFill>
                </a:rPr>
                <a:t>DRUG_EXHIBIT</a:t>
              </a:r>
            </a:p>
          </p:txBody>
        </p:sp>
        <p:sp>
          <p:nvSpPr>
            <p:cNvPr id="13" name="箭號: 向右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6CC121A2-D98F-71C7-52AD-8DAD17A72412}"/>
                </a:ext>
              </a:extLst>
            </p:cNvPr>
            <p:cNvSpPr/>
            <p:nvPr/>
          </p:nvSpPr>
          <p:spPr>
            <a:xfrm>
              <a:off x="3267094" y="2915312"/>
              <a:ext cx="646044" cy="26492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CD4B885F-C14A-D44B-812B-92ADB56F2C20}"/>
              </a:ext>
            </a:extLst>
          </p:cNvPr>
          <p:cNvGrpSpPr/>
          <p:nvPr/>
        </p:nvGrpSpPr>
        <p:grpSpPr>
          <a:xfrm>
            <a:off x="803208" y="4836007"/>
            <a:ext cx="9138107" cy="1631199"/>
            <a:chOff x="803208" y="4836007"/>
            <a:chExt cx="9138107" cy="1631199"/>
          </a:xfrm>
        </p:grpSpPr>
        <p:graphicFrame>
          <p:nvGraphicFramePr>
            <p:cNvPr id="140" name="Google Shape;140;p26"/>
            <p:cNvGraphicFramePr/>
            <p:nvPr>
              <p:extLst>
                <p:ext uri="{D42A27DB-BD31-4B8C-83A1-F6EECF244321}">
                  <p14:modId xmlns:p14="http://schemas.microsoft.com/office/powerpoint/2010/main" val="2593045149"/>
                </p:ext>
              </p:extLst>
            </p:nvPr>
          </p:nvGraphicFramePr>
          <p:xfrm>
            <a:off x="941315" y="5315206"/>
            <a:ext cx="9000000" cy="115200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225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5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50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250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576000"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u="none" strike="noStrike" kern="1200" dirty="0">
                            <a:solidFill>
                              <a:srgbClr val="0000FF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SCase_ID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u="sng" strike="noStrike" kern="1200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Exhibit_ID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Related_Ob_1</a:t>
                        </a:r>
                        <a:endParaRPr lang="fr-FR" altLang="zh-TW" sz="18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Related_Ob_2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6000"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Related_Ob_3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Related_Ob_4</a:t>
                        </a: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fr-FR" altLang="zh-TW" sz="1800" b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a:t>Related_Ob_5</a:t>
                        </a:r>
                        <a:endParaRPr lang="fr-FR" altLang="zh-TW" sz="18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4400" rtl="0" eaLnBrk="1" fontAlgn="t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endParaRPr lang="fr-FR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33076182"/>
                    </a:ext>
                  </a:extLst>
                </a:tr>
              </a:tbl>
            </a:graphicData>
          </a:graphic>
        </p:graphicFrame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11F6709-89CE-4203-8C4D-E25C9D52F697}"/>
                </a:ext>
              </a:extLst>
            </p:cNvPr>
            <p:cNvSpPr txBox="1"/>
            <p:nvPr/>
          </p:nvSpPr>
          <p:spPr>
            <a:xfrm>
              <a:off x="803208" y="4836007"/>
              <a:ext cx="2512226" cy="404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5000"/>
                </a:lnSpc>
                <a:buClr>
                  <a:schemeClr val="dk2"/>
                </a:buClr>
                <a:buSzPts val="1800"/>
              </a:pPr>
              <a:r>
                <a:rPr lang="en-US" altLang="zh-TW" sz="2133" b="1" dirty="0">
                  <a:solidFill>
                    <a:schemeClr val="dk2"/>
                  </a:solidFill>
                </a:rPr>
                <a:t>SEIZURE_of_EXHIBIT</a:t>
              </a:r>
            </a:p>
          </p:txBody>
        </p:sp>
        <p:sp>
          <p:nvSpPr>
            <p:cNvPr id="14" name="箭號: 向右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895D4100-7871-F376-2E7D-51500E9DF856}"/>
                </a:ext>
              </a:extLst>
            </p:cNvPr>
            <p:cNvSpPr/>
            <p:nvPr/>
          </p:nvSpPr>
          <p:spPr>
            <a:xfrm>
              <a:off x="3267095" y="4905617"/>
              <a:ext cx="646044" cy="26492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507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415600" y="1250815"/>
            <a:ext cx="10249087" cy="50108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34329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fr-FR" altLang="zh-TW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CRIMINAL_CASE</a:t>
            </a:r>
            <a:endParaRPr lang="fr-FR" sz="2400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fr-FR" altLang="zh-TW" sz="2400" b="1" i="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Sus_ID</a:t>
            </a:r>
            <a:r>
              <a:rPr lang="fr-FR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fr-FR" altLang="zh-TW" sz="24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-&gt;</a:t>
            </a:r>
            <a:r>
              <a:rPr lang="fr-FR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fr-FR" altLang="zh-TW" sz="2400" b="1" u="none" strike="noStrike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S_ID</a:t>
            </a:r>
            <a:r>
              <a:rPr lang="fr-FR" altLang="zh-TW" sz="24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fr-FR" sz="24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（</a:t>
            </a:r>
            <a:r>
              <a:rPr lang="fr-FR" altLang="zh-TW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SUSPECT</a:t>
            </a:r>
            <a:r>
              <a:rPr lang="zh-TW" altLang="fr-FR" sz="2400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endParaRPr lang="fr-FR" altLang="zh-TW" sz="2400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fr-FR" altLang="zh-TW" sz="2400" b="1" i="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Drug_ID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-&gt;</a:t>
            </a: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fr-FR" altLang="zh-TW" sz="2400" b="1" u="none" strike="noStrike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DExhibit_ID</a:t>
            </a:r>
            <a:r>
              <a:rPr lang="zh-TW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（</a:t>
            </a:r>
            <a:r>
              <a:rPr lang="fr-FR" altLang="zh-TW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DRUG_EXHIBIT</a:t>
            </a:r>
            <a:r>
              <a:rPr lang="zh-TW" alt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endParaRPr lang="en-US" altLang="zh-TW" sz="2400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Evidence_ID </a:t>
            </a:r>
            <a:r>
              <a:rPr lang="en-US" altLang="zh-TW" sz="24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-&gt;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u="none" strike="noStrike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Exhibit_ID</a:t>
            </a:r>
            <a:r>
              <a:rPr lang="en-US" altLang="zh-TW" sz="24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（</a:t>
            </a:r>
            <a:r>
              <a:rPr lang="en-US" altLang="zh-TW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SEIZURE_of_EXHIBIT</a:t>
            </a:r>
            <a:r>
              <a:rPr lang="zh-TW" alt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endParaRPr lang="en-US" altLang="zh-TW" sz="2400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Police_ID1 </a:t>
            </a:r>
            <a:r>
              <a:rPr lang="en-US" altLang="zh-TW" sz="24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-&gt;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u="none" strike="noStrike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P_ID</a:t>
            </a:r>
            <a:r>
              <a:rPr lang="en-US" altLang="zh-TW" sz="24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（</a:t>
            </a:r>
            <a:r>
              <a:rPr lang="en-US" altLang="zh-TW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POLICE</a:t>
            </a:r>
            <a:r>
              <a:rPr lang="zh-TW" alt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endParaRPr lang="en-US" altLang="zh-TW" sz="2400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Police_ID2 </a:t>
            </a:r>
            <a:r>
              <a:rPr lang="en-US" altLang="zh-TW" sz="24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-&gt;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u="none" strike="noStrike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P_ID</a:t>
            </a:r>
            <a:r>
              <a:rPr lang="en-US" altLang="zh-TW" sz="24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（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POLICE </a:t>
            </a:r>
            <a:r>
              <a:rPr lang="zh-TW" alt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endParaRPr lang="en-US" altLang="zh-TW" sz="2400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Police_ID3 </a:t>
            </a:r>
            <a:r>
              <a:rPr lang="en-US" altLang="zh-TW" sz="24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-&gt;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u="none" strike="noStrike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P_ID</a:t>
            </a:r>
            <a:r>
              <a:rPr lang="en-US" altLang="zh-TW" sz="24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（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POLICE </a:t>
            </a:r>
            <a:r>
              <a:rPr lang="zh-TW" alt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endParaRPr lang="en-US" altLang="zh-TW" sz="2400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1600"/>
              </a:spcBef>
              <a:buNone/>
            </a:pPr>
            <a:endParaRPr lang="en-US" altLang="zh-TW" sz="2400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1600"/>
              </a:spcBef>
              <a:buNone/>
            </a:pP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Google Shape;136;p26">
            <a:extLst>
              <a:ext uri="{FF2B5EF4-FFF2-40B4-BE49-F238E27FC236}">
                <a16:creationId xmlns:a16="http://schemas.microsoft.com/office/drawing/2014/main" id="{60651447-1088-68EF-CD2F-D97D9CD51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487215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415600" y="1250815"/>
            <a:ext cx="10249087" cy="50108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34329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fr-FR" altLang="zh-TW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DRUG_EXHIBIT</a:t>
            </a:r>
          </a:p>
          <a:p>
            <a:pPr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fr-FR" altLang="zh-TW" sz="2400" b="1" i="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DCase_ID</a:t>
            </a:r>
            <a:r>
              <a:rPr lang="fr-FR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fr-FR" altLang="zh-TW" sz="24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-&gt;</a:t>
            </a:r>
            <a:r>
              <a:rPr lang="fr-FR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fr-FR" altLang="zh-TW" sz="2400" b="1" u="none" strike="noStrike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Case_ID</a:t>
            </a:r>
            <a:r>
              <a:rPr lang="fr-FR" altLang="zh-TW" sz="24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fr-FR" sz="24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（</a:t>
            </a:r>
            <a:r>
              <a:rPr lang="fr-FR" altLang="zh-TW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CRIMINAL_CASE</a:t>
            </a:r>
            <a:r>
              <a:rPr lang="zh-TW" altLang="fr-FR" sz="2400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endParaRPr lang="fr-FR" altLang="zh-TW" sz="2400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fr-FR" altLang="zh-TW" sz="2400" b="1" i="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Drug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-&gt;</a:t>
            </a: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fr-FR" altLang="zh-TW" sz="2400" b="1" u="none" strike="noStrike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D_Type</a:t>
            </a:r>
            <a:r>
              <a:rPr lang="zh-TW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（</a:t>
            </a:r>
            <a:r>
              <a:rPr lang="fr-FR" altLang="zh-TW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DRUG_LEVEL</a:t>
            </a:r>
            <a:r>
              <a:rPr lang="zh-TW" alt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endParaRPr lang="fr-FR" altLang="zh-TW" sz="2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434329">
              <a:lnSpc>
                <a:spcPct val="120000"/>
              </a:lnSpc>
              <a:buClr>
                <a:schemeClr val="dk1"/>
              </a:buClr>
              <a:buSzPct val="100000"/>
            </a:pPr>
            <a:endParaRPr lang="fr-FR" altLang="zh-TW" sz="2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434329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fr-FR" altLang="zh-TW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SEIZURE_of_EXHIBIT</a:t>
            </a:r>
            <a:endParaRPr lang="fr-FR" sz="2400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fr-FR" altLang="zh-TW" sz="2400" b="1" i="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SCase_ID </a:t>
            </a:r>
            <a:r>
              <a:rPr lang="fr-FR" altLang="zh-TW" sz="24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-&gt;</a:t>
            </a:r>
            <a:r>
              <a:rPr lang="fr-FR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fr-FR" altLang="zh-TW" sz="2400" b="1" u="none" strike="noStrike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Case_ID</a:t>
            </a:r>
            <a:r>
              <a:rPr lang="fr-FR" altLang="zh-TW" sz="24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fr-FR" sz="2400" b="1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（</a:t>
            </a:r>
            <a:r>
              <a:rPr lang="fr-FR" altLang="zh-TW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CRIMINAL_CASE</a:t>
            </a:r>
            <a:r>
              <a:rPr lang="zh-TW" altLang="fr-FR" sz="2400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endParaRPr lang="fr-FR" altLang="zh-TW" sz="2400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1600"/>
              </a:spcBef>
              <a:buNone/>
            </a:pP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Google Shape;136;p26">
            <a:extLst>
              <a:ext uri="{FF2B5EF4-FFF2-40B4-BE49-F238E27FC236}">
                <a16:creationId xmlns:a16="http://schemas.microsoft.com/office/drawing/2014/main" id="{60651447-1088-68EF-CD2F-D97D9CD51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487215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967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1;p29">
            <a:extLst>
              <a:ext uri="{FF2B5EF4-FFF2-40B4-BE49-F238E27FC236}">
                <a16:creationId xmlns:a16="http://schemas.microsoft.com/office/drawing/2014/main" id="{ACD2C784-5E4C-12B1-085B-3BBDE3E8F0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1819" y="325756"/>
            <a:ext cx="11226111" cy="697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/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7703EE-F998-6C0E-9D2F-0197529FD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0" y="935148"/>
            <a:ext cx="10296940" cy="579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38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424070" y="95415"/>
            <a:ext cx="3286540" cy="16008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ctr"/>
            <a:r>
              <a:rPr lang="en-US" altLang="zh-TW" sz="8000" dirty="0"/>
              <a:t>Q&amp;A</a:t>
            </a:r>
            <a:endParaRPr sz="8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100E198-9F8A-46D6-8153-F40812D994D4}"/>
              </a:ext>
            </a:extLst>
          </p:cNvPr>
          <p:cNvSpPr txBox="1"/>
          <p:nvPr/>
        </p:nvSpPr>
        <p:spPr>
          <a:xfrm>
            <a:off x="610428" y="1497618"/>
            <a:ext cx="10971144" cy="526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Q1</a:t>
            </a:r>
            <a:r>
              <a:rPr lang="zh-TW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：目前警政系統是否已存在此類型的資料庫？</a:t>
            </a:r>
            <a:endParaRPr lang="zh-TW" altLang="en-US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ts val="3700"/>
              </a:lnSpc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：目前此類型的資料庫仍在規劃階段中尚未定案，相信在不久的將來，便能在警政系統看到它派上用場。</a:t>
            </a:r>
          </a:p>
          <a:p>
            <a:pPr>
              <a:lnSpc>
                <a:spcPts val="3700"/>
              </a:lnSpc>
            </a:pPr>
            <a:b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Q2</a:t>
            </a:r>
            <a:r>
              <a:rPr lang="zh-TW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：倘若證物牽涉不只一個案件時，或同個案件有多個證物時，該如何建立相對應的關係？</a:t>
            </a:r>
            <a:endParaRPr lang="zh-TW" altLang="en-US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ts val="3700"/>
              </a:lnSpc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：無論是毒品證物還是扣案證物，我們皆有設置證物編號作為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Primary Key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，因此在</a:t>
            </a:r>
            <a:r>
              <a:rPr lang="zh-TW" alt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刑事案件基本資料表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中，我們將扣案毒品與扣案證物的資料類型，從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CHAR(16)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改為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VARCHAR(85)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，以克服同個案件有多個證物的情形。</a:t>
            </a:r>
          </a:p>
          <a:p>
            <a:pPr>
              <a:lnSpc>
                <a:spcPts val="3700"/>
              </a:lnSpc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　而在</a:t>
            </a:r>
            <a:r>
              <a:rPr lang="zh-TW" alt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毒品證物資料表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zh-TW" alt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扣案證物資料表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則有案件編號欄位，同樣從原本的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CHAR(16)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改為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VARCHAR(85)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，以因應多個案件共用同件證物的情形。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269876"/>
            <a:ext cx="11360800" cy="11767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應用情境</a:t>
            </a:r>
            <a:endParaRPr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123122"/>
            <a:ext cx="11360800" cy="549633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>
              <a:lnSpc>
                <a:spcPct val="150000"/>
              </a:lnSpc>
              <a:buClr>
                <a:srgbClr val="373A3C"/>
              </a:buClr>
              <a:buFont typeface="Wingdings" panose="05000000000000000000" pitchFamily="2" charset="2"/>
              <a:buChar char="l"/>
            </a:pPr>
            <a:r>
              <a:rPr 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目的</a:t>
            </a:r>
            <a:r>
              <a:rPr 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：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建立刑案現場勘察資訊管理系統（毒品）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  <a:p>
            <a:pPr>
              <a:lnSpc>
                <a:spcPct val="150000"/>
              </a:lnSpc>
              <a:buClr>
                <a:srgbClr val="373A3C"/>
              </a:buClr>
              <a:buFont typeface="Wingdings" panose="05000000000000000000" pitchFamily="2" charset="2"/>
              <a:buChar char="l"/>
            </a:pPr>
            <a:r>
              <a:rPr 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查詢系統使用者</a:t>
            </a:r>
            <a:r>
              <a:rPr 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：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  <a:p>
            <a:pPr marL="1828754">
              <a:lnSpc>
                <a:spcPct val="150000"/>
              </a:lnSpc>
              <a:buClr>
                <a:srgbClr val="373A3C"/>
              </a:buClr>
              <a:buFont typeface="Roboto"/>
              <a:buChar char="●"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案件承辦員警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現場處理員警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)</a:t>
            </a:r>
          </a:p>
          <a:p>
            <a:pPr marL="1828754">
              <a:lnSpc>
                <a:spcPct val="150000"/>
              </a:lnSpc>
              <a:buClr>
                <a:srgbClr val="373A3C"/>
              </a:buClr>
              <a:buFont typeface="Roboto"/>
              <a:buChar char="●"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證物採證人員</a:t>
            </a:r>
          </a:p>
          <a:p>
            <a:pPr marL="1828754">
              <a:lnSpc>
                <a:spcPct val="150000"/>
              </a:lnSpc>
              <a:buClr>
                <a:srgbClr val="373A3C"/>
              </a:buClr>
              <a:buFont typeface="Roboto"/>
              <a:buChar char="●"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案件移送人員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後端文書作業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)</a:t>
            </a:r>
          </a:p>
          <a:p>
            <a:pPr marL="1828754">
              <a:lnSpc>
                <a:spcPct val="150000"/>
              </a:lnSpc>
              <a:buClr>
                <a:srgbClr val="373A3C"/>
              </a:buClr>
              <a:buFont typeface="Roboto"/>
              <a:buChar char="●"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資訊系統稽核人員</a:t>
            </a:r>
          </a:p>
          <a:p>
            <a:pPr marL="1828754">
              <a:lnSpc>
                <a:spcPct val="150000"/>
              </a:lnSpc>
              <a:buClr>
                <a:srgbClr val="373A3C"/>
              </a:buClr>
              <a:buFont typeface="Roboto"/>
              <a:buChar char="●"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最高權限稽核人員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單位指定最高權限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)</a:t>
            </a:r>
          </a:p>
          <a:p>
            <a:pPr marL="1828754">
              <a:lnSpc>
                <a:spcPct val="160000"/>
              </a:lnSpc>
              <a:buClr>
                <a:srgbClr val="373A3C"/>
              </a:buClr>
              <a:buFont typeface="Roboto"/>
              <a:buChar char="●"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承辦相關案件查詢人員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需單位主管核可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)</a:t>
            </a:r>
          </a:p>
          <a:p>
            <a:pPr>
              <a:lnSpc>
                <a:spcPct val="150000"/>
              </a:lnSpc>
              <a:buClr>
                <a:srgbClr val="373A3C"/>
              </a:buClr>
            </a:pP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工作事項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：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  <a:p>
            <a:pPr marL="152396" indent="0">
              <a:lnSpc>
                <a:spcPct val="150000"/>
              </a:lnSpc>
              <a:buClr>
                <a:srgbClr val="373A3C"/>
              </a:buClr>
              <a:buNone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建立案件筆錄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/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扣押證物清單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/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扣押證物監管鏈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移交流程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)/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扣押證物鑑定報告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FDA65-F11F-D4F8-C2A2-A14FCBDE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943266"/>
          </a:xfrm>
        </p:spPr>
        <p:txBody>
          <a:bodyPr>
            <a:normAutofit fontScale="90000"/>
          </a:bodyPr>
          <a:lstStyle/>
          <a:p>
            <a:r>
              <a:rPr kumimoji="0" lang="en-US" altLang="zh-TW" sz="8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Q&amp;A</a:t>
            </a:r>
            <a:r>
              <a:rPr kumimoji="0" lang="zh-TW" altLang="en-US" sz="6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修改之頁數</a:t>
            </a:r>
            <a:endParaRPr lang="zh-TW" altLang="en-US" sz="6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4AB742-8873-D7F5-C60C-FC687195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2017643"/>
            <a:ext cx="11360800" cy="411394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800" b="1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刑事案件基本資料表</a:t>
            </a:r>
            <a:r>
              <a:rPr lang="zh-TW" altLang="en-US" sz="2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fr-FR" altLang="zh-TW" sz="2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(p.</a:t>
            </a:r>
            <a:r>
              <a:rPr lang="en-US" altLang="zh-TW" sz="2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fr-FR" altLang="zh-TW" sz="2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b="1" u="sng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毒品證物資料表</a:t>
            </a:r>
            <a:r>
              <a:rPr lang="zh-TW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fr-FR" altLang="zh-TW" sz="2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(p.</a:t>
            </a:r>
            <a:r>
              <a:rPr lang="en-US" altLang="zh-TW" b="1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fr-FR" altLang="zh-TW" sz="2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b="1" u="sng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扣案證物資料表</a:t>
            </a:r>
            <a:r>
              <a:rPr lang="zh-TW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fr-FR" altLang="zh-TW" sz="2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(p.</a:t>
            </a:r>
            <a:r>
              <a:rPr lang="en-US" altLang="zh-TW" b="1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fr-FR" altLang="zh-TW" sz="2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2800" b="1" u="sng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ER</a:t>
            </a:r>
            <a:r>
              <a:rPr lang="zh-TW" altLang="zh-TW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標楷體 副浡渀."/>
              </a:rPr>
              <a:t>圖與</a:t>
            </a:r>
            <a:r>
              <a:rPr lang="en-US" altLang="zh-TW" sz="2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Schema Diagram</a:t>
            </a:r>
            <a:r>
              <a:rPr lang="zh-TW" altLang="zh-TW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標楷體 副浡渀."/>
              </a:rPr>
              <a:t>無更新 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52396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151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特殊性一　不同使用者的權限</a:t>
            </a:r>
            <a:endParaRPr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0889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 sz="2333" dirty="0">
              <a:solidFill>
                <a:schemeClr val="tx1">
                  <a:lumMod val="85000"/>
                  <a:lumOff val="1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99530" lvl="1" indent="-342900">
              <a:lnSpc>
                <a:spcPct val="150000"/>
              </a:lnSpc>
              <a:buClr>
                <a:srgbClr val="373A3C"/>
              </a:buClr>
              <a:buSzPts val="1750"/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案件承辦員警：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  <a:t>現場處理員警，上傳及查詢承辦案件資料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  <a:p>
            <a:pPr marL="499530" lvl="1" indent="-342900">
              <a:lnSpc>
                <a:spcPct val="150000"/>
              </a:lnSpc>
              <a:buClr>
                <a:srgbClr val="373A3C"/>
              </a:buClr>
              <a:buSzPts val="1750"/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  <a:t>證物採證人員：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針對採證案件背書以及紀錄證物移交人員</a:t>
            </a:r>
          </a:p>
          <a:p>
            <a:pPr marL="499530" lvl="1" indent="-342900">
              <a:lnSpc>
                <a:spcPct val="150000"/>
              </a:lnSpc>
              <a:buClr>
                <a:srgbClr val="373A3C"/>
              </a:buClr>
              <a:buSzPts val="1750"/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  <a:t>案件移送人員：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負責後端文書作業</a:t>
            </a:r>
          </a:p>
          <a:p>
            <a:pPr marL="499530" lvl="1" indent="-342900">
              <a:lnSpc>
                <a:spcPct val="150000"/>
              </a:lnSpc>
              <a:buClr>
                <a:srgbClr val="373A3C"/>
              </a:buClr>
              <a:buSzPts val="1750"/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  <a:t>資訊系統稽核人員：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負責評核系統安全協定或系統效力（開啟系統權限）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  <a:p>
            <a:pPr marL="499530" lvl="1" indent="-342900">
              <a:lnSpc>
                <a:spcPct val="150000"/>
              </a:lnSpc>
              <a:buClr>
                <a:srgbClr val="373A3C"/>
              </a:buClr>
              <a:buSzPts val="1750"/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  <a:t>最高權限稽核人員：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為單位指定最高權限之人員，可修改承辦人員輸入的資</a:t>
            </a:r>
          </a:p>
          <a:p>
            <a:pPr marL="499530" lvl="1" indent="-342900">
              <a:lnSpc>
                <a:spcPct val="150000"/>
              </a:lnSpc>
              <a:buClr>
                <a:srgbClr val="373A3C"/>
              </a:buClr>
              <a:buSzPts val="1750"/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Roboto"/>
              </a:rPr>
              <a:t>承辦相關案件查詢人員：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boto"/>
                <a:sym typeface="Roboto"/>
              </a:rPr>
              <a:t>可申請查詢他人承辦案件（需單位主管核可）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特殊性二　查詢案件熱點</a:t>
            </a:r>
            <a:endParaRPr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207800" y="1537067"/>
            <a:ext cx="1177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613830" indent="-457200">
              <a:buClr>
                <a:srgbClr val="373A3C"/>
              </a:buClr>
              <a:buSzPts val="1750"/>
            </a:pP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根據統計歷史案件的地點</a:t>
            </a:r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嫌疑人</a:t>
            </a:r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犯罪次數等，建立犯罪熱點圖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5BD84F-54BB-E0A7-D4EF-39E43ED57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648" y="2265795"/>
            <a:ext cx="7722704" cy="3889508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0F72E57-C2E7-7F5A-8873-684BFA6B59EB}"/>
              </a:ext>
            </a:extLst>
          </p:cNvPr>
          <p:cNvSpPr txBox="1"/>
          <p:nvPr/>
        </p:nvSpPr>
        <p:spPr>
          <a:xfrm>
            <a:off x="5075676" y="6264633"/>
            <a:ext cx="6908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（示意圖來源 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1800" b="0" i="0" u="sng" strike="noStrike" dirty="0">
                <a:solidFill>
                  <a:srgbClr val="0097A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https://github.com/dylngg/slc-crime-heatmap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803227" y="1360866"/>
            <a:ext cx="5577696" cy="35422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43930" indent="0">
              <a:lnSpc>
                <a:spcPct val="150000"/>
              </a:lnSpc>
              <a:buSzPts val="1900"/>
              <a:buNone/>
            </a:pPr>
            <a:r>
              <a:rPr lang="zh-TW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建立（上傳）</a:t>
            </a:r>
            <a:r>
              <a:rPr lang="en-US" altLang="zh-TW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endParaRPr sz="30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>
              <a:lnSpc>
                <a:spcPct val="150000"/>
              </a:lnSpc>
            </a:pPr>
            <a:r>
              <a:rPr lang="zh-TW" altLang="en-US" sz="2600" b="0" i="0" u="none" strike="noStrike" dirty="0">
                <a:solidFill>
                  <a:srgbClr val="26262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嫌疑人資料（含案件筆錄）</a:t>
            </a:r>
            <a:endParaRPr lang="en-US" altLang="zh-TW" sz="2600" b="0" i="0" u="none" strike="noStrike" dirty="0">
              <a:solidFill>
                <a:srgbClr val="26262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>
              <a:lnSpc>
                <a:spcPct val="150000"/>
              </a:lnSpc>
            </a:pPr>
            <a:r>
              <a:rPr lang="zh-TW" altLang="en-US" sz="2600" b="0" i="0" u="none" strike="noStrike" dirty="0">
                <a:solidFill>
                  <a:srgbClr val="26262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扣押證物清單（照片）</a:t>
            </a:r>
            <a:endParaRPr lang="en-US" altLang="zh-TW" sz="2600" b="0" i="0" u="none" strike="noStrike" dirty="0">
              <a:solidFill>
                <a:srgbClr val="26262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>
              <a:lnSpc>
                <a:spcPct val="150000"/>
              </a:lnSpc>
            </a:pPr>
            <a:r>
              <a:rPr lang="zh-TW" altLang="en-US" sz="2600" b="0" i="0" u="none" strike="noStrike" dirty="0">
                <a:solidFill>
                  <a:srgbClr val="26262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扣押證物監管鏈（移交流程）</a:t>
            </a:r>
            <a:endParaRPr lang="en-US" altLang="zh-TW" sz="2600" b="0" i="0" u="none" strike="noStrike" dirty="0">
              <a:solidFill>
                <a:srgbClr val="26262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>
              <a:lnSpc>
                <a:spcPct val="150000"/>
              </a:lnSpc>
            </a:pPr>
            <a:r>
              <a:rPr lang="zh-TW" altLang="en-US" sz="2600" b="0" i="0" u="none" strike="noStrike" dirty="0">
                <a:solidFill>
                  <a:srgbClr val="26262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扣押證物鑑定報告</a:t>
            </a:r>
            <a:endParaRPr lang="zh-TW" altLang="en-US" sz="2600" b="1" i="0" u="none" strike="noStrike" dirty="0">
              <a:solidFill>
                <a:srgbClr val="373A3C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Google Shape;78;p17">
            <a:extLst>
              <a:ext uri="{FF2B5EF4-FFF2-40B4-BE49-F238E27FC236}">
                <a16:creationId xmlns:a16="http://schemas.microsoft.com/office/drawing/2014/main" id="{2C605B24-3910-3A28-83E3-A109552B4B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8000" y="59726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15600" y="507531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zh-TW" altLang="en-US" sz="3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刑事案件基本資料表</a:t>
            </a:r>
            <a:r>
              <a:rPr lang="zh-TW" altLang="en-US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fr-FR" altLang="zh-TW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CRIMINAL_CASE</a:t>
            </a:r>
            <a:r>
              <a:rPr lang="zh-TW" altLang="en-US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sz="32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2" name="Google Shape;92;p19"/>
          <p:cNvGraphicFramePr/>
          <p:nvPr>
            <p:extLst>
              <p:ext uri="{D42A27DB-BD31-4B8C-83A1-F6EECF244321}">
                <p14:modId xmlns:p14="http://schemas.microsoft.com/office/powerpoint/2010/main" val="1546270721"/>
              </p:ext>
            </p:extLst>
          </p:nvPr>
        </p:nvGraphicFramePr>
        <p:xfrm>
          <a:off x="516835" y="1300946"/>
          <a:ext cx="11259566" cy="493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0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6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6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序號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欄位名稱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欄位中文名稱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資料類型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NULL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備註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Case_Name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刑案名稱</a:t>
                      </a:r>
                      <a:endParaRPr lang="zh-TW" altLang="en-US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VARCHAR(32)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  <a:endParaRPr lang="zh-TW" altLang="en-US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XXX</a:t>
                      </a:r>
                      <a:r>
                        <a:rPr lang="zh-TW" alt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毒品案</a:t>
                      </a:r>
                      <a:endParaRPr lang="zh-TW" alt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</a:t>
                      </a:r>
                      <a:endParaRPr lang="zh-TW" altLang="en-US" sz="18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sng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Case_ID</a:t>
                      </a:r>
                      <a:endParaRPr lang="fr-FR" sz="1800" u="sng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案件編號</a:t>
                      </a:r>
                      <a:endParaRPr lang="zh-TW" altLang="en-US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CHAR(16)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  <a:endParaRPr lang="zh-TW" altLang="en-US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Primary Key</a:t>
                      </a:r>
                      <a:r>
                        <a:rPr lang="zh-TW" altLang="en-US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3</a:t>
                      </a:r>
                      <a:endParaRPr lang="zh-TW" altLang="en-US" sz="18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Case_Type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案件分類</a:t>
                      </a:r>
                      <a:endParaRPr lang="zh-TW" altLang="en-US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VARCHAR(16)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  <a:endParaRPr lang="zh-TW" altLang="en-US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8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4</a:t>
                      </a:r>
                      <a:endParaRPr lang="zh-TW" altLang="en-US" sz="18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Sus_ID</a:t>
                      </a:r>
                      <a:endParaRPr lang="fr-FR" sz="18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嫌疑人</a:t>
                      </a:r>
                      <a:endParaRPr lang="zh-TW" altLang="en-US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CHAR(10)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  <a:endParaRPr lang="zh-TW" altLang="en-US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Foreign Key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5</a:t>
                      </a:r>
                      <a:endParaRPr lang="zh-TW" altLang="en-US" sz="18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TimeOfOccur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發生時間</a:t>
                      </a:r>
                      <a:endParaRPr lang="zh-TW" altLang="en-US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DATE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  <a:endParaRPr lang="zh-TW" altLang="en-US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8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6</a:t>
                      </a:r>
                      <a:endParaRPr lang="zh-TW" altLang="en-US" sz="18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PlaceOfOccur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發生地點</a:t>
                      </a:r>
                      <a:endParaRPr lang="zh-TW" altLang="en-US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VARCHAR(80)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  <a:endParaRPr lang="zh-TW" altLang="en-US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8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箭號: 弧形上彎 1">
            <a:hlinkClick r:id="rId3" action="ppaction://hlinksldjump"/>
            <a:extLst>
              <a:ext uri="{FF2B5EF4-FFF2-40B4-BE49-F238E27FC236}">
                <a16:creationId xmlns:a16="http://schemas.microsoft.com/office/drawing/2014/main" id="{65F9663A-646A-BE83-DCB6-74E44EC800C6}"/>
              </a:ext>
            </a:extLst>
          </p:cNvPr>
          <p:cNvSpPr/>
          <p:nvPr/>
        </p:nvSpPr>
        <p:spPr>
          <a:xfrm rot="16200000">
            <a:off x="11455595" y="406010"/>
            <a:ext cx="641610" cy="476835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2C007C8-C1D4-8440-D190-41EC7561EBFE}"/>
              </a:ext>
            </a:extLst>
          </p:cNvPr>
          <p:cNvSpPr txBox="1"/>
          <p:nvPr/>
        </p:nvSpPr>
        <p:spPr>
          <a:xfrm>
            <a:off x="10440306" y="301888"/>
            <a:ext cx="97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Schema</a:t>
            </a:r>
            <a:br>
              <a:rPr lang="en-US" altLang="zh-TW" dirty="0"/>
            </a:br>
            <a:r>
              <a:rPr lang="en-US" altLang="zh-TW" dirty="0"/>
              <a:t>Diagram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15600" y="507531"/>
            <a:ext cx="11360800" cy="6951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承上：</a:t>
            </a:r>
            <a:r>
              <a:rPr lang="zh-TW" altLang="en-US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fr-FR" altLang="zh-TW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CRIMINAL_CASE</a:t>
            </a:r>
            <a:r>
              <a:rPr lang="zh-TW" altLang="en-US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sz="32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2" name="Google Shape;92;p19"/>
          <p:cNvGraphicFramePr/>
          <p:nvPr>
            <p:extLst>
              <p:ext uri="{D42A27DB-BD31-4B8C-83A1-F6EECF244321}">
                <p14:modId xmlns:p14="http://schemas.microsoft.com/office/powerpoint/2010/main" val="4033803576"/>
              </p:ext>
            </p:extLst>
          </p:nvPr>
        </p:nvGraphicFramePr>
        <p:xfrm>
          <a:off x="516835" y="1282148"/>
          <a:ext cx="11259566" cy="423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0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6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6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序號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欄位名稱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欄位中文名稱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資料類型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NULL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備註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7</a:t>
                      </a:r>
                      <a:endParaRPr lang="zh-TW" altLang="en-US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Drug_ID</a:t>
                      </a:r>
                      <a:endParaRPr lang="fr-FR" sz="18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扣案毒品</a:t>
                      </a:r>
                      <a:endParaRPr lang="zh-TW" altLang="en-US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VARCHAR(85)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</a:t>
                      </a:r>
                      <a:endParaRPr lang="zh-TW" altLang="en-US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TW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Foreign Key</a:t>
                      </a:r>
                      <a:endParaRPr lang="fr-FR" altLang="zh-TW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8</a:t>
                      </a:r>
                      <a:endParaRPr lang="zh-TW" altLang="en-US" sz="18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Evidence_ID</a:t>
                      </a:r>
                      <a:endParaRPr lang="fr-FR" sz="18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扣案證物</a:t>
                      </a:r>
                      <a:endParaRPr lang="zh-TW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VARCHAR(85)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</a:t>
                      </a:r>
                      <a:endParaRPr lang="zh-TW" altLang="en-US" sz="18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TW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Foreign Key</a:t>
                      </a:r>
                      <a:endParaRPr lang="fr-FR" altLang="zh-TW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9</a:t>
                      </a:r>
                      <a:endParaRPr lang="zh-TW" altLang="en-US" sz="18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Police_ID1</a:t>
                      </a:r>
                      <a:endParaRPr lang="fr-FR" sz="18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案件承辦人員</a:t>
                      </a:r>
                      <a:endParaRPr lang="zh-TW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CHAR(5)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  <a:endParaRPr lang="zh-TW" altLang="en-US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Foreign Key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10</a:t>
                      </a:r>
                      <a:endParaRPr lang="zh-TW" altLang="en-US" sz="18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Police_ID2</a:t>
                      </a:r>
                      <a:endParaRPr lang="fr-FR" sz="18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證物採證人員</a:t>
                      </a:r>
                      <a:endParaRPr lang="zh-TW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CHAR(5)</a:t>
                      </a:r>
                      <a:endParaRPr kumimoji="0" lang="fr-FR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</a:t>
                      </a:r>
                      <a:endParaRPr lang="zh-TW" altLang="en-US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Foreign Key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11</a:t>
                      </a:r>
                      <a:endParaRPr lang="zh-TW" altLang="en-US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Police_ID3</a:t>
                      </a:r>
                      <a:endParaRPr lang="fr-FR" sz="18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案件移送人員</a:t>
                      </a:r>
                      <a:endParaRPr lang="zh-TW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CHAR(5)</a:t>
                      </a:r>
                      <a:endParaRPr kumimoji="0" lang="fr-FR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</a:t>
                      </a:r>
                      <a:endParaRPr lang="zh-TW" altLang="en-US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Foreign Key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箭號: 弧形上彎 3">
            <a:hlinkClick r:id="rId3" action="ppaction://hlinksldjump"/>
            <a:extLst>
              <a:ext uri="{FF2B5EF4-FFF2-40B4-BE49-F238E27FC236}">
                <a16:creationId xmlns:a16="http://schemas.microsoft.com/office/drawing/2014/main" id="{821DAD9B-66C2-AE9D-D23B-C1CC4148F3C6}"/>
              </a:ext>
            </a:extLst>
          </p:cNvPr>
          <p:cNvSpPr/>
          <p:nvPr/>
        </p:nvSpPr>
        <p:spPr>
          <a:xfrm rot="16200000">
            <a:off x="11455595" y="406010"/>
            <a:ext cx="641610" cy="476835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A5433EA-DE0E-8FDA-D0BE-0854EDA637AD}"/>
              </a:ext>
            </a:extLst>
          </p:cNvPr>
          <p:cNvSpPr txBox="1"/>
          <p:nvPr/>
        </p:nvSpPr>
        <p:spPr>
          <a:xfrm>
            <a:off x="10440306" y="301888"/>
            <a:ext cx="97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Schema</a:t>
            </a:r>
            <a:br>
              <a:rPr lang="en-US" altLang="zh-TW" dirty="0"/>
            </a:br>
            <a:r>
              <a:rPr lang="en-US" altLang="zh-TW" dirty="0"/>
              <a:t>Diagram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395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15600" y="507531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zh-TW" altLang="en-US" sz="3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嫌疑人資料表</a:t>
            </a:r>
            <a:r>
              <a:rPr lang="zh-TW" altLang="en-US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fr-FR" altLang="zh-TW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SUSPECT</a:t>
            </a:r>
            <a:r>
              <a:rPr lang="zh-TW" altLang="en-US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sz="32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2" name="Google Shape;92;p19"/>
          <p:cNvGraphicFramePr/>
          <p:nvPr>
            <p:extLst>
              <p:ext uri="{D42A27DB-BD31-4B8C-83A1-F6EECF244321}">
                <p14:modId xmlns:p14="http://schemas.microsoft.com/office/powerpoint/2010/main" val="959877716"/>
              </p:ext>
            </p:extLst>
          </p:nvPr>
        </p:nvGraphicFramePr>
        <p:xfrm>
          <a:off x="516835" y="1300946"/>
          <a:ext cx="11259566" cy="5179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0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6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6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序號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欄位名稱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欄位中文名稱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資料類型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NULL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備註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800" b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S_Name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姓名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VARCHAR(16)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S_Gender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性別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CHAR(1)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 / M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3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S_Birth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出生年月日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Foreign Key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4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S_Birthplace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出生地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VARCHAR(40)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5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S_Occ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職業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VARCHAR(32)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6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sng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S_ID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身分證字號</a:t>
                      </a: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endParaRPr lang="zh-TW" altLang="en-US" sz="1800" b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外來人口統一證號</a:t>
                      </a: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endParaRPr lang="zh-TW" altLang="en-US" sz="1800" b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護照證號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CHAR(10)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Primary Key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箭號: 弧形上彎 3">
            <a:hlinkClick r:id="rId3" action="ppaction://hlinksldjump"/>
            <a:extLst>
              <a:ext uri="{FF2B5EF4-FFF2-40B4-BE49-F238E27FC236}">
                <a16:creationId xmlns:a16="http://schemas.microsoft.com/office/drawing/2014/main" id="{22F6E4B7-369E-5555-0913-FDEF08A05E5D}"/>
              </a:ext>
            </a:extLst>
          </p:cNvPr>
          <p:cNvSpPr/>
          <p:nvPr/>
        </p:nvSpPr>
        <p:spPr>
          <a:xfrm rot="16200000">
            <a:off x="11455595" y="406010"/>
            <a:ext cx="641610" cy="476835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DEB335-990B-A34C-D6C3-E07DDBD9E5A5}"/>
              </a:ext>
            </a:extLst>
          </p:cNvPr>
          <p:cNvSpPr txBox="1"/>
          <p:nvPr/>
        </p:nvSpPr>
        <p:spPr>
          <a:xfrm>
            <a:off x="10440306" y="301888"/>
            <a:ext cx="97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Schema</a:t>
            </a:r>
            <a:br>
              <a:rPr lang="en-US" altLang="zh-TW" dirty="0"/>
            </a:br>
            <a:r>
              <a:rPr lang="en-US" altLang="zh-TW" dirty="0"/>
              <a:t>Diagram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562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15600" y="507531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承上： </a:t>
            </a:r>
            <a:r>
              <a:rPr lang="zh-TW" altLang="en-US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fr-FR" altLang="zh-TW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SUSPECT</a:t>
            </a:r>
            <a:r>
              <a:rPr lang="zh-TW" altLang="en-US" sz="32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sz="32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2" name="Google Shape;92;p19"/>
          <p:cNvGraphicFramePr/>
          <p:nvPr>
            <p:extLst>
              <p:ext uri="{D42A27DB-BD31-4B8C-83A1-F6EECF244321}">
                <p14:modId xmlns:p14="http://schemas.microsoft.com/office/powerpoint/2010/main" val="1469341018"/>
              </p:ext>
            </p:extLst>
          </p:nvPr>
        </p:nvGraphicFramePr>
        <p:xfrm>
          <a:off x="516835" y="1300946"/>
          <a:ext cx="11259566" cy="493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0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6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6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序號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欄位名稱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欄位中文名稱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資料類型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NULL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備註</a:t>
                      </a:r>
                      <a:endParaRPr sz="18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7</a:t>
                      </a:r>
                      <a:endParaRPr lang="zh-TW" altLang="en-US" sz="1800" b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S_Add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現住地址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VARCHAR(80)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8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Education_Level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教育程度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VARCHAR(40)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9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Phone_Num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電話號碼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VARCHAR(20)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10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Economic_Status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家庭經濟狀況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VARCHAR</a:t>
                      </a: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(10)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800" b="0" u="none" strike="noStrike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11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Recidivism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是否毒品人口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BIT(1)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12</a:t>
                      </a:r>
                      <a:endParaRPr lang="zh-TW" altLang="en-US" sz="1800" b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Urine_Routine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案件採尿結果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BIT(1)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箭號: 弧形上彎 3">
            <a:hlinkClick r:id="rId3" action="ppaction://hlinksldjump"/>
            <a:extLst>
              <a:ext uri="{FF2B5EF4-FFF2-40B4-BE49-F238E27FC236}">
                <a16:creationId xmlns:a16="http://schemas.microsoft.com/office/drawing/2014/main" id="{6C28F7B1-209F-53F7-4796-0A251B876462}"/>
              </a:ext>
            </a:extLst>
          </p:cNvPr>
          <p:cNvSpPr/>
          <p:nvPr/>
        </p:nvSpPr>
        <p:spPr>
          <a:xfrm rot="16200000">
            <a:off x="11455595" y="406010"/>
            <a:ext cx="641610" cy="476835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DCCF3C-6F01-08BE-35FE-3D4DB93B0138}"/>
              </a:ext>
            </a:extLst>
          </p:cNvPr>
          <p:cNvSpPr txBox="1"/>
          <p:nvPr/>
        </p:nvSpPr>
        <p:spPr>
          <a:xfrm>
            <a:off x="10440306" y="301888"/>
            <a:ext cx="97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Schema</a:t>
            </a:r>
            <a:br>
              <a:rPr lang="en-US" altLang="zh-TW" dirty="0"/>
            </a:br>
            <a:r>
              <a:rPr lang="en-US" altLang="zh-TW" dirty="0"/>
              <a:t>Diagram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609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1487</Words>
  <Application>Microsoft Office PowerPoint</Application>
  <PresentationFormat>寬螢幕</PresentationFormat>
  <Paragraphs>431</Paragraphs>
  <Slides>20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Times New Roman</vt:lpstr>
      <vt:lpstr>Wingdings</vt:lpstr>
      <vt:lpstr>微軟正黑體</vt:lpstr>
      <vt:lpstr>標楷體</vt:lpstr>
      <vt:lpstr>Office 佈景主題</vt:lpstr>
      <vt:lpstr>資料庫課程-自選專題 刑事案件(證物)管理系統</vt:lpstr>
      <vt:lpstr>應用情境</vt:lpstr>
      <vt:lpstr>特殊性一　不同使用者的權限</vt:lpstr>
      <vt:lpstr>特殊性二　查詢案件熱點</vt:lpstr>
      <vt:lpstr>功能</vt:lpstr>
      <vt:lpstr>刑事案件基本資料表（CRIMINAL_CASE）</vt:lpstr>
      <vt:lpstr>承上：（CRIMINAL_CASE）</vt:lpstr>
      <vt:lpstr>嫌疑人資料表（SUSPECT）</vt:lpstr>
      <vt:lpstr>承上： （SUSPECT）</vt:lpstr>
      <vt:lpstr>員警資料表（POLICE）</vt:lpstr>
      <vt:lpstr>毒品分級資料表（DRUG_LEVEL）</vt:lpstr>
      <vt:lpstr>毒品證物資料表（DRUG_EXHIBIT）</vt:lpstr>
      <vt:lpstr>扣案證物資料表（SEIZURE_of_EXHIBIT）</vt:lpstr>
      <vt:lpstr>Schema Diagram</vt:lpstr>
      <vt:lpstr>Schema Diagram</vt:lpstr>
      <vt:lpstr>Relation</vt:lpstr>
      <vt:lpstr>Relation</vt:lpstr>
      <vt:lpstr>ER Diagram</vt:lpstr>
      <vt:lpstr>Q&amp;A</vt:lpstr>
      <vt:lpstr>Q&amp;A修改之頁數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可萱 王</dc:creator>
  <cp:lastModifiedBy>可萱 王</cp:lastModifiedBy>
  <cp:revision>20</cp:revision>
  <dcterms:created xsi:type="dcterms:W3CDTF">2022-05-07T14:35:23Z</dcterms:created>
  <dcterms:modified xsi:type="dcterms:W3CDTF">2022-05-22T14:57:19Z</dcterms:modified>
</cp:coreProperties>
</file>