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372" r:id="rId3"/>
    <p:sldId id="256" r:id="rId4"/>
    <p:sldId id="257" r:id="rId6"/>
    <p:sldId id="258" r:id="rId7"/>
    <p:sldId id="317" r:id="rId8"/>
    <p:sldId id="259" r:id="rId9"/>
    <p:sldId id="260" r:id="rId10"/>
    <p:sldId id="261" r:id="rId11"/>
    <p:sldId id="318" r:id="rId12"/>
    <p:sldId id="319" r:id="rId13"/>
    <p:sldId id="262" r:id="rId14"/>
    <p:sldId id="382" r:id="rId15"/>
    <p:sldId id="263" r:id="rId16"/>
    <p:sldId id="266" r:id="rId17"/>
    <p:sldId id="267" r:id="rId18"/>
    <p:sldId id="264" r:id="rId19"/>
    <p:sldId id="378" r:id="rId20"/>
    <p:sldId id="379" r:id="rId21"/>
    <p:sldId id="380" r:id="rId22"/>
    <p:sldId id="381" r:id="rId23"/>
    <p:sldId id="265" r:id="rId24"/>
    <p:sldId id="268" r:id="rId25"/>
    <p:sldId id="269" r:id="rId26"/>
  </p:sldIdLst>
  <p:sldSz cx="9144000" cy="6858000" type="screen4x3"/>
  <p:notesSz cx="6668770" cy="9820275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9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DEDEDE"/>
    <a:srgbClr val="00CCFF"/>
    <a:srgbClr val="FF00FF"/>
    <a:srgbClr val="00FF00"/>
    <a:srgbClr val="E4E4E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5191" autoAdjust="0"/>
  </p:normalViewPr>
  <p:slideViewPr>
    <p:cSldViewPr showGuides="1">
      <p:cViewPr varScale="1">
        <p:scale>
          <a:sx n="60" d="100"/>
          <a:sy n="60" d="100"/>
        </p:scale>
        <p:origin x="1388" y="40"/>
      </p:cViewPr>
      <p:guideLst>
        <p:guide orient="horz" pos="87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2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5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5:12:40.566" idx="1">
    <p:pos x="196" y="1338"/>
    <p:text>你给出的描述是对树数据结构的一种数学定义。树是一种非线性的数据结构，它由节点组成，每个节点有零个或多个子节点，但只有一个父节点（除了根节点，它没有父节点）。下面是你给出的定义的解释：
- **T = (D, R)**: 树可以由数据元素的集合 \( D \) 和定义在 \( D \) 上的二元关系 \( R \) 来表示。
- **D**: 树中的节点集合，每个节点存储一个数据元素。
- **R**: 树中的边集合，表示节点之间的关系。
- **空树**: 如果 \( D \) 是空集，那么 \( R \) 也必须是空集，这样的树称为空树。
- **根节点**: 如果 \( D \) 仅包含一个数据元素，这个元素称为根节点，并且它在关系 \( H \) 中没有前驱（即没有指向它的边）。
- **子树**: 如果 \( D \) 减去根节点后不是空集，那么存在一个划分 \( D_1, D_2, ..., D_k \)，每个 \( D_i \) 对应于一个子节点 \( x_i \)，并且 \( &lt; \text{root}, x_i &gt; \) 是 \( H \) 中的一个关系，表示根节点和子节点之间的连接。
- **子树划分**: 对于每个子节点 \( x_i \)，它对应的集合 \( D_i \) 可以进一步划分为更小的子集，这些子集上的二元关系 \( H_i \) 定义了 \( x_i \) 的子树。
- **树的递归定义**: 每棵子树 \( (D_i, H_i) \) 都符合树的定义，即它们可以继续划分并定义子树，直到所有的子集只包含一个数据元素（叶节点）。
这个定义强调了树的递归性质，即树是由根节点和若干个子树组成的，每个子树又可以继续分解为更小的树。这种结构使得树成为表达具有层次结构的数据的理想选择。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9T00:39:51.483" idx="2">
    <p:pos x="82" y="1034"/>
    <p:text>你提供的是二叉树的定义。二叉树是一种特殊的树结构，其中每个节点最多有两个子节点，通常称为左子节点和右子节点。下面是你给出的二叉树定义的详细解释：
- **D**: 数据对象，即二叉树中的节点集合，每个节点包含一个数据元素。
- **R**: 数据元素之间的关系，即二叉树中的边集合。
- **空树**: 如果 \( D \) 是空集，那么 \( R \) 也是空集，这种树被称为空二叉树。
- **根节点**: 如果 \( D \) 不是空集，那么存在一个唯一的数据元素称为根节点，它在关系 \( H \) 中没有前驱，即没有指向它的边。
- **子树的划分**: 如果去掉根节点后 \( D \) 仍然不为空，那么 \( D \) 可以被划分为两个互不相交的子集 \( D_l \) 和 \( D_r \)，分别代表根节点的左子树和右子树。
- **子节点**: 对于非空的 \( D_l \) 和 \( D_r \)，每个子集中存在唯一的元素 \( x_l \) 和 \( x_r \)，它们分别与根节点通过边 \( &lt; \text{root}, x_l &gt; \) 和 \( &lt; \text{root}, x_r &gt; \) 相连。
- **子树关系**: 存在关系 \( H_l \) 和 \( H_r \)，它们分别定义了 \( D_l \) 和 \( D_r \) 上的二叉树结构。这意味着 \( H \) 可以包含多个关系集合，每个集合定义了根节点的左子树或右子树。
- **递归定义**: 每个 \( (D_l, H_l) \) 和 \( (D_r, H_r) \) 都是符合二叉树定义的子树，可以继续递归地划分和定义它们自己的子树，直到所有子集只包含一个数据元素，这些元素称为叶节点。
二叉树的这种定义强调了其递归性质，即每个非叶子节点都恰好有两个子节点（在某些特殊情况下，一个节点可能只有一个子节点或没有子节点，但根据定义，它仍然被视为二叉树的一部分）。二叉树在计算机科学中有着广泛的应用，例如在搜索算法、数据排序、表达式求值等领域。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6:27:05.817" idx="3">
    <p:pos x="10" y="10"/>
    <p:text/>
  </p:cm>
  <p:cm authorId="1" dt="2024-09-09T01:00:12.373" idx="5">
    <p:pos x="1190" y="2982"/>
    <p:text>无向图：一个顶点的度是与该顶点相连的边的数量
有向图：在有向图中，度分为入度和出度。一个顶点的入度是指向该顶点的边的数量，而出度是从该顶点出发的边的数量。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3T17:13:50.562" idx="4">
    <p:pos x="172" y="511"/>
    <p:text>这段代码是一个二叉树的中序遍历算法的伪代码实现。中序遍历是一种遍历二叉树的方法，其遍历顺序为：首先遍历左子树，然后访问根节点，最后遍历右子树。下面是代码的逐行解释：
1. `Void NInOrder(BTREE BT)`: 定义了一个名为 `NInOrder` 的函数，它接受一个二叉树 `BT` 作为参数，并且返回 `Void`（即没有返回值）。
2. `BTREE BT;`: 在函数内部声明了一个 `BTREE` 类型的变量 `BT`，用于存储传入的二叉树。
3. `STACK S;`: 声明一个栈 `S`，用于辅助实现非递归的中序遍历。
4. `MakeNull(S);`: 初始化栈 `S`，使其为空。
5. `T = BT;`: 将传入的二叉树 `BT` 赋值给变量 `T`，`T` 将用于遍历。
6. `while (!IsEmpty(T) || !IsEmpty(S))`: 循环条件，当 `T` 不为空或者栈 `S` 不为空时继续循环。
7. `if (!IsEmpty(T))`: 如果当前节点 `T` 不为空，执行以下步骤：
   - `Push(T, S);`: 将当前节点 `T` 压入栈 `S`。
   - `T = Lchild(T);`: 将 `T` 移动到其左子节点。
8. `else`: 如果当前节点 `T` 为空，执行以下步骤：
   - `T = TOP(S);`: 将栈顶元素赋值给 `T`（但不从栈中弹出）。
   - `POP(S);`: 从栈 `S` 中弹出栈顶元素。
   - `visit(Data(T));`: 访问 `T` 节点的数据，`visit` 函数通常用于输出节点数据或执行其他操作。
   - `T = Rchild(T);`: 将 `T` 移动到其右子节点。
这个算法的逻辑是，首先将所有的左子节点压入栈中，直到遇到第一个叶子节点的父节点。然后，从栈中弹出节点并访问它，接着转向其右子树，重复这个过程，直到栈为空且当前节点也为空。
请注意，这段代码是伪代码，并不是特定编程语言的实现。在实际编程中，你需要根据所使用的编程语言调整语法和函数调用。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A44202-934B-4150-BA01-95D0B888C9E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C613A5-E91B-4369-A49F-DBAB6508046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452D16-7B9C-4179-AA9C-E37FD46F48A7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CDB4DD-417E-4A55-B324-8A1B13EB779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1FAF7E-4708-4F96-9488-DCF456DA6721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143FDA-DA60-4F4D-815B-0308851F794E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ABA6CF-9DB3-4152-BFCE-9D4545B7D721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5A3550-08E9-4145-B19C-8CA1D994A2EB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B30136-DCFB-444D-8DE9-68213A221166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89B4AB-F448-4420-831A-CFF22895BC0E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25D90A-CDAB-40F8-A8CF-FDCF28B1CEAA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7462A7-C533-4C3E-A17A-FDA62485DAE8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71F2AD-A67B-4D80-B31A-97FEE4CF3443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9956A2-1EBF-4E62-B7A2-0103B0AA5392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36A2C7-82D8-4815-BB19-C705EE1C8515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A28522-A9C5-428F-98FC-86167E75E7EC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---</a:t>
            </a: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数据结构与算法</a:t>
            </a:r>
            <a:r>
              <a:rPr lang="en-US" altLang="zh-CN"/>
              <a:t>---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0"/>
          <p:cNvSpPr txBox="1">
            <a:spLocks noChangeArrowheads="1"/>
          </p:cNvSpPr>
          <p:nvPr userDrawn="1"/>
        </p:nvSpPr>
        <p:spPr bwMode="auto">
          <a:xfrm>
            <a:off x="3704431" y="4365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 树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1587" y="54607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数据结构与算法 </a:t>
            </a:r>
            <a:endParaRPr lang="zh-CN" altLang="en-US" sz="1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 bwMode="auto">
          <a:xfrm>
            <a:off x="1587" y="6585200"/>
            <a:ext cx="8675688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 bwMode="auto">
          <a:xfrm>
            <a:off x="8172400" y="6327337"/>
            <a:ext cx="970013" cy="444592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/>
              <a:t>3-</a:t>
            </a:r>
            <a:fld id="{5AF70107-24F6-41EE-964F-38D25B8CA9E6}" type="slidenum">
              <a:rPr lang="zh-CN" altLang="en-US" sz="2000" b="1" smtClean="0"/>
            </a:fld>
            <a:endParaRPr lang="zh-CN" altLang="en-US" sz="2000" b="1" dirty="0"/>
          </a:p>
        </p:txBody>
      </p:sp>
      <p:sp>
        <p:nvSpPr>
          <p:cNvPr id="12" name="文本框 15"/>
          <p:cNvSpPr txBox="1">
            <a:spLocks noChangeArrowheads="1"/>
          </p:cNvSpPr>
          <p:nvPr userDrawn="1"/>
        </p:nvSpPr>
        <p:spPr bwMode="auto">
          <a:xfrm>
            <a:off x="2987824" y="6577607"/>
            <a:ext cx="3281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计算机科学与技术学院（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</a:t>
            </a:r>
            <a:r>
              <a:rPr lang="en-US" altLang="zh-CN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zh-CN" altLang="en-US" sz="1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深圳）</a:t>
            </a:r>
            <a:endParaRPr lang="zh-CN" altLang="en-US" sz="1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2965" y="6101"/>
            <a:ext cx="1749446" cy="403718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 bwMode="auto">
          <a:xfrm flipV="1">
            <a:off x="2381" y="391802"/>
            <a:ext cx="8712423" cy="18017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916833"/>
            <a:ext cx="7776864" cy="388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了解树型结构结点之间的层次关系；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掌握树和二叉树的定义及其相关的术语；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重点掌握二叉树的结构、性质，存储表示和四种遍历算法；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掌握二叉树线索化的实质及线索化的过程；</a:t>
            </a:r>
            <a:endParaRPr lang="en-US" altLang="zh-CN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了解树的结构性质、存储表示方法和遍历算法；</a:t>
            </a:r>
            <a:endParaRPr lang="zh-CN" altLang="en-US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掌握森林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树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与二叉树的对应关系和相互转换方法。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80" y="104905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教学要求</a:t>
            </a:r>
            <a:endParaRPr lang="zh-CN" altLang="en-US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51328" y="900725"/>
            <a:ext cx="77270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问题：</a:t>
            </a:r>
            <a:r>
              <a:rPr lang="zh-CN" altLang="en-US" sz="2800" b="1" dirty="0"/>
              <a:t>具有三个结点的树和二叉树各有多少棵？</a:t>
            </a:r>
            <a:endParaRPr lang="zh-CN" altLang="en-US" sz="2800" b="1" dirty="0"/>
          </a:p>
        </p:txBody>
      </p:sp>
      <p:grpSp>
        <p:nvGrpSpPr>
          <p:cNvPr id="147492" name="Group 36"/>
          <p:cNvGrpSpPr/>
          <p:nvPr/>
        </p:nvGrpSpPr>
        <p:grpSpPr bwMode="auto">
          <a:xfrm>
            <a:off x="992981" y="2146588"/>
            <a:ext cx="835025" cy="936625"/>
            <a:chOff x="630" y="1525"/>
            <a:chExt cx="526" cy="590"/>
          </a:xfrm>
        </p:grpSpPr>
        <p:sp>
          <p:nvSpPr>
            <p:cNvPr id="19498" name="Line 14"/>
            <p:cNvSpPr>
              <a:spLocks noChangeShapeType="1"/>
            </p:cNvSpPr>
            <p:nvPr/>
          </p:nvSpPr>
          <p:spPr bwMode="auto">
            <a:xfrm flipH="1">
              <a:off x="748" y="1706"/>
              <a:ext cx="9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Oval 5"/>
            <p:cNvSpPr>
              <a:spLocks noChangeArrowheads="1"/>
            </p:cNvSpPr>
            <p:nvPr/>
          </p:nvSpPr>
          <p:spPr bwMode="auto">
            <a:xfrm>
              <a:off x="794" y="152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0" name="Oval 6"/>
            <p:cNvSpPr>
              <a:spLocks noChangeArrowheads="1"/>
            </p:cNvSpPr>
            <p:nvPr/>
          </p:nvSpPr>
          <p:spPr bwMode="auto">
            <a:xfrm>
              <a:off x="630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1" name="Oval 7"/>
            <p:cNvSpPr>
              <a:spLocks noChangeArrowheads="1"/>
            </p:cNvSpPr>
            <p:nvPr/>
          </p:nvSpPr>
          <p:spPr bwMode="auto">
            <a:xfrm>
              <a:off x="975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2" name="Line 15"/>
            <p:cNvSpPr>
              <a:spLocks noChangeShapeType="1"/>
            </p:cNvSpPr>
            <p:nvPr/>
          </p:nvSpPr>
          <p:spPr bwMode="auto">
            <a:xfrm>
              <a:off x="930" y="1706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91" name="Group 35"/>
          <p:cNvGrpSpPr/>
          <p:nvPr/>
        </p:nvGrpSpPr>
        <p:grpSpPr bwMode="auto">
          <a:xfrm>
            <a:off x="4420394" y="2146588"/>
            <a:ext cx="1008062" cy="1397000"/>
            <a:chOff x="2381" y="1407"/>
            <a:chExt cx="635" cy="880"/>
          </a:xfrm>
        </p:grpSpPr>
        <p:sp>
          <p:nvSpPr>
            <p:cNvPr id="19493" name="Oval 11"/>
            <p:cNvSpPr>
              <a:spLocks noChangeArrowheads="1"/>
            </p:cNvSpPr>
            <p:nvPr/>
          </p:nvSpPr>
          <p:spPr bwMode="auto">
            <a:xfrm>
              <a:off x="2381" y="1407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4" name="Oval 12"/>
            <p:cNvSpPr>
              <a:spLocks noChangeArrowheads="1"/>
            </p:cNvSpPr>
            <p:nvPr/>
          </p:nvSpPr>
          <p:spPr bwMode="auto">
            <a:xfrm>
              <a:off x="2608" y="17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5" name="Oval 13"/>
            <p:cNvSpPr>
              <a:spLocks noChangeArrowheads="1"/>
            </p:cNvSpPr>
            <p:nvPr/>
          </p:nvSpPr>
          <p:spPr bwMode="auto">
            <a:xfrm>
              <a:off x="2835" y="210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2517" y="1570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2744" y="1933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509" name="Group 53"/>
          <p:cNvGrpSpPr/>
          <p:nvPr/>
        </p:nvGrpSpPr>
        <p:grpSpPr bwMode="auto">
          <a:xfrm>
            <a:off x="7242969" y="2146588"/>
            <a:ext cx="661987" cy="1498600"/>
            <a:chOff x="4567" y="1389"/>
            <a:chExt cx="417" cy="944"/>
          </a:xfrm>
        </p:grpSpPr>
        <p:sp>
          <p:nvSpPr>
            <p:cNvPr id="19488" name="Oval 23"/>
            <p:cNvSpPr>
              <a:spLocks noChangeArrowheads="1"/>
            </p:cNvSpPr>
            <p:nvPr/>
          </p:nvSpPr>
          <p:spPr bwMode="auto">
            <a:xfrm>
              <a:off x="4567" y="138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9" name="Oval 24"/>
            <p:cNvSpPr>
              <a:spLocks noChangeArrowheads="1"/>
            </p:cNvSpPr>
            <p:nvPr/>
          </p:nvSpPr>
          <p:spPr bwMode="auto">
            <a:xfrm>
              <a:off x="4803" y="1724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0" name="Oval 25"/>
            <p:cNvSpPr>
              <a:spLocks noChangeArrowheads="1"/>
            </p:cNvSpPr>
            <p:nvPr/>
          </p:nvSpPr>
          <p:spPr bwMode="auto">
            <a:xfrm>
              <a:off x="4595" y="21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91" name="Line 28"/>
            <p:cNvSpPr>
              <a:spLocks noChangeShapeType="1"/>
            </p:cNvSpPr>
            <p:nvPr/>
          </p:nvSpPr>
          <p:spPr bwMode="auto">
            <a:xfrm>
              <a:off x="4703" y="1552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29"/>
            <p:cNvSpPr>
              <a:spLocks noChangeShapeType="1"/>
            </p:cNvSpPr>
            <p:nvPr/>
          </p:nvSpPr>
          <p:spPr bwMode="auto">
            <a:xfrm flipH="1">
              <a:off x="4694" y="1933"/>
              <a:ext cx="1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88" name="Group 32"/>
          <p:cNvGrpSpPr/>
          <p:nvPr/>
        </p:nvGrpSpPr>
        <p:grpSpPr bwMode="auto">
          <a:xfrm>
            <a:off x="2764631" y="2146588"/>
            <a:ext cx="993775" cy="1411287"/>
            <a:chOff x="1528" y="1398"/>
            <a:chExt cx="626" cy="889"/>
          </a:xfrm>
        </p:grpSpPr>
        <p:sp>
          <p:nvSpPr>
            <p:cNvPr id="19483" name="Oval 8"/>
            <p:cNvSpPr>
              <a:spLocks noChangeArrowheads="1"/>
            </p:cNvSpPr>
            <p:nvPr/>
          </p:nvSpPr>
          <p:spPr bwMode="auto">
            <a:xfrm>
              <a:off x="1973" y="1398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4" name="Oval 9"/>
            <p:cNvSpPr>
              <a:spLocks noChangeArrowheads="1"/>
            </p:cNvSpPr>
            <p:nvPr/>
          </p:nvSpPr>
          <p:spPr bwMode="auto">
            <a:xfrm>
              <a:off x="1746" y="1760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5" name="Oval 10"/>
            <p:cNvSpPr>
              <a:spLocks noChangeArrowheads="1"/>
            </p:cNvSpPr>
            <p:nvPr/>
          </p:nvSpPr>
          <p:spPr bwMode="auto">
            <a:xfrm>
              <a:off x="1528" y="210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6" name="Line 16"/>
            <p:cNvSpPr>
              <a:spLocks noChangeShapeType="1"/>
            </p:cNvSpPr>
            <p:nvPr/>
          </p:nvSpPr>
          <p:spPr bwMode="auto">
            <a:xfrm flipH="1">
              <a:off x="1882" y="1580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 flipH="1">
              <a:off x="1663" y="193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89" name="Group 33"/>
          <p:cNvGrpSpPr/>
          <p:nvPr/>
        </p:nvGrpSpPr>
        <p:grpSpPr bwMode="auto">
          <a:xfrm>
            <a:off x="6149181" y="2146588"/>
            <a:ext cx="649288" cy="1498600"/>
            <a:chOff x="3288" y="1389"/>
            <a:chExt cx="409" cy="944"/>
          </a:xfrm>
        </p:grpSpPr>
        <p:sp>
          <p:nvSpPr>
            <p:cNvPr id="19478" name="Oval 20"/>
            <p:cNvSpPr>
              <a:spLocks noChangeArrowheads="1"/>
            </p:cNvSpPr>
            <p:nvPr/>
          </p:nvSpPr>
          <p:spPr bwMode="auto">
            <a:xfrm>
              <a:off x="3515" y="138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9" name="Oval 21"/>
            <p:cNvSpPr>
              <a:spLocks noChangeArrowheads="1"/>
            </p:cNvSpPr>
            <p:nvPr/>
          </p:nvSpPr>
          <p:spPr bwMode="auto">
            <a:xfrm>
              <a:off x="3288" y="17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0" name="Oval 22"/>
            <p:cNvSpPr>
              <a:spLocks noChangeArrowheads="1"/>
            </p:cNvSpPr>
            <p:nvPr/>
          </p:nvSpPr>
          <p:spPr bwMode="auto">
            <a:xfrm>
              <a:off x="3516" y="215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81" name="Line 26"/>
            <p:cNvSpPr>
              <a:spLocks noChangeShapeType="1"/>
            </p:cNvSpPr>
            <p:nvPr/>
          </p:nvSpPr>
          <p:spPr bwMode="auto">
            <a:xfrm flipH="1">
              <a:off x="3424" y="1571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31"/>
            <p:cNvSpPr>
              <a:spLocks noChangeShapeType="1"/>
            </p:cNvSpPr>
            <p:nvPr/>
          </p:nvSpPr>
          <p:spPr bwMode="auto">
            <a:xfrm>
              <a:off x="3425" y="193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94" name="Group 38"/>
          <p:cNvGrpSpPr/>
          <p:nvPr/>
        </p:nvGrpSpPr>
        <p:grpSpPr bwMode="auto">
          <a:xfrm>
            <a:off x="950119" y="4463710"/>
            <a:ext cx="835025" cy="936625"/>
            <a:chOff x="630" y="1525"/>
            <a:chExt cx="526" cy="590"/>
          </a:xfrm>
        </p:grpSpPr>
        <p:sp>
          <p:nvSpPr>
            <p:cNvPr id="19473" name="Line 39"/>
            <p:cNvSpPr>
              <a:spLocks noChangeShapeType="1"/>
            </p:cNvSpPr>
            <p:nvPr/>
          </p:nvSpPr>
          <p:spPr bwMode="auto">
            <a:xfrm flipH="1">
              <a:off x="748" y="1706"/>
              <a:ext cx="9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4" name="Oval 40"/>
            <p:cNvSpPr>
              <a:spLocks noChangeArrowheads="1"/>
            </p:cNvSpPr>
            <p:nvPr/>
          </p:nvSpPr>
          <p:spPr bwMode="auto">
            <a:xfrm>
              <a:off x="794" y="1525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5" name="Oval 41"/>
            <p:cNvSpPr>
              <a:spLocks noChangeArrowheads="1"/>
            </p:cNvSpPr>
            <p:nvPr/>
          </p:nvSpPr>
          <p:spPr bwMode="auto">
            <a:xfrm>
              <a:off x="630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6" name="Oval 42"/>
            <p:cNvSpPr>
              <a:spLocks noChangeArrowheads="1"/>
            </p:cNvSpPr>
            <p:nvPr/>
          </p:nvSpPr>
          <p:spPr bwMode="auto">
            <a:xfrm>
              <a:off x="975" y="1933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7" name="Line 43"/>
            <p:cNvSpPr>
              <a:spLocks noChangeShapeType="1"/>
            </p:cNvSpPr>
            <p:nvPr/>
          </p:nvSpPr>
          <p:spPr bwMode="auto">
            <a:xfrm>
              <a:off x="930" y="1706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508" name="Group 52"/>
          <p:cNvGrpSpPr/>
          <p:nvPr/>
        </p:nvGrpSpPr>
        <p:grpSpPr bwMode="auto">
          <a:xfrm>
            <a:off x="3995947" y="4391478"/>
            <a:ext cx="301626" cy="1439863"/>
            <a:chOff x="2100" y="2614"/>
            <a:chExt cx="190" cy="907"/>
          </a:xfrm>
        </p:grpSpPr>
        <p:sp>
          <p:nvSpPr>
            <p:cNvPr id="19468" name="Oval 45"/>
            <p:cNvSpPr>
              <a:spLocks noChangeArrowheads="1"/>
            </p:cNvSpPr>
            <p:nvPr/>
          </p:nvSpPr>
          <p:spPr bwMode="auto">
            <a:xfrm>
              <a:off x="2100" y="2614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69" name="Oval 46"/>
            <p:cNvSpPr>
              <a:spLocks noChangeArrowheads="1"/>
            </p:cNvSpPr>
            <p:nvPr/>
          </p:nvSpPr>
          <p:spPr bwMode="auto">
            <a:xfrm>
              <a:off x="2109" y="2976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0" name="Oval 47"/>
            <p:cNvSpPr>
              <a:spLocks noChangeArrowheads="1"/>
            </p:cNvSpPr>
            <p:nvPr/>
          </p:nvSpPr>
          <p:spPr bwMode="auto">
            <a:xfrm>
              <a:off x="2109" y="3339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471" name="Line 50"/>
            <p:cNvSpPr>
              <a:spLocks noChangeShapeType="1"/>
            </p:cNvSpPr>
            <p:nvPr/>
          </p:nvSpPr>
          <p:spPr bwMode="auto">
            <a:xfrm>
              <a:off x="2200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>
              <a:off x="2200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604044" y="3946813"/>
            <a:ext cx="7705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44" y="4783162"/>
            <a:ext cx="1941119" cy="1210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33375" y="604962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、二叉树的性质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33375" y="1116137"/>
            <a:ext cx="8399463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性质</a:t>
            </a:r>
            <a:r>
              <a:rPr lang="en-US" altLang="zh-CN" b="1">
                <a:solidFill>
                  <a:srgbClr val="0000CC"/>
                </a:solidFill>
              </a:rPr>
              <a:t>1</a:t>
            </a:r>
            <a:r>
              <a:rPr lang="zh-CN" altLang="en-US" b="1">
                <a:solidFill>
                  <a:srgbClr val="0000CC"/>
                </a:solidFill>
              </a:rPr>
              <a:t>：</a:t>
            </a:r>
            <a:r>
              <a:rPr lang="zh-CN" altLang="en-US" b="1"/>
              <a:t>在二叉树中第 </a:t>
            </a:r>
            <a:r>
              <a:rPr lang="en-US" altLang="zh-CN" b="1"/>
              <a:t>i </a:t>
            </a:r>
            <a:r>
              <a:rPr lang="zh-CN" altLang="en-US" b="1"/>
              <a:t>层的结点数最多为</a:t>
            </a:r>
            <a:r>
              <a:rPr lang="en-US" altLang="zh-CN" b="1"/>
              <a:t>2</a:t>
            </a:r>
            <a:r>
              <a:rPr lang="en-US" altLang="zh-CN" b="1" baseline="30000"/>
              <a:t>i-1</a:t>
            </a:r>
            <a:r>
              <a:rPr lang="zh-CN" altLang="en-US" b="1"/>
              <a:t>（</a:t>
            </a:r>
            <a:r>
              <a:rPr lang="en-US" altLang="zh-CN" b="1"/>
              <a:t>i </a:t>
            </a:r>
            <a:r>
              <a:rPr lang="en-US" altLang="zh-CN" sz="1800" b="1"/>
              <a:t>≥</a:t>
            </a:r>
            <a:r>
              <a:rPr lang="en-US" altLang="zh-CN" b="1"/>
              <a:t> 1</a:t>
            </a:r>
            <a:r>
              <a:rPr lang="zh-CN" altLang="en-US" b="1"/>
              <a:t>）。</a:t>
            </a:r>
            <a:endParaRPr lang="zh-CN" altLang="en-US" b="1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611" y="2452588"/>
            <a:ext cx="8385175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高度为</a:t>
            </a:r>
            <a:r>
              <a:rPr lang="en-US" altLang="zh-CN" b="1" dirty="0"/>
              <a:t>k</a:t>
            </a:r>
            <a:r>
              <a:rPr lang="zh-CN" altLang="en-US" b="1" dirty="0"/>
              <a:t>的二叉树其结点总数最多为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k</a:t>
            </a:r>
            <a:r>
              <a:rPr lang="zh-CN" altLang="en-US" b="1" dirty="0"/>
              <a:t>－</a:t>
            </a:r>
            <a:r>
              <a:rPr lang="en-US" altLang="zh-CN" b="1" dirty="0"/>
              <a:t>1</a:t>
            </a:r>
            <a:r>
              <a:rPr lang="zh-CN" altLang="en-US" b="1" dirty="0"/>
              <a:t>（ </a:t>
            </a:r>
            <a:r>
              <a:rPr lang="en-US" altLang="zh-CN" b="1" dirty="0"/>
              <a:t>k </a:t>
            </a:r>
            <a:r>
              <a:rPr lang="en-US" altLang="zh-CN" sz="1800" b="1" dirty="0"/>
              <a:t>≥</a:t>
            </a:r>
            <a:r>
              <a:rPr lang="en-US" altLang="zh-CN" b="1" dirty="0"/>
              <a:t> 1</a:t>
            </a:r>
            <a:r>
              <a:rPr lang="zh-CN" altLang="en-US" b="1" dirty="0"/>
              <a:t>）。</a:t>
            </a:r>
            <a:endParaRPr lang="zh-CN" altLang="en-US" b="1" dirty="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87475" y="3789040"/>
            <a:ext cx="8389938" cy="1516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对任意的非空二叉树 </a:t>
            </a:r>
            <a:r>
              <a:rPr lang="en-US" altLang="zh-CN" b="1" dirty="0"/>
              <a:t>T </a:t>
            </a:r>
            <a:r>
              <a:rPr lang="zh-CN" altLang="en-US" b="1" dirty="0"/>
              <a:t>，如果叶结点的个数为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，而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              其度为 </a:t>
            </a:r>
            <a:r>
              <a:rPr lang="en-US" altLang="zh-CN" b="1" dirty="0"/>
              <a:t>2 </a:t>
            </a:r>
            <a:r>
              <a:rPr lang="zh-CN" altLang="en-US" b="1" dirty="0"/>
              <a:t>的结点数为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，则：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                                           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 = n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+ 1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17" grpId="0" animBg="1" autoUpdateAnimBg="0"/>
      <p:bldP spid="389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69418" y="692696"/>
            <a:ext cx="84051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 </a:t>
            </a:r>
            <a:r>
              <a:rPr lang="zh-CN" altLang="en-US" b="1" dirty="0"/>
              <a:t>深度为</a:t>
            </a:r>
            <a:r>
              <a:rPr lang="en-US" altLang="zh-CN" b="1" dirty="0"/>
              <a:t>k</a:t>
            </a:r>
            <a:r>
              <a:rPr lang="zh-CN" altLang="en-US" b="1" dirty="0"/>
              <a:t>且有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k </a:t>
            </a:r>
            <a:r>
              <a:rPr lang="zh-CN" altLang="en-US" b="1" dirty="0"/>
              <a:t>－</a:t>
            </a:r>
            <a:r>
              <a:rPr lang="en-US" altLang="zh-CN" b="1" dirty="0"/>
              <a:t>1</a:t>
            </a:r>
            <a:r>
              <a:rPr lang="zh-CN" altLang="en-US" b="1" dirty="0"/>
              <a:t>个结点的二叉树称为</a:t>
            </a:r>
            <a:r>
              <a:rPr lang="zh-CN" altLang="en-US" b="1" dirty="0">
                <a:solidFill>
                  <a:srgbClr val="FF0000"/>
                </a:solidFill>
              </a:rPr>
              <a:t>满二叉树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45281" y="3017837"/>
            <a:ext cx="8453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层序编号</a:t>
            </a:r>
            <a:r>
              <a:rPr lang="zh-CN" altLang="en-US" b="1"/>
              <a:t>：对满二叉树的结点进行连续编号。从根结点开始，</a:t>
            </a:r>
            <a:endParaRPr lang="zh-CN" altLang="en-US" b="1"/>
          </a:p>
          <a:p>
            <a:pPr eaLnBrk="1" hangingPunct="1"/>
            <a:r>
              <a:rPr lang="zh-CN" altLang="en-US" b="1"/>
              <a:t>                     从上而下，自左至右。</a:t>
            </a:r>
            <a:endParaRPr lang="zh-CN" altLang="en-US" b="1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5281" y="3721098"/>
            <a:ext cx="8616826" cy="13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】 </a:t>
            </a:r>
            <a:r>
              <a:rPr lang="zh-CN" altLang="en-US" b="1" dirty="0"/>
              <a:t>深度为 </a:t>
            </a:r>
            <a:r>
              <a:rPr lang="en-US" altLang="zh-CN" b="1" dirty="0"/>
              <a:t>k </a:t>
            </a:r>
            <a:r>
              <a:rPr lang="zh-CN" altLang="en-US" b="1" dirty="0"/>
              <a:t>的，有</a:t>
            </a:r>
            <a:r>
              <a:rPr lang="en-US" altLang="zh-CN" b="1" dirty="0"/>
              <a:t>n</a:t>
            </a:r>
            <a:r>
              <a:rPr lang="zh-CN" altLang="en-US" b="1" dirty="0"/>
              <a:t>个结点的二叉树，当且仅当其每个结点都与深度为 </a:t>
            </a:r>
            <a:r>
              <a:rPr lang="en-US" altLang="zh-CN" b="1" dirty="0"/>
              <a:t>k </a:t>
            </a:r>
            <a:r>
              <a:rPr lang="zh-CN" altLang="en-US" b="1" dirty="0"/>
              <a:t>的满二叉树中编号从 </a:t>
            </a:r>
            <a:r>
              <a:rPr lang="en-US" altLang="zh-CN" b="1" dirty="0"/>
              <a:t>1 </a:t>
            </a:r>
            <a:r>
              <a:rPr lang="zh-CN" altLang="en-US" b="1" dirty="0"/>
              <a:t>至 </a:t>
            </a:r>
            <a:r>
              <a:rPr lang="en-US" altLang="zh-CN" b="1" dirty="0"/>
              <a:t>n </a:t>
            </a:r>
            <a:r>
              <a:rPr lang="zh-CN" altLang="en-US" b="1" dirty="0"/>
              <a:t>的结点一一对应，称之为</a:t>
            </a:r>
            <a:r>
              <a:rPr lang="zh-CN" altLang="en-US" b="1" dirty="0">
                <a:solidFill>
                  <a:srgbClr val="FF0000"/>
                </a:solidFill>
              </a:rPr>
              <a:t>完全二叉树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147664" y="3034311"/>
            <a:ext cx="8848672" cy="15718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5</a:t>
            </a:r>
            <a:r>
              <a:rPr lang="en-US" altLang="zh-CN" b="1" dirty="0"/>
              <a:t>  </a:t>
            </a:r>
            <a:r>
              <a:rPr lang="zh-CN" altLang="en-US" b="1" dirty="0"/>
              <a:t>如果对一棵有 </a:t>
            </a:r>
            <a:r>
              <a:rPr lang="en-US" altLang="zh-CN" b="1" dirty="0"/>
              <a:t>n </a:t>
            </a:r>
            <a:r>
              <a:rPr lang="zh-CN" altLang="en-US" b="1" dirty="0"/>
              <a:t>个结点的完全二叉树的结点按层序编号，则对任一结点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有：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⑴ 如果 </a:t>
            </a:r>
            <a:r>
              <a:rPr lang="en-US" altLang="zh-CN" b="1" dirty="0" err="1"/>
              <a:t>i</a:t>
            </a:r>
            <a:r>
              <a:rPr lang="en-US" altLang="zh-CN" b="1" dirty="0"/>
              <a:t> = 1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是二叉树的根，无双亲；如果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sz="1800" b="1" dirty="0"/>
              <a:t>＞ </a:t>
            </a:r>
            <a:r>
              <a:rPr lang="en-US" altLang="zh-CN" sz="1800" b="1" dirty="0"/>
              <a:t>1 </a:t>
            </a:r>
            <a:r>
              <a:rPr lang="zh-CN" altLang="en-US" b="1" dirty="0"/>
              <a:t>，则其双亲结点是 </a:t>
            </a:r>
            <a:r>
              <a:rPr lang="en-US" altLang="zh-CN" b="1" baseline="-25000" dirty="0"/>
              <a:t>└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/ 2 </a:t>
            </a:r>
            <a:r>
              <a:rPr lang="en-US" altLang="zh-CN" b="1" baseline="-25000" dirty="0"/>
              <a:t>┘</a:t>
            </a:r>
            <a:r>
              <a:rPr lang="en-US" altLang="zh-CN" b="1" dirty="0"/>
              <a:t> </a:t>
            </a:r>
            <a:r>
              <a:rPr lang="zh-CN" altLang="en-US" b="1" dirty="0"/>
              <a:t>；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072" y="4437112"/>
            <a:ext cx="3704261" cy="1888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04" y="1573917"/>
            <a:ext cx="7219950" cy="106680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63181" y="458619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二叉树的性质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续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5961" y="991819"/>
            <a:ext cx="8047037" cy="46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性质</a:t>
            </a:r>
            <a:r>
              <a:rPr lang="en-US" altLang="zh-CN" b="1" dirty="0">
                <a:solidFill>
                  <a:srgbClr val="0000CC"/>
                </a:solidFill>
              </a:rPr>
              <a:t>4</a:t>
            </a:r>
            <a:r>
              <a:rPr lang="en-US" altLang="zh-CN" b="1" dirty="0"/>
              <a:t>  </a:t>
            </a:r>
            <a:r>
              <a:rPr lang="zh-CN" altLang="en-US" b="1" dirty="0"/>
              <a:t>具有 </a:t>
            </a:r>
            <a:r>
              <a:rPr lang="en-US" altLang="zh-CN" b="1" dirty="0"/>
              <a:t>n </a:t>
            </a:r>
            <a:r>
              <a:rPr lang="zh-CN" altLang="en-US" b="1" dirty="0"/>
              <a:t>个结点的完全二叉树的深度为 </a:t>
            </a:r>
            <a:r>
              <a:rPr lang="en-US" altLang="zh-CN" b="1" baseline="-25000" dirty="0"/>
              <a:t>└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n</a:t>
            </a:r>
            <a:r>
              <a:rPr lang="en-US" altLang="zh-CN" b="1" baseline="-25000" dirty="0"/>
              <a:t>┘</a:t>
            </a:r>
            <a:r>
              <a:rPr lang="en-US" altLang="zh-CN" b="1" dirty="0"/>
              <a:t>+ 1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4016" y="4606153"/>
            <a:ext cx="5076056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/>
              <a:t>⑵ 如果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sz="1800" b="1" dirty="0"/>
              <a:t>＞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无左孩子结点，否则其左孩子结点是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⑶ 如果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+ 1 </a:t>
            </a:r>
            <a:r>
              <a:rPr lang="zh-CN" altLang="en-US" sz="1800" b="1" dirty="0"/>
              <a:t>＞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zh-CN" altLang="en-US" b="1" dirty="0"/>
              <a:t>，则结点  </a:t>
            </a:r>
            <a:r>
              <a:rPr lang="en-US" altLang="zh-CN" b="1" dirty="0" err="1"/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无右孩子结点，否则其右孩子结点是 </a:t>
            </a:r>
            <a:r>
              <a:rPr lang="en-US" altLang="zh-CN" b="1" dirty="0"/>
              <a:t>2 </a:t>
            </a:r>
            <a:r>
              <a:rPr lang="en-US" altLang="zh-CN" b="1" dirty="0" err="1"/>
              <a:t>i</a:t>
            </a:r>
            <a:r>
              <a:rPr lang="en-US" altLang="zh-CN" b="1" dirty="0"/>
              <a:t> + 1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11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23850" y="754706"/>
            <a:ext cx="25013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en-US" b="1" dirty="0">
                <a:solidFill>
                  <a:srgbClr val="0000CC"/>
                </a:solidFill>
              </a:rPr>
              <a:t>、二叉树的遍历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24579" name="Group 4"/>
          <p:cNvGrpSpPr/>
          <p:nvPr/>
        </p:nvGrpSpPr>
        <p:grpSpPr bwMode="auto">
          <a:xfrm>
            <a:off x="6450013" y="1217637"/>
            <a:ext cx="1446212" cy="1473200"/>
            <a:chOff x="2832" y="512"/>
            <a:chExt cx="911" cy="928"/>
          </a:xfrm>
        </p:grpSpPr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D</a:t>
              </a:r>
              <a:endParaRPr lang="en-US" altLang="zh-CN" sz="2000"/>
            </a:p>
          </p:txBody>
        </p:sp>
        <p:sp>
          <p:nvSpPr>
            <p:cNvPr id="24589" name="Oval 6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L</a:t>
              </a:r>
              <a:endParaRPr lang="en-US" altLang="zh-CN" sz="2000"/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R</a:t>
              </a:r>
              <a:endParaRPr lang="en-US" altLang="zh-CN" sz="2000"/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323850" y="1395437"/>
            <a:ext cx="5743575" cy="153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遍历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r>
              <a:rPr lang="zh-CN" altLang="en-US" b="1" dirty="0"/>
              <a:t>根据原则，按照一定的顺序访问二叉树中的每一个结点，使每个结点只能被访问一次。</a:t>
            </a:r>
            <a:endParaRPr lang="zh-CN" altLang="en-US" b="1" dirty="0"/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414338" y="3113112"/>
            <a:ext cx="85582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</a:t>
            </a:r>
            <a:r>
              <a:rPr lang="zh-CN" altLang="en-US" b="1"/>
              <a:t>根（</a:t>
            </a:r>
            <a:r>
              <a:rPr lang="en-US" altLang="zh-CN" b="1"/>
              <a:t>D</a:t>
            </a:r>
            <a:r>
              <a:rPr lang="zh-CN" altLang="en-US" b="1"/>
              <a:t>）、左孩子（</a:t>
            </a:r>
            <a:r>
              <a:rPr lang="en-US" altLang="zh-CN" b="1"/>
              <a:t>L</a:t>
            </a:r>
            <a:r>
              <a:rPr lang="zh-CN" altLang="en-US" b="1"/>
              <a:t>）和右孩子（</a:t>
            </a:r>
            <a:r>
              <a:rPr lang="en-US" altLang="zh-CN" b="1"/>
              <a:t>R</a:t>
            </a:r>
            <a:r>
              <a:rPr lang="zh-CN" altLang="en-US" b="1"/>
              <a:t>）三个结点可能出现</a:t>
            </a:r>
            <a:endParaRPr lang="zh-CN" altLang="en-US" b="1"/>
          </a:p>
          <a:p>
            <a:pPr eaLnBrk="1" hangingPunct="1"/>
            <a:r>
              <a:rPr lang="zh-CN" altLang="en-US" b="1"/>
              <a:t>的顺序有：</a:t>
            </a:r>
            <a:endParaRPr lang="zh-CN" altLang="en-US" b="1"/>
          </a:p>
          <a:p>
            <a:pPr eaLnBrk="1" hangingPunct="1"/>
            <a:r>
              <a:rPr lang="zh-CN" altLang="en-US" b="1"/>
              <a:t>        ①   </a:t>
            </a:r>
            <a:r>
              <a:rPr lang="en-US" altLang="zh-CN" b="1"/>
              <a:t>DLR                 ②   DRL</a:t>
            </a:r>
            <a:endParaRPr lang="en-US" altLang="zh-CN" b="1"/>
          </a:p>
          <a:p>
            <a:pPr eaLnBrk="1" hangingPunct="1"/>
            <a:r>
              <a:rPr lang="en-US" altLang="zh-CN" b="1"/>
              <a:t>        ③   LDR                 ④   LRD</a:t>
            </a:r>
            <a:endParaRPr lang="en-US" altLang="zh-CN" b="1"/>
          </a:p>
          <a:p>
            <a:pPr eaLnBrk="1" hangingPunct="1"/>
            <a:r>
              <a:rPr lang="en-US" altLang="zh-CN" b="1"/>
              <a:t>        ⑤   RLD                 ⑥   RDL</a:t>
            </a:r>
            <a:endParaRPr lang="en-US" altLang="zh-CN" b="1"/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519738" y="3778275"/>
            <a:ext cx="330073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原则</a:t>
            </a:r>
            <a:r>
              <a:rPr lang="en-US" altLang="zh-CN" b="1" dirty="0">
                <a:solidFill>
                  <a:srgbClr val="0000CC"/>
                </a:solidFill>
              </a:rPr>
              <a:t>】</a:t>
            </a:r>
            <a:r>
              <a:rPr lang="zh-CN" altLang="en-US" b="1" dirty="0"/>
              <a:t>左孩子结点一定要在右孩子结点之前被访问。</a:t>
            </a:r>
            <a:endParaRPr lang="zh-CN" altLang="en-US" b="1" dirty="0"/>
          </a:p>
        </p:txBody>
      </p:sp>
      <p:sp>
        <p:nvSpPr>
          <p:cNvPr id="24583" name="Text Box 13"/>
          <p:cNvSpPr txBox="1">
            <a:spLocks noChangeArrowheads="1"/>
          </p:cNvSpPr>
          <p:nvPr/>
        </p:nvSpPr>
        <p:spPr bwMode="auto">
          <a:xfrm>
            <a:off x="461123" y="5224487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要讨论的三种操作分别为：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490538" y="5780112"/>
            <a:ext cx="793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highlight>
                  <a:srgbClr val="FFFF00"/>
                </a:highlight>
              </a:rPr>
              <a:t>①</a:t>
            </a:r>
            <a:r>
              <a:rPr lang="zh-CN" altLang="en-US" b="1">
                <a:highlight>
                  <a:srgbClr val="FFFF00"/>
                </a:highlight>
              </a:rPr>
              <a:t>先根顺序</a:t>
            </a:r>
            <a:r>
              <a:rPr lang="en-US" altLang="zh-CN" b="1">
                <a:highlight>
                  <a:srgbClr val="FFFF00"/>
                </a:highlight>
              </a:rPr>
              <a:t>DLR</a:t>
            </a:r>
            <a:r>
              <a:rPr lang="zh-CN" altLang="en-US" b="1">
                <a:highlight>
                  <a:srgbClr val="FFFF00"/>
                </a:highlight>
              </a:rPr>
              <a:t>，    ②中根顺序</a:t>
            </a:r>
            <a:r>
              <a:rPr lang="en-US" altLang="zh-CN" b="1">
                <a:highlight>
                  <a:srgbClr val="FFFF00"/>
                </a:highlight>
              </a:rPr>
              <a:t>LDR</a:t>
            </a:r>
            <a:r>
              <a:rPr lang="zh-CN" altLang="en-US" b="1">
                <a:highlight>
                  <a:srgbClr val="FFFF00"/>
                </a:highlight>
              </a:rPr>
              <a:t>，    ③后根顺序</a:t>
            </a:r>
            <a:r>
              <a:rPr lang="en-US" altLang="zh-CN" b="1">
                <a:highlight>
                  <a:srgbClr val="FFFF00"/>
                </a:highlight>
              </a:rPr>
              <a:t>LRD</a:t>
            </a:r>
            <a:endParaRPr lang="en-US" altLang="zh-CN" b="1">
              <a:highlight>
                <a:srgbClr val="FFFF00"/>
              </a:highlight>
            </a:endParaRPr>
          </a:p>
        </p:txBody>
      </p:sp>
      <p:sp>
        <p:nvSpPr>
          <p:cNvPr id="24585" name="Line 16"/>
          <p:cNvSpPr>
            <a:spLocks noChangeShapeType="1"/>
          </p:cNvSpPr>
          <p:nvPr/>
        </p:nvSpPr>
        <p:spPr bwMode="auto">
          <a:xfrm>
            <a:off x="4010025" y="4062437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586" name="Line 17"/>
          <p:cNvSpPr>
            <a:spLocks noChangeShapeType="1"/>
          </p:cNvSpPr>
          <p:nvPr/>
        </p:nvSpPr>
        <p:spPr bwMode="auto">
          <a:xfrm>
            <a:off x="1571625" y="4824437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587" name="Line 18"/>
          <p:cNvSpPr>
            <a:spLocks noChangeShapeType="1"/>
          </p:cNvSpPr>
          <p:nvPr/>
        </p:nvSpPr>
        <p:spPr bwMode="auto">
          <a:xfrm>
            <a:off x="4010025" y="4824437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7950" y="1127919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①</a:t>
            </a:r>
            <a:r>
              <a:rPr lang="zh-CN" altLang="en-US" b="1" dirty="0">
                <a:solidFill>
                  <a:srgbClr val="0000CC"/>
                </a:solidFill>
              </a:rPr>
              <a:t>先根顺序遍历二叉树：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     先根顺序遍历左子树；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先根顺序遍历右子树；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422775" y="1124744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②</a:t>
            </a:r>
            <a:r>
              <a:rPr lang="zh-CN" altLang="en-US" b="1" dirty="0">
                <a:solidFill>
                  <a:srgbClr val="0000CC"/>
                </a:solidFill>
              </a:rPr>
              <a:t>中根顺序遍历二叉树：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/>
              <a:t>中根顺序遍历左子树；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     中根顺序遍历右子树；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7950" y="3867944"/>
            <a:ext cx="4721462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③</a:t>
            </a:r>
            <a:r>
              <a:rPr lang="zh-CN" altLang="en-US" b="1" dirty="0">
                <a:solidFill>
                  <a:srgbClr val="0000CC"/>
                </a:solidFill>
              </a:rPr>
              <a:t>后根顺序遍历二叉树：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/>
              <a:t>         若二叉树非空则：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</a:t>
            </a:r>
            <a:r>
              <a:rPr lang="en-US" altLang="zh-CN" b="1" dirty="0"/>
              <a:t>{    </a:t>
            </a:r>
            <a:r>
              <a:rPr lang="zh-CN" altLang="en-US" b="1" dirty="0"/>
              <a:t>后根顺序遍历左子树；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后根顺序遍历右子树；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            </a:t>
            </a:r>
            <a:r>
              <a:rPr lang="zh-CN" altLang="en-US" b="1" dirty="0">
                <a:solidFill>
                  <a:srgbClr val="FF0000"/>
                </a:solidFill>
              </a:rPr>
              <a:t>访问根结点；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              </a:t>
            </a:r>
            <a:r>
              <a:rPr lang="en-US" altLang="zh-CN" b="1" dirty="0"/>
              <a:t>} </a:t>
            </a:r>
            <a:r>
              <a:rPr lang="zh-CN" altLang="en-US" b="1" dirty="0"/>
              <a:t>；   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3450432"/>
            <a:ext cx="1845370" cy="2821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617569"/>
            <a:ext cx="34262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3.2.2  </a:t>
            </a:r>
            <a:r>
              <a:rPr lang="zh-CN" altLang="en-US" b="1" dirty="0">
                <a:solidFill>
                  <a:srgbClr val="C00000"/>
                </a:solidFill>
              </a:rPr>
              <a:t>抽象数据型二叉树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6713" y="1171606"/>
            <a:ext cx="17607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ADT</a:t>
            </a:r>
            <a:r>
              <a:rPr lang="zh-CN" altLang="en-US" b="1" dirty="0">
                <a:solidFill>
                  <a:srgbClr val="0000CC"/>
                </a:solidFill>
              </a:rPr>
              <a:t>操作：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82702" y="1171606"/>
            <a:ext cx="3898224" cy="271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①  Empty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② 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③  </a:t>
            </a:r>
            <a:r>
              <a:rPr lang="en-US" altLang="zh-CN" b="1" dirty="0" err="1"/>
              <a:t>CreateBT</a:t>
            </a:r>
            <a:r>
              <a:rPr lang="en-US" altLang="zh-CN" b="1" dirty="0"/>
              <a:t> ( V, LT , RT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④ 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⑤ 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;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⑥  Data ( BT ) ;</a:t>
            </a:r>
            <a:endParaRPr lang="en-US" altLang="zh-CN" b="1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0063" y="4358623"/>
            <a:ext cx="358286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3-1】</a:t>
            </a:r>
            <a:r>
              <a:rPr lang="zh-CN" altLang="en-US" b="1" dirty="0"/>
              <a:t>写一个递归函数，按先根顺序列出二叉树中每个结点的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53052" y="3356992"/>
            <a:ext cx="4470689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PreOrder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440668"/>
            <a:ext cx="8553450" cy="597666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683568" y="5517232"/>
            <a:ext cx="18722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548680"/>
            <a:ext cx="6915150" cy="58944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13" y="548680"/>
            <a:ext cx="8415773" cy="5926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50825" y="761576"/>
            <a:ext cx="5011738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线性表：元素之间的线性关系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        树：元素之间的层次关系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3350" y="1595013"/>
          <a:ext cx="6769100" cy="426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46"/>
                <a:gridCol w="5256854"/>
              </a:tblGrid>
              <a:tr h="640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3600" dirty="0">
                          <a:solidFill>
                            <a:srgbClr val="C00000"/>
                          </a:solidFill>
                        </a:rPr>
                        <a:t>主要内容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91445" marR="91445" marT="45737" marB="45737">
                    <a:noFill/>
                  </a:tcPr>
                </a:tc>
                <a:tc hMerge="1">
                  <a:tcPr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基本术语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二叉树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选择树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树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森林与二叉树间的转换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  <a:tr h="518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</a:rPr>
                        <a:t>树的应用</a:t>
                      </a:r>
                      <a:endParaRPr lang="en-US" altLang="zh-CN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37" marB="45737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595312"/>
            <a:ext cx="8534400" cy="566737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827584" y="12687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755576" y="249289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755576" y="5013176"/>
            <a:ext cx="28803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827584" y="3717032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196752"/>
            <a:ext cx="399174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3-2】</a:t>
            </a:r>
            <a:r>
              <a:rPr lang="zh-CN" altLang="en-US" b="1" dirty="0"/>
              <a:t>写一个递归函数，按中根顺序列出二叉树中每个结点的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3072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4474" y="554623"/>
            <a:ext cx="430795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InOrder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307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0736" y="4221088"/>
            <a:ext cx="369284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rgbClr val="0000CC"/>
                </a:solidFill>
              </a:rPr>
              <a:t>【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3-3】</a:t>
            </a:r>
            <a:r>
              <a:rPr lang="zh-CN" altLang="en-US" b="1" dirty="0"/>
              <a:t>写一个递归函数，按后根顺序列出二叉树中每个结点的</a:t>
            </a:r>
            <a:r>
              <a:rPr lang="en-US" altLang="zh-CN" b="1" dirty="0"/>
              <a:t>Data</a:t>
            </a:r>
            <a:r>
              <a:rPr lang="zh-CN" altLang="en-US" b="1" dirty="0"/>
              <a:t>域之值。</a:t>
            </a:r>
            <a:endParaRPr lang="zh-CN" altLang="en-US" b="1" dirty="0"/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3620191"/>
            <a:ext cx="4580462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if ( ! 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BT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{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 err="1"/>
              <a:t>PostOrder</a:t>
            </a:r>
            <a:r>
              <a:rPr lang="en-US" altLang="zh-CN" b="1" dirty="0"/>
              <a:t> (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BT )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</a:t>
            </a:r>
            <a:r>
              <a:rPr lang="en-US" altLang="zh-CN" b="1" dirty="0">
                <a:solidFill>
                  <a:srgbClr val="FF0000"/>
                </a:solidFill>
              </a:rPr>
              <a:t>visit ( Data ( BT ) ) ;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/>
              <a:t>   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/>
          <p:nvPr/>
        </p:nvGrpSpPr>
        <p:grpSpPr bwMode="auto">
          <a:xfrm>
            <a:off x="1244600" y="975058"/>
            <a:ext cx="2413000" cy="2133600"/>
            <a:chOff x="296" y="2784"/>
            <a:chExt cx="1520" cy="1344"/>
          </a:xfrm>
        </p:grpSpPr>
        <p:sp>
          <p:nvSpPr>
            <p:cNvPr id="32927" name="Oval 5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endParaRPr lang="en-US" altLang="zh-CN" sz="1400" b="1"/>
            </a:p>
          </p:txBody>
        </p:sp>
        <p:sp>
          <p:nvSpPr>
            <p:cNvPr id="32928" name="Oval 6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B</a:t>
              </a:r>
              <a:endParaRPr lang="en-US" altLang="zh-CN" sz="1400" b="1"/>
            </a:p>
          </p:txBody>
        </p:sp>
        <p:sp>
          <p:nvSpPr>
            <p:cNvPr id="32929" name="Oval 7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C</a:t>
              </a:r>
              <a:endParaRPr lang="en-US" altLang="zh-CN" sz="1400" b="1"/>
            </a:p>
          </p:txBody>
        </p:sp>
        <p:sp>
          <p:nvSpPr>
            <p:cNvPr id="32930" name="Oval 8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D</a:t>
              </a:r>
              <a:endParaRPr lang="en-US" altLang="zh-CN" sz="1400" b="1"/>
            </a:p>
          </p:txBody>
        </p:sp>
        <p:sp>
          <p:nvSpPr>
            <p:cNvPr id="32931" name="Oval 9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E</a:t>
              </a:r>
              <a:endParaRPr lang="en-US" altLang="zh-CN" sz="1400" b="1"/>
            </a:p>
          </p:txBody>
        </p:sp>
        <p:sp>
          <p:nvSpPr>
            <p:cNvPr id="32932" name="Oval 10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F</a:t>
              </a:r>
              <a:endParaRPr lang="en-US" altLang="zh-CN" sz="1400" b="1"/>
            </a:p>
          </p:txBody>
        </p:sp>
        <p:sp>
          <p:nvSpPr>
            <p:cNvPr id="32933" name="Oval 11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G</a:t>
              </a:r>
              <a:endParaRPr lang="en-US" altLang="zh-CN" sz="1400" b="1"/>
            </a:p>
          </p:txBody>
        </p:sp>
        <p:sp>
          <p:nvSpPr>
            <p:cNvPr id="32934" name="Oval 12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H</a:t>
              </a:r>
              <a:endParaRPr lang="en-US" altLang="zh-CN" sz="1400" b="1"/>
            </a:p>
          </p:txBody>
        </p:sp>
        <p:sp>
          <p:nvSpPr>
            <p:cNvPr id="32935" name="Oval 13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I</a:t>
              </a:r>
              <a:endParaRPr lang="en-US" altLang="zh-CN" sz="1400" b="1"/>
            </a:p>
          </p:txBody>
        </p:sp>
        <p:sp>
          <p:nvSpPr>
            <p:cNvPr id="32936" name="Oval 14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</a:t>
              </a:r>
              <a:endParaRPr lang="en-US" altLang="zh-CN" sz="1400" b="1"/>
            </a:p>
          </p:txBody>
        </p:sp>
        <p:sp>
          <p:nvSpPr>
            <p:cNvPr id="32937" name="Oval 15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400" b="1"/>
                <a:t>K</a:t>
              </a:r>
              <a:endParaRPr lang="en-US" altLang="zh-CN" sz="1400" b="1"/>
            </a:p>
          </p:txBody>
        </p:sp>
        <p:sp>
          <p:nvSpPr>
            <p:cNvPr id="32938" name="Oval 16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L</a:t>
              </a:r>
              <a:endParaRPr lang="en-US" altLang="zh-CN" sz="1400" b="1"/>
            </a:p>
          </p:txBody>
        </p:sp>
        <p:sp>
          <p:nvSpPr>
            <p:cNvPr id="32939" name="Oval 17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M</a:t>
              </a:r>
              <a:endParaRPr lang="en-US" altLang="zh-CN" sz="1400" b="1"/>
            </a:p>
          </p:txBody>
        </p:sp>
        <p:sp>
          <p:nvSpPr>
            <p:cNvPr id="32940" name="Line 18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1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2" name="Line 20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3" name="Line 21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4" name="Line 22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5" name="Line 23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6" name="Line 24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7" name="Line 25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8" name="Line 26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49" name="Line 27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0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32951" name="Line 29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2771" name="Text Box 36"/>
          <p:cNvSpPr txBox="1">
            <a:spLocks noChangeArrowheads="1"/>
          </p:cNvSpPr>
          <p:nvPr/>
        </p:nvSpPr>
        <p:spPr bwMode="auto">
          <a:xfrm>
            <a:off x="381000" y="1737058"/>
            <a:ext cx="491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endParaRPr lang="zh-CN" altLang="en-US" b="1"/>
          </a:p>
        </p:txBody>
      </p:sp>
      <p:sp>
        <p:nvSpPr>
          <p:cNvPr id="32772" name="Text Box 37"/>
          <p:cNvSpPr txBox="1">
            <a:spLocks noChangeArrowheads="1"/>
          </p:cNvSpPr>
          <p:nvPr/>
        </p:nvSpPr>
        <p:spPr bwMode="auto">
          <a:xfrm>
            <a:off x="366713" y="517858"/>
            <a:ext cx="33702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*二叉树的遍历的非递归过程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2773" name="Text Box 38"/>
          <p:cNvSpPr txBox="1">
            <a:spLocks noChangeArrowheads="1"/>
          </p:cNvSpPr>
          <p:nvPr/>
        </p:nvSpPr>
        <p:spPr bwMode="auto">
          <a:xfrm>
            <a:off x="0" y="5547058"/>
            <a:ext cx="404724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先序： </a:t>
            </a:r>
            <a:r>
              <a:rPr lang="en-US" altLang="zh-CN" sz="2000" b="1"/>
              <a:t>A B D J H E C F I G K L M</a:t>
            </a:r>
            <a:endParaRPr lang="en-US" altLang="zh-CN" sz="2000" b="1"/>
          </a:p>
          <a:p>
            <a:pPr eaLnBrk="1" hangingPunct="1"/>
            <a:r>
              <a:rPr lang="zh-CN" altLang="en-US" sz="2000" b="1"/>
              <a:t>中序： </a:t>
            </a:r>
            <a:r>
              <a:rPr lang="en-US" altLang="zh-CN" sz="2000" b="1" u="sng"/>
              <a:t>J DH B E A F I C G L K M</a:t>
            </a:r>
            <a:endParaRPr lang="en-US" altLang="zh-CN" sz="2000" b="1" u="sng"/>
          </a:p>
          <a:p>
            <a:pPr eaLnBrk="1" hangingPunct="1"/>
            <a:r>
              <a:rPr lang="zh-CN" altLang="en-US" sz="2000" b="1"/>
              <a:t>后序： </a:t>
            </a:r>
            <a:r>
              <a:rPr lang="en-US" altLang="zh-CN" sz="2000" b="1"/>
              <a:t>J H D E B I F L M K G C A</a:t>
            </a:r>
            <a:endParaRPr lang="en-US" altLang="zh-CN" sz="2000" b="1"/>
          </a:p>
        </p:txBody>
      </p: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76200" y="3092783"/>
            <a:ext cx="3617378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Void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BT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BTREE  BT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   if ( ! </a:t>
            </a:r>
            <a:r>
              <a:rPr lang="en-US" altLang="zh-CN" sz="2000" b="1" dirty="0" err="1"/>
              <a:t>IsEmpty</a:t>
            </a:r>
            <a:r>
              <a:rPr lang="en-US" altLang="zh-CN" sz="2000" b="1" dirty="0"/>
              <a:t> ( BT ) 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{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Lchild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FF3300"/>
                </a:solidFill>
              </a:rPr>
              <a:t>visit ( Data ( BT ) ) ;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err="1"/>
              <a:t>InOrder</a:t>
            </a:r>
            <a:r>
              <a:rPr lang="en-US" altLang="zh-CN" sz="2000" b="1" dirty="0"/>
              <a:t> ( </a:t>
            </a:r>
            <a:r>
              <a:rPr lang="en-US" altLang="zh-CN" sz="2000" b="1" dirty="0" err="1"/>
              <a:t>Rchild</a:t>
            </a:r>
            <a:r>
              <a:rPr lang="en-US" altLang="zh-CN" sz="2000" b="1" dirty="0"/>
              <a:t> ( BT ) ) 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graphicFrame>
        <p:nvGraphicFramePr>
          <p:cNvPr id="45521" name="Group 465"/>
          <p:cNvGraphicFramePr>
            <a:graphicFrameLocks noGrp="1"/>
          </p:cNvGraphicFramePr>
          <p:nvPr/>
        </p:nvGraphicFramePr>
        <p:xfrm>
          <a:off x="4114800" y="517858"/>
          <a:ext cx="2670175" cy="6026160"/>
        </p:xfrm>
        <a:graphic>
          <a:graphicData uri="http://schemas.openxmlformats.org/drawingml/2006/table">
            <a:tbl>
              <a:tblPr/>
              <a:tblGrid>
                <a:gridCol w="381000"/>
                <a:gridCol w="762000"/>
                <a:gridCol w="990600"/>
                <a:gridCol w="536575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#ABDJ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#ABD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#ABH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#AB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#AE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#A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#CF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#CI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#C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#G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#KL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#K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#M          →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结束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32924" name="Text Box 461"/>
          <p:cNvSpPr txBox="1">
            <a:spLocks noChangeArrowheads="1"/>
          </p:cNvSpPr>
          <p:nvPr/>
        </p:nvSpPr>
        <p:spPr bwMode="auto">
          <a:xfrm>
            <a:off x="7083426" y="2977324"/>
            <a:ext cx="1847278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算法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Loop: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if  (BT </a:t>
            </a:r>
            <a:r>
              <a:rPr lang="zh-CN" altLang="en-US" sz="2000" b="1" dirty="0"/>
              <a:t>非空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进栈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左一步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else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{ </a:t>
            </a:r>
            <a:r>
              <a:rPr lang="zh-CN" altLang="en-US" sz="2000" b="1" dirty="0"/>
              <a:t>退栈；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zh-CN" altLang="en-US" sz="2000" b="1" dirty="0"/>
              <a:t>右一步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2925" name="Text Box 463"/>
          <p:cNvSpPr txBox="1">
            <a:spLocks noChangeArrowheads="1"/>
          </p:cNvSpPr>
          <p:nvPr/>
        </p:nvSpPr>
        <p:spPr bwMode="auto">
          <a:xfrm>
            <a:off x="7086600" y="760746"/>
            <a:ext cx="1876132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数据结构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eaLnBrk="1" hangingPunct="1"/>
            <a:endParaRPr lang="en-US" altLang="zh-CN" sz="2000" b="1"/>
          </a:p>
          <a:p>
            <a:pPr eaLnBrk="1" hangingPunct="1"/>
            <a:r>
              <a:rPr lang="en-US" altLang="zh-CN" sz="2000" b="1"/>
              <a:t>  </a:t>
            </a:r>
            <a:r>
              <a:rPr lang="zh-CN" altLang="en-US" sz="2000" b="1"/>
              <a:t>设栈</a:t>
            </a:r>
            <a:r>
              <a:rPr lang="en-US" altLang="zh-CN" sz="2000" b="1"/>
              <a:t>S: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        </a:t>
            </a:r>
            <a:r>
              <a:rPr lang="zh-CN" altLang="en-US" sz="2000" b="1"/>
              <a:t>用以保留</a:t>
            </a:r>
            <a:endParaRPr lang="zh-CN" altLang="en-US" sz="2000" b="1"/>
          </a:p>
          <a:p>
            <a:pPr eaLnBrk="1" hangingPunct="1"/>
            <a:r>
              <a:rPr lang="zh-CN" altLang="en-US" sz="2000" b="1"/>
              <a:t>         当前结点</a:t>
            </a:r>
            <a:r>
              <a:rPr lang="en-US" altLang="zh-CN" sz="2000" b="1"/>
              <a:t>;</a:t>
            </a:r>
            <a:endParaRPr lang="en-US" altLang="zh-CN" sz="2000" b="1"/>
          </a:p>
        </p:txBody>
      </p:sp>
      <p:sp>
        <p:nvSpPr>
          <p:cNvPr id="32926" name="Line 466"/>
          <p:cNvSpPr>
            <a:spLocks noChangeShapeType="1"/>
          </p:cNvSpPr>
          <p:nvPr/>
        </p:nvSpPr>
        <p:spPr bwMode="auto">
          <a:xfrm>
            <a:off x="6934200" y="1660858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-2124744" y="796338"/>
            <a:ext cx="6221511" cy="46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rgbClr val="0000CC"/>
                </a:solidFill>
              </a:rPr>
              <a:t>二叉树的遍历的非递归过程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46313" y="1260184"/>
            <a:ext cx="5351506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Void   </a:t>
            </a:r>
            <a:r>
              <a:rPr lang="en-US" altLang="zh-CN" b="1" dirty="0" err="1"/>
              <a:t>NInOrder</a:t>
            </a:r>
            <a:r>
              <a:rPr lang="en-US" altLang="zh-CN" b="1" dirty="0"/>
              <a:t>( BT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BTREE  BT;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{    STACK  S ;  BTREE  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</a:t>
            </a:r>
            <a:r>
              <a:rPr lang="en-US" altLang="zh-CN" b="1" dirty="0" err="1"/>
              <a:t>MakeNull</a:t>
            </a:r>
            <a:r>
              <a:rPr lang="en-US" altLang="zh-CN" b="1" dirty="0"/>
              <a:t>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T = BT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while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( T ) || Empty ( S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if  ( !</a:t>
            </a:r>
            <a:r>
              <a:rPr lang="en-US" altLang="zh-CN" b="1" dirty="0" err="1"/>
              <a:t>IsEmpty</a:t>
            </a:r>
            <a:r>
              <a:rPr lang="en-US" altLang="zh-CN" b="1" dirty="0"/>
              <a:t> ( T ) 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 Push( T ,S );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 T = </a:t>
            </a:r>
            <a:r>
              <a:rPr lang="en-US" altLang="zh-CN" b="1" dirty="0" err="1"/>
              <a:t>Lchild</a:t>
            </a:r>
            <a:r>
              <a:rPr lang="en-US" altLang="zh-CN" b="1" dirty="0"/>
              <a:t> ( T ) ;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else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{  T = TOP ( S ) ;  POP ( S ) 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visit( Data( T ) ) ;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 T = </a:t>
            </a:r>
            <a:r>
              <a:rPr lang="en-US" altLang="zh-CN" b="1" dirty="0" err="1"/>
              <a:t>Rchild</a:t>
            </a:r>
            <a:r>
              <a:rPr lang="en-US" altLang="zh-CN" b="1" dirty="0"/>
              <a:t> ( T ) ;   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  <a:endParaRPr lang="en-US" altLang="zh-CN" b="1" dirty="0"/>
          </a:p>
        </p:txBody>
      </p:sp>
      <p:sp>
        <p:nvSpPr>
          <p:cNvPr id="34820" name="AutoShape 6"/>
          <p:cNvSpPr>
            <a:spLocks noChangeArrowheads="1"/>
          </p:cNvSpPr>
          <p:nvPr/>
        </p:nvSpPr>
        <p:spPr bwMode="auto">
          <a:xfrm>
            <a:off x="838200" y="3568409"/>
            <a:ext cx="1981200" cy="381000"/>
          </a:xfrm>
          <a:prstGeom prst="wedgeRoundRectCallout">
            <a:avLst>
              <a:gd name="adj1" fmla="val 86218"/>
              <a:gd name="adj2" fmla="val 125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进栈</a:t>
            </a:r>
            <a:r>
              <a:rPr lang="en-US" altLang="zh-CN" sz="2000" b="1"/>
              <a:t>; </a:t>
            </a:r>
            <a:r>
              <a:rPr lang="zh-CN" altLang="en-US" sz="2000" b="1"/>
              <a:t>左走一步</a:t>
            </a:r>
            <a:endParaRPr lang="zh-CN" altLang="en-US" sz="2000" b="1"/>
          </a:p>
        </p:txBody>
      </p:sp>
      <p:sp>
        <p:nvSpPr>
          <p:cNvPr id="34821" name="AutoShape 7"/>
          <p:cNvSpPr>
            <a:spLocks noChangeArrowheads="1"/>
          </p:cNvSpPr>
          <p:nvPr/>
        </p:nvSpPr>
        <p:spPr bwMode="auto">
          <a:xfrm>
            <a:off x="838200" y="4940009"/>
            <a:ext cx="1981200" cy="457200"/>
          </a:xfrm>
          <a:prstGeom prst="wedgeRoundRectCallout">
            <a:avLst>
              <a:gd name="adj1" fmla="val 93509"/>
              <a:gd name="adj2" fmla="val 1107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退栈</a:t>
            </a:r>
            <a:r>
              <a:rPr lang="en-US" altLang="zh-CN" sz="2000" b="1"/>
              <a:t>; </a:t>
            </a:r>
            <a:r>
              <a:rPr lang="zh-CN" altLang="en-US" sz="2000" b="1"/>
              <a:t>右走一步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573360"/>
            <a:ext cx="319087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3.1   </a:t>
            </a:r>
            <a:r>
              <a:rPr lang="zh-CN" altLang="en-US" sz="2800" b="1" dirty="0">
                <a:solidFill>
                  <a:srgbClr val="C00000"/>
                </a:solidFill>
              </a:rPr>
              <a:t>基本术语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91770" y="1772083"/>
            <a:ext cx="8732513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定义一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kumimoji="0" lang="zh-CN" altLang="en-US" b="1" dirty="0"/>
              <a:t>一个结点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组成的集</a:t>
            </a:r>
            <a:r>
              <a:rPr kumimoji="0" lang="en-US" altLang="zh-CN" b="1" dirty="0"/>
              <a:t>{x}</a:t>
            </a:r>
            <a:r>
              <a:rPr kumimoji="0" lang="zh-CN" altLang="en-US" b="1" dirty="0"/>
              <a:t>是一棵树</a:t>
            </a:r>
            <a:r>
              <a:rPr kumimoji="0" lang="en-US" altLang="zh-CN" b="1" dirty="0"/>
              <a:t>(Tree)</a:t>
            </a:r>
            <a:r>
              <a:rPr kumimoji="0" lang="zh-CN" altLang="en-US" b="1" dirty="0"/>
              <a:t>，这个结点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也是这棵树的根；</a:t>
            </a:r>
            <a:endParaRPr kumimoji="0" lang="zh-CN" altLang="en-US" b="1" dirty="0"/>
          </a:p>
          <a:p>
            <a:pPr algn="just" eaLnBrk="1" hangingPunct="1"/>
            <a:r>
              <a:rPr kumimoji="0" lang="zh-CN" altLang="en-US" b="1" dirty="0"/>
              <a:t>（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）假设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是一个结点，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是 </a:t>
            </a:r>
            <a:r>
              <a:rPr kumimoji="0" lang="en-US" altLang="zh-CN" b="1" dirty="0"/>
              <a:t>k </a:t>
            </a:r>
            <a:r>
              <a:rPr kumimoji="0" lang="zh-CN" altLang="en-US" b="1" dirty="0"/>
              <a:t>棵互不相交的树，我们可以构造一棵新树：令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为根，并有</a:t>
            </a:r>
            <a:r>
              <a:rPr kumimoji="0" lang="en-US" altLang="zh-CN" b="1" dirty="0"/>
              <a:t>k</a:t>
            </a:r>
            <a:r>
              <a:rPr kumimoji="0" lang="zh-CN" altLang="en-US" b="1" dirty="0"/>
              <a:t>条边由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指向树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。这些边也叫做分支，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D</a:t>
            </a:r>
            <a:r>
              <a:rPr kumimoji="0" lang="en-US" altLang="zh-CN" b="1" baseline="-25000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dirty="0"/>
              <a:t>…</a:t>
            </a:r>
            <a:r>
              <a:rPr kumimoji="0" lang="zh-CN" altLang="en-US" b="1" dirty="0"/>
              <a:t>，</a:t>
            </a:r>
            <a:r>
              <a:rPr kumimoji="0" lang="en-US" altLang="zh-CN" b="1" dirty="0" err="1"/>
              <a:t>D</a:t>
            </a:r>
            <a:r>
              <a:rPr kumimoji="0" lang="en-US" altLang="zh-CN" b="1" baseline="-25000" dirty="0" err="1"/>
              <a:t>k</a:t>
            </a:r>
            <a:r>
              <a:rPr kumimoji="0" lang="zh-CN" altLang="en-US" b="1" dirty="0"/>
              <a:t>称作根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的树之子树（</a:t>
            </a:r>
            <a:r>
              <a:rPr kumimoji="0" lang="en-US" altLang="zh-CN" b="1" dirty="0" err="1"/>
              <a:t>SubTree</a:t>
            </a:r>
            <a:r>
              <a:rPr kumimoji="0" lang="zh-CN" altLang="en-US" b="1" dirty="0"/>
              <a:t>）。</a:t>
            </a:r>
            <a:endParaRPr kumimoji="0" lang="zh-CN" altLang="en-US" b="1" dirty="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79974" y="4512163"/>
            <a:ext cx="8496944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定义二</a:t>
            </a:r>
            <a:r>
              <a:rPr lang="en-US" altLang="zh-CN" b="1" dirty="0">
                <a:solidFill>
                  <a:schemeClr val="accent2"/>
                </a:solidFill>
              </a:rPr>
              <a:t>】</a:t>
            </a:r>
            <a:r>
              <a:rPr lang="zh-CN" altLang="en-US" b="1" dirty="0"/>
              <a:t>树是</a:t>
            </a:r>
            <a:r>
              <a:rPr lang="en-US" altLang="zh-CN" b="1" dirty="0"/>
              <a:t>n(</a:t>
            </a:r>
            <a:r>
              <a:rPr lang="zh-CN" altLang="en-US" sz="1600" b="1" dirty="0"/>
              <a:t>≥</a:t>
            </a:r>
            <a:r>
              <a:rPr lang="en-US" altLang="zh-CN" b="1" dirty="0"/>
              <a:t>0)</a:t>
            </a:r>
            <a:r>
              <a:rPr lang="zh-CN" altLang="en-US" b="1" dirty="0"/>
              <a:t>个结点的有限集。在任意一棵非空树中：</a:t>
            </a:r>
            <a:endParaRPr lang="zh-CN" altLang="en-US" b="1" dirty="0"/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）有且仅有特定的称为根（</a:t>
            </a:r>
            <a:r>
              <a:rPr lang="en-US" altLang="zh-CN" b="1" dirty="0"/>
              <a:t>Root</a:t>
            </a:r>
            <a:r>
              <a:rPr lang="zh-CN" altLang="en-US" b="1" dirty="0"/>
              <a:t>）的结点；</a:t>
            </a:r>
            <a:endParaRPr lang="zh-CN" altLang="en-US" b="1" dirty="0"/>
          </a:p>
          <a:p>
            <a:pPr algn="just" eaLnBrk="1" hangingPunct="1"/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）当</a:t>
            </a:r>
            <a:r>
              <a:rPr lang="en-US" altLang="zh-CN" b="1" dirty="0"/>
              <a:t>n</a:t>
            </a:r>
            <a:r>
              <a:rPr lang="zh-CN" altLang="en-US" sz="1600" b="1" dirty="0"/>
              <a:t>＞</a:t>
            </a:r>
            <a:r>
              <a:rPr lang="en-US" altLang="zh-CN" b="1" dirty="0"/>
              <a:t>1</a:t>
            </a:r>
            <a:r>
              <a:rPr lang="zh-CN" altLang="en-US" b="1" dirty="0"/>
              <a:t>时，其余结点可分为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zh-CN" altLang="en-US" sz="1600" b="1" dirty="0"/>
              <a:t>＞</a:t>
            </a:r>
            <a:r>
              <a:rPr lang="en-US" altLang="zh-CN" b="1" dirty="0"/>
              <a:t>0</a:t>
            </a:r>
            <a:r>
              <a:rPr lang="zh-CN" altLang="en-US" b="1" dirty="0"/>
              <a:t>）个互不相交的有限集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k</a:t>
            </a:r>
            <a:r>
              <a:rPr lang="zh-CN" altLang="en-US" b="1" dirty="0"/>
              <a:t>，其中每一个集合本身又是一棵树，并且称为根的子树（ </a:t>
            </a:r>
            <a:r>
              <a:rPr kumimoji="0" lang="en-US" altLang="zh-CN" b="1" dirty="0" err="1"/>
              <a:t>SubTree</a:t>
            </a:r>
            <a:r>
              <a:rPr lang="en-US" altLang="zh-CN" b="1" dirty="0"/>
              <a:t> </a:t>
            </a:r>
            <a:r>
              <a:rPr lang="zh-CN" altLang="en-US" b="1" dirty="0"/>
              <a:t>）。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45549" y="122195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、树的定义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07504" y="592138"/>
            <a:ext cx="8861871" cy="606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                 T  = </a:t>
            </a:r>
            <a:r>
              <a:rPr lang="zh-CN" altLang="en-US" b="1" dirty="0"/>
              <a:t>（ 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R 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          D</a:t>
            </a:r>
            <a:r>
              <a:rPr lang="zh-CN" altLang="en-US" b="1" dirty="0"/>
              <a:t>：具有相同类型的数据元素的集合。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          R</a:t>
            </a:r>
            <a:r>
              <a:rPr lang="zh-CN" altLang="en-US" b="1" dirty="0"/>
              <a:t>：若 </a:t>
            </a:r>
            <a:r>
              <a:rPr lang="en-US" altLang="zh-CN" b="1" dirty="0"/>
              <a:t>D </a:t>
            </a:r>
            <a:r>
              <a:rPr lang="zh-CN" altLang="en-US" b="1" dirty="0"/>
              <a:t>为空集，则称为空树；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若 </a:t>
            </a:r>
            <a:r>
              <a:rPr lang="en-US" altLang="zh-CN" b="1" dirty="0"/>
              <a:t>D </a:t>
            </a:r>
            <a:r>
              <a:rPr lang="zh-CN" altLang="en-US" b="1" dirty="0"/>
              <a:t>仅含一个数据元素，则 </a:t>
            </a:r>
            <a:r>
              <a:rPr lang="en-US" altLang="zh-CN" b="1" dirty="0"/>
              <a:t>R </a:t>
            </a:r>
            <a:r>
              <a:rPr lang="zh-CN" altLang="en-US" b="1" dirty="0"/>
              <a:t>为空集，否则 </a:t>
            </a:r>
            <a:r>
              <a:rPr lang="en-US" altLang="zh-CN" b="1" dirty="0"/>
              <a:t>R = { H }</a:t>
            </a:r>
            <a:r>
              <a:rPr lang="zh-CN" altLang="en-US" b="1" dirty="0"/>
              <a:t>，</a:t>
            </a:r>
            <a:r>
              <a:rPr lang="en-US" altLang="zh-CN" b="1" dirty="0"/>
              <a:t>H </a:t>
            </a:r>
            <a:r>
              <a:rPr lang="zh-CN" altLang="en-US" b="1" dirty="0"/>
              <a:t>是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如下的二元关系：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 </a:t>
            </a:r>
            <a:r>
              <a:rPr lang="en-US" altLang="zh-CN" b="1" dirty="0"/>
              <a:t>D </a:t>
            </a:r>
            <a:r>
              <a:rPr lang="zh-CN" altLang="en-US" b="1" dirty="0"/>
              <a:t>中存在唯一的称为根的数据元素 </a:t>
            </a:r>
            <a:r>
              <a:rPr lang="en-US" altLang="zh-CN" b="1" dirty="0"/>
              <a:t>root </a:t>
            </a:r>
            <a:r>
              <a:rPr lang="zh-CN" altLang="en-US" b="1" dirty="0"/>
              <a:t>，它在关系 </a:t>
            </a:r>
            <a:r>
              <a:rPr lang="en-US" altLang="zh-CN" b="1" dirty="0"/>
              <a:t>H </a:t>
            </a:r>
            <a:r>
              <a:rPr lang="zh-CN" altLang="en-US" b="1" dirty="0"/>
              <a:t>下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</a:t>
            </a:r>
            <a:r>
              <a:rPr lang="en-US" altLang="zh-CN" b="1" dirty="0"/>
              <a:t>   </a:t>
            </a:r>
            <a:r>
              <a:rPr lang="zh-CN" altLang="en-US" b="1" dirty="0"/>
              <a:t>无前驱；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 </a:t>
            </a:r>
            <a:r>
              <a:rPr lang="en-US" altLang="zh-CN" b="1" dirty="0"/>
              <a:t>D - { root } ≠</a:t>
            </a:r>
            <a:r>
              <a:rPr lang="zh-CN" altLang="en-US" b="1" dirty="0"/>
              <a:t>￠，则存在</a:t>
            </a:r>
            <a:r>
              <a:rPr lang="en-US" altLang="zh-CN" b="1" dirty="0"/>
              <a:t>D-{ root }</a:t>
            </a:r>
            <a:r>
              <a:rPr lang="zh-CN" altLang="en-US" b="1" dirty="0"/>
              <a:t>的一个划分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 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 </a:t>
            </a:r>
            <a:r>
              <a:rPr lang="zh-CN" altLang="en-US" sz="1600" b="1" dirty="0"/>
              <a:t>＞ </a:t>
            </a:r>
            <a:r>
              <a:rPr lang="en-US" altLang="zh-CN" b="1" dirty="0"/>
              <a:t>0</a:t>
            </a:r>
            <a:r>
              <a:rPr lang="zh-CN" altLang="en-US" b="1" dirty="0"/>
              <a:t>），对任意 </a:t>
            </a:r>
            <a:r>
              <a:rPr lang="en-US" altLang="zh-CN" b="1" dirty="0"/>
              <a:t>j </a:t>
            </a:r>
            <a:r>
              <a:rPr lang="en-US" altLang="zh-CN" sz="1600" b="1" dirty="0"/>
              <a:t>≠ </a:t>
            </a:r>
            <a:r>
              <a:rPr lang="en-US" altLang="zh-CN" b="1" i="1" dirty="0"/>
              <a:t>l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/>
              <a:t>j</a:t>
            </a:r>
            <a:r>
              <a:rPr lang="zh-CN" altLang="en-US" b="1" dirty="0"/>
              <a:t>，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en-US" altLang="zh-CN" sz="1600" b="1" dirty="0"/>
              <a:t>≤ </a:t>
            </a:r>
            <a:r>
              <a:rPr lang="en-US" altLang="zh-CN" b="1" dirty="0"/>
              <a:t>k</a:t>
            </a:r>
            <a:r>
              <a:rPr lang="zh-CN" altLang="en-US" b="1" dirty="0"/>
              <a:t>）有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j</a:t>
            </a:r>
            <a:r>
              <a:rPr lang="en-US" altLang="zh-CN" b="1" dirty="0" err="1"/>
              <a:t>∩D</a:t>
            </a:r>
            <a:r>
              <a:rPr lang="en-US" altLang="zh-CN" b="1" i="1" baseline="-25000" dirty="0" err="1"/>
              <a:t>l</a:t>
            </a:r>
            <a:r>
              <a:rPr lang="en-US" altLang="zh-CN" b="1" dirty="0"/>
              <a:t>=</a:t>
            </a:r>
            <a:r>
              <a:rPr lang="zh-CN" altLang="en-US" b="1" dirty="0"/>
              <a:t>￠，对任意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</a:t>
            </a:r>
            <a:r>
              <a:rPr lang="zh-CN" altLang="en-US" b="1" dirty="0"/>
              <a:t>的</a:t>
            </a:r>
            <a:r>
              <a:rPr lang="en-US" altLang="zh-CN" b="1" dirty="0" err="1"/>
              <a:t>i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sz="1600" b="1" dirty="0"/>
              <a:t>≤</a:t>
            </a:r>
            <a:r>
              <a:rPr lang="en-US" altLang="zh-CN" b="1" dirty="0"/>
              <a:t> k</a:t>
            </a:r>
            <a:r>
              <a:rPr lang="zh-CN" altLang="en-US" b="1" dirty="0"/>
              <a:t>），唯一存在数据元素 </a:t>
            </a:r>
            <a:r>
              <a:rPr lang="en-US" altLang="zh-CN" b="1" dirty="0"/>
              <a:t>x </a:t>
            </a:r>
            <a:r>
              <a:rPr lang="en-US" altLang="zh-CN" b="1" baseline="-25000" dirty="0" err="1"/>
              <a:t>i</a:t>
            </a:r>
            <a:r>
              <a:rPr lang="en-US" altLang="zh-CN" b="1" dirty="0"/>
              <a:t>∈ 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有 </a:t>
            </a:r>
            <a:r>
              <a:rPr lang="en-US" altLang="zh-CN" b="1" dirty="0"/>
              <a:t>&lt; root , x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&gt; ∈ H;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）对应于 </a:t>
            </a:r>
            <a:r>
              <a:rPr lang="en-US" altLang="zh-CN" b="1" dirty="0"/>
              <a:t>D - { root }</a:t>
            </a:r>
            <a:r>
              <a:rPr lang="zh-CN" altLang="en-US" b="1" dirty="0"/>
              <a:t>的划分，</a:t>
            </a:r>
            <a:r>
              <a:rPr lang="en-US" altLang="zh-CN" b="1" dirty="0"/>
              <a:t>H - { &lt; root , x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&gt; , … ,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&lt;</a:t>
            </a:r>
            <a:r>
              <a:rPr lang="en-US" altLang="zh-CN" b="1" dirty="0" err="1"/>
              <a:t>root,x</a:t>
            </a:r>
            <a:r>
              <a:rPr lang="en-US" altLang="zh-CN" b="1" baseline="-25000" dirty="0" err="1"/>
              <a:t>k</a:t>
            </a:r>
            <a:r>
              <a:rPr lang="en-US" altLang="zh-CN" b="1" dirty="0"/>
              <a:t>&gt;}</a:t>
            </a:r>
            <a:r>
              <a:rPr lang="zh-CN" altLang="en-US" b="1" dirty="0"/>
              <a:t>有唯一的一个划分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…</a:t>
            </a:r>
            <a:r>
              <a:rPr lang="zh-CN" altLang="en-US" b="1" dirty="0"/>
              <a:t>，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k</a:t>
            </a:r>
            <a:endParaRPr lang="en-US" altLang="zh-CN" b="1" baseline="-25000" dirty="0"/>
          </a:p>
          <a:p>
            <a:pPr eaLnBrk="1" hangingPunct="1"/>
            <a:r>
              <a:rPr lang="en-US" altLang="zh-CN" b="1" dirty="0"/>
              <a:t>      </a:t>
            </a:r>
            <a:r>
              <a:rPr lang="zh-CN" altLang="en-US" b="1" dirty="0"/>
              <a:t>（</a:t>
            </a:r>
            <a:r>
              <a:rPr lang="en-US" altLang="zh-CN" b="1" dirty="0"/>
              <a:t>k</a:t>
            </a:r>
            <a:r>
              <a:rPr lang="zh-CN" altLang="en-US" sz="1600" b="1" dirty="0"/>
              <a:t>＞</a:t>
            </a:r>
            <a:r>
              <a:rPr lang="en-US" altLang="zh-CN" b="1" dirty="0"/>
              <a:t>0</a:t>
            </a:r>
            <a:r>
              <a:rPr lang="zh-CN" altLang="en-US" b="1" dirty="0"/>
              <a:t>）</a:t>
            </a:r>
            <a:r>
              <a:rPr lang="en-US" altLang="zh-CN" b="1" dirty="0"/>
              <a:t>,</a:t>
            </a:r>
            <a:r>
              <a:rPr lang="zh-CN" altLang="en-US" b="1" dirty="0"/>
              <a:t>对任意</a:t>
            </a:r>
            <a:r>
              <a:rPr lang="en-US" altLang="zh-CN" b="1" dirty="0" err="1"/>
              <a:t>j≠</a:t>
            </a:r>
            <a:r>
              <a:rPr lang="en-US" altLang="zh-CN" b="1" i="1" dirty="0" err="1"/>
              <a:t>l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en-US" altLang="zh-CN" sz="1600" b="1" dirty="0"/>
              <a:t>≤</a:t>
            </a:r>
            <a:r>
              <a:rPr lang="en-US" altLang="zh-CN" b="1" dirty="0"/>
              <a:t>j</a:t>
            </a:r>
            <a:r>
              <a:rPr lang="zh-CN" altLang="en-US" b="1" dirty="0"/>
              <a:t>，</a:t>
            </a:r>
            <a:r>
              <a:rPr lang="en-US" altLang="zh-CN" b="1" i="1" dirty="0" err="1"/>
              <a:t>l</a:t>
            </a:r>
            <a:r>
              <a:rPr lang="en-US" altLang="zh-CN" sz="1600" b="1" dirty="0" err="1"/>
              <a:t>≤</a:t>
            </a:r>
            <a:r>
              <a:rPr lang="en-US" altLang="zh-CN" b="1" dirty="0" err="1"/>
              <a:t>k</a:t>
            </a:r>
            <a:r>
              <a:rPr lang="zh-CN" altLang="en-US" b="1" dirty="0"/>
              <a:t>）有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j</a:t>
            </a:r>
            <a:r>
              <a:rPr lang="en-US" altLang="zh-CN" b="1" dirty="0" err="1"/>
              <a:t>∩H</a:t>
            </a:r>
            <a:r>
              <a:rPr lang="en-US" altLang="zh-CN" b="1" i="1" baseline="-25000" dirty="0" err="1"/>
              <a:t>l</a:t>
            </a:r>
            <a:r>
              <a:rPr lang="en-US" altLang="zh-CN" b="1" dirty="0"/>
              <a:t>≠</a:t>
            </a:r>
            <a:r>
              <a:rPr lang="zh-CN" altLang="en-US" b="1" dirty="0"/>
              <a:t>￠</a:t>
            </a:r>
            <a:r>
              <a:rPr lang="en-US" altLang="zh-CN" b="1" dirty="0"/>
              <a:t>,</a:t>
            </a:r>
            <a:r>
              <a:rPr lang="zh-CN" altLang="en-US" b="1" dirty="0"/>
              <a:t>且对任意的</a:t>
            </a:r>
            <a:r>
              <a:rPr lang="en-US" altLang="zh-CN" b="1" dirty="0" err="1"/>
              <a:t>i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 </a:t>
            </a:r>
            <a:r>
              <a:rPr lang="en-US" altLang="zh-CN" sz="1600" b="1" dirty="0"/>
              <a:t>≤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sz="1600" b="1" dirty="0"/>
              <a:t>≤</a:t>
            </a:r>
            <a:r>
              <a:rPr lang="en-US" altLang="zh-CN" b="1" dirty="0"/>
              <a:t> k</a:t>
            </a:r>
            <a:r>
              <a:rPr lang="zh-CN" altLang="en-US" b="1" dirty="0"/>
              <a:t>），</a:t>
            </a:r>
            <a:r>
              <a:rPr lang="en-US" altLang="zh-CN" b="1" dirty="0"/>
              <a:t>H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是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上的二元关系，（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{H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}</a:t>
            </a:r>
            <a:r>
              <a:rPr lang="zh-CN" altLang="en-US" b="1" dirty="0"/>
              <a:t>）是一棵符合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     本定义的树，称为根</a:t>
            </a:r>
            <a:r>
              <a:rPr lang="en-US" altLang="zh-CN" b="1" dirty="0"/>
              <a:t>root</a:t>
            </a:r>
            <a:r>
              <a:rPr lang="zh-CN" altLang="en-US" b="1" dirty="0"/>
              <a:t>的子树。</a:t>
            </a:r>
            <a:endParaRPr lang="zh-CN" altLang="en-US" b="1" dirty="0"/>
          </a:p>
        </p:txBody>
      </p:sp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804248" y="576095"/>
            <a:ext cx="172865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定义三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043608" y="879497"/>
            <a:ext cx="6539267" cy="279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三个定义的共同点：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、相同类型的元素构成的集合；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、特定的结点</a:t>
            </a:r>
            <a:r>
              <a:rPr lang="en-US" altLang="zh-CN" b="1" dirty="0"/>
              <a:t>---</a:t>
            </a:r>
            <a:r>
              <a:rPr lang="zh-CN" altLang="en-US" b="1" dirty="0">
                <a:solidFill>
                  <a:srgbClr val="FF3300"/>
                </a:solidFill>
              </a:rPr>
              <a:t>根；</a:t>
            </a: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、除了根之外，组成 </a:t>
            </a:r>
            <a:r>
              <a:rPr lang="en-US" altLang="zh-CN" b="1" dirty="0"/>
              <a:t>k </a:t>
            </a:r>
            <a:r>
              <a:rPr lang="zh-CN" altLang="en-US" b="1" dirty="0"/>
              <a:t>个划分，且互</a:t>
            </a:r>
            <a:r>
              <a:rPr lang="zh-CN" altLang="en-US" b="1" dirty="0">
                <a:solidFill>
                  <a:srgbClr val="FF3300"/>
                </a:solidFill>
              </a:rPr>
              <a:t>不相交；</a:t>
            </a:r>
            <a:endParaRPr lang="zh-CN" altLang="en-US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、每一个划分又是一棵树</a:t>
            </a:r>
            <a:r>
              <a:rPr lang="en-US" altLang="zh-CN" b="1" dirty="0"/>
              <a:t>---</a:t>
            </a:r>
            <a:r>
              <a:rPr lang="zh-CN" altLang="en-US" b="1" dirty="0">
                <a:solidFill>
                  <a:srgbClr val="FF3300"/>
                </a:solidFill>
              </a:rPr>
              <a:t>递归；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972000" y="3744000"/>
            <a:ext cx="7488432" cy="227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1pPr>
            <a:lvl2pPr marL="914400" indent="-4572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2pPr>
            <a:lvl3pPr marL="11430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3pPr>
            <a:lvl4pPr marL="16002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4pPr>
            <a:lvl5pPr marL="2057400" indent="-228600" eaLnBrk="0" hangingPunct="0"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几点说明：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递归定义，但不会产生循环定义；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构造性定义便于树型结构的建立；</a:t>
            </a:r>
            <a:endParaRPr lang="en-US" altLang="zh-CN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一株树的每个结点都是这株树的某株子树的根。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70"/>
          <p:cNvGrpSpPr/>
          <p:nvPr/>
        </p:nvGrpSpPr>
        <p:grpSpPr bwMode="auto">
          <a:xfrm>
            <a:off x="615950" y="1255861"/>
            <a:ext cx="3421063" cy="2682875"/>
            <a:chOff x="135" y="902"/>
            <a:chExt cx="2155" cy="1690"/>
          </a:xfrm>
        </p:grpSpPr>
        <p:grpSp>
          <p:nvGrpSpPr>
            <p:cNvPr id="12333" name="Group 58"/>
            <p:cNvGrpSpPr/>
            <p:nvPr/>
          </p:nvGrpSpPr>
          <p:grpSpPr bwMode="auto">
            <a:xfrm>
              <a:off x="135" y="912"/>
              <a:ext cx="1345" cy="1645"/>
              <a:chOff x="135" y="912"/>
              <a:chExt cx="1345" cy="1645"/>
            </a:xfrm>
          </p:grpSpPr>
          <p:grpSp>
            <p:nvGrpSpPr>
              <p:cNvPr id="12344" name="Group 42"/>
              <p:cNvGrpSpPr/>
              <p:nvPr/>
            </p:nvGrpSpPr>
            <p:grpSpPr bwMode="auto">
              <a:xfrm>
                <a:off x="296" y="912"/>
                <a:ext cx="1184" cy="1584"/>
                <a:chOff x="296" y="912"/>
                <a:chExt cx="1184" cy="1584"/>
              </a:xfrm>
            </p:grpSpPr>
            <p:sp>
              <p:nvSpPr>
                <p:cNvPr id="12346" name="Oval 4"/>
                <p:cNvSpPr>
                  <a:spLocks noChangeArrowheads="1"/>
                </p:cNvSpPr>
                <p:nvPr/>
              </p:nvSpPr>
              <p:spPr bwMode="auto">
                <a:xfrm>
                  <a:off x="824" y="91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12347" name="Oval 5"/>
                <p:cNvSpPr>
                  <a:spLocks noChangeArrowheads="1"/>
                </p:cNvSpPr>
                <p:nvPr/>
              </p:nvSpPr>
              <p:spPr bwMode="auto">
                <a:xfrm>
                  <a:off x="480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12348" name="Oval 6"/>
                <p:cNvSpPr>
                  <a:spLocks noChangeArrowheads="1"/>
                </p:cNvSpPr>
                <p:nvPr/>
              </p:nvSpPr>
              <p:spPr bwMode="auto">
                <a:xfrm>
                  <a:off x="824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C</a:t>
                  </a:r>
                  <a:endParaRPr lang="en-US" altLang="zh-CN" sz="1400"/>
                </a:p>
              </p:txBody>
            </p:sp>
            <p:sp>
              <p:nvSpPr>
                <p:cNvPr id="12349" name="Oval 7"/>
                <p:cNvSpPr>
                  <a:spLocks noChangeArrowheads="1"/>
                </p:cNvSpPr>
                <p:nvPr/>
              </p:nvSpPr>
              <p:spPr bwMode="auto">
                <a:xfrm>
                  <a:off x="1160" y="125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D</a:t>
                  </a:r>
                  <a:endParaRPr lang="en-US" altLang="zh-CN" sz="1400"/>
                </a:p>
              </p:txBody>
            </p:sp>
            <p:sp>
              <p:nvSpPr>
                <p:cNvPr id="12350" name="Oval 8"/>
                <p:cNvSpPr>
                  <a:spLocks noChangeArrowheads="1"/>
                </p:cNvSpPr>
                <p:nvPr/>
              </p:nvSpPr>
              <p:spPr bwMode="auto">
                <a:xfrm>
                  <a:off x="296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sp>
              <p:nvSpPr>
                <p:cNvPr id="12351" name="Oval 9"/>
                <p:cNvSpPr>
                  <a:spLocks noChangeArrowheads="1"/>
                </p:cNvSpPr>
                <p:nvPr/>
              </p:nvSpPr>
              <p:spPr bwMode="auto">
                <a:xfrm>
                  <a:off x="632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F</a:t>
                  </a:r>
                  <a:endParaRPr lang="en-US" altLang="zh-CN" sz="1400"/>
                </a:p>
              </p:txBody>
            </p:sp>
            <p:sp>
              <p:nvSpPr>
                <p:cNvPr id="12352" name="Oval 10"/>
                <p:cNvSpPr>
                  <a:spLocks noChangeArrowheads="1"/>
                </p:cNvSpPr>
                <p:nvPr/>
              </p:nvSpPr>
              <p:spPr bwMode="auto">
                <a:xfrm>
                  <a:off x="816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G</a:t>
                  </a:r>
                  <a:endParaRPr lang="en-US" altLang="zh-CN" sz="1400"/>
                </a:p>
              </p:txBody>
            </p:sp>
            <p:sp>
              <p:nvSpPr>
                <p:cNvPr id="12353" name="Oval 11"/>
                <p:cNvSpPr>
                  <a:spLocks noChangeArrowheads="1"/>
                </p:cNvSpPr>
                <p:nvPr/>
              </p:nvSpPr>
              <p:spPr bwMode="auto">
                <a:xfrm>
                  <a:off x="1008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H</a:t>
                  </a:r>
                  <a:endParaRPr lang="en-US" altLang="zh-CN" sz="1400"/>
                </a:p>
              </p:txBody>
            </p:sp>
            <p:sp>
              <p:nvSpPr>
                <p:cNvPr id="12354" name="Oval 12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I</a:t>
                  </a:r>
                  <a:endParaRPr lang="en-US" altLang="zh-CN" sz="1400"/>
                </a:p>
              </p:txBody>
            </p:sp>
            <p:sp>
              <p:nvSpPr>
                <p:cNvPr id="12355" name="Oval 13"/>
                <p:cNvSpPr>
                  <a:spLocks noChangeArrowheads="1"/>
                </p:cNvSpPr>
                <p:nvPr/>
              </p:nvSpPr>
              <p:spPr bwMode="auto">
                <a:xfrm>
                  <a:off x="624" y="201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J</a:t>
                  </a:r>
                  <a:endParaRPr lang="en-US" altLang="zh-CN" sz="1400"/>
                </a:p>
              </p:txBody>
            </p:sp>
            <p:sp>
              <p:nvSpPr>
                <p:cNvPr id="12356" name="Oval 14"/>
                <p:cNvSpPr>
                  <a:spLocks noChangeArrowheads="1"/>
                </p:cNvSpPr>
                <p:nvPr/>
              </p:nvSpPr>
              <p:spPr bwMode="auto">
                <a:xfrm>
                  <a:off x="1016" y="201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K</a:t>
                  </a:r>
                  <a:endParaRPr lang="en-US" altLang="zh-CN" sz="1400"/>
                </a:p>
              </p:txBody>
            </p:sp>
            <p:sp>
              <p:nvSpPr>
                <p:cNvPr id="12357" name="Oval 15"/>
                <p:cNvSpPr>
                  <a:spLocks noChangeArrowheads="1"/>
                </p:cNvSpPr>
                <p:nvPr/>
              </p:nvSpPr>
              <p:spPr bwMode="auto">
                <a:xfrm>
                  <a:off x="864" y="2360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L</a:t>
                  </a:r>
                  <a:endParaRPr lang="en-US" altLang="zh-CN" sz="1400"/>
                </a:p>
              </p:txBody>
            </p:sp>
            <p:sp>
              <p:nvSpPr>
                <p:cNvPr id="12358" name="Oval 16"/>
                <p:cNvSpPr>
                  <a:spLocks noChangeArrowheads="1"/>
                </p:cNvSpPr>
                <p:nvPr/>
              </p:nvSpPr>
              <p:spPr bwMode="auto">
                <a:xfrm>
                  <a:off x="1224" y="235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M</a:t>
                  </a:r>
                  <a:endParaRPr lang="en-US" altLang="zh-CN" sz="1400"/>
                </a:p>
              </p:txBody>
            </p:sp>
            <p:sp>
              <p:nvSpPr>
                <p:cNvPr id="1235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75" y="105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0" name="Line 31"/>
                <p:cNvSpPr>
                  <a:spLocks noChangeShapeType="1"/>
                </p:cNvSpPr>
                <p:nvPr/>
              </p:nvSpPr>
              <p:spPr bwMode="auto">
                <a:xfrm>
                  <a:off x="888" y="10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1" name="Line 32"/>
                <p:cNvSpPr>
                  <a:spLocks noChangeShapeType="1"/>
                </p:cNvSpPr>
                <p:nvPr/>
              </p:nvSpPr>
              <p:spPr bwMode="auto">
                <a:xfrm>
                  <a:off x="912" y="105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84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3" name="Line 34"/>
                <p:cNvSpPr>
                  <a:spLocks noChangeShapeType="1"/>
                </p:cNvSpPr>
                <p:nvPr/>
              </p:nvSpPr>
              <p:spPr bwMode="auto">
                <a:xfrm>
                  <a:off x="528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4" name="Line 35"/>
                <p:cNvSpPr>
                  <a:spLocks noChangeShapeType="1"/>
                </p:cNvSpPr>
                <p:nvPr/>
              </p:nvSpPr>
              <p:spPr bwMode="auto">
                <a:xfrm>
                  <a:off x="88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104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6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13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20" y="177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8" name="Line 39"/>
                <p:cNvSpPr>
                  <a:spLocks noChangeShapeType="1"/>
                </p:cNvSpPr>
                <p:nvPr/>
              </p:nvSpPr>
              <p:spPr bwMode="auto">
                <a:xfrm>
                  <a:off x="896" y="177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6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36" y="2160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70" name="Line 41"/>
                <p:cNvSpPr>
                  <a:spLocks noChangeShapeType="1"/>
                </p:cNvSpPr>
                <p:nvPr/>
              </p:nvSpPr>
              <p:spPr bwMode="auto">
                <a:xfrm>
                  <a:off x="1088" y="216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45" name="Text Box 56"/>
              <p:cNvSpPr txBox="1">
                <a:spLocks noChangeArrowheads="1"/>
              </p:cNvSpPr>
              <p:nvPr/>
            </p:nvSpPr>
            <p:spPr bwMode="auto">
              <a:xfrm>
                <a:off x="135" y="2269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图一</a:t>
                </a:r>
                <a:endParaRPr lang="zh-CN" altLang="en-US" b="1" dirty="0"/>
              </a:p>
            </p:txBody>
          </p:sp>
        </p:grpSp>
        <p:sp>
          <p:nvSpPr>
            <p:cNvPr id="12334" name="Text Box 60"/>
            <p:cNvSpPr txBox="1">
              <a:spLocks noChangeArrowheads="1"/>
            </p:cNvSpPr>
            <p:nvPr/>
          </p:nvSpPr>
          <p:spPr bwMode="auto">
            <a:xfrm>
              <a:off x="1776" y="902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5" name="Text Box 61"/>
            <p:cNvSpPr txBox="1">
              <a:spLocks noChangeArrowheads="1"/>
            </p:cNvSpPr>
            <p:nvPr/>
          </p:nvSpPr>
          <p:spPr bwMode="auto">
            <a:xfrm>
              <a:off x="1776" y="1238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2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6" name="Text Box 62"/>
            <p:cNvSpPr txBox="1">
              <a:spLocks noChangeArrowheads="1"/>
            </p:cNvSpPr>
            <p:nvPr/>
          </p:nvSpPr>
          <p:spPr bwMode="auto">
            <a:xfrm>
              <a:off x="1776" y="1574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3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7" name="Text Box 63"/>
            <p:cNvSpPr txBox="1">
              <a:spLocks noChangeArrowheads="1"/>
            </p:cNvSpPr>
            <p:nvPr/>
          </p:nvSpPr>
          <p:spPr bwMode="auto">
            <a:xfrm>
              <a:off x="1776" y="1958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4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8" name="Text Box 64"/>
            <p:cNvSpPr txBox="1">
              <a:spLocks noChangeArrowheads="1"/>
            </p:cNvSpPr>
            <p:nvPr/>
          </p:nvSpPr>
          <p:spPr bwMode="auto">
            <a:xfrm>
              <a:off x="1776" y="2342"/>
              <a:ext cx="5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第</a:t>
              </a:r>
              <a:r>
                <a:rPr lang="en-US" altLang="zh-CN" sz="2000"/>
                <a:t>5</a:t>
              </a:r>
              <a:r>
                <a:rPr lang="zh-CN" altLang="en-US" sz="2000"/>
                <a:t>层</a:t>
              </a:r>
              <a:endParaRPr lang="zh-CN" altLang="en-US" sz="2000"/>
            </a:p>
          </p:txBody>
        </p:sp>
        <p:sp>
          <p:nvSpPr>
            <p:cNvPr id="12339" name="Line 65"/>
            <p:cNvSpPr>
              <a:spLocks noChangeShapeType="1"/>
            </p:cNvSpPr>
            <p:nvPr/>
          </p:nvSpPr>
          <p:spPr bwMode="auto">
            <a:xfrm>
              <a:off x="1104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0" name="Line 66"/>
            <p:cNvSpPr>
              <a:spLocks noChangeShapeType="1"/>
            </p:cNvSpPr>
            <p:nvPr/>
          </p:nvSpPr>
          <p:spPr bwMode="auto">
            <a:xfrm>
              <a:off x="1392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1" name="Line 67"/>
            <p:cNvSpPr>
              <a:spLocks noChangeShapeType="1"/>
            </p:cNvSpPr>
            <p:nvPr/>
          </p:nvSpPr>
          <p:spPr bwMode="auto">
            <a:xfrm>
              <a:off x="153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2" name="Line 68"/>
            <p:cNvSpPr>
              <a:spLocks noChangeShapeType="1"/>
            </p:cNvSpPr>
            <p:nvPr/>
          </p:nvSpPr>
          <p:spPr bwMode="auto">
            <a:xfrm>
              <a:off x="1200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43" name="Line 69"/>
            <p:cNvSpPr>
              <a:spLocks noChangeShapeType="1"/>
            </p:cNvSpPr>
            <p:nvPr/>
          </p:nvSpPr>
          <p:spPr bwMode="auto">
            <a:xfrm>
              <a:off x="1440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291" name="Group 77"/>
          <p:cNvGrpSpPr/>
          <p:nvPr/>
        </p:nvGrpSpPr>
        <p:grpSpPr bwMode="auto">
          <a:xfrm>
            <a:off x="608013" y="4243536"/>
            <a:ext cx="3592512" cy="2209800"/>
            <a:chOff x="130" y="2784"/>
            <a:chExt cx="2263" cy="1392"/>
          </a:xfrm>
        </p:grpSpPr>
        <p:grpSp>
          <p:nvGrpSpPr>
            <p:cNvPr id="12300" name="Group 59"/>
            <p:cNvGrpSpPr/>
            <p:nvPr/>
          </p:nvGrpSpPr>
          <p:grpSpPr bwMode="auto">
            <a:xfrm>
              <a:off x="130" y="2784"/>
              <a:ext cx="1686" cy="1392"/>
              <a:chOff x="130" y="2784"/>
              <a:chExt cx="1686" cy="1392"/>
            </a:xfrm>
          </p:grpSpPr>
          <p:grpSp>
            <p:nvGrpSpPr>
              <p:cNvPr id="12306" name="Group 55"/>
              <p:cNvGrpSpPr/>
              <p:nvPr/>
            </p:nvGrpSpPr>
            <p:grpSpPr bwMode="auto">
              <a:xfrm>
                <a:off x="296" y="2784"/>
                <a:ext cx="1520" cy="1344"/>
                <a:chOff x="296" y="2784"/>
                <a:chExt cx="1520" cy="1344"/>
              </a:xfrm>
            </p:grpSpPr>
            <p:sp>
              <p:nvSpPr>
                <p:cNvPr id="12308" name="Oval 17"/>
                <p:cNvSpPr>
                  <a:spLocks noChangeArrowheads="1"/>
                </p:cNvSpPr>
                <p:nvPr/>
              </p:nvSpPr>
              <p:spPr bwMode="auto">
                <a:xfrm>
                  <a:off x="824" y="278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12309" name="Oval 18"/>
                <p:cNvSpPr>
                  <a:spLocks noChangeArrowheads="1"/>
                </p:cNvSpPr>
                <p:nvPr/>
              </p:nvSpPr>
              <p:spPr bwMode="auto">
                <a:xfrm>
                  <a:off x="621" y="30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12310" name="Oval 19"/>
                <p:cNvSpPr>
                  <a:spLocks noChangeArrowheads="1"/>
                </p:cNvSpPr>
                <p:nvPr/>
              </p:nvSpPr>
              <p:spPr bwMode="auto">
                <a:xfrm>
                  <a:off x="1008" y="303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C</a:t>
                  </a:r>
                  <a:endParaRPr lang="en-US" altLang="zh-CN" sz="1400"/>
                </a:p>
              </p:txBody>
            </p:sp>
            <p:sp>
              <p:nvSpPr>
                <p:cNvPr id="12311" name="Oval 20"/>
                <p:cNvSpPr>
                  <a:spLocks noChangeArrowheads="1"/>
                </p:cNvSpPr>
                <p:nvPr/>
              </p:nvSpPr>
              <p:spPr bwMode="auto">
                <a:xfrm>
                  <a:off x="440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D</a:t>
                  </a:r>
                  <a:endParaRPr lang="en-US" altLang="zh-CN" sz="1400"/>
                </a:p>
              </p:txBody>
            </p:sp>
            <p:sp>
              <p:nvSpPr>
                <p:cNvPr id="12312" name="Oval 21"/>
                <p:cNvSpPr>
                  <a:spLocks noChangeArrowheads="1"/>
                </p:cNvSpPr>
                <p:nvPr/>
              </p:nvSpPr>
              <p:spPr bwMode="auto">
                <a:xfrm>
                  <a:off x="768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sp>
              <p:nvSpPr>
                <p:cNvPr id="12313" name="Oval 22"/>
                <p:cNvSpPr>
                  <a:spLocks noChangeArrowheads="1"/>
                </p:cNvSpPr>
                <p:nvPr/>
              </p:nvSpPr>
              <p:spPr bwMode="auto">
                <a:xfrm>
                  <a:off x="960" y="3368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F</a:t>
                  </a:r>
                  <a:endParaRPr lang="en-US" altLang="zh-CN" sz="1400"/>
                </a:p>
              </p:txBody>
            </p:sp>
            <p:sp>
              <p:nvSpPr>
                <p:cNvPr id="12314" name="Oval 23"/>
                <p:cNvSpPr>
                  <a:spLocks noChangeArrowheads="1"/>
                </p:cNvSpPr>
                <p:nvPr/>
              </p:nvSpPr>
              <p:spPr bwMode="auto">
                <a:xfrm>
                  <a:off x="1256" y="3360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G</a:t>
                  </a:r>
                  <a:endParaRPr lang="en-US" altLang="zh-CN" sz="1400"/>
                </a:p>
              </p:txBody>
            </p:sp>
            <p:sp>
              <p:nvSpPr>
                <p:cNvPr id="12315" name="Oval 24"/>
                <p:cNvSpPr>
                  <a:spLocks noChangeArrowheads="1"/>
                </p:cNvSpPr>
                <p:nvPr/>
              </p:nvSpPr>
              <p:spPr bwMode="auto">
                <a:xfrm>
                  <a:off x="624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H</a:t>
                  </a:r>
                  <a:endParaRPr lang="en-US" altLang="zh-CN" sz="1400"/>
                </a:p>
              </p:txBody>
            </p:sp>
            <p:sp>
              <p:nvSpPr>
                <p:cNvPr id="12316" name="Oval 25"/>
                <p:cNvSpPr>
                  <a:spLocks noChangeArrowheads="1"/>
                </p:cNvSpPr>
                <p:nvPr/>
              </p:nvSpPr>
              <p:spPr bwMode="auto">
                <a:xfrm>
                  <a:off x="1104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I</a:t>
                  </a:r>
                  <a:endParaRPr lang="en-US" altLang="zh-CN" sz="1400"/>
                </a:p>
              </p:txBody>
            </p:sp>
            <p:sp>
              <p:nvSpPr>
                <p:cNvPr id="12317" name="Oval 26"/>
                <p:cNvSpPr>
                  <a:spLocks noChangeArrowheads="1"/>
                </p:cNvSpPr>
                <p:nvPr/>
              </p:nvSpPr>
              <p:spPr bwMode="auto">
                <a:xfrm>
                  <a:off x="296" y="3704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J</a:t>
                  </a:r>
                  <a:endParaRPr lang="en-US" altLang="zh-CN" sz="1400"/>
                </a:p>
              </p:txBody>
            </p:sp>
            <p:sp>
              <p:nvSpPr>
                <p:cNvPr id="12318" name="Oval 27"/>
                <p:cNvSpPr>
                  <a:spLocks noChangeArrowheads="1"/>
                </p:cNvSpPr>
                <p:nvPr/>
              </p:nvSpPr>
              <p:spPr bwMode="auto">
                <a:xfrm>
                  <a:off x="1488" y="3696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/>
                  <a:r>
                    <a:rPr lang="en-US" altLang="zh-CN" sz="1400"/>
                    <a:t>K</a:t>
                  </a:r>
                  <a:endParaRPr lang="en-US" altLang="zh-CN" sz="1400"/>
                </a:p>
              </p:txBody>
            </p:sp>
            <p:sp>
              <p:nvSpPr>
                <p:cNvPr id="12319" name="Oval 28"/>
                <p:cNvSpPr>
                  <a:spLocks noChangeArrowheads="1"/>
                </p:cNvSpPr>
                <p:nvPr/>
              </p:nvSpPr>
              <p:spPr bwMode="auto">
                <a:xfrm>
                  <a:off x="1296" y="399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L</a:t>
                  </a:r>
                  <a:endParaRPr lang="en-US" altLang="zh-CN" sz="1400"/>
                </a:p>
              </p:txBody>
            </p:sp>
            <p:sp>
              <p:nvSpPr>
                <p:cNvPr id="12320" name="Oval 29"/>
                <p:cNvSpPr>
                  <a:spLocks noChangeArrowheads="1"/>
                </p:cNvSpPr>
                <p:nvPr/>
              </p:nvSpPr>
              <p:spPr bwMode="auto">
                <a:xfrm>
                  <a:off x="1680" y="3992"/>
                  <a:ext cx="136" cy="1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/>
                    <a:t>M</a:t>
                  </a:r>
                  <a:endParaRPr lang="en-US" altLang="zh-CN" sz="1400"/>
                </a:p>
              </p:txBody>
            </p:sp>
            <p:sp>
              <p:nvSpPr>
                <p:cNvPr id="1232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720" y="2928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2" name="Line 44"/>
                <p:cNvSpPr>
                  <a:spLocks noChangeShapeType="1"/>
                </p:cNvSpPr>
                <p:nvPr/>
              </p:nvSpPr>
              <p:spPr bwMode="auto">
                <a:xfrm>
                  <a:off x="912" y="2928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528" y="3168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4" name="Line 46"/>
                <p:cNvSpPr>
                  <a:spLocks noChangeShapeType="1"/>
                </p:cNvSpPr>
                <p:nvPr/>
              </p:nvSpPr>
              <p:spPr bwMode="auto">
                <a:xfrm>
                  <a:off x="720" y="316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008" y="3168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6" name="Line 48"/>
                <p:cNvSpPr>
                  <a:spLocks noChangeShapeType="1"/>
                </p:cNvSpPr>
                <p:nvPr/>
              </p:nvSpPr>
              <p:spPr bwMode="auto">
                <a:xfrm>
                  <a:off x="1104" y="316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84" y="35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8" name="Line 50"/>
                <p:cNvSpPr>
                  <a:spLocks noChangeShapeType="1"/>
                </p:cNvSpPr>
                <p:nvPr/>
              </p:nvSpPr>
              <p:spPr bwMode="auto">
                <a:xfrm>
                  <a:off x="528" y="350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29" name="Line 51"/>
                <p:cNvSpPr>
                  <a:spLocks noChangeShapeType="1"/>
                </p:cNvSpPr>
                <p:nvPr/>
              </p:nvSpPr>
              <p:spPr bwMode="auto">
                <a:xfrm>
                  <a:off x="1344" y="350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1" name="Line 53"/>
                <p:cNvSpPr>
                  <a:spLocks noChangeShapeType="1"/>
                </p:cNvSpPr>
                <p:nvPr/>
              </p:nvSpPr>
              <p:spPr bwMode="auto">
                <a:xfrm>
                  <a:off x="1584" y="384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32" name="Line 54"/>
                <p:cNvSpPr>
                  <a:spLocks noChangeShapeType="1"/>
                </p:cNvSpPr>
                <p:nvPr/>
              </p:nvSpPr>
              <p:spPr bwMode="auto">
                <a:xfrm>
                  <a:off x="1056" y="35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07" name="Text Box 57"/>
              <p:cNvSpPr txBox="1">
                <a:spLocks noChangeArrowheads="1"/>
              </p:cNvSpPr>
              <p:nvPr/>
            </p:nvSpPr>
            <p:spPr bwMode="auto">
              <a:xfrm>
                <a:off x="130" y="388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图二</a:t>
                </a:r>
                <a:endParaRPr lang="zh-CN" altLang="en-US" b="1"/>
              </a:p>
            </p:txBody>
          </p:sp>
        </p:grpSp>
        <p:sp>
          <p:nvSpPr>
            <p:cNvPr id="12301" name="Line 71"/>
            <p:cNvSpPr>
              <a:spLocks noChangeShapeType="1"/>
            </p:cNvSpPr>
            <p:nvPr/>
          </p:nvSpPr>
          <p:spPr bwMode="auto">
            <a:xfrm>
              <a:off x="1056" y="28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2" name="Line 72"/>
            <p:cNvSpPr>
              <a:spLocks noChangeShapeType="1"/>
            </p:cNvSpPr>
            <p:nvPr/>
          </p:nvSpPr>
          <p:spPr bwMode="auto">
            <a:xfrm>
              <a:off x="1920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Line 74"/>
            <p:cNvSpPr>
              <a:spLocks noChangeShapeType="1"/>
            </p:cNvSpPr>
            <p:nvPr/>
          </p:nvSpPr>
          <p:spPr bwMode="auto">
            <a:xfrm flipV="1">
              <a:off x="2016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75"/>
            <p:cNvSpPr>
              <a:spLocks noChangeShapeType="1"/>
            </p:cNvSpPr>
            <p:nvPr/>
          </p:nvSpPr>
          <p:spPr bwMode="auto">
            <a:xfrm>
              <a:off x="2016" y="36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Text Box 76"/>
            <p:cNvSpPr txBox="1">
              <a:spLocks noChangeArrowheads="1"/>
            </p:cNvSpPr>
            <p:nvPr/>
          </p:nvSpPr>
          <p:spPr bwMode="auto">
            <a:xfrm>
              <a:off x="1719" y="3305"/>
              <a:ext cx="6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树高为</a:t>
              </a:r>
              <a:r>
                <a:rPr lang="en-US" altLang="zh-CN" sz="2000"/>
                <a:t>5</a:t>
              </a:r>
              <a:endParaRPr lang="en-US" altLang="zh-CN" sz="2000"/>
            </a:p>
          </p:txBody>
        </p:sp>
      </p:grpSp>
      <p:sp>
        <p:nvSpPr>
          <p:cNvPr id="12292" name="Text Box 78"/>
          <p:cNvSpPr txBox="1">
            <a:spLocks noChangeArrowheads="1"/>
          </p:cNvSpPr>
          <p:nvPr/>
        </p:nvSpPr>
        <p:spPr bwMode="auto">
          <a:xfrm>
            <a:off x="603498" y="607717"/>
            <a:ext cx="18825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、常用术语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grpSp>
        <p:nvGrpSpPr>
          <p:cNvPr id="12293" name="Group 86"/>
          <p:cNvGrpSpPr/>
          <p:nvPr/>
        </p:nvGrpSpPr>
        <p:grpSpPr bwMode="auto">
          <a:xfrm>
            <a:off x="5013325" y="1484461"/>
            <a:ext cx="3530600" cy="1187450"/>
            <a:chOff x="2905" y="960"/>
            <a:chExt cx="2224" cy="748"/>
          </a:xfrm>
        </p:grpSpPr>
        <p:sp>
          <p:nvSpPr>
            <p:cNvPr id="12297" name="Text Box 79"/>
            <p:cNvSpPr txBox="1">
              <a:spLocks noChangeArrowheads="1"/>
            </p:cNvSpPr>
            <p:nvPr/>
          </p:nvSpPr>
          <p:spPr bwMode="auto">
            <a:xfrm>
              <a:off x="2905" y="120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结点</a:t>
              </a:r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2298" name="Text Box 80"/>
            <p:cNvSpPr txBox="1">
              <a:spLocks noChangeArrowheads="1"/>
            </p:cNvSpPr>
            <p:nvPr/>
          </p:nvSpPr>
          <p:spPr bwMode="auto">
            <a:xfrm>
              <a:off x="3664" y="960"/>
              <a:ext cx="146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度</a:t>
              </a:r>
              <a:endParaRPr lang="zh-CN" altLang="en-US" b="1">
                <a:latin typeface="宋体" panose="02010600030101010101" pitchFamily="2" charset="-122"/>
              </a:endParaRPr>
            </a:p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叶（终端结点）</a:t>
              </a:r>
              <a:endParaRPr lang="zh-CN" altLang="en-US" b="1">
                <a:latin typeface="宋体" panose="02010600030101010101" pitchFamily="2" charset="-122"/>
              </a:endParaRPr>
            </a:p>
            <a:p>
              <a:pPr eaLnBrk="1" hangingPunct="1"/>
              <a:r>
                <a:rPr lang="zh-CN" altLang="en-US" b="1">
                  <a:latin typeface="宋体" panose="02010600030101010101" pitchFamily="2" charset="-122"/>
                </a:rPr>
                <a:t>非终端结点</a:t>
              </a:r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2299" name="AutoShape 81"/>
            <p:cNvSpPr/>
            <p:nvPr/>
          </p:nvSpPr>
          <p:spPr bwMode="auto">
            <a:xfrm>
              <a:off x="3529" y="110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2294" name="Text Box 82"/>
          <p:cNvSpPr txBox="1">
            <a:spLocks noChangeArrowheads="1"/>
          </p:cNvSpPr>
          <p:nvPr/>
        </p:nvSpPr>
        <p:spPr bwMode="auto">
          <a:xfrm>
            <a:off x="5013325" y="2932261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分支       路长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295" name="Text Box 83"/>
          <p:cNvSpPr txBox="1">
            <a:spLocks noChangeArrowheads="1"/>
          </p:cNvSpPr>
          <p:nvPr/>
        </p:nvSpPr>
        <p:spPr bwMode="auto">
          <a:xfrm>
            <a:off x="5035550" y="3708549"/>
            <a:ext cx="248443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父亲       双亲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儿子       兄弟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子孙       祖先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296" name="Text Box 84"/>
          <p:cNvSpPr txBox="1">
            <a:spLocks noChangeArrowheads="1"/>
          </p:cNvSpPr>
          <p:nvPr/>
        </p:nvSpPr>
        <p:spPr bwMode="auto">
          <a:xfrm>
            <a:off x="5049838" y="5292874"/>
            <a:ext cx="3406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层           结点的高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宋体" panose="02010600030101010101" pitchFamily="2" charset="-122"/>
              </a:rPr>
              <a:t>树的高（深度）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1179488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有序树</a:t>
            </a: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en-US" altLang="zh-CN" b="1">
                <a:latin typeface="宋体" panose="02010600030101010101" pitchFamily="2" charset="-122"/>
              </a:rPr>
              <a:t>&amp;    </a:t>
            </a:r>
            <a:r>
              <a:rPr lang="zh-CN" altLang="en-US" b="1">
                <a:solidFill>
                  <a:srgbClr val="0000CC"/>
                </a:solidFill>
                <a:latin typeface="宋体" panose="02010600030101010101" pitchFamily="2" charset="-122"/>
              </a:rPr>
              <a:t>无序树</a:t>
            </a:r>
            <a:endParaRPr lang="zh-CN" altLang="en-US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pSp>
        <p:nvGrpSpPr>
          <p:cNvPr id="14339" name="Group 9"/>
          <p:cNvGrpSpPr/>
          <p:nvPr/>
        </p:nvGrpSpPr>
        <p:grpSpPr bwMode="auto">
          <a:xfrm>
            <a:off x="4495800" y="620688"/>
            <a:ext cx="1446213" cy="1473200"/>
            <a:chOff x="2832" y="512"/>
            <a:chExt cx="911" cy="928"/>
          </a:xfrm>
        </p:grpSpPr>
        <p:sp>
          <p:nvSpPr>
            <p:cNvPr id="14352" name="Oval 4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14353" name="Oval 5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</a:t>
              </a:r>
              <a:endParaRPr lang="en-US" altLang="zh-CN" sz="2000" b="1"/>
            </a:p>
          </p:txBody>
        </p:sp>
        <p:sp>
          <p:nvSpPr>
            <p:cNvPr id="14355" name="Line 7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8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0" name="Group 10"/>
          <p:cNvGrpSpPr/>
          <p:nvPr/>
        </p:nvGrpSpPr>
        <p:grpSpPr bwMode="auto">
          <a:xfrm>
            <a:off x="6554788" y="646088"/>
            <a:ext cx="1446212" cy="1473200"/>
            <a:chOff x="2832" y="512"/>
            <a:chExt cx="911" cy="928"/>
          </a:xfrm>
        </p:grpSpPr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3121" y="512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832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</a:t>
              </a:r>
              <a:endParaRPr lang="en-US" altLang="zh-CN" sz="2000" b="1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408" y="1104"/>
              <a:ext cx="33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3024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3312" y="8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6019800" y="1027088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≠</a:t>
            </a:r>
            <a:endParaRPr lang="en-US" altLang="zh-CN" b="1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533400" y="2001149"/>
            <a:ext cx="606157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森林</a:t>
            </a:r>
            <a:r>
              <a:rPr lang="en-US" altLang="zh-CN" sz="2800" b="1" dirty="0">
                <a:solidFill>
                  <a:schemeClr val="accent2"/>
                </a:solidFill>
              </a:rPr>
              <a:t>forest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        是 </a:t>
            </a:r>
            <a:r>
              <a:rPr lang="en-US" altLang="zh-CN" sz="2800" b="1" dirty="0"/>
              <a:t>n </a:t>
            </a:r>
            <a:r>
              <a:rPr lang="en-US" altLang="zh-CN" sz="1800" b="1" dirty="0"/>
              <a:t>≥ 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棵互不相交的树的集合。</a:t>
            </a:r>
            <a:endParaRPr lang="zh-CN" altLang="en-US" sz="2800" b="1" dirty="0"/>
          </a:p>
        </p:txBody>
      </p:sp>
      <p:grpSp>
        <p:nvGrpSpPr>
          <p:cNvPr id="36887" name="Group 23"/>
          <p:cNvGrpSpPr/>
          <p:nvPr/>
        </p:nvGrpSpPr>
        <p:grpSpPr bwMode="auto">
          <a:xfrm>
            <a:off x="222220" y="3059138"/>
            <a:ext cx="8921780" cy="3473451"/>
            <a:chOff x="155" y="2118"/>
            <a:chExt cx="5889" cy="2188"/>
          </a:xfrm>
        </p:grpSpPr>
        <p:sp>
          <p:nvSpPr>
            <p:cNvPr id="14344" name="Text Box 19"/>
            <p:cNvSpPr txBox="1">
              <a:spLocks noChangeArrowheads="1"/>
            </p:cNvSpPr>
            <p:nvPr/>
          </p:nvSpPr>
          <p:spPr bwMode="auto">
            <a:xfrm>
              <a:off x="192" y="2118"/>
              <a:ext cx="31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C00000"/>
                  </a:solidFill>
                </a:rPr>
                <a:t>3.2   </a:t>
              </a:r>
              <a:r>
                <a:rPr lang="zh-CN" altLang="en-US" sz="2800" b="1" dirty="0">
                  <a:solidFill>
                    <a:srgbClr val="C00000"/>
                  </a:solidFill>
                </a:rPr>
                <a:t>二叉树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( </a:t>
              </a:r>
              <a:r>
                <a:rPr lang="en-US" altLang="zh-CN" sz="2800" b="1" dirty="0" err="1">
                  <a:solidFill>
                    <a:srgbClr val="C00000"/>
                  </a:solidFill>
                </a:rPr>
                <a:t>BinaryTree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 )</a:t>
              </a:r>
              <a:endParaRPr lang="en-US" altLang="zh-CN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345" name="Text Box 20"/>
            <p:cNvSpPr txBox="1">
              <a:spLocks noChangeArrowheads="1"/>
            </p:cNvSpPr>
            <p:nvPr/>
          </p:nvSpPr>
          <p:spPr bwMode="auto">
            <a:xfrm>
              <a:off x="155" y="3011"/>
              <a:ext cx="5889" cy="1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>
                  <a:solidFill>
                    <a:schemeClr val="accent2"/>
                  </a:solidFill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</a:rPr>
                <a:t>、二叉树的定义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【</a:t>
              </a:r>
              <a:r>
                <a:rPr lang="zh-CN" altLang="en-US" b="1" dirty="0">
                  <a:solidFill>
                    <a:schemeClr val="accent2"/>
                  </a:solidFill>
                </a:rPr>
                <a:t>定义一</a:t>
              </a:r>
              <a:r>
                <a:rPr lang="en-US" altLang="zh-CN" b="1" dirty="0">
                  <a:solidFill>
                    <a:schemeClr val="accent2"/>
                  </a:solidFill>
                </a:rPr>
                <a:t>】 </a:t>
              </a:r>
              <a:r>
                <a:rPr lang="zh-CN" altLang="en-US" b="1" dirty="0"/>
                <a:t>二叉树是有限个结点的集合，这个集合或者是空集，</a:t>
              </a:r>
              <a:endParaRPr lang="zh-CN" altLang="en-US" b="1" dirty="0"/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 b="1" dirty="0"/>
                <a:t>或者是由一个根结点和两棵互不相交的二叉树组成，其中一棵</a:t>
              </a:r>
              <a:endParaRPr lang="en-US" altLang="zh-CN" b="1" dirty="0"/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 b="1" dirty="0"/>
                <a:t>叫根的做左子树，另一棵叫做根的右子树。</a:t>
              </a:r>
              <a:endParaRPr lang="zh-CN" altLang="en-US" b="1" dirty="0"/>
            </a:p>
          </p:txBody>
        </p:sp>
        <p:sp>
          <p:nvSpPr>
            <p:cNvPr id="14346" name="Text Box 21"/>
            <p:cNvSpPr txBox="1">
              <a:spLocks noChangeArrowheads="1"/>
            </p:cNvSpPr>
            <p:nvPr/>
          </p:nvSpPr>
          <p:spPr bwMode="auto">
            <a:xfrm>
              <a:off x="192" y="2597"/>
              <a:ext cx="292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</a:rPr>
                <a:t>3.2.1   </a:t>
              </a:r>
              <a:r>
                <a:rPr lang="zh-CN" altLang="en-US" b="1" dirty="0">
                  <a:solidFill>
                    <a:srgbClr val="C00000"/>
                  </a:solidFill>
                </a:rPr>
                <a:t>二叉树的定义和基本性质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381000" y="704261"/>
            <a:ext cx="8671326" cy="574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</a:rPr>
              <a:t>定义二</a:t>
            </a:r>
            <a:r>
              <a:rPr lang="en-US" altLang="zh-CN" b="1" dirty="0">
                <a:solidFill>
                  <a:schemeClr val="accent2"/>
                </a:solidFill>
              </a:rPr>
              <a:t>】     </a:t>
            </a:r>
            <a:r>
              <a:rPr lang="en-US" altLang="zh-CN" b="1" dirty="0" err="1"/>
              <a:t>BinaryTree</a:t>
            </a:r>
            <a:r>
              <a:rPr lang="en-US" altLang="zh-CN" b="1" dirty="0"/>
              <a:t>  = ( D , R )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   D</a:t>
            </a:r>
            <a:r>
              <a:rPr lang="zh-CN" altLang="en-US" b="1" dirty="0"/>
              <a:t>：指数据对象，是由相同类型的数据元素组成的集合。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   R</a:t>
            </a:r>
            <a:r>
              <a:rPr lang="zh-CN" altLang="en-US" b="1" dirty="0"/>
              <a:t>：为数据元素间的关系：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     若</a:t>
            </a:r>
            <a:r>
              <a:rPr lang="en-US" altLang="zh-CN" b="1" dirty="0"/>
              <a:t>D</a:t>
            </a:r>
            <a:r>
              <a:rPr lang="zh-CN" altLang="en-US" b="1" dirty="0"/>
              <a:t>＝￠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  <a:r>
              <a:rPr lang="en-US" altLang="zh-CN" b="1" dirty="0"/>
              <a:t>R=</a:t>
            </a:r>
            <a:r>
              <a:rPr lang="zh-CN" altLang="en-US" b="1" dirty="0"/>
              <a:t> ￠</a:t>
            </a:r>
            <a:r>
              <a:rPr lang="en-US" altLang="zh-CN" b="1" dirty="0"/>
              <a:t> </a:t>
            </a:r>
            <a:r>
              <a:rPr lang="zh-CN" altLang="en-US" b="1" dirty="0"/>
              <a:t>，称</a:t>
            </a:r>
            <a:r>
              <a:rPr lang="en-US" altLang="zh-CN" b="1" dirty="0"/>
              <a:t>Binary tree </a:t>
            </a:r>
            <a:r>
              <a:rPr lang="zh-CN" altLang="en-US" b="1" dirty="0"/>
              <a:t>为空树；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     若</a:t>
            </a:r>
            <a:r>
              <a:rPr lang="en-US" altLang="zh-CN" b="1" dirty="0"/>
              <a:t>D ≠ </a:t>
            </a:r>
            <a:r>
              <a:rPr lang="zh-CN" altLang="en-US" b="1" dirty="0"/>
              <a:t>￠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  <a:r>
              <a:rPr lang="en-US" altLang="zh-CN" b="1" dirty="0"/>
              <a:t>R={H}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zh-CN" altLang="en-US" b="1" dirty="0"/>
              <a:t>是如下二元关系：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⑴在</a:t>
            </a:r>
            <a:r>
              <a:rPr lang="en-US" altLang="zh-CN" b="1" dirty="0"/>
              <a:t>D</a:t>
            </a:r>
            <a:r>
              <a:rPr lang="zh-CN" altLang="en-US" b="1" dirty="0"/>
              <a:t>中存在唯一的称为根的数据元素 </a:t>
            </a:r>
            <a:r>
              <a:rPr lang="en-US" altLang="zh-CN" b="1" dirty="0"/>
              <a:t>root</a:t>
            </a:r>
            <a:r>
              <a:rPr lang="zh-CN" altLang="en-US" b="1" dirty="0"/>
              <a:t>，它在关系</a:t>
            </a:r>
            <a:r>
              <a:rPr lang="en-US" altLang="zh-CN" b="1" dirty="0"/>
              <a:t>H</a:t>
            </a:r>
            <a:r>
              <a:rPr lang="zh-CN" altLang="en-US" b="1" dirty="0"/>
              <a:t>下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无前驱；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⑵若</a:t>
            </a:r>
            <a:r>
              <a:rPr lang="en-US" altLang="zh-CN" b="1" dirty="0"/>
              <a:t>D-{ root } ≠</a:t>
            </a:r>
            <a:r>
              <a:rPr lang="zh-CN" altLang="en-US" b="1" dirty="0"/>
              <a:t>￠，则存在</a:t>
            </a:r>
            <a:r>
              <a:rPr lang="en-US" altLang="zh-CN" b="1" dirty="0"/>
              <a:t>D-{root}={D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，且</a:t>
            </a:r>
            <a:r>
              <a:rPr lang="en-US" altLang="zh-CN" b="1" dirty="0" err="1"/>
              <a:t>D</a:t>
            </a:r>
            <a:r>
              <a:rPr lang="en-US" altLang="zh-CN" b="1" i="1" baseline="-25000" dirty="0" err="1"/>
              <a:t>l</a:t>
            </a:r>
            <a:r>
              <a:rPr lang="en-US" altLang="zh-CN" b="1" dirty="0" err="1"/>
              <a:t>∩D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=</a:t>
            </a:r>
            <a:r>
              <a:rPr lang="zh-CN" altLang="en-US" b="1" dirty="0"/>
              <a:t> ￠ 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⑶若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 </a:t>
            </a:r>
            <a:r>
              <a:rPr lang="en-US" altLang="zh-CN" sz="2000" b="1" dirty="0"/>
              <a:t>≠</a:t>
            </a:r>
            <a:r>
              <a:rPr lang="zh-CN" altLang="en-US" b="1" dirty="0"/>
              <a:t>￠，则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中存在唯一的元素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/>
              <a:t>&lt; root , x</a:t>
            </a:r>
            <a:r>
              <a:rPr lang="en-US" altLang="zh-CN" b="1" i="1" baseline="-25000" dirty="0"/>
              <a:t>l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&gt;</a:t>
            </a:r>
            <a:r>
              <a:rPr lang="en-US" altLang="zh-CN" sz="2000" b="1" dirty="0"/>
              <a:t>∈</a:t>
            </a:r>
            <a:r>
              <a:rPr lang="en-US" altLang="zh-CN" b="1" dirty="0"/>
              <a:t>H</a:t>
            </a:r>
            <a:r>
              <a:rPr lang="zh-CN" altLang="en-US" b="1" dirty="0"/>
              <a:t>，且存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在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上的关系</a:t>
            </a:r>
            <a:r>
              <a:rPr lang="en-US" altLang="zh-CN" b="1" dirty="0" err="1"/>
              <a:t>H</a:t>
            </a:r>
            <a:r>
              <a:rPr lang="en-US" altLang="zh-CN" b="1" i="1" baseline="-25000" dirty="0" err="1"/>
              <a:t>l</a:t>
            </a:r>
            <a:r>
              <a:rPr lang="en-US" altLang="zh-CN" sz="2000" b="1" dirty="0" err="1"/>
              <a:t>∈</a:t>
            </a:r>
            <a:r>
              <a:rPr lang="en-US" altLang="zh-CN" b="1" dirty="0" err="1"/>
              <a:t>H</a:t>
            </a:r>
            <a:r>
              <a:rPr lang="zh-CN" altLang="en-US" b="1" dirty="0"/>
              <a:t>；若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 ≠</a:t>
            </a:r>
            <a:r>
              <a:rPr lang="zh-CN" altLang="en-US" b="1" dirty="0"/>
              <a:t>￠，则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中存在唯一的元素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，</a:t>
            </a:r>
            <a:r>
              <a:rPr lang="en-US" altLang="zh-CN" b="1" dirty="0"/>
              <a:t>&lt; root , </a:t>
            </a:r>
            <a:r>
              <a:rPr lang="en-US" altLang="zh-CN" b="1" dirty="0" err="1"/>
              <a:t>x</a:t>
            </a:r>
            <a:r>
              <a:rPr lang="en-US" altLang="zh-CN" b="1" baseline="-25000" dirty="0" err="1"/>
              <a:t>r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&gt;</a:t>
            </a:r>
            <a:r>
              <a:rPr lang="en-US" altLang="zh-CN" sz="2000" b="1" dirty="0"/>
              <a:t>∈</a:t>
            </a:r>
            <a:r>
              <a:rPr lang="en-US" altLang="zh-CN" b="1" dirty="0"/>
              <a:t>H</a:t>
            </a:r>
            <a:r>
              <a:rPr lang="zh-CN" altLang="en-US" b="1" dirty="0"/>
              <a:t>，且存在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上的关系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sz="2000" b="1" dirty="0" err="1"/>
              <a:t>∈</a:t>
            </a:r>
            <a:r>
              <a:rPr lang="en-US" altLang="zh-CN" b="1" dirty="0" err="1"/>
              <a:t>H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 </a:t>
            </a:r>
            <a:r>
              <a:rPr lang="en-US" altLang="zh-CN" b="1" dirty="0"/>
              <a:t>H={&lt; root , x 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&gt;</a:t>
            </a:r>
            <a:r>
              <a:rPr lang="zh-CN" altLang="en-US" b="1" dirty="0"/>
              <a:t>， </a:t>
            </a:r>
            <a:r>
              <a:rPr lang="en-US" altLang="zh-CN" b="1" dirty="0"/>
              <a:t>&lt;</a:t>
            </a:r>
            <a:r>
              <a:rPr lang="en-US" altLang="zh-CN" b="1" dirty="0" err="1"/>
              <a:t>root,x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&gt;</a:t>
            </a:r>
            <a:r>
              <a:rPr lang="zh-CN" altLang="en-US" b="1" dirty="0"/>
              <a:t>，</a:t>
            </a:r>
            <a:r>
              <a:rPr lang="en-US" altLang="zh-CN" b="1" dirty="0"/>
              <a:t>H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⑷（</a:t>
            </a:r>
            <a:r>
              <a:rPr lang="en-US" altLang="zh-CN" b="1" dirty="0"/>
              <a:t>D</a:t>
            </a:r>
            <a:r>
              <a:rPr lang="en-US" altLang="zh-CN" b="1" i="1" baseline="-25000" dirty="0"/>
              <a:t>l</a:t>
            </a:r>
            <a:r>
              <a:rPr lang="zh-CN" altLang="en-US" b="1" dirty="0"/>
              <a:t>，</a:t>
            </a:r>
            <a:r>
              <a:rPr lang="en-US" altLang="zh-CN" b="1" dirty="0"/>
              <a:t>{H</a:t>
            </a:r>
            <a:r>
              <a:rPr lang="en-US" altLang="zh-CN" b="1" i="1" baseline="-25000" dirty="0"/>
              <a:t>l</a:t>
            </a:r>
            <a:r>
              <a:rPr lang="en-US" altLang="zh-CN" b="1" dirty="0"/>
              <a:t>}</a:t>
            </a:r>
            <a:r>
              <a:rPr lang="zh-CN" altLang="en-US" b="1" dirty="0"/>
              <a:t>）是符合本定义的二叉树，称为根的左子树；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    （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zh-CN" altLang="en-US" b="1" dirty="0"/>
              <a:t>，</a:t>
            </a:r>
            <a:r>
              <a:rPr lang="en-US" altLang="zh-CN" b="1" dirty="0"/>
              <a:t>{</a:t>
            </a:r>
            <a:r>
              <a:rPr lang="en-US" altLang="zh-CN" b="1" dirty="0" err="1"/>
              <a:t>H</a:t>
            </a:r>
            <a:r>
              <a:rPr lang="en-US" altLang="zh-CN" b="1" baseline="-25000" dirty="0" err="1"/>
              <a:t>r</a:t>
            </a:r>
            <a:r>
              <a:rPr lang="en-US" altLang="zh-CN" b="1" dirty="0"/>
              <a:t>}</a:t>
            </a:r>
            <a:r>
              <a:rPr lang="zh-CN" altLang="en-US" b="1" dirty="0"/>
              <a:t>）是符合本定义的二叉树，称为根的右子树。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251744"/>
            <a:ext cx="6337289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与树的定义对比：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、相同类型的元素构成的集合；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、特定的结点</a:t>
            </a:r>
            <a:r>
              <a:rPr lang="en-US" altLang="zh-CN" b="1" dirty="0"/>
              <a:t>---</a:t>
            </a:r>
            <a:r>
              <a:rPr lang="zh-CN" altLang="en-US" b="1" dirty="0"/>
              <a:t>根；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、除了根之外，组成</a:t>
            </a:r>
            <a:r>
              <a:rPr lang="en-US" altLang="zh-CN" b="1" dirty="0"/>
              <a:t>k</a:t>
            </a:r>
            <a:r>
              <a:rPr lang="zh-CN" altLang="en-US" b="1" dirty="0"/>
              <a:t>个划分，且互不相交；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4</a:t>
            </a:r>
            <a:r>
              <a:rPr lang="zh-CN" altLang="en-US" b="1" dirty="0"/>
              <a:t>、每一个划分又是一棵二叉树</a:t>
            </a:r>
            <a:r>
              <a:rPr lang="en-US" altLang="zh-CN" b="1" dirty="0"/>
              <a:t>---</a:t>
            </a:r>
            <a:r>
              <a:rPr lang="zh-CN" altLang="en-US" b="1" dirty="0"/>
              <a:t>递归。</a:t>
            </a:r>
            <a:endParaRPr lang="zh-CN" altLang="en-US" b="1" dirty="0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6372200" y="908720"/>
            <a:ext cx="2592288" cy="1224136"/>
          </a:xfrm>
          <a:prstGeom prst="wedgeRoundRectCallout">
            <a:avLst>
              <a:gd name="adj1" fmla="val -165893"/>
              <a:gd name="adj2" fmla="val 754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</a:rPr>
              <a:t>k  &lt;= 2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分左、右</a:t>
            </a:r>
            <a:endParaRPr lang="zh-CN" altLang="en-US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二叉树是有序的</a:t>
            </a:r>
            <a:endParaRPr lang="zh-CN" altLang="en-US" b="1">
              <a:solidFill>
                <a:srgbClr val="0000CC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42000" y="4104000"/>
            <a:ext cx="2413000" cy="2133600"/>
            <a:chOff x="296" y="2784"/>
            <a:chExt cx="1520" cy="134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824" y="278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21" y="303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08" y="303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40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68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60" y="3368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256" y="3360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624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104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6" y="3704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488" y="3696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296" y="399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80" y="3992"/>
              <a:ext cx="136" cy="136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720" y="2928"/>
              <a:ext cx="144" cy="9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12" y="2928"/>
              <a:ext cx="144" cy="9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528" y="3168"/>
              <a:ext cx="144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20" y="3168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008" y="3168"/>
              <a:ext cx="48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104" y="3168"/>
              <a:ext cx="192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84" y="3504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8" y="3504"/>
              <a:ext cx="144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44" y="3504"/>
              <a:ext cx="192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392" y="3840"/>
              <a:ext cx="144" cy="1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584" y="3840"/>
              <a:ext cx="144" cy="1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056" y="3504"/>
              <a:ext cx="9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25502" y="4059000"/>
            <a:ext cx="2413000" cy="2133600"/>
            <a:chOff x="5425502" y="3877039"/>
            <a:chExt cx="2413000" cy="2133600"/>
          </a:xfrm>
        </p:grpSpPr>
        <p:grpSp>
          <p:nvGrpSpPr>
            <p:cNvPr id="31" name="Group 4"/>
            <p:cNvGrpSpPr/>
            <p:nvPr/>
          </p:nvGrpSpPr>
          <p:grpSpPr bwMode="auto">
            <a:xfrm>
              <a:off x="5425502" y="3877039"/>
              <a:ext cx="2413000" cy="2133600"/>
              <a:chOff x="296" y="2784"/>
              <a:chExt cx="1520" cy="1344"/>
            </a:xfrm>
          </p:grpSpPr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824" y="278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621" y="303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1008" y="303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440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768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960" y="3368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56" y="3360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624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1104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Oval 14"/>
              <p:cNvSpPr>
                <a:spLocks noChangeArrowheads="1"/>
              </p:cNvSpPr>
              <p:nvPr/>
            </p:nvSpPr>
            <p:spPr bwMode="auto">
              <a:xfrm>
                <a:off x="296" y="3704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15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1296" y="399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auto">
              <a:xfrm>
                <a:off x="1680" y="3992"/>
                <a:ext cx="136" cy="136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720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912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 flipH="1">
                <a:off x="528" y="3168"/>
                <a:ext cx="144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H="1">
                <a:off x="1008" y="3168"/>
                <a:ext cx="48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192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 flipH="1">
                <a:off x="384" y="3504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528" y="3504"/>
                <a:ext cx="144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192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 flipH="1">
                <a:off x="1392" y="3840"/>
                <a:ext cx="144" cy="14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144" cy="144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96" cy="19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cxnSp>
          <p:nvCxnSpPr>
            <p:cNvPr id="32" name="直接连接符 31"/>
            <p:cNvCxnSpPr>
              <a:stCxn id="40" idx="6"/>
              <a:endCxn id="41" idx="2"/>
            </p:cNvCxnSpPr>
            <p:nvPr/>
          </p:nvCxnSpPr>
          <p:spPr>
            <a:xfrm>
              <a:off x="6162102" y="5445489"/>
              <a:ext cx="54610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8" name="文本框 57"/>
          <p:cNvSpPr txBox="1"/>
          <p:nvPr/>
        </p:nvSpPr>
        <p:spPr>
          <a:xfrm>
            <a:off x="666553" y="3564117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分析图（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）和图（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）的区别：</a:t>
            </a:r>
            <a:endParaRPr kumimoji="0" lang="zh-CN" altLang="en-US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2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3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4.xml><?xml version="1.0" encoding="utf-8"?>
<p:tagLst xmlns:p="http://schemas.openxmlformats.org/presentationml/2006/main">
  <p:tag name="KSO_WM_DIAGRAM_VIRTUALLY_FRAME" val="{&quot;height&quot;:481.4753543307086,&quot;left&quot;:18,&quot;top&quot;:43.67110236220473,&quot;width&quot;:679.8288188976378}"/>
</p:tagLst>
</file>

<file path=ppt/tags/tag5.xml><?xml version="1.0" encoding="utf-8"?>
<p:tagLst xmlns:p="http://schemas.openxmlformats.org/presentationml/2006/main">
  <p:tag name="commondata" val="eyJoZGlkIjoiZTczNDg2ZGVkNDU5Mzc1YjcxZmJiYmM2MjUyM2JlZTE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5395</Words>
  <Application>WPS 演示</Application>
  <PresentationFormat>全屏显示(4:3)</PresentationFormat>
  <Paragraphs>674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华文楷体</vt:lpstr>
      <vt:lpstr>等线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黄虎杰</dc:creator>
  <cp:lastModifiedBy>ADMIN</cp:lastModifiedBy>
  <cp:revision>672</cp:revision>
  <cp:lastPrinted>2018-01-07T01:01:00Z</cp:lastPrinted>
  <dcterms:created xsi:type="dcterms:W3CDTF">2001-07-24T13:58:00Z</dcterms:created>
  <dcterms:modified xsi:type="dcterms:W3CDTF">2024-09-08T19:51:45Z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C94DE1B1F8744567A7569EB4CD3C998B_12</vt:lpwstr>
  </property>
  <property fmtid="{D5CDD505-2E9C-101B-9397-08002B2CF9AE}" pid="3" name="KSOProductBuildVer">
    <vt:lpwstr>2052-12.1.0.17827</vt:lpwstr>
  </property>
</Properties>
</file>