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58"/>
  </p:notesMasterIdLst>
  <p:sldIdLst>
    <p:sldId id="256" r:id="rId2"/>
    <p:sldId id="526" r:id="rId3"/>
    <p:sldId id="1078" r:id="rId4"/>
    <p:sldId id="978" r:id="rId5"/>
    <p:sldId id="980" r:id="rId6"/>
    <p:sldId id="979" r:id="rId7"/>
    <p:sldId id="975" r:id="rId8"/>
    <p:sldId id="976" r:id="rId9"/>
    <p:sldId id="1079" r:id="rId10"/>
    <p:sldId id="1111" r:id="rId11"/>
    <p:sldId id="1112" r:id="rId12"/>
    <p:sldId id="983" r:id="rId13"/>
    <p:sldId id="984" r:id="rId14"/>
    <p:sldId id="985" r:id="rId15"/>
    <p:sldId id="1113" r:id="rId16"/>
    <p:sldId id="986" r:id="rId17"/>
    <p:sldId id="987" r:id="rId18"/>
    <p:sldId id="988" r:id="rId19"/>
    <p:sldId id="989" r:id="rId20"/>
    <p:sldId id="991" r:id="rId21"/>
    <p:sldId id="992" r:id="rId22"/>
    <p:sldId id="1080" r:id="rId23"/>
    <p:sldId id="920" r:id="rId24"/>
    <p:sldId id="921" r:id="rId25"/>
    <p:sldId id="998" r:id="rId26"/>
    <p:sldId id="1108" r:id="rId27"/>
    <p:sldId id="1110" r:id="rId28"/>
    <p:sldId id="1000" r:id="rId29"/>
    <p:sldId id="923" r:id="rId30"/>
    <p:sldId id="926" r:id="rId31"/>
    <p:sldId id="1002" r:id="rId32"/>
    <p:sldId id="1104" r:id="rId33"/>
    <p:sldId id="1001" r:id="rId34"/>
    <p:sldId id="1098" r:id="rId35"/>
    <p:sldId id="1099" r:id="rId36"/>
    <p:sldId id="928" r:id="rId37"/>
    <p:sldId id="931" r:id="rId38"/>
    <p:sldId id="1003" r:id="rId39"/>
    <p:sldId id="932" r:id="rId40"/>
    <p:sldId id="1106" r:id="rId41"/>
    <p:sldId id="933" r:id="rId42"/>
    <p:sldId id="1105" r:id="rId43"/>
    <p:sldId id="1109" r:id="rId44"/>
    <p:sldId id="935" r:id="rId45"/>
    <p:sldId id="936" r:id="rId46"/>
    <p:sldId id="937" r:id="rId47"/>
    <p:sldId id="939" r:id="rId48"/>
    <p:sldId id="1081" r:id="rId49"/>
    <p:sldId id="941" r:id="rId50"/>
    <p:sldId id="943" r:id="rId51"/>
    <p:sldId id="942" r:id="rId52"/>
    <p:sldId id="944" r:id="rId53"/>
    <p:sldId id="945" r:id="rId54"/>
    <p:sldId id="946" r:id="rId55"/>
    <p:sldId id="1004" r:id="rId56"/>
    <p:sldId id="822" r:id="rId5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CCECFF"/>
    <a:srgbClr val="FFFFCC"/>
    <a:srgbClr val="66CCFF"/>
    <a:srgbClr val="6600FF"/>
    <a:srgbClr val="FF9900"/>
    <a:srgbClr val="FF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6"/>
    <p:restoredTop sz="95650" autoAdjust="0"/>
  </p:normalViewPr>
  <p:slideViewPr>
    <p:cSldViewPr showGuides="1">
      <p:cViewPr varScale="1">
        <p:scale>
          <a:sx n="153" d="100"/>
          <a:sy n="153" d="100"/>
        </p:scale>
        <p:origin x="1696" y="176"/>
      </p:cViewPr>
      <p:guideLst>
        <p:guide orient="horz" pos="2160"/>
        <p:guide pos="2899"/>
      </p:guideLst>
    </p:cSldViewPr>
  </p:slideViewPr>
  <p:outlineViewPr>
    <p:cViewPr>
      <p:scale>
        <a:sx n="25" d="100"/>
        <a:sy n="25" d="100"/>
      </p:scale>
      <p:origin x="0" y="0"/>
    </p:cViewPr>
    <p:sldLst>
      <p:sld r:id="rId1" collapse="1"/>
      <p:sld r:id="rId2" collapse="1"/>
      <p:sld r:id="rId3" collapse="1"/>
    </p:sldLst>
  </p:outlineViewPr>
  <p:notesTextViewPr>
    <p:cViewPr>
      <p:scale>
        <a:sx n="3" d="2"/>
        <a:sy n="3" d="2"/>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slide" Target="slides/slide38.xml"/><Relationship Id="rId1"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7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67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0" dirty="0">
                <a:latin typeface="Arial" panose="020B0604020202020204" pitchFamily="34" charset="0"/>
              </a:rPr>
              <a:t>‹#›</a:t>
            </a:fld>
            <a:endParaRPr lang="en-US" altLang="zh-CN" sz="1200" b="0" dirty="0">
              <a:latin typeface="Arial" panose="020B0604020202020204" pitchFamily="34" charset="0"/>
            </a:endParaRPr>
          </a:p>
        </p:txBody>
      </p:sp>
    </p:spTree>
    <p:extLst>
      <p:ext uri="{BB962C8B-B14F-4D97-AF65-F5344CB8AC3E}">
        <p14:creationId xmlns:p14="http://schemas.microsoft.com/office/powerpoint/2010/main" val="79861295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2816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3587750"/>
            <a:ext cx="8610600" cy="201613"/>
            <a:chOff x="144" y="1680"/>
            <a:chExt cx="5424" cy="144"/>
          </a:xfrm>
        </p:grpSpPr>
        <p:sp>
          <p:nvSpPr>
            <p:cNvPr id="13" name="Rectangle 8"/>
            <p:cNvSpPr>
              <a:spLocks noChangeArrowheads="1"/>
            </p:cNvSpPr>
            <p:nvPr/>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9"/>
            <p:cNvSpPr>
              <a:spLocks noChangeArrowheads="1"/>
            </p:cNvSpPr>
            <p:nvPr/>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0"/>
            <p:cNvSpPr>
              <a:spLocks noChangeArrowheads="1"/>
            </p:cNvSpPr>
            <p:nvPr/>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1842" name="Rectangle 2"/>
          <p:cNvSpPr>
            <a:spLocks noGrp="1" noChangeArrowheads="1"/>
          </p:cNvSpPr>
          <p:nvPr>
            <p:ph type="ctrTitle"/>
          </p:nvPr>
        </p:nvSpPr>
        <p:spPr>
          <a:xfrm>
            <a:off x="685800" y="685800"/>
            <a:ext cx="7772400" cy="2127250"/>
          </a:xfrm>
        </p:spPr>
        <p:txBody>
          <a:bodyPr/>
          <a:lstStyle>
            <a:lvl1pPr>
              <a:defRPr sz="2800">
                <a:solidFill>
                  <a:srgbClr val="3333FF"/>
                </a:solidFill>
                <a:latin typeface="宋体" panose="02010600030101010101" pitchFamily="2" charset="-122"/>
                <a:ea typeface="宋体" panose="02010600030101010101" pitchFamily="2" charset="-122"/>
              </a:defRPr>
            </a:lvl1pPr>
          </a:lstStyle>
          <a:p>
            <a:r>
              <a:rPr lang="zh-CN" altLang="en-US" noProof="1"/>
              <a:t>单击此处编辑母版标题样式</a:t>
            </a:r>
          </a:p>
        </p:txBody>
      </p:sp>
      <p:sp>
        <p:nvSpPr>
          <p:cNvPr id="2918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noProof="1"/>
              <a:t>单击此处编辑母版副标题样式</a:t>
            </a:r>
          </a:p>
        </p:txBody>
      </p:sp>
      <p:sp>
        <p:nvSpPr>
          <p:cNvPr id="16"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lvl="0" algn="r" eaLnBrk="1" hangingPunct="1"/>
            <a:fld id="{9A0DB2DC-4C9A-4742-B13C-FB6460FD3503}" type="slidenum">
              <a:rPr lang="en-US" altLang="zh-CN" sz="1000" b="0" dirty="0">
                <a:latin typeface="Verdana" panose="020B0604030504040204" pitchFamily="34" charset="0"/>
              </a:rPr>
              <a:t>‹#›</a:t>
            </a:fld>
            <a:endParaRPr lang="en-US" altLang="zh-CN" sz="1000" b="0" dirty="0">
              <a:latin typeface="Verdana" panose="020B060403050404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2888"/>
            <a:ext cx="2057400" cy="63738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42888"/>
            <a:ext cx="6019800" cy="63738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2888"/>
            <a:ext cx="8229600" cy="63738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888"/>
            <a:ext cx="8229600" cy="1139826"/>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Blip>
                <a:blip r:embed="rId2"/>
              </a:buBlip>
              <a:defRPr/>
            </a:pPr>
            <a:endPar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lstStyle/>
          <a:p>
            <a:pPr lvl="0" fontAlgn="base"/>
            <a:fld id="{9A0DB2DC-4C9A-4742-B13C-FB6460FD3503}" type="slidenum">
              <a:rPr lang="en-US" altLang="zh-CN" strike="noStrike" noProof="1" dirty="0">
                <a:latin typeface="Times New Roman" panose="02020603050405020304" pitchFamily="18" charset="0"/>
                <a:ea typeface="宋体" panose="02010600030101010101" pitchFamily="2" charset="-122"/>
                <a:cs typeface="+mn-ea"/>
              </a:rPr>
              <a:t>‹#›</a:t>
            </a:fld>
            <a:endParaRPr lang="zh-CN"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42887"/>
            <a:ext cx="8229600" cy="1139825"/>
          </a:xfrm>
          <a:prstGeom prst="rect">
            <a:avLst/>
          </a:prstGeom>
          <a:noFill/>
          <a:ln w="9525">
            <a:noFill/>
            <a:miter lim="800000"/>
          </a:ln>
          <a:effectLst/>
        </p:spPr>
        <p:txBody>
          <a:bodyPr vert="horz" wrap="square" lIns="91440" tIns="45720" rIns="91440" bIns="45720" numCol="1" anchor="b" anchorCtr="0" compatLnSpc="1"/>
          <a:lstStyle/>
          <a:p>
            <a:pPr lvl="0"/>
            <a:r>
              <a:rPr lang="zh-CN" altLang="en-US" noProof="1"/>
              <a:t>单击此处编辑母版标题样式</a:t>
            </a:r>
          </a:p>
        </p:txBody>
      </p:sp>
      <p:sp>
        <p:nvSpPr>
          <p:cNvPr id="290819"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9082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90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8"/>
          <p:cNvSpPr/>
          <p:nvPr/>
        </p:nvSpPr>
        <p:spPr>
          <a:xfrm>
            <a:off x="457200" y="908050"/>
            <a:ext cx="8077200" cy="0"/>
          </a:xfrm>
          <a:prstGeom prst="line">
            <a:avLst/>
          </a:prstGeom>
          <a:ln w="19050" cap="flat" cmpd="sng">
            <a:solidFill>
              <a:schemeClr val="tx2"/>
            </a:solidFill>
            <a:prstDash val="solid"/>
            <a:headEnd type="none" w="med" len="med"/>
            <a:tailEnd type="none" w="med" len="med"/>
          </a:ln>
        </p:spPr>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Rectangle 12"/>
          <p:cNvSpPr>
            <a:spLocks noChangeArrowheads="1"/>
          </p:cNvSpPr>
          <p:nvPr/>
        </p:nvSpPr>
        <p:spPr bwMode="auto">
          <a:xfrm>
            <a:off x="6340027" y="6450619"/>
            <a:ext cx="2803973" cy="369332"/>
          </a:xfrm>
          <a:prstGeom prst="rect">
            <a:avLst/>
          </a:prstGeom>
          <a:noFill/>
          <a:ln w="9525">
            <a:noFill/>
            <a:miter lim="800000"/>
            <a:tailEnd type="none" w="lg" len="lg"/>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wenjiecoder@outlook.com</a:t>
            </a:r>
            <a:endParaRPr kumimoji="0" lang="zh-CN" altLang="en-US" sz="1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2" name="Text Box 4"/>
          <p:cNvSpPr txBox="1">
            <a:spLocks noChangeArrowheads="1"/>
          </p:cNvSpPr>
          <p:nvPr userDrawn="1"/>
        </p:nvSpPr>
        <p:spPr bwMode="auto">
          <a:xfrm>
            <a:off x="7812360" y="8620"/>
            <a:ext cx="1332149" cy="764703"/>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spcBef>
                <a:spcPct val="50000"/>
              </a:spcBef>
            </a:pPr>
            <a:fld id="{17E66D44-5078-4FC8-AF00-8FF9453B7C99}" type="slidenum">
              <a:rPr lang="zh-CN" altLang="en-US" sz="2000" b="0" smtClean="0">
                <a:solidFill>
                  <a:srgbClr val="FF0000"/>
                </a:solidFill>
                <a:ea typeface="宋体" pitchFamily="2" charset="-122"/>
              </a:rPr>
              <a:pPr algn="ctr">
                <a:spcBef>
                  <a:spcPct val="50000"/>
                </a:spcBef>
              </a:pPr>
              <a:t>‹#›</a:t>
            </a:fld>
            <a:r>
              <a:rPr lang="en-US" altLang="zh-CN" sz="2000" b="0" dirty="0">
                <a:solidFill>
                  <a:srgbClr val="FF0000"/>
                </a:solidFill>
                <a:ea typeface="宋体" pitchFamily="2" charset="-122"/>
              </a:rPr>
              <a:t>/56</a:t>
            </a:r>
          </a:p>
        </p:txBody>
      </p:sp>
      <p:pic>
        <p:nvPicPr>
          <p:cNvPr id="13" name="图片 12">
            <a:extLst>
              <a:ext uri="{FF2B5EF4-FFF2-40B4-BE49-F238E27FC236}">
                <a16:creationId xmlns:a16="http://schemas.microsoft.com/office/drawing/2014/main" id="{83D92BA7-43B9-4895-B87A-4A2E6FA7FF4D}"/>
              </a:ext>
            </a:extLst>
          </p:cNvPr>
          <p:cNvPicPr>
            <a:picLocks noChangeAspect="1"/>
          </p:cNvPicPr>
          <p:nvPr userDrawn="1"/>
        </p:nvPicPr>
        <p:blipFill>
          <a:blip r:embed="rId17"/>
          <a:stretch>
            <a:fillRect/>
          </a:stretch>
        </p:blipFill>
        <p:spPr>
          <a:xfrm>
            <a:off x="228531" y="6561348"/>
            <a:ext cx="1355137" cy="2896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18"/>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19"/>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18"/>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subTitle" idx="1"/>
          </p:nvPr>
        </p:nvSpPr>
        <p:spPr>
          <a:xfrm>
            <a:off x="359093" y="4584065"/>
            <a:ext cx="8424863" cy="541338"/>
          </a:xfrm>
        </p:spPr>
        <p:txBody>
          <a:bodyPr vert="horz" wrap="square" lIns="91440" tIns="45720" rIns="91440" bIns="45720" numCol="1" anchor="t" anchorCtr="0" compatLnSpc="1"/>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r>
              <a:rPr lang="zh-CN" altLang="en-US" sz="3500" dirty="0">
                <a:solidFill>
                  <a:schemeClr val="folHlink"/>
                </a:solidFill>
                <a:latin typeface="宋体" panose="02010600030101010101" pitchFamily="2" charset="-122"/>
              </a:rPr>
              <a:t>裴文杰</a:t>
            </a:r>
            <a:endParaRPr kumimoji="0" lang="en-US" altLang="zh-CN"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endPar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320516" name="Text Box 4"/>
          <p:cNvSpPr txBox="1">
            <a:spLocks noChangeArrowheads="1"/>
          </p:cNvSpPr>
          <p:nvPr/>
        </p:nvSpPr>
        <p:spPr bwMode="auto">
          <a:xfrm>
            <a:off x="107950" y="1843088"/>
            <a:ext cx="8893175" cy="2022475"/>
          </a:xfrm>
          <a:prstGeom prst="rect">
            <a:avLst/>
          </a:prstGeom>
          <a:noFill/>
          <a:ln w="9525">
            <a:noFill/>
            <a:miter lim="800000"/>
          </a:ln>
          <a:effectLst/>
        </p:spPr>
        <p:txBody>
          <a:bodyPr>
            <a:spAutoFit/>
          </a:bodyPr>
          <a:lstStyle/>
          <a:p>
            <a:pPr marR="0" algn="ctr" defTabSz="914400">
              <a:lnSpc>
                <a:spcPct val="80000"/>
              </a:lnSpc>
              <a:spcBef>
                <a:spcPts val="1200"/>
              </a:spcBef>
              <a:buClr>
                <a:srgbClr val="663300"/>
              </a:buClr>
              <a:buSzPct val="75000"/>
              <a:buFontTx/>
              <a:buNone/>
              <a:defRPr/>
            </a:pPr>
            <a:r>
              <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汇编语言程序设计</a:t>
            </a:r>
            <a:endParaRPr kumimoji="0" lang="en-US" altLang="zh-CN"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a:p>
            <a:pPr algn="ctr">
              <a:lnSpc>
                <a:spcPct val="80000"/>
              </a:lnSpc>
              <a:spcBef>
                <a:spcPts val="1200"/>
              </a:spcBef>
              <a:buClr>
                <a:srgbClr val="663300"/>
              </a:buClr>
              <a:buSzPct val="75000"/>
              <a:defRPr/>
            </a:pPr>
            <a:r>
              <a:rPr lang="zh-CN" altLang="en-US" sz="4400" dirty="0">
                <a:solidFill>
                  <a:srgbClr val="FF3300"/>
                </a:solidFill>
                <a:effectLst>
                  <a:outerShdw blurRad="38100" dist="38100" dir="2700000" algn="tl">
                    <a:srgbClr val="C0C0C0"/>
                  </a:outerShdw>
                </a:effectLst>
                <a:ea typeface="隶书" panose="02010509060101010101" pitchFamily="49" charset="-122"/>
              </a:rPr>
              <a:t>第</a:t>
            </a:r>
            <a:r>
              <a:rPr lang="en-US" altLang="zh-CN" sz="4400" dirty="0">
                <a:solidFill>
                  <a:srgbClr val="FF3300"/>
                </a:solidFill>
                <a:effectLst>
                  <a:outerShdw blurRad="38100" dist="38100" dir="2700000" algn="tl">
                    <a:srgbClr val="C0C0C0"/>
                  </a:outerShdw>
                </a:effectLst>
                <a:ea typeface="隶书" panose="02010509060101010101" pitchFamily="49" charset="-122"/>
              </a:rPr>
              <a:t>3</a:t>
            </a:r>
            <a:r>
              <a:rPr lang="zh-CN" altLang="en-US" sz="4400" dirty="0">
                <a:solidFill>
                  <a:srgbClr val="FF3300"/>
                </a:solidFill>
                <a:effectLst>
                  <a:outerShdw blurRad="38100" dist="38100" dir="2700000" algn="tl">
                    <a:srgbClr val="C0C0C0"/>
                  </a:outerShdw>
                </a:effectLst>
                <a:ea typeface="隶书" panose="02010509060101010101" pitchFamily="49" charset="-122"/>
              </a:rPr>
              <a:t>讲：汇编语言程序格式</a:t>
            </a:r>
          </a:p>
          <a:p>
            <a:pPr marR="0" algn="ctr" defTabSz="914400">
              <a:lnSpc>
                <a:spcPct val="80000"/>
              </a:lnSpc>
              <a:spcBef>
                <a:spcPts val="1200"/>
              </a:spcBef>
              <a:buClr>
                <a:srgbClr val="663300"/>
              </a:buClr>
              <a:buSzPct val="75000"/>
              <a:buFontTx/>
              <a:buNone/>
              <a:defRPr/>
            </a:pPr>
            <a:endPar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pic>
        <p:nvPicPr>
          <p:cNvPr id="6" name="图片 5">
            <a:extLst>
              <a:ext uri="{FF2B5EF4-FFF2-40B4-BE49-F238E27FC236}">
                <a16:creationId xmlns:a16="http://schemas.microsoft.com/office/drawing/2014/main" id="{B51BE322-3089-43FF-9DC2-3BA3B0345E73}"/>
              </a:ext>
            </a:extLst>
          </p:cNvPr>
          <p:cNvPicPr>
            <a:picLocks noChangeAspect="1"/>
          </p:cNvPicPr>
          <p:nvPr/>
        </p:nvPicPr>
        <p:blipFill>
          <a:blip r:embed="rId2"/>
          <a:stretch>
            <a:fillRect/>
          </a:stretch>
        </p:blipFill>
        <p:spPr>
          <a:xfrm>
            <a:off x="-2372" y="0"/>
            <a:ext cx="5262486" cy="1124744"/>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62" name="文本占位符 125961"/>
          <p:cNvSpPr>
            <a:spLocks noGrp="1"/>
          </p:cNvSpPr>
          <p:nvPr>
            <p:ph type="body" idx="1"/>
          </p:nvPr>
        </p:nvSpPr>
        <p:spPr>
          <a:xfrm>
            <a:off x="431540" y="1052736"/>
            <a:ext cx="8039236" cy="5257800"/>
          </a:xfrm>
        </p:spPr>
        <p:txBody>
          <a:bodyPr/>
          <a:lstStyle/>
          <a:p>
            <a:pPr marL="0" indent="187325">
              <a:buNone/>
            </a:pPr>
            <a:r>
              <a:rPr lang="zh-CN" altLang="en-US" sz="2200" dirty="0">
                <a:solidFill>
                  <a:schemeClr val="tx1"/>
                </a:solidFill>
                <a:effectLst/>
                <a:latin typeface="华文宋体" panose="02010600040101010101" pitchFamily="2" charset="-122"/>
                <a:ea typeface="华文宋体" panose="02010600040101010101" pitchFamily="2" charset="-122"/>
              </a:rPr>
              <a:t>    </a:t>
            </a:r>
            <a:r>
              <a:rPr lang="zh-CN" altLang="en-US" sz="2200" b="1" dirty="0">
                <a:solidFill>
                  <a:schemeClr val="tx1"/>
                </a:solidFill>
                <a:effectLst/>
                <a:latin typeface="华文宋体" panose="02010600040101010101" pitchFamily="2" charset="-122"/>
                <a:ea typeface="华文宋体" panose="02010600040101010101" pitchFamily="2" charset="-122"/>
              </a:rPr>
              <a:t>语句是汇编语言源程序的基本组成单位。一个汇编语言源程序中有3种基本语句：</a:t>
            </a:r>
            <a:r>
              <a:rPr lang="zh-CN" altLang="en-US" sz="2200" dirty="0">
                <a:effectLst/>
                <a:latin typeface="华文宋体" panose="02010600040101010101" pitchFamily="2" charset="-122"/>
                <a:ea typeface="华文宋体" panose="02010600040101010101" pitchFamily="2" charset="-122"/>
              </a:rPr>
              <a:t>指令语句、伪指令语句</a:t>
            </a:r>
            <a:r>
              <a:rPr lang="zh-CN" altLang="en-US" sz="2200" dirty="0">
                <a:solidFill>
                  <a:schemeClr val="tx1"/>
                </a:solidFill>
                <a:effectLst/>
                <a:latin typeface="华文宋体" panose="02010600040101010101" pitchFamily="2" charset="-122"/>
                <a:ea typeface="华文宋体" panose="02010600040101010101" pitchFamily="2" charset="-122"/>
              </a:rPr>
              <a:t>和</a:t>
            </a:r>
            <a:r>
              <a:rPr lang="zh-CN" altLang="en-US" sz="2200" dirty="0">
                <a:effectLst/>
                <a:latin typeface="华文宋体" panose="02010600040101010101" pitchFamily="2" charset="-122"/>
                <a:ea typeface="华文宋体" panose="02010600040101010101" pitchFamily="2" charset="-122"/>
              </a:rPr>
              <a:t>宏指令语句</a:t>
            </a:r>
            <a:r>
              <a:rPr lang="zh-CN" altLang="en-US" sz="2200" dirty="0">
                <a:solidFill>
                  <a:srgbClr val="FF0000"/>
                </a:solidFill>
                <a:effectLst/>
                <a:latin typeface="华文宋体" panose="02010600040101010101" pitchFamily="2" charset="-122"/>
                <a:ea typeface="华文宋体" panose="02010600040101010101" pitchFamily="2" charset="-122"/>
              </a:rPr>
              <a:t>（宏指令语句就是由若干条指令语句形成的语句）</a:t>
            </a:r>
            <a:r>
              <a:rPr lang="zh-CN" altLang="en-US" sz="2200" dirty="0">
                <a:solidFill>
                  <a:schemeClr val="tx1"/>
                </a:solidFill>
                <a:effectLst/>
                <a:latin typeface="华文宋体" panose="02010600040101010101" pitchFamily="2" charset="-122"/>
                <a:ea typeface="华文宋体" panose="02010600040101010101" pitchFamily="2" charset="-122"/>
              </a:rPr>
              <a:t>。</a:t>
            </a:r>
            <a:r>
              <a:rPr lang="zh-CN" altLang="en-US" sz="2200" b="1" dirty="0">
                <a:solidFill>
                  <a:schemeClr val="tx1"/>
                </a:solidFill>
                <a:effectLst/>
                <a:latin typeface="华文宋体" panose="02010600040101010101" pitchFamily="2" charset="-122"/>
                <a:ea typeface="华文宋体" panose="02010600040101010101" pitchFamily="2" charset="-122"/>
              </a:rPr>
              <a:t>前两种是最常见、最基本的语句。指令语句和伪指令语句不仅在程序中的功能不同，而且实现其功能的方法和时间也不同。</a:t>
            </a:r>
            <a:endParaRPr lang="en-US" altLang="zh-CN" sz="2200" b="1" dirty="0">
              <a:solidFill>
                <a:schemeClr val="tx1"/>
              </a:solidFill>
              <a:effectLst/>
              <a:latin typeface="华文宋体" panose="02010600040101010101" pitchFamily="2" charset="-122"/>
              <a:ea typeface="华文宋体" panose="02010600040101010101" pitchFamily="2" charset="-122"/>
            </a:endParaRPr>
          </a:p>
          <a:p>
            <a:pPr marL="0" indent="187325">
              <a:buNone/>
            </a:pPr>
            <a:endParaRPr lang="zh-CN" altLang="en-US" sz="2200" b="1" dirty="0">
              <a:solidFill>
                <a:schemeClr val="tx1"/>
              </a:solidFill>
              <a:effectLst/>
              <a:latin typeface="华文宋体" panose="02010600040101010101" pitchFamily="2" charset="-122"/>
              <a:ea typeface="华文宋体" panose="02010600040101010101" pitchFamily="2" charset="-122"/>
            </a:endParaRPr>
          </a:p>
          <a:p>
            <a:pPr marL="0" indent="187325">
              <a:buNone/>
            </a:pPr>
            <a:r>
              <a:rPr lang="zh-CN" altLang="en-US" sz="2200" b="1" dirty="0">
                <a:solidFill>
                  <a:schemeClr val="tx1"/>
                </a:solidFill>
                <a:effectLst/>
                <a:latin typeface="华文宋体" panose="02010600040101010101" pitchFamily="2" charset="-122"/>
                <a:ea typeface="华文宋体" panose="02010600040101010101" pitchFamily="2" charset="-122"/>
              </a:rPr>
              <a:t>1、指令语句 </a:t>
            </a:r>
          </a:p>
          <a:p>
            <a:pPr marL="0" indent="187325">
              <a:buNone/>
            </a:pPr>
            <a:r>
              <a:rPr lang="zh-CN" altLang="en-US" sz="2200" b="1" dirty="0">
                <a:solidFill>
                  <a:schemeClr val="tx1"/>
                </a:solidFill>
                <a:effectLst/>
                <a:latin typeface="华文宋体" panose="02010600040101010101" pitchFamily="2" charset="-122"/>
                <a:ea typeface="华文宋体" panose="02010600040101010101" pitchFamily="2" charset="-122"/>
              </a:rPr>
              <a:t>   指令语句就是计算机中指令系统的各条指令，每条指令语句在汇编时都产生一个供</a:t>
            </a:r>
            <a:r>
              <a:rPr lang="en-US" altLang="zh-CN" sz="2200" b="1" dirty="0">
                <a:solidFill>
                  <a:schemeClr val="tx1"/>
                </a:solidFill>
                <a:effectLst/>
                <a:latin typeface="华文宋体" panose="02010600040101010101" pitchFamily="2" charset="-122"/>
                <a:ea typeface="华文宋体" panose="02010600040101010101" pitchFamily="2" charset="-122"/>
              </a:rPr>
              <a:t>CPU</a:t>
            </a:r>
            <a:r>
              <a:rPr lang="zh-CN" altLang="en-US" sz="2200" b="1" dirty="0">
                <a:solidFill>
                  <a:schemeClr val="tx1"/>
                </a:solidFill>
                <a:effectLst/>
                <a:latin typeface="华文宋体" panose="02010600040101010101" pitchFamily="2" charset="-122"/>
                <a:ea typeface="华文宋体" panose="02010600040101010101" pitchFamily="2" charset="-122"/>
              </a:rPr>
              <a:t>执行的机器目标代码。</a:t>
            </a:r>
          </a:p>
          <a:p>
            <a:pPr marL="0" indent="187325">
              <a:buNone/>
            </a:pPr>
            <a:r>
              <a:rPr lang="zh-CN" altLang="en-US" sz="2200" b="1" dirty="0">
                <a:solidFill>
                  <a:schemeClr val="tx1"/>
                </a:solidFill>
                <a:effectLst/>
                <a:latin typeface="华文宋体" panose="02010600040101010101" pitchFamily="2" charset="-122"/>
                <a:ea typeface="华文宋体" panose="02010600040101010101" pitchFamily="2" charset="-122"/>
              </a:rPr>
              <a:t>   计算机中每条指令语句表示一种基本功能，这些基本功能是在程序运行期间由计算机硬件来实现的。</a:t>
            </a:r>
            <a:r>
              <a:rPr lang="zh-CN" altLang="en-US" sz="2000" dirty="0">
                <a:solidFill>
                  <a:schemeClr val="tx1"/>
                </a:solidFill>
                <a:effectLst/>
                <a:latin typeface="华文宋体" panose="02010600040101010101" pitchFamily="2" charset="-122"/>
                <a:ea typeface="华文宋体" panose="02010600040101010101" pitchFamily="2" charset="-122"/>
              </a:rPr>
              <a:t>一条指令语句由四个字段组成，其一般格式如下：</a:t>
            </a:r>
          </a:p>
          <a:p>
            <a:pPr marL="0" indent="187325">
              <a:buNone/>
            </a:pPr>
            <a:r>
              <a:rPr lang="zh-CN" altLang="en-US" sz="2000" dirty="0">
                <a:solidFill>
                  <a:schemeClr val="tx1"/>
                </a:solidFill>
                <a:effectLst/>
                <a:latin typeface="华文宋体" panose="02010600040101010101" pitchFamily="2" charset="-122"/>
                <a:ea typeface="华文宋体" panose="02010600040101010101" pitchFamily="2" charset="-122"/>
              </a:rPr>
              <a:t>   </a:t>
            </a:r>
            <a:r>
              <a:rPr lang="zh-CN" altLang="en-US" sz="2000" dirty="0">
                <a:solidFill>
                  <a:srgbClr val="FF0000"/>
                </a:solidFill>
                <a:effectLst/>
                <a:latin typeface="华文宋体" panose="02010600040101010101" pitchFamily="2" charset="-122"/>
                <a:ea typeface="华文宋体" panose="02010600040101010101" pitchFamily="2" charset="-122"/>
              </a:rPr>
              <a:t>[标号名：]　操作码　[操作数]　[；注释]</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汇编语言语句的基本格式</a:t>
            </a:r>
          </a:p>
        </p:txBody>
      </p:sp>
      <p:sp>
        <p:nvSpPr>
          <p:cNvPr id="7" name="文本框 9218">
            <a:extLst>
              <a:ext uri="{FF2B5EF4-FFF2-40B4-BE49-F238E27FC236}">
                <a16:creationId xmlns:a16="http://schemas.microsoft.com/office/drawing/2014/main" id="{6E17CC57-5FF7-7640-85B1-1BFB1BA6768C}"/>
              </a:ext>
            </a:extLst>
          </p:cNvPr>
          <p:cNvSpPr txBox="1"/>
          <p:nvPr/>
        </p:nvSpPr>
        <p:spPr>
          <a:xfrm>
            <a:off x="5544108" y="404664"/>
            <a:ext cx="3467184" cy="6280630"/>
          </a:xfrm>
          <a:prstGeom prst="rect">
            <a:avLst/>
          </a:prstGeom>
          <a:solidFill>
            <a:schemeClr val="bg1"/>
          </a:solidFill>
          <a:ln w="12700" cmpd="sng">
            <a:solidFill>
              <a:srgbClr val="FF3300"/>
            </a:solidFill>
            <a:prstDash val="solid"/>
          </a:ln>
        </p:spPr>
        <p:txBody>
          <a:bodyPr wrap="square">
            <a:spAutoFit/>
          </a:bodyPr>
          <a:lstStyle/>
          <a:p>
            <a:pPr>
              <a:lnSpc>
                <a:spcPct val="20000"/>
              </a:lnSpc>
              <a:spcBef>
                <a:spcPct val="50000"/>
              </a:spcBef>
            </a:pPr>
            <a:endParaRPr lang="en-US" altLang="zh-CN" sz="20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endParaRPr>
          </a:p>
          <a:p>
            <a:pPr>
              <a:lnSpc>
                <a:spcPct val="20000"/>
              </a:lnSpc>
              <a:spcBef>
                <a:spcPct val="50000"/>
              </a:spcBef>
            </a:pPr>
            <a:r>
              <a:rPr lang="zh-CN" altLang="en-US" sz="2000" noProof="1">
                <a:solidFill>
                  <a:srgbClr val="C00000"/>
                </a:solidFill>
                <a:effectLst>
                  <a:outerShdw blurRad="38100" dist="38100" dir="2700000">
                    <a:srgbClr val="FFFFFF"/>
                  </a:outerShdw>
                </a:effectLst>
                <a:latin typeface="黑体" panose="02010609060101010101" pitchFamily="2" charset="-122"/>
                <a:ea typeface="黑体" panose="02010609060101010101" pitchFamily="2" charset="-122"/>
                <a:cs typeface="+mn-ea"/>
              </a:rPr>
              <a:t>例：</a:t>
            </a:r>
            <a:r>
              <a:rPr lang="en-US" altLang="zh-CN" sz="2000" noProof="1">
                <a:solidFill>
                  <a:srgbClr val="C00000"/>
                </a:solidFill>
                <a:effectLst>
                  <a:outerShdw blurRad="38100" dist="38100" dir="2700000">
                    <a:srgbClr val="FFFFFF"/>
                  </a:outerShdw>
                </a:effectLst>
                <a:latin typeface="黑体" panose="02010609060101010101" pitchFamily="2" charset="-122"/>
                <a:ea typeface="黑体" panose="02010609060101010101" pitchFamily="2" charset="-122"/>
                <a:cs typeface="+mn-ea"/>
              </a:rPr>
              <a:t>result=a+b</a:t>
            </a:r>
          </a:p>
          <a:p>
            <a:pPr>
              <a:lnSpc>
                <a:spcPct val="20000"/>
              </a:lnSpc>
              <a:spcBef>
                <a:spcPct val="50000"/>
              </a:spcBef>
            </a:pPr>
            <a:endPar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endParaRP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data</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segment</a:t>
            </a:r>
          </a:p>
          <a:p>
            <a:pPr>
              <a:lnSpc>
                <a:spcPct val="50000"/>
              </a:lnSpc>
              <a:spcBef>
                <a:spcPct val="50000"/>
              </a:spcBef>
            </a:pPr>
            <a:r>
              <a:rPr lang="zh-CN" altLang="en-US" sz="1800" noProof="1">
                <a:solidFill>
                  <a:schemeClr val="bg2"/>
                </a:solidFill>
                <a:latin typeface="黑体" panose="02010609060101010101" pitchFamily="2" charset="-122"/>
                <a:ea typeface="黑体" panose="02010609060101010101" pitchFamily="2" charset="-122"/>
                <a:cs typeface="+mn-ea"/>
              </a:rPr>
              <a:t>  </a:t>
            </a:r>
            <a:r>
              <a:rPr lang="en-US" altLang="zh-CN" sz="1800" noProof="1">
                <a:solidFill>
                  <a:schemeClr val="bg2"/>
                </a:solidFill>
                <a:latin typeface="黑体" panose="02010609060101010101" pitchFamily="2" charset="-122"/>
                <a:ea typeface="黑体" panose="02010609060101010101" pitchFamily="2" charset="-122"/>
                <a:cs typeface="+mn-ea"/>
              </a:rPr>
              <a:t>a	db  1</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b	db  2</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result  db  ?</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string  db  'result=$’</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data</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ends	</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code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segment</a:t>
            </a:r>
          </a:p>
          <a:p>
            <a:pPr>
              <a:lnSpc>
                <a:spcPct val="2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assume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cs:code,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ds:data</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start:</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mov</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ax,data</a:t>
            </a:r>
          </a:p>
          <a:p>
            <a:pPr>
              <a:lnSpc>
                <a:spcPct val="2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mov</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ds,ax</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al,a</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add   al,b</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result,al</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lea   dx,string</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ah,09</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add   result,30h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dl,result</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ah,2</a:t>
            </a:r>
          </a:p>
          <a:p>
            <a:pPr>
              <a:lnSpc>
                <a:spcPct val="4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ah,4ch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code    ends</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end </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start</a:t>
            </a:r>
            <a:endParaRPr lang="en-US" altLang="zh-CN" sz="1800" b="1" noProof="1">
              <a:solidFill>
                <a:schemeClr val="bg2"/>
              </a:solidFill>
              <a:latin typeface="黑体" panose="02010609060101010101" pitchFamily="2" charset="-122"/>
              <a:ea typeface="黑体" panose="02010609060101010101" pitchFamily="2" charset="-122"/>
              <a:cs typeface="+mn-ea"/>
            </a:endParaRPr>
          </a:p>
        </p:txBody>
      </p:sp>
      <p:sp>
        <p:nvSpPr>
          <p:cNvPr id="5" name="Rectangle 4">
            <a:extLst>
              <a:ext uri="{FF2B5EF4-FFF2-40B4-BE49-F238E27FC236}">
                <a16:creationId xmlns:a16="http://schemas.microsoft.com/office/drawing/2014/main" id="{96FBB997-5CA7-504F-A89D-F0E0DA084D1D}"/>
              </a:ext>
            </a:extLst>
          </p:cNvPr>
          <p:cNvSpPr/>
          <p:nvPr/>
        </p:nvSpPr>
        <p:spPr bwMode="auto">
          <a:xfrm>
            <a:off x="6387285" y="2816932"/>
            <a:ext cx="2052227" cy="3243611"/>
          </a:xfrm>
          <a:prstGeom prst="rect">
            <a:avLst/>
          </a:prstGeom>
          <a:noFill/>
          <a:ln w="19050" cap="flat" cmpd="sng" algn="ctr">
            <a:solidFill>
              <a:srgbClr val="66CC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77274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矩形 130049"/>
          <p:cNvSpPr/>
          <p:nvPr/>
        </p:nvSpPr>
        <p:spPr>
          <a:xfrm>
            <a:off x="1447800" y="3352800"/>
            <a:ext cx="7696200" cy="457200"/>
          </a:xfrm>
          <a:prstGeom prst="rect">
            <a:avLst/>
          </a:prstGeom>
          <a:noFill/>
          <a:ln w="9525">
            <a:noFill/>
          </a:ln>
        </p:spPr>
        <p:txBody>
          <a:bodyPr>
            <a:spAutoFit/>
          </a:bodyPr>
          <a:lstStyle/>
          <a:p>
            <a:pPr algn="just">
              <a:buClr>
                <a:schemeClr val="bg1"/>
              </a:buClr>
            </a:pPr>
            <a:endParaRPr lang="zh-CN" altLang="en-US" dirty="0">
              <a:latin typeface="Times New Roman" panose="02020603050405020304" pitchFamily="18" charset="0"/>
              <a:ea typeface="宋体" panose="02010600030101010101" pitchFamily="2" charset="-122"/>
            </a:endParaRPr>
          </a:p>
        </p:txBody>
      </p:sp>
      <p:sp>
        <p:nvSpPr>
          <p:cNvPr id="130051" name="矩形 130050"/>
          <p:cNvSpPr/>
          <p:nvPr/>
        </p:nvSpPr>
        <p:spPr>
          <a:xfrm>
            <a:off x="533400" y="980728"/>
            <a:ext cx="7848600" cy="5564600"/>
          </a:xfrm>
          <a:prstGeom prst="rect">
            <a:avLst/>
          </a:prstGeom>
          <a:noFill/>
          <a:ln w="9525">
            <a:noFill/>
          </a:ln>
        </p:spPr>
        <p:txBody>
          <a:bodyPr>
            <a:spAutoFit/>
          </a:bodyPr>
          <a:lstStyle/>
          <a:p>
            <a:pPr algn="l">
              <a:spcBef>
                <a:spcPct val="50000"/>
              </a:spcBef>
              <a:buClr>
                <a:schemeClr val="bg1"/>
              </a:buClr>
            </a:pPr>
            <a:r>
              <a:rPr lang="zh-CN" altLang="en-US" b="1" dirty="0">
                <a:latin typeface="华文宋体" panose="02010600040101010101" pitchFamily="2" charset="-122"/>
                <a:ea typeface="华文宋体" panose="02010600040101010101" pitchFamily="2" charset="-122"/>
              </a:rPr>
              <a:t>2、</a:t>
            </a:r>
            <a:r>
              <a:rPr lang="zh-CN" altLang="en-US" sz="2200" b="1" dirty="0">
                <a:latin typeface="华文宋体" panose="02010600040101010101" pitchFamily="2" charset="-122"/>
                <a:ea typeface="华文宋体" panose="02010600040101010101" pitchFamily="2" charset="-122"/>
              </a:rPr>
              <a:t>伪指令语句 </a:t>
            </a:r>
          </a:p>
          <a:p>
            <a:pPr algn="l">
              <a:spcBef>
                <a:spcPct val="30000"/>
              </a:spcBef>
              <a:buClr>
                <a:schemeClr val="bg1"/>
              </a:buClr>
            </a:pPr>
            <a:r>
              <a:rPr lang="zh-CN" altLang="en-US" sz="2200" b="1" dirty="0">
                <a:latin typeface="华文宋体" panose="02010600040101010101" pitchFamily="2" charset="-122"/>
                <a:ea typeface="华文宋体" panose="02010600040101010101" pitchFamily="2" charset="-122"/>
              </a:rPr>
              <a:t>    伪指令语句指示汇编程序在汇编源程序时完成某些工作，比如完成数据定义、分配存储区、指示程序结束等。</a:t>
            </a:r>
          </a:p>
          <a:p>
            <a:pPr algn="just">
              <a:spcBef>
                <a:spcPct val="30000"/>
              </a:spcBef>
              <a:buClr>
                <a:schemeClr val="bg1"/>
              </a:buClr>
            </a:pPr>
            <a:r>
              <a:rPr lang="zh-CN" altLang="en-US" sz="2200" b="1" dirty="0">
                <a:latin typeface="华文宋体" panose="02010600040101010101" pitchFamily="2" charset="-122"/>
                <a:ea typeface="华文宋体" panose="02010600040101010101" pitchFamily="2" charset="-122"/>
              </a:rPr>
              <a:t>    </a:t>
            </a:r>
            <a:r>
              <a:rPr lang="zh-CN" altLang="en-US" sz="2200" b="1" dirty="0">
                <a:solidFill>
                  <a:srgbClr val="FF0000"/>
                </a:solidFill>
                <a:latin typeface="华文宋体" panose="02010600040101010101" pitchFamily="2" charset="-122"/>
                <a:ea typeface="华文宋体" panose="02010600040101010101" pitchFamily="2" charset="-122"/>
              </a:rPr>
              <a:t>伪指令属于汇编控制命令，它所指示的操作是由汇编程序在汇编源程序时完成的，在汇编时，它不产生目标代码，在将源程序汇编成目标程序后，它就不复存在了</a:t>
            </a:r>
            <a:r>
              <a:rPr lang="zh-CN" altLang="en-US" sz="2200" b="1"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一条伪指令语句也由四个字段组成，其一般格式如下：</a:t>
            </a:r>
          </a:p>
          <a:p>
            <a:pPr algn="just">
              <a:spcBef>
                <a:spcPct val="50000"/>
              </a:spcBef>
              <a:buClr>
                <a:schemeClr val="bg1"/>
              </a:buClr>
            </a:pPr>
            <a:r>
              <a:rPr lang="zh-CN" altLang="en-US" sz="2000" dirty="0">
                <a:solidFill>
                  <a:srgbClr val="0000FF"/>
                </a:solidFill>
                <a:latin typeface="华文宋体" panose="02010600040101010101" pitchFamily="2" charset="-122"/>
                <a:ea typeface="华文宋体" panose="02010600040101010101" pitchFamily="2" charset="-122"/>
              </a:rPr>
              <a:t>  [符号名]　伪操作码　操作数　[；注释]</a:t>
            </a:r>
            <a:endParaRPr lang="en-US" altLang="zh-CN" sz="2200" dirty="0">
              <a:latin typeface="华文宋体" panose="02010600040101010101" pitchFamily="2" charset="-122"/>
              <a:ea typeface="华文宋体" panose="02010600040101010101" pitchFamily="2" charset="-122"/>
            </a:endParaRPr>
          </a:p>
          <a:p>
            <a:pPr algn="just">
              <a:spcBef>
                <a:spcPct val="30000"/>
              </a:spcBef>
              <a:buClr>
                <a:schemeClr val="bg1"/>
              </a:buClr>
            </a:pPr>
            <a:endParaRPr lang="zh-CN" altLang="en-US" sz="2200" b="1" dirty="0">
              <a:latin typeface="华文宋体" panose="02010600040101010101" pitchFamily="2" charset="-122"/>
              <a:ea typeface="华文宋体" panose="02010600040101010101" pitchFamily="2" charset="-122"/>
            </a:endParaRPr>
          </a:p>
          <a:p>
            <a:pPr algn="just">
              <a:spcBef>
                <a:spcPct val="30000"/>
              </a:spcBef>
              <a:buClr>
                <a:schemeClr val="bg1"/>
              </a:buClr>
            </a:pPr>
            <a:r>
              <a:rPr lang="zh-CN" altLang="en-US" sz="2200" b="1" dirty="0">
                <a:latin typeface="华文宋体" panose="02010600040101010101" pitchFamily="2" charset="-122"/>
                <a:ea typeface="华文宋体" panose="02010600040101010101" pitchFamily="2" charset="-122"/>
              </a:rPr>
              <a:t>   </a:t>
            </a:r>
            <a:r>
              <a:rPr lang="zh-CN" altLang="en-US" sz="2200" b="1" dirty="0">
                <a:solidFill>
                  <a:srgbClr val="FF0000"/>
                </a:solidFill>
                <a:latin typeface="华文宋体" panose="02010600040101010101" pitchFamily="2" charset="-122"/>
                <a:ea typeface="华文宋体" panose="02010600040101010101" pitchFamily="2" charset="-122"/>
              </a:rPr>
              <a:t>由上可知，伪指令语句与指令语句的主要区别是：</a:t>
            </a:r>
            <a:endParaRPr lang="en-US" altLang="zh-CN" sz="2200" b="1" dirty="0">
              <a:solidFill>
                <a:srgbClr val="FF0000"/>
              </a:solidFill>
              <a:latin typeface="华文宋体" panose="02010600040101010101" pitchFamily="2" charset="-122"/>
              <a:ea typeface="华文宋体" panose="02010600040101010101" pitchFamily="2" charset="-122"/>
            </a:endParaRPr>
          </a:p>
          <a:p>
            <a:pPr marL="342900" indent="-342900" algn="just">
              <a:spcBef>
                <a:spcPct val="30000"/>
              </a:spcBef>
              <a:buFont typeface="Wingdings" panose="05000000000000000000" pitchFamily="2" charset="2"/>
              <a:buChar char="u"/>
            </a:pPr>
            <a:r>
              <a:rPr lang="zh-CN" altLang="en-US" sz="2200" b="1" dirty="0">
                <a:solidFill>
                  <a:srgbClr val="FF0000"/>
                </a:solidFill>
                <a:latin typeface="华文宋体" panose="02010600040101010101" pitchFamily="2" charset="-122"/>
                <a:ea typeface="华文宋体" panose="02010600040101010101" pitchFamily="2" charset="-122"/>
              </a:rPr>
              <a:t>伪指令语句经汇编后不产生机器目标代码，而指令语句经汇编后将产生相应的机器目标代码；</a:t>
            </a:r>
            <a:endParaRPr lang="en-US" altLang="zh-CN" sz="2200" b="1" dirty="0">
              <a:solidFill>
                <a:srgbClr val="FF0000"/>
              </a:solidFill>
              <a:latin typeface="华文宋体" panose="02010600040101010101" pitchFamily="2" charset="-122"/>
              <a:ea typeface="华文宋体" panose="02010600040101010101" pitchFamily="2" charset="-122"/>
            </a:endParaRPr>
          </a:p>
          <a:p>
            <a:pPr marL="342900" indent="-342900" algn="just">
              <a:spcBef>
                <a:spcPct val="30000"/>
              </a:spcBef>
              <a:buFont typeface="Wingdings" panose="05000000000000000000" pitchFamily="2" charset="2"/>
              <a:buChar char="u"/>
            </a:pPr>
            <a:r>
              <a:rPr lang="zh-CN" altLang="en-US" sz="2200" b="1" dirty="0">
                <a:solidFill>
                  <a:srgbClr val="FF0000"/>
                </a:solidFill>
                <a:latin typeface="华文宋体" panose="02010600040101010101" pitchFamily="2" charset="-122"/>
                <a:ea typeface="华文宋体" panose="02010600040101010101" pitchFamily="2" charset="-122"/>
              </a:rPr>
              <a:t>伪指令语句所指示的操作是在程序汇编时完成的，而指令语句的操作必须在程序运行时才能完成。</a:t>
            </a:r>
          </a:p>
        </p:txBody>
      </p:sp>
      <p:sp>
        <p:nvSpPr>
          <p:cNvPr id="6" name="文本框 1"/>
          <p:cNvSpPr txBox="1"/>
          <p:nvPr/>
        </p:nvSpPr>
        <p:spPr>
          <a:xfrm>
            <a:off x="452120" y="317500"/>
            <a:ext cx="6392545" cy="892552"/>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汇编语言语句的基本格式</a:t>
            </a:r>
          </a:p>
          <a:p>
            <a:pPr algn="l"/>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5" name="文本框 9218">
            <a:extLst>
              <a:ext uri="{FF2B5EF4-FFF2-40B4-BE49-F238E27FC236}">
                <a16:creationId xmlns:a16="http://schemas.microsoft.com/office/drawing/2014/main" id="{653689A1-D3F7-C043-B554-CCAFC5D4A592}"/>
              </a:ext>
            </a:extLst>
          </p:cNvPr>
          <p:cNvSpPr txBox="1"/>
          <p:nvPr/>
        </p:nvSpPr>
        <p:spPr>
          <a:xfrm>
            <a:off x="5295900" y="259870"/>
            <a:ext cx="3467184" cy="6280630"/>
          </a:xfrm>
          <a:prstGeom prst="rect">
            <a:avLst/>
          </a:prstGeom>
          <a:solidFill>
            <a:schemeClr val="bg1"/>
          </a:solidFill>
          <a:ln w="12700" cmpd="sng">
            <a:solidFill>
              <a:srgbClr val="FF3300"/>
            </a:solidFill>
            <a:prstDash val="solid"/>
          </a:ln>
        </p:spPr>
        <p:txBody>
          <a:bodyPr wrap="square">
            <a:spAutoFit/>
          </a:bodyPr>
          <a:lstStyle/>
          <a:p>
            <a:pPr>
              <a:lnSpc>
                <a:spcPct val="20000"/>
              </a:lnSpc>
              <a:spcBef>
                <a:spcPct val="50000"/>
              </a:spcBef>
            </a:pPr>
            <a:endParaRPr lang="en-US" altLang="zh-CN" sz="20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endParaRPr>
          </a:p>
          <a:p>
            <a:pPr>
              <a:lnSpc>
                <a:spcPct val="20000"/>
              </a:lnSpc>
              <a:spcBef>
                <a:spcPct val="50000"/>
              </a:spcBef>
            </a:pPr>
            <a:r>
              <a:rPr lang="zh-CN" altLang="en-US" sz="2000" noProof="1">
                <a:solidFill>
                  <a:srgbClr val="C00000"/>
                </a:solidFill>
                <a:effectLst>
                  <a:outerShdw blurRad="38100" dist="38100" dir="2700000">
                    <a:srgbClr val="FFFFFF"/>
                  </a:outerShdw>
                </a:effectLst>
                <a:latin typeface="黑体" panose="02010609060101010101" pitchFamily="2" charset="-122"/>
                <a:ea typeface="黑体" panose="02010609060101010101" pitchFamily="2" charset="-122"/>
                <a:cs typeface="+mn-ea"/>
              </a:rPr>
              <a:t>例：</a:t>
            </a:r>
            <a:r>
              <a:rPr lang="en-US" altLang="zh-CN" sz="2000" noProof="1">
                <a:solidFill>
                  <a:srgbClr val="C00000"/>
                </a:solidFill>
                <a:effectLst>
                  <a:outerShdw blurRad="38100" dist="38100" dir="2700000">
                    <a:srgbClr val="FFFFFF"/>
                  </a:outerShdw>
                </a:effectLst>
                <a:latin typeface="黑体" panose="02010609060101010101" pitchFamily="2" charset="-122"/>
                <a:ea typeface="黑体" panose="02010609060101010101" pitchFamily="2" charset="-122"/>
                <a:cs typeface="+mn-ea"/>
              </a:rPr>
              <a:t>result=a+b</a:t>
            </a:r>
          </a:p>
          <a:p>
            <a:pPr>
              <a:lnSpc>
                <a:spcPct val="20000"/>
              </a:lnSpc>
              <a:spcBef>
                <a:spcPct val="50000"/>
              </a:spcBef>
            </a:pPr>
            <a:endPar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endParaRP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data</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segment</a:t>
            </a:r>
          </a:p>
          <a:p>
            <a:pPr>
              <a:lnSpc>
                <a:spcPct val="50000"/>
              </a:lnSpc>
              <a:spcBef>
                <a:spcPct val="50000"/>
              </a:spcBef>
            </a:pPr>
            <a:r>
              <a:rPr lang="zh-CN" altLang="en-US" sz="1800" noProof="1">
                <a:solidFill>
                  <a:schemeClr val="bg2"/>
                </a:solidFill>
                <a:latin typeface="黑体" panose="02010609060101010101" pitchFamily="2" charset="-122"/>
                <a:ea typeface="黑体" panose="02010609060101010101" pitchFamily="2" charset="-122"/>
                <a:cs typeface="+mn-ea"/>
              </a:rPr>
              <a:t>  </a:t>
            </a:r>
            <a:r>
              <a:rPr lang="en-US" altLang="zh-CN" sz="1800" noProof="1">
                <a:solidFill>
                  <a:schemeClr val="bg2"/>
                </a:solidFill>
                <a:latin typeface="黑体" panose="02010609060101010101" pitchFamily="2" charset="-122"/>
                <a:ea typeface="黑体" panose="02010609060101010101" pitchFamily="2" charset="-122"/>
                <a:cs typeface="+mn-ea"/>
              </a:rPr>
              <a:t>a	db  1</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b	db  2</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result  db  ?</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string  db  'result=$’</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data</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ends	</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code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segment</a:t>
            </a:r>
          </a:p>
          <a:p>
            <a:pPr>
              <a:lnSpc>
                <a:spcPct val="2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assume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cs:code,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ds:data</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start:</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mov</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ax,data</a:t>
            </a:r>
          </a:p>
          <a:p>
            <a:pPr>
              <a:lnSpc>
                <a:spcPct val="2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mov</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ds,ax</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al,a</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add   al,b</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result,al</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lea   dx,string</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ah,09</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add   result,30h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dl,result</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ah,2</a:t>
            </a:r>
          </a:p>
          <a:p>
            <a:pPr>
              <a:lnSpc>
                <a:spcPct val="4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ah,4ch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code    ends</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end </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start</a:t>
            </a:r>
            <a:endParaRPr lang="en-US" altLang="zh-CN" sz="1800" b="1" noProof="1">
              <a:solidFill>
                <a:schemeClr val="bg2"/>
              </a:solidFill>
              <a:latin typeface="黑体" panose="02010609060101010101" pitchFamily="2" charset="-122"/>
              <a:ea typeface="黑体" panose="02010609060101010101" pitchFamily="2" charset="-122"/>
              <a:cs typeface="+mn-ea"/>
            </a:endParaRPr>
          </a:p>
        </p:txBody>
      </p:sp>
      <p:sp>
        <p:nvSpPr>
          <p:cNvPr id="7" name="Rectangle 6">
            <a:extLst>
              <a:ext uri="{FF2B5EF4-FFF2-40B4-BE49-F238E27FC236}">
                <a16:creationId xmlns:a16="http://schemas.microsoft.com/office/drawing/2014/main" id="{5FE468FD-6E72-4A49-BB37-68A3AC403E45}"/>
              </a:ext>
            </a:extLst>
          </p:cNvPr>
          <p:cNvSpPr/>
          <p:nvPr/>
        </p:nvSpPr>
        <p:spPr bwMode="auto">
          <a:xfrm>
            <a:off x="5364088" y="751629"/>
            <a:ext cx="3017912" cy="1921288"/>
          </a:xfrm>
          <a:prstGeom prst="rect">
            <a:avLst/>
          </a:prstGeom>
          <a:noFill/>
          <a:ln w="19050" cap="flat" cmpd="sng" algn="ctr">
            <a:solidFill>
              <a:srgbClr val="66CC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40665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type="body" idx="1"/>
          </p:nvPr>
        </p:nvSpPr>
        <p:spPr>
          <a:xfrm>
            <a:off x="467544" y="1412776"/>
            <a:ext cx="8532948" cy="4525963"/>
          </a:xfrm>
        </p:spPr>
        <p:txBody>
          <a:bodyPr/>
          <a:lstStyle/>
          <a:p>
            <a:pPr algn="just">
              <a:buFontTx/>
              <a:buNone/>
            </a:pPr>
            <a:r>
              <a:rPr lang="zh-CN" altLang="en-US" sz="2400" dirty="0">
                <a:effectLst/>
                <a:latin typeface="华文宋体" panose="02010600040101010101" pitchFamily="2" charset="-122"/>
                <a:ea typeface="华文宋体" panose="02010600040101010101" pitchFamily="2" charset="-122"/>
              </a:rPr>
              <a:t>在格式上，指令语句和伪指令语句略有差别。</a:t>
            </a:r>
            <a:endParaRPr lang="en-US" altLang="zh-CN" sz="2400" dirty="0">
              <a:effectLst/>
              <a:latin typeface="华文宋体" panose="02010600040101010101" pitchFamily="2" charset="-122"/>
              <a:ea typeface="华文宋体" panose="02010600040101010101" pitchFamily="2" charset="-122"/>
            </a:endParaRPr>
          </a:p>
          <a:p>
            <a:pPr algn="just">
              <a:buFontTx/>
              <a:buNone/>
            </a:pPr>
            <a:endParaRPr lang="zh-CN" altLang="en-US" sz="2400" dirty="0">
              <a:effectLst/>
              <a:latin typeface="华文宋体" panose="02010600040101010101" pitchFamily="2" charset="-122"/>
              <a:ea typeface="华文宋体" panose="02010600040101010101" pitchFamily="2" charset="-122"/>
              <a:cs typeface="Times New Roman" panose="02020603050405020304" pitchFamily="18" charset="0"/>
            </a:endParaRPr>
          </a:p>
          <a:p>
            <a:pPr algn="just">
              <a:buFontTx/>
              <a:buNone/>
            </a:pPr>
            <a:r>
              <a:rPr lang="zh-CN" altLang="en-US" sz="2400" dirty="0">
                <a:effectLst/>
                <a:latin typeface="华文宋体" panose="02010600040101010101" pitchFamily="2" charset="-122"/>
                <a:ea typeface="华文宋体" panose="02010600040101010101" pitchFamily="2" charset="-122"/>
              </a:rPr>
              <a:t>指令性语句的格式如下：</a:t>
            </a:r>
            <a:endParaRPr lang="zh-CN" altLang="en-US" sz="2400" dirty="0">
              <a:effectLst/>
              <a:latin typeface="华文宋体" panose="02010600040101010101" pitchFamily="2" charset="-122"/>
              <a:ea typeface="华文宋体" panose="02010600040101010101" pitchFamily="2" charset="-122"/>
              <a:cs typeface="Times New Roman" panose="02020603050405020304" pitchFamily="18" charset="0"/>
            </a:endParaRPr>
          </a:p>
          <a:p>
            <a:pPr algn="just">
              <a:buFontTx/>
              <a:buNone/>
            </a:pPr>
            <a:r>
              <a:rPr lang="en-US" altLang="zh-CN" sz="2400" dirty="0">
                <a:effectLst/>
                <a:latin typeface="华文宋体" panose="02010600040101010101" pitchFamily="2" charset="-122"/>
                <a:ea typeface="华文宋体" panose="02010600040101010101" pitchFamily="2" charset="-122"/>
                <a:cs typeface="Times New Roman" panose="02020603050405020304" pitchFamily="18" charset="0"/>
              </a:rPr>
              <a:t>[</a:t>
            </a:r>
            <a:r>
              <a:rPr lang="zh-CN" altLang="en-US" sz="2400" dirty="0">
                <a:solidFill>
                  <a:srgbClr val="FF0000"/>
                </a:solidFill>
                <a:effectLst/>
                <a:latin typeface="华文宋体" panose="02010600040101010101" pitchFamily="2" charset="-122"/>
                <a:ea typeface="华文宋体" panose="02010600040101010101" pitchFamily="2" charset="-122"/>
                <a:cs typeface="Times New Roman" panose="02020603050405020304" pitchFamily="18" charset="0"/>
              </a:rPr>
              <a:t>标号名</a:t>
            </a:r>
            <a:r>
              <a:rPr lang="zh-CN" altLang="en-US" sz="2400" dirty="0">
                <a:effectLst/>
                <a:latin typeface="华文宋体" panose="02010600040101010101" pitchFamily="2" charset="-122"/>
                <a:ea typeface="华文宋体" panose="02010600040101010101" pitchFamily="2" charset="-122"/>
              </a:rPr>
              <a:t>：</a:t>
            </a:r>
            <a:r>
              <a:rPr lang="en-US" altLang="zh-CN" sz="2400" dirty="0">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en-US" sz="2400" dirty="0">
                <a:effectLst/>
                <a:latin typeface="华文宋体" panose="02010600040101010101" pitchFamily="2" charset="-122"/>
                <a:ea typeface="华文宋体" panose="02010600040101010101" pitchFamily="2" charset="-122"/>
              </a:rPr>
              <a:t>操作码</a:t>
            </a:r>
            <a:r>
              <a:rPr lang="zh-CN" altLang="en-US" sz="2400" dirty="0">
                <a:effectLst/>
                <a:latin typeface="华文宋体" panose="02010600040101010101" pitchFamily="2" charset="-122"/>
                <a:ea typeface="华文宋体" panose="02010600040101010101" pitchFamily="2" charset="-122"/>
                <a:cs typeface="Times New Roman" panose="02020603050405020304" pitchFamily="18" charset="0"/>
              </a:rPr>
              <a:t>  </a:t>
            </a:r>
            <a:r>
              <a:rPr lang="en-US" altLang="zh-CN" sz="2400" dirty="0">
                <a:effectLst/>
                <a:latin typeface="华文宋体" panose="02010600040101010101" pitchFamily="2" charset="-122"/>
                <a:ea typeface="华文宋体" panose="02010600040101010101" pitchFamily="2" charset="-122"/>
                <a:cs typeface="Times New Roman" panose="02020603050405020304" pitchFamily="18" charset="0"/>
              </a:rPr>
              <a:t>[</a:t>
            </a:r>
            <a:r>
              <a:rPr lang="zh-CN" altLang="en-US" sz="2400" dirty="0">
                <a:effectLst/>
                <a:latin typeface="华文宋体" panose="02010600040101010101" pitchFamily="2" charset="-122"/>
                <a:ea typeface="华文宋体" panose="02010600040101010101" pitchFamily="2" charset="-122"/>
              </a:rPr>
              <a:t>操作数</a:t>
            </a:r>
            <a:r>
              <a:rPr lang="en-US" altLang="zh-CN" sz="2400" dirty="0">
                <a:effectLst/>
                <a:latin typeface="华文宋体" panose="02010600040101010101" pitchFamily="2" charset="-122"/>
                <a:ea typeface="华文宋体" panose="02010600040101010101" pitchFamily="2" charset="-122"/>
                <a:cs typeface="Times New Roman" panose="02020603050405020304" pitchFamily="18" charset="0"/>
              </a:rPr>
              <a:t>[</a:t>
            </a:r>
            <a:r>
              <a:rPr lang="zh-CN" altLang="en-US" sz="2400" dirty="0">
                <a:effectLst/>
                <a:latin typeface="华文宋体" panose="02010600040101010101" pitchFamily="2" charset="-122"/>
                <a:ea typeface="华文宋体" panose="02010600040101010101" pitchFamily="2" charset="-122"/>
              </a:rPr>
              <a:t>，操作数</a:t>
            </a:r>
            <a:r>
              <a:rPr lang="en-US" altLang="zh-CN" sz="2400" dirty="0">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en-US" sz="2400" dirty="0">
                <a:effectLst/>
                <a:latin typeface="华文宋体" panose="02010600040101010101" pitchFamily="2" charset="-122"/>
                <a:ea typeface="华文宋体" panose="02010600040101010101" pitchFamily="2" charset="-122"/>
              </a:rPr>
              <a:t>；注释</a:t>
            </a:r>
            <a:r>
              <a:rPr lang="en-US" altLang="zh-CN" sz="2400" dirty="0">
                <a:effectLst/>
                <a:latin typeface="华文宋体" panose="02010600040101010101" pitchFamily="2" charset="-122"/>
                <a:ea typeface="华文宋体" panose="02010600040101010101" pitchFamily="2" charset="-122"/>
                <a:cs typeface="Times New Roman" panose="02020603050405020304" pitchFamily="18" charset="0"/>
              </a:rPr>
              <a:t>]</a:t>
            </a:r>
          </a:p>
          <a:p>
            <a:pPr algn="just">
              <a:buFontTx/>
              <a:buNone/>
            </a:pPr>
            <a:endParaRPr lang="en-US" altLang="zh-CN" sz="2400" dirty="0">
              <a:effectLst/>
              <a:latin typeface="华文宋体" panose="02010600040101010101" pitchFamily="2" charset="-122"/>
              <a:ea typeface="华文宋体" panose="02010600040101010101" pitchFamily="2" charset="-122"/>
              <a:cs typeface="Times New Roman" panose="02020603050405020304" pitchFamily="18" charset="0"/>
            </a:endParaRPr>
          </a:p>
          <a:p>
            <a:pPr algn="just">
              <a:buFontTx/>
              <a:buNone/>
            </a:pPr>
            <a:r>
              <a:rPr lang="zh-CN" altLang="en-US" sz="2400" dirty="0">
                <a:effectLst/>
                <a:latin typeface="华文宋体" panose="02010600040101010101" pitchFamily="2" charset="-122"/>
                <a:ea typeface="华文宋体" panose="02010600040101010101" pitchFamily="2" charset="-122"/>
              </a:rPr>
              <a:t>伪指令语句的格式如下：</a:t>
            </a:r>
            <a:endParaRPr lang="zh-CN" altLang="en-US" sz="2400" dirty="0">
              <a:effectLst/>
              <a:latin typeface="华文宋体" panose="02010600040101010101" pitchFamily="2" charset="-122"/>
              <a:ea typeface="华文宋体" panose="02010600040101010101" pitchFamily="2" charset="-122"/>
              <a:cs typeface="Times New Roman" panose="02020603050405020304" pitchFamily="18" charset="0"/>
            </a:endParaRPr>
          </a:p>
          <a:p>
            <a:pPr algn="just">
              <a:buFontTx/>
              <a:buNone/>
            </a:pPr>
            <a:r>
              <a:rPr lang="en-US" altLang="zh-CN" sz="2400" dirty="0">
                <a:effectLst/>
                <a:latin typeface="华文宋体" panose="02010600040101010101" pitchFamily="2" charset="-122"/>
                <a:ea typeface="华文宋体" panose="02010600040101010101" pitchFamily="2" charset="-122"/>
                <a:cs typeface="Times New Roman" panose="02020603050405020304" pitchFamily="18" charset="0"/>
              </a:rPr>
              <a:t>[</a:t>
            </a:r>
            <a:r>
              <a:rPr lang="zh-CN" altLang="en-US" sz="2400" dirty="0">
                <a:solidFill>
                  <a:srgbClr val="FF0000"/>
                </a:solidFill>
                <a:effectLst/>
                <a:latin typeface="华文宋体" panose="02010600040101010101" pitchFamily="2" charset="-122"/>
                <a:ea typeface="华文宋体" panose="02010600040101010101" pitchFamily="2" charset="-122"/>
                <a:cs typeface="Times New Roman" panose="02020603050405020304" pitchFamily="18" charset="0"/>
              </a:rPr>
              <a:t>符号名</a:t>
            </a:r>
            <a:r>
              <a:rPr lang="en-US" altLang="zh-CN" sz="2400" dirty="0">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en-US" sz="2400" dirty="0">
                <a:effectLst/>
                <a:latin typeface="华文宋体" panose="02010600040101010101" pitchFamily="2" charset="-122"/>
                <a:ea typeface="华文宋体" panose="02010600040101010101" pitchFamily="2" charset="-122"/>
              </a:rPr>
              <a:t>伪操作码</a:t>
            </a:r>
            <a:r>
              <a:rPr lang="zh-CN" altLang="en-US" sz="2400" dirty="0">
                <a:effectLst/>
                <a:latin typeface="华文宋体" panose="02010600040101010101" pitchFamily="2" charset="-122"/>
                <a:ea typeface="华文宋体" panose="02010600040101010101" pitchFamily="2" charset="-122"/>
                <a:cs typeface="Times New Roman" panose="02020603050405020304" pitchFamily="18" charset="0"/>
              </a:rPr>
              <a:t>  </a:t>
            </a:r>
            <a:r>
              <a:rPr lang="en-US" altLang="zh-CN" sz="2400" dirty="0">
                <a:effectLst/>
                <a:latin typeface="华文宋体" panose="02010600040101010101" pitchFamily="2" charset="-122"/>
                <a:ea typeface="华文宋体" panose="02010600040101010101" pitchFamily="2" charset="-122"/>
                <a:cs typeface="Times New Roman" panose="02020603050405020304" pitchFamily="18" charset="0"/>
              </a:rPr>
              <a:t>[</a:t>
            </a:r>
            <a:r>
              <a:rPr lang="zh-CN" altLang="en-US" sz="2400" dirty="0">
                <a:effectLst/>
                <a:latin typeface="华文宋体" panose="02010600040101010101" pitchFamily="2" charset="-122"/>
                <a:ea typeface="华文宋体" panose="02010600040101010101" pitchFamily="2" charset="-122"/>
              </a:rPr>
              <a:t>操作数</a:t>
            </a:r>
            <a:r>
              <a:rPr lang="en-US" altLang="zh-CN" sz="2400" dirty="0">
                <a:effectLst/>
                <a:latin typeface="华文宋体" panose="02010600040101010101" pitchFamily="2" charset="-122"/>
                <a:ea typeface="华文宋体" panose="02010600040101010101" pitchFamily="2" charset="-122"/>
                <a:cs typeface="Times New Roman" panose="02020603050405020304" pitchFamily="18" charset="0"/>
              </a:rPr>
              <a:t>[</a:t>
            </a:r>
            <a:r>
              <a:rPr lang="zh-CN" altLang="en-US" sz="2400" dirty="0">
                <a:effectLst/>
                <a:latin typeface="华文宋体" panose="02010600040101010101" pitchFamily="2" charset="-122"/>
                <a:ea typeface="华文宋体" panose="02010600040101010101" pitchFamily="2" charset="-122"/>
              </a:rPr>
              <a:t>，操作数，</a:t>
            </a:r>
            <a:r>
              <a:rPr lang="en-US" altLang="zh-CN" sz="2400" dirty="0">
                <a:effectLst/>
                <a:latin typeface="华文宋体" panose="02010600040101010101" pitchFamily="2" charset="-122"/>
                <a:ea typeface="华文宋体" panose="02010600040101010101" pitchFamily="2" charset="-122"/>
              </a:rPr>
              <a:t>…</a:t>
            </a:r>
            <a:r>
              <a:rPr lang="en-US" altLang="zh-CN" sz="2400" dirty="0">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en-US" sz="2400" dirty="0">
                <a:effectLst/>
                <a:latin typeface="华文宋体" panose="02010600040101010101" pitchFamily="2" charset="-122"/>
                <a:ea typeface="华文宋体" panose="02010600040101010101" pitchFamily="2" charset="-122"/>
              </a:rPr>
              <a:t>；注释</a:t>
            </a:r>
            <a:r>
              <a:rPr lang="en-US" altLang="zh-CN" sz="2400" dirty="0">
                <a:effectLst/>
                <a:latin typeface="华文宋体" panose="02010600040101010101" pitchFamily="2" charset="-122"/>
                <a:ea typeface="华文宋体" panose="02010600040101010101" pitchFamily="2" charset="-122"/>
                <a:cs typeface="Times New Roman" panose="02020603050405020304" pitchFamily="18" charset="0"/>
              </a:rPr>
              <a:t>]</a:t>
            </a:r>
            <a:endParaRPr lang="en-US" altLang="zh-CN" sz="2400" dirty="0">
              <a:effectLst/>
              <a:latin typeface="华文宋体" panose="02010600040101010101" pitchFamily="2" charset="-122"/>
              <a:ea typeface="华文宋体" panose="02010600040101010101" pitchFamily="2" charset="-122"/>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汇编语言语句的基本格式</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a:xfrm>
            <a:off x="503548" y="980728"/>
            <a:ext cx="8244916" cy="5364596"/>
          </a:xfrm>
        </p:spPr>
        <p:txBody>
          <a:bodyPr/>
          <a:lstStyle/>
          <a:p>
            <a:pPr algn="just">
              <a:buFontTx/>
              <a:buNone/>
            </a:pPr>
            <a:r>
              <a:rPr lang="zh-CN" altLang="en-US" dirty="0">
                <a:solidFill>
                  <a:srgbClr val="FF0000"/>
                </a:solidFill>
                <a:effectLst/>
                <a:latin typeface="华文宋体" panose="02010600040101010101" pitchFamily="2" charset="-122"/>
                <a:ea typeface="华文宋体" panose="02010600040101010101" pitchFamily="2" charset="-122"/>
              </a:rPr>
              <a:t>名字项（标号、符号名、变量等）：</a:t>
            </a:r>
            <a:endParaRPr lang="en-US" altLang="zh-CN" dirty="0">
              <a:solidFill>
                <a:srgbClr val="FF0000"/>
              </a:solidFill>
              <a:effectLst/>
              <a:latin typeface="华文宋体" panose="02010600040101010101" pitchFamily="2" charset="-122"/>
              <a:ea typeface="华文宋体" panose="02010600040101010101" pitchFamily="2" charset="-122"/>
            </a:endParaRPr>
          </a:p>
          <a:p>
            <a:pPr algn="just">
              <a:buFont typeface="Wingdings" panose="05000000000000000000" pitchFamily="2" charset="2"/>
              <a:buChar char="u"/>
            </a:pPr>
            <a:r>
              <a:rPr lang="zh-CN" altLang="en-US" sz="2000" dirty="0">
                <a:effectLst/>
                <a:ea typeface="华文宋体" panose="02010600040101010101" pitchFamily="2" charset="-122"/>
              </a:rPr>
              <a:t>名字也就是由用户按一定规则定义的标识符。</a:t>
            </a:r>
            <a:endParaRPr lang="en-US" altLang="zh-CN" sz="2000" dirty="0">
              <a:effectLst/>
              <a:ea typeface="华文宋体" panose="02010600040101010101" pitchFamily="2" charset="-122"/>
            </a:endParaRPr>
          </a:p>
          <a:p>
            <a:pPr algn="just">
              <a:buFont typeface="Wingdings" panose="05000000000000000000" pitchFamily="2" charset="2"/>
              <a:buChar char="u"/>
            </a:pPr>
            <a:r>
              <a:rPr lang="zh-CN" altLang="en-US" sz="2000" dirty="0">
                <a:effectLst/>
                <a:ea typeface="华文宋体" panose="02010600040101010101" pitchFamily="2" charset="-122"/>
              </a:rPr>
              <a:t>名字可用下列字符组成：</a:t>
            </a:r>
            <a:endParaRPr lang="en-US" altLang="zh-CN" sz="2000" dirty="0">
              <a:effectLst/>
              <a:ea typeface="华文宋体" panose="02010600040101010101" pitchFamily="2" charset="-122"/>
            </a:endParaRPr>
          </a:p>
          <a:p>
            <a:pPr lvl="1" algn="just">
              <a:buFont typeface="Wingdings" panose="05000000000000000000" pitchFamily="2" charset="2"/>
              <a:buChar char="u"/>
            </a:pPr>
            <a:r>
              <a:rPr lang="zh-CN" altLang="en-US" sz="2000" dirty="0">
                <a:ea typeface="华文宋体" panose="02010600040101010101" pitchFamily="2" charset="-122"/>
              </a:rPr>
              <a:t>英文字母（</a:t>
            </a:r>
            <a:r>
              <a:rPr lang="en-US" altLang="zh-CN" sz="2000" dirty="0">
                <a:ea typeface="华文宋体" panose="02010600040101010101" pitchFamily="2" charset="-122"/>
                <a:cs typeface="Times New Roman" panose="02020603050405020304" pitchFamily="18" charset="0"/>
              </a:rPr>
              <a:t>A ~ Z</a:t>
            </a:r>
            <a:r>
              <a:rPr lang="zh-CN" altLang="en-US" sz="2000" dirty="0">
                <a:ea typeface="华文宋体" panose="02010600040101010101" pitchFamily="2" charset="-122"/>
              </a:rPr>
              <a:t>，</a:t>
            </a:r>
            <a:r>
              <a:rPr lang="en-US" altLang="zh-CN" sz="2000" dirty="0">
                <a:ea typeface="华文宋体" panose="02010600040101010101" pitchFamily="2" charset="-122"/>
                <a:cs typeface="Times New Roman" panose="02020603050405020304" pitchFamily="18" charset="0"/>
              </a:rPr>
              <a:t>a ~ z</a:t>
            </a:r>
            <a:r>
              <a:rPr lang="zh-CN" altLang="en-US" sz="2000" dirty="0">
                <a:ea typeface="华文宋体" panose="02010600040101010101" pitchFamily="2" charset="-122"/>
              </a:rPr>
              <a:t>）</a:t>
            </a:r>
            <a:endParaRPr lang="en-US" altLang="zh-CN" sz="2000" dirty="0">
              <a:ea typeface="华文宋体" panose="02010600040101010101" pitchFamily="2" charset="-122"/>
            </a:endParaRPr>
          </a:p>
          <a:p>
            <a:pPr lvl="1" algn="just">
              <a:buFont typeface="Wingdings" panose="05000000000000000000" pitchFamily="2" charset="2"/>
              <a:buChar char="u"/>
            </a:pPr>
            <a:r>
              <a:rPr lang="zh-CN" altLang="en-US" sz="2000" dirty="0">
                <a:ea typeface="华文宋体" panose="02010600040101010101" pitchFamily="2" charset="-122"/>
              </a:rPr>
              <a:t>数字（</a:t>
            </a:r>
            <a:r>
              <a:rPr lang="en-US" altLang="zh-CN" sz="2000" dirty="0">
                <a:ea typeface="华文宋体" panose="02010600040101010101" pitchFamily="2" charset="-122"/>
                <a:cs typeface="Times New Roman" panose="02020603050405020304" pitchFamily="18" charset="0"/>
              </a:rPr>
              <a:t>0~9</a:t>
            </a:r>
            <a:r>
              <a:rPr lang="zh-CN" altLang="en-US" sz="2000" dirty="0">
                <a:ea typeface="华文宋体" panose="02010600040101010101" pitchFamily="2" charset="-122"/>
              </a:rPr>
              <a:t>）</a:t>
            </a:r>
            <a:endParaRPr lang="en-US" altLang="zh-CN" sz="2000" dirty="0">
              <a:ea typeface="华文宋体" panose="02010600040101010101" pitchFamily="2" charset="-122"/>
            </a:endParaRPr>
          </a:p>
          <a:p>
            <a:pPr lvl="1" algn="just">
              <a:buFont typeface="Wingdings" panose="05000000000000000000" pitchFamily="2" charset="2"/>
              <a:buChar char="u"/>
            </a:pPr>
            <a:r>
              <a:rPr lang="zh-CN" altLang="en-US" sz="2000" dirty="0">
                <a:ea typeface="华文宋体" panose="02010600040101010101" pitchFamily="2" charset="-122"/>
              </a:rPr>
              <a:t>特殊字符（</a:t>
            </a:r>
            <a:r>
              <a:rPr lang="en-US" altLang="zh-CN" sz="2000" dirty="0">
                <a:ea typeface="华文宋体" panose="02010600040101010101" pitchFamily="2" charset="-122"/>
                <a:cs typeface="Times New Roman" panose="02020603050405020304" pitchFamily="18" charset="0"/>
              </a:rPr>
              <a:t>?</a:t>
            </a:r>
            <a:r>
              <a:rPr lang="zh-CN" altLang="en-US" sz="2000" dirty="0">
                <a:ea typeface="华文宋体" panose="02010600040101010101" pitchFamily="2" charset="-122"/>
              </a:rPr>
              <a:t>、</a:t>
            </a:r>
            <a:r>
              <a:rPr lang="en-US" altLang="zh-CN" sz="2000" dirty="0">
                <a:ea typeface="华文宋体" panose="02010600040101010101" pitchFamily="2" charset="-122"/>
              </a:rPr>
              <a:t>· </a:t>
            </a:r>
            <a:r>
              <a:rPr lang="zh-CN" altLang="en-US" sz="2000" dirty="0">
                <a:ea typeface="华文宋体" panose="02010600040101010101" pitchFamily="2" charset="-122"/>
              </a:rPr>
              <a:t>、</a:t>
            </a:r>
            <a:r>
              <a:rPr lang="en-US" altLang="zh-CN" sz="2000" dirty="0">
                <a:ea typeface="华文宋体" panose="02010600040101010101" pitchFamily="2" charset="-122"/>
                <a:cs typeface="Times New Roman" panose="02020603050405020304" pitchFamily="18" charset="0"/>
              </a:rPr>
              <a:t>@</a:t>
            </a:r>
            <a:r>
              <a:rPr lang="zh-CN" altLang="en-US" sz="2000" dirty="0">
                <a:ea typeface="华文宋体" panose="02010600040101010101" pitchFamily="2" charset="-122"/>
              </a:rPr>
              <a:t>、</a:t>
            </a:r>
            <a:r>
              <a:rPr lang="en-US" altLang="zh-CN" sz="2000" dirty="0">
                <a:ea typeface="华文宋体" panose="02010600040101010101" pitchFamily="2" charset="-122"/>
              </a:rPr>
              <a:t>—</a:t>
            </a:r>
            <a:r>
              <a:rPr lang="zh-CN" altLang="en-US" sz="2000" dirty="0">
                <a:ea typeface="华文宋体" panose="02010600040101010101" pitchFamily="2" charset="-122"/>
              </a:rPr>
              <a:t>、</a:t>
            </a:r>
            <a:r>
              <a:rPr lang="en-US" altLang="zh-CN" sz="2000" dirty="0">
                <a:ea typeface="华文宋体" panose="02010600040101010101" pitchFamily="2" charset="-122"/>
                <a:cs typeface="Times New Roman" panose="02020603050405020304" pitchFamily="18" charset="0"/>
              </a:rPr>
              <a:t>$</a:t>
            </a:r>
            <a:r>
              <a:rPr lang="zh-CN" altLang="en-US" sz="2000" dirty="0">
                <a:ea typeface="华文宋体" panose="02010600040101010101" pitchFamily="2" charset="-122"/>
              </a:rPr>
              <a:t>）</a:t>
            </a:r>
          </a:p>
          <a:p>
            <a:pPr algn="just">
              <a:buFont typeface="Wingdings" panose="05000000000000000000" pitchFamily="2" charset="2"/>
              <a:buChar char="u"/>
            </a:pPr>
            <a:r>
              <a:rPr lang="zh-CN" altLang="en-US" sz="2000" dirty="0">
                <a:effectLst/>
                <a:ea typeface="华文宋体" panose="02010600040101010101" pitchFamily="2" charset="-122"/>
              </a:rPr>
              <a:t>名字的定义要满足如下规则：</a:t>
            </a:r>
          </a:p>
          <a:p>
            <a:pPr lvl="1" algn="just">
              <a:buFont typeface="Wingdings" panose="05000000000000000000" pitchFamily="2" charset="2"/>
              <a:buChar char="u"/>
            </a:pPr>
            <a:r>
              <a:rPr lang="zh-CN" altLang="en-US" sz="2000" dirty="0">
                <a:ea typeface="华文宋体" panose="02010600040101010101" pitchFamily="2" charset="-122"/>
              </a:rPr>
              <a:t>数字不能作名字项的第一个字符。</a:t>
            </a:r>
          </a:p>
          <a:p>
            <a:pPr lvl="1" algn="just">
              <a:buFont typeface="Wingdings" panose="05000000000000000000" pitchFamily="2" charset="2"/>
              <a:buChar char="u"/>
            </a:pPr>
            <a:r>
              <a:rPr lang="zh-CN" altLang="en-US" sz="2000" dirty="0">
                <a:ea typeface="华文宋体" panose="02010600040101010101" pitchFamily="2" charset="-122"/>
              </a:rPr>
              <a:t>圆点（</a:t>
            </a:r>
            <a:r>
              <a:rPr lang="en-US" altLang="zh-CN" sz="2000" dirty="0">
                <a:ea typeface="华文宋体" panose="02010600040101010101" pitchFamily="2" charset="-122"/>
              </a:rPr>
              <a:t>.</a:t>
            </a:r>
            <a:r>
              <a:rPr lang="zh-CN" altLang="en-US" sz="2000" dirty="0">
                <a:ea typeface="华文宋体" panose="02010600040101010101" pitchFamily="2" charset="-122"/>
              </a:rPr>
              <a:t>）仅能用作第一个字符。</a:t>
            </a:r>
          </a:p>
          <a:p>
            <a:pPr lvl="1" algn="just">
              <a:buFont typeface="Wingdings" panose="05000000000000000000" pitchFamily="2" charset="2"/>
              <a:buChar char="u"/>
            </a:pPr>
            <a:r>
              <a:rPr lang="zh-CN" altLang="en-US" sz="2000" dirty="0">
                <a:ea typeface="华文宋体" panose="02010600040101010101" pitchFamily="2" charset="-122"/>
              </a:rPr>
              <a:t>单独的“</a:t>
            </a:r>
            <a:r>
              <a:rPr lang="en-US" altLang="zh-CN" sz="2000" dirty="0">
                <a:ea typeface="华文宋体" panose="02010600040101010101" pitchFamily="2" charset="-122"/>
              </a:rPr>
              <a:t>?</a:t>
            </a:r>
            <a:r>
              <a:rPr lang="zh-CN" altLang="en-US" sz="2000" dirty="0">
                <a:ea typeface="华文宋体" panose="02010600040101010101" pitchFamily="2" charset="-122"/>
              </a:rPr>
              <a:t>”不能作为名字。</a:t>
            </a:r>
          </a:p>
          <a:p>
            <a:pPr lvl="1" algn="just">
              <a:buFont typeface="Wingdings" panose="05000000000000000000" pitchFamily="2" charset="2"/>
              <a:buChar char="u"/>
            </a:pPr>
            <a:r>
              <a:rPr lang="zh-CN" altLang="en-US" sz="2000" dirty="0">
                <a:ea typeface="华文宋体" panose="02010600040101010101" pitchFamily="2" charset="-122"/>
              </a:rPr>
              <a:t>汇编语言中有特定含义的保留字，如操作码、寄存器名等，不能作为名字使用。</a:t>
            </a:r>
          </a:p>
          <a:p>
            <a:pPr lvl="1" algn="just">
              <a:buFont typeface="Wingdings" panose="05000000000000000000" pitchFamily="2" charset="2"/>
              <a:buChar char="u"/>
            </a:pPr>
            <a:r>
              <a:rPr lang="zh-CN" altLang="en-US" sz="2000" dirty="0">
                <a:ea typeface="华文宋体" panose="02010600040101010101" pitchFamily="2" charset="-122"/>
              </a:rPr>
              <a:t>可以用很多字符来说明名字，但只有前面的</a:t>
            </a:r>
            <a:r>
              <a:rPr lang="en-US" altLang="zh-CN" sz="2000" dirty="0">
                <a:ea typeface="华文宋体" panose="02010600040101010101" pitchFamily="2" charset="-122"/>
              </a:rPr>
              <a:t>31</a:t>
            </a:r>
            <a:r>
              <a:rPr lang="zh-CN" altLang="en-US" sz="2000" dirty="0">
                <a:ea typeface="华文宋体" panose="02010600040101010101" pitchFamily="2" charset="-122"/>
              </a:rPr>
              <a:t>个字符能被汇编程序所识别。</a:t>
            </a:r>
          </a:p>
        </p:txBody>
      </p:sp>
      <p:sp>
        <p:nvSpPr>
          <p:cNvPr id="7" name="矩形 6"/>
          <p:cNvSpPr/>
          <p:nvPr/>
        </p:nvSpPr>
        <p:spPr>
          <a:xfrm>
            <a:off x="5580112" y="2286258"/>
            <a:ext cx="3380556" cy="1569660"/>
          </a:xfrm>
          <a:prstGeom prst="rect">
            <a:avLst/>
          </a:prstGeom>
          <a:ln>
            <a:solidFill>
              <a:srgbClr val="FF0000"/>
            </a:solidFill>
          </a:ln>
        </p:spPr>
        <p:txBody>
          <a:bodyPr wrap="square">
            <a:spAutoFit/>
          </a:bodyPr>
          <a:lstStyle/>
          <a:p>
            <a:r>
              <a:rPr lang="zh-CN" altLang="en-US" dirty="0"/>
              <a:t>例如：一些有效的名字</a:t>
            </a:r>
          </a:p>
          <a:p>
            <a:r>
              <a:rPr lang="en-US" altLang="zh-CN" dirty="0"/>
              <a:t>var123   Count    </a:t>
            </a:r>
            <a:r>
              <a:rPr lang="en-US" altLang="zh-CN" dirty="0" err="1"/>
              <a:t>myFile</a:t>
            </a:r>
            <a:endParaRPr lang="en-US" altLang="zh-CN" dirty="0"/>
          </a:p>
          <a:p>
            <a:r>
              <a:rPr lang="en-US" altLang="zh-CN" dirty="0">
                <a:solidFill>
                  <a:srgbClr val="FF0000"/>
                </a:solidFill>
              </a:rPr>
              <a:t>_main   $first   .</a:t>
            </a:r>
            <a:r>
              <a:rPr lang="en-US" altLang="zh-CN" dirty="0" err="1">
                <a:solidFill>
                  <a:srgbClr val="FF0000"/>
                </a:solidFill>
              </a:rPr>
              <a:t>mylife</a:t>
            </a:r>
            <a:r>
              <a:rPr lang="en-US" altLang="zh-CN" dirty="0">
                <a:solidFill>
                  <a:srgbClr val="FF0000"/>
                </a:solidFill>
              </a:rPr>
              <a:t> (</a:t>
            </a:r>
            <a:r>
              <a:rPr lang="zh-CN" altLang="en-US" dirty="0">
                <a:solidFill>
                  <a:srgbClr val="FF0000"/>
                </a:solidFill>
              </a:rPr>
              <a:t>合法但不可取</a:t>
            </a:r>
            <a:r>
              <a:rPr lang="en-US" altLang="zh-CN" dirty="0">
                <a:solidFill>
                  <a:srgbClr val="FF0000"/>
                </a:solidFill>
              </a:rPr>
              <a:t>)</a:t>
            </a:r>
            <a:endParaRPr lang="zh-CN" altLang="en-US" dirty="0">
              <a:solidFill>
                <a:srgbClr val="FF0000"/>
              </a:solidFill>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汇编语言语句的基本格式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zh-CN" altLang="en-US" dirty="0"/>
              <a:t> </a:t>
            </a:r>
          </a:p>
        </p:txBody>
      </p:sp>
      <p:sp>
        <p:nvSpPr>
          <p:cNvPr id="334851" name="Rectangle 3"/>
          <p:cNvSpPr>
            <a:spLocks noGrp="1" noChangeArrowheads="1"/>
          </p:cNvSpPr>
          <p:nvPr>
            <p:ph type="body" idx="1"/>
          </p:nvPr>
        </p:nvSpPr>
        <p:spPr>
          <a:xfrm>
            <a:off x="575556" y="1232756"/>
            <a:ext cx="7992888" cy="4932548"/>
          </a:xfrm>
        </p:spPr>
        <p:txBody>
          <a:bodyPr/>
          <a:lstStyle/>
          <a:p>
            <a:pPr algn="just">
              <a:buNone/>
            </a:pPr>
            <a:r>
              <a:rPr lang="zh-CN" altLang="en-US" dirty="0">
                <a:solidFill>
                  <a:srgbClr val="FF0000"/>
                </a:solidFill>
                <a:effectLst/>
                <a:latin typeface="华文宋体" panose="02010600040101010101" pitchFamily="2" charset="-122"/>
                <a:ea typeface="华文宋体" panose="02010600040101010101" pitchFamily="2" charset="-122"/>
              </a:rPr>
              <a:t>标号：</a:t>
            </a:r>
            <a:endParaRPr lang="en-US" altLang="zh-CN" dirty="0">
              <a:solidFill>
                <a:srgbClr val="FF0000"/>
              </a:solidFill>
              <a:effectLst/>
              <a:latin typeface="华文宋体" panose="02010600040101010101" pitchFamily="2" charset="-122"/>
              <a:ea typeface="华文宋体" panose="02010600040101010101" pitchFamily="2" charset="-122"/>
            </a:endParaRPr>
          </a:p>
          <a:p>
            <a:pPr algn="just"/>
            <a:r>
              <a:rPr lang="zh-CN" altLang="en-US" b="0" dirty="0">
                <a:solidFill>
                  <a:schemeClr val="tx1"/>
                </a:solidFill>
                <a:effectLst/>
                <a:ea typeface="宋体" panose="02010600030101010101" pitchFamily="2" charset="-122"/>
              </a:rPr>
              <a:t>标号用来代表一条指令所在单元的地址，在代码段中定义及使用。</a:t>
            </a:r>
          </a:p>
          <a:p>
            <a:pPr algn="just"/>
            <a:r>
              <a:rPr lang="zh-CN" altLang="en-US" b="0" dirty="0">
                <a:solidFill>
                  <a:schemeClr val="tx1"/>
                </a:solidFill>
                <a:effectLst/>
                <a:ea typeface="宋体" panose="02010600030101010101" pitchFamily="2" charset="-122"/>
              </a:rPr>
              <a:t>标号放在语句的前面，并用冒号“</a:t>
            </a:r>
            <a:r>
              <a:rPr lang="en-US" altLang="zh-CN" b="0" dirty="0">
                <a:solidFill>
                  <a:schemeClr val="tx1"/>
                </a:solidFill>
                <a:effectLst/>
                <a:ea typeface="宋体" panose="02010600030101010101" pitchFamily="2" charset="-122"/>
              </a:rPr>
              <a:t>:</a:t>
            </a:r>
            <a:r>
              <a:rPr lang="zh-CN" altLang="en-US" b="0" dirty="0">
                <a:solidFill>
                  <a:schemeClr val="tx1"/>
                </a:solidFill>
                <a:effectLst/>
                <a:ea typeface="宋体" panose="02010600030101010101" pitchFamily="2" charset="-122"/>
              </a:rPr>
              <a:t>”与操作项分开。</a:t>
            </a:r>
            <a:endParaRPr lang="en-US" altLang="zh-CN" b="0" dirty="0">
              <a:solidFill>
                <a:schemeClr val="tx1"/>
              </a:solidFill>
              <a:effectLst/>
              <a:ea typeface="宋体" panose="02010600030101010101" pitchFamily="2" charset="-122"/>
            </a:endParaRPr>
          </a:p>
          <a:p>
            <a:pPr algn="just"/>
            <a:r>
              <a:rPr lang="zh-CN" altLang="en-US" b="0" dirty="0">
                <a:solidFill>
                  <a:schemeClr val="tx1"/>
                </a:solidFill>
                <a:effectLst/>
                <a:ea typeface="宋体" panose="02010600030101010101" pitchFamily="2" charset="-122"/>
              </a:rPr>
              <a:t>标号不是每条指令所必需的，它也可以用</a:t>
            </a:r>
            <a:r>
              <a:rPr lang="en-US" altLang="zh-CN" b="0" dirty="0">
                <a:solidFill>
                  <a:srgbClr val="FF0000"/>
                </a:solidFill>
                <a:effectLst/>
                <a:ea typeface="宋体" panose="02010600030101010101" pitchFamily="2" charset="-122"/>
                <a:cs typeface="Times New Roman" panose="02020603050405020304" pitchFamily="18" charset="0"/>
              </a:rPr>
              <a:t>LABEL</a:t>
            </a:r>
            <a:r>
              <a:rPr lang="zh-CN" altLang="en-US" b="0" dirty="0">
                <a:solidFill>
                  <a:schemeClr val="tx1"/>
                </a:solidFill>
                <a:effectLst/>
                <a:ea typeface="宋体" panose="02010600030101010101" pitchFamily="2" charset="-122"/>
              </a:rPr>
              <a:t>或</a:t>
            </a:r>
            <a:r>
              <a:rPr lang="en-US" altLang="zh-CN" b="0" dirty="0">
                <a:solidFill>
                  <a:srgbClr val="FF0000"/>
                </a:solidFill>
                <a:effectLst/>
                <a:ea typeface="宋体" panose="02010600030101010101" pitchFamily="2" charset="-122"/>
                <a:cs typeface="Times New Roman" panose="02020603050405020304" pitchFamily="18" charset="0"/>
              </a:rPr>
              <a:t>EQU</a:t>
            </a:r>
            <a:r>
              <a:rPr lang="zh-CN" altLang="en-US" b="0" dirty="0">
                <a:solidFill>
                  <a:schemeClr val="tx1"/>
                </a:solidFill>
                <a:effectLst/>
                <a:ea typeface="宋体" panose="02010600030101010101" pitchFamily="2" charset="-122"/>
              </a:rPr>
              <a:t>伪指令来定义。</a:t>
            </a:r>
          </a:p>
          <a:p>
            <a:pPr algn="just"/>
            <a:r>
              <a:rPr lang="zh-CN" altLang="en-US" b="0" dirty="0">
                <a:solidFill>
                  <a:schemeClr val="tx1"/>
                </a:solidFill>
                <a:effectLst/>
                <a:ea typeface="宋体" panose="02010600030101010101" pitchFamily="2" charset="-122"/>
              </a:rPr>
              <a:t>标号经常在转移指令或循环指令或</a:t>
            </a:r>
            <a:r>
              <a:rPr lang="en-US" altLang="zh-CN" b="0" dirty="0">
                <a:solidFill>
                  <a:srgbClr val="FF0000"/>
                </a:solidFill>
                <a:effectLst/>
                <a:ea typeface="宋体" panose="02010600030101010101" pitchFamily="2" charset="-122"/>
                <a:cs typeface="Times New Roman" panose="02020603050405020304" pitchFamily="18" charset="0"/>
              </a:rPr>
              <a:t>CALL</a:t>
            </a:r>
            <a:r>
              <a:rPr lang="zh-CN" altLang="en-US" b="0" dirty="0">
                <a:solidFill>
                  <a:schemeClr val="tx1"/>
                </a:solidFill>
                <a:effectLst/>
                <a:ea typeface="宋体" panose="02010600030101010101" pitchFamily="2" charset="-122"/>
              </a:rPr>
              <a:t>指令的操作数字段出现，用以表示转向的目标地址。</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汇编语言语句的基本格式</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zh-CN" altLang="en-US" dirty="0"/>
              <a:t> </a:t>
            </a:r>
          </a:p>
        </p:txBody>
      </p:sp>
      <p:sp>
        <p:nvSpPr>
          <p:cNvPr id="334851" name="Rectangle 3"/>
          <p:cNvSpPr>
            <a:spLocks noGrp="1" noChangeArrowheads="1"/>
          </p:cNvSpPr>
          <p:nvPr>
            <p:ph type="body" idx="1"/>
          </p:nvPr>
        </p:nvSpPr>
        <p:spPr>
          <a:xfrm>
            <a:off x="575556" y="1232756"/>
            <a:ext cx="7992888" cy="4932548"/>
          </a:xfrm>
        </p:spPr>
        <p:txBody>
          <a:bodyPr/>
          <a:lstStyle/>
          <a:p>
            <a:pPr algn="just">
              <a:buNone/>
            </a:pPr>
            <a:r>
              <a:rPr lang="zh-CN" altLang="en-US" dirty="0">
                <a:solidFill>
                  <a:srgbClr val="FF0000"/>
                </a:solidFill>
                <a:effectLst/>
                <a:latin typeface="华文宋体" panose="02010600040101010101" pitchFamily="2" charset="-122"/>
                <a:ea typeface="华文宋体" panose="02010600040101010101" pitchFamily="2" charset="-122"/>
              </a:rPr>
              <a:t>标号：</a:t>
            </a:r>
            <a:endParaRPr lang="en-US" altLang="zh-CN" dirty="0">
              <a:solidFill>
                <a:srgbClr val="FF0000"/>
              </a:solidFill>
              <a:effectLst/>
              <a:latin typeface="华文宋体" panose="02010600040101010101" pitchFamily="2" charset="-122"/>
              <a:ea typeface="华文宋体" panose="02010600040101010101" pitchFamily="2" charset="-122"/>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汇编语言语句的基本格式</a:t>
            </a:r>
          </a:p>
        </p:txBody>
      </p:sp>
      <p:sp>
        <p:nvSpPr>
          <p:cNvPr id="6" name="Rectangle 3">
            <a:extLst>
              <a:ext uri="{FF2B5EF4-FFF2-40B4-BE49-F238E27FC236}">
                <a16:creationId xmlns:a16="http://schemas.microsoft.com/office/drawing/2014/main" id="{59F3A449-38E2-E74D-8D65-2A2285D2F185}"/>
              </a:ext>
            </a:extLst>
          </p:cNvPr>
          <p:cNvSpPr>
            <a:spLocks noChangeArrowheads="1"/>
          </p:cNvSpPr>
          <p:nvPr/>
        </p:nvSpPr>
        <p:spPr bwMode="auto">
          <a:xfrm>
            <a:off x="442912" y="1740705"/>
            <a:ext cx="8604250" cy="4760417"/>
          </a:xfrm>
          <a:prstGeom prst="rect">
            <a:avLst/>
          </a:prstGeom>
          <a:solidFill>
            <a:schemeClr val="bg1"/>
          </a:solidFill>
          <a:ln>
            <a:noFill/>
          </a:ln>
          <a:effectLst/>
        </p:spPr>
        <p:txBody>
          <a:bodyPr wrap="square" lIns="108850" tIns="54425" rIns="108850" bIns="54425">
            <a:spAutoFit/>
          </a:bodyPr>
          <a:lstStyle/>
          <a:p>
            <a:pPr eaLnBrk="0" hangingPunct="0">
              <a:lnSpc>
                <a:spcPct val="150000"/>
              </a:lnSpc>
              <a:spcBef>
                <a:spcPct val="0"/>
              </a:spcBef>
            </a:pPr>
            <a:r>
              <a:rPr kumimoji="0" lang="en-US" altLang="zh-CN" sz="2400" b="0" dirty="0">
                <a:latin typeface="+mn-lt"/>
                <a:ea typeface="华文宋体" panose="02010600040101010101" pitchFamily="2" charset="-122"/>
              </a:rPr>
              <a:t>              </a:t>
            </a:r>
            <a:r>
              <a:rPr kumimoji="0" lang="en-US" altLang="zh-CN" sz="2000" b="0" dirty="0">
                <a:latin typeface="+mn-lt"/>
                <a:ea typeface="华文宋体" panose="02010600040101010101" pitchFamily="2" charset="-122"/>
              </a:rPr>
              <a:t>MOV   CX</a:t>
            </a:r>
            <a:r>
              <a:rPr kumimoji="0" lang="zh-CN" altLang="en-US" sz="2000" b="0" dirty="0">
                <a:latin typeface="+mn-lt"/>
                <a:ea typeface="华文宋体" panose="02010600040101010101" pitchFamily="2" charset="-122"/>
              </a:rPr>
              <a:t>，</a:t>
            </a:r>
            <a:r>
              <a:rPr kumimoji="0" lang="en-US" altLang="zh-CN" sz="2000" b="0" dirty="0">
                <a:latin typeface="+mn-lt"/>
                <a:ea typeface="华文宋体" panose="02010600040101010101" pitchFamily="2" charset="-122"/>
              </a:rPr>
              <a:t>COUNT           	 </a:t>
            </a:r>
            <a:r>
              <a:rPr kumimoji="0" lang="zh-CN" altLang="en-US" sz="2000" b="0" dirty="0">
                <a:latin typeface="+mn-lt"/>
                <a:ea typeface="华文宋体" panose="02010600040101010101" pitchFamily="2" charset="-122"/>
              </a:rPr>
              <a:t>；设置循环次数</a:t>
            </a:r>
          </a:p>
          <a:p>
            <a:pPr eaLnBrk="0" hangingPunct="0">
              <a:lnSpc>
                <a:spcPct val="150000"/>
              </a:lnSpc>
              <a:spcBef>
                <a:spcPct val="0"/>
              </a:spcBef>
            </a:pPr>
            <a:r>
              <a:rPr kumimoji="0" lang="zh-CN" altLang="en-US" sz="2000" b="0" dirty="0">
                <a:latin typeface="+mn-lt"/>
                <a:ea typeface="华文宋体" panose="02010600040101010101" pitchFamily="2" charset="-122"/>
              </a:rPr>
              <a:t>     </a:t>
            </a:r>
            <a:r>
              <a:rPr kumimoji="0" lang="en-US" altLang="zh-CN" sz="2000" b="0" dirty="0">
                <a:latin typeface="+mn-lt"/>
                <a:ea typeface="华文宋体" panose="02010600040101010101" pitchFamily="2" charset="-122"/>
              </a:rPr>
              <a:t>	  MOV   SI</a:t>
            </a:r>
            <a:r>
              <a:rPr kumimoji="0" lang="zh-CN" altLang="en-US" sz="2000" b="0" dirty="0">
                <a:latin typeface="+mn-lt"/>
                <a:ea typeface="华文宋体" panose="02010600040101010101" pitchFamily="2" charset="-122"/>
              </a:rPr>
              <a:t>，</a:t>
            </a:r>
            <a:r>
              <a:rPr kumimoji="0" lang="en-US" altLang="zh-CN" sz="2000" b="0" dirty="0">
                <a:latin typeface="+mn-lt"/>
                <a:ea typeface="华文宋体" panose="02010600040101010101" pitchFamily="2" charset="-122"/>
              </a:rPr>
              <a:t>OFFSET STRING</a:t>
            </a:r>
          </a:p>
          <a:p>
            <a:pPr eaLnBrk="0" hangingPunct="0">
              <a:lnSpc>
                <a:spcPct val="150000"/>
              </a:lnSpc>
              <a:spcBef>
                <a:spcPct val="0"/>
              </a:spcBef>
            </a:pPr>
            <a:r>
              <a:rPr kumimoji="0" lang="en-US" altLang="zh-CN" sz="2000" b="0" dirty="0">
                <a:latin typeface="+mn-lt"/>
                <a:ea typeface="华文宋体" panose="02010600040101010101" pitchFamily="2" charset="-122"/>
              </a:rPr>
              <a:t>   	  XOR    BX</a:t>
            </a:r>
            <a:r>
              <a:rPr kumimoji="0" lang="zh-CN" altLang="en-US" sz="2000" b="0" dirty="0">
                <a:latin typeface="+mn-lt"/>
                <a:ea typeface="华文宋体" panose="02010600040101010101" pitchFamily="2" charset="-122"/>
              </a:rPr>
              <a:t>，</a:t>
            </a:r>
            <a:r>
              <a:rPr kumimoji="0" lang="en-US" altLang="zh-CN" sz="2000" b="0" dirty="0">
                <a:latin typeface="+mn-lt"/>
                <a:ea typeface="华文宋体" panose="02010600040101010101" pitchFamily="2" charset="-122"/>
              </a:rPr>
              <a:t>BX        </a:t>
            </a:r>
            <a:r>
              <a:rPr kumimoji="0" lang="en-US" altLang="zh-CN" sz="2000" b="0" dirty="0">
                <a:solidFill>
                  <a:srgbClr val="FF0000"/>
                </a:solidFill>
                <a:latin typeface="+mn-lt"/>
                <a:ea typeface="华文宋体" panose="02010600040101010101" pitchFamily="2" charset="-122"/>
              </a:rPr>
              <a:t>              </a:t>
            </a:r>
            <a:r>
              <a:rPr kumimoji="0" lang="en-US" altLang="zh-CN" sz="2000" b="0" dirty="0">
                <a:latin typeface="+mn-lt"/>
                <a:ea typeface="华文宋体" panose="02010600040101010101" pitchFamily="2" charset="-122"/>
              </a:rPr>
              <a:t>	</a:t>
            </a:r>
            <a:r>
              <a:rPr kumimoji="0" lang="zh-CN" altLang="en-US" sz="2000" b="0" dirty="0">
                <a:latin typeface="+mn-lt"/>
                <a:ea typeface="华文宋体" panose="02010600040101010101" pitchFamily="2" charset="-122"/>
              </a:rPr>
              <a:t>；</a:t>
            </a:r>
            <a:r>
              <a:rPr kumimoji="0" lang="en-US" altLang="zh-CN" sz="2000" b="0" dirty="0">
                <a:latin typeface="+mn-lt"/>
                <a:ea typeface="华文宋体" panose="02010600040101010101" pitchFamily="2" charset="-122"/>
              </a:rPr>
              <a:t>BX</a:t>
            </a:r>
            <a:r>
              <a:rPr kumimoji="0" lang="zh-CN" altLang="en-US" sz="2000" b="0" dirty="0">
                <a:latin typeface="+mn-lt"/>
                <a:ea typeface="华文宋体" panose="02010600040101010101" pitchFamily="2" charset="-122"/>
              </a:rPr>
              <a:t>清</a:t>
            </a:r>
            <a:r>
              <a:rPr kumimoji="0" lang="en-US" altLang="zh-CN" sz="2000" b="0" dirty="0">
                <a:latin typeface="+mn-lt"/>
                <a:ea typeface="华文宋体" panose="02010600040101010101" pitchFamily="2" charset="-122"/>
              </a:rPr>
              <a:t>0</a:t>
            </a:r>
            <a:r>
              <a:rPr kumimoji="0" lang="zh-CN" altLang="en-US" sz="2000" b="0" dirty="0">
                <a:latin typeface="+mn-lt"/>
                <a:ea typeface="华文宋体" panose="02010600040101010101" pitchFamily="2" charset="-122"/>
              </a:rPr>
              <a:t>，用于记录空格数</a:t>
            </a:r>
          </a:p>
          <a:p>
            <a:pPr eaLnBrk="0" hangingPunct="0">
              <a:lnSpc>
                <a:spcPct val="150000"/>
              </a:lnSpc>
              <a:spcBef>
                <a:spcPct val="0"/>
              </a:spcBef>
            </a:pPr>
            <a:r>
              <a:rPr kumimoji="0" lang="zh-CN" altLang="en-US" sz="2000" b="0" dirty="0">
                <a:latin typeface="+mn-lt"/>
                <a:ea typeface="华文宋体" panose="02010600040101010101" pitchFamily="2" charset="-122"/>
              </a:rPr>
              <a:t>    </a:t>
            </a:r>
            <a:r>
              <a:rPr kumimoji="0" lang="en-US" altLang="zh-CN" sz="2000" b="0" dirty="0">
                <a:latin typeface="+mn-lt"/>
                <a:ea typeface="华文宋体" panose="02010600040101010101" pitchFamily="2" charset="-122"/>
              </a:rPr>
              <a:t>	 </a:t>
            </a:r>
            <a:r>
              <a:rPr kumimoji="0" lang="zh-CN" altLang="en-US" sz="2000" b="0" dirty="0">
                <a:latin typeface="+mn-lt"/>
                <a:ea typeface="华文宋体" panose="02010600040101010101" pitchFamily="2" charset="-122"/>
              </a:rPr>
              <a:t> </a:t>
            </a:r>
            <a:r>
              <a:rPr kumimoji="0" lang="en-US" altLang="zh-CN" sz="2000" b="0" dirty="0">
                <a:latin typeface="+mn-lt"/>
                <a:ea typeface="华文宋体" panose="02010600040101010101" pitchFamily="2" charset="-122"/>
              </a:rPr>
              <a:t>MOV   AL</a:t>
            </a:r>
            <a:r>
              <a:rPr kumimoji="0" lang="zh-CN" altLang="en-US" sz="2000" b="0" dirty="0">
                <a:latin typeface="+mn-lt"/>
                <a:ea typeface="华文宋体" panose="02010600040101010101" pitchFamily="2" charset="-122"/>
              </a:rPr>
              <a:t>，</a:t>
            </a:r>
            <a:r>
              <a:rPr kumimoji="0" lang="en-US" altLang="zh-CN" sz="2000" b="0" dirty="0">
                <a:latin typeface="+mn-lt"/>
                <a:ea typeface="华文宋体" panose="02010600040101010101" pitchFamily="2" charset="-122"/>
              </a:rPr>
              <a:t>20H                     	</a:t>
            </a:r>
            <a:r>
              <a:rPr kumimoji="0" lang="zh-CN" altLang="en-US" sz="2000" b="0" dirty="0">
                <a:latin typeface="+mn-lt"/>
                <a:ea typeface="华文宋体" panose="02010600040101010101" pitchFamily="2" charset="-122"/>
              </a:rPr>
              <a:t>；空格的</a:t>
            </a:r>
            <a:r>
              <a:rPr kumimoji="0" lang="en-US" altLang="zh-CN" sz="2000" b="0" dirty="0">
                <a:latin typeface="+mn-lt"/>
                <a:ea typeface="华文宋体" panose="02010600040101010101" pitchFamily="2" charset="-122"/>
              </a:rPr>
              <a:t>ASC</a:t>
            </a:r>
            <a:r>
              <a:rPr kumimoji="0" lang="zh-CN" altLang="en-US" sz="2000" b="0" dirty="0">
                <a:latin typeface="+mn-lt"/>
                <a:ea typeface="华文宋体" panose="02010600040101010101" pitchFamily="2" charset="-122"/>
              </a:rPr>
              <a:t>码为</a:t>
            </a:r>
            <a:r>
              <a:rPr kumimoji="0" lang="en-US" altLang="zh-CN" sz="2000" b="0" dirty="0">
                <a:latin typeface="+mn-lt"/>
                <a:ea typeface="华文宋体" panose="02010600040101010101" pitchFamily="2" charset="-122"/>
              </a:rPr>
              <a:t>20H</a:t>
            </a:r>
          </a:p>
          <a:p>
            <a:pPr eaLnBrk="0" hangingPunct="0">
              <a:lnSpc>
                <a:spcPct val="150000"/>
              </a:lnSpc>
              <a:spcBef>
                <a:spcPct val="0"/>
              </a:spcBef>
            </a:pPr>
            <a:r>
              <a:rPr kumimoji="0" lang="en-US" altLang="zh-CN" sz="2000" b="0" dirty="0">
                <a:solidFill>
                  <a:srgbClr val="FF0000"/>
                </a:solidFill>
                <a:latin typeface="+mn-lt"/>
                <a:ea typeface="华文宋体" panose="02010600040101010101" pitchFamily="2" charset="-122"/>
              </a:rPr>
              <a:t>AGAIN</a:t>
            </a:r>
            <a:r>
              <a:rPr kumimoji="0" lang="en-US" altLang="zh-CN" sz="2000" b="0" dirty="0">
                <a:latin typeface="+mn-lt"/>
                <a:ea typeface="华文宋体" panose="02010600040101010101" pitchFamily="2" charset="-122"/>
              </a:rPr>
              <a:t>:   CMP   AL</a:t>
            </a:r>
            <a:r>
              <a:rPr kumimoji="0" lang="zh-CN" altLang="en-US" sz="2000" b="0" dirty="0">
                <a:latin typeface="+mn-lt"/>
                <a:ea typeface="华文宋体" panose="02010600040101010101" pitchFamily="2" charset="-122"/>
              </a:rPr>
              <a:t>，</a:t>
            </a:r>
            <a:r>
              <a:rPr kumimoji="0" lang="en-US" altLang="zh-CN" sz="2000" b="0" dirty="0">
                <a:latin typeface="+mn-lt"/>
                <a:ea typeface="华文宋体" panose="02010600040101010101" pitchFamily="2" charset="-122"/>
              </a:rPr>
              <a:t>ES:[SI]</a:t>
            </a:r>
          </a:p>
          <a:p>
            <a:pPr eaLnBrk="0" hangingPunct="0">
              <a:lnSpc>
                <a:spcPct val="150000"/>
              </a:lnSpc>
              <a:spcBef>
                <a:spcPct val="0"/>
              </a:spcBef>
            </a:pPr>
            <a:r>
              <a:rPr kumimoji="0" lang="en-US" altLang="zh-CN" sz="2000" b="0" dirty="0">
                <a:latin typeface="+mn-lt"/>
                <a:ea typeface="华文宋体" panose="02010600040101010101" pitchFamily="2" charset="-122"/>
              </a:rPr>
              <a:t>    	  JNZ     NEXT                           	</a:t>
            </a:r>
            <a:r>
              <a:rPr kumimoji="0" lang="zh-CN" altLang="en-US" sz="2000" b="0" dirty="0">
                <a:latin typeface="+mn-lt"/>
                <a:ea typeface="华文宋体" panose="02010600040101010101" pitchFamily="2" charset="-122"/>
              </a:rPr>
              <a:t>；</a:t>
            </a:r>
            <a:r>
              <a:rPr kumimoji="0" lang="en-US" altLang="zh-CN" sz="2000" b="0" dirty="0">
                <a:latin typeface="+mn-lt"/>
                <a:ea typeface="华文宋体" panose="02010600040101010101" pitchFamily="2" charset="-122"/>
              </a:rPr>
              <a:t>ZF=0</a:t>
            </a:r>
            <a:r>
              <a:rPr kumimoji="0" lang="zh-CN" altLang="en-US" sz="2000" b="0" dirty="0">
                <a:latin typeface="+mn-lt"/>
                <a:ea typeface="华文宋体" panose="02010600040101010101" pitchFamily="2" charset="-122"/>
              </a:rPr>
              <a:t>，非空格，转移</a:t>
            </a:r>
          </a:p>
          <a:p>
            <a:pPr eaLnBrk="0" hangingPunct="0">
              <a:lnSpc>
                <a:spcPct val="150000"/>
              </a:lnSpc>
              <a:spcBef>
                <a:spcPct val="0"/>
              </a:spcBef>
            </a:pPr>
            <a:r>
              <a:rPr kumimoji="0" lang="zh-CN" altLang="en-US" sz="2000" b="0" dirty="0">
                <a:latin typeface="+mn-lt"/>
                <a:ea typeface="华文宋体" panose="02010600040101010101" pitchFamily="2" charset="-122"/>
              </a:rPr>
              <a:t>  </a:t>
            </a:r>
            <a:r>
              <a:rPr kumimoji="0" lang="en-US" altLang="zh-CN" sz="2000" b="0" dirty="0">
                <a:latin typeface="+mn-lt"/>
                <a:ea typeface="华文宋体" panose="02010600040101010101" pitchFamily="2" charset="-122"/>
              </a:rPr>
              <a:t>	</a:t>
            </a:r>
            <a:r>
              <a:rPr kumimoji="0" lang="zh-CN" altLang="en-US" sz="2000" b="0" dirty="0">
                <a:latin typeface="+mn-lt"/>
                <a:ea typeface="华文宋体" panose="02010600040101010101" pitchFamily="2" charset="-122"/>
              </a:rPr>
              <a:t>  </a:t>
            </a:r>
            <a:r>
              <a:rPr kumimoji="0" lang="en-US" altLang="zh-CN" sz="2000" b="0" dirty="0">
                <a:latin typeface="+mn-lt"/>
                <a:ea typeface="华文宋体" panose="02010600040101010101" pitchFamily="2" charset="-122"/>
              </a:rPr>
              <a:t>INC     BX                                	</a:t>
            </a:r>
            <a:r>
              <a:rPr kumimoji="0" lang="zh-CN" altLang="en-US" sz="2000" b="0" dirty="0">
                <a:latin typeface="+mn-lt"/>
                <a:ea typeface="华文宋体" panose="02010600040101010101" pitchFamily="2" charset="-122"/>
              </a:rPr>
              <a:t>；</a:t>
            </a:r>
            <a:r>
              <a:rPr kumimoji="0" lang="en-US" altLang="zh-CN" sz="2000" b="0" dirty="0">
                <a:latin typeface="+mn-lt"/>
                <a:ea typeface="华文宋体" panose="02010600040101010101" pitchFamily="2" charset="-122"/>
              </a:rPr>
              <a:t>ZF=1</a:t>
            </a:r>
            <a:r>
              <a:rPr kumimoji="0" lang="zh-CN" altLang="en-US" sz="2000" b="0" dirty="0">
                <a:latin typeface="+mn-lt"/>
                <a:ea typeface="华文宋体" panose="02010600040101010101" pitchFamily="2" charset="-122"/>
              </a:rPr>
              <a:t>，是空格，个数加</a:t>
            </a:r>
            <a:r>
              <a:rPr kumimoji="0" lang="en-US" altLang="zh-CN" sz="2000" b="0" dirty="0">
                <a:latin typeface="+mn-lt"/>
                <a:ea typeface="华文宋体" panose="02010600040101010101" pitchFamily="2" charset="-122"/>
              </a:rPr>
              <a:t>1</a:t>
            </a:r>
          </a:p>
          <a:p>
            <a:pPr eaLnBrk="0" hangingPunct="0">
              <a:lnSpc>
                <a:spcPct val="150000"/>
              </a:lnSpc>
              <a:spcBef>
                <a:spcPct val="0"/>
              </a:spcBef>
            </a:pPr>
            <a:r>
              <a:rPr kumimoji="0" lang="en-US" altLang="zh-CN" sz="2000" b="0" dirty="0">
                <a:solidFill>
                  <a:srgbClr val="FF0000"/>
                </a:solidFill>
                <a:latin typeface="+mn-lt"/>
                <a:ea typeface="华文宋体" panose="02010600040101010101" pitchFamily="2" charset="-122"/>
              </a:rPr>
              <a:t>NEXT</a:t>
            </a:r>
            <a:r>
              <a:rPr kumimoji="0" lang="en-US" altLang="zh-CN" sz="2000" b="0" dirty="0">
                <a:latin typeface="+mn-lt"/>
                <a:ea typeface="华文宋体" panose="02010600040101010101" pitchFamily="2" charset="-122"/>
              </a:rPr>
              <a:t>:     INC     SI</a:t>
            </a:r>
          </a:p>
          <a:p>
            <a:pPr eaLnBrk="0" hangingPunct="0">
              <a:lnSpc>
                <a:spcPct val="150000"/>
              </a:lnSpc>
              <a:spcBef>
                <a:spcPct val="0"/>
              </a:spcBef>
            </a:pPr>
            <a:r>
              <a:rPr kumimoji="0" lang="en-US" altLang="zh-CN" sz="2000" b="0" dirty="0">
                <a:latin typeface="+mn-lt"/>
                <a:ea typeface="华文宋体" panose="02010600040101010101" pitchFamily="2" charset="-122"/>
              </a:rPr>
              <a:t> 	  LOOP  AGAIN                        	</a:t>
            </a:r>
            <a:r>
              <a:rPr kumimoji="0" lang="zh-CN" altLang="en-US" sz="2000" b="0" dirty="0">
                <a:latin typeface="+mn-lt"/>
                <a:ea typeface="华文宋体" panose="02010600040101010101" pitchFamily="2" charset="-122"/>
              </a:rPr>
              <a:t>；字符个数减</a:t>
            </a:r>
            <a:r>
              <a:rPr kumimoji="0" lang="en-US" altLang="zh-CN" sz="2000" b="0" dirty="0">
                <a:latin typeface="+mn-lt"/>
                <a:ea typeface="华文宋体" panose="02010600040101010101" pitchFamily="2" charset="-122"/>
              </a:rPr>
              <a:t>1</a:t>
            </a:r>
            <a:r>
              <a:rPr kumimoji="0" lang="zh-CN" altLang="en-US" sz="2000" b="0" dirty="0">
                <a:latin typeface="+mn-lt"/>
                <a:ea typeface="华文宋体" panose="02010600040101010101" pitchFamily="2" charset="-122"/>
              </a:rPr>
              <a:t>，不为</a:t>
            </a:r>
            <a:r>
              <a:rPr kumimoji="0" lang="en-US" altLang="zh-CN" sz="2000" b="0" dirty="0">
                <a:latin typeface="+mn-lt"/>
                <a:ea typeface="华文宋体" panose="02010600040101010101" pitchFamily="2" charset="-122"/>
              </a:rPr>
              <a:t>0</a:t>
            </a:r>
            <a:r>
              <a:rPr kumimoji="0" lang="zh-CN" altLang="en-US" sz="2000" b="0" dirty="0">
                <a:latin typeface="+mn-lt"/>
                <a:ea typeface="华文宋体" panose="02010600040101010101" pitchFamily="2" charset="-122"/>
              </a:rPr>
              <a:t>继续循环</a:t>
            </a:r>
          </a:p>
          <a:p>
            <a:pPr eaLnBrk="0" hangingPunct="0">
              <a:lnSpc>
                <a:spcPct val="150000"/>
              </a:lnSpc>
              <a:spcBef>
                <a:spcPct val="0"/>
              </a:spcBef>
            </a:pPr>
            <a:r>
              <a:rPr kumimoji="0" lang="zh-CN" altLang="en-US" sz="2000" b="0" dirty="0">
                <a:latin typeface="+mn-lt"/>
                <a:ea typeface="华文宋体" panose="02010600040101010101" pitchFamily="2" charset="-122"/>
              </a:rPr>
              <a:t>   </a:t>
            </a:r>
            <a:r>
              <a:rPr kumimoji="0" lang="en-US" altLang="zh-CN" sz="2000" b="0" dirty="0">
                <a:latin typeface="+mn-lt"/>
                <a:ea typeface="华文宋体" panose="02010600040101010101" pitchFamily="2" charset="-122"/>
              </a:rPr>
              <a:t>	</a:t>
            </a:r>
            <a:r>
              <a:rPr kumimoji="0" lang="zh-CN" altLang="en-US" sz="2000" b="0" dirty="0">
                <a:latin typeface="+mn-lt"/>
                <a:ea typeface="华文宋体" panose="02010600040101010101" pitchFamily="2" charset="-122"/>
              </a:rPr>
              <a:t>  </a:t>
            </a:r>
            <a:r>
              <a:rPr kumimoji="0" lang="en-US" altLang="zh-CN" sz="2000" b="0" dirty="0">
                <a:latin typeface="+mn-lt"/>
                <a:ea typeface="华文宋体" panose="02010600040101010101" pitchFamily="2" charset="-122"/>
              </a:rPr>
              <a:t>MOV   RESULT</a:t>
            </a:r>
            <a:r>
              <a:rPr kumimoji="0" lang="zh-CN" altLang="en-US" sz="2000" b="0" dirty="0">
                <a:latin typeface="+mn-lt"/>
                <a:ea typeface="华文宋体" panose="02010600040101010101" pitchFamily="2" charset="-122"/>
              </a:rPr>
              <a:t>，</a:t>
            </a:r>
            <a:r>
              <a:rPr kumimoji="0" lang="en-US" altLang="zh-CN" sz="2000" b="0" dirty="0">
                <a:latin typeface="+mn-lt"/>
                <a:ea typeface="华文宋体" panose="02010600040101010101" pitchFamily="2" charset="-122"/>
              </a:rPr>
              <a:t>BX             	</a:t>
            </a:r>
            <a:r>
              <a:rPr kumimoji="0" lang="zh-CN" altLang="en-US" sz="2000" b="0" dirty="0">
                <a:latin typeface="+mn-lt"/>
                <a:ea typeface="华文宋体" panose="02010600040101010101" pitchFamily="2" charset="-122"/>
              </a:rPr>
              <a:t>；保存结果</a:t>
            </a:r>
          </a:p>
        </p:txBody>
      </p:sp>
      <p:sp>
        <p:nvSpPr>
          <p:cNvPr id="2" name="Rectangle 1">
            <a:extLst>
              <a:ext uri="{FF2B5EF4-FFF2-40B4-BE49-F238E27FC236}">
                <a16:creationId xmlns:a16="http://schemas.microsoft.com/office/drawing/2014/main" id="{FEBEB562-6AF1-4B44-BAE1-C41D45F53D31}"/>
              </a:ext>
            </a:extLst>
          </p:cNvPr>
          <p:cNvSpPr/>
          <p:nvPr/>
        </p:nvSpPr>
        <p:spPr bwMode="auto">
          <a:xfrm>
            <a:off x="2339752" y="5661248"/>
            <a:ext cx="936104" cy="324036"/>
          </a:xfrm>
          <a:prstGeom prst="rect">
            <a:avLst/>
          </a:prstGeom>
          <a:noFill/>
          <a:ln w="19050" cap="flat" cmpd="sng" algn="ctr">
            <a:solidFill>
              <a:srgbClr val="FF0000"/>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 name="Rectangle 6">
            <a:extLst>
              <a:ext uri="{FF2B5EF4-FFF2-40B4-BE49-F238E27FC236}">
                <a16:creationId xmlns:a16="http://schemas.microsoft.com/office/drawing/2014/main" id="{72F46B8F-A768-B14A-8773-0334985B7A95}"/>
              </a:ext>
            </a:extLst>
          </p:cNvPr>
          <p:cNvSpPr/>
          <p:nvPr/>
        </p:nvSpPr>
        <p:spPr bwMode="auto">
          <a:xfrm>
            <a:off x="2300908" y="4257092"/>
            <a:ext cx="936104" cy="324036"/>
          </a:xfrm>
          <a:prstGeom prst="rect">
            <a:avLst/>
          </a:prstGeom>
          <a:noFill/>
          <a:ln w="19050" cap="flat" cmpd="sng" algn="ctr">
            <a:solidFill>
              <a:srgbClr val="FF0000"/>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109985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zh-CN" altLang="en-US" dirty="0"/>
              <a:t> </a:t>
            </a:r>
          </a:p>
        </p:txBody>
      </p:sp>
      <p:sp>
        <p:nvSpPr>
          <p:cNvPr id="335875" name="Rectangle 3"/>
          <p:cNvSpPr>
            <a:spLocks noGrp="1" noChangeArrowheads="1"/>
          </p:cNvSpPr>
          <p:nvPr>
            <p:ph type="body" idx="1"/>
          </p:nvPr>
        </p:nvSpPr>
        <p:spPr>
          <a:xfrm>
            <a:off x="539552" y="1124744"/>
            <a:ext cx="8064896" cy="5112568"/>
          </a:xfrm>
        </p:spPr>
        <p:txBody>
          <a:bodyPr/>
          <a:lstStyle/>
          <a:p>
            <a:pPr algn="just">
              <a:lnSpc>
                <a:spcPct val="90000"/>
              </a:lnSpc>
              <a:buNone/>
            </a:pPr>
            <a:r>
              <a:rPr lang="zh-CN" altLang="en-US" dirty="0">
                <a:solidFill>
                  <a:srgbClr val="FF0000"/>
                </a:solidFill>
                <a:effectLst/>
                <a:latin typeface="华文宋体" panose="02010600040101010101" pitchFamily="2" charset="-122"/>
                <a:ea typeface="华文宋体" panose="02010600040101010101" pitchFamily="2" charset="-122"/>
              </a:rPr>
              <a:t>变量：</a:t>
            </a:r>
            <a:endParaRPr lang="en-US" altLang="zh-CN" dirty="0">
              <a:solidFill>
                <a:srgbClr val="FF0000"/>
              </a:solidFill>
              <a:effectLst/>
              <a:latin typeface="华文宋体" panose="02010600040101010101" pitchFamily="2" charset="-122"/>
              <a:ea typeface="华文宋体" panose="02010600040101010101" pitchFamily="2" charset="-122"/>
            </a:endParaRPr>
          </a:p>
          <a:p>
            <a:pPr algn="just">
              <a:lnSpc>
                <a:spcPct val="90000"/>
              </a:lnSpc>
            </a:pPr>
            <a:r>
              <a:rPr lang="zh-CN" altLang="en-US" sz="2800" b="0" dirty="0">
                <a:solidFill>
                  <a:schemeClr val="tx1"/>
                </a:solidFill>
                <a:effectLst/>
                <a:ea typeface="宋体" panose="02010600030101010101" pitchFamily="2" charset="-122"/>
              </a:rPr>
              <a:t>变量在数据段、附加段和堆栈段中定义，后面不跟冒号。</a:t>
            </a:r>
          </a:p>
          <a:p>
            <a:pPr algn="just">
              <a:lnSpc>
                <a:spcPct val="90000"/>
              </a:lnSpc>
            </a:pPr>
            <a:r>
              <a:rPr lang="zh-CN" altLang="en-US" sz="2800" b="0" dirty="0">
                <a:solidFill>
                  <a:schemeClr val="tx1"/>
                </a:solidFill>
                <a:effectLst/>
                <a:ea typeface="宋体" panose="02010600030101010101" pitchFamily="2" charset="-122"/>
              </a:rPr>
              <a:t>它也可以用</a:t>
            </a:r>
            <a:r>
              <a:rPr lang="en-US" altLang="zh-CN" sz="2800" b="0" dirty="0">
                <a:solidFill>
                  <a:srgbClr val="FF0000"/>
                </a:solidFill>
                <a:effectLst/>
                <a:ea typeface="宋体" panose="02010600030101010101" pitchFamily="2" charset="-122"/>
                <a:cs typeface="Times New Roman" panose="02020603050405020304" pitchFamily="18" charset="0"/>
              </a:rPr>
              <a:t>LABEL</a:t>
            </a:r>
            <a:r>
              <a:rPr lang="zh-CN" altLang="en-US" sz="2800" b="0" dirty="0">
                <a:solidFill>
                  <a:schemeClr val="tx1"/>
                </a:solidFill>
                <a:effectLst/>
                <a:ea typeface="宋体" panose="02010600030101010101" pitchFamily="2" charset="-122"/>
              </a:rPr>
              <a:t>或</a:t>
            </a:r>
            <a:r>
              <a:rPr lang="en-US" altLang="zh-CN" sz="2800" b="0" dirty="0">
                <a:solidFill>
                  <a:srgbClr val="FF0000"/>
                </a:solidFill>
                <a:effectLst/>
                <a:ea typeface="宋体" panose="02010600030101010101" pitchFamily="2" charset="-122"/>
                <a:cs typeface="Times New Roman" panose="02020603050405020304" pitchFamily="18" charset="0"/>
              </a:rPr>
              <a:t>EQU</a:t>
            </a:r>
            <a:r>
              <a:rPr lang="zh-CN" altLang="en-US" sz="2800" b="0" dirty="0">
                <a:solidFill>
                  <a:schemeClr val="tx1"/>
                </a:solidFill>
                <a:effectLst/>
                <a:ea typeface="宋体" panose="02010600030101010101" pitchFamily="2" charset="-122"/>
              </a:rPr>
              <a:t>伪指令来定义。变量是一个可以存放数据的存储单元的名字，即存放数据的存储单元的地址符号名。</a:t>
            </a:r>
          </a:p>
          <a:p>
            <a:pPr algn="just">
              <a:lnSpc>
                <a:spcPct val="90000"/>
              </a:lnSpc>
            </a:pPr>
            <a:r>
              <a:rPr lang="zh-CN" altLang="en-US" sz="2800" b="0" dirty="0">
                <a:solidFill>
                  <a:schemeClr val="tx1"/>
                </a:solidFill>
                <a:effectLst/>
                <a:ea typeface="宋体" panose="02010600030101010101" pitchFamily="2" charset="-122"/>
              </a:rPr>
              <a:t>变量可以是用</a:t>
            </a:r>
            <a:r>
              <a:rPr lang="en-US" altLang="zh-CN" sz="2800" b="0" dirty="0">
                <a:solidFill>
                  <a:schemeClr val="tx1"/>
                </a:solidFill>
                <a:effectLst/>
                <a:ea typeface="宋体" panose="02010600030101010101" pitchFamily="2" charset="-122"/>
                <a:cs typeface="Times New Roman" panose="02020603050405020304" pitchFamily="18" charset="0"/>
              </a:rPr>
              <a:t>DB</a:t>
            </a:r>
            <a:r>
              <a:rPr lang="zh-CN" altLang="en-US" sz="2800" b="0" dirty="0">
                <a:solidFill>
                  <a:schemeClr val="tx1"/>
                </a:solidFill>
                <a:effectLst/>
                <a:ea typeface="宋体" panose="02010600030101010101" pitchFamily="2" charset="-122"/>
              </a:rPr>
              <a:t>、</a:t>
            </a:r>
            <a:r>
              <a:rPr lang="en-US" altLang="zh-CN" sz="2800" b="0" dirty="0">
                <a:solidFill>
                  <a:schemeClr val="tx1"/>
                </a:solidFill>
                <a:effectLst/>
                <a:ea typeface="宋体" panose="02010600030101010101" pitchFamily="2" charset="-122"/>
                <a:cs typeface="Times New Roman" panose="02020603050405020304" pitchFamily="18" charset="0"/>
              </a:rPr>
              <a:t>DW</a:t>
            </a:r>
            <a:r>
              <a:rPr lang="zh-CN" altLang="en-US" sz="2800" b="0" dirty="0">
                <a:solidFill>
                  <a:schemeClr val="tx1"/>
                </a:solidFill>
                <a:effectLst/>
                <a:ea typeface="宋体" panose="02010600030101010101" pitchFamily="2" charset="-122"/>
              </a:rPr>
              <a:t>、</a:t>
            </a:r>
            <a:r>
              <a:rPr lang="en-US" altLang="zh-CN" sz="2800" b="0" dirty="0">
                <a:solidFill>
                  <a:schemeClr val="tx1"/>
                </a:solidFill>
                <a:effectLst/>
                <a:ea typeface="宋体" panose="02010600030101010101" pitchFamily="2" charset="-122"/>
                <a:cs typeface="Times New Roman" panose="02020603050405020304" pitchFamily="18" charset="0"/>
              </a:rPr>
              <a:t>DD</a:t>
            </a:r>
            <a:r>
              <a:rPr lang="zh-CN" altLang="en-US" sz="2800" b="0" dirty="0">
                <a:solidFill>
                  <a:schemeClr val="tx1"/>
                </a:solidFill>
                <a:effectLst/>
                <a:ea typeface="宋体" panose="02010600030101010101" pitchFamily="2" charset="-122"/>
              </a:rPr>
              <a:t>定义的字节、字或双字操作数，也可以被定义为一个数据区（有具体数值）或存储区（只定义存储区域，而不指定具体的数值）。此时</a:t>
            </a:r>
            <a:r>
              <a:rPr lang="zh-CN" altLang="en-US" sz="2800" dirty="0">
                <a:solidFill>
                  <a:srgbClr val="FF0000"/>
                </a:solidFill>
                <a:effectLst/>
                <a:ea typeface="宋体" panose="02010600030101010101" pitchFamily="2" charset="-122"/>
              </a:rPr>
              <a:t>变量名仅表示该数据区或存储区的第一个数据单元的首地址</a:t>
            </a:r>
            <a:r>
              <a:rPr lang="zh-CN" altLang="en-US" sz="2800" b="0" dirty="0">
                <a:solidFill>
                  <a:schemeClr val="tx1"/>
                </a:solidFill>
                <a:effectLst/>
                <a:ea typeface="宋体" panose="02010600030101010101" pitchFamily="2" charset="-122"/>
              </a:rPr>
              <a:t>。变量经常在操作数字段出现。</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汇编语言语句的基本格式</a:t>
            </a:r>
          </a:p>
        </p:txBody>
      </p:sp>
      <p:sp>
        <p:nvSpPr>
          <p:cNvPr id="5" name="文本框 9218">
            <a:extLst>
              <a:ext uri="{FF2B5EF4-FFF2-40B4-BE49-F238E27FC236}">
                <a16:creationId xmlns:a16="http://schemas.microsoft.com/office/drawing/2014/main" id="{0DFE024C-86DC-AE4F-9106-06F9A6F35E8E}"/>
              </a:ext>
            </a:extLst>
          </p:cNvPr>
          <p:cNvSpPr txBox="1"/>
          <p:nvPr/>
        </p:nvSpPr>
        <p:spPr>
          <a:xfrm>
            <a:off x="5295900" y="259870"/>
            <a:ext cx="3467184" cy="6280630"/>
          </a:xfrm>
          <a:prstGeom prst="rect">
            <a:avLst/>
          </a:prstGeom>
          <a:solidFill>
            <a:schemeClr val="bg1"/>
          </a:solidFill>
          <a:ln w="12700" cmpd="sng">
            <a:solidFill>
              <a:srgbClr val="FF3300"/>
            </a:solidFill>
            <a:prstDash val="solid"/>
          </a:ln>
        </p:spPr>
        <p:txBody>
          <a:bodyPr wrap="square">
            <a:spAutoFit/>
          </a:bodyPr>
          <a:lstStyle/>
          <a:p>
            <a:pPr>
              <a:lnSpc>
                <a:spcPct val="20000"/>
              </a:lnSpc>
              <a:spcBef>
                <a:spcPct val="50000"/>
              </a:spcBef>
            </a:pPr>
            <a:endParaRPr lang="en-US" altLang="zh-CN" sz="20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endParaRPr>
          </a:p>
          <a:p>
            <a:pPr>
              <a:lnSpc>
                <a:spcPct val="20000"/>
              </a:lnSpc>
              <a:spcBef>
                <a:spcPct val="50000"/>
              </a:spcBef>
            </a:pPr>
            <a:r>
              <a:rPr lang="zh-CN" altLang="en-US" sz="2000" noProof="1">
                <a:solidFill>
                  <a:srgbClr val="C00000"/>
                </a:solidFill>
                <a:effectLst>
                  <a:outerShdw blurRad="38100" dist="38100" dir="2700000">
                    <a:srgbClr val="FFFFFF"/>
                  </a:outerShdw>
                </a:effectLst>
                <a:latin typeface="黑体" panose="02010609060101010101" pitchFamily="2" charset="-122"/>
                <a:ea typeface="黑体" panose="02010609060101010101" pitchFamily="2" charset="-122"/>
                <a:cs typeface="+mn-ea"/>
              </a:rPr>
              <a:t>例：</a:t>
            </a:r>
            <a:r>
              <a:rPr lang="en-US" altLang="zh-CN" sz="2000" noProof="1">
                <a:solidFill>
                  <a:srgbClr val="C00000"/>
                </a:solidFill>
                <a:effectLst>
                  <a:outerShdw blurRad="38100" dist="38100" dir="2700000">
                    <a:srgbClr val="FFFFFF"/>
                  </a:outerShdw>
                </a:effectLst>
                <a:latin typeface="黑体" panose="02010609060101010101" pitchFamily="2" charset="-122"/>
                <a:ea typeface="黑体" panose="02010609060101010101" pitchFamily="2" charset="-122"/>
                <a:cs typeface="+mn-ea"/>
              </a:rPr>
              <a:t>result=a+b</a:t>
            </a:r>
          </a:p>
          <a:p>
            <a:pPr>
              <a:lnSpc>
                <a:spcPct val="20000"/>
              </a:lnSpc>
              <a:spcBef>
                <a:spcPct val="50000"/>
              </a:spcBef>
            </a:pPr>
            <a:endPar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endParaRP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data</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segment</a:t>
            </a:r>
          </a:p>
          <a:p>
            <a:pPr>
              <a:lnSpc>
                <a:spcPct val="50000"/>
              </a:lnSpc>
              <a:spcBef>
                <a:spcPct val="50000"/>
              </a:spcBef>
            </a:pPr>
            <a:r>
              <a:rPr lang="zh-CN" altLang="en-US" sz="1800" noProof="1">
                <a:solidFill>
                  <a:schemeClr val="bg2"/>
                </a:solidFill>
                <a:latin typeface="黑体" panose="02010609060101010101" pitchFamily="2" charset="-122"/>
                <a:ea typeface="黑体" panose="02010609060101010101" pitchFamily="2" charset="-122"/>
                <a:cs typeface="+mn-ea"/>
              </a:rPr>
              <a:t>  </a:t>
            </a:r>
            <a:r>
              <a:rPr lang="en-US" altLang="zh-CN" sz="1800" noProof="1">
                <a:solidFill>
                  <a:schemeClr val="bg2"/>
                </a:solidFill>
                <a:latin typeface="黑体" panose="02010609060101010101" pitchFamily="2" charset="-122"/>
                <a:ea typeface="黑体" panose="02010609060101010101" pitchFamily="2" charset="-122"/>
                <a:cs typeface="+mn-ea"/>
              </a:rPr>
              <a:t>a	db  1</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b	db  2</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result  db  ?</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string  db  'result=$’</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data</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ends	</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code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segment</a:t>
            </a:r>
          </a:p>
          <a:p>
            <a:pPr>
              <a:lnSpc>
                <a:spcPct val="2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assume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cs:code,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ds:data</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start:</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mov</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ax,data</a:t>
            </a:r>
          </a:p>
          <a:p>
            <a:pPr>
              <a:lnSpc>
                <a:spcPct val="2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mov</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ds,ax</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al,a</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add   al,b</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result,al</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lea   dx,string</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ah,09</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add   result,30h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dl,result</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ah,2</a:t>
            </a:r>
          </a:p>
          <a:p>
            <a:pPr>
              <a:lnSpc>
                <a:spcPct val="4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ah,4ch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code    ends</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end </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start</a:t>
            </a:r>
            <a:endParaRPr lang="en-US" altLang="zh-CN" sz="1800" b="1" noProof="1">
              <a:solidFill>
                <a:schemeClr val="bg2"/>
              </a:solidFill>
              <a:latin typeface="黑体" panose="02010609060101010101" pitchFamily="2" charset="-122"/>
              <a:ea typeface="黑体" panose="02010609060101010101" pitchFamily="2" charset="-122"/>
              <a:cs typeface="+mn-ea"/>
            </a:endParaRPr>
          </a:p>
        </p:txBody>
      </p:sp>
      <p:sp>
        <p:nvSpPr>
          <p:cNvPr id="6" name="Rectangle 5">
            <a:extLst>
              <a:ext uri="{FF2B5EF4-FFF2-40B4-BE49-F238E27FC236}">
                <a16:creationId xmlns:a16="http://schemas.microsoft.com/office/drawing/2014/main" id="{385458AB-9A22-E74D-A6E4-4D04160F150B}"/>
              </a:ext>
            </a:extLst>
          </p:cNvPr>
          <p:cNvSpPr/>
          <p:nvPr/>
        </p:nvSpPr>
        <p:spPr bwMode="auto">
          <a:xfrm>
            <a:off x="5436096" y="1037748"/>
            <a:ext cx="936104" cy="1023099"/>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body" idx="1"/>
          </p:nvPr>
        </p:nvSpPr>
        <p:spPr>
          <a:xfrm>
            <a:off x="431540" y="980728"/>
            <a:ext cx="8352928" cy="5436604"/>
          </a:xfrm>
        </p:spPr>
        <p:txBody>
          <a:bodyPr/>
          <a:lstStyle/>
          <a:p>
            <a:pPr marL="0" indent="0" algn="just">
              <a:spcBef>
                <a:spcPts val="1200"/>
              </a:spcBef>
              <a:buNone/>
            </a:pPr>
            <a:r>
              <a:rPr lang="zh-CN" altLang="en-US" sz="2200" b="0" dirty="0">
                <a:solidFill>
                  <a:schemeClr val="tx1"/>
                </a:solidFill>
                <a:effectLst/>
                <a:ea typeface="宋体" panose="02010600030101010101" pitchFamily="2" charset="-122"/>
              </a:rPr>
              <a:t>标号和变量都具有三种属性：段属性、偏移属性及类型属性</a:t>
            </a:r>
            <a:endParaRPr lang="zh-CN" altLang="en-US" sz="2200" b="0" dirty="0">
              <a:solidFill>
                <a:schemeClr val="tx1"/>
              </a:solidFill>
              <a:effectLst/>
              <a:ea typeface="宋体" panose="02010600030101010101" pitchFamily="2" charset="-122"/>
              <a:cs typeface="Times New Roman" panose="02020603050405020304" pitchFamily="18" charset="0"/>
            </a:endParaRPr>
          </a:p>
          <a:p>
            <a:pPr algn="just">
              <a:spcBef>
                <a:spcPts val="1200"/>
              </a:spcBef>
            </a:pPr>
            <a:r>
              <a:rPr lang="zh-CN" altLang="en-US" sz="2200" b="0" dirty="0">
                <a:solidFill>
                  <a:srgbClr val="FF0000"/>
                </a:solidFill>
                <a:effectLst/>
                <a:ea typeface="宋体" panose="02010600030101010101" pitchFamily="2" charset="-122"/>
              </a:rPr>
              <a:t>段属性</a:t>
            </a:r>
            <a:r>
              <a:rPr lang="zh-CN" altLang="en-US" sz="2200" b="0" dirty="0">
                <a:solidFill>
                  <a:schemeClr val="tx1"/>
                </a:solidFill>
                <a:effectLst/>
                <a:ea typeface="宋体" panose="02010600030101010101" pitchFamily="2" charset="-122"/>
              </a:rPr>
              <a:t>定义标号或变量的段起始地址，此值必须在一个段寄存器中。</a:t>
            </a:r>
            <a:endParaRPr lang="zh-CN" altLang="en-US" sz="2200" b="0" dirty="0">
              <a:solidFill>
                <a:schemeClr val="tx1"/>
              </a:solidFill>
              <a:effectLst/>
              <a:ea typeface="宋体" panose="02010600030101010101" pitchFamily="2" charset="-122"/>
              <a:cs typeface="Times New Roman" panose="02020603050405020304" pitchFamily="18" charset="0"/>
            </a:endParaRPr>
          </a:p>
          <a:p>
            <a:pPr algn="just">
              <a:spcBef>
                <a:spcPts val="1200"/>
              </a:spcBef>
            </a:pPr>
            <a:r>
              <a:rPr lang="zh-CN" altLang="en-US" sz="2200" b="0" dirty="0">
                <a:solidFill>
                  <a:srgbClr val="FF0000"/>
                </a:solidFill>
                <a:effectLst/>
                <a:ea typeface="宋体" panose="02010600030101010101" pitchFamily="2" charset="-122"/>
              </a:rPr>
              <a:t>偏移属性</a:t>
            </a:r>
            <a:r>
              <a:rPr lang="zh-CN" altLang="en-US" sz="2200" b="0" dirty="0">
                <a:solidFill>
                  <a:schemeClr val="tx1"/>
                </a:solidFill>
                <a:effectLst/>
                <a:ea typeface="宋体" panose="02010600030101010101" pitchFamily="2" charset="-122"/>
              </a:rPr>
              <a:t>是标号或变量所在的地址距段基址的偏移量。它们通常在指令中以显式方式出现，并最终能确定其有效地址</a:t>
            </a:r>
            <a:r>
              <a:rPr lang="en-US" altLang="zh-CN" sz="2200" b="0" dirty="0">
                <a:solidFill>
                  <a:schemeClr val="tx1"/>
                </a:solidFill>
                <a:effectLst/>
                <a:ea typeface="宋体" panose="02010600030101010101" pitchFamily="2" charset="-122"/>
                <a:cs typeface="Times New Roman" panose="02020603050405020304" pitchFamily="18" charset="0"/>
              </a:rPr>
              <a:t>EA</a:t>
            </a:r>
            <a:r>
              <a:rPr lang="zh-CN" altLang="en-US" sz="2200" b="0" dirty="0">
                <a:solidFill>
                  <a:schemeClr val="tx1"/>
                </a:solidFill>
                <a:effectLst/>
                <a:ea typeface="宋体" panose="02010600030101010101" pitchFamily="2" charset="-122"/>
              </a:rPr>
              <a:t>。</a:t>
            </a:r>
            <a:endParaRPr lang="zh-CN" altLang="en-US" sz="2200" b="0" dirty="0">
              <a:solidFill>
                <a:schemeClr val="tx1"/>
              </a:solidFill>
              <a:effectLst/>
              <a:ea typeface="宋体" panose="02010600030101010101" pitchFamily="2" charset="-122"/>
              <a:cs typeface="Times New Roman" panose="02020603050405020304" pitchFamily="18" charset="0"/>
            </a:endParaRPr>
          </a:p>
          <a:p>
            <a:pPr algn="just">
              <a:spcBef>
                <a:spcPts val="1200"/>
              </a:spcBef>
            </a:pPr>
            <a:r>
              <a:rPr lang="zh-CN" altLang="en-US" sz="2200" b="0" dirty="0">
                <a:solidFill>
                  <a:srgbClr val="FF0000"/>
                </a:solidFill>
                <a:effectLst/>
                <a:ea typeface="宋体" panose="02010600030101010101" pitchFamily="2" charset="-122"/>
              </a:rPr>
              <a:t>类型属性</a:t>
            </a:r>
            <a:endParaRPr lang="en-US" altLang="zh-CN" sz="2200" b="0" dirty="0">
              <a:solidFill>
                <a:srgbClr val="FF0000"/>
              </a:solidFill>
              <a:effectLst/>
              <a:ea typeface="宋体" panose="02010600030101010101" pitchFamily="2" charset="-122"/>
            </a:endParaRPr>
          </a:p>
          <a:p>
            <a:pPr lvl="1" algn="just">
              <a:spcBef>
                <a:spcPts val="1200"/>
              </a:spcBef>
            </a:pPr>
            <a:r>
              <a:rPr lang="zh-CN" altLang="en-US" sz="1800" b="0" dirty="0">
                <a:solidFill>
                  <a:schemeClr val="tx1"/>
                </a:solidFill>
                <a:effectLst/>
                <a:ea typeface="宋体" panose="02010600030101010101" pitchFamily="2" charset="-122"/>
              </a:rPr>
              <a:t>标号的类型属性用来指出该标号是在本段内引用还是在其它段中引用。如在段内引用的，则称为</a:t>
            </a:r>
            <a:r>
              <a:rPr lang="en-US" altLang="zh-CN" sz="1800" b="0" dirty="0">
                <a:solidFill>
                  <a:schemeClr val="tx1"/>
                </a:solidFill>
                <a:effectLst/>
                <a:ea typeface="宋体" panose="02010600030101010101" pitchFamily="2" charset="-122"/>
                <a:cs typeface="Times New Roman" panose="02020603050405020304" pitchFamily="18" charset="0"/>
              </a:rPr>
              <a:t>NEAR</a:t>
            </a:r>
            <a:r>
              <a:rPr lang="zh-CN" altLang="en-US" sz="1800" b="0" dirty="0">
                <a:solidFill>
                  <a:schemeClr val="tx1"/>
                </a:solidFill>
                <a:effectLst/>
                <a:ea typeface="宋体" panose="02010600030101010101" pitchFamily="2" charset="-122"/>
              </a:rPr>
              <a:t>，指针长度为</a:t>
            </a:r>
            <a:r>
              <a:rPr lang="en-US" altLang="zh-CN" sz="1800" b="0" dirty="0">
                <a:solidFill>
                  <a:schemeClr val="tx1"/>
                </a:solidFill>
                <a:effectLst/>
                <a:ea typeface="宋体" panose="02010600030101010101" pitchFamily="2" charset="-122"/>
                <a:cs typeface="Times New Roman" panose="02020603050405020304" pitchFamily="18" charset="0"/>
              </a:rPr>
              <a:t>2</a:t>
            </a:r>
            <a:r>
              <a:rPr lang="zh-CN" altLang="en-US" sz="1800" b="0" dirty="0">
                <a:solidFill>
                  <a:schemeClr val="tx1"/>
                </a:solidFill>
                <a:effectLst/>
                <a:ea typeface="宋体" panose="02010600030101010101" pitchFamily="2" charset="-122"/>
              </a:rPr>
              <a:t>个字节；如在段外引用，则称为</a:t>
            </a:r>
            <a:r>
              <a:rPr lang="en-US" altLang="zh-CN" sz="1800" b="0" dirty="0">
                <a:solidFill>
                  <a:schemeClr val="tx1"/>
                </a:solidFill>
                <a:effectLst/>
                <a:ea typeface="宋体" panose="02010600030101010101" pitchFamily="2" charset="-122"/>
                <a:cs typeface="Times New Roman" panose="02020603050405020304" pitchFamily="18" charset="0"/>
              </a:rPr>
              <a:t>FAR</a:t>
            </a:r>
            <a:r>
              <a:rPr lang="zh-CN" altLang="en-US" sz="1800" b="0" dirty="0">
                <a:solidFill>
                  <a:schemeClr val="tx1"/>
                </a:solidFill>
                <a:effectLst/>
                <a:ea typeface="宋体" panose="02010600030101010101" pitchFamily="2" charset="-122"/>
              </a:rPr>
              <a:t>，指针长度为</a:t>
            </a:r>
            <a:r>
              <a:rPr lang="en-US" altLang="zh-CN" sz="1800" b="0" dirty="0">
                <a:solidFill>
                  <a:schemeClr val="tx1"/>
                </a:solidFill>
                <a:effectLst/>
                <a:ea typeface="宋体" panose="02010600030101010101" pitchFamily="2" charset="-122"/>
                <a:cs typeface="Times New Roman" panose="02020603050405020304" pitchFamily="18" charset="0"/>
              </a:rPr>
              <a:t>4</a:t>
            </a:r>
            <a:r>
              <a:rPr lang="zh-CN" altLang="en-US" sz="1800" b="0" dirty="0">
                <a:solidFill>
                  <a:schemeClr val="tx1"/>
                </a:solidFill>
                <a:effectLst/>
                <a:ea typeface="宋体" panose="02010600030101010101" pitchFamily="2" charset="-122"/>
              </a:rPr>
              <a:t>个字节。</a:t>
            </a:r>
            <a:endParaRPr lang="en-US" altLang="zh-CN" sz="1800" b="0" dirty="0">
              <a:solidFill>
                <a:schemeClr val="tx1"/>
              </a:solidFill>
              <a:effectLst/>
              <a:ea typeface="宋体" panose="02010600030101010101" pitchFamily="2" charset="-122"/>
            </a:endParaRPr>
          </a:p>
          <a:p>
            <a:pPr lvl="1" algn="just">
              <a:spcBef>
                <a:spcPts val="1200"/>
              </a:spcBef>
            </a:pPr>
            <a:r>
              <a:rPr lang="zh-CN" altLang="en-US" sz="1800" b="0" dirty="0">
                <a:solidFill>
                  <a:schemeClr val="tx1"/>
                </a:solidFill>
                <a:effectLst/>
                <a:ea typeface="宋体" panose="02010600030101010101" pitchFamily="2" charset="-122"/>
              </a:rPr>
              <a:t>变量的类型属性定义该变量所保留的字节数。如</a:t>
            </a:r>
            <a:r>
              <a:rPr lang="en-US" altLang="zh-CN" sz="1800" b="0" dirty="0">
                <a:solidFill>
                  <a:schemeClr val="tx1"/>
                </a:solidFill>
                <a:effectLst/>
                <a:ea typeface="宋体" panose="02010600030101010101" pitchFamily="2" charset="-122"/>
              </a:rPr>
              <a:t>BYTE</a:t>
            </a:r>
            <a:r>
              <a:rPr lang="zh-CN" altLang="en-US" sz="1800" b="0" dirty="0">
                <a:solidFill>
                  <a:schemeClr val="tx1"/>
                </a:solidFill>
                <a:effectLst/>
                <a:ea typeface="宋体" panose="02010600030101010101" pitchFamily="2" charset="-122"/>
              </a:rPr>
              <a:t>（</a:t>
            </a:r>
            <a:r>
              <a:rPr lang="en-US" altLang="zh-CN" sz="1800" b="0" dirty="0">
                <a:solidFill>
                  <a:schemeClr val="tx1"/>
                </a:solidFill>
                <a:effectLst/>
                <a:ea typeface="宋体" panose="02010600030101010101" pitchFamily="2" charset="-122"/>
              </a:rPr>
              <a:t>1</a:t>
            </a:r>
            <a:r>
              <a:rPr lang="zh-CN" altLang="en-US" sz="1800" b="0" dirty="0">
                <a:solidFill>
                  <a:schemeClr val="tx1"/>
                </a:solidFill>
                <a:effectLst/>
                <a:ea typeface="宋体" panose="02010600030101010101" pitchFamily="2" charset="-122"/>
              </a:rPr>
              <a:t>字节），</a:t>
            </a:r>
            <a:r>
              <a:rPr lang="en-US" altLang="zh-CN" sz="1800" b="0" dirty="0">
                <a:solidFill>
                  <a:schemeClr val="tx1"/>
                </a:solidFill>
                <a:effectLst/>
                <a:ea typeface="宋体" panose="02010600030101010101" pitchFamily="2" charset="-122"/>
              </a:rPr>
              <a:t>WORD</a:t>
            </a:r>
            <a:r>
              <a:rPr lang="zh-CN" altLang="en-US" sz="1800" b="0" dirty="0">
                <a:solidFill>
                  <a:schemeClr val="tx1"/>
                </a:solidFill>
                <a:effectLst/>
                <a:ea typeface="宋体" panose="02010600030101010101" pitchFamily="2" charset="-122"/>
              </a:rPr>
              <a:t>（</a:t>
            </a:r>
            <a:r>
              <a:rPr lang="en-US" altLang="zh-CN" sz="1800" b="0" dirty="0">
                <a:solidFill>
                  <a:schemeClr val="tx1"/>
                </a:solidFill>
                <a:effectLst/>
                <a:ea typeface="宋体" panose="02010600030101010101" pitchFamily="2" charset="-122"/>
              </a:rPr>
              <a:t>2</a:t>
            </a:r>
            <a:r>
              <a:rPr lang="zh-CN" altLang="en-US" sz="1800" b="0" dirty="0">
                <a:solidFill>
                  <a:schemeClr val="tx1"/>
                </a:solidFill>
                <a:effectLst/>
                <a:ea typeface="宋体" panose="02010600030101010101" pitchFamily="2" charset="-122"/>
              </a:rPr>
              <a:t>字节），</a:t>
            </a:r>
            <a:r>
              <a:rPr lang="en-US" altLang="zh-CN" sz="1800" b="0" dirty="0">
                <a:solidFill>
                  <a:schemeClr val="tx1"/>
                </a:solidFill>
                <a:effectLst/>
                <a:ea typeface="宋体" panose="02010600030101010101" pitchFamily="2" charset="-122"/>
              </a:rPr>
              <a:t>DWORD</a:t>
            </a:r>
            <a:r>
              <a:rPr lang="zh-CN" altLang="en-US" sz="1800" b="0" dirty="0">
                <a:solidFill>
                  <a:schemeClr val="tx1"/>
                </a:solidFill>
                <a:effectLst/>
                <a:ea typeface="宋体" panose="02010600030101010101" pitchFamily="2" charset="-122"/>
              </a:rPr>
              <a:t>（</a:t>
            </a:r>
            <a:r>
              <a:rPr lang="en-US" altLang="zh-CN" sz="1800" b="0" dirty="0">
                <a:solidFill>
                  <a:schemeClr val="tx1"/>
                </a:solidFill>
                <a:effectLst/>
                <a:ea typeface="宋体" panose="02010600030101010101" pitchFamily="2" charset="-122"/>
              </a:rPr>
              <a:t>4</a:t>
            </a:r>
            <a:r>
              <a:rPr lang="zh-CN" altLang="en-US" sz="1800" b="0" dirty="0">
                <a:solidFill>
                  <a:schemeClr val="tx1"/>
                </a:solidFill>
                <a:effectLst/>
                <a:ea typeface="宋体" panose="02010600030101010101" pitchFamily="2" charset="-122"/>
              </a:rPr>
              <a:t>字节），</a:t>
            </a:r>
            <a:r>
              <a:rPr lang="en-US" altLang="zh-CN" sz="1800" b="0" dirty="0">
                <a:solidFill>
                  <a:schemeClr val="tx1"/>
                </a:solidFill>
                <a:effectLst/>
                <a:ea typeface="宋体" panose="02010600030101010101" pitchFamily="2" charset="-122"/>
              </a:rPr>
              <a:t>FWORD</a:t>
            </a:r>
            <a:r>
              <a:rPr lang="zh-CN" altLang="en-US" sz="1800" b="0" dirty="0">
                <a:solidFill>
                  <a:schemeClr val="tx1"/>
                </a:solidFill>
                <a:effectLst/>
                <a:ea typeface="宋体" panose="02010600030101010101" pitchFamily="2" charset="-122"/>
              </a:rPr>
              <a:t>（</a:t>
            </a:r>
            <a:r>
              <a:rPr lang="en-US" altLang="zh-CN" sz="1800" b="0" dirty="0">
                <a:solidFill>
                  <a:schemeClr val="tx1"/>
                </a:solidFill>
                <a:effectLst/>
                <a:ea typeface="宋体" panose="02010600030101010101" pitchFamily="2" charset="-122"/>
              </a:rPr>
              <a:t>6</a:t>
            </a:r>
            <a:r>
              <a:rPr lang="zh-CN" altLang="en-US" sz="1800" b="0" dirty="0">
                <a:solidFill>
                  <a:schemeClr val="tx1"/>
                </a:solidFill>
                <a:effectLst/>
                <a:ea typeface="宋体" panose="02010600030101010101" pitchFamily="2" charset="-122"/>
              </a:rPr>
              <a:t>字节），</a:t>
            </a:r>
            <a:r>
              <a:rPr lang="en-US" altLang="zh-CN" sz="1800" b="0" dirty="0">
                <a:solidFill>
                  <a:schemeClr val="tx1"/>
                </a:solidFill>
                <a:effectLst/>
                <a:ea typeface="宋体" panose="02010600030101010101" pitchFamily="2" charset="-122"/>
              </a:rPr>
              <a:t>QWORD</a:t>
            </a:r>
            <a:r>
              <a:rPr lang="zh-CN" altLang="en-US" sz="1800" b="0" dirty="0">
                <a:solidFill>
                  <a:schemeClr val="tx1"/>
                </a:solidFill>
                <a:effectLst/>
                <a:ea typeface="宋体" panose="02010600030101010101" pitchFamily="2" charset="-122"/>
              </a:rPr>
              <a:t>（</a:t>
            </a:r>
            <a:r>
              <a:rPr lang="en-US" altLang="zh-CN" sz="1800" b="0" dirty="0">
                <a:solidFill>
                  <a:schemeClr val="tx1"/>
                </a:solidFill>
                <a:effectLst/>
                <a:ea typeface="宋体" panose="02010600030101010101" pitchFamily="2" charset="-122"/>
              </a:rPr>
              <a:t>8</a:t>
            </a:r>
            <a:r>
              <a:rPr lang="zh-CN" altLang="en-US" sz="1800" b="0" dirty="0">
                <a:solidFill>
                  <a:schemeClr val="tx1"/>
                </a:solidFill>
                <a:effectLst/>
                <a:ea typeface="宋体" panose="02010600030101010101" pitchFamily="2" charset="-122"/>
              </a:rPr>
              <a:t>字节），</a:t>
            </a:r>
            <a:r>
              <a:rPr lang="en-US" altLang="zh-CN" sz="1800" b="0" dirty="0">
                <a:solidFill>
                  <a:schemeClr val="tx1"/>
                </a:solidFill>
                <a:effectLst/>
                <a:ea typeface="宋体" panose="02010600030101010101" pitchFamily="2" charset="-122"/>
              </a:rPr>
              <a:t>TBYTE</a:t>
            </a:r>
            <a:r>
              <a:rPr lang="zh-CN" altLang="en-US" sz="1800" b="0" dirty="0">
                <a:solidFill>
                  <a:schemeClr val="tx1"/>
                </a:solidFill>
                <a:effectLst/>
                <a:ea typeface="宋体" panose="02010600030101010101" pitchFamily="2" charset="-122"/>
              </a:rPr>
              <a:t>（</a:t>
            </a:r>
            <a:r>
              <a:rPr lang="en-US" altLang="zh-CN" sz="1800" b="0" dirty="0">
                <a:solidFill>
                  <a:schemeClr val="tx1"/>
                </a:solidFill>
                <a:effectLst/>
                <a:ea typeface="宋体" panose="02010600030101010101" pitchFamily="2" charset="-122"/>
              </a:rPr>
              <a:t>10</a:t>
            </a:r>
            <a:r>
              <a:rPr lang="zh-CN" altLang="en-US" sz="1800" b="0" dirty="0">
                <a:solidFill>
                  <a:schemeClr val="tx1"/>
                </a:solidFill>
                <a:effectLst/>
                <a:ea typeface="宋体" panose="02010600030101010101" pitchFamily="2" charset="-122"/>
              </a:rPr>
              <a:t>字节）。</a:t>
            </a:r>
            <a:endParaRPr lang="en-US" altLang="zh-CN" sz="1800" b="0" dirty="0">
              <a:solidFill>
                <a:schemeClr val="tx1"/>
              </a:solidFill>
              <a:effectLst/>
              <a:ea typeface="宋体" panose="02010600030101010101" pitchFamily="2" charset="-122"/>
            </a:endParaRPr>
          </a:p>
          <a:p>
            <a:pPr algn="just">
              <a:spcBef>
                <a:spcPts val="1200"/>
              </a:spcBef>
            </a:pPr>
            <a:r>
              <a:rPr lang="zh-CN" altLang="en-US" sz="2200" b="0" dirty="0">
                <a:solidFill>
                  <a:srgbClr val="FF0000"/>
                </a:solidFill>
                <a:effectLst/>
                <a:ea typeface="宋体" panose="02010600030101010101" pitchFamily="2" charset="-122"/>
              </a:rPr>
              <a:t>在同一个程序中，同样的标号或变量的定义只允许出现一次</a:t>
            </a:r>
            <a:r>
              <a:rPr lang="zh-CN" altLang="en-US" sz="2200" b="0" dirty="0">
                <a:solidFill>
                  <a:schemeClr val="tx1"/>
                </a:solidFill>
                <a:effectLst/>
                <a:ea typeface="宋体" panose="02010600030101010101" pitchFamily="2" charset="-122"/>
              </a:rPr>
              <a:t>，否则汇编程序会提示出错。</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汇编语言语句的基本格式</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Grp="1" noChangeArrowheads="1"/>
          </p:cNvSpPr>
          <p:nvPr>
            <p:ph type="body" idx="1"/>
          </p:nvPr>
        </p:nvSpPr>
        <p:spPr>
          <a:xfrm>
            <a:off x="439686" y="1160748"/>
            <a:ext cx="7912734" cy="5112568"/>
          </a:xfrm>
        </p:spPr>
        <p:txBody>
          <a:bodyPr/>
          <a:lstStyle/>
          <a:p>
            <a:pPr algn="just">
              <a:buNone/>
            </a:pPr>
            <a:r>
              <a:rPr lang="zh-CN" altLang="en-US" sz="2600" dirty="0">
                <a:solidFill>
                  <a:srgbClr val="FF0000"/>
                </a:solidFill>
                <a:effectLst/>
                <a:ea typeface="华文宋体" panose="02010600040101010101" pitchFamily="2" charset="-122"/>
              </a:rPr>
              <a:t>操作项 ：</a:t>
            </a:r>
            <a:endParaRPr lang="en-US" altLang="zh-CN" sz="2600" dirty="0">
              <a:solidFill>
                <a:srgbClr val="FF0000"/>
              </a:solidFill>
              <a:effectLst/>
              <a:ea typeface="华文宋体" panose="02010600040101010101" pitchFamily="2" charset="-122"/>
            </a:endParaRPr>
          </a:p>
          <a:p>
            <a:pPr algn="just"/>
            <a:r>
              <a:rPr lang="zh-CN" altLang="en-US" sz="2600" b="0" dirty="0">
                <a:effectLst/>
                <a:ea typeface="宋体" panose="02010600030101010101" pitchFamily="2" charset="-122"/>
              </a:rPr>
              <a:t>操作项可以是指令、伪指令或宏指令的操作码，或称助记符。</a:t>
            </a:r>
            <a:endParaRPr lang="en-US" altLang="zh-CN" sz="2600" b="0" dirty="0">
              <a:effectLst/>
              <a:ea typeface="宋体" panose="02010600030101010101" pitchFamily="2" charset="-122"/>
            </a:endParaRPr>
          </a:p>
          <a:p>
            <a:pPr lvl="1" algn="just"/>
            <a:r>
              <a:rPr lang="zh-CN" altLang="en-US" sz="2600" b="0" dirty="0">
                <a:effectLst/>
                <a:ea typeface="宋体" panose="02010600030101010101" pitchFamily="2" charset="-122"/>
              </a:rPr>
              <a:t>对于指令：汇编程序将其翻译成机器语言指令。</a:t>
            </a:r>
            <a:endParaRPr lang="en-US" altLang="zh-CN" sz="2600" b="0" dirty="0">
              <a:effectLst/>
              <a:ea typeface="宋体" panose="02010600030101010101" pitchFamily="2" charset="-122"/>
            </a:endParaRPr>
          </a:p>
          <a:p>
            <a:pPr lvl="1" algn="just"/>
            <a:r>
              <a:rPr lang="zh-CN" altLang="en-US" sz="2600" b="0" dirty="0">
                <a:effectLst/>
                <a:ea typeface="宋体" panose="02010600030101010101" pitchFamily="2" charset="-122"/>
              </a:rPr>
              <a:t>对于伪指令：汇编程序将根据其所要求的功能进行处理。</a:t>
            </a:r>
            <a:endParaRPr lang="en-US" altLang="zh-CN" sz="2600" b="0" dirty="0">
              <a:effectLst/>
              <a:ea typeface="宋体" panose="02010600030101010101" pitchFamily="2" charset="-122"/>
            </a:endParaRPr>
          </a:p>
          <a:p>
            <a:pPr lvl="1" algn="just"/>
            <a:r>
              <a:rPr lang="zh-CN" altLang="en-US" sz="2600" b="0" dirty="0">
                <a:effectLst/>
                <a:ea typeface="宋体" panose="02010600030101010101" pitchFamily="2" charset="-122"/>
              </a:rPr>
              <a:t>对于宏指令：则将根据其定义展开。（后续章节介绍）</a:t>
            </a:r>
            <a:endParaRPr lang="en-US" altLang="zh-CN" sz="2600" b="0" dirty="0">
              <a:effectLst/>
              <a:ea typeface="宋体" panose="02010600030101010101" pitchFamily="2" charset="-122"/>
            </a:endParaRPr>
          </a:p>
          <a:p>
            <a:pPr algn="just"/>
            <a:r>
              <a:rPr lang="zh-CN" altLang="en-US" sz="2600" b="0" dirty="0">
                <a:effectLst/>
                <a:ea typeface="宋体" panose="02010600030101010101" pitchFamily="2" charset="-122"/>
              </a:rPr>
              <a:t>助记符表示指令语句的功能，如</a:t>
            </a:r>
            <a:r>
              <a:rPr lang="en-US" altLang="zh-CN" sz="2600" b="0" dirty="0">
                <a:effectLst/>
                <a:ea typeface="宋体" panose="02010600030101010101" pitchFamily="2" charset="-122"/>
                <a:cs typeface="Times New Roman" panose="02020603050405020304" pitchFamily="18" charset="0"/>
              </a:rPr>
              <a:t>INC</a:t>
            </a:r>
            <a:r>
              <a:rPr lang="zh-CN" altLang="en-US" sz="2600" b="0" dirty="0">
                <a:effectLst/>
                <a:ea typeface="宋体" panose="02010600030101010101" pitchFamily="2" charset="-122"/>
              </a:rPr>
              <a:t>，</a:t>
            </a:r>
            <a:r>
              <a:rPr lang="en-US" altLang="zh-CN" sz="2600" b="0" dirty="0">
                <a:effectLst/>
                <a:ea typeface="宋体" panose="02010600030101010101" pitchFamily="2" charset="-122"/>
                <a:cs typeface="Times New Roman" panose="02020603050405020304" pitchFamily="18" charset="0"/>
              </a:rPr>
              <a:t>MOV</a:t>
            </a:r>
            <a:r>
              <a:rPr lang="zh-CN" altLang="en-US" sz="2600" b="0" dirty="0">
                <a:effectLst/>
                <a:ea typeface="宋体" panose="02010600030101010101" pitchFamily="2" charset="-122"/>
              </a:rPr>
              <a:t>等。</a:t>
            </a:r>
            <a:endParaRPr lang="en-US" altLang="zh-CN" sz="2600" b="0" dirty="0">
              <a:effectLst/>
              <a:ea typeface="宋体" panose="02010600030101010101" pitchFamily="2" charset="-122"/>
            </a:endParaRPr>
          </a:p>
          <a:p>
            <a:pPr algn="just"/>
            <a:r>
              <a:rPr lang="zh-CN" altLang="en-US" sz="2600" b="0" dirty="0">
                <a:effectLst/>
                <a:ea typeface="宋体" panose="02010600030101010101" pitchFamily="2" charset="-122"/>
              </a:rPr>
              <a:t>操作项是由系统定义的，编程时必须照写不误，既不能多写，也不能少写。</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汇编语言语句的基本格式</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body" idx="1"/>
          </p:nvPr>
        </p:nvSpPr>
        <p:spPr>
          <a:xfrm>
            <a:off x="452120" y="1232756"/>
            <a:ext cx="8136904" cy="4896544"/>
          </a:xfrm>
        </p:spPr>
        <p:txBody>
          <a:bodyPr/>
          <a:lstStyle/>
          <a:p>
            <a:pPr marL="0" indent="0" algn="just">
              <a:buNone/>
            </a:pPr>
            <a:r>
              <a:rPr lang="zh-CN" altLang="en-US" dirty="0">
                <a:solidFill>
                  <a:srgbClr val="FF0000"/>
                </a:solidFill>
                <a:effectLst/>
                <a:latin typeface="华文宋体" panose="02010600040101010101" pitchFamily="2" charset="-122"/>
                <a:ea typeface="华文宋体" panose="02010600040101010101" pitchFamily="2" charset="-122"/>
              </a:rPr>
              <a:t>操作数</a:t>
            </a:r>
            <a:r>
              <a:rPr lang="zh-CN" altLang="en-US" dirty="0"/>
              <a:t> </a:t>
            </a:r>
            <a:endParaRPr lang="en-US" altLang="zh-CN" sz="2800" dirty="0">
              <a:latin typeface="宋体" panose="02010600030101010101" pitchFamily="2" charset="-122"/>
            </a:endParaRPr>
          </a:p>
          <a:p>
            <a:pPr algn="just"/>
            <a:r>
              <a:rPr lang="zh-CN" altLang="en-US" sz="2800" b="0" dirty="0">
                <a:effectLst/>
                <a:latin typeface="宋体" panose="02010600030101010101" pitchFamily="2" charset="-122"/>
                <a:ea typeface="宋体" panose="02010600030101010101" pitchFamily="2" charset="-122"/>
              </a:rPr>
              <a:t>操作数项是操作项的操作对象，可以是数据本身、标号、寄存器名字或算术表达式。</a:t>
            </a:r>
          </a:p>
          <a:p>
            <a:pPr algn="just"/>
            <a:r>
              <a:rPr lang="zh-CN" altLang="en-US" sz="2800" b="0" dirty="0">
                <a:effectLst/>
                <a:latin typeface="宋体" panose="02010600030101010101" pitchFamily="2" charset="-122"/>
                <a:ea typeface="宋体" panose="02010600030101010101" pitchFamily="2" charset="-122"/>
              </a:rPr>
              <a:t>该项由一个或多个表达式组成，多个操作数项之间一般用逗号分开。</a:t>
            </a:r>
          </a:p>
          <a:p>
            <a:pPr algn="just"/>
            <a:r>
              <a:rPr lang="zh-CN" altLang="en-US" sz="2800" b="0" dirty="0">
                <a:effectLst/>
                <a:latin typeface="宋体" panose="02010600030101010101" pitchFamily="2" charset="-122"/>
                <a:ea typeface="宋体" panose="02010600030101010101" pitchFamily="2" charset="-122"/>
              </a:rPr>
              <a:t>对于指令，操作数项一般给出操作数地址，它们可能有一个、两个、三个、或一个也没有。</a:t>
            </a:r>
          </a:p>
          <a:p>
            <a:pPr algn="just"/>
            <a:r>
              <a:rPr lang="zh-CN" altLang="en-US" sz="2800" b="0" dirty="0">
                <a:effectLst/>
                <a:latin typeface="宋体" panose="02010600030101010101" pitchFamily="2" charset="-122"/>
                <a:ea typeface="宋体" panose="02010600030101010101" pitchFamily="2" charset="-122"/>
              </a:rPr>
              <a:t>对于伪指令或宏指令则给出它们所要求的参数。</a:t>
            </a:r>
          </a:p>
          <a:p>
            <a:pPr algn="just"/>
            <a:r>
              <a:rPr lang="zh-CN" altLang="en-US" sz="2800" b="0" dirty="0">
                <a:effectLst/>
                <a:latin typeface="宋体" panose="02010600030101010101" pitchFamily="2" charset="-122"/>
                <a:ea typeface="宋体" panose="02010600030101010101" pitchFamily="2" charset="-122"/>
              </a:rPr>
              <a:t>操作数表达式是由运算量和运算符组成的表示操作数或操作数地址的运算式。</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汇编语言语句的基本格式</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3</a:t>
            </a:r>
            <a:r>
              <a:rPr lang="zh-CN" altLang="en-US" sz="2600" kern="0" dirty="0">
                <a:solidFill>
                  <a:schemeClr val="tx2"/>
                </a:solidFill>
                <a:effectLst>
                  <a:outerShdw blurRad="38100" dist="38100" dir="2700000" algn="tl">
                    <a:srgbClr val="C0C0C0"/>
                  </a:outerShdw>
                </a:effectLst>
                <a:latin typeface="+mj-lt"/>
                <a:cs typeface="+mj-cs"/>
              </a:rPr>
              <a:t>讲：汇编语言程序格式</a:t>
            </a:r>
          </a:p>
        </p:txBody>
      </p:sp>
      <p:sp>
        <p:nvSpPr>
          <p:cNvPr id="3" name="文本框 2"/>
          <p:cNvSpPr txBox="1"/>
          <p:nvPr/>
        </p:nvSpPr>
        <p:spPr>
          <a:xfrm>
            <a:off x="899592" y="1232756"/>
            <a:ext cx="4824536" cy="237674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dirty="0">
                <a:sym typeface="+mn-ea"/>
              </a:rPr>
              <a:t>汇编程序功能</a:t>
            </a:r>
            <a:endParaRPr lang="en-US" altLang="zh-CN" dirty="0">
              <a:sym typeface="+mn-ea"/>
            </a:endParaRPr>
          </a:p>
          <a:p>
            <a:pPr marL="342900" indent="-342900">
              <a:lnSpc>
                <a:spcPct val="160000"/>
              </a:lnSpc>
              <a:buClr>
                <a:srgbClr val="FF3300"/>
              </a:buClr>
              <a:buFont typeface="Wingdings" panose="05000000000000000000" charset="0"/>
              <a:buChar char=""/>
            </a:pPr>
            <a:r>
              <a:rPr lang="zh-CN" altLang="en-US" dirty="0">
                <a:sym typeface="+mn-ea"/>
              </a:rPr>
              <a:t>汇编语言程序格式</a:t>
            </a:r>
          </a:p>
          <a:p>
            <a:pPr marL="342900" indent="-342900">
              <a:lnSpc>
                <a:spcPct val="160000"/>
              </a:lnSpc>
              <a:buClr>
                <a:srgbClr val="FF3300"/>
              </a:buClr>
              <a:buFont typeface="Wingdings" panose="05000000000000000000" charset="0"/>
              <a:buChar char=""/>
            </a:pPr>
            <a:r>
              <a:rPr lang="zh-CN" altLang="en-US" dirty="0">
                <a:sym typeface="+mn-ea"/>
              </a:rPr>
              <a:t>伪指令</a:t>
            </a:r>
            <a:endParaRPr lang="en-US" altLang="zh-CN" dirty="0">
              <a:sym typeface="+mn-ea"/>
            </a:endParaRPr>
          </a:p>
          <a:p>
            <a:pPr marL="342900" indent="-342900">
              <a:lnSpc>
                <a:spcPct val="160000"/>
              </a:lnSpc>
              <a:buClr>
                <a:srgbClr val="FF3300"/>
              </a:buClr>
              <a:buFont typeface="Wingdings" panose="05000000000000000000" charset="0"/>
              <a:buChar char=""/>
            </a:pPr>
            <a:r>
              <a:rPr lang="zh-CN" altLang="en-US" dirty="0">
                <a:sym typeface="+mn-ea"/>
              </a:rPr>
              <a:t>表达式操作符</a:t>
            </a:r>
            <a:endParaRPr lang="en-US" altLang="zh-CN" dirty="0">
              <a:sym typeface="+mn-ea"/>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文本占位符 188419"/>
          <p:cNvSpPr>
            <a:spLocks noGrp="1"/>
          </p:cNvSpPr>
          <p:nvPr>
            <p:ph type="body" idx="1"/>
          </p:nvPr>
        </p:nvSpPr>
        <p:spPr>
          <a:xfrm>
            <a:off x="431540" y="990364"/>
            <a:ext cx="8437884" cy="5715000"/>
          </a:xfrm>
        </p:spPr>
        <p:txBody>
          <a:bodyPr vert="horz" wrap="square" lIns="91440" tIns="45720" rIns="91440" bIns="45720" anchor="t"/>
          <a:lstStyle/>
          <a:p>
            <a:pPr marL="0" indent="187325">
              <a:lnSpc>
                <a:spcPct val="80000"/>
              </a:lnSpc>
              <a:buNone/>
            </a:pPr>
            <a:r>
              <a:rPr lang="zh-CN" altLang="en-US" sz="2400" dirty="0">
                <a:solidFill>
                  <a:srgbClr val="FF0000"/>
                </a:solidFill>
                <a:effectLst/>
                <a:latin typeface="华文宋体" panose="02010600040101010101" pitchFamily="2" charset="-122"/>
                <a:ea typeface="华文宋体" panose="02010600040101010101" pitchFamily="2" charset="-122"/>
              </a:rPr>
              <a:t>常量</a:t>
            </a:r>
          </a:p>
          <a:p>
            <a:pPr marL="0" indent="187325">
              <a:lnSpc>
                <a:spcPct val="90000"/>
              </a:lnSpc>
              <a:buNone/>
            </a:pPr>
            <a:r>
              <a:rPr lang="zh-CN" altLang="en-US" sz="2400" b="0" dirty="0">
                <a:solidFill>
                  <a:schemeClr val="tx1"/>
                </a:solidFill>
                <a:latin typeface="华文宋体" panose="02010600040101010101" pitchFamily="2" charset="-122"/>
                <a:ea typeface="华文宋体" panose="02010600040101010101" pitchFamily="2" charset="-122"/>
              </a:rPr>
              <a:t>　</a:t>
            </a:r>
            <a:r>
              <a:rPr lang="zh-CN" altLang="en-US" sz="2400" b="0" dirty="0">
                <a:solidFill>
                  <a:schemeClr val="tx1"/>
                </a:solidFill>
                <a:effectLst/>
                <a:latin typeface="华文宋体" panose="02010600040101010101" pitchFamily="2" charset="-122"/>
                <a:ea typeface="华文宋体" panose="02010600040101010101" pitchFamily="2" charset="-122"/>
              </a:rPr>
              <a:t>常量是没有任何属性的纯数值，它的值在汇编期间已能完全确定，且在程序运行中也不会发生变化。常量分为</a:t>
            </a:r>
            <a:r>
              <a:rPr lang="zh-CN" altLang="en-US" sz="2400" b="0" dirty="0">
                <a:solidFill>
                  <a:srgbClr val="FF0000"/>
                </a:solidFill>
                <a:effectLst/>
                <a:latin typeface="华文宋体" panose="02010600040101010101" pitchFamily="2" charset="-122"/>
                <a:ea typeface="华文宋体" panose="02010600040101010101" pitchFamily="2" charset="-122"/>
              </a:rPr>
              <a:t>数值常量、字符串常量和符号常量</a:t>
            </a:r>
            <a:r>
              <a:rPr lang="zh-CN" altLang="en-US" sz="2400" b="0" dirty="0">
                <a:solidFill>
                  <a:schemeClr val="tx1"/>
                </a:solidFill>
                <a:effectLst/>
                <a:latin typeface="华文宋体" panose="02010600040101010101" pitchFamily="2" charset="-122"/>
                <a:ea typeface="华文宋体" panose="02010600040101010101" pitchFamily="2" charset="-122"/>
              </a:rPr>
              <a:t>，它主要用于指令语句中的立即数或伪指令语句中给变量赋初值等。</a:t>
            </a:r>
            <a:endParaRPr lang="en-US" altLang="zh-CN" sz="2400" b="0" dirty="0">
              <a:solidFill>
                <a:schemeClr val="tx1"/>
              </a:solidFill>
              <a:effectLst/>
              <a:latin typeface="华文宋体" panose="02010600040101010101" pitchFamily="2" charset="-122"/>
              <a:ea typeface="华文宋体" panose="02010600040101010101" pitchFamily="2" charset="-122"/>
            </a:endParaRPr>
          </a:p>
          <a:p>
            <a:pPr marL="0" indent="187325">
              <a:lnSpc>
                <a:spcPct val="90000"/>
              </a:lnSpc>
              <a:buNone/>
            </a:pPr>
            <a:endParaRPr lang="zh-CN" altLang="en-US" sz="2400" b="0" dirty="0">
              <a:solidFill>
                <a:schemeClr val="tx1"/>
              </a:solidFill>
              <a:effectLst/>
              <a:latin typeface="华文宋体" panose="02010600040101010101" pitchFamily="2" charset="-122"/>
              <a:ea typeface="华文宋体" panose="02010600040101010101" pitchFamily="2" charset="-122"/>
            </a:endParaRPr>
          </a:p>
          <a:p>
            <a:pPr marL="0" indent="187325">
              <a:lnSpc>
                <a:spcPct val="90000"/>
              </a:lnSpc>
              <a:buNone/>
            </a:pPr>
            <a:r>
              <a:rPr lang="zh-CN" altLang="en-US" sz="2400" b="0" dirty="0">
                <a:solidFill>
                  <a:schemeClr val="tx1"/>
                </a:solidFill>
                <a:effectLst/>
                <a:latin typeface="华文宋体" panose="02010600040101010101" pitchFamily="2" charset="-122"/>
                <a:ea typeface="华文宋体" panose="02010600040101010101" pitchFamily="2" charset="-122"/>
              </a:rPr>
              <a:t>1）数值常量：</a:t>
            </a:r>
            <a:endParaRPr lang="en-US" altLang="zh-CN" sz="2400" b="0" dirty="0">
              <a:solidFill>
                <a:schemeClr val="tx1"/>
              </a:solidFill>
              <a:effectLst/>
              <a:latin typeface="华文宋体" panose="02010600040101010101" pitchFamily="2" charset="-122"/>
              <a:ea typeface="华文宋体" panose="02010600040101010101" pitchFamily="2" charset="-122"/>
            </a:endParaRPr>
          </a:p>
          <a:p>
            <a:pPr lvl="1">
              <a:lnSpc>
                <a:spcPct val="90000"/>
              </a:lnSpc>
              <a:buFont typeface="Wingdings" panose="05000000000000000000" pitchFamily="2" charset="2"/>
              <a:buChar char="u"/>
            </a:pPr>
            <a:r>
              <a:rPr lang="zh-CN" altLang="en-US" dirty="0">
                <a:solidFill>
                  <a:schemeClr val="tx1"/>
                </a:solidFill>
                <a:latin typeface="华文宋体" panose="02010600040101010101" pitchFamily="2" charset="-122"/>
                <a:ea typeface="华文宋体" panose="02010600040101010101" pitchFamily="2" charset="-122"/>
              </a:rPr>
              <a:t>基数后缀：</a:t>
            </a:r>
            <a:r>
              <a:rPr lang="en-US" altLang="zh-CN" dirty="0">
                <a:solidFill>
                  <a:schemeClr val="tx1"/>
                </a:solidFill>
                <a:latin typeface="华文宋体" panose="02010600040101010101" pitchFamily="2" charset="-122"/>
                <a:ea typeface="华文宋体" panose="02010600040101010101" pitchFamily="2" charset="-122"/>
              </a:rPr>
              <a:t>h</a:t>
            </a:r>
            <a:r>
              <a:rPr lang="zh-CN" altLang="en-US" dirty="0">
                <a:solidFill>
                  <a:schemeClr val="tx1"/>
                </a:solidFill>
                <a:latin typeface="华文宋体" panose="02010600040101010101" pitchFamily="2" charset="-122"/>
                <a:ea typeface="华文宋体" panose="02010600040101010101" pitchFamily="2" charset="-122"/>
              </a:rPr>
              <a:t>、</a:t>
            </a:r>
            <a:r>
              <a:rPr lang="en-US" altLang="zh-CN" dirty="0">
                <a:solidFill>
                  <a:schemeClr val="tx1"/>
                </a:solidFill>
                <a:latin typeface="华文宋体" panose="02010600040101010101" pitchFamily="2" charset="-122"/>
                <a:ea typeface="华文宋体" panose="02010600040101010101" pitchFamily="2" charset="-122"/>
              </a:rPr>
              <a:t>q/o</a:t>
            </a:r>
            <a:r>
              <a:rPr lang="zh-CN" altLang="en-US" dirty="0">
                <a:solidFill>
                  <a:schemeClr val="tx1"/>
                </a:solidFill>
                <a:latin typeface="华文宋体" panose="02010600040101010101" pitchFamily="2" charset="-122"/>
                <a:ea typeface="华文宋体" panose="02010600040101010101" pitchFamily="2" charset="-122"/>
              </a:rPr>
              <a:t>、</a:t>
            </a:r>
            <a:r>
              <a:rPr lang="en-US" altLang="zh-CN" dirty="0">
                <a:solidFill>
                  <a:schemeClr val="tx1"/>
                </a:solidFill>
                <a:latin typeface="华文宋体" panose="02010600040101010101" pitchFamily="2" charset="-122"/>
                <a:ea typeface="华文宋体" panose="02010600040101010101" pitchFamily="2" charset="-122"/>
              </a:rPr>
              <a:t>d</a:t>
            </a:r>
            <a:r>
              <a:rPr lang="zh-CN" altLang="en-US" dirty="0">
                <a:solidFill>
                  <a:schemeClr val="tx1"/>
                </a:solidFill>
                <a:latin typeface="华文宋体" panose="02010600040101010101" pitchFamily="2" charset="-122"/>
                <a:ea typeface="华文宋体" panose="02010600040101010101" pitchFamily="2" charset="-122"/>
              </a:rPr>
              <a:t>、</a:t>
            </a:r>
            <a:r>
              <a:rPr lang="en-US" altLang="zh-CN" dirty="0">
                <a:solidFill>
                  <a:schemeClr val="tx1"/>
                </a:solidFill>
                <a:latin typeface="华文宋体" panose="02010600040101010101" pitchFamily="2" charset="-122"/>
                <a:ea typeface="华文宋体" panose="02010600040101010101" pitchFamily="2" charset="-122"/>
              </a:rPr>
              <a:t>b</a:t>
            </a:r>
          </a:p>
          <a:p>
            <a:pPr lvl="1">
              <a:lnSpc>
                <a:spcPct val="90000"/>
              </a:lnSpc>
              <a:buFont typeface="Wingdings" panose="05000000000000000000" pitchFamily="2" charset="2"/>
              <a:buChar char="u"/>
            </a:pPr>
            <a:r>
              <a:rPr lang="zh-CN" altLang="en-US" dirty="0">
                <a:solidFill>
                  <a:schemeClr val="tx1"/>
                </a:solidFill>
                <a:latin typeface="华文宋体" panose="02010600040101010101" pitchFamily="2" charset="-122"/>
                <a:ea typeface="华文宋体" panose="02010600040101010101" pitchFamily="2" charset="-122"/>
              </a:rPr>
              <a:t>如果整数常量后面没有后缀，就被认为是十进制的</a:t>
            </a:r>
          </a:p>
          <a:p>
            <a:pPr lvl="1">
              <a:lnSpc>
                <a:spcPct val="90000"/>
              </a:lnSpc>
              <a:buFont typeface="Wingdings" panose="05000000000000000000" pitchFamily="2" charset="2"/>
              <a:buChar char="u"/>
            </a:pPr>
            <a:r>
              <a:rPr lang="zh-CN" altLang="en-US" dirty="0">
                <a:solidFill>
                  <a:schemeClr val="tx1"/>
                </a:solidFill>
                <a:latin typeface="华文宋体" panose="02010600040101010101" pitchFamily="2" charset="-122"/>
                <a:ea typeface="华文宋体" panose="02010600040101010101" pitchFamily="2" charset="-122"/>
              </a:rPr>
              <a:t>以字母开头的十六进制常量前面必须加一个</a:t>
            </a:r>
            <a:r>
              <a:rPr lang="en-US" altLang="zh-CN" dirty="0">
                <a:solidFill>
                  <a:schemeClr val="tx1"/>
                </a:solidFill>
                <a:latin typeface="华文宋体" panose="02010600040101010101" pitchFamily="2" charset="-122"/>
                <a:ea typeface="华文宋体" panose="02010600040101010101" pitchFamily="2" charset="-122"/>
              </a:rPr>
              <a:t>0 </a:t>
            </a:r>
          </a:p>
          <a:p>
            <a:pPr marL="457200" lvl="1" indent="0">
              <a:lnSpc>
                <a:spcPct val="90000"/>
              </a:lnSpc>
              <a:buNone/>
            </a:pPr>
            <a:endParaRPr lang="en-US" altLang="zh-CN" dirty="0">
              <a:solidFill>
                <a:schemeClr val="tx1"/>
              </a:solidFill>
              <a:latin typeface="华文宋体" panose="02010600040101010101" pitchFamily="2" charset="-122"/>
              <a:ea typeface="华文宋体" panose="02010600040101010101" pitchFamily="2" charset="-122"/>
            </a:endParaRPr>
          </a:p>
          <a:p>
            <a:pPr marL="0" indent="187325">
              <a:lnSpc>
                <a:spcPct val="90000"/>
              </a:lnSpc>
              <a:buNone/>
            </a:pPr>
            <a:r>
              <a:rPr lang="zh-CN" altLang="en-US" sz="2400" b="0" dirty="0">
                <a:solidFill>
                  <a:schemeClr val="tx1"/>
                </a:solidFill>
                <a:effectLst/>
                <a:latin typeface="华文宋体" panose="02010600040101010101" pitchFamily="2" charset="-122"/>
                <a:ea typeface="华文宋体" panose="02010600040101010101" pitchFamily="2" charset="-122"/>
              </a:rPr>
              <a:t>　例如：</a:t>
            </a:r>
            <a:endParaRPr lang="zh-CN" altLang="en-US" sz="2400" b="1" dirty="0">
              <a:solidFill>
                <a:schemeClr val="tx1"/>
              </a:solidFill>
              <a:effectLst/>
              <a:latin typeface="楷体_GB2312" pitchFamily="49" charset="-122"/>
              <a:ea typeface="楷体_GB2312" pitchFamily="49" charset="-122"/>
            </a:endParaRPr>
          </a:p>
        </p:txBody>
      </p:sp>
      <p:sp>
        <p:nvSpPr>
          <p:cNvPr id="3" name="矩形 2"/>
          <p:cNvSpPr/>
          <p:nvPr/>
        </p:nvSpPr>
        <p:spPr>
          <a:xfrm>
            <a:off x="935596" y="5625244"/>
            <a:ext cx="7632848" cy="707886"/>
          </a:xfrm>
          <a:prstGeom prst="rect">
            <a:avLst/>
          </a:prstGeom>
        </p:spPr>
        <p:txBody>
          <a:bodyPr wrap="square">
            <a:spAutoFit/>
          </a:bodyPr>
          <a:lstStyle/>
          <a:p>
            <a:r>
              <a:rPr lang="en-US" altLang="zh-CN" sz="2000" b="0" dirty="0"/>
              <a:t>26 </a:t>
            </a:r>
            <a:r>
              <a:rPr lang="zh-CN" altLang="en-US" sz="2000" b="0" dirty="0"/>
              <a:t>十进制      </a:t>
            </a:r>
            <a:r>
              <a:rPr lang="en-US" altLang="zh-CN" sz="2000" b="0" dirty="0"/>
              <a:t>26d </a:t>
            </a:r>
            <a:r>
              <a:rPr lang="zh-CN" altLang="en-US" sz="2000" b="0" dirty="0"/>
              <a:t>十进制       </a:t>
            </a:r>
            <a:r>
              <a:rPr lang="en-US" altLang="zh-CN" sz="2000" b="0" dirty="0"/>
              <a:t>11011110b </a:t>
            </a:r>
            <a:r>
              <a:rPr lang="zh-CN" altLang="en-US" sz="2000" b="0" dirty="0"/>
              <a:t>二进制</a:t>
            </a:r>
          </a:p>
          <a:p>
            <a:r>
              <a:rPr lang="en-US" altLang="zh-CN" sz="2000" b="0" dirty="0"/>
              <a:t>42q </a:t>
            </a:r>
            <a:r>
              <a:rPr lang="zh-CN" altLang="en-US" sz="2000" b="0" dirty="0"/>
              <a:t>八进制    </a:t>
            </a:r>
            <a:r>
              <a:rPr lang="en-US" altLang="zh-CN" sz="2000" b="0" dirty="0"/>
              <a:t>42o </a:t>
            </a:r>
            <a:r>
              <a:rPr lang="zh-CN" altLang="en-US" sz="2000" b="0" dirty="0"/>
              <a:t>八进制       </a:t>
            </a:r>
            <a:r>
              <a:rPr lang="en-US" altLang="zh-CN" sz="2000" b="0" dirty="0"/>
              <a:t>1Ah </a:t>
            </a:r>
            <a:r>
              <a:rPr lang="zh-CN" altLang="en-US" sz="2000" b="0" dirty="0"/>
              <a:t>十六进制</a:t>
            </a:r>
            <a:r>
              <a:rPr lang="en-US" altLang="zh-CN" sz="2000" b="0" dirty="0"/>
              <a:t>	0A3h </a:t>
            </a:r>
            <a:r>
              <a:rPr lang="zh-CN" altLang="en-US" sz="2000" b="0" dirty="0"/>
              <a:t>十六进制</a:t>
            </a:r>
            <a:endParaRPr lang="en-US" altLang="zh-CN" sz="2000" b="0" dirty="0"/>
          </a:p>
        </p:txBody>
      </p:sp>
      <p:sp>
        <p:nvSpPr>
          <p:cNvPr id="8" name="文本框 1"/>
          <p:cNvSpPr txBox="1"/>
          <p:nvPr/>
        </p:nvSpPr>
        <p:spPr>
          <a:xfrm>
            <a:off x="444096"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汇编语言语句的基本格式</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文本占位符 188419"/>
          <p:cNvSpPr>
            <a:spLocks noGrp="1"/>
          </p:cNvSpPr>
          <p:nvPr>
            <p:ph type="body" idx="1"/>
          </p:nvPr>
        </p:nvSpPr>
        <p:spPr>
          <a:xfrm>
            <a:off x="287524" y="944724"/>
            <a:ext cx="8424936" cy="5715000"/>
          </a:xfrm>
        </p:spPr>
        <p:txBody>
          <a:bodyPr vert="horz" wrap="square" lIns="91440" tIns="45720" rIns="91440" bIns="45720" anchor="t"/>
          <a:lstStyle/>
          <a:p>
            <a:pPr marL="0" indent="187325">
              <a:spcBef>
                <a:spcPts val="600"/>
              </a:spcBef>
              <a:buNone/>
            </a:pPr>
            <a:r>
              <a:rPr lang="zh-CN" altLang="en-US" sz="2200" b="0" dirty="0">
                <a:solidFill>
                  <a:schemeClr val="tx1"/>
                </a:solidFill>
                <a:effectLst/>
                <a:latin typeface="华文宋体" panose="02010600040101010101" pitchFamily="2" charset="-122"/>
                <a:ea typeface="华文宋体" panose="02010600040101010101" pitchFamily="2" charset="-122"/>
              </a:rPr>
              <a:t>2）字符串常量</a:t>
            </a:r>
          </a:p>
          <a:p>
            <a:pPr marL="0" indent="187325" algn="just">
              <a:spcBef>
                <a:spcPts val="600"/>
              </a:spcBef>
              <a:buNone/>
            </a:pPr>
            <a:r>
              <a:rPr lang="zh-CN" altLang="en-US" sz="2200" b="0" dirty="0">
                <a:solidFill>
                  <a:schemeClr val="tx1"/>
                </a:solidFill>
                <a:effectLst/>
                <a:ea typeface="华文宋体" panose="02010600040101010101" pitchFamily="2" charset="-122"/>
              </a:rPr>
              <a:t>字符串常量是用单引号或双引号括起来的一个字符或多个字符。</a:t>
            </a:r>
            <a:endParaRPr lang="en-US" altLang="zh-CN" sz="2200" b="0" dirty="0">
              <a:solidFill>
                <a:schemeClr val="tx1"/>
              </a:solidFill>
              <a:effectLst/>
              <a:ea typeface="华文宋体" panose="02010600040101010101" pitchFamily="2" charset="-122"/>
            </a:endParaRPr>
          </a:p>
          <a:p>
            <a:pPr marL="0" indent="187325" algn="just">
              <a:spcBef>
                <a:spcPts val="600"/>
              </a:spcBef>
              <a:buNone/>
            </a:pPr>
            <a:r>
              <a:rPr lang="zh-CN" altLang="en-US" sz="2200" b="0" dirty="0">
                <a:solidFill>
                  <a:schemeClr val="tx1"/>
                </a:solidFill>
                <a:effectLst/>
                <a:ea typeface="华文宋体" panose="02010600040101010101" pitchFamily="2" charset="-122"/>
              </a:rPr>
              <a:t>字符串常量以单引号或双引号中各字符的</a:t>
            </a:r>
            <a:r>
              <a:rPr lang="en-US" altLang="zh-CN" sz="2200" b="0" dirty="0">
                <a:solidFill>
                  <a:schemeClr val="tx1"/>
                </a:solidFill>
                <a:effectLst/>
                <a:ea typeface="华文宋体" panose="02010600040101010101" pitchFamily="2" charset="-122"/>
              </a:rPr>
              <a:t>ASCII</a:t>
            </a:r>
            <a:r>
              <a:rPr lang="zh-CN" altLang="en-US" sz="2200" b="0" dirty="0">
                <a:solidFill>
                  <a:schemeClr val="tx1"/>
                </a:solidFill>
                <a:effectLst/>
                <a:ea typeface="华文宋体" panose="02010600040101010101" pitchFamily="2" charset="-122"/>
              </a:rPr>
              <a:t>码形式存储在内存中，如‘</a:t>
            </a:r>
            <a:r>
              <a:rPr lang="en-US" altLang="zh-CN" sz="2200" b="0" dirty="0">
                <a:solidFill>
                  <a:schemeClr val="tx1"/>
                </a:solidFill>
                <a:effectLst/>
                <a:ea typeface="华文宋体" panose="02010600040101010101" pitchFamily="2" charset="-122"/>
              </a:rPr>
              <a:t>H’，</a:t>
            </a:r>
            <a:r>
              <a:rPr lang="zh-CN" altLang="en-US" sz="2200" b="0" dirty="0">
                <a:solidFill>
                  <a:schemeClr val="tx1"/>
                </a:solidFill>
                <a:effectLst/>
                <a:ea typeface="华文宋体" panose="02010600040101010101" pitchFamily="2" charset="-122"/>
              </a:rPr>
              <a:t>在内存中就是4</a:t>
            </a:r>
            <a:r>
              <a:rPr lang="en-US" altLang="zh-CN" sz="2200" b="0" dirty="0">
                <a:solidFill>
                  <a:schemeClr val="tx1"/>
                </a:solidFill>
                <a:effectLst/>
                <a:ea typeface="华文宋体" panose="02010600040101010101" pitchFamily="2" charset="-122"/>
              </a:rPr>
              <a:t>8H，‘12’</a:t>
            </a:r>
            <a:r>
              <a:rPr lang="zh-CN" altLang="en-US" sz="2200" b="0" dirty="0">
                <a:solidFill>
                  <a:schemeClr val="tx1"/>
                </a:solidFill>
                <a:effectLst/>
                <a:ea typeface="华文宋体" panose="02010600040101010101" pitchFamily="2" charset="-122"/>
              </a:rPr>
              <a:t>就是31</a:t>
            </a:r>
            <a:r>
              <a:rPr lang="en-US" altLang="zh-CN" sz="2200" b="0" dirty="0">
                <a:solidFill>
                  <a:schemeClr val="tx1"/>
                </a:solidFill>
                <a:effectLst/>
                <a:ea typeface="华文宋体" panose="02010600040101010101" pitchFamily="2" charset="-122"/>
              </a:rPr>
              <a:t>H，32H。</a:t>
            </a:r>
            <a:r>
              <a:rPr lang="zh-CN" altLang="en-US" sz="2200" b="0" dirty="0">
                <a:solidFill>
                  <a:schemeClr val="tx1"/>
                </a:solidFill>
                <a:effectLst/>
                <a:ea typeface="华文宋体" panose="02010600040101010101" pitchFamily="2" charset="-122"/>
              </a:rPr>
              <a:t>使用时可在单引号内直接写字符序列，如‘12</a:t>
            </a:r>
            <a:r>
              <a:rPr lang="en-US" altLang="zh-CN" sz="2200" b="0" dirty="0">
                <a:solidFill>
                  <a:schemeClr val="tx1"/>
                </a:solidFill>
                <a:effectLst/>
                <a:ea typeface="华文宋体" panose="02010600040101010101" pitchFamily="2" charset="-122"/>
              </a:rPr>
              <a:t>AB’，</a:t>
            </a:r>
            <a:r>
              <a:rPr lang="zh-CN" altLang="en-US" sz="2200" b="0" dirty="0">
                <a:solidFill>
                  <a:schemeClr val="tx1"/>
                </a:solidFill>
                <a:effectLst/>
                <a:ea typeface="华文宋体" panose="02010600040101010101" pitchFamily="2" charset="-122"/>
              </a:rPr>
              <a:t>也可写字符的</a:t>
            </a:r>
            <a:r>
              <a:rPr lang="en-US" altLang="zh-CN" sz="2200" b="0" dirty="0">
                <a:solidFill>
                  <a:schemeClr val="tx1"/>
                </a:solidFill>
                <a:effectLst/>
                <a:ea typeface="华文宋体" panose="02010600040101010101" pitchFamily="2" charset="-122"/>
              </a:rPr>
              <a:t>ASCII</a:t>
            </a:r>
            <a:r>
              <a:rPr lang="zh-CN" altLang="en-US" sz="2200" b="0" dirty="0">
                <a:solidFill>
                  <a:schemeClr val="tx1"/>
                </a:solidFill>
                <a:effectLst/>
                <a:ea typeface="华文宋体" panose="02010600040101010101" pitchFamily="2" charset="-122"/>
              </a:rPr>
              <a:t>码，</a:t>
            </a:r>
            <a:r>
              <a:rPr lang="en-US" altLang="zh-CN" sz="2200" b="0" dirty="0">
                <a:solidFill>
                  <a:schemeClr val="tx1"/>
                </a:solidFill>
                <a:effectLst/>
                <a:ea typeface="华文宋体" panose="02010600040101010101" pitchFamily="2" charset="-122"/>
              </a:rPr>
              <a:t>ASCII</a:t>
            </a:r>
            <a:r>
              <a:rPr lang="zh-CN" altLang="en-US" sz="2200" b="0" dirty="0">
                <a:solidFill>
                  <a:schemeClr val="tx1"/>
                </a:solidFill>
                <a:effectLst/>
                <a:ea typeface="华文宋体" panose="02010600040101010101" pitchFamily="2" charset="-122"/>
              </a:rPr>
              <a:t>码之间用逗号分隔（此时不需要用单引号），如31</a:t>
            </a:r>
            <a:r>
              <a:rPr lang="en-US" altLang="zh-CN" sz="2200" b="0" dirty="0">
                <a:solidFill>
                  <a:schemeClr val="tx1"/>
                </a:solidFill>
                <a:effectLst/>
                <a:ea typeface="华文宋体" panose="02010600040101010101" pitchFamily="2" charset="-122"/>
              </a:rPr>
              <a:t>H，32H，41H，42H</a:t>
            </a:r>
            <a:r>
              <a:rPr lang="zh-CN" altLang="en-US" sz="2200" b="0" dirty="0">
                <a:solidFill>
                  <a:schemeClr val="tx1"/>
                </a:solidFill>
                <a:effectLst/>
                <a:ea typeface="华文宋体" panose="02010600040101010101" pitchFamily="2" charset="-122"/>
              </a:rPr>
              <a:t>，该序列等同字符串‘12</a:t>
            </a:r>
            <a:r>
              <a:rPr lang="en-US" altLang="zh-CN" sz="2200" b="0" dirty="0">
                <a:solidFill>
                  <a:schemeClr val="tx1"/>
                </a:solidFill>
                <a:effectLst/>
                <a:ea typeface="华文宋体" panose="02010600040101010101" pitchFamily="2" charset="-122"/>
              </a:rPr>
              <a:t>AB’。</a:t>
            </a:r>
          </a:p>
          <a:p>
            <a:pPr marL="0" indent="187325" algn="just">
              <a:spcBef>
                <a:spcPts val="600"/>
              </a:spcBef>
              <a:buNone/>
            </a:pPr>
            <a:r>
              <a:rPr lang="zh-CN" altLang="en-US" sz="2200" b="0" dirty="0">
                <a:solidFill>
                  <a:schemeClr val="tx1"/>
                </a:solidFill>
                <a:effectLst/>
                <a:ea typeface="华文宋体" panose="02010600040101010101" pitchFamily="2" charset="-122"/>
              </a:rPr>
              <a:t>引号可以嵌套：</a:t>
            </a:r>
            <a:endParaRPr lang="en-US" altLang="zh-CN" sz="2200" b="0" dirty="0">
              <a:solidFill>
                <a:schemeClr val="tx1"/>
              </a:solidFill>
              <a:effectLst/>
              <a:ea typeface="华文宋体" panose="02010600040101010101" pitchFamily="2" charset="-122"/>
            </a:endParaRPr>
          </a:p>
          <a:p>
            <a:pPr marL="400050" lvl="1" indent="187325" algn="just">
              <a:spcBef>
                <a:spcPts val="600"/>
              </a:spcBef>
              <a:buNone/>
            </a:pPr>
            <a:r>
              <a:rPr lang="en-US" altLang="zh-CN" sz="2200" b="0" dirty="0">
                <a:solidFill>
                  <a:schemeClr val="tx1"/>
                </a:solidFill>
                <a:effectLst/>
                <a:ea typeface="华文宋体" panose="02010600040101010101" pitchFamily="2" charset="-122"/>
              </a:rPr>
              <a:t>“This isn’t a test”</a:t>
            </a:r>
          </a:p>
          <a:p>
            <a:pPr marL="400050" lvl="1" indent="187325" algn="just">
              <a:spcBef>
                <a:spcPts val="600"/>
              </a:spcBef>
              <a:buNone/>
            </a:pPr>
            <a:r>
              <a:rPr lang="en-US" altLang="zh-CN" sz="2200" b="0" dirty="0">
                <a:solidFill>
                  <a:schemeClr val="tx1"/>
                </a:solidFill>
                <a:effectLst/>
                <a:ea typeface="华文宋体" panose="02010600040101010101" pitchFamily="2" charset="-122"/>
              </a:rPr>
              <a:t>‘Say “Goodnight,” Gracie’</a:t>
            </a:r>
          </a:p>
          <a:p>
            <a:pPr marL="0" indent="187325">
              <a:spcBef>
                <a:spcPts val="600"/>
              </a:spcBef>
              <a:buNone/>
            </a:pPr>
            <a:endParaRPr lang="en-US" altLang="zh-CN" sz="2200" b="0" dirty="0">
              <a:solidFill>
                <a:schemeClr val="tx1"/>
              </a:solidFill>
              <a:effectLst/>
              <a:latin typeface="华文宋体" panose="02010600040101010101" pitchFamily="2" charset="-122"/>
              <a:ea typeface="华文宋体" panose="02010600040101010101" pitchFamily="2" charset="-122"/>
            </a:endParaRPr>
          </a:p>
          <a:p>
            <a:pPr marL="0" indent="187325">
              <a:spcBef>
                <a:spcPts val="600"/>
              </a:spcBef>
              <a:buNone/>
            </a:pPr>
            <a:r>
              <a:rPr lang="en-US" altLang="zh-CN" sz="2200" b="0" dirty="0">
                <a:solidFill>
                  <a:schemeClr val="tx1"/>
                </a:solidFill>
                <a:effectLst/>
                <a:latin typeface="华文宋体" panose="02010600040101010101" pitchFamily="2" charset="-122"/>
                <a:ea typeface="华文宋体" panose="02010600040101010101" pitchFamily="2" charset="-122"/>
              </a:rPr>
              <a:t>3）</a:t>
            </a:r>
            <a:r>
              <a:rPr lang="zh-CN" altLang="en-US" sz="2200" b="0" dirty="0">
                <a:solidFill>
                  <a:schemeClr val="tx1"/>
                </a:solidFill>
                <a:effectLst/>
                <a:latin typeface="华文宋体" panose="02010600040101010101" pitchFamily="2" charset="-122"/>
                <a:ea typeface="华文宋体" panose="02010600040101010101" pitchFamily="2" charset="-122"/>
              </a:rPr>
              <a:t>符号常量</a:t>
            </a:r>
          </a:p>
          <a:p>
            <a:pPr marL="0" indent="187325">
              <a:spcBef>
                <a:spcPts val="600"/>
              </a:spcBef>
              <a:buNone/>
            </a:pPr>
            <a:r>
              <a:rPr lang="zh-CN" altLang="en-US" sz="2200" b="0" dirty="0">
                <a:solidFill>
                  <a:schemeClr val="tx1"/>
                </a:solidFill>
                <a:effectLst/>
                <a:latin typeface="华文宋体" panose="02010600040101010101" pitchFamily="2" charset="-122"/>
                <a:ea typeface="华文宋体" panose="02010600040101010101" pitchFamily="2" charset="-122"/>
              </a:rPr>
              <a:t>　符号常量是指用</a:t>
            </a:r>
            <a:r>
              <a:rPr lang="en-US" altLang="zh-CN" sz="2200" b="0" dirty="0">
                <a:solidFill>
                  <a:schemeClr val="tx1"/>
                </a:solidFill>
                <a:effectLst/>
                <a:latin typeface="华文宋体" panose="02010600040101010101" pitchFamily="2" charset="-122"/>
                <a:ea typeface="华文宋体" panose="02010600040101010101" pitchFamily="2" charset="-122"/>
              </a:rPr>
              <a:t>EQU</a:t>
            </a:r>
            <a:r>
              <a:rPr lang="zh-CN" altLang="en-US" sz="2200" b="0" dirty="0">
                <a:solidFill>
                  <a:schemeClr val="tx1"/>
                </a:solidFill>
                <a:effectLst/>
                <a:latin typeface="华文宋体" panose="02010600040101010101" pitchFamily="2" charset="-122"/>
                <a:ea typeface="华文宋体" panose="02010600040101010101" pitchFamily="2" charset="-122"/>
              </a:rPr>
              <a:t>伪指令或赋值语句“=”定义过的符号名，可作操作数项或在表达式中使用。</a:t>
            </a:r>
          </a:p>
        </p:txBody>
      </p:sp>
      <p:sp>
        <p:nvSpPr>
          <p:cNvPr id="5" name="文本框 1"/>
          <p:cNvSpPr txBox="1"/>
          <p:nvPr/>
        </p:nvSpPr>
        <p:spPr>
          <a:xfrm>
            <a:off x="452120" y="317500"/>
            <a:ext cx="6392545" cy="892552"/>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汇编语言语句的基本格式</a:t>
            </a:r>
          </a:p>
          <a:p>
            <a:pPr algn="l"/>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3</a:t>
            </a:r>
            <a:r>
              <a:rPr lang="zh-CN" altLang="en-US" sz="2600" kern="0" dirty="0">
                <a:solidFill>
                  <a:schemeClr val="tx2"/>
                </a:solidFill>
                <a:effectLst>
                  <a:outerShdw blurRad="38100" dist="38100" dir="2700000" algn="tl">
                    <a:srgbClr val="C0C0C0"/>
                  </a:outerShdw>
                </a:effectLst>
                <a:latin typeface="+mj-lt"/>
                <a:cs typeface="+mj-cs"/>
              </a:rPr>
              <a:t>讲：汇编语言程序格式</a:t>
            </a:r>
          </a:p>
        </p:txBody>
      </p:sp>
      <p:sp>
        <p:nvSpPr>
          <p:cNvPr id="3" name="文本框 2"/>
          <p:cNvSpPr txBox="1"/>
          <p:nvPr/>
        </p:nvSpPr>
        <p:spPr>
          <a:xfrm>
            <a:off x="899592" y="1232756"/>
            <a:ext cx="4824536" cy="237674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dirty="0">
                <a:sym typeface="+mn-ea"/>
              </a:rPr>
              <a:t>汇编程序功能</a:t>
            </a:r>
            <a:endParaRPr lang="en-US" altLang="zh-CN" dirty="0">
              <a:sym typeface="+mn-ea"/>
            </a:endParaRPr>
          </a:p>
          <a:p>
            <a:pPr marL="342900" indent="-342900">
              <a:lnSpc>
                <a:spcPct val="160000"/>
              </a:lnSpc>
              <a:buClr>
                <a:srgbClr val="FF3300"/>
              </a:buClr>
              <a:buFont typeface="Wingdings" panose="05000000000000000000" charset="0"/>
              <a:buChar char=""/>
            </a:pPr>
            <a:r>
              <a:rPr lang="zh-CN" altLang="en-US" dirty="0">
                <a:sym typeface="+mn-ea"/>
              </a:rPr>
              <a:t>汇编语言程序格式</a:t>
            </a:r>
          </a:p>
          <a:p>
            <a:pPr marL="342900" indent="-342900">
              <a:lnSpc>
                <a:spcPct val="160000"/>
              </a:lnSpc>
              <a:buClr>
                <a:srgbClr val="FF3300"/>
              </a:buClr>
              <a:buFont typeface="Wingdings" panose="05000000000000000000" charset="0"/>
              <a:buChar char=""/>
            </a:pPr>
            <a:r>
              <a:rPr lang="zh-CN" altLang="en-US" dirty="0">
                <a:solidFill>
                  <a:srgbClr val="FF0000"/>
                </a:solidFill>
                <a:sym typeface="+mn-ea"/>
              </a:rPr>
              <a:t>伪指令</a:t>
            </a:r>
            <a:endParaRPr lang="en-US" altLang="zh-CN" dirty="0">
              <a:solidFill>
                <a:srgbClr val="FF0000"/>
              </a:solidFill>
              <a:sym typeface="+mn-ea"/>
            </a:endParaRPr>
          </a:p>
          <a:p>
            <a:pPr marL="342900" indent="-342900">
              <a:lnSpc>
                <a:spcPct val="160000"/>
              </a:lnSpc>
              <a:buClr>
                <a:srgbClr val="FF3300"/>
              </a:buClr>
              <a:buFont typeface="Wingdings" panose="05000000000000000000" charset="0"/>
              <a:buChar char=""/>
            </a:pPr>
            <a:r>
              <a:rPr lang="zh-CN" altLang="en-US" dirty="0">
                <a:sym typeface="+mn-ea"/>
              </a:rPr>
              <a:t>表达式操作符</a:t>
            </a:r>
            <a:endParaRPr lang="en-US" altLang="zh-CN" dirty="0">
              <a:sym typeface="+mn-ea"/>
            </a:endParaRPr>
          </a:p>
        </p:txBody>
      </p:sp>
    </p:spTree>
    <p:extLst>
      <p:ext uri="{BB962C8B-B14F-4D97-AF65-F5344CB8AC3E}">
        <p14:creationId xmlns:p14="http://schemas.microsoft.com/office/powerpoint/2010/main" val="126173083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464956" y="1052736"/>
            <a:ext cx="7815456" cy="5148572"/>
          </a:xfrm>
        </p:spPr>
        <p:txBody>
          <a:bodyPr/>
          <a:lstStyle/>
          <a:p>
            <a:pPr algn="just"/>
            <a:r>
              <a:rPr lang="zh-CN" altLang="en-US" sz="2800" dirty="0">
                <a:effectLst/>
                <a:latin typeface="宋体" panose="02010600030101010101" pitchFamily="2" charset="-122"/>
              </a:rPr>
              <a:t>伪指令无相应的目标代码，因此也称为伪操作。</a:t>
            </a:r>
            <a:endParaRPr lang="en-US" altLang="zh-CN" sz="2800" dirty="0">
              <a:effectLst/>
              <a:latin typeface="宋体" panose="02010600030101010101" pitchFamily="2" charset="-122"/>
            </a:endParaRPr>
          </a:p>
          <a:p>
            <a:pPr algn="just"/>
            <a:r>
              <a:rPr lang="zh-CN" altLang="en-US" sz="2800" dirty="0">
                <a:effectLst/>
                <a:latin typeface="宋体" panose="02010600030101010101" pitchFamily="2" charset="-122"/>
              </a:rPr>
              <a:t>伪指令语句又称为说明性语句或管理语句。它不同于指令性语句，不是直接命令</a:t>
            </a:r>
            <a:r>
              <a:rPr lang="en-US" altLang="zh-CN" sz="2800" dirty="0">
                <a:effectLst/>
                <a:latin typeface="Times New Roman" panose="02020603050405020304" pitchFamily="18" charset="0"/>
                <a:cs typeface="Times New Roman" panose="02020603050405020304" pitchFamily="18" charset="0"/>
              </a:rPr>
              <a:t>CPU</a:t>
            </a:r>
            <a:r>
              <a:rPr lang="zh-CN" altLang="en-US" sz="2800" dirty="0">
                <a:effectLst/>
                <a:latin typeface="宋体" panose="02010600030101010101" pitchFamily="2" charset="-122"/>
              </a:rPr>
              <a:t>去执行某一操作，而是命令汇编程序应当如何生成目标代码。</a:t>
            </a:r>
            <a:endParaRPr lang="en-US" altLang="zh-CN" sz="2800" dirty="0">
              <a:effectLst/>
              <a:latin typeface="宋体" panose="02010600030101010101" pitchFamily="2" charset="-122"/>
            </a:endParaRPr>
          </a:p>
          <a:p>
            <a:pPr algn="just"/>
            <a:r>
              <a:rPr lang="zh-CN" altLang="en-US" dirty="0">
                <a:effectLst/>
                <a:latin typeface="宋体" panose="02010600030101010101" pitchFamily="2" charset="-122"/>
              </a:rPr>
              <a:t>伪指令是汇编程序对源程序进行汇编时处理的操作，完成</a:t>
            </a:r>
            <a:r>
              <a:rPr lang="zh-CN" altLang="en-US" dirty="0">
                <a:solidFill>
                  <a:srgbClr val="FF0000"/>
                </a:solidFill>
                <a:effectLst/>
                <a:latin typeface="宋体" panose="02010600030101010101" pitchFamily="2" charset="-122"/>
              </a:rPr>
              <a:t>逻辑段的定义、存储模式定义、数据定义、存储器分配、指示程序开始结束</a:t>
            </a:r>
            <a:r>
              <a:rPr lang="zh-CN" altLang="en-US" dirty="0">
                <a:effectLst/>
                <a:latin typeface="宋体" panose="02010600030101010101" pitchFamily="2" charset="-122"/>
              </a:rPr>
              <a:t>等功能。</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659160" y="1143129"/>
            <a:ext cx="74291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r>
              <a:rPr lang="en-US" altLang="zh-CN" dirty="0">
                <a:solidFill>
                  <a:srgbClr val="000000"/>
                </a:solidFill>
              </a:rPr>
              <a:t>        </a:t>
            </a:r>
            <a:r>
              <a:rPr lang="zh-CN" altLang="en-US" dirty="0">
                <a:solidFill>
                  <a:srgbClr val="000000"/>
                </a:solidFill>
              </a:rPr>
              <a:t>常用</a:t>
            </a:r>
            <a:r>
              <a:rPr lang="zh-CN" altLang="en-US" sz="2200" b="1" dirty="0">
                <a:solidFill>
                  <a:srgbClr val="000000"/>
                </a:solidFill>
                <a:ea typeface="楷体_GB2312" pitchFamily="49" charset="-122"/>
              </a:rPr>
              <a:t>伪指令：</a:t>
            </a:r>
          </a:p>
        </p:txBody>
      </p:sp>
      <p:sp>
        <p:nvSpPr>
          <p:cNvPr id="7173" name="Text Box 5"/>
          <p:cNvSpPr txBox="1">
            <a:spLocks noChangeArrowheads="1"/>
          </p:cNvSpPr>
          <p:nvPr/>
        </p:nvSpPr>
        <p:spPr bwMode="auto">
          <a:xfrm>
            <a:off x="2087730" y="1988840"/>
            <a:ext cx="4572000" cy="2709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pPr>
            <a:r>
              <a:rPr lang="zh-CN" altLang="en-US" b="1" dirty="0">
                <a:solidFill>
                  <a:srgbClr val="000000"/>
                </a:solidFill>
              </a:rPr>
              <a:t>   段定义伪操作</a:t>
            </a:r>
          </a:p>
          <a:p>
            <a:pPr>
              <a:lnSpc>
                <a:spcPct val="120000"/>
              </a:lnSpc>
              <a:buFontTx/>
              <a:buChar char="•"/>
            </a:pPr>
            <a:r>
              <a:rPr lang="zh-CN" altLang="en-US" b="1" dirty="0">
                <a:solidFill>
                  <a:srgbClr val="000000"/>
                </a:solidFill>
              </a:rPr>
              <a:t>   程序开始和结束伪操作</a:t>
            </a:r>
          </a:p>
          <a:p>
            <a:pPr>
              <a:lnSpc>
                <a:spcPct val="120000"/>
              </a:lnSpc>
              <a:buFontTx/>
              <a:buChar char="•"/>
            </a:pPr>
            <a:r>
              <a:rPr lang="zh-CN" altLang="en-US" b="1" dirty="0">
                <a:solidFill>
                  <a:srgbClr val="000000"/>
                </a:solidFill>
              </a:rPr>
              <a:t>   数据定义及存储器分配伪操作</a:t>
            </a:r>
          </a:p>
          <a:p>
            <a:pPr>
              <a:lnSpc>
                <a:spcPct val="120000"/>
              </a:lnSpc>
              <a:buFontTx/>
              <a:buChar char="•"/>
            </a:pPr>
            <a:r>
              <a:rPr lang="zh-CN" altLang="en-US" b="1" dirty="0">
                <a:solidFill>
                  <a:srgbClr val="000000"/>
                </a:solidFill>
              </a:rPr>
              <a:t>   表达式赋值伪操作</a:t>
            </a:r>
          </a:p>
          <a:p>
            <a:pPr>
              <a:lnSpc>
                <a:spcPct val="120000"/>
              </a:lnSpc>
              <a:buFontTx/>
              <a:buChar char="•"/>
            </a:pPr>
            <a:r>
              <a:rPr lang="zh-CN" altLang="en-US" b="1" dirty="0">
                <a:solidFill>
                  <a:srgbClr val="000000"/>
                </a:solidFill>
              </a:rPr>
              <a:t>   地址计数器与对准伪操作</a:t>
            </a:r>
          </a:p>
          <a:p>
            <a:pPr>
              <a:lnSpc>
                <a:spcPct val="120000"/>
              </a:lnSpc>
              <a:buFontTx/>
              <a:buChar char="•"/>
            </a:pPr>
            <a:r>
              <a:rPr lang="zh-CN" altLang="en-US" b="1" dirty="0">
                <a:solidFill>
                  <a:srgbClr val="000000"/>
                </a:solidFill>
              </a:rPr>
              <a:t>   基数控制伪操作</a:t>
            </a:r>
          </a:p>
        </p:txBody>
      </p:sp>
      <p:sp>
        <p:nvSpPr>
          <p:cNvPr id="2" name="矩形 1"/>
          <p:cNvSpPr/>
          <p:nvPr/>
        </p:nvSpPr>
        <p:spPr bwMode="auto">
          <a:xfrm>
            <a:off x="971600" y="5643246"/>
            <a:ext cx="7429140" cy="540060"/>
          </a:xfrm>
          <a:prstGeom prst="rect">
            <a:avLst/>
          </a:prstGeom>
          <a:solidFill>
            <a:schemeClr val="bg1"/>
          </a:solidFill>
          <a:ln w="9525" cap="flat" cmpd="sng" algn="ctr">
            <a:solidFill>
              <a:srgbClr val="FF0000"/>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有关过程定义、宏汇编的伪指令将在后续章节介绍。</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11560" y="1016732"/>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000000"/>
                </a:solidFill>
              </a:rPr>
              <a:t>◆ </a:t>
            </a:r>
            <a:r>
              <a:rPr lang="zh-CN" altLang="en-US" b="1" dirty="0">
                <a:solidFill>
                  <a:srgbClr val="000000"/>
                </a:solidFill>
              </a:rPr>
              <a:t>完整的段定义伪指令：</a:t>
            </a:r>
          </a:p>
        </p:txBody>
      </p:sp>
      <p:sp>
        <p:nvSpPr>
          <p:cNvPr id="1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
        <p:nvSpPr>
          <p:cNvPr id="19" name="Rectangle 3"/>
          <p:cNvSpPr txBox="1">
            <a:spLocks noChangeArrowheads="1"/>
          </p:cNvSpPr>
          <p:nvPr/>
        </p:nvSpPr>
        <p:spPr>
          <a:xfrm>
            <a:off x="611560" y="1600199"/>
            <a:ext cx="8229600" cy="4525963"/>
          </a:xfrm>
          <a:prstGeom prst="rect">
            <a:avLst/>
          </a:prstGeom>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2"/>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3"/>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2"/>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a:lstStyle>
          <a:p>
            <a:pPr>
              <a:spcBef>
                <a:spcPts val="600"/>
              </a:spcBef>
            </a:pPr>
            <a:r>
              <a:rPr lang="zh-CN" altLang="en-US" sz="2200" b="0" kern="0" dirty="0">
                <a:solidFill>
                  <a:schemeClr val="tx1"/>
                </a:solidFill>
                <a:effectLst/>
                <a:latin typeface="华文宋体" panose="02010600040101010101" pitchFamily="2" charset="-122"/>
                <a:ea typeface="华文宋体" panose="02010600040101010101" pitchFamily="2" charset="-122"/>
              </a:rPr>
              <a:t>汇编语言源程序是用分段的方法来组织程序、数据和变量的。一个汇编语言源程序由若干个逻辑段组成。 </a:t>
            </a:r>
          </a:p>
          <a:p>
            <a:pPr>
              <a:spcBef>
                <a:spcPts val="600"/>
              </a:spcBef>
            </a:pPr>
            <a:r>
              <a:rPr lang="zh-CN" altLang="en-US" sz="2200" b="0" kern="0" dirty="0">
                <a:solidFill>
                  <a:schemeClr val="tx1"/>
                </a:solidFill>
                <a:effectLst/>
                <a:latin typeface="华文宋体" panose="02010600040101010101" pitchFamily="2" charset="-122"/>
                <a:ea typeface="华文宋体" panose="02010600040101010101" pitchFamily="2" charset="-122"/>
              </a:rPr>
              <a:t>段定义伪指令的格式如下：</a:t>
            </a:r>
            <a:endParaRPr lang="en-US" altLang="zh-CN" sz="2200" b="0" kern="0" dirty="0">
              <a:solidFill>
                <a:schemeClr val="tx1"/>
              </a:solidFill>
              <a:effectLst/>
              <a:latin typeface="华文宋体" panose="02010600040101010101" pitchFamily="2" charset="-122"/>
              <a:ea typeface="华文宋体" panose="02010600040101010101" pitchFamily="2" charset="-122"/>
            </a:endParaRPr>
          </a:p>
          <a:p>
            <a:pPr>
              <a:lnSpc>
                <a:spcPct val="90000"/>
              </a:lnSpc>
              <a:spcBef>
                <a:spcPts val="600"/>
              </a:spcBef>
            </a:pPr>
            <a:endParaRPr lang="en-US" altLang="zh-CN" sz="2200" b="0" kern="0" dirty="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lnSpc>
                <a:spcPct val="90000"/>
              </a:lnSpc>
              <a:spcBef>
                <a:spcPts val="600"/>
              </a:spcBef>
            </a:pPr>
            <a:endParaRPr lang="en-US" altLang="zh-CN" sz="2200" b="0" kern="0" dirty="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lnSpc>
                <a:spcPct val="90000"/>
              </a:lnSpc>
              <a:spcBef>
                <a:spcPts val="600"/>
              </a:spcBef>
            </a:pPr>
            <a:endParaRPr lang="en-US" altLang="zh-CN" sz="2200" b="0" kern="0" dirty="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p>
            <a:pPr marL="0" indent="0">
              <a:lnSpc>
                <a:spcPct val="90000"/>
              </a:lnSpc>
              <a:spcBef>
                <a:spcPts val="600"/>
              </a:spcBef>
              <a:buNone/>
            </a:pPr>
            <a:endParaRPr lang="zh-CN" altLang="en-US" sz="2200" b="0" kern="0" dirty="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spcBef>
                <a:spcPts val="600"/>
              </a:spcBef>
            </a:pPr>
            <a:endParaRPr lang="en-US" altLang="zh-CN" sz="2200" b="0" kern="0" dirty="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spcBef>
                <a:spcPts val="600"/>
              </a:spcBef>
            </a:pPr>
            <a:r>
              <a:rPr lang="en-US" altLang="zh-CN" sz="2200" b="0" kern="0" dirty="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rPr>
              <a:t>SEGMENT</a:t>
            </a:r>
            <a:r>
              <a:rPr lang="zh-CN" altLang="en-US" sz="2200" b="0" kern="0" dirty="0">
                <a:solidFill>
                  <a:schemeClr val="tx1"/>
                </a:solidFill>
                <a:effectLst/>
                <a:latin typeface="华文宋体" panose="02010600040101010101" pitchFamily="2" charset="-122"/>
                <a:ea typeface="华文宋体" panose="02010600040101010101" pitchFamily="2" charset="-122"/>
              </a:rPr>
              <a:t>和</a:t>
            </a:r>
            <a:r>
              <a:rPr lang="en-US" altLang="zh-CN" sz="2200" b="0" kern="0" dirty="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rPr>
              <a:t>ENDS</a:t>
            </a:r>
            <a:r>
              <a:rPr lang="zh-CN" altLang="en-US" sz="2200" b="0" kern="0" dirty="0">
                <a:solidFill>
                  <a:schemeClr val="tx1"/>
                </a:solidFill>
                <a:effectLst/>
                <a:latin typeface="华文宋体" panose="02010600040101010101" pitchFamily="2" charset="-122"/>
                <a:ea typeface="华文宋体" panose="02010600040101010101" pitchFamily="2" charset="-122"/>
              </a:rPr>
              <a:t>前边的段名表示定义的逻辑段的名字，必须相同，否则汇编程序将无法辨认。起什么名字可由程序员自行决定，要有一定的意义，不要与指令助记符或伪指令重名。 </a:t>
            </a:r>
            <a:endParaRPr lang="en-US" altLang="zh-CN" sz="2200" b="0" kern="0" dirty="0">
              <a:solidFill>
                <a:schemeClr val="tx1"/>
              </a:solidFill>
              <a:effectLst/>
              <a:latin typeface="华文宋体" panose="02010600040101010101" pitchFamily="2" charset="-122"/>
              <a:ea typeface="华文宋体" panose="02010600040101010101" pitchFamily="2" charset="-122"/>
            </a:endParaRPr>
          </a:p>
          <a:p>
            <a:pPr>
              <a:spcBef>
                <a:spcPts val="600"/>
              </a:spcBef>
            </a:pPr>
            <a:r>
              <a:rPr lang="zh-CN" altLang="en-US" sz="2200" b="0" kern="0" dirty="0">
                <a:solidFill>
                  <a:srgbClr val="FF0000"/>
                </a:solidFill>
                <a:effectLst/>
                <a:latin typeface="华文宋体" panose="02010600040101010101" pitchFamily="2" charset="-122"/>
                <a:ea typeface="华文宋体" panose="02010600040101010101" pitchFamily="2" charset="-122"/>
              </a:rPr>
              <a:t>当定义除代码段以外其他段时，段内不能包括指令语句</a:t>
            </a:r>
            <a:r>
              <a:rPr lang="zh-CN" altLang="en-US" sz="2200" b="0" kern="0" dirty="0">
                <a:solidFill>
                  <a:schemeClr val="tx1"/>
                </a:solidFill>
                <a:effectLst/>
                <a:latin typeface="华文宋体" panose="02010600040101010101" pitchFamily="2" charset="-122"/>
                <a:ea typeface="华文宋体" panose="02010600040101010101" pitchFamily="2" charset="-122"/>
              </a:rPr>
              <a:t>。</a:t>
            </a:r>
          </a:p>
        </p:txBody>
      </p:sp>
      <p:sp>
        <p:nvSpPr>
          <p:cNvPr id="21" name="Text Box 2"/>
          <p:cNvSpPr txBox="1">
            <a:spLocks noChangeArrowheads="1"/>
          </p:cNvSpPr>
          <p:nvPr/>
        </p:nvSpPr>
        <p:spPr bwMode="auto">
          <a:xfrm>
            <a:off x="899592" y="3068960"/>
            <a:ext cx="7344816" cy="1311275"/>
          </a:xfrm>
          <a:prstGeom prst="rect">
            <a:avLst/>
          </a:prstGeom>
          <a:solidFill>
            <a:schemeClr val="bg1"/>
          </a:solidFill>
          <a:ln>
            <a:solidFill>
              <a:srgbClr val="FF0000"/>
            </a:solidFill>
          </a:ln>
          <a:effectLst/>
        </p:spPr>
        <p:txBody>
          <a:bodyPr wrap="square">
            <a:spAutoFit/>
          </a:bodyPr>
          <a:lstStyle/>
          <a:p>
            <a:pPr algn="just" eaLnBrk="0" hangingPunct="0"/>
            <a:r>
              <a:rPr lang="zh-CN" altLang="en-US" sz="2000" b="1" dirty="0">
                <a:solidFill>
                  <a:srgbClr val="FF0000"/>
                </a:solidFill>
              </a:rPr>
              <a:t>段名  </a:t>
            </a:r>
            <a:r>
              <a:rPr lang="en-US" altLang="zh-CN" sz="2000" b="1" dirty="0">
                <a:solidFill>
                  <a:srgbClr val="FF0000"/>
                </a:solidFill>
              </a:rPr>
              <a:t>SEGMENT  [</a:t>
            </a:r>
            <a:r>
              <a:rPr lang="zh-CN" altLang="en-US" sz="2000" b="1" dirty="0">
                <a:solidFill>
                  <a:srgbClr val="FF0000"/>
                </a:solidFill>
              </a:rPr>
              <a:t>定位类型</a:t>
            </a:r>
            <a:r>
              <a:rPr lang="en-US" altLang="zh-CN" sz="2000" b="1" dirty="0">
                <a:solidFill>
                  <a:srgbClr val="FF0000"/>
                </a:solidFill>
              </a:rPr>
              <a:t>]  [</a:t>
            </a:r>
            <a:r>
              <a:rPr lang="zh-CN" altLang="en-US" sz="2000" b="1" dirty="0">
                <a:solidFill>
                  <a:srgbClr val="FF0000"/>
                </a:solidFill>
              </a:rPr>
              <a:t>组合类型</a:t>
            </a:r>
            <a:r>
              <a:rPr lang="en-US" altLang="zh-CN" sz="2000" b="1" dirty="0">
                <a:solidFill>
                  <a:srgbClr val="FF0000"/>
                </a:solidFill>
              </a:rPr>
              <a:t>]  </a:t>
            </a:r>
            <a:r>
              <a:rPr lang="en-US" altLang="zh-CN" sz="2000" b="1" dirty="0">
                <a:solidFill>
                  <a:srgbClr val="3333FF"/>
                </a:solidFill>
              </a:rPr>
              <a:t>[</a:t>
            </a:r>
            <a:r>
              <a:rPr lang="zh-CN" altLang="en-US" sz="2000" b="1" dirty="0">
                <a:solidFill>
                  <a:srgbClr val="3333FF"/>
                </a:solidFill>
              </a:rPr>
              <a:t>使用类型</a:t>
            </a:r>
            <a:r>
              <a:rPr lang="en-US" altLang="zh-CN" sz="2000" b="1" dirty="0">
                <a:solidFill>
                  <a:srgbClr val="3333FF"/>
                </a:solidFill>
              </a:rPr>
              <a:t>]  [‘</a:t>
            </a:r>
            <a:r>
              <a:rPr lang="zh-CN" altLang="en-US" sz="2000" b="1" dirty="0">
                <a:solidFill>
                  <a:srgbClr val="3333FF"/>
                </a:solidFill>
              </a:rPr>
              <a:t>类别’</a:t>
            </a:r>
            <a:r>
              <a:rPr lang="en-US" altLang="en-US" sz="2000" b="1" dirty="0">
                <a:solidFill>
                  <a:srgbClr val="3333FF"/>
                </a:solidFill>
              </a:rPr>
              <a:t>]</a:t>
            </a:r>
          </a:p>
          <a:p>
            <a:pPr algn="just" eaLnBrk="0" hangingPunct="0"/>
            <a:r>
              <a:rPr lang="en-US" altLang="en-US" sz="2000" b="1" dirty="0">
                <a:solidFill>
                  <a:srgbClr val="FF0000"/>
                </a:solidFill>
              </a:rPr>
              <a:t>          </a:t>
            </a:r>
            <a:r>
              <a:rPr lang="en-US" altLang="zh-CN" sz="2000" dirty="0">
                <a:solidFill>
                  <a:srgbClr val="FF0000"/>
                </a:solidFill>
              </a:rPr>
              <a:t>……</a:t>
            </a:r>
          </a:p>
          <a:p>
            <a:pPr algn="just" eaLnBrk="0" hangingPunct="0"/>
            <a:r>
              <a:rPr lang="en-US" altLang="zh-CN" sz="2000" dirty="0">
                <a:solidFill>
                  <a:srgbClr val="FF0000"/>
                </a:solidFill>
              </a:rPr>
              <a:t>          ……                          ; </a:t>
            </a:r>
            <a:r>
              <a:rPr lang="zh-CN" altLang="en-US" sz="2000" dirty="0">
                <a:solidFill>
                  <a:srgbClr val="FF0000"/>
                </a:solidFill>
                <a:latin typeface="楷体_GB2312" pitchFamily="49" charset="-122"/>
                <a:ea typeface="楷体_GB2312" pitchFamily="49" charset="-122"/>
              </a:rPr>
              <a:t>语句序列</a:t>
            </a:r>
            <a:endParaRPr lang="zh-CN" altLang="en-US" sz="2000" dirty="0">
              <a:solidFill>
                <a:srgbClr val="FF0000"/>
              </a:solidFill>
            </a:endParaRPr>
          </a:p>
          <a:p>
            <a:pPr algn="just" eaLnBrk="0" hangingPunct="0"/>
            <a:r>
              <a:rPr lang="zh-CN" altLang="en-US" sz="2000" b="1" dirty="0">
                <a:solidFill>
                  <a:srgbClr val="FF0000"/>
                </a:solidFill>
              </a:rPr>
              <a:t>段名  </a:t>
            </a:r>
            <a:r>
              <a:rPr lang="en-US" altLang="zh-CN" sz="2000" b="1" dirty="0">
                <a:solidFill>
                  <a:srgbClr val="FF0000"/>
                </a:solidFill>
              </a:rPr>
              <a:t>ENDS</a:t>
            </a:r>
          </a:p>
        </p:txBody>
      </p:sp>
      <p:sp>
        <p:nvSpPr>
          <p:cNvPr id="6" name="文本框 9218">
            <a:extLst>
              <a:ext uri="{FF2B5EF4-FFF2-40B4-BE49-F238E27FC236}">
                <a16:creationId xmlns:a16="http://schemas.microsoft.com/office/drawing/2014/main" id="{C3A0978F-33C5-2D44-A626-E45279ABB19F}"/>
              </a:ext>
            </a:extLst>
          </p:cNvPr>
          <p:cNvSpPr txBox="1"/>
          <p:nvPr/>
        </p:nvSpPr>
        <p:spPr>
          <a:xfrm>
            <a:off x="5295900" y="259870"/>
            <a:ext cx="3467184" cy="6280630"/>
          </a:xfrm>
          <a:prstGeom prst="rect">
            <a:avLst/>
          </a:prstGeom>
          <a:solidFill>
            <a:schemeClr val="bg1"/>
          </a:solidFill>
          <a:ln w="12700" cmpd="sng">
            <a:solidFill>
              <a:srgbClr val="FF3300"/>
            </a:solidFill>
            <a:prstDash val="solid"/>
          </a:ln>
        </p:spPr>
        <p:txBody>
          <a:bodyPr wrap="square">
            <a:spAutoFit/>
          </a:bodyPr>
          <a:lstStyle/>
          <a:p>
            <a:pPr>
              <a:lnSpc>
                <a:spcPct val="20000"/>
              </a:lnSpc>
              <a:spcBef>
                <a:spcPct val="50000"/>
              </a:spcBef>
            </a:pPr>
            <a:endParaRPr lang="en-US" altLang="zh-CN" sz="20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endParaRPr>
          </a:p>
          <a:p>
            <a:pPr>
              <a:lnSpc>
                <a:spcPct val="20000"/>
              </a:lnSpc>
              <a:spcBef>
                <a:spcPct val="50000"/>
              </a:spcBef>
            </a:pPr>
            <a:r>
              <a:rPr lang="zh-CN" altLang="en-US" sz="2000" noProof="1">
                <a:solidFill>
                  <a:srgbClr val="C00000"/>
                </a:solidFill>
                <a:effectLst>
                  <a:outerShdw blurRad="38100" dist="38100" dir="2700000">
                    <a:srgbClr val="FFFFFF"/>
                  </a:outerShdw>
                </a:effectLst>
                <a:latin typeface="黑体" panose="02010609060101010101" pitchFamily="2" charset="-122"/>
                <a:ea typeface="黑体" panose="02010609060101010101" pitchFamily="2" charset="-122"/>
                <a:cs typeface="+mn-ea"/>
              </a:rPr>
              <a:t>例：</a:t>
            </a:r>
            <a:r>
              <a:rPr lang="en-US" altLang="zh-CN" sz="2000" noProof="1">
                <a:solidFill>
                  <a:srgbClr val="C00000"/>
                </a:solidFill>
                <a:effectLst>
                  <a:outerShdw blurRad="38100" dist="38100" dir="2700000">
                    <a:srgbClr val="FFFFFF"/>
                  </a:outerShdw>
                </a:effectLst>
                <a:latin typeface="黑体" panose="02010609060101010101" pitchFamily="2" charset="-122"/>
                <a:ea typeface="黑体" panose="02010609060101010101" pitchFamily="2" charset="-122"/>
                <a:cs typeface="+mn-ea"/>
              </a:rPr>
              <a:t>result=a+b</a:t>
            </a:r>
          </a:p>
          <a:p>
            <a:pPr>
              <a:lnSpc>
                <a:spcPct val="20000"/>
              </a:lnSpc>
              <a:spcBef>
                <a:spcPct val="50000"/>
              </a:spcBef>
            </a:pPr>
            <a:endPar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endParaRP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data</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segment</a:t>
            </a:r>
          </a:p>
          <a:p>
            <a:pPr>
              <a:lnSpc>
                <a:spcPct val="50000"/>
              </a:lnSpc>
              <a:spcBef>
                <a:spcPct val="50000"/>
              </a:spcBef>
            </a:pPr>
            <a:r>
              <a:rPr lang="zh-CN" altLang="en-US" sz="1800" noProof="1">
                <a:solidFill>
                  <a:schemeClr val="bg2"/>
                </a:solidFill>
                <a:latin typeface="黑体" panose="02010609060101010101" pitchFamily="2" charset="-122"/>
                <a:ea typeface="黑体" panose="02010609060101010101" pitchFamily="2" charset="-122"/>
                <a:cs typeface="+mn-ea"/>
              </a:rPr>
              <a:t>  </a:t>
            </a:r>
            <a:r>
              <a:rPr lang="en-US" altLang="zh-CN" sz="1800" noProof="1">
                <a:solidFill>
                  <a:schemeClr val="bg2"/>
                </a:solidFill>
                <a:latin typeface="黑体" panose="02010609060101010101" pitchFamily="2" charset="-122"/>
                <a:ea typeface="黑体" panose="02010609060101010101" pitchFamily="2" charset="-122"/>
                <a:cs typeface="+mn-ea"/>
              </a:rPr>
              <a:t>a	db  1</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b	db  2</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result  db  ?</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string  db  'result=$’</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data</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ends	</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code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segment</a:t>
            </a:r>
          </a:p>
          <a:p>
            <a:pPr>
              <a:lnSpc>
                <a:spcPct val="2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assume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cs:code,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ds:data</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start:</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mov</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ax,data</a:t>
            </a:r>
          </a:p>
          <a:p>
            <a:pPr>
              <a:lnSpc>
                <a:spcPct val="2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mov</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ds,ax</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al,a</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add   al,b</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result,al</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lea   dx,string</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ah,09</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add   result,30h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dl,result</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ah,2</a:t>
            </a:r>
          </a:p>
          <a:p>
            <a:pPr>
              <a:lnSpc>
                <a:spcPct val="4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ah,4ch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code    ends</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end </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start</a:t>
            </a:r>
            <a:endParaRPr lang="en-US" altLang="zh-CN" sz="1800" b="1" noProof="1">
              <a:solidFill>
                <a:schemeClr val="bg2"/>
              </a:solidFill>
              <a:latin typeface="黑体" panose="02010609060101010101" pitchFamily="2" charset="-122"/>
              <a:ea typeface="黑体" panose="02010609060101010101" pitchFamily="2" charset="-122"/>
              <a:cs typeface="+mn-ea"/>
            </a:endParaRPr>
          </a:p>
        </p:txBody>
      </p:sp>
      <p:sp>
        <p:nvSpPr>
          <p:cNvPr id="7" name="Rectangle 6">
            <a:extLst>
              <a:ext uri="{FF2B5EF4-FFF2-40B4-BE49-F238E27FC236}">
                <a16:creationId xmlns:a16="http://schemas.microsoft.com/office/drawing/2014/main" id="{CC751A64-821B-7149-A6DA-C78D17A48826}"/>
              </a:ext>
            </a:extLst>
          </p:cNvPr>
          <p:cNvSpPr/>
          <p:nvPr/>
        </p:nvSpPr>
        <p:spPr bwMode="auto">
          <a:xfrm>
            <a:off x="5390883" y="731839"/>
            <a:ext cx="1453782" cy="284894"/>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endParaRPr>
          </a:p>
        </p:txBody>
      </p:sp>
      <p:sp>
        <p:nvSpPr>
          <p:cNvPr id="8" name="Rectangle 7">
            <a:extLst>
              <a:ext uri="{FF2B5EF4-FFF2-40B4-BE49-F238E27FC236}">
                <a16:creationId xmlns:a16="http://schemas.microsoft.com/office/drawing/2014/main" id="{68C12411-B5F1-1D45-945F-CD175957CEB2}"/>
              </a:ext>
            </a:extLst>
          </p:cNvPr>
          <p:cNvSpPr/>
          <p:nvPr/>
        </p:nvSpPr>
        <p:spPr bwMode="auto">
          <a:xfrm>
            <a:off x="5307965" y="2007825"/>
            <a:ext cx="1244255" cy="270879"/>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endParaRPr>
          </a:p>
        </p:txBody>
      </p:sp>
      <p:sp>
        <p:nvSpPr>
          <p:cNvPr id="9" name="Rectangle 8">
            <a:extLst>
              <a:ext uri="{FF2B5EF4-FFF2-40B4-BE49-F238E27FC236}">
                <a16:creationId xmlns:a16="http://schemas.microsoft.com/office/drawing/2014/main" id="{D08A7F79-62DE-644C-A77B-4B081C6CA677}"/>
              </a:ext>
            </a:extLst>
          </p:cNvPr>
          <p:cNvSpPr/>
          <p:nvPr/>
        </p:nvSpPr>
        <p:spPr bwMode="auto">
          <a:xfrm>
            <a:off x="5383631" y="2229030"/>
            <a:ext cx="1453782" cy="284894"/>
          </a:xfrm>
          <a:prstGeom prst="rect">
            <a:avLst/>
          </a:prstGeom>
          <a:noFill/>
          <a:ln w="19050" cap="flat" cmpd="sng" algn="ctr">
            <a:solidFill>
              <a:srgbClr val="FF0000"/>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
        <p:nvSpPr>
          <p:cNvPr id="10" name="Rectangle 9">
            <a:extLst>
              <a:ext uri="{FF2B5EF4-FFF2-40B4-BE49-F238E27FC236}">
                <a16:creationId xmlns:a16="http://schemas.microsoft.com/office/drawing/2014/main" id="{7BF22A2D-D3B9-AF4F-BFDF-D43B3AE3C55C}"/>
              </a:ext>
            </a:extLst>
          </p:cNvPr>
          <p:cNvSpPr/>
          <p:nvPr/>
        </p:nvSpPr>
        <p:spPr bwMode="auto">
          <a:xfrm>
            <a:off x="5390883" y="5905990"/>
            <a:ext cx="1453782" cy="284894"/>
          </a:xfrm>
          <a:prstGeom prst="rect">
            <a:avLst/>
          </a:prstGeom>
          <a:noFill/>
          <a:ln w="19050" cap="flat" cmpd="sng" algn="ctr">
            <a:solidFill>
              <a:srgbClr val="FF0000"/>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a:xfrm>
            <a:off x="287524" y="1016732"/>
            <a:ext cx="8856476" cy="5400600"/>
          </a:xfrm>
        </p:spPr>
        <p:txBody>
          <a:bodyPr/>
          <a:lstStyle/>
          <a:p>
            <a:pPr marL="0" indent="0">
              <a:spcBef>
                <a:spcPts val="0"/>
              </a:spcBef>
              <a:buNone/>
            </a:pPr>
            <a:r>
              <a:rPr lang="zh-CN" altLang="en-US" sz="2000" b="0" dirty="0">
                <a:effectLst/>
              </a:rPr>
              <a:t>　</a:t>
            </a:r>
            <a:r>
              <a:rPr lang="en-US" altLang="zh-CN" sz="2000" b="0" dirty="0">
                <a:effectLst/>
              </a:rPr>
              <a:t>;* * * * * * * * * * * * * * * * * * * * * * *</a:t>
            </a:r>
            <a:br>
              <a:rPr lang="en-US" altLang="zh-CN" sz="2000" dirty="0"/>
            </a:br>
            <a:r>
              <a:rPr lang="zh-CN" altLang="en-US" sz="2000" b="0" dirty="0">
                <a:effectLst/>
              </a:rPr>
              <a:t>　</a:t>
            </a:r>
            <a:r>
              <a:rPr lang="en-US" altLang="zh-CN" sz="2000" b="0" dirty="0">
                <a:effectLst/>
              </a:rPr>
              <a:t>data_seg1 </a:t>
            </a:r>
            <a:r>
              <a:rPr lang="en-US" altLang="zh-CN" sz="2000" b="0">
                <a:effectLst/>
              </a:rPr>
              <a:t>segment </a:t>
            </a:r>
            <a:r>
              <a:rPr lang="en-US" altLang="zh-CN" sz="2000" b="0">
                <a:solidFill>
                  <a:srgbClr val="FF0000"/>
                </a:solidFill>
                <a:effectLst/>
              </a:rPr>
              <a:t> </a:t>
            </a:r>
            <a:r>
              <a:rPr lang="zh-CN" altLang="en-US" sz="2000" b="0" dirty="0">
                <a:effectLst/>
              </a:rPr>
              <a:t>　</a:t>
            </a:r>
            <a:r>
              <a:rPr lang="en-US" altLang="zh-CN" sz="2000" b="0" dirty="0">
                <a:effectLst/>
              </a:rPr>
              <a:t>; </a:t>
            </a:r>
            <a:r>
              <a:rPr lang="zh-CN" altLang="en-US" sz="2000" b="0" dirty="0">
                <a:effectLst/>
              </a:rPr>
              <a:t>定义数据段</a:t>
            </a:r>
            <a:br>
              <a:rPr lang="zh-CN" altLang="en-US" sz="2000" dirty="0"/>
            </a:br>
            <a:r>
              <a:rPr lang="zh-CN" altLang="en-US" sz="2000" b="0" dirty="0">
                <a:effectLst/>
              </a:rPr>
              <a:t>　　　</a:t>
            </a:r>
            <a:r>
              <a:rPr lang="en-US" altLang="zh-CN" sz="2000" b="0" dirty="0">
                <a:effectLst/>
              </a:rPr>
              <a:t>.</a:t>
            </a:r>
            <a:br>
              <a:rPr lang="zh-CN" altLang="en-US" sz="2000" dirty="0"/>
            </a:br>
            <a:r>
              <a:rPr lang="zh-CN" altLang="en-US" sz="2000" b="0" dirty="0">
                <a:effectLst/>
              </a:rPr>
              <a:t>　　　</a:t>
            </a:r>
            <a:r>
              <a:rPr lang="en-US" altLang="zh-CN" sz="2000" b="0" dirty="0">
                <a:effectLst/>
              </a:rPr>
              <a:t>.</a:t>
            </a:r>
            <a:br>
              <a:rPr lang="zh-CN" altLang="en-US" sz="2000" dirty="0"/>
            </a:br>
            <a:r>
              <a:rPr lang="zh-CN" altLang="en-US" sz="2000" dirty="0"/>
              <a:t>    </a:t>
            </a:r>
            <a:r>
              <a:rPr lang="en-US" altLang="zh-CN" sz="2000" b="0" dirty="0">
                <a:effectLst/>
              </a:rPr>
              <a:t>data_seg1ends</a:t>
            </a:r>
            <a:br>
              <a:rPr lang="en-US" altLang="zh-CN" sz="2000" dirty="0"/>
            </a:br>
            <a:r>
              <a:rPr lang="zh-CN" altLang="en-US" sz="2000" b="0" dirty="0">
                <a:effectLst/>
              </a:rPr>
              <a:t>　</a:t>
            </a:r>
            <a:r>
              <a:rPr lang="en-US" altLang="zh-CN" sz="2000" b="0" dirty="0">
                <a:effectLst/>
              </a:rPr>
              <a:t>; * * * * * * * * * * * * * * * * * * * * * * *</a:t>
            </a:r>
            <a:br>
              <a:rPr lang="en-US" altLang="zh-CN" sz="2000" dirty="0"/>
            </a:br>
            <a:r>
              <a:rPr lang="en-US" altLang="zh-CN" sz="2000" dirty="0"/>
              <a:t>    </a:t>
            </a:r>
            <a:r>
              <a:rPr lang="en-US" altLang="zh-CN" sz="2000" b="0" dirty="0">
                <a:effectLst/>
              </a:rPr>
              <a:t>data_seg2 segment </a:t>
            </a:r>
            <a:r>
              <a:rPr lang="zh-CN" altLang="en-US" sz="2000" b="0" dirty="0">
                <a:effectLst/>
              </a:rPr>
              <a:t>　　　　　  </a:t>
            </a:r>
            <a:r>
              <a:rPr lang="en-US" altLang="zh-CN" sz="2000" b="0" dirty="0">
                <a:effectLst/>
              </a:rPr>
              <a:t>; </a:t>
            </a:r>
            <a:r>
              <a:rPr lang="zh-CN" altLang="en-US" sz="2000" b="0" dirty="0">
                <a:effectLst/>
              </a:rPr>
              <a:t>定义附加段</a:t>
            </a:r>
            <a:br>
              <a:rPr lang="zh-CN" altLang="en-US" sz="2000" dirty="0"/>
            </a:br>
            <a:r>
              <a:rPr lang="zh-CN" altLang="en-US" sz="2000" b="0" dirty="0">
                <a:effectLst/>
              </a:rPr>
              <a:t>　　　</a:t>
            </a:r>
            <a:r>
              <a:rPr lang="en-US" altLang="zh-CN" sz="2000" b="0" dirty="0">
                <a:effectLst/>
              </a:rPr>
              <a:t>.</a:t>
            </a:r>
            <a:br>
              <a:rPr lang="zh-CN" altLang="en-US" sz="2000" dirty="0"/>
            </a:br>
            <a:r>
              <a:rPr lang="zh-CN" altLang="en-US" sz="2000" b="0" dirty="0">
                <a:effectLst/>
              </a:rPr>
              <a:t>　　　</a:t>
            </a:r>
            <a:r>
              <a:rPr lang="en-US" altLang="zh-CN" sz="2000" b="0" dirty="0">
                <a:effectLst/>
              </a:rPr>
              <a:t>.</a:t>
            </a:r>
            <a:br>
              <a:rPr lang="zh-CN" altLang="en-US" sz="2000" dirty="0"/>
            </a:br>
            <a:r>
              <a:rPr lang="zh-CN" altLang="en-US" sz="2000" b="0" dirty="0">
                <a:effectLst/>
              </a:rPr>
              <a:t>　</a:t>
            </a:r>
            <a:r>
              <a:rPr lang="en-US" altLang="zh-CN" sz="2000" b="0" dirty="0">
                <a:effectLst/>
              </a:rPr>
              <a:t>data_seg2 ends</a:t>
            </a:r>
            <a:br>
              <a:rPr lang="en-US" altLang="zh-CN" sz="2000" dirty="0"/>
            </a:br>
            <a:r>
              <a:rPr lang="zh-CN" altLang="en-US" sz="2000" b="0" dirty="0">
                <a:effectLst/>
              </a:rPr>
              <a:t>　</a:t>
            </a:r>
            <a:r>
              <a:rPr lang="en-US" altLang="zh-CN" sz="2000" b="0" dirty="0">
                <a:effectLst/>
              </a:rPr>
              <a:t>; * * * * * * * * * * * * * * * * * * * * * * *</a:t>
            </a:r>
            <a:br>
              <a:rPr lang="en-US" altLang="zh-CN" sz="2000" dirty="0"/>
            </a:br>
            <a:r>
              <a:rPr lang="zh-CN" altLang="en-US" sz="2000" b="0" dirty="0">
                <a:effectLst/>
              </a:rPr>
              <a:t>　</a:t>
            </a:r>
            <a:r>
              <a:rPr lang="en-US" altLang="zh-CN" sz="2000" b="0" dirty="0" err="1">
                <a:effectLst/>
              </a:rPr>
              <a:t>code_seg</a:t>
            </a:r>
            <a:r>
              <a:rPr lang="en-US" altLang="zh-CN" sz="2000" b="0" dirty="0">
                <a:effectLst/>
              </a:rPr>
              <a:t> segment </a:t>
            </a:r>
            <a:r>
              <a:rPr lang="zh-CN" altLang="en-US" sz="2000" b="0" dirty="0">
                <a:effectLst/>
              </a:rPr>
              <a:t>　　　　　　</a:t>
            </a:r>
            <a:r>
              <a:rPr lang="en-US" altLang="zh-CN" sz="2000" b="0" dirty="0">
                <a:effectLst/>
              </a:rPr>
              <a:t>; </a:t>
            </a:r>
            <a:r>
              <a:rPr lang="zh-CN" altLang="en-US" sz="2000" b="0" dirty="0">
                <a:effectLst/>
              </a:rPr>
              <a:t>定义代码段</a:t>
            </a:r>
            <a:br>
              <a:rPr lang="zh-CN" altLang="en-US" sz="2000" dirty="0"/>
            </a:br>
            <a:r>
              <a:rPr lang="zh-CN" altLang="en-US" sz="2000" b="0" dirty="0">
                <a:effectLst/>
              </a:rPr>
              <a:t>　　</a:t>
            </a:r>
            <a:r>
              <a:rPr lang="en-US" altLang="zh-CN" sz="2000" b="0" dirty="0">
                <a:solidFill>
                  <a:srgbClr val="FF0000"/>
                </a:solidFill>
                <a:effectLst/>
              </a:rPr>
              <a:t>start: </a:t>
            </a:r>
            <a:r>
              <a:rPr lang="zh-CN" altLang="en-US" sz="2000" b="0" dirty="0">
                <a:effectLst/>
              </a:rPr>
              <a:t>　　　　　　　　　　 </a:t>
            </a:r>
            <a:r>
              <a:rPr lang="en-US" altLang="zh-CN" sz="2000" b="0" dirty="0">
                <a:effectLst/>
              </a:rPr>
              <a:t>; </a:t>
            </a:r>
            <a:r>
              <a:rPr lang="zh-CN" altLang="en-US" sz="2000" b="0" dirty="0">
                <a:effectLst/>
              </a:rPr>
              <a:t>程序执行的起始地址</a:t>
            </a:r>
            <a:br>
              <a:rPr lang="zh-CN" altLang="en-US" sz="2000" dirty="0"/>
            </a:br>
            <a:r>
              <a:rPr lang="zh-CN" altLang="en-US" sz="2000" b="0" dirty="0">
                <a:effectLst/>
              </a:rPr>
              <a:t>　　　　　　　　　　　　</a:t>
            </a:r>
            <a:r>
              <a:rPr lang="en-US" altLang="zh-CN" sz="2000" b="0" dirty="0">
                <a:effectLst/>
              </a:rPr>
              <a:t>.</a:t>
            </a:r>
            <a:br>
              <a:rPr lang="zh-CN" altLang="en-US" sz="2000" dirty="0"/>
            </a:br>
            <a:r>
              <a:rPr lang="zh-CN" altLang="en-US" sz="2000" b="0" dirty="0">
                <a:effectLst/>
              </a:rPr>
              <a:t>　 </a:t>
            </a:r>
            <a:r>
              <a:rPr lang="en-US" altLang="zh-CN" sz="2000" b="0" dirty="0" err="1">
                <a:effectLst/>
              </a:rPr>
              <a:t>code_seg</a:t>
            </a:r>
            <a:r>
              <a:rPr lang="en-US" altLang="zh-CN" sz="2000" b="0" dirty="0">
                <a:effectLst/>
              </a:rPr>
              <a:t> ends </a:t>
            </a:r>
            <a:r>
              <a:rPr lang="zh-CN" altLang="en-US" sz="2000" b="0" dirty="0">
                <a:effectLst/>
              </a:rPr>
              <a:t>　　　　　　　 </a:t>
            </a:r>
            <a:r>
              <a:rPr lang="en-US" altLang="zh-CN" sz="2000" b="0" dirty="0">
                <a:effectLst/>
              </a:rPr>
              <a:t>; </a:t>
            </a:r>
            <a:r>
              <a:rPr lang="zh-CN" altLang="en-US" sz="2000" b="0" dirty="0">
                <a:solidFill>
                  <a:srgbClr val="FF0000"/>
                </a:solidFill>
                <a:effectLst/>
              </a:rPr>
              <a:t>代码段结束</a:t>
            </a:r>
            <a:br>
              <a:rPr lang="zh-CN" altLang="en-US" sz="2000" dirty="0"/>
            </a:br>
            <a:r>
              <a:rPr lang="zh-CN" altLang="en-US" sz="2000" b="0" dirty="0">
                <a:effectLst/>
              </a:rPr>
              <a:t>　　</a:t>
            </a:r>
            <a:r>
              <a:rPr lang="en-US" altLang="zh-CN" sz="2000" b="0" dirty="0">
                <a:effectLst/>
              </a:rPr>
              <a:t>; * * * * * * * * * * * * * * * * * * * * * * * * * *</a:t>
            </a:r>
            <a:br>
              <a:rPr lang="zh-CN" altLang="en-US" sz="2000" dirty="0"/>
            </a:br>
            <a:r>
              <a:rPr lang="zh-CN" altLang="en-US" sz="2000" b="0" dirty="0">
                <a:effectLst/>
              </a:rPr>
              <a:t>　　　 </a:t>
            </a:r>
            <a:r>
              <a:rPr lang="en-US" altLang="zh-CN" sz="2000" b="0" dirty="0">
                <a:effectLst/>
              </a:rPr>
              <a:t>end </a:t>
            </a:r>
            <a:r>
              <a:rPr lang="zh-CN" altLang="en-US" sz="2000" b="0" dirty="0">
                <a:effectLst/>
              </a:rPr>
              <a:t>　　</a:t>
            </a:r>
            <a:r>
              <a:rPr lang="en-US" altLang="zh-CN" sz="2000" b="0" dirty="0">
                <a:solidFill>
                  <a:srgbClr val="FF0000"/>
                </a:solidFill>
                <a:effectLst/>
              </a:rPr>
              <a:t>start		 ;</a:t>
            </a:r>
            <a:r>
              <a:rPr lang="zh-CN" altLang="en-US" sz="2000" b="0" dirty="0">
                <a:solidFill>
                  <a:srgbClr val="FF0000"/>
                </a:solidFill>
                <a:effectLst/>
              </a:rPr>
              <a:t>源程序结束，且</a:t>
            </a:r>
            <a:r>
              <a:rPr lang="en-US" altLang="zh-CN" sz="2000" b="0" dirty="0">
                <a:solidFill>
                  <a:srgbClr val="FF0000"/>
                </a:solidFill>
                <a:effectLst/>
              </a:rPr>
              <a:t>start</a:t>
            </a:r>
            <a:r>
              <a:rPr lang="zh-CN" altLang="en-US" sz="2000" b="0" dirty="0">
                <a:solidFill>
                  <a:srgbClr val="FF0000"/>
                </a:solidFill>
                <a:effectLst/>
              </a:rPr>
              <a:t>表示程序执行的入口</a:t>
            </a:r>
            <a:r>
              <a:rPr lang="en-US" altLang="zh-CN" sz="2000" b="0" dirty="0">
                <a:solidFill>
                  <a:srgbClr val="FF0000"/>
                </a:solidFill>
                <a:effectLst/>
              </a:rPr>
              <a:t>.</a:t>
            </a:r>
            <a:endParaRPr lang="zh-CN" altLang="en-US" sz="2000" b="0" dirty="0">
              <a:solidFill>
                <a:srgbClr val="FF0000"/>
              </a:solidFill>
              <a:effectLst/>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Tree>
    <p:extLst>
      <p:ext uri="{BB962C8B-B14F-4D97-AF65-F5344CB8AC3E}">
        <p14:creationId xmlns:p14="http://schemas.microsoft.com/office/powerpoint/2010/main" val="353335909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a:xfrm>
            <a:off x="287524" y="1016732"/>
            <a:ext cx="2916324" cy="1944216"/>
          </a:xfrm>
          <a:ln>
            <a:solidFill>
              <a:schemeClr val="tx2"/>
            </a:solidFill>
          </a:ln>
        </p:spPr>
        <p:txBody>
          <a:bodyPr/>
          <a:lstStyle/>
          <a:p>
            <a:pPr marL="0" indent="0">
              <a:spcBef>
                <a:spcPts val="0"/>
              </a:spcBef>
              <a:buNone/>
            </a:pPr>
            <a:r>
              <a:rPr lang="zh-CN" altLang="en-US" sz="2000" b="0" dirty="0">
                <a:effectLst/>
              </a:rPr>
              <a:t>　</a:t>
            </a:r>
            <a:r>
              <a:rPr lang="en-US" altLang="zh-CN" sz="2000" b="0" dirty="0" err="1">
                <a:effectLst/>
              </a:rPr>
              <a:t>code_seg</a:t>
            </a:r>
            <a:r>
              <a:rPr lang="en-US" altLang="zh-CN" sz="2000" b="0" dirty="0">
                <a:effectLst/>
              </a:rPr>
              <a:t> segment </a:t>
            </a:r>
            <a:r>
              <a:rPr lang="zh-CN" altLang="en-US" sz="2000" b="0" dirty="0">
                <a:effectLst/>
              </a:rPr>
              <a:t>　　　　</a:t>
            </a:r>
            <a:endParaRPr lang="en-US" altLang="zh-CN" sz="2000" b="0" dirty="0">
              <a:effectLst/>
            </a:endParaRPr>
          </a:p>
          <a:p>
            <a:pPr marL="0" indent="0">
              <a:spcBef>
                <a:spcPts val="0"/>
              </a:spcBef>
              <a:buNone/>
            </a:pPr>
            <a:r>
              <a:rPr lang="en-US" altLang="zh-CN" sz="2000" b="0" dirty="0">
                <a:solidFill>
                  <a:srgbClr val="FF0000"/>
                </a:solidFill>
                <a:effectLst/>
              </a:rPr>
              <a:t>            mov ax, </a:t>
            </a:r>
            <a:r>
              <a:rPr lang="en-US" altLang="zh-CN" sz="2000" b="0" dirty="0" err="1">
                <a:solidFill>
                  <a:srgbClr val="FF0000"/>
                </a:solidFill>
                <a:effectLst/>
              </a:rPr>
              <a:t>datas</a:t>
            </a:r>
            <a:endParaRPr lang="en-US" altLang="zh-CN" sz="2000" b="0" dirty="0">
              <a:solidFill>
                <a:srgbClr val="FF0000"/>
              </a:solidFill>
              <a:effectLst/>
            </a:endParaRPr>
          </a:p>
          <a:p>
            <a:pPr marL="0" indent="0">
              <a:spcBef>
                <a:spcPts val="0"/>
              </a:spcBef>
              <a:buNone/>
            </a:pPr>
            <a:r>
              <a:rPr lang="en-US" altLang="zh-CN" sz="2000" b="0" dirty="0">
                <a:solidFill>
                  <a:srgbClr val="FF0000"/>
                </a:solidFill>
                <a:effectLst/>
              </a:rPr>
              <a:t>            mov ds, ax </a:t>
            </a:r>
            <a:r>
              <a:rPr lang="zh-CN" altLang="en-US" sz="2000" b="0" dirty="0">
                <a:effectLst/>
              </a:rPr>
              <a:t>　　　　　　　　　　</a:t>
            </a:r>
            <a:br>
              <a:rPr lang="zh-CN" altLang="en-US" sz="2000" dirty="0"/>
            </a:br>
            <a:r>
              <a:rPr lang="zh-CN" altLang="en-US" sz="2000" b="0" dirty="0">
                <a:effectLst/>
              </a:rPr>
              <a:t>　　　</a:t>
            </a:r>
            <a:r>
              <a:rPr lang="en-US" altLang="zh-CN" sz="2000" b="0" dirty="0">
                <a:effectLst/>
              </a:rPr>
              <a:t>……</a:t>
            </a:r>
            <a:r>
              <a:rPr lang="zh-CN" altLang="en-US" sz="2000" b="0" dirty="0">
                <a:effectLst/>
              </a:rPr>
              <a:t>　　　　　　</a:t>
            </a:r>
            <a:br>
              <a:rPr lang="zh-CN" altLang="en-US" sz="2000" dirty="0"/>
            </a:br>
            <a:r>
              <a:rPr lang="zh-CN" altLang="en-US" sz="2000" b="0" dirty="0">
                <a:effectLst/>
              </a:rPr>
              <a:t>　 </a:t>
            </a:r>
            <a:r>
              <a:rPr lang="en-US" altLang="zh-CN" sz="2000" b="0" dirty="0" err="1">
                <a:effectLst/>
              </a:rPr>
              <a:t>code_seg</a:t>
            </a:r>
            <a:r>
              <a:rPr lang="en-US" altLang="zh-CN" sz="2000" b="0" dirty="0">
                <a:effectLst/>
              </a:rPr>
              <a:t> ends </a:t>
            </a:r>
            <a:r>
              <a:rPr lang="zh-CN" altLang="en-US" sz="2000" b="0" dirty="0">
                <a:effectLst/>
              </a:rPr>
              <a:t>　　　　　　　</a:t>
            </a:r>
            <a:br>
              <a:rPr lang="zh-CN" altLang="en-US" sz="2000" dirty="0"/>
            </a:br>
            <a:r>
              <a:rPr lang="zh-CN" altLang="en-US" sz="2000" b="0" dirty="0">
                <a:effectLst/>
              </a:rPr>
              <a:t>　　　　　 </a:t>
            </a:r>
            <a:r>
              <a:rPr lang="en-US" altLang="zh-CN" sz="2000" b="0" dirty="0">
                <a:effectLst/>
              </a:rPr>
              <a:t>end</a:t>
            </a:r>
            <a:endParaRPr lang="zh-CN" altLang="en-US" sz="2000" b="0" dirty="0">
              <a:solidFill>
                <a:srgbClr val="FF0000"/>
              </a:solidFill>
              <a:effectLst/>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
        <p:nvSpPr>
          <p:cNvPr id="4" name="Rectangle 3">
            <a:extLst>
              <a:ext uri="{FF2B5EF4-FFF2-40B4-BE49-F238E27FC236}">
                <a16:creationId xmlns:a16="http://schemas.microsoft.com/office/drawing/2014/main" id="{EF6FBA73-C6DA-48AE-A1EF-B0768DFD51A4}"/>
              </a:ext>
            </a:extLst>
          </p:cNvPr>
          <p:cNvSpPr txBox="1">
            <a:spLocks noChangeArrowheads="1"/>
          </p:cNvSpPr>
          <p:nvPr/>
        </p:nvSpPr>
        <p:spPr bwMode="auto">
          <a:xfrm>
            <a:off x="5386503" y="1026959"/>
            <a:ext cx="2916324" cy="2412268"/>
          </a:xfrm>
          <a:prstGeom prst="rect">
            <a:avLst/>
          </a:prstGeom>
          <a:noFill/>
          <a:ln w="9525">
            <a:solidFill>
              <a:schemeClr val="tx2"/>
            </a:solid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2"/>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3"/>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2"/>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a:lstStyle>
          <a:p>
            <a:pPr marL="0" indent="0">
              <a:spcBef>
                <a:spcPts val="0"/>
              </a:spcBef>
              <a:buFont typeface="Wingdings" panose="05000000000000000000" pitchFamily="2" charset="2"/>
              <a:buNone/>
            </a:pPr>
            <a:r>
              <a:rPr lang="zh-CN" altLang="en-US" sz="2000" b="0" kern="0" dirty="0">
                <a:effectLst/>
              </a:rPr>
              <a:t>　</a:t>
            </a:r>
            <a:r>
              <a:rPr lang="en-US" altLang="zh-CN" sz="2000" b="0" kern="0" dirty="0" err="1">
                <a:effectLst/>
              </a:rPr>
              <a:t>code_seg</a:t>
            </a:r>
            <a:r>
              <a:rPr lang="en-US" altLang="zh-CN" sz="2000" b="0" kern="0" dirty="0">
                <a:effectLst/>
              </a:rPr>
              <a:t> segment </a:t>
            </a:r>
            <a:r>
              <a:rPr lang="zh-CN" altLang="en-US" sz="2000" b="0" kern="0" dirty="0">
                <a:effectLst/>
              </a:rPr>
              <a:t>　　　　</a:t>
            </a:r>
            <a:endParaRPr lang="en-US" altLang="zh-CN" sz="2000" b="0" kern="0" dirty="0">
              <a:effectLst/>
            </a:endParaRPr>
          </a:p>
          <a:p>
            <a:pPr marL="0" indent="0">
              <a:spcBef>
                <a:spcPts val="0"/>
              </a:spcBef>
              <a:buFont typeface="Wingdings" panose="05000000000000000000" pitchFamily="2" charset="2"/>
              <a:buNone/>
            </a:pPr>
            <a:r>
              <a:rPr lang="zh-CN" altLang="en-US" sz="2000" b="0" kern="0" dirty="0">
                <a:effectLst/>
              </a:rPr>
              <a:t>　</a:t>
            </a:r>
            <a:r>
              <a:rPr lang="en-US" altLang="zh-CN" sz="2000" b="0" kern="0" dirty="0">
                <a:solidFill>
                  <a:srgbClr val="FF0000"/>
                </a:solidFill>
                <a:effectLst/>
              </a:rPr>
              <a:t>start:</a:t>
            </a:r>
          </a:p>
          <a:p>
            <a:pPr marL="0" indent="0">
              <a:spcBef>
                <a:spcPts val="0"/>
              </a:spcBef>
              <a:buFont typeface="Wingdings" panose="05000000000000000000" pitchFamily="2" charset="2"/>
              <a:buNone/>
            </a:pPr>
            <a:r>
              <a:rPr lang="en-US" altLang="zh-CN" sz="2000" b="0" kern="0" dirty="0">
                <a:solidFill>
                  <a:srgbClr val="FF0000"/>
                </a:solidFill>
                <a:effectLst/>
              </a:rPr>
              <a:t>            mov ax, </a:t>
            </a:r>
            <a:r>
              <a:rPr lang="en-US" altLang="zh-CN" sz="2000" b="0" kern="0" dirty="0" err="1">
                <a:solidFill>
                  <a:srgbClr val="FF0000"/>
                </a:solidFill>
                <a:effectLst/>
              </a:rPr>
              <a:t>datas</a:t>
            </a:r>
            <a:endParaRPr lang="en-US" altLang="zh-CN" sz="2000" b="0" kern="0" dirty="0">
              <a:solidFill>
                <a:srgbClr val="FF0000"/>
              </a:solidFill>
              <a:effectLst/>
            </a:endParaRPr>
          </a:p>
          <a:p>
            <a:pPr marL="0" indent="0">
              <a:spcBef>
                <a:spcPts val="0"/>
              </a:spcBef>
              <a:buFont typeface="Wingdings" panose="05000000000000000000" pitchFamily="2" charset="2"/>
              <a:buNone/>
            </a:pPr>
            <a:r>
              <a:rPr lang="en-US" altLang="zh-CN" sz="2000" b="0" kern="0" dirty="0">
                <a:solidFill>
                  <a:srgbClr val="FF0000"/>
                </a:solidFill>
                <a:effectLst/>
              </a:rPr>
              <a:t>            mov ds, ax </a:t>
            </a:r>
            <a:r>
              <a:rPr lang="zh-CN" altLang="en-US" sz="2000" b="0" kern="0" dirty="0">
                <a:effectLst/>
              </a:rPr>
              <a:t>　　　　　　　　　　</a:t>
            </a:r>
            <a:br>
              <a:rPr lang="zh-CN" altLang="en-US" sz="2000" kern="0" dirty="0"/>
            </a:br>
            <a:r>
              <a:rPr lang="zh-CN" altLang="en-US" sz="2000" b="0" kern="0" dirty="0">
                <a:effectLst/>
              </a:rPr>
              <a:t>　　　</a:t>
            </a:r>
            <a:r>
              <a:rPr lang="en-US" altLang="zh-CN" sz="2000" b="0" kern="0" dirty="0">
                <a:effectLst/>
              </a:rPr>
              <a:t>……</a:t>
            </a:r>
            <a:r>
              <a:rPr lang="zh-CN" altLang="en-US" sz="2000" b="0" kern="0" dirty="0">
                <a:effectLst/>
              </a:rPr>
              <a:t>　　　　　　</a:t>
            </a:r>
            <a:br>
              <a:rPr lang="zh-CN" altLang="en-US" sz="2000" kern="0" dirty="0"/>
            </a:br>
            <a:r>
              <a:rPr lang="zh-CN" altLang="en-US" sz="2000" b="0" kern="0" dirty="0">
                <a:effectLst/>
              </a:rPr>
              <a:t>　 </a:t>
            </a:r>
            <a:r>
              <a:rPr lang="en-US" altLang="zh-CN" sz="2000" b="0" kern="0" dirty="0" err="1">
                <a:effectLst/>
              </a:rPr>
              <a:t>code_seg</a:t>
            </a:r>
            <a:r>
              <a:rPr lang="en-US" altLang="zh-CN" sz="2000" b="0" kern="0" dirty="0">
                <a:effectLst/>
              </a:rPr>
              <a:t> ends </a:t>
            </a:r>
            <a:r>
              <a:rPr lang="zh-CN" altLang="en-US" sz="2000" b="0" kern="0" dirty="0">
                <a:effectLst/>
              </a:rPr>
              <a:t>　　　　　　　</a:t>
            </a:r>
            <a:br>
              <a:rPr lang="zh-CN" altLang="en-US" sz="2000" kern="0" dirty="0"/>
            </a:br>
            <a:r>
              <a:rPr lang="zh-CN" altLang="en-US" sz="2000" b="0" kern="0" dirty="0">
                <a:effectLst/>
              </a:rPr>
              <a:t>　　　　　 </a:t>
            </a:r>
            <a:r>
              <a:rPr lang="en-US" altLang="zh-CN" sz="2000" b="0" kern="0" dirty="0">
                <a:effectLst/>
              </a:rPr>
              <a:t>end </a:t>
            </a:r>
            <a:r>
              <a:rPr lang="zh-CN" altLang="en-US" sz="2000" b="0" kern="0" dirty="0">
                <a:effectLst/>
              </a:rPr>
              <a:t>　</a:t>
            </a:r>
            <a:r>
              <a:rPr lang="en-US" altLang="zh-CN" sz="2000" b="0" kern="0" dirty="0">
                <a:solidFill>
                  <a:srgbClr val="FF0000"/>
                </a:solidFill>
                <a:effectLst/>
              </a:rPr>
              <a:t>start		</a:t>
            </a:r>
            <a:endParaRPr lang="zh-CN" altLang="en-US" sz="2000" b="0" kern="0" dirty="0">
              <a:solidFill>
                <a:srgbClr val="FF0000"/>
              </a:solidFill>
              <a:effectLst/>
            </a:endParaRPr>
          </a:p>
        </p:txBody>
      </p:sp>
      <p:sp>
        <p:nvSpPr>
          <p:cNvPr id="6" name="Rectangle 3">
            <a:extLst>
              <a:ext uri="{FF2B5EF4-FFF2-40B4-BE49-F238E27FC236}">
                <a16:creationId xmlns:a16="http://schemas.microsoft.com/office/drawing/2014/main" id="{FC4DAAFF-3E88-446A-8674-EB5AD73F24BB}"/>
              </a:ext>
            </a:extLst>
          </p:cNvPr>
          <p:cNvSpPr txBox="1">
            <a:spLocks noChangeArrowheads="1"/>
          </p:cNvSpPr>
          <p:nvPr/>
        </p:nvSpPr>
        <p:spPr bwMode="auto">
          <a:xfrm>
            <a:off x="5386503" y="3897052"/>
            <a:ext cx="2916324" cy="2412268"/>
          </a:xfrm>
          <a:prstGeom prst="rect">
            <a:avLst/>
          </a:prstGeom>
          <a:noFill/>
          <a:ln w="9525">
            <a:solidFill>
              <a:schemeClr val="tx2"/>
            </a:solid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2"/>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3"/>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2"/>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a:lstStyle>
          <a:p>
            <a:pPr marL="0" indent="0">
              <a:spcBef>
                <a:spcPts val="0"/>
              </a:spcBef>
              <a:buFont typeface="Wingdings" panose="05000000000000000000" pitchFamily="2" charset="2"/>
              <a:buNone/>
            </a:pPr>
            <a:r>
              <a:rPr lang="zh-CN" altLang="en-US" sz="2000" b="0" kern="0" dirty="0">
                <a:effectLst/>
              </a:rPr>
              <a:t>　</a:t>
            </a:r>
            <a:r>
              <a:rPr lang="en-US" altLang="zh-CN" sz="2000" b="0" kern="0" dirty="0" err="1">
                <a:effectLst/>
              </a:rPr>
              <a:t>code_seg</a:t>
            </a:r>
            <a:r>
              <a:rPr lang="en-US" altLang="zh-CN" sz="2000" b="0" kern="0" dirty="0">
                <a:effectLst/>
              </a:rPr>
              <a:t> segment </a:t>
            </a:r>
            <a:r>
              <a:rPr lang="zh-CN" altLang="en-US" sz="2000" b="0" kern="0" dirty="0">
                <a:effectLst/>
              </a:rPr>
              <a:t>　　　　</a:t>
            </a:r>
            <a:endParaRPr lang="en-US" altLang="zh-CN" sz="2000" b="0" kern="0" dirty="0">
              <a:effectLst/>
            </a:endParaRPr>
          </a:p>
          <a:p>
            <a:pPr marL="0" indent="0">
              <a:spcBef>
                <a:spcPts val="0"/>
              </a:spcBef>
              <a:buFont typeface="Wingdings" panose="05000000000000000000" pitchFamily="2" charset="2"/>
              <a:buNone/>
            </a:pPr>
            <a:r>
              <a:rPr lang="en-US" altLang="zh-CN" sz="2000" b="0" kern="0" dirty="0">
                <a:solidFill>
                  <a:srgbClr val="FF0000"/>
                </a:solidFill>
                <a:effectLst/>
              </a:rPr>
              <a:t>            mov ax, </a:t>
            </a:r>
            <a:r>
              <a:rPr lang="en-US" altLang="zh-CN" sz="2000" b="0" kern="0" dirty="0" err="1">
                <a:solidFill>
                  <a:srgbClr val="FF0000"/>
                </a:solidFill>
                <a:effectLst/>
              </a:rPr>
              <a:t>datas</a:t>
            </a:r>
            <a:endParaRPr lang="en-US" altLang="zh-CN" sz="2000" b="0" kern="0" dirty="0">
              <a:solidFill>
                <a:srgbClr val="FF0000"/>
              </a:solidFill>
              <a:effectLst/>
            </a:endParaRPr>
          </a:p>
          <a:p>
            <a:pPr marL="0" indent="0">
              <a:spcBef>
                <a:spcPts val="0"/>
              </a:spcBef>
              <a:buNone/>
            </a:pPr>
            <a:r>
              <a:rPr lang="zh-CN" altLang="en-US" sz="2000" b="0" kern="0" dirty="0">
                <a:effectLst/>
              </a:rPr>
              <a:t>　</a:t>
            </a:r>
            <a:r>
              <a:rPr lang="en-US" altLang="zh-CN" sz="2000" b="0" kern="0" dirty="0">
                <a:solidFill>
                  <a:srgbClr val="FF0000"/>
                </a:solidFill>
                <a:effectLst/>
              </a:rPr>
              <a:t>start:</a:t>
            </a:r>
          </a:p>
          <a:p>
            <a:pPr marL="0" indent="0">
              <a:spcBef>
                <a:spcPts val="0"/>
              </a:spcBef>
              <a:buFont typeface="Wingdings" panose="05000000000000000000" pitchFamily="2" charset="2"/>
              <a:buNone/>
            </a:pPr>
            <a:r>
              <a:rPr lang="en-US" altLang="zh-CN" sz="2000" b="0" kern="0" dirty="0">
                <a:solidFill>
                  <a:srgbClr val="FF0000"/>
                </a:solidFill>
                <a:effectLst/>
              </a:rPr>
              <a:t>            mov ds, ax </a:t>
            </a:r>
            <a:r>
              <a:rPr lang="zh-CN" altLang="en-US" sz="2000" b="0" kern="0" dirty="0">
                <a:effectLst/>
              </a:rPr>
              <a:t>　　　　　　　　　　</a:t>
            </a:r>
            <a:br>
              <a:rPr lang="zh-CN" altLang="en-US" sz="2000" kern="0" dirty="0"/>
            </a:br>
            <a:r>
              <a:rPr lang="zh-CN" altLang="en-US" sz="2000" b="0" kern="0" dirty="0">
                <a:effectLst/>
              </a:rPr>
              <a:t>　　　</a:t>
            </a:r>
            <a:r>
              <a:rPr lang="en-US" altLang="zh-CN" sz="2000" b="0" kern="0" dirty="0">
                <a:effectLst/>
              </a:rPr>
              <a:t>……</a:t>
            </a:r>
            <a:r>
              <a:rPr lang="zh-CN" altLang="en-US" sz="2000" b="0" kern="0" dirty="0">
                <a:effectLst/>
              </a:rPr>
              <a:t>　　　　　　</a:t>
            </a:r>
            <a:br>
              <a:rPr lang="zh-CN" altLang="en-US" sz="2000" kern="0" dirty="0"/>
            </a:br>
            <a:r>
              <a:rPr lang="zh-CN" altLang="en-US" sz="2000" b="0" kern="0" dirty="0">
                <a:effectLst/>
              </a:rPr>
              <a:t>　 </a:t>
            </a:r>
            <a:r>
              <a:rPr lang="en-US" altLang="zh-CN" sz="2000" b="0" kern="0" dirty="0" err="1">
                <a:effectLst/>
              </a:rPr>
              <a:t>code_seg</a:t>
            </a:r>
            <a:r>
              <a:rPr lang="en-US" altLang="zh-CN" sz="2000" b="0" kern="0" dirty="0">
                <a:effectLst/>
              </a:rPr>
              <a:t> ends </a:t>
            </a:r>
            <a:r>
              <a:rPr lang="zh-CN" altLang="en-US" sz="2000" b="0" kern="0" dirty="0">
                <a:effectLst/>
              </a:rPr>
              <a:t>　　　　　　　</a:t>
            </a:r>
            <a:br>
              <a:rPr lang="zh-CN" altLang="en-US" sz="2000" kern="0" dirty="0"/>
            </a:br>
            <a:r>
              <a:rPr lang="zh-CN" altLang="en-US" sz="2000" b="0" kern="0" dirty="0">
                <a:effectLst/>
              </a:rPr>
              <a:t>　　　　　 </a:t>
            </a:r>
            <a:r>
              <a:rPr lang="en-US" altLang="zh-CN" sz="2000" b="0" kern="0" dirty="0">
                <a:effectLst/>
              </a:rPr>
              <a:t>end </a:t>
            </a:r>
            <a:r>
              <a:rPr lang="zh-CN" altLang="en-US" sz="2000" b="0" kern="0" dirty="0">
                <a:effectLst/>
              </a:rPr>
              <a:t>　</a:t>
            </a:r>
            <a:r>
              <a:rPr lang="en-US" altLang="zh-CN" sz="2000" b="0" kern="0" dirty="0">
                <a:solidFill>
                  <a:srgbClr val="FF0000"/>
                </a:solidFill>
                <a:effectLst/>
              </a:rPr>
              <a:t>start		</a:t>
            </a:r>
            <a:endParaRPr lang="zh-CN" altLang="en-US" sz="2000" b="0" kern="0" dirty="0">
              <a:solidFill>
                <a:srgbClr val="FF0000"/>
              </a:solidFill>
              <a:effectLst/>
            </a:endParaRPr>
          </a:p>
        </p:txBody>
      </p:sp>
      <p:sp>
        <p:nvSpPr>
          <p:cNvPr id="2" name="文本框 1">
            <a:extLst>
              <a:ext uri="{FF2B5EF4-FFF2-40B4-BE49-F238E27FC236}">
                <a16:creationId xmlns:a16="http://schemas.microsoft.com/office/drawing/2014/main" id="{2B0BE633-B5F0-49CA-8482-C4B2731BD4E6}"/>
              </a:ext>
            </a:extLst>
          </p:cNvPr>
          <p:cNvSpPr txBox="1"/>
          <p:nvPr/>
        </p:nvSpPr>
        <p:spPr>
          <a:xfrm>
            <a:off x="3658144" y="1704857"/>
            <a:ext cx="1112805" cy="461665"/>
          </a:xfrm>
          <a:prstGeom prst="rect">
            <a:avLst/>
          </a:prstGeom>
          <a:noFill/>
        </p:spPr>
        <p:txBody>
          <a:bodyPr wrap="none" rtlCol="0">
            <a:spAutoFit/>
          </a:bodyPr>
          <a:lstStyle/>
          <a:p>
            <a:r>
              <a:rPr lang="zh-CN" altLang="en-US" dirty="0"/>
              <a:t>区别？</a:t>
            </a:r>
          </a:p>
        </p:txBody>
      </p:sp>
      <p:sp>
        <p:nvSpPr>
          <p:cNvPr id="3" name="矩形 2">
            <a:extLst>
              <a:ext uri="{FF2B5EF4-FFF2-40B4-BE49-F238E27FC236}">
                <a16:creationId xmlns:a16="http://schemas.microsoft.com/office/drawing/2014/main" id="{F9B9141B-96F2-4668-B750-1C6814460493}"/>
              </a:ext>
            </a:extLst>
          </p:cNvPr>
          <p:cNvSpPr/>
          <p:nvPr/>
        </p:nvSpPr>
        <p:spPr>
          <a:xfrm>
            <a:off x="452120" y="3061436"/>
            <a:ext cx="4572000" cy="3477875"/>
          </a:xfrm>
          <a:prstGeom prst="rect">
            <a:avLst/>
          </a:prstGeom>
        </p:spPr>
        <p:txBody>
          <a:bodyPr>
            <a:spAutoFit/>
          </a:bodyPr>
          <a:lstStyle/>
          <a:p>
            <a:r>
              <a:rPr lang="en-US" altLang="zh-CN" sz="2000" b="0" kern="0" dirty="0" err="1">
                <a:solidFill>
                  <a:srgbClr val="3333FF"/>
                </a:solidFill>
              </a:rPr>
              <a:t>code_seg</a:t>
            </a:r>
            <a:r>
              <a:rPr lang="en-US" altLang="zh-CN" sz="2000" b="0" kern="0" dirty="0">
                <a:solidFill>
                  <a:srgbClr val="3333FF"/>
                </a:solidFill>
              </a:rPr>
              <a:t> </a:t>
            </a:r>
            <a:r>
              <a:rPr lang="en-US" altLang="zh-CN" sz="2000" b="0" kern="0" dirty="0"/>
              <a:t>ends </a:t>
            </a:r>
            <a:r>
              <a:rPr lang="zh-CN" altLang="en-US" sz="2000" b="0" kern="0" dirty="0"/>
              <a:t>表示代码段结束，</a:t>
            </a:r>
            <a:r>
              <a:rPr lang="en-US" altLang="zh-CN" sz="2000" b="0" dirty="0">
                <a:solidFill>
                  <a:srgbClr val="FF0000"/>
                </a:solidFill>
              </a:rPr>
              <a:t>End</a:t>
            </a:r>
            <a:r>
              <a:rPr lang="zh-CN" altLang="en-US" sz="2000" b="0" dirty="0">
                <a:solidFill>
                  <a:srgbClr val="FF0000"/>
                </a:solidFill>
              </a:rPr>
              <a:t>表示源程序结束。</a:t>
            </a:r>
            <a:endParaRPr lang="en-US" altLang="zh-CN" sz="2000" b="0" dirty="0">
              <a:solidFill>
                <a:srgbClr val="FF0000"/>
              </a:solidFill>
            </a:endParaRPr>
          </a:p>
          <a:p>
            <a:r>
              <a:rPr lang="en-US" altLang="zh-CN" sz="2000" dirty="0"/>
              <a:t>start</a:t>
            </a:r>
            <a:r>
              <a:rPr lang="zh-CN" altLang="en-US" sz="2000" dirty="0"/>
              <a:t>：一个标号，定义了程序的入口，既程序从</a:t>
            </a:r>
            <a:r>
              <a:rPr lang="en-US" altLang="zh-CN" sz="2000" dirty="0"/>
              <a:t>start:</a:t>
            </a:r>
            <a:r>
              <a:rPr lang="zh-CN" altLang="en-US" sz="2000" dirty="0"/>
              <a:t>处开始执行，</a:t>
            </a:r>
          </a:p>
          <a:p>
            <a:r>
              <a:rPr lang="zh-CN" altLang="en-US" sz="2000" dirty="0"/>
              <a:t>若程序的第一条指令就是程序的入口，则</a:t>
            </a:r>
            <a:r>
              <a:rPr lang="en-US" altLang="zh-CN" sz="2000" dirty="0"/>
              <a:t>start</a:t>
            </a:r>
            <a:r>
              <a:rPr lang="zh-CN" altLang="en-US" sz="2000" dirty="0"/>
              <a:t>可以缺省。 </a:t>
            </a:r>
          </a:p>
          <a:p>
            <a:r>
              <a:rPr lang="zh-CN" altLang="en-US" sz="2000" dirty="0"/>
              <a:t>其中 </a:t>
            </a:r>
            <a:r>
              <a:rPr lang="en-US" altLang="zh-CN" sz="2000" dirty="0"/>
              <a:t>start </a:t>
            </a:r>
            <a:r>
              <a:rPr lang="zh-CN" altLang="en-US" sz="2000" dirty="0"/>
              <a:t>可以用其他字符代替，但是对应的</a:t>
            </a:r>
            <a:r>
              <a:rPr lang="en-US" altLang="zh-CN" sz="2000" dirty="0"/>
              <a:t>end start </a:t>
            </a:r>
            <a:r>
              <a:rPr lang="zh-CN" altLang="en-US" sz="2000" dirty="0"/>
              <a:t>中的</a:t>
            </a:r>
            <a:r>
              <a:rPr lang="en-US" altLang="zh-CN" sz="2000" dirty="0"/>
              <a:t>start </a:t>
            </a:r>
            <a:r>
              <a:rPr lang="zh-CN" altLang="en-US" sz="2000" dirty="0"/>
              <a:t>也必须用同字符代替。 </a:t>
            </a:r>
          </a:p>
          <a:p>
            <a:r>
              <a:rPr lang="zh-CN" altLang="en-US" sz="2000" dirty="0"/>
              <a:t>若第一个</a:t>
            </a:r>
            <a:r>
              <a:rPr lang="en-US" altLang="zh-CN" sz="2000" dirty="0"/>
              <a:t>start</a:t>
            </a:r>
            <a:r>
              <a:rPr lang="zh-CN" altLang="en-US" sz="2000" dirty="0"/>
              <a:t>缺省，则</a:t>
            </a:r>
            <a:r>
              <a:rPr lang="en-US" altLang="zh-CN" sz="2000" dirty="0"/>
              <a:t>end start</a:t>
            </a:r>
            <a:r>
              <a:rPr lang="zh-CN" altLang="en-US" sz="2000" dirty="0"/>
              <a:t>中的 </a:t>
            </a:r>
            <a:r>
              <a:rPr lang="en-US" altLang="zh-CN" sz="2000" dirty="0"/>
              <a:t>start </a:t>
            </a:r>
            <a:r>
              <a:rPr lang="zh-CN" altLang="en-US" sz="2000" dirty="0"/>
              <a:t>也必须去掉。</a:t>
            </a:r>
          </a:p>
        </p:txBody>
      </p:sp>
    </p:spTree>
    <p:extLst>
      <p:ext uri="{BB962C8B-B14F-4D97-AF65-F5344CB8AC3E}">
        <p14:creationId xmlns:p14="http://schemas.microsoft.com/office/powerpoint/2010/main" val="1795642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body" idx="1"/>
          </p:nvPr>
        </p:nvSpPr>
        <p:spPr>
          <a:xfrm>
            <a:off x="603312" y="1376773"/>
            <a:ext cx="8253164" cy="5328592"/>
          </a:xfrm>
        </p:spPr>
        <p:txBody>
          <a:bodyPr/>
          <a:lstStyle/>
          <a:p>
            <a:pPr algn="just"/>
            <a:r>
              <a:rPr lang="zh-CN" altLang="en-US" sz="2200" b="0" dirty="0">
                <a:effectLst/>
                <a:latin typeface="华文宋体" panose="02010600040101010101" pitchFamily="2" charset="-122"/>
                <a:ea typeface="华文宋体" panose="02010600040101010101" pitchFamily="2" charset="-122"/>
              </a:rPr>
              <a:t>段定义后，还要规定段的性质，也就是要明确段和段寄存器的关系</a:t>
            </a:r>
            <a:r>
              <a:rPr lang="zh-CN" altLang="fr-FR" sz="2200" b="0" dirty="0">
                <a:effectLst/>
                <a:latin typeface="华文宋体" panose="02010600040101010101" pitchFamily="2" charset="-122"/>
                <a:ea typeface="华文宋体" panose="02010600040101010101" pitchFamily="2" charset="-122"/>
              </a:rPr>
              <a:t>，</a:t>
            </a:r>
            <a:r>
              <a:rPr lang="zh-CN" altLang="en-US" sz="2200" b="0" dirty="0">
                <a:effectLst/>
                <a:latin typeface="华文宋体" panose="02010600040101010101" pitchFamily="2" charset="-122"/>
                <a:ea typeface="华文宋体" panose="02010600040101010101" pitchFamily="2" charset="-122"/>
              </a:rPr>
              <a:t>这可用</a:t>
            </a:r>
            <a:r>
              <a:rPr lang="fr-FR" altLang="zh-CN" sz="2200" b="0" dirty="0">
                <a:effectLst/>
                <a:latin typeface="华文宋体" panose="02010600040101010101" pitchFamily="2" charset="-122"/>
                <a:ea typeface="华文宋体" panose="02010600040101010101" pitchFamily="2" charset="-122"/>
                <a:cs typeface="Times New Roman" panose="02020603050405020304" pitchFamily="18" charset="0"/>
              </a:rPr>
              <a:t>ASSUME</a:t>
            </a:r>
            <a:r>
              <a:rPr lang="zh-CN" altLang="en-US" sz="2200" b="0" dirty="0">
                <a:effectLst/>
                <a:latin typeface="华文宋体" panose="02010600040101010101" pitchFamily="2" charset="-122"/>
                <a:ea typeface="华文宋体" panose="02010600040101010101" pitchFamily="2" charset="-122"/>
              </a:rPr>
              <a:t>伪指令来实现。</a:t>
            </a:r>
            <a:endParaRPr lang="zh-CN" altLang="en-US" sz="2200" b="0" dirty="0">
              <a:effectLst/>
              <a:latin typeface="华文宋体" panose="02010600040101010101" pitchFamily="2" charset="-122"/>
              <a:ea typeface="华文宋体" panose="02010600040101010101" pitchFamily="2" charset="-122"/>
              <a:cs typeface="Times New Roman" panose="02020603050405020304" pitchFamily="18" charset="0"/>
            </a:endParaRPr>
          </a:p>
          <a:p>
            <a:pPr algn="just"/>
            <a:r>
              <a:rPr lang="en-US" altLang="zh-CN" sz="2200" b="0" dirty="0">
                <a:effectLst/>
                <a:latin typeface="华文宋体" panose="02010600040101010101" pitchFamily="2" charset="-122"/>
                <a:ea typeface="华文宋体" panose="02010600040101010101" pitchFamily="2" charset="-122"/>
                <a:cs typeface="Times New Roman" panose="02020603050405020304" pitchFamily="18" charset="0"/>
              </a:rPr>
              <a:t>ASSUME</a:t>
            </a:r>
            <a:r>
              <a:rPr lang="zh-CN" altLang="en-US" sz="2200" b="0" dirty="0">
                <a:effectLst/>
                <a:latin typeface="华文宋体" panose="02010600040101010101" pitchFamily="2" charset="-122"/>
                <a:ea typeface="华文宋体" panose="02010600040101010101" pitchFamily="2" charset="-122"/>
              </a:rPr>
              <a:t>伪指令的格式为：</a:t>
            </a:r>
            <a:endParaRPr lang="zh-CN" altLang="en-US" sz="2200" b="0" dirty="0">
              <a:effectLst/>
              <a:latin typeface="华文宋体" panose="02010600040101010101" pitchFamily="2" charset="-122"/>
              <a:ea typeface="华文宋体" panose="02010600040101010101" pitchFamily="2" charset="-122"/>
              <a:cs typeface="Times New Roman" panose="02020603050405020304" pitchFamily="18" charset="0"/>
            </a:endParaRPr>
          </a:p>
          <a:p>
            <a:pPr algn="just">
              <a:buFontTx/>
              <a:buNone/>
            </a:pPr>
            <a:r>
              <a:rPr lang="en-US" altLang="zh-CN" sz="2200" b="0" dirty="0">
                <a:effectLst/>
                <a:latin typeface="华文宋体" panose="02010600040101010101" pitchFamily="2" charset="-122"/>
                <a:ea typeface="华文宋体" panose="02010600040101010101" pitchFamily="2" charset="-122"/>
                <a:cs typeface="Times New Roman" panose="02020603050405020304" pitchFamily="18" charset="0"/>
              </a:rPr>
              <a:t>	</a:t>
            </a:r>
            <a:r>
              <a:rPr lang="en-US" altLang="zh-CN" sz="2200" b="0" dirty="0">
                <a:solidFill>
                  <a:srgbClr val="FF0000"/>
                </a:solidFill>
                <a:effectLst/>
                <a:latin typeface="华文宋体" panose="02010600040101010101" pitchFamily="2" charset="-122"/>
                <a:ea typeface="华文宋体" panose="02010600040101010101" pitchFamily="2" charset="-122"/>
                <a:cs typeface="Times New Roman" panose="02020603050405020304" pitchFamily="18" charset="0"/>
              </a:rPr>
              <a:t>ASSUME    </a:t>
            </a:r>
            <a:r>
              <a:rPr lang="zh-CN" altLang="en-US" sz="2200" b="0" dirty="0">
                <a:solidFill>
                  <a:srgbClr val="FF0000"/>
                </a:solidFill>
                <a:effectLst/>
                <a:latin typeface="华文宋体" panose="02010600040101010101" pitchFamily="2" charset="-122"/>
                <a:ea typeface="华文宋体" panose="02010600040101010101" pitchFamily="2" charset="-122"/>
              </a:rPr>
              <a:t>段寄存器：段名</a:t>
            </a:r>
            <a:r>
              <a:rPr lang="en-US" altLang="zh-CN" sz="2200" b="0" dirty="0">
                <a:solidFill>
                  <a:srgbClr val="FF0000"/>
                </a:solidFill>
                <a:effectLst/>
                <a:latin typeface="华文宋体" panose="02010600040101010101" pitchFamily="2" charset="-122"/>
                <a:ea typeface="华文宋体" panose="02010600040101010101" pitchFamily="2" charset="-122"/>
                <a:cs typeface="Times New Roman" panose="02020603050405020304" pitchFamily="18" charset="0"/>
              </a:rPr>
              <a:t>[</a:t>
            </a:r>
            <a:r>
              <a:rPr lang="zh-CN" altLang="en-US" sz="2200" b="0" dirty="0">
                <a:solidFill>
                  <a:srgbClr val="FF0000"/>
                </a:solidFill>
                <a:effectLst/>
                <a:latin typeface="华文宋体" panose="02010600040101010101" pitchFamily="2" charset="-122"/>
                <a:ea typeface="华文宋体" panose="02010600040101010101" pitchFamily="2" charset="-122"/>
              </a:rPr>
              <a:t>，段寄存器：段名</a:t>
            </a:r>
            <a:r>
              <a:rPr lang="en-US" altLang="zh-CN" sz="2200" b="0" dirty="0">
                <a:solidFill>
                  <a:srgbClr val="FF0000"/>
                </a:solidFill>
                <a:effectLst/>
                <a:latin typeface="华文宋体" panose="02010600040101010101" pitchFamily="2" charset="-122"/>
                <a:ea typeface="华文宋体" panose="02010600040101010101" pitchFamily="2" charset="-122"/>
              </a:rPr>
              <a:t>……</a:t>
            </a:r>
            <a:r>
              <a:rPr lang="en-US" altLang="zh-CN" sz="2200" b="0" dirty="0">
                <a:solidFill>
                  <a:srgbClr val="FF0000"/>
                </a:solidFill>
                <a:effectLst/>
                <a:latin typeface="华文宋体" panose="02010600040101010101" pitchFamily="2" charset="-122"/>
                <a:ea typeface="华文宋体" panose="02010600040101010101" pitchFamily="2" charset="-122"/>
                <a:cs typeface="Times New Roman" panose="02020603050405020304" pitchFamily="18" charset="0"/>
              </a:rPr>
              <a:t> ]</a:t>
            </a:r>
          </a:p>
          <a:p>
            <a:pPr algn="just"/>
            <a:r>
              <a:rPr lang="zh-CN" altLang="en-US" sz="2200" b="0" dirty="0">
                <a:effectLst/>
                <a:latin typeface="华文宋体" panose="02010600040101010101" pitchFamily="2" charset="-122"/>
                <a:ea typeface="华文宋体" panose="02010600040101010101" pitchFamily="2" charset="-122"/>
              </a:rPr>
              <a:t>或者：</a:t>
            </a:r>
            <a:endParaRPr lang="zh-CN" altLang="en-US" sz="2200" b="0" dirty="0">
              <a:effectLst/>
              <a:latin typeface="华文宋体" panose="02010600040101010101" pitchFamily="2" charset="-122"/>
              <a:ea typeface="华文宋体" panose="02010600040101010101" pitchFamily="2" charset="-122"/>
              <a:cs typeface="Times New Roman" panose="02020603050405020304" pitchFamily="18" charset="0"/>
            </a:endParaRPr>
          </a:p>
          <a:p>
            <a:pPr algn="just">
              <a:buFontTx/>
              <a:buNone/>
            </a:pPr>
            <a:r>
              <a:rPr lang="en-US" altLang="zh-CN" sz="2200" b="0" dirty="0">
                <a:effectLst/>
                <a:latin typeface="华文宋体" panose="02010600040101010101" pitchFamily="2" charset="-122"/>
                <a:ea typeface="华文宋体" panose="02010600040101010101" pitchFamily="2" charset="-122"/>
                <a:cs typeface="Times New Roman" panose="02020603050405020304" pitchFamily="18" charset="0"/>
              </a:rPr>
              <a:t>	</a:t>
            </a:r>
            <a:r>
              <a:rPr lang="en-US" altLang="zh-CN" sz="2200" b="0" dirty="0">
                <a:solidFill>
                  <a:srgbClr val="FF0000"/>
                </a:solidFill>
                <a:effectLst/>
                <a:latin typeface="华文宋体" panose="02010600040101010101" pitchFamily="2" charset="-122"/>
                <a:ea typeface="华文宋体" panose="02010600040101010101" pitchFamily="2" charset="-122"/>
                <a:cs typeface="Times New Roman" panose="02020603050405020304" pitchFamily="18" charset="0"/>
              </a:rPr>
              <a:t>ASSUME    </a:t>
            </a:r>
            <a:r>
              <a:rPr lang="zh-CN" altLang="fr-FR" sz="2200" b="0" dirty="0">
                <a:solidFill>
                  <a:srgbClr val="FF0000"/>
                </a:solidFill>
                <a:effectLst/>
                <a:latin typeface="华文宋体" panose="02010600040101010101" pitchFamily="2" charset="-122"/>
                <a:ea typeface="华文宋体" panose="02010600040101010101" pitchFamily="2" charset="-122"/>
              </a:rPr>
              <a:t>段寄存器</a:t>
            </a:r>
            <a:r>
              <a:rPr lang="zh-CN" altLang="en-US" sz="2200" b="0" dirty="0">
                <a:solidFill>
                  <a:srgbClr val="FF0000"/>
                </a:solidFill>
                <a:effectLst/>
                <a:latin typeface="华文宋体" panose="02010600040101010101" pitchFamily="2" charset="-122"/>
                <a:ea typeface="华文宋体" panose="02010600040101010101" pitchFamily="2" charset="-122"/>
              </a:rPr>
              <a:t>：</a:t>
            </a:r>
            <a:r>
              <a:rPr lang="en-US" altLang="zh-CN" sz="2200" b="0" dirty="0">
                <a:solidFill>
                  <a:srgbClr val="FF0000"/>
                </a:solidFill>
                <a:effectLst/>
                <a:latin typeface="华文宋体" panose="02010600040101010101" pitchFamily="2" charset="-122"/>
                <a:ea typeface="华文宋体" panose="02010600040101010101" pitchFamily="2" charset="-122"/>
                <a:cs typeface="Times New Roman" panose="02020603050405020304" pitchFamily="18" charset="0"/>
              </a:rPr>
              <a:t>NOTHING   </a:t>
            </a:r>
            <a:r>
              <a:rPr lang="zh-CN" altLang="en-US" sz="2200" b="0" dirty="0">
                <a:solidFill>
                  <a:srgbClr val="FF0000"/>
                </a:solidFill>
                <a:effectLst/>
                <a:latin typeface="华文宋体" panose="02010600040101010101" pitchFamily="2" charset="-122"/>
                <a:ea typeface="华文宋体" panose="02010600040101010101" pitchFamily="2" charset="-122"/>
              </a:rPr>
              <a:t>；取消原段寄存器的指定</a:t>
            </a:r>
            <a:endParaRPr lang="zh-CN" altLang="en-US" sz="2200" b="0" dirty="0">
              <a:solidFill>
                <a:srgbClr val="FF0000"/>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lgn="just"/>
            <a:r>
              <a:rPr lang="zh-CN" altLang="en-US" sz="2200" b="0" dirty="0">
                <a:effectLst/>
                <a:latin typeface="华文宋体" panose="02010600040101010101" pitchFamily="2" charset="-122"/>
                <a:ea typeface="华文宋体" panose="02010600040101010101" pitchFamily="2" charset="-122"/>
              </a:rPr>
              <a:t>段寄存器可以是</a:t>
            </a:r>
            <a:r>
              <a:rPr lang="en-US" altLang="zh-CN" sz="2200" b="0" dirty="0">
                <a:effectLst/>
                <a:latin typeface="华文宋体" panose="02010600040101010101" pitchFamily="2" charset="-122"/>
                <a:ea typeface="华文宋体" panose="02010600040101010101" pitchFamily="2" charset="-122"/>
                <a:cs typeface="Times New Roman" panose="02020603050405020304" pitchFamily="18" charset="0"/>
              </a:rPr>
              <a:t>CS</a:t>
            </a:r>
            <a:r>
              <a:rPr lang="zh-CN" altLang="en-US" sz="2200" b="0" dirty="0">
                <a:effectLst/>
                <a:latin typeface="华文宋体" panose="02010600040101010101" pitchFamily="2" charset="-122"/>
                <a:ea typeface="华文宋体" panose="02010600040101010101" pitchFamily="2" charset="-122"/>
              </a:rPr>
              <a:t>、</a:t>
            </a:r>
            <a:r>
              <a:rPr lang="en-US" altLang="zh-CN" sz="2200" b="0" dirty="0">
                <a:effectLst/>
                <a:latin typeface="华文宋体" panose="02010600040101010101" pitchFamily="2" charset="-122"/>
                <a:ea typeface="华文宋体" panose="02010600040101010101" pitchFamily="2" charset="-122"/>
                <a:cs typeface="Times New Roman" panose="02020603050405020304" pitchFamily="18" charset="0"/>
              </a:rPr>
              <a:t>DS</a:t>
            </a:r>
            <a:r>
              <a:rPr lang="zh-CN" altLang="en-US" sz="2200" b="0" dirty="0">
                <a:effectLst/>
                <a:latin typeface="华文宋体" panose="02010600040101010101" pitchFamily="2" charset="-122"/>
                <a:ea typeface="华文宋体" panose="02010600040101010101" pitchFamily="2" charset="-122"/>
              </a:rPr>
              <a:t>、</a:t>
            </a:r>
            <a:r>
              <a:rPr lang="en-US" altLang="zh-CN" sz="2200" b="0" dirty="0">
                <a:effectLst/>
                <a:latin typeface="华文宋体" panose="02010600040101010101" pitchFamily="2" charset="-122"/>
                <a:ea typeface="华文宋体" panose="02010600040101010101" pitchFamily="2" charset="-122"/>
                <a:cs typeface="Times New Roman" panose="02020603050405020304" pitchFamily="18" charset="0"/>
              </a:rPr>
              <a:t>ES</a:t>
            </a:r>
            <a:r>
              <a:rPr lang="zh-CN" altLang="en-US" sz="2200" b="0" dirty="0">
                <a:effectLst/>
                <a:latin typeface="华文宋体" panose="02010600040101010101" pitchFamily="2" charset="-122"/>
                <a:ea typeface="华文宋体" panose="02010600040101010101" pitchFamily="2" charset="-122"/>
              </a:rPr>
              <a:t>、</a:t>
            </a:r>
            <a:r>
              <a:rPr lang="en-US" altLang="zh-CN" sz="2200" b="0" dirty="0">
                <a:effectLst/>
                <a:latin typeface="华文宋体" panose="02010600040101010101" pitchFamily="2" charset="-122"/>
                <a:ea typeface="华文宋体" panose="02010600040101010101" pitchFamily="2" charset="-122"/>
                <a:cs typeface="Times New Roman" panose="02020603050405020304" pitchFamily="18" charset="0"/>
              </a:rPr>
              <a:t>SS</a:t>
            </a:r>
            <a:r>
              <a:rPr lang="zh-CN" altLang="en-US" sz="2200" b="0" dirty="0">
                <a:effectLst/>
                <a:latin typeface="华文宋体" panose="02010600040101010101" pitchFamily="2" charset="-122"/>
                <a:ea typeface="华文宋体" panose="02010600040101010101" pitchFamily="2" charset="-122"/>
              </a:rPr>
              <a:t>。</a:t>
            </a:r>
            <a:endParaRPr lang="en-US" altLang="zh-CN" sz="2200" b="0" dirty="0">
              <a:effectLst/>
              <a:latin typeface="华文宋体" panose="02010600040101010101" pitchFamily="2" charset="-122"/>
              <a:ea typeface="华文宋体" panose="02010600040101010101" pitchFamily="2" charset="-122"/>
            </a:endParaRPr>
          </a:p>
          <a:p>
            <a:pPr algn="just"/>
            <a:r>
              <a:rPr lang="en-US" altLang="zh-CN" sz="2200" b="0" dirty="0">
                <a:effectLst/>
                <a:latin typeface="华文宋体" panose="02010600040101010101" pitchFamily="2" charset="-122"/>
                <a:ea typeface="华文宋体" panose="02010600040101010101" pitchFamily="2" charset="-122"/>
              </a:rPr>
              <a:t>ASSUME</a:t>
            </a:r>
            <a:r>
              <a:rPr lang="zh-CN" altLang="en-US" sz="2200" b="0" dirty="0">
                <a:effectLst/>
                <a:latin typeface="华文宋体" panose="02010600040101010101" pitchFamily="2" charset="-122"/>
                <a:ea typeface="华文宋体" panose="02010600040101010101" pitchFamily="2" charset="-122"/>
              </a:rPr>
              <a:t>伪指令只是指出各逻辑段应该装填的地址，但并未真正将段基址装入相应的段寄存器中，所以在程序的代码段开始处就应该先进行</a:t>
            </a:r>
            <a:r>
              <a:rPr lang="en-US" altLang="zh-CN" sz="2200" b="0" dirty="0">
                <a:effectLst/>
                <a:latin typeface="华文宋体" panose="02010600040101010101" pitchFamily="2" charset="-122"/>
                <a:ea typeface="华文宋体" panose="02010600040101010101" pitchFamily="2" charset="-122"/>
              </a:rPr>
              <a:t>DS</a:t>
            </a:r>
            <a:r>
              <a:rPr lang="zh-CN" altLang="en-US" sz="2200" b="0" dirty="0">
                <a:effectLst/>
                <a:latin typeface="华文宋体" panose="02010600040101010101" pitchFamily="2" charset="-122"/>
                <a:ea typeface="华文宋体" panose="02010600040101010101" pitchFamily="2" charset="-122"/>
              </a:rPr>
              <a:t>、</a:t>
            </a:r>
            <a:r>
              <a:rPr lang="en-US" altLang="zh-CN" sz="2200" b="0" dirty="0">
                <a:effectLst/>
                <a:latin typeface="华文宋体" panose="02010600040101010101" pitchFamily="2" charset="-122"/>
                <a:ea typeface="华文宋体" panose="02010600040101010101" pitchFamily="2" charset="-122"/>
              </a:rPr>
              <a:t>ES</a:t>
            </a:r>
            <a:r>
              <a:rPr lang="zh-CN" altLang="en-US" sz="2200" b="0" dirty="0">
                <a:effectLst/>
                <a:latin typeface="华文宋体" panose="02010600040101010101" pitchFamily="2" charset="-122"/>
                <a:ea typeface="华文宋体" panose="02010600040101010101" pitchFamily="2" charset="-122"/>
              </a:rPr>
              <a:t>、</a:t>
            </a:r>
            <a:r>
              <a:rPr lang="en-US" altLang="zh-CN" sz="2200" b="0" dirty="0">
                <a:effectLst/>
                <a:latin typeface="华文宋体" panose="02010600040101010101" pitchFamily="2" charset="-122"/>
                <a:ea typeface="华文宋体" panose="02010600040101010101" pitchFamily="2" charset="-122"/>
              </a:rPr>
              <a:t>SS</a:t>
            </a:r>
            <a:r>
              <a:rPr lang="zh-CN" altLang="en-US" sz="2200" b="0" dirty="0">
                <a:effectLst/>
                <a:latin typeface="华文宋体" panose="02010600040101010101" pitchFamily="2" charset="-122"/>
                <a:ea typeface="华文宋体" panose="02010600040101010101" pitchFamily="2" charset="-122"/>
              </a:rPr>
              <a:t>段基址的装填，否则无法正确对数据进行寻址操作。</a:t>
            </a:r>
            <a:r>
              <a:rPr lang="en-US" altLang="zh-CN" sz="2200" dirty="0">
                <a:solidFill>
                  <a:srgbClr val="FF0000"/>
                </a:solidFill>
                <a:effectLst/>
                <a:latin typeface="华文宋体" panose="02010600040101010101" pitchFamily="2" charset="-122"/>
                <a:ea typeface="华文宋体" panose="02010600040101010101" pitchFamily="2" charset="-122"/>
              </a:rPr>
              <a:t>CS</a:t>
            </a:r>
            <a:r>
              <a:rPr lang="zh-CN" altLang="en-US" sz="2200" dirty="0">
                <a:solidFill>
                  <a:srgbClr val="FF0000"/>
                </a:solidFill>
                <a:effectLst/>
                <a:latin typeface="华文宋体" panose="02010600040101010101" pitchFamily="2" charset="-122"/>
                <a:ea typeface="华文宋体" panose="02010600040101010101" pitchFamily="2" charset="-122"/>
              </a:rPr>
              <a:t>由系统自动装填</a:t>
            </a:r>
            <a:r>
              <a:rPr lang="zh-CN" altLang="en-US" sz="2200" b="0" dirty="0">
                <a:effectLst/>
                <a:latin typeface="华文宋体" panose="02010600040101010101" pitchFamily="2" charset="-122"/>
                <a:ea typeface="华文宋体" panose="02010600040101010101" pitchFamily="2" charset="-122"/>
              </a:rPr>
              <a:t>。</a:t>
            </a:r>
            <a:r>
              <a:rPr lang="zh-CN" altLang="en-US" sz="2200" b="0" dirty="0">
                <a:solidFill>
                  <a:srgbClr val="FF0000"/>
                </a:solidFill>
                <a:effectLst/>
                <a:latin typeface="华文宋体" panose="02010600040101010101" pitchFamily="2" charset="-122"/>
                <a:ea typeface="华文宋体" panose="02010600040101010101" pitchFamily="2" charset="-122"/>
              </a:rPr>
              <a:t>堆栈段</a:t>
            </a:r>
            <a:r>
              <a:rPr lang="en-US" altLang="zh-CN" sz="2200" b="0" dirty="0">
                <a:solidFill>
                  <a:srgbClr val="FF0000"/>
                </a:solidFill>
                <a:effectLst/>
                <a:latin typeface="华文宋体" panose="02010600040101010101" pitchFamily="2" charset="-122"/>
                <a:ea typeface="华文宋体" panose="02010600040101010101" pitchFamily="2" charset="-122"/>
              </a:rPr>
              <a:t>SS</a:t>
            </a:r>
            <a:r>
              <a:rPr lang="zh-CN" altLang="en-US" sz="2200" b="0" dirty="0">
                <a:solidFill>
                  <a:srgbClr val="FF0000"/>
                </a:solidFill>
                <a:effectLst/>
                <a:latin typeface="华文宋体" panose="02010600040101010101" pitchFamily="2" charset="-122"/>
                <a:ea typeface="华文宋体" panose="02010600040101010101" pitchFamily="2" charset="-122"/>
              </a:rPr>
              <a:t>也可以不用用户装填，而由系统自动装填。但是在定义堆栈段时，必须把参数写全。</a:t>
            </a:r>
            <a:r>
              <a:rPr lang="zh-CN" altLang="en-US" sz="2200" b="0" dirty="0">
                <a:effectLst/>
                <a:latin typeface="华文宋体" panose="02010600040101010101" pitchFamily="2" charset="-122"/>
                <a:ea typeface="华文宋体" panose="02010600040101010101" pitchFamily="2" charset="-122"/>
              </a:rPr>
              <a:t>其格式为：</a:t>
            </a:r>
          </a:p>
          <a:p>
            <a:pPr marL="0" indent="0" algn="just">
              <a:buNone/>
            </a:pPr>
            <a:r>
              <a:rPr lang="en-US" altLang="zh-CN" sz="2200" b="0" dirty="0">
                <a:effectLst/>
                <a:latin typeface="华文宋体" panose="02010600040101010101" pitchFamily="2" charset="-122"/>
                <a:ea typeface="华文宋体" panose="02010600040101010101" pitchFamily="2" charset="-122"/>
              </a:rPr>
              <a:t>	STACK  SEGMENT  PARA  PUBLIC  ‘STACK’</a:t>
            </a:r>
            <a:endParaRPr lang="zh-CN" altLang="en-US" sz="2200" b="0" dirty="0">
              <a:effectLst/>
              <a:latin typeface="华文宋体" panose="02010600040101010101" pitchFamily="2" charset="-122"/>
              <a:ea typeface="华文宋体" panose="02010600040101010101" pitchFamily="2" charset="-122"/>
            </a:endParaRP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
        <p:nvSpPr>
          <p:cNvPr id="8" name="Rectangle 2"/>
          <p:cNvSpPr>
            <a:spLocks noChangeArrowheads="1"/>
          </p:cNvSpPr>
          <p:nvPr/>
        </p:nvSpPr>
        <p:spPr bwMode="auto">
          <a:xfrm>
            <a:off x="611560" y="980728"/>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000000"/>
                </a:solidFill>
              </a:rPr>
              <a:t>◆ </a:t>
            </a:r>
            <a:r>
              <a:rPr lang="en-US" altLang="zh-CN" dirty="0">
                <a:solidFill>
                  <a:srgbClr val="000000"/>
                </a:solidFill>
              </a:rPr>
              <a:t>ASSUME</a:t>
            </a:r>
            <a:r>
              <a:rPr lang="zh-CN" altLang="en-US" dirty="0">
                <a:solidFill>
                  <a:srgbClr val="000000"/>
                </a:solidFill>
              </a:rPr>
              <a:t>伪指令 ：</a:t>
            </a:r>
            <a:endParaRPr lang="zh-CN" altLang="en-US" b="1"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23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12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07120" y="1237828"/>
            <a:ext cx="21766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solidFill>
                  <a:srgbClr val="000000"/>
                </a:solidFill>
              </a:rPr>
              <a:t>◆ </a:t>
            </a:r>
            <a:r>
              <a:rPr lang="zh-CN" altLang="en-US" b="1" dirty="0">
                <a:solidFill>
                  <a:srgbClr val="000000"/>
                </a:solidFill>
              </a:rPr>
              <a:t>完整的段定义伪指令：</a:t>
            </a:r>
          </a:p>
        </p:txBody>
      </p:sp>
      <p:sp>
        <p:nvSpPr>
          <p:cNvPr id="9220" name="Rectangle 4"/>
          <p:cNvSpPr>
            <a:spLocks noChangeArrowheads="1"/>
          </p:cNvSpPr>
          <p:nvPr/>
        </p:nvSpPr>
        <p:spPr bwMode="auto">
          <a:xfrm>
            <a:off x="2807804" y="1016732"/>
            <a:ext cx="5904656" cy="5407634"/>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lnSpc>
                <a:spcPct val="110000"/>
              </a:lnSpc>
            </a:pPr>
            <a:r>
              <a:rPr lang="en-US" altLang="zh-CN" sz="1600" b="1" dirty="0">
                <a:solidFill>
                  <a:srgbClr val="000000"/>
                </a:solidFill>
                <a:latin typeface="Lucida Console" panose="020B0609040504020204" pitchFamily="49" charset="0"/>
              </a:rPr>
              <a:t>data   segment         </a:t>
            </a:r>
            <a:r>
              <a:rPr lang="en-US" altLang="zh-CN" sz="1600" b="1" dirty="0">
                <a:solidFill>
                  <a:srgbClr val="000000"/>
                </a:solidFill>
              </a:rPr>
              <a:t>; </a:t>
            </a:r>
            <a:r>
              <a:rPr lang="zh-CN" altLang="en-US" sz="1800" b="1" dirty="0">
                <a:solidFill>
                  <a:srgbClr val="000000"/>
                </a:solidFill>
                <a:latin typeface="Lucida Console" panose="020B0609040504020204" pitchFamily="49" charset="0"/>
                <a:ea typeface="楷体_GB2312" pitchFamily="49" charset="-122"/>
              </a:rPr>
              <a:t>定义数据段</a:t>
            </a:r>
            <a:endParaRPr lang="zh-CN" altLang="en-US" sz="1800" b="1" dirty="0">
              <a:solidFill>
                <a:srgbClr val="000000"/>
              </a:solidFill>
              <a:latin typeface="Lucida Console" panose="020B0609040504020204" pitchFamily="49" charset="0"/>
            </a:endParaRPr>
          </a:p>
          <a:p>
            <a:pPr eaLnBrk="0" hangingPunct="0">
              <a:lnSpc>
                <a:spcPct val="110000"/>
              </a:lnSpc>
            </a:pPr>
            <a:r>
              <a:rPr lang="zh-CN" altLang="en-US" sz="1600" b="1"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a:t>
            </a:r>
          </a:p>
          <a:p>
            <a:pPr eaLnBrk="0" hangingPunct="0">
              <a:lnSpc>
                <a:spcPct val="110000"/>
              </a:lnSpc>
            </a:pPr>
            <a:r>
              <a:rPr lang="en-US" altLang="zh-CN" sz="1600" b="1" dirty="0">
                <a:solidFill>
                  <a:srgbClr val="000000"/>
                </a:solidFill>
                <a:latin typeface="Lucida Console" panose="020B0609040504020204" pitchFamily="49" charset="0"/>
              </a:rPr>
              <a:t>data   ends</a:t>
            </a:r>
          </a:p>
          <a:p>
            <a:pPr eaLnBrk="0" hangingPunct="0">
              <a:lnSpc>
                <a:spcPct val="110000"/>
              </a:lnSpc>
            </a:pPr>
            <a:r>
              <a:rPr lang="en-US" altLang="zh-CN" sz="1600" b="1" dirty="0">
                <a:solidFill>
                  <a:srgbClr val="000000"/>
                </a:solidFill>
                <a:latin typeface="Lucida Console" panose="020B0609040504020204" pitchFamily="49" charset="0"/>
              </a:rPr>
              <a:t>;----------------------------------------</a:t>
            </a:r>
          </a:p>
          <a:p>
            <a:pPr eaLnBrk="0" hangingPunct="0">
              <a:lnSpc>
                <a:spcPct val="110000"/>
              </a:lnSpc>
            </a:pPr>
            <a:r>
              <a:rPr lang="en-US" altLang="zh-CN" sz="1600" b="1" dirty="0">
                <a:solidFill>
                  <a:srgbClr val="000000"/>
                </a:solidFill>
                <a:latin typeface="Lucida Console" panose="020B0609040504020204" pitchFamily="49" charset="0"/>
              </a:rPr>
              <a:t>extra  segment         </a:t>
            </a:r>
            <a:r>
              <a:rPr lang="en-US" altLang="zh-CN" sz="1600" b="1" dirty="0">
                <a:solidFill>
                  <a:srgbClr val="000000"/>
                </a:solidFill>
              </a:rPr>
              <a:t>; </a:t>
            </a:r>
            <a:r>
              <a:rPr lang="zh-CN" altLang="en-US" sz="1800" b="1" dirty="0">
                <a:solidFill>
                  <a:srgbClr val="000000"/>
                </a:solidFill>
                <a:latin typeface="Lucida Console" panose="020B0609040504020204" pitchFamily="49" charset="0"/>
                <a:ea typeface="楷体_GB2312" pitchFamily="49" charset="-122"/>
              </a:rPr>
              <a:t>定义附加段</a:t>
            </a:r>
            <a:endParaRPr lang="zh-CN" altLang="en-US" sz="1800" b="1" dirty="0">
              <a:solidFill>
                <a:srgbClr val="000000"/>
              </a:solidFill>
              <a:latin typeface="Lucida Console" panose="020B0609040504020204" pitchFamily="49" charset="0"/>
            </a:endParaRPr>
          </a:p>
          <a:p>
            <a:pPr eaLnBrk="0" hangingPunct="0">
              <a:lnSpc>
                <a:spcPct val="110000"/>
              </a:lnSpc>
            </a:pPr>
            <a:r>
              <a:rPr lang="zh-CN" altLang="en-US" sz="1600" b="1"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a:t>
            </a:r>
          </a:p>
          <a:p>
            <a:pPr eaLnBrk="0" hangingPunct="0">
              <a:lnSpc>
                <a:spcPct val="110000"/>
              </a:lnSpc>
            </a:pPr>
            <a:r>
              <a:rPr lang="en-US" altLang="zh-CN" sz="1600" b="1" dirty="0">
                <a:solidFill>
                  <a:srgbClr val="000000"/>
                </a:solidFill>
                <a:latin typeface="Lucida Console" panose="020B0609040504020204" pitchFamily="49" charset="0"/>
              </a:rPr>
              <a:t>extra  ends</a:t>
            </a:r>
          </a:p>
          <a:p>
            <a:pPr eaLnBrk="0" hangingPunct="0">
              <a:lnSpc>
                <a:spcPct val="110000"/>
              </a:lnSpc>
            </a:pPr>
            <a:r>
              <a:rPr lang="en-US" altLang="zh-CN" sz="1600" b="1" dirty="0">
                <a:solidFill>
                  <a:srgbClr val="000000"/>
                </a:solidFill>
                <a:latin typeface="Lucida Console" panose="020B0609040504020204" pitchFamily="49" charset="0"/>
              </a:rPr>
              <a:t>;----------------------------------------</a:t>
            </a:r>
          </a:p>
          <a:p>
            <a:pPr eaLnBrk="0" hangingPunct="0">
              <a:lnSpc>
                <a:spcPct val="110000"/>
              </a:lnSpc>
            </a:pPr>
            <a:r>
              <a:rPr lang="en-US" altLang="zh-CN" sz="1600" b="1" dirty="0">
                <a:solidFill>
                  <a:srgbClr val="000000"/>
                </a:solidFill>
                <a:latin typeface="Lucida Console" panose="020B0609040504020204" pitchFamily="49" charset="0"/>
              </a:rPr>
              <a:t>code   segment         </a:t>
            </a:r>
            <a:r>
              <a:rPr lang="en-US" altLang="zh-CN" sz="1600" b="1" dirty="0">
                <a:solidFill>
                  <a:srgbClr val="000000"/>
                </a:solidFill>
              </a:rPr>
              <a:t>; </a:t>
            </a:r>
            <a:r>
              <a:rPr lang="zh-CN" altLang="en-US" sz="1800" b="1" dirty="0">
                <a:solidFill>
                  <a:srgbClr val="000000"/>
                </a:solidFill>
                <a:latin typeface="Lucida Console" panose="020B0609040504020204" pitchFamily="49" charset="0"/>
                <a:ea typeface="楷体_GB2312" pitchFamily="49" charset="-122"/>
              </a:rPr>
              <a:t>定义代码段</a:t>
            </a:r>
            <a:endParaRPr lang="zh-CN" altLang="en-US" sz="1800" b="1" dirty="0">
              <a:solidFill>
                <a:srgbClr val="000000"/>
              </a:solidFill>
              <a:latin typeface="Lucida Console" panose="020B0609040504020204" pitchFamily="49" charset="0"/>
            </a:endParaRPr>
          </a:p>
          <a:p>
            <a:pPr eaLnBrk="0" hangingPunct="0">
              <a:lnSpc>
                <a:spcPct val="110000"/>
              </a:lnSpc>
            </a:pPr>
            <a:r>
              <a:rPr lang="zh-CN" altLang="en-US" sz="1600" b="1" dirty="0">
                <a:solidFill>
                  <a:srgbClr val="FF0000"/>
                </a:solidFill>
                <a:latin typeface="Lucida Console" panose="020B0609040504020204" pitchFamily="49" charset="0"/>
              </a:rPr>
              <a:t>       </a:t>
            </a:r>
            <a:r>
              <a:rPr lang="en-US" altLang="zh-CN" sz="1600" b="1" dirty="0">
                <a:solidFill>
                  <a:srgbClr val="FF0000"/>
                </a:solidFill>
                <a:latin typeface="Lucida Console" panose="020B0609040504020204" pitchFamily="49" charset="0"/>
              </a:rPr>
              <a:t>assume </a:t>
            </a:r>
            <a:r>
              <a:rPr lang="en-US" altLang="zh-CN" sz="1600" b="1" dirty="0" err="1">
                <a:solidFill>
                  <a:srgbClr val="FF0000"/>
                </a:solidFill>
                <a:latin typeface="Lucida Console" panose="020B0609040504020204" pitchFamily="49" charset="0"/>
              </a:rPr>
              <a:t>cs:code</a:t>
            </a:r>
            <a:r>
              <a:rPr lang="en-US" altLang="zh-CN" sz="1600" b="1" dirty="0">
                <a:solidFill>
                  <a:srgbClr val="FF0000"/>
                </a:solidFill>
                <a:latin typeface="Lucida Console" panose="020B0609040504020204" pitchFamily="49" charset="0"/>
              </a:rPr>
              <a:t>, </a:t>
            </a:r>
            <a:r>
              <a:rPr lang="en-US" altLang="zh-CN" sz="1600" b="1" dirty="0" err="1">
                <a:solidFill>
                  <a:srgbClr val="FF0000"/>
                </a:solidFill>
                <a:latin typeface="Lucida Console" panose="020B0609040504020204" pitchFamily="49" charset="0"/>
              </a:rPr>
              <a:t>ds:data</a:t>
            </a:r>
            <a:r>
              <a:rPr lang="en-US" altLang="zh-CN" sz="1600" b="1" dirty="0">
                <a:solidFill>
                  <a:srgbClr val="FF0000"/>
                </a:solidFill>
                <a:latin typeface="Lucida Console" panose="020B0609040504020204" pitchFamily="49" charset="0"/>
              </a:rPr>
              <a:t>, </a:t>
            </a:r>
            <a:r>
              <a:rPr lang="en-US" altLang="zh-CN" sz="1600" b="1" dirty="0" err="1">
                <a:solidFill>
                  <a:srgbClr val="FF0000"/>
                </a:solidFill>
                <a:latin typeface="Lucida Console" panose="020B0609040504020204" pitchFamily="49" charset="0"/>
              </a:rPr>
              <a:t>es:extra</a:t>
            </a:r>
            <a:endParaRPr lang="en-US" altLang="zh-CN" sz="1600" b="1" dirty="0">
              <a:solidFill>
                <a:srgbClr val="FF0000"/>
              </a:solidFill>
              <a:latin typeface="Lucida Console" panose="020B0609040504020204" pitchFamily="49" charset="0"/>
            </a:endParaRPr>
          </a:p>
          <a:p>
            <a:pPr eaLnBrk="0" hangingPunct="0">
              <a:lnSpc>
                <a:spcPct val="110000"/>
              </a:lnSpc>
            </a:pPr>
            <a:r>
              <a:rPr lang="en-US" altLang="zh-CN" sz="1600" b="1" dirty="0">
                <a:solidFill>
                  <a:srgbClr val="000000"/>
                </a:solidFill>
                <a:latin typeface="Lucida Console" panose="020B0609040504020204" pitchFamily="49" charset="0"/>
              </a:rPr>
              <a:t>start: </a:t>
            </a:r>
          </a:p>
          <a:p>
            <a:pPr eaLnBrk="0" hangingPunct="0">
              <a:lnSpc>
                <a:spcPct val="110000"/>
              </a:lnSpc>
            </a:pPr>
            <a:r>
              <a:rPr lang="en-US" altLang="zh-CN" sz="1600" b="1" dirty="0">
                <a:solidFill>
                  <a:srgbClr val="000000"/>
                </a:solidFill>
                <a:latin typeface="Lucida Console" panose="020B0609040504020204" pitchFamily="49" charset="0"/>
              </a:rPr>
              <a:t>       </a:t>
            </a:r>
            <a:r>
              <a:rPr lang="en-US" altLang="zh-CN" sz="1600" b="1" dirty="0" err="1">
                <a:solidFill>
                  <a:srgbClr val="000000"/>
                </a:solidFill>
                <a:latin typeface="Lucida Console" panose="020B0609040504020204" pitchFamily="49" charset="0"/>
              </a:rPr>
              <a:t>mov</a:t>
            </a:r>
            <a:r>
              <a:rPr lang="en-US" altLang="zh-CN" sz="1600" b="1" dirty="0">
                <a:solidFill>
                  <a:srgbClr val="000000"/>
                </a:solidFill>
                <a:latin typeface="Lucida Console" panose="020B0609040504020204" pitchFamily="49" charset="0"/>
              </a:rPr>
              <a:t>   ax, data</a:t>
            </a:r>
          </a:p>
          <a:p>
            <a:pPr eaLnBrk="0" hangingPunct="0">
              <a:lnSpc>
                <a:spcPct val="110000"/>
              </a:lnSpc>
            </a:pPr>
            <a:r>
              <a:rPr lang="en-US" altLang="zh-CN" sz="1600" b="1" dirty="0">
                <a:solidFill>
                  <a:srgbClr val="000000"/>
                </a:solidFill>
                <a:latin typeface="Lucida Console" panose="020B0609040504020204" pitchFamily="49" charset="0"/>
              </a:rPr>
              <a:t>       </a:t>
            </a:r>
            <a:r>
              <a:rPr lang="en-US" altLang="zh-CN" sz="1600" b="1" dirty="0" err="1">
                <a:solidFill>
                  <a:srgbClr val="000000"/>
                </a:solidFill>
                <a:latin typeface="Lucida Console" panose="020B0609040504020204" pitchFamily="49" charset="0"/>
              </a:rPr>
              <a:t>mov</a:t>
            </a:r>
            <a:r>
              <a:rPr lang="en-US" altLang="zh-CN" sz="1600" b="1" dirty="0">
                <a:solidFill>
                  <a:srgbClr val="000000"/>
                </a:solidFill>
                <a:latin typeface="Lucida Console" panose="020B0609040504020204" pitchFamily="49" charset="0"/>
              </a:rPr>
              <a:t>   ds, ax    </a:t>
            </a:r>
            <a:r>
              <a:rPr lang="en-US" altLang="zh-CN" sz="1600" b="1" dirty="0">
                <a:solidFill>
                  <a:srgbClr val="000000"/>
                </a:solidFill>
              </a:rPr>
              <a:t>; </a:t>
            </a:r>
            <a:r>
              <a:rPr lang="zh-CN" altLang="en-US" sz="1600" dirty="0">
                <a:solidFill>
                  <a:srgbClr val="000000"/>
                </a:solidFill>
                <a:latin typeface="Lucida Console" panose="020B0609040504020204" pitchFamily="49" charset="0"/>
                <a:ea typeface="楷体_GB2312" pitchFamily="49" charset="-122"/>
              </a:rPr>
              <a:t>数据段段地址 </a:t>
            </a:r>
            <a:r>
              <a:rPr lang="zh-CN" altLang="en-US" sz="1800" b="1" dirty="0">
                <a:solidFill>
                  <a:srgbClr val="000000"/>
                </a:solidFill>
                <a:latin typeface="Lucida Console" panose="020B0609040504020204" pitchFamily="49" charset="0"/>
                <a:ea typeface="楷体_GB2312" pitchFamily="49" charset="-122"/>
                <a:sym typeface="Symbol" panose="05050102010706020507" pitchFamily="18" charset="2"/>
              </a:rPr>
              <a:t> </a:t>
            </a:r>
            <a:r>
              <a:rPr lang="zh-CN" altLang="en-US" sz="1800" b="1" dirty="0">
                <a:solidFill>
                  <a:srgbClr val="000000"/>
                </a:solidFill>
                <a:latin typeface="Lucida Console" panose="020B0609040504020204" pitchFamily="49" charset="0"/>
                <a:ea typeface="楷体_GB2312" pitchFamily="49" charset="-122"/>
              </a:rPr>
              <a:t>段寄存器</a:t>
            </a:r>
            <a:endParaRPr lang="en-US" altLang="zh-CN" sz="1800" b="1" dirty="0">
              <a:solidFill>
                <a:srgbClr val="000000"/>
              </a:solidFill>
              <a:latin typeface="Lucida Console" panose="020B0609040504020204" pitchFamily="49" charset="0"/>
              <a:ea typeface="楷体_GB2312" pitchFamily="49" charset="-122"/>
            </a:endParaRPr>
          </a:p>
          <a:p>
            <a:pPr eaLnBrk="0" hangingPunct="0">
              <a:lnSpc>
                <a:spcPct val="110000"/>
              </a:lnSpc>
            </a:pPr>
            <a:r>
              <a:rPr lang="en-US" altLang="zh-CN" sz="1600" dirty="0">
                <a:solidFill>
                  <a:srgbClr val="000000"/>
                </a:solidFill>
                <a:latin typeface="Lucida Console" panose="020B0609040504020204" pitchFamily="49" charset="0"/>
              </a:rPr>
              <a:t>       </a:t>
            </a:r>
            <a:r>
              <a:rPr lang="en-US" altLang="zh-CN" sz="1600" dirty="0" err="1">
                <a:solidFill>
                  <a:srgbClr val="000000"/>
                </a:solidFill>
                <a:latin typeface="Lucida Console" panose="020B0609040504020204" pitchFamily="49" charset="0"/>
              </a:rPr>
              <a:t>mov</a:t>
            </a:r>
            <a:r>
              <a:rPr lang="en-US" altLang="zh-CN" sz="1600" dirty="0">
                <a:solidFill>
                  <a:srgbClr val="000000"/>
                </a:solidFill>
                <a:latin typeface="Lucida Console" panose="020B0609040504020204" pitchFamily="49" charset="0"/>
              </a:rPr>
              <a:t>   ax, extra</a:t>
            </a:r>
          </a:p>
          <a:p>
            <a:pPr eaLnBrk="0" hangingPunct="0">
              <a:lnSpc>
                <a:spcPct val="110000"/>
              </a:lnSpc>
            </a:pPr>
            <a:r>
              <a:rPr lang="en-US" altLang="zh-CN" sz="1600" dirty="0">
                <a:solidFill>
                  <a:srgbClr val="000000"/>
                </a:solidFill>
                <a:latin typeface="Lucida Console" panose="020B0609040504020204" pitchFamily="49" charset="0"/>
              </a:rPr>
              <a:t>       </a:t>
            </a:r>
            <a:r>
              <a:rPr lang="en-US" altLang="zh-CN" sz="1600" dirty="0" err="1">
                <a:solidFill>
                  <a:srgbClr val="000000"/>
                </a:solidFill>
                <a:latin typeface="Lucida Console" panose="020B0609040504020204" pitchFamily="49" charset="0"/>
              </a:rPr>
              <a:t>mov</a:t>
            </a:r>
            <a:r>
              <a:rPr lang="en-US" altLang="zh-CN" sz="1600" dirty="0">
                <a:solidFill>
                  <a:srgbClr val="000000"/>
                </a:solidFill>
                <a:latin typeface="Lucida Console" panose="020B0609040504020204" pitchFamily="49" charset="0"/>
              </a:rPr>
              <a:t>   </a:t>
            </a:r>
            <a:r>
              <a:rPr lang="en-US" altLang="zh-CN" sz="1600" dirty="0" err="1">
                <a:solidFill>
                  <a:srgbClr val="000000"/>
                </a:solidFill>
                <a:latin typeface="Lucida Console" panose="020B0609040504020204" pitchFamily="49" charset="0"/>
              </a:rPr>
              <a:t>es</a:t>
            </a:r>
            <a:r>
              <a:rPr lang="en-US" altLang="zh-CN" sz="1600" dirty="0">
                <a:solidFill>
                  <a:srgbClr val="000000"/>
                </a:solidFill>
                <a:latin typeface="Lucida Console" panose="020B0609040504020204" pitchFamily="49" charset="0"/>
              </a:rPr>
              <a:t>, ax	 </a:t>
            </a:r>
            <a:r>
              <a:rPr lang="en-US" altLang="zh-CN" sz="1400" dirty="0">
                <a:solidFill>
                  <a:srgbClr val="000000"/>
                </a:solidFill>
              </a:rPr>
              <a:t>; </a:t>
            </a:r>
            <a:r>
              <a:rPr lang="zh-CN" altLang="en-US" sz="1600" dirty="0">
                <a:solidFill>
                  <a:srgbClr val="000000"/>
                </a:solidFill>
                <a:latin typeface="Lucida Console" panose="020B0609040504020204" pitchFamily="49" charset="0"/>
                <a:ea typeface="楷体_GB2312" pitchFamily="49" charset="-122"/>
              </a:rPr>
              <a:t>附加段段地址 </a:t>
            </a:r>
            <a:r>
              <a:rPr lang="zh-CN" altLang="en-US" sz="1600" dirty="0">
                <a:solidFill>
                  <a:srgbClr val="000000"/>
                </a:solidFill>
                <a:latin typeface="Lucida Console" panose="020B0609040504020204" pitchFamily="49" charset="0"/>
                <a:ea typeface="楷体_GB2312" pitchFamily="49" charset="-122"/>
                <a:sym typeface="Symbol" panose="05050102010706020507" pitchFamily="18" charset="2"/>
              </a:rPr>
              <a:t> </a:t>
            </a:r>
            <a:r>
              <a:rPr lang="zh-CN" altLang="en-US" sz="1600" dirty="0">
                <a:solidFill>
                  <a:srgbClr val="000000"/>
                </a:solidFill>
                <a:latin typeface="Lucida Console" panose="020B0609040504020204" pitchFamily="49" charset="0"/>
                <a:ea typeface="楷体_GB2312" pitchFamily="49" charset="-122"/>
              </a:rPr>
              <a:t>段寄存器</a:t>
            </a:r>
            <a:endParaRPr lang="en-US" altLang="zh-CN" sz="1600" dirty="0">
              <a:solidFill>
                <a:srgbClr val="000000"/>
              </a:solidFill>
              <a:latin typeface="Lucida Console" panose="020B0609040504020204" pitchFamily="49" charset="0"/>
              <a:ea typeface="楷体_GB2312" pitchFamily="49" charset="-122"/>
            </a:endParaRPr>
          </a:p>
          <a:p>
            <a:pPr eaLnBrk="0" hangingPunct="0">
              <a:lnSpc>
                <a:spcPct val="110000"/>
              </a:lnSpc>
            </a:pPr>
            <a:endParaRPr lang="zh-CN" altLang="en-US" sz="1600" dirty="0">
              <a:solidFill>
                <a:srgbClr val="000000"/>
              </a:solidFill>
              <a:latin typeface="Lucida Console" panose="020B0609040504020204" pitchFamily="49" charset="0"/>
            </a:endParaRPr>
          </a:p>
          <a:p>
            <a:pPr eaLnBrk="0" hangingPunct="0">
              <a:lnSpc>
                <a:spcPct val="110000"/>
              </a:lnSpc>
            </a:pPr>
            <a:r>
              <a:rPr lang="zh-CN" altLang="en-US" sz="1600" b="1"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a:t>
            </a:r>
          </a:p>
          <a:p>
            <a:pPr eaLnBrk="0" hangingPunct="0">
              <a:lnSpc>
                <a:spcPct val="110000"/>
              </a:lnSpc>
            </a:pPr>
            <a:r>
              <a:rPr lang="en-US" altLang="zh-CN" sz="1600" b="1" dirty="0">
                <a:solidFill>
                  <a:srgbClr val="000000"/>
                </a:solidFill>
                <a:latin typeface="Lucida Console" panose="020B0609040504020204" pitchFamily="49" charset="0"/>
              </a:rPr>
              <a:t>code   ends</a:t>
            </a:r>
          </a:p>
          <a:p>
            <a:pPr eaLnBrk="0" hangingPunct="0">
              <a:lnSpc>
                <a:spcPct val="110000"/>
              </a:lnSpc>
            </a:pPr>
            <a:r>
              <a:rPr lang="en-US" altLang="zh-CN" sz="1600" b="1" dirty="0">
                <a:solidFill>
                  <a:srgbClr val="000000"/>
                </a:solidFill>
                <a:latin typeface="Lucida Console" panose="020B0609040504020204" pitchFamily="49" charset="0"/>
              </a:rPr>
              <a:t>       end   start</a:t>
            </a:r>
          </a:p>
        </p:txBody>
      </p:sp>
      <p:sp>
        <p:nvSpPr>
          <p:cNvPr id="1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
        <p:nvSpPr>
          <p:cNvPr id="6" name="Rectangle 5">
            <a:extLst>
              <a:ext uri="{FF2B5EF4-FFF2-40B4-BE49-F238E27FC236}">
                <a16:creationId xmlns:a16="http://schemas.microsoft.com/office/drawing/2014/main" id="{4FF29123-FDB7-904B-978F-F0A2F1CF9EFC}"/>
              </a:ext>
            </a:extLst>
          </p:cNvPr>
          <p:cNvSpPr/>
          <p:nvPr/>
        </p:nvSpPr>
        <p:spPr>
          <a:xfrm>
            <a:off x="5760132" y="3897052"/>
            <a:ext cx="3060340" cy="523220"/>
          </a:xfrm>
          <a:prstGeom prst="rect">
            <a:avLst/>
          </a:prstGeom>
          <a:solidFill>
            <a:schemeClr val="bg1"/>
          </a:solidFill>
          <a:ln w="28575">
            <a:solidFill>
              <a:srgbClr val="3333FF"/>
            </a:solidFill>
          </a:ln>
        </p:spPr>
        <p:txBody>
          <a:bodyPr wrap="square">
            <a:spAutoFit/>
          </a:bodyPr>
          <a:lstStyle/>
          <a:p>
            <a:pPr algn="just" eaLnBrk="0" hangingPunct="0"/>
            <a:r>
              <a:rPr lang="zh-CN" altLang="en-US" sz="1400" b="0" dirty="0">
                <a:solidFill>
                  <a:srgbClr val="FF0000"/>
                </a:solidFill>
                <a:ea typeface="楷体_GB2312" pitchFamily="49" charset="-122"/>
              </a:rPr>
              <a:t>段名将被编译为一个表示段地址的数值，而立即数不能直接送段寄存器</a:t>
            </a:r>
            <a:endParaRPr lang="en-US" altLang="zh-CN" sz="1400" dirty="0">
              <a:solidFill>
                <a:srgbClr val="FF0000"/>
              </a:solidFill>
              <a:latin typeface="华文宋体" panose="02010600040101010101" pitchFamily="2" charset="-122"/>
              <a:ea typeface="华文宋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3</a:t>
            </a:r>
            <a:r>
              <a:rPr lang="zh-CN" altLang="en-US" sz="2600" kern="0" dirty="0">
                <a:solidFill>
                  <a:schemeClr val="tx2"/>
                </a:solidFill>
                <a:effectLst>
                  <a:outerShdw blurRad="38100" dist="38100" dir="2700000" algn="tl">
                    <a:srgbClr val="C0C0C0"/>
                  </a:outerShdw>
                </a:effectLst>
                <a:latin typeface="+mj-lt"/>
                <a:cs typeface="+mj-cs"/>
              </a:rPr>
              <a:t>讲：汇编语言程序格式</a:t>
            </a:r>
          </a:p>
        </p:txBody>
      </p:sp>
      <p:sp>
        <p:nvSpPr>
          <p:cNvPr id="3" name="文本框 2"/>
          <p:cNvSpPr txBox="1"/>
          <p:nvPr/>
        </p:nvSpPr>
        <p:spPr>
          <a:xfrm>
            <a:off x="899592" y="1232756"/>
            <a:ext cx="4824536" cy="237674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dirty="0">
                <a:solidFill>
                  <a:srgbClr val="FF0000"/>
                </a:solidFill>
                <a:sym typeface="+mn-ea"/>
              </a:rPr>
              <a:t>汇编程序功能</a:t>
            </a:r>
            <a:endParaRPr lang="en-US" altLang="zh-CN" dirty="0">
              <a:solidFill>
                <a:srgbClr val="FF0000"/>
              </a:solidFill>
              <a:sym typeface="+mn-ea"/>
            </a:endParaRPr>
          </a:p>
          <a:p>
            <a:pPr marL="342900" indent="-342900">
              <a:lnSpc>
                <a:spcPct val="160000"/>
              </a:lnSpc>
              <a:buClr>
                <a:srgbClr val="FF3300"/>
              </a:buClr>
              <a:buFont typeface="Wingdings" panose="05000000000000000000" charset="0"/>
              <a:buChar char=""/>
            </a:pPr>
            <a:r>
              <a:rPr lang="zh-CN" altLang="en-US" dirty="0">
                <a:sym typeface="+mn-ea"/>
              </a:rPr>
              <a:t>汇编语言程序格式</a:t>
            </a:r>
          </a:p>
          <a:p>
            <a:pPr marL="342900" indent="-342900">
              <a:lnSpc>
                <a:spcPct val="160000"/>
              </a:lnSpc>
              <a:buClr>
                <a:srgbClr val="FF3300"/>
              </a:buClr>
              <a:buFont typeface="Wingdings" panose="05000000000000000000" charset="0"/>
              <a:buChar char=""/>
            </a:pPr>
            <a:r>
              <a:rPr lang="zh-CN" altLang="en-US" dirty="0">
                <a:sym typeface="+mn-ea"/>
              </a:rPr>
              <a:t>伪指令</a:t>
            </a:r>
            <a:endParaRPr lang="en-US" altLang="zh-CN" dirty="0">
              <a:sym typeface="+mn-ea"/>
            </a:endParaRPr>
          </a:p>
          <a:p>
            <a:pPr marL="342900" indent="-342900">
              <a:lnSpc>
                <a:spcPct val="160000"/>
              </a:lnSpc>
              <a:buClr>
                <a:srgbClr val="FF3300"/>
              </a:buClr>
              <a:buFont typeface="Wingdings" panose="05000000000000000000" charset="0"/>
              <a:buChar char=""/>
            </a:pPr>
            <a:r>
              <a:rPr lang="zh-CN" altLang="en-US" dirty="0">
                <a:sym typeface="+mn-ea"/>
              </a:rPr>
              <a:t>表达式操作符</a:t>
            </a:r>
            <a:endParaRPr lang="en-US" altLang="zh-CN" dirty="0">
              <a:sym typeface="+mn-ea"/>
            </a:endParaRPr>
          </a:p>
        </p:txBody>
      </p:sp>
    </p:spTree>
    <p:extLst>
      <p:ext uri="{BB962C8B-B14F-4D97-AF65-F5344CB8AC3E}">
        <p14:creationId xmlns:p14="http://schemas.microsoft.com/office/powerpoint/2010/main" val="126173083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647564" y="1016732"/>
            <a:ext cx="5486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Wingdings" panose="05000000000000000000" pitchFamily="2" charset="2"/>
              <a:buChar char="u"/>
            </a:pPr>
            <a:r>
              <a:rPr lang="zh-CN" altLang="en-US" dirty="0">
                <a:solidFill>
                  <a:srgbClr val="000000"/>
                </a:solidFill>
              </a:rPr>
              <a:t>简化的段定义伪指令：</a:t>
            </a:r>
          </a:p>
        </p:txBody>
      </p:sp>
      <p:sp>
        <p:nvSpPr>
          <p:cNvPr id="12294" name="Rectangle 6"/>
          <p:cNvSpPr>
            <a:spLocks noChangeArrowheads="1"/>
          </p:cNvSpPr>
          <p:nvPr/>
        </p:nvSpPr>
        <p:spPr bwMode="auto">
          <a:xfrm>
            <a:off x="647564" y="1412776"/>
            <a:ext cx="792088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nSpc>
                <a:spcPct val="120000"/>
              </a:lnSpc>
            </a:pPr>
            <a:r>
              <a:rPr lang="en-US" altLang="zh-CN" sz="2000" b="0" dirty="0">
                <a:solidFill>
                  <a:srgbClr val="000000"/>
                </a:solidFill>
                <a:latin typeface="+mn-lt"/>
              </a:rPr>
              <a:t>.code [name]		</a:t>
            </a:r>
            <a:r>
              <a:rPr lang="zh-CN" altLang="en-US" sz="2000" b="0" dirty="0">
                <a:solidFill>
                  <a:srgbClr val="000000"/>
                </a:solidFill>
                <a:latin typeface="+mn-lt"/>
              </a:rPr>
              <a:t>；代码段</a:t>
            </a:r>
            <a:endParaRPr lang="en-US" altLang="zh-CN" sz="2000" b="0" dirty="0">
              <a:solidFill>
                <a:srgbClr val="000000"/>
              </a:solidFill>
              <a:latin typeface="+mn-lt"/>
            </a:endParaRPr>
          </a:p>
          <a:p>
            <a:pPr lvl="1">
              <a:lnSpc>
                <a:spcPct val="120000"/>
              </a:lnSpc>
            </a:pPr>
            <a:r>
              <a:rPr lang="en-US" altLang="zh-CN" sz="2000" b="0" dirty="0">
                <a:solidFill>
                  <a:srgbClr val="000000"/>
                </a:solidFill>
                <a:latin typeface="+mn-lt"/>
              </a:rPr>
              <a:t>.data		</a:t>
            </a:r>
            <a:r>
              <a:rPr lang="zh-CN" altLang="en-US" sz="2000" b="0" dirty="0">
                <a:solidFill>
                  <a:srgbClr val="000000"/>
                </a:solidFill>
                <a:latin typeface="+mn-lt"/>
              </a:rPr>
              <a:t>；初始化数据段</a:t>
            </a:r>
            <a:endParaRPr lang="en-US" altLang="zh-CN" sz="2000" b="0" dirty="0">
              <a:solidFill>
                <a:srgbClr val="000000"/>
              </a:solidFill>
              <a:latin typeface="+mn-lt"/>
            </a:endParaRPr>
          </a:p>
          <a:p>
            <a:pPr lvl="1">
              <a:lnSpc>
                <a:spcPct val="120000"/>
              </a:lnSpc>
            </a:pPr>
            <a:r>
              <a:rPr lang="en-US" altLang="zh-CN" sz="2000" b="0" dirty="0">
                <a:solidFill>
                  <a:srgbClr val="000000"/>
                </a:solidFill>
                <a:latin typeface="+mn-lt"/>
              </a:rPr>
              <a:t>.data?		</a:t>
            </a:r>
            <a:r>
              <a:rPr lang="zh-CN" altLang="en-US" sz="2000" b="0" dirty="0">
                <a:solidFill>
                  <a:srgbClr val="000000"/>
                </a:solidFill>
                <a:latin typeface="+mn-lt"/>
              </a:rPr>
              <a:t>；未初始化数据段</a:t>
            </a:r>
            <a:endParaRPr lang="en-US" altLang="zh-CN" sz="2000" b="0" dirty="0">
              <a:solidFill>
                <a:srgbClr val="000000"/>
              </a:solidFill>
              <a:latin typeface="+mn-lt"/>
            </a:endParaRPr>
          </a:p>
          <a:p>
            <a:pPr lvl="1">
              <a:lnSpc>
                <a:spcPct val="120000"/>
              </a:lnSpc>
            </a:pPr>
            <a:r>
              <a:rPr lang="en-US" altLang="zh-CN" sz="2000" b="0" dirty="0">
                <a:solidFill>
                  <a:srgbClr val="000000"/>
                </a:solidFill>
                <a:latin typeface="+mn-lt"/>
              </a:rPr>
              <a:t>.</a:t>
            </a:r>
            <a:r>
              <a:rPr lang="en-US" altLang="zh-CN" sz="2000" b="0" dirty="0" err="1">
                <a:solidFill>
                  <a:srgbClr val="000000"/>
                </a:solidFill>
                <a:latin typeface="+mn-lt"/>
              </a:rPr>
              <a:t>fardata</a:t>
            </a:r>
            <a:r>
              <a:rPr lang="en-US" altLang="zh-CN" sz="2000" b="0" dirty="0">
                <a:solidFill>
                  <a:srgbClr val="000000"/>
                </a:solidFill>
                <a:latin typeface="+mn-lt"/>
              </a:rPr>
              <a:t> [name]	</a:t>
            </a:r>
            <a:r>
              <a:rPr lang="zh-CN" altLang="en-US" sz="2000" b="0" dirty="0">
                <a:solidFill>
                  <a:srgbClr val="000000"/>
                </a:solidFill>
                <a:latin typeface="+mn-lt"/>
              </a:rPr>
              <a:t>；远（调用）初始化数据段</a:t>
            </a:r>
            <a:endParaRPr lang="en-US" altLang="zh-CN" sz="2000" b="0" dirty="0">
              <a:solidFill>
                <a:srgbClr val="000000"/>
              </a:solidFill>
              <a:latin typeface="+mn-lt"/>
            </a:endParaRPr>
          </a:p>
          <a:p>
            <a:pPr lvl="1">
              <a:lnSpc>
                <a:spcPct val="120000"/>
              </a:lnSpc>
            </a:pPr>
            <a:r>
              <a:rPr lang="en-US" altLang="zh-CN" sz="2000" b="0" dirty="0">
                <a:solidFill>
                  <a:srgbClr val="000000"/>
                </a:solidFill>
                <a:latin typeface="+mn-lt"/>
              </a:rPr>
              <a:t>.</a:t>
            </a:r>
            <a:r>
              <a:rPr lang="en-US" altLang="zh-CN" sz="2000" b="0" dirty="0" err="1">
                <a:solidFill>
                  <a:srgbClr val="000000"/>
                </a:solidFill>
                <a:latin typeface="+mn-lt"/>
              </a:rPr>
              <a:t>fardata</a:t>
            </a:r>
            <a:r>
              <a:rPr lang="en-US" altLang="zh-CN" sz="2000" b="0" dirty="0">
                <a:solidFill>
                  <a:srgbClr val="000000"/>
                </a:solidFill>
                <a:latin typeface="+mn-lt"/>
              </a:rPr>
              <a:t>? [name]	</a:t>
            </a:r>
            <a:r>
              <a:rPr lang="zh-CN" altLang="en-US" sz="2000" b="0" dirty="0">
                <a:solidFill>
                  <a:srgbClr val="000000"/>
                </a:solidFill>
                <a:latin typeface="+mn-lt"/>
              </a:rPr>
              <a:t>；远</a:t>
            </a:r>
            <a:r>
              <a:rPr lang="zh-CN" altLang="en-US" sz="2000" b="0" dirty="0">
                <a:solidFill>
                  <a:srgbClr val="000000"/>
                </a:solidFill>
              </a:rPr>
              <a:t>（调用）</a:t>
            </a:r>
            <a:r>
              <a:rPr lang="zh-CN" altLang="en-US" sz="2000" b="0" dirty="0">
                <a:solidFill>
                  <a:srgbClr val="000000"/>
                </a:solidFill>
                <a:latin typeface="+mn-lt"/>
              </a:rPr>
              <a:t>未初始化数据段</a:t>
            </a:r>
            <a:endParaRPr lang="en-US" altLang="zh-CN" sz="2000" b="0" dirty="0">
              <a:solidFill>
                <a:srgbClr val="000000"/>
              </a:solidFill>
              <a:latin typeface="+mn-lt"/>
            </a:endParaRPr>
          </a:p>
          <a:p>
            <a:pPr lvl="1">
              <a:lnSpc>
                <a:spcPct val="120000"/>
              </a:lnSpc>
            </a:pPr>
            <a:r>
              <a:rPr lang="en-US" altLang="zh-CN" sz="2000" b="0" dirty="0">
                <a:solidFill>
                  <a:srgbClr val="000000"/>
                </a:solidFill>
                <a:latin typeface="+mn-lt"/>
              </a:rPr>
              <a:t>.</a:t>
            </a:r>
            <a:r>
              <a:rPr lang="en-US" altLang="zh-CN" sz="2000" b="0" dirty="0" err="1">
                <a:solidFill>
                  <a:srgbClr val="000000"/>
                </a:solidFill>
                <a:latin typeface="+mn-lt"/>
              </a:rPr>
              <a:t>const</a:t>
            </a:r>
            <a:r>
              <a:rPr lang="en-US" altLang="zh-CN" sz="2000" b="0" dirty="0">
                <a:solidFill>
                  <a:srgbClr val="000000"/>
                </a:solidFill>
                <a:latin typeface="+mn-lt"/>
              </a:rPr>
              <a:t>		</a:t>
            </a:r>
            <a:r>
              <a:rPr lang="zh-CN" altLang="en-US" sz="2000" b="0" dirty="0">
                <a:solidFill>
                  <a:srgbClr val="000000"/>
                </a:solidFill>
                <a:latin typeface="+mn-lt"/>
              </a:rPr>
              <a:t>；常数段</a:t>
            </a:r>
            <a:endParaRPr lang="en-US" altLang="zh-CN" sz="2000" b="0" dirty="0">
              <a:solidFill>
                <a:srgbClr val="000000"/>
              </a:solidFill>
              <a:latin typeface="+mn-lt"/>
            </a:endParaRPr>
          </a:p>
          <a:p>
            <a:pPr lvl="1">
              <a:lnSpc>
                <a:spcPct val="120000"/>
              </a:lnSpc>
            </a:pPr>
            <a:r>
              <a:rPr lang="en-US" altLang="zh-CN" sz="2000" b="0" dirty="0">
                <a:solidFill>
                  <a:srgbClr val="000000"/>
                </a:solidFill>
                <a:latin typeface="+mn-lt"/>
              </a:rPr>
              <a:t>.stack [size]		</a:t>
            </a:r>
            <a:r>
              <a:rPr lang="zh-CN" altLang="en-US" sz="2000" b="0" dirty="0">
                <a:solidFill>
                  <a:srgbClr val="000000"/>
                </a:solidFill>
                <a:latin typeface="+mn-lt"/>
              </a:rPr>
              <a:t>；堆栈段</a:t>
            </a:r>
            <a:endParaRPr lang="en-US" altLang="zh-CN" sz="2000" b="0" dirty="0">
              <a:solidFill>
                <a:srgbClr val="000000"/>
              </a:solidFill>
              <a:latin typeface="+mn-lt"/>
            </a:endParaRPr>
          </a:p>
          <a:p>
            <a:pPr lvl="1">
              <a:lnSpc>
                <a:spcPct val="120000"/>
              </a:lnSpc>
            </a:pPr>
            <a:endParaRPr lang="en-US" altLang="zh-CN" sz="2000" b="0" dirty="0">
              <a:solidFill>
                <a:srgbClr val="000000"/>
              </a:solidFill>
              <a:latin typeface="+mn-lt"/>
            </a:endParaRPr>
          </a:p>
          <a:p>
            <a:pPr lvl="1">
              <a:lnSpc>
                <a:spcPct val="120000"/>
              </a:lnSpc>
            </a:pPr>
            <a:r>
              <a:rPr lang="zh-CN" altLang="en-US" sz="2000" b="0" dirty="0">
                <a:solidFill>
                  <a:srgbClr val="000000"/>
                </a:solidFill>
                <a:latin typeface="+mn-lt"/>
              </a:rPr>
              <a:t>这种分段方法把数据段分的更细：</a:t>
            </a:r>
            <a:endParaRPr lang="en-US" altLang="zh-CN" sz="2000" b="0" dirty="0">
              <a:solidFill>
                <a:srgbClr val="000000"/>
              </a:solidFill>
              <a:latin typeface="+mn-lt"/>
            </a:endParaRPr>
          </a:p>
          <a:p>
            <a:pPr lvl="2">
              <a:lnSpc>
                <a:spcPct val="120000"/>
              </a:lnSpc>
              <a:buFont typeface="Wingdings" panose="05000000000000000000" pitchFamily="2" charset="2"/>
              <a:buChar char="u"/>
            </a:pPr>
            <a:r>
              <a:rPr lang="zh-CN" altLang="en-US" sz="2000" b="0" dirty="0">
                <a:solidFill>
                  <a:srgbClr val="000000"/>
                </a:solidFill>
                <a:latin typeface="+mn-lt"/>
              </a:rPr>
              <a:t>初始化数据段和未初始化数据段分开。</a:t>
            </a:r>
            <a:endParaRPr lang="en-US" altLang="zh-CN" sz="2000" b="0" dirty="0">
              <a:solidFill>
                <a:srgbClr val="000000"/>
              </a:solidFill>
              <a:latin typeface="+mn-lt"/>
            </a:endParaRPr>
          </a:p>
          <a:p>
            <a:pPr lvl="2">
              <a:lnSpc>
                <a:spcPct val="120000"/>
              </a:lnSpc>
              <a:buFont typeface="Wingdings" panose="05000000000000000000" pitchFamily="2" charset="2"/>
              <a:buChar char="u"/>
            </a:pPr>
            <a:r>
              <a:rPr lang="zh-CN" altLang="en-US" sz="2000" b="0" dirty="0">
                <a:solidFill>
                  <a:srgbClr val="000000"/>
                </a:solidFill>
                <a:latin typeface="+mn-lt"/>
              </a:rPr>
              <a:t>近和远的数据段分开。</a:t>
            </a:r>
            <a:endParaRPr lang="en-US" altLang="zh-CN" sz="2000" b="0" dirty="0">
              <a:solidFill>
                <a:srgbClr val="000000"/>
              </a:solidFill>
              <a:latin typeface="+mn-lt"/>
            </a:endParaRPr>
          </a:p>
          <a:p>
            <a:pPr lvl="2">
              <a:lnSpc>
                <a:spcPct val="120000"/>
              </a:lnSpc>
              <a:buFont typeface="Wingdings" panose="05000000000000000000" pitchFamily="2" charset="2"/>
              <a:buChar char="u"/>
            </a:pPr>
            <a:r>
              <a:rPr lang="zh-CN" altLang="en-US" sz="2000" b="0" dirty="0">
                <a:solidFill>
                  <a:srgbClr val="000000"/>
                </a:solidFill>
                <a:latin typeface="+mn-lt"/>
              </a:rPr>
              <a:t>常数段和数据段分开。</a:t>
            </a:r>
            <a:endParaRPr lang="en-US" altLang="zh-CN" sz="2000" b="0" dirty="0">
              <a:solidFill>
                <a:srgbClr val="000000"/>
              </a:solidFill>
              <a:latin typeface="+mn-lt"/>
            </a:endParaRPr>
          </a:p>
          <a:p>
            <a:pPr lvl="2">
              <a:lnSpc>
                <a:spcPct val="120000"/>
              </a:lnSpc>
              <a:buFont typeface="Wingdings" panose="05000000000000000000" pitchFamily="2" charset="2"/>
              <a:buChar char="u"/>
            </a:pPr>
            <a:r>
              <a:rPr lang="zh-CN" altLang="en-US" sz="2000" b="0" dirty="0">
                <a:solidFill>
                  <a:srgbClr val="000000"/>
                </a:solidFill>
                <a:latin typeface="+mn-lt"/>
              </a:rPr>
              <a:t>便于与高级语言兼容。若汇编程序独立，则不必细分。</a:t>
            </a:r>
            <a:endParaRPr lang="en-US" altLang="zh-CN" sz="2000" b="0" dirty="0">
              <a:solidFill>
                <a:srgbClr val="000000"/>
              </a:solidFill>
              <a:latin typeface="+mn-lt"/>
            </a:endParaRP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Tree>
    <p:extLst>
      <p:ext uri="{BB962C8B-B14F-4D97-AF65-F5344CB8AC3E}">
        <p14:creationId xmlns:p14="http://schemas.microsoft.com/office/powerpoint/2010/main" val="31527855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540" y="978979"/>
            <a:ext cx="4536504" cy="5078313"/>
          </a:xfrm>
          <a:prstGeom prst="rect">
            <a:avLst/>
          </a:prstGeom>
          <a:ln>
            <a:solidFill>
              <a:srgbClr val="FF0000"/>
            </a:solidFill>
          </a:ln>
        </p:spPr>
        <p:txBody>
          <a:bodyPr wrap="square">
            <a:spAutoFit/>
          </a:bodyPr>
          <a:lstStyle/>
          <a:p>
            <a:r>
              <a:rPr lang="en-US" altLang="zh-CN" sz="1800" b="0" dirty="0"/>
              <a:t>DATA SEGMENT</a:t>
            </a:r>
          </a:p>
          <a:p>
            <a:r>
              <a:rPr lang="zh-CN" altLang="en-US" sz="1800" b="0" dirty="0"/>
              <a:t>   </a:t>
            </a:r>
            <a:r>
              <a:rPr lang="en-US" altLang="zh-CN" sz="1800" b="0" dirty="0"/>
              <a:t>	</a:t>
            </a:r>
            <a:r>
              <a:rPr lang="zh-CN" altLang="en-US" sz="1800" b="0" dirty="0"/>
              <a:t> </a:t>
            </a:r>
            <a:r>
              <a:rPr lang="en-US" altLang="zh-CN" sz="1800" b="0" dirty="0"/>
              <a:t>;</a:t>
            </a:r>
            <a:r>
              <a:rPr lang="zh-CN" altLang="en-US" sz="1800" b="0" dirty="0"/>
              <a:t>此处输入数据段代码  </a:t>
            </a:r>
          </a:p>
          <a:p>
            <a:r>
              <a:rPr lang="en-US" altLang="zh-CN" sz="1800" b="0" dirty="0"/>
              <a:t>DATA ENDS</a:t>
            </a:r>
          </a:p>
          <a:p>
            <a:endParaRPr lang="zh-CN" altLang="en-US" sz="1800" b="0" dirty="0"/>
          </a:p>
          <a:p>
            <a:r>
              <a:rPr lang="en-US" altLang="zh-CN" sz="1800" b="0" dirty="0"/>
              <a:t>STACK SEGMENT </a:t>
            </a:r>
            <a:r>
              <a:rPr lang="zh-CN" altLang="en-US" sz="1800" b="0" dirty="0">
                <a:solidFill>
                  <a:srgbClr val="FF0000"/>
                </a:solidFill>
              </a:rPr>
              <a:t>‘</a:t>
            </a:r>
            <a:r>
              <a:rPr lang="en-US" altLang="zh-CN" sz="1800" b="0" dirty="0">
                <a:solidFill>
                  <a:srgbClr val="FF0000"/>
                </a:solidFill>
              </a:rPr>
              <a:t>STACK</a:t>
            </a:r>
            <a:r>
              <a:rPr lang="zh-CN" altLang="en-US" sz="1800" b="0" dirty="0">
                <a:solidFill>
                  <a:srgbClr val="FF0000"/>
                </a:solidFill>
              </a:rPr>
              <a:t>’ </a:t>
            </a:r>
            <a:r>
              <a:rPr lang="en-US" altLang="zh-CN" sz="1800" b="0" dirty="0"/>
              <a:t>	</a:t>
            </a:r>
          </a:p>
          <a:p>
            <a:r>
              <a:rPr lang="en-US" altLang="zh-CN" sz="1800" b="0" dirty="0"/>
              <a:t>	</a:t>
            </a:r>
            <a:r>
              <a:rPr lang="zh-CN" altLang="en-US" sz="1800" b="0" dirty="0"/>
              <a:t> </a:t>
            </a:r>
            <a:r>
              <a:rPr lang="en-US" altLang="zh-CN" sz="1800" b="0" dirty="0"/>
              <a:t>;</a:t>
            </a:r>
            <a:r>
              <a:rPr lang="zh-CN" altLang="en-US" sz="1800" b="0" dirty="0"/>
              <a:t>此处输入堆栈段代码</a:t>
            </a:r>
          </a:p>
          <a:p>
            <a:r>
              <a:rPr lang="en-US" altLang="zh-CN" sz="1800" b="0" dirty="0"/>
              <a:t>STACK ENDS</a:t>
            </a:r>
          </a:p>
          <a:p>
            <a:endParaRPr lang="zh-CN" altLang="en-US" sz="1800" b="0" dirty="0"/>
          </a:p>
          <a:p>
            <a:r>
              <a:rPr lang="en-US" altLang="zh-CN" sz="1800" b="0" dirty="0"/>
              <a:t>CODE SEGMENT </a:t>
            </a:r>
          </a:p>
          <a:p>
            <a:r>
              <a:rPr lang="en-US" altLang="zh-CN" sz="1800" b="0" dirty="0">
                <a:solidFill>
                  <a:srgbClr val="FF0000"/>
                </a:solidFill>
              </a:rPr>
              <a:t>ASSUME CS:CODE,DS:DATA,SS:STACK</a:t>
            </a:r>
          </a:p>
          <a:p>
            <a:r>
              <a:rPr lang="en-US" altLang="zh-CN" sz="1800" b="0" dirty="0"/>
              <a:t>START:</a:t>
            </a:r>
          </a:p>
          <a:p>
            <a:r>
              <a:rPr lang="en-US" altLang="zh-CN" sz="1800" b="0" dirty="0"/>
              <a:t>    MOV AX, DATA</a:t>
            </a:r>
          </a:p>
          <a:p>
            <a:r>
              <a:rPr lang="en-US" altLang="zh-CN" sz="1800" b="0" dirty="0"/>
              <a:t>    MOV DS, AX</a:t>
            </a:r>
          </a:p>
          <a:p>
            <a:r>
              <a:rPr lang="zh-CN" altLang="en-US" sz="1800" b="0" dirty="0"/>
              <a:t>    </a:t>
            </a:r>
            <a:r>
              <a:rPr lang="en-US" altLang="zh-CN" sz="1800" b="0" dirty="0"/>
              <a:t>	;</a:t>
            </a:r>
            <a:r>
              <a:rPr lang="zh-CN" altLang="en-US" sz="1800" b="0" dirty="0"/>
              <a:t>此处输入代码段代码</a:t>
            </a:r>
          </a:p>
          <a:p>
            <a:r>
              <a:rPr lang="en-US" altLang="zh-CN" sz="1800" b="0" dirty="0"/>
              <a:t>    MOV AH, 4CH</a:t>
            </a:r>
          </a:p>
          <a:p>
            <a:r>
              <a:rPr lang="en-US" altLang="zh-CN" sz="1800" b="0" dirty="0"/>
              <a:t>    INT 21H</a:t>
            </a:r>
          </a:p>
          <a:p>
            <a:r>
              <a:rPr lang="en-US" altLang="zh-CN" sz="1800" b="0" dirty="0"/>
              <a:t>CODE ENDS</a:t>
            </a:r>
          </a:p>
          <a:p>
            <a:r>
              <a:rPr lang="en-US" altLang="zh-CN" sz="1800" b="0" dirty="0"/>
              <a:t>    END START</a:t>
            </a:r>
            <a:endParaRPr lang="zh-CN" altLang="en-US" sz="1800" b="0" dirty="0"/>
          </a:p>
        </p:txBody>
      </p:sp>
      <p:sp>
        <p:nvSpPr>
          <p:cNvPr id="4" name="矩形 3"/>
          <p:cNvSpPr/>
          <p:nvPr/>
        </p:nvSpPr>
        <p:spPr>
          <a:xfrm>
            <a:off x="5004048" y="978979"/>
            <a:ext cx="3744416" cy="4247317"/>
          </a:xfrm>
          <a:prstGeom prst="rect">
            <a:avLst/>
          </a:prstGeom>
          <a:ln>
            <a:solidFill>
              <a:srgbClr val="FF0000"/>
            </a:solidFill>
          </a:ln>
        </p:spPr>
        <p:txBody>
          <a:bodyPr wrap="square">
            <a:spAutoFit/>
          </a:bodyPr>
          <a:lstStyle/>
          <a:p>
            <a:r>
              <a:rPr lang="en-US" altLang="zh-CN" sz="1800" b="0" dirty="0">
                <a:solidFill>
                  <a:srgbClr val="FF0000"/>
                </a:solidFill>
              </a:rPr>
              <a:t>.MODEL SMALL</a:t>
            </a:r>
          </a:p>
          <a:p>
            <a:r>
              <a:rPr lang="en-US" altLang="zh-CN" sz="1800" b="0" dirty="0"/>
              <a:t>.DATA</a:t>
            </a:r>
          </a:p>
          <a:p>
            <a:r>
              <a:rPr lang="zh-CN" altLang="en-US" sz="1800" b="0" dirty="0"/>
              <a:t>   </a:t>
            </a:r>
            <a:r>
              <a:rPr lang="en-US" altLang="zh-CN" sz="1800" b="0" dirty="0"/>
              <a:t>	</a:t>
            </a:r>
            <a:r>
              <a:rPr lang="zh-CN" altLang="en-US" sz="1800" b="0" dirty="0"/>
              <a:t> </a:t>
            </a:r>
            <a:r>
              <a:rPr lang="en-US" altLang="zh-CN" sz="1800" b="0" dirty="0"/>
              <a:t>;</a:t>
            </a:r>
            <a:r>
              <a:rPr lang="zh-CN" altLang="en-US" sz="1800" b="0" dirty="0"/>
              <a:t>此处输入数据段代码  </a:t>
            </a:r>
          </a:p>
          <a:p>
            <a:endParaRPr lang="zh-CN" altLang="en-US" sz="1800" b="0" dirty="0"/>
          </a:p>
          <a:p>
            <a:r>
              <a:rPr lang="en-US" altLang="zh-CN" sz="1800" b="0" dirty="0"/>
              <a:t>.STACK</a:t>
            </a:r>
          </a:p>
          <a:p>
            <a:r>
              <a:rPr lang="zh-CN" altLang="en-US" sz="1800" b="0" dirty="0"/>
              <a:t>   </a:t>
            </a:r>
            <a:r>
              <a:rPr lang="en-US" altLang="zh-CN" sz="1800" b="0" dirty="0"/>
              <a:t>	</a:t>
            </a:r>
            <a:r>
              <a:rPr lang="zh-CN" altLang="en-US" sz="1800" b="0" dirty="0"/>
              <a:t> </a:t>
            </a:r>
            <a:r>
              <a:rPr lang="en-US" altLang="zh-CN" sz="1800" b="0" dirty="0"/>
              <a:t>;</a:t>
            </a:r>
            <a:r>
              <a:rPr lang="zh-CN" altLang="en-US" sz="1800" b="0" dirty="0"/>
              <a:t>此处输入堆栈段代码</a:t>
            </a:r>
          </a:p>
          <a:p>
            <a:endParaRPr lang="zh-CN" altLang="en-US" sz="1800" b="0" dirty="0"/>
          </a:p>
          <a:p>
            <a:r>
              <a:rPr lang="en-US" altLang="zh-CN" sz="1800" b="0" dirty="0"/>
              <a:t>.CODE</a:t>
            </a:r>
          </a:p>
          <a:p>
            <a:r>
              <a:rPr lang="en-US" altLang="zh-CN" sz="1800" b="0" dirty="0"/>
              <a:t>START:</a:t>
            </a:r>
          </a:p>
          <a:p>
            <a:r>
              <a:rPr lang="en-US" altLang="zh-CN" sz="1800" b="0" dirty="0">
                <a:solidFill>
                  <a:srgbClr val="FF0000"/>
                </a:solidFill>
              </a:rPr>
              <a:t>    MOV AX, @DATA</a:t>
            </a:r>
          </a:p>
          <a:p>
            <a:r>
              <a:rPr lang="en-US" altLang="zh-CN" sz="1800" b="0" dirty="0">
                <a:solidFill>
                  <a:srgbClr val="FF0000"/>
                </a:solidFill>
              </a:rPr>
              <a:t>    MOV DS, AX</a:t>
            </a:r>
          </a:p>
          <a:p>
            <a:r>
              <a:rPr lang="en-US" altLang="zh-CN" sz="1800" b="0" dirty="0"/>
              <a:t>	;</a:t>
            </a:r>
            <a:r>
              <a:rPr lang="zh-CN" altLang="en-US" sz="1800" b="0" dirty="0"/>
              <a:t>此处输入代码段代码</a:t>
            </a:r>
          </a:p>
          <a:p>
            <a:r>
              <a:rPr lang="en-US" altLang="zh-CN" sz="1800" b="0" dirty="0"/>
              <a:t>    MOV AH, 4CH</a:t>
            </a:r>
          </a:p>
          <a:p>
            <a:r>
              <a:rPr lang="en-US" altLang="zh-CN" sz="1800" b="0" dirty="0"/>
              <a:t>    INT 21H</a:t>
            </a:r>
          </a:p>
          <a:p>
            <a:r>
              <a:rPr lang="en-US" altLang="zh-CN" sz="1800" b="0" dirty="0"/>
              <a:t>    END START</a:t>
            </a:r>
            <a:endParaRPr lang="zh-CN" altLang="en-US" sz="1800" b="0" dirty="0"/>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
        <p:nvSpPr>
          <p:cNvPr id="3" name="矩形 2"/>
          <p:cNvSpPr/>
          <p:nvPr/>
        </p:nvSpPr>
        <p:spPr>
          <a:xfrm>
            <a:off x="5020704" y="5445224"/>
            <a:ext cx="3735784" cy="1015663"/>
          </a:xfrm>
          <a:prstGeom prst="rect">
            <a:avLst/>
          </a:prstGeom>
        </p:spPr>
        <p:txBody>
          <a:bodyPr wrap="square">
            <a:spAutoFit/>
          </a:bodyPr>
          <a:lstStyle/>
          <a:p>
            <a:pPr algn="just"/>
            <a:r>
              <a:rPr lang="zh-CN" altLang="en-US" sz="2000" b="0" dirty="0"/>
              <a:t>使用简化段定义时，必须有存储模式</a:t>
            </a:r>
            <a:r>
              <a:rPr lang="en-US" altLang="zh-CN" sz="2000" b="0" dirty="0"/>
              <a:t>.MODEL</a:t>
            </a:r>
            <a:r>
              <a:rPr lang="zh-CN" altLang="en-US" sz="2000" b="0" dirty="0"/>
              <a:t>语句，且位于所有简化段定义语句之前。</a:t>
            </a:r>
          </a:p>
        </p:txBody>
      </p:sp>
      <p:sp>
        <p:nvSpPr>
          <p:cNvPr id="6" name="Rectangle 5">
            <a:extLst>
              <a:ext uri="{FF2B5EF4-FFF2-40B4-BE49-F238E27FC236}">
                <a16:creationId xmlns:a16="http://schemas.microsoft.com/office/drawing/2014/main" id="{79B05556-461E-D64C-8D92-D32D2998FA4B}"/>
              </a:ext>
            </a:extLst>
          </p:cNvPr>
          <p:cNvSpPr/>
          <p:nvPr/>
        </p:nvSpPr>
        <p:spPr>
          <a:xfrm>
            <a:off x="5256076" y="498441"/>
            <a:ext cx="3060340" cy="523220"/>
          </a:xfrm>
          <a:prstGeom prst="rect">
            <a:avLst/>
          </a:prstGeom>
          <a:solidFill>
            <a:schemeClr val="bg1"/>
          </a:solidFill>
          <a:ln w="28575">
            <a:solidFill>
              <a:srgbClr val="3333FF"/>
            </a:solidFill>
          </a:ln>
        </p:spPr>
        <p:txBody>
          <a:bodyPr wrap="square">
            <a:spAutoFit/>
          </a:bodyPr>
          <a:lstStyle/>
          <a:p>
            <a:pPr algn="just" eaLnBrk="0" hangingPunct="0"/>
            <a:r>
              <a:rPr lang="zh-CN" altLang="en-US" sz="1400" b="0" dirty="0">
                <a:solidFill>
                  <a:srgbClr val="FF0000"/>
                </a:solidFill>
                <a:ea typeface="楷体_GB2312" pitchFamily="49" charset="-122"/>
              </a:rPr>
              <a:t>在简化段定义中，如何在存储器中组织安放各个段，即存储模式</a:t>
            </a:r>
            <a:endParaRPr lang="en-US" altLang="zh-CN" sz="1400" dirty="0">
              <a:solidFill>
                <a:srgbClr val="FF0000"/>
              </a:solidFill>
              <a:latin typeface="华文宋体" panose="02010600040101010101" pitchFamily="2" charset="-122"/>
              <a:ea typeface="华文宋体" panose="02010600040101010101" pitchFamily="2" charset="-122"/>
            </a:endParaRPr>
          </a:p>
        </p:txBody>
      </p:sp>
      <p:sp>
        <p:nvSpPr>
          <p:cNvPr id="7" name="Rectangle 6">
            <a:extLst>
              <a:ext uri="{FF2B5EF4-FFF2-40B4-BE49-F238E27FC236}">
                <a16:creationId xmlns:a16="http://schemas.microsoft.com/office/drawing/2014/main" id="{9402374B-36DC-9C41-8647-673AF35661BB}"/>
              </a:ext>
            </a:extLst>
          </p:cNvPr>
          <p:cNvSpPr/>
          <p:nvPr/>
        </p:nvSpPr>
        <p:spPr>
          <a:xfrm>
            <a:off x="6552220" y="2920689"/>
            <a:ext cx="1890210" cy="523220"/>
          </a:xfrm>
          <a:prstGeom prst="rect">
            <a:avLst/>
          </a:prstGeom>
          <a:solidFill>
            <a:schemeClr val="bg1"/>
          </a:solidFill>
          <a:ln w="28575">
            <a:solidFill>
              <a:srgbClr val="3333FF"/>
            </a:solidFill>
          </a:ln>
        </p:spPr>
        <p:txBody>
          <a:bodyPr wrap="square">
            <a:spAutoFit/>
          </a:bodyPr>
          <a:lstStyle/>
          <a:p>
            <a:pPr algn="just" eaLnBrk="0" hangingPunct="0"/>
            <a:r>
              <a:rPr lang="zh-CN" altLang="en-US" sz="1400" b="0" dirty="0">
                <a:solidFill>
                  <a:srgbClr val="FF0000"/>
                </a:solidFill>
                <a:ea typeface="楷体_GB2312" pitchFamily="49" charset="-122"/>
              </a:rPr>
              <a:t>用预定义符号</a:t>
            </a:r>
            <a:r>
              <a:rPr lang="en-US" altLang="zh-CN" sz="1400" b="0" dirty="0">
                <a:solidFill>
                  <a:srgbClr val="FF0000"/>
                </a:solidFill>
                <a:ea typeface="楷体_GB2312" pitchFamily="49" charset="-122"/>
              </a:rPr>
              <a:t>@DATA</a:t>
            </a:r>
            <a:r>
              <a:rPr lang="zh-CN" altLang="en-US" sz="1400" b="0" dirty="0">
                <a:solidFill>
                  <a:srgbClr val="FF0000"/>
                </a:solidFill>
                <a:ea typeface="楷体_GB2312" pitchFamily="49" charset="-122"/>
              </a:rPr>
              <a:t>给出了数据段的段名</a:t>
            </a:r>
            <a:endParaRPr lang="en-US" altLang="zh-CN" sz="1400" dirty="0">
              <a:solidFill>
                <a:srgbClr val="FF0000"/>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5081427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body" idx="1"/>
          </p:nvPr>
        </p:nvSpPr>
        <p:spPr>
          <a:xfrm>
            <a:off x="395288" y="1052513"/>
            <a:ext cx="8351837" cy="5184775"/>
          </a:xfrm>
        </p:spPr>
        <p:txBody>
          <a:bodyPr/>
          <a:lstStyle/>
          <a:p>
            <a:pPr marL="0" indent="0">
              <a:buNone/>
            </a:pPr>
            <a:r>
              <a:rPr lang="zh-CN" altLang="en-US" dirty="0"/>
              <a:t>注意：</a:t>
            </a:r>
            <a:endParaRPr lang="en-US" altLang="zh-CN" dirty="0"/>
          </a:p>
          <a:p>
            <a:pPr>
              <a:spcBef>
                <a:spcPts val="1200"/>
              </a:spcBef>
            </a:pPr>
            <a:r>
              <a:rPr lang="zh-CN" altLang="en-US" sz="2400" dirty="0">
                <a:effectLst/>
              </a:rPr>
              <a:t>完整段定义利用</a:t>
            </a:r>
            <a:r>
              <a:rPr lang="en-US" altLang="zh-CN" sz="2400" dirty="0">
                <a:solidFill>
                  <a:srgbClr val="CC0099"/>
                </a:solidFill>
                <a:effectLst/>
              </a:rPr>
              <a:t>SEGMENT</a:t>
            </a:r>
            <a:r>
              <a:rPr lang="zh-CN" altLang="en-US" sz="2400" dirty="0">
                <a:effectLst/>
              </a:rPr>
              <a:t>和</a:t>
            </a:r>
            <a:r>
              <a:rPr lang="en-US" altLang="zh-CN" sz="2400" dirty="0">
                <a:solidFill>
                  <a:srgbClr val="CC0099"/>
                </a:solidFill>
                <a:effectLst/>
              </a:rPr>
              <a:t>ENDS</a:t>
            </a:r>
            <a:r>
              <a:rPr lang="zh-CN" altLang="en-US" sz="2400" dirty="0">
                <a:effectLst/>
              </a:rPr>
              <a:t>一对伪指令定义逻辑段。同时需要配合</a:t>
            </a:r>
            <a:r>
              <a:rPr lang="en-US" altLang="zh-CN" sz="2400" dirty="0">
                <a:solidFill>
                  <a:srgbClr val="CC0099"/>
                </a:solidFill>
                <a:effectLst/>
              </a:rPr>
              <a:t>ASSUME</a:t>
            </a:r>
            <a:r>
              <a:rPr lang="zh-CN" altLang="en-US" sz="2400" dirty="0">
                <a:effectLst/>
              </a:rPr>
              <a:t>伪指令指明逻辑段是代码段、堆栈段、数据段还是附加段。</a:t>
            </a:r>
          </a:p>
          <a:p>
            <a:pPr>
              <a:spcBef>
                <a:spcPts val="1200"/>
              </a:spcBef>
            </a:pPr>
            <a:r>
              <a:rPr lang="zh-CN" altLang="en-US" sz="2400" dirty="0">
                <a:effectLst/>
              </a:rPr>
              <a:t>完整段定义的优势是可以指明逻辑段的定位、组合、类别等属性。</a:t>
            </a:r>
            <a:endParaRPr lang="en-US" altLang="zh-CN" sz="2400" dirty="0">
              <a:effectLst/>
            </a:endParaRPr>
          </a:p>
          <a:p>
            <a:pPr>
              <a:spcBef>
                <a:spcPts val="1200"/>
              </a:spcBef>
            </a:pPr>
            <a:r>
              <a:rPr lang="zh-CN" altLang="en-US" sz="2400" dirty="0">
                <a:effectLst/>
              </a:rPr>
              <a:t>而简化段定义只能采用系统默认的属性。</a:t>
            </a:r>
          </a:p>
          <a:p>
            <a:pPr>
              <a:spcBef>
                <a:spcPts val="1200"/>
              </a:spcBef>
            </a:pPr>
            <a:r>
              <a:rPr lang="zh-CN" altLang="en-US" sz="2400" dirty="0">
                <a:effectLst/>
              </a:rPr>
              <a:t>简化的段定义</a:t>
            </a:r>
            <a:r>
              <a:rPr lang="en-US" altLang="zh-CN" sz="2400" dirty="0">
                <a:effectLst/>
              </a:rPr>
              <a:t>ASSUME</a:t>
            </a:r>
            <a:r>
              <a:rPr lang="zh-CN" altLang="en-US" sz="2400" dirty="0">
                <a:effectLst/>
              </a:rPr>
              <a:t>伪指令可以省掉（如果只有</a:t>
            </a:r>
            <a:r>
              <a:rPr lang="en-US" altLang="zh-CN" sz="2400" dirty="0">
                <a:effectLst/>
              </a:rPr>
              <a:t>.Data, .STACK, .CODE</a:t>
            </a:r>
            <a:r>
              <a:rPr lang="zh-CN" altLang="en-US" sz="2400" dirty="0">
                <a:effectLst/>
              </a:rPr>
              <a:t>）。</a:t>
            </a:r>
            <a:endParaRPr lang="en-US" altLang="zh-CN" sz="2400" dirty="0">
              <a:effectLst/>
            </a:endParaRPr>
          </a:p>
          <a:p>
            <a:pPr>
              <a:spcBef>
                <a:spcPts val="1200"/>
              </a:spcBef>
            </a:pPr>
            <a:r>
              <a:rPr lang="zh-CN" altLang="en-US" sz="2400" dirty="0">
                <a:effectLst/>
              </a:rPr>
              <a:t>完整段定义和简化段定义的实质是一致的。</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Tree>
    <p:extLst>
      <p:ext uri="{BB962C8B-B14F-4D97-AF65-F5344CB8AC3E}">
        <p14:creationId xmlns:p14="http://schemas.microsoft.com/office/powerpoint/2010/main" val="40979048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with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 calcmode="lin" valueType="num">
                                      <p:cBhvr additive="base">
                                        <p:cTn id="7" dur="500" fill="hold"/>
                                        <p:tgtEl>
                                          <p:spTgt spid="3205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20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20515">
                                            <p:txEl>
                                              <p:pRg st="1" end="1"/>
                                            </p:txEl>
                                          </p:spTgt>
                                        </p:tgtEl>
                                        <p:attrNameLst>
                                          <p:attrName>style.visibility</p:attrName>
                                        </p:attrNameLst>
                                      </p:cBhvr>
                                      <p:to>
                                        <p:strVal val="visible"/>
                                      </p:to>
                                    </p:set>
                                    <p:anim calcmode="lin" valueType="num">
                                      <p:cBhvr additive="base">
                                        <p:cTn id="13" dur="500" fill="hold"/>
                                        <p:tgtEl>
                                          <p:spTgt spid="3205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205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6" fill="hold" grpId="0" nodeType="withEffect">
                                  <p:stCondLst>
                                    <p:cond delay="0"/>
                                  </p:stCondLst>
                                  <p:childTnLst>
                                    <p:set>
                                      <p:cBhvr>
                                        <p:cTn id="16" dur="1" fill="hold">
                                          <p:stCondLst>
                                            <p:cond delay="0"/>
                                          </p:stCondLst>
                                        </p:cTn>
                                        <p:tgtEl>
                                          <p:spTgt spid="320515">
                                            <p:txEl>
                                              <p:pRg st="2" end="2"/>
                                            </p:txEl>
                                          </p:spTgt>
                                        </p:tgtEl>
                                        <p:attrNameLst>
                                          <p:attrName>style.visibility</p:attrName>
                                        </p:attrNameLst>
                                      </p:cBhvr>
                                      <p:to>
                                        <p:strVal val="visible"/>
                                      </p:to>
                                    </p:set>
                                    <p:anim calcmode="lin" valueType="num">
                                      <p:cBhvr additive="base">
                                        <p:cTn id="17" dur="500" fill="hold"/>
                                        <p:tgtEl>
                                          <p:spTgt spid="32051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2051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6" fill="hold" grpId="0" nodeType="withEffect">
                                  <p:stCondLst>
                                    <p:cond delay="0"/>
                                  </p:stCondLst>
                                  <p:childTnLst>
                                    <p:set>
                                      <p:cBhvr>
                                        <p:cTn id="20" dur="1" fill="hold">
                                          <p:stCondLst>
                                            <p:cond delay="0"/>
                                          </p:stCondLst>
                                        </p:cTn>
                                        <p:tgtEl>
                                          <p:spTgt spid="320515">
                                            <p:txEl>
                                              <p:pRg st="3" end="3"/>
                                            </p:txEl>
                                          </p:spTgt>
                                        </p:tgtEl>
                                        <p:attrNameLst>
                                          <p:attrName>style.visibility</p:attrName>
                                        </p:attrNameLst>
                                      </p:cBhvr>
                                      <p:to>
                                        <p:strVal val="visible"/>
                                      </p:to>
                                    </p:set>
                                    <p:anim calcmode="lin" valueType="num">
                                      <p:cBhvr additive="base">
                                        <p:cTn id="21" dur="500" fill="hold"/>
                                        <p:tgtEl>
                                          <p:spTgt spid="32051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20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6" fill="hold" grpId="0" nodeType="clickEffect">
                                  <p:stCondLst>
                                    <p:cond delay="0"/>
                                  </p:stCondLst>
                                  <p:childTnLst>
                                    <p:set>
                                      <p:cBhvr>
                                        <p:cTn id="26" dur="1" fill="hold">
                                          <p:stCondLst>
                                            <p:cond delay="0"/>
                                          </p:stCondLst>
                                        </p:cTn>
                                        <p:tgtEl>
                                          <p:spTgt spid="320515">
                                            <p:txEl>
                                              <p:pRg st="4" end="4"/>
                                            </p:txEl>
                                          </p:spTgt>
                                        </p:tgtEl>
                                        <p:attrNameLst>
                                          <p:attrName>style.visibility</p:attrName>
                                        </p:attrNameLst>
                                      </p:cBhvr>
                                      <p:to>
                                        <p:strVal val="visible"/>
                                      </p:to>
                                    </p:set>
                                    <p:anim calcmode="lin" valueType="num">
                                      <p:cBhvr additive="base">
                                        <p:cTn id="27" dur="500" fill="hold"/>
                                        <p:tgtEl>
                                          <p:spTgt spid="32051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2051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320515">
                                            <p:txEl>
                                              <p:pRg st="5" end="5"/>
                                            </p:txEl>
                                          </p:spTgt>
                                        </p:tgtEl>
                                        <p:attrNameLst>
                                          <p:attrName>style.visibility</p:attrName>
                                        </p:attrNameLst>
                                      </p:cBhvr>
                                      <p:to>
                                        <p:strVal val="visible"/>
                                      </p:to>
                                    </p:set>
                                    <p:anim calcmode="lin" valueType="num">
                                      <p:cBhvr additive="base">
                                        <p:cTn id="31" dur="500" fill="hold"/>
                                        <p:tgtEl>
                                          <p:spTgt spid="32051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205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461856" y="1055342"/>
            <a:ext cx="5486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Wingdings" panose="05000000000000000000" pitchFamily="2" charset="2"/>
              <a:buChar char="u"/>
            </a:pPr>
            <a:r>
              <a:rPr lang="zh-CN" altLang="en-US" dirty="0">
                <a:solidFill>
                  <a:srgbClr val="000000"/>
                </a:solidFill>
              </a:rPr>
              <a:t>存储模式伪指令</a:t>
            </a:r>
          </a:p>
        </p:txBody>
      </p:sp>
      <p:sp>
        <p:nvSpPr>
          <p:cNvPr id="12291" name="Text Box 3"/>
          <p:cNvSpPr txBox="1">
            <a:spLocks noChangeArrowheads="1"/>
          </p:cNvSpPr>
          <p:nvPr/>
        </p:nvSpPr>
        <p:spPr bwMode="auto">
          <a:xfrm>
            <a:off x="452120" y="1771824"/>
            <a:ext cx="8152328"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b="1" dirty="0">
                <a:solidFill>
                  <a:srgbClr val="800000"/>
                </a:solidFill>
                <a:latin typeface="+mn-lt"/>
                <a:ea typeface="华文宋体" panose="02010600040101010101" pitchFamily="2" charset="-122"/>
              </a:rPr>
              <a:t>MODEL </a:t>
            </a:r>
            <a:r>
              <a:rPr lang="zh-CN" altLang="en-US" sz="2200" b="1" dirty="0">
                <a:solidFill>
                  <a:srgbClr val="800000"/>
                </a:solidFill>
                <a:latin typeface="+mn-lt"/>
                <a:ea typeface="华文宋体" panose="02010600040101010101" pitchFamily="2" charset="-122"/>
              </a:rPr>
              <a:t>伪指令</a:t>
            </a:r>
            <a:endParaRPr lang="en-US" altLang="zh-CN" sz="2200" b="1" dirty="0">
              <a:solidFill>
                <a:srgbClr val="800000"/>
              </a:solidFill>
              <a:latin typeface="+mn-lt"/>
              <a:ea typeface="华文宋体" panose="02010600040101010101" pitchFamily="2" charset="-122"/>
            </a:endParaRPr>
          </a:p>
          <a:p>
            <a:pPr>
              <a:spcBef>
                <a:spcPct val="50000"/>
              </a:spcBef>
            </a:pPr>
            <a:r>
              <a:rPr lang="zh-CN" altLang="en-US" sz="2200" dirty="0">
                <a:solidFill>
                  <a:srgbClr val="000000"/>
                </a:solidFill>
                <a:latin typeface="+mn-lt"/>
                <a:ea typeface="华文宋体" panose="02010600040101010101" pitchFamily="2" charset="-122"/>
              </a:rPr>
              <a:t>     </a:t>
            </a:r>
            <a:r>
              <a:rPr lang="en-US" altLang="zh-CN" sz="2200" b="1" dirty="0">
                <a:solidFill>
                  <a:srgbClr val="000000"/>
                </a:solidFill>
                <a:latin typeface="+mn-lt"/>
                <a:ea typeface="华文宋体" panose="02010600040101010101" pitchFamily="2" charset="-122"/>
              </a:rPr>
              <a:t>.MODEL  </a:t>
            </a:r>
            <a:r>
              <a:rPr lang="zh-CN" altLang="en-US" sz="2200" b="1" dirty="0">
                <a:solidFill>
                  <a:srgbClr val="000000"/>
                </a:solidFill>
                <a:latin typeface="+mn-lt"/>
                <a:ea typeface="华文宋体" panose="02010600040101010101" pitchFamily="2" charset="-122"/>
              </a:rPr>
              <a:t>存储模式  </a:t>
            </a:r>
            <a:r>
              <a:rPr lang="en-US" altLang="zh-CN" sz="2200" b="1" dirty="0">
                <a:solidFill>
                  <a:srgbClr val="000000"/>
                </a:solidFill>
                <a:latin typeface="+mn-lt"/>
                <a:ea typeface="华文宋体" panose="02010600040101010101" pitchFamily="2" charset="-122"/>
              </a:rPr>
              <a:t>[,</a:t>
            </a:r>
            <a:r>
              <a:rPr lang="zh-CN" altLang="en-US" sz="2200" b="1" dirty="0">
                <a:solidFill>
                  <a:srgbClr val="000000"/>
                </a:solidFill>
                <a:latin typeface="+mn-lt"/>
                <a:ea typeface="华文宋体" panose="02010600040101010101" pitchFamily="2" charset="-122"/>
              </a:rPr>
              <a:t>语言类型</a:t>
            </a:r>
            <a:r>
              <a:rPr lang="en-US" altLang="zh-CN" sz="2200" b="1" dirty="0">
                <a:solidFill>
                  <a:srgbClr val="000000"/>
                </a:solidFill>
                <a:latin typeface="+mn-lt"/>
                <a:ea typeface="华文宋体" panose="02010600040101010101" pitchFamily="2" charset="-122"/>
              </a:rPr>
              <a:t>]  [,</a:t>
            </a:r>
            <a:r>
              <a:rPr lang="zh-CN" altLang="en-US" sz="2200" b="1" dirty="0">
                <a:solidFill>
                  <a:srgbClr val="000000"/>
                </a:solidFill>
                <a:latin typeface="+mn-lt"/>
                <a:ea typeface="华文宋体" panose="02010600040101010101" pitchFamily="2" charset="-122"/>
              </a:rPr>
              <a:t>操作系统类型</a:t>
            </a:r>
            <a:r>
              <a:rPr lang="en-US" altLang="zh-CN" sz="2200" b="1" dirty="0">
                <a:solidFill>
                  <a:srgbClr val="000000"/>
                </a:solidFill>
                <a:latin typeface="+mn-lt"/>
                <a:ea typeface="华文宋体" panose="02010600040101010101" pitchFamily="2" charset="-122"/>
              </a:rPr>
              <a:t>]  [,</a:t>
            </a:r>
            <a:r>
              <a:rPr lang="zh-CN" altLang="en-US" sz="2200" b="1" dirty="0">
                <a:solidFill>
                  <a:srgbClr val="000000"/>
                </a:solidFill>
                <a:latin typeface="+mn-lt"/>
                <a:ea typeface="华文宋体" panose="02010600040101010101" pitchFamily="2" charset="-122"/>
              </a:rPr>
              <a:t>堆栈选项</a:t>
            </a:r>
            <a:r>
              <a:rPr lang="en-US" altLang="zh-CN" sz="2200" b="1" dirty="0">
                <a:solidFill>
                  <a:srgbClr val="000000"/>
                </a:solidFill>
                <a:latin typeface="+mn-lt"/>
                <a:ea typeface="华文宋体" panose="02010600040101010101" pitchFamily="2" charset="-122"/>
              </a:rPr>
              <a:t>]</a:t>
            </a:r>
          </a:p>
          <a:p>
            <a:pPr>
              <a:spcBef>
                <a:spcPct val="50000"/>
              </a:spcBef>
            </a:pPr>
            <a:r>
              <a:rPr lang="en-US" altLang="zh-CN" sz="2200" b="1" dirty="0">
                <a:solidFill>
                  <a:srgbClr val="000000"/>
                </a:solidFill>
                <a:latin typeface="+mn-lt"/>
                <a:ea typeface="华文宋体" panose="02010600040101010101" pitchFamily="2" charset="-122"/>
              </a:rPr>
              <a:t>     </a:t>
            </a:r>
            <a:r>
              <a:rPr lang="zh-CN" altLang="en-US" sz="2200" b="1" dirty="0">
                <a:solidFill>
                  <a:srgbClr val="000000"/>
                </a:solidFill>
                <a:latin typeface="+mn-lt"/>
                <a:ea typeface="华文宋体" panose="02010600040101010101" pitchFamily="2" charset="-122"/>
              </a:rPr>
              <a:t>存储模式：</a:t>
            </a:r>
            <a:r>
              <a:rPr lang="en-US" altLang="zh-CN" sz="2200" b="1" dirty="0">
                <a:solidFill>
                  <a:srgbClr val="000000"/>
                </a:solidFill>
                <a:latin typeface="+mn-lt"/>
                <a:ea typeface="华文宋体" panose="02010600040101010101" pitchFamily="2" charset="-122"/>
              </a:rPr>
              <a:t>tiny </a:t>
            </a:r>
            <a:r>
              <a:rPr lang="zh-CN" altLang="en-US" sz="2200" b="1" dirty="0">
                <a:solidFill>
                  <a:srgbClr val="000000"/>
                </a:solidFill>
                <a:latin typeface="+mn-lt"/>
                <a:ea typeface="华文宋体" panose="02010600040101010101" pitchFamily="2" charset="-122"/>
              </a:rPr>
              <a:t>、</a:t>
            </a:r>
            <a:r>
              <a:rPr lang="en-US" altLang="zh-CN" sz="2200" b="1" dirty="0">
                <a:solidFill>
                  <a:srgbClr val="000000"/>
                </a:solidFill>
                <a:latin typeface="+mn-lt"/>
                <a:ea typeface="华文宋体" panose="02010600040101010101" pitchFamily="2" charset="-122"/>
              </a:rPr>
              <a:t>small</a:t>
            </a:r>
            <a:r>
              <a:rPr lang="zh-CN" altLang="en-US" sz="2200" b="1" dirty="0">
                <a:solidFill>
                  <a:srgbClr val="000000"/>
                </a:solidFill>
                <a:latin typeface="+mn-lt"/>
                <a:ea typeface="华文宋体" panose="02010600040101010101" pitchFamily="2" charset="-122"/>
              </a:rPr>
              <a:t>、</a:t>
            </a:r>
            <a:r>
              <a:rPr lang="en-US" altLang="zh-CN" sz="2200" b="1" dirty="0">
                <a:solidFill>
                  <a:srgbClr val="000000"/>
                </a:solidFill>
                <a:latin typeface="+mn-lt"/>
                <a:ea typeface="华文宋体" panose="02010600040101010101" pitchFamily="2" charset="-122"/>
              </a:rPr>
              <a:t>medium</a:t>
            </a:r>
            <a:r>
              <a:rPr lang="zh-CN" altLang="en-US" sz="2200" b="1" dirty="0">
                <a:solidFill>
                  <a:srgbClr val="000000"/>
                </a:solidFill>
                <a:latin typeface="+mn-lt"/>
                <a:ea typeface="华文宋体" panose="02010600040101010101" pitchFamily="2" charset="-122"/>
              </a:rPr>
              <a:t>、</a:t>
            </a:r>
            <a:r>
              <a:rPr lang="en-US" altLang="zh-CN" sz="2200" b="1" dirty="0">
                <a:solidFill>
                  <a:srgbClr val="000000"/>
                </a:solidFill>
                <a:latin typeface="+mn-lt"/>
                <a:ea typeface="华文宋体" panose="02010600040101010101" pitchFamily="2" charset="-122"/>
              </a:rPr>
              <a:t>compact</a:t>
            </a:r>
            <a:r>
              <a:rPr lang="zh-CN" altLang="en-US" sz="2200" b="1" dirty="0">
                <a:solidFill>
                  <a:srgbClr val="000000"/>
                </a:solidFill>
                <a:latin typeface="+mn-lt"/>
                <a:ea typeface="华文宋体" panose="02010600040101010101" pitchFamily="2" charset="-122"/>
              </a:rPr>
              <a:t>、</a:t>
            </a:r>
            <a:r>
              <a:rPr lang="en-US" altLang="zh-CN" sz="2200" b="1" dirty="0">
                <a:solidFill>
                  <a:srgbClr val="000000"/>
                </a:solidFill>
                <a:latin typeface="+mn-lt"/>
                <a:ea typeface="华文宋体" panose="02010600040101010101" pitchFamily="2" charset="-122"/>
              </a:rPr>
              <a:t>large</a:t>
            </a:r>
            <a:r>
              <a:rPr lang="zh-CN" altLang="en-US" sz="2200" b="1" dirty="0">
                <a:solidFill>
                  <a:srgbClr val="000000"/>
                </a:solidFill>
                <a:latin typeface="+mn-lt"/>
                <a:ea typeface="华文宋体" panose="02010600040101010101" pitchFamily="2" charset="-122"/>
              </a:rPr>
              <a:t>、</a:t>
            </a:r>
            <a:r>
              <a:rPr lang="en-US" altLang="zh-CN" sz="2200" b="1" dirty="0">
                <a:solidFill>
                  <a:srgbClr val="000000"/>
                </a:solidFill>
                <a:latin typeface="+mn-lt"/>
                <a:ea typeface="华文宋体" panose="02010600040101010101" pitchFamily="2" charset="-122"/>
              </a:rPr>
              <a:t>huge</a:t>
            </a:r>
            <a:r>
              <a:rPr lang="zh-CN" altLang="en-US" sz="2200" b="1" dirty="0">
                <a:solidFill>
                  <a:srgbClr val="000000"/>
                </a:solidFill>
                <a:latin typeface="+mn-lt"/>
                <a:ea typeface="华文宋体" panose="02010600040101010101" pitchFamily="2" charset="-122"/>
              </a:rPr>
              <a:t>、</a:t>
            </a:r>
            <a:r>
              <a:rPr lang="en-US" altLang="zh-CN" sz="2200" b="1" dirty="0">
                <a:solidFill>
                  <a:srgbClr val="000000"/>
                </a:solidFill>
                <a:latin typeface="+mn-lt"/>
                <a:ea typeface="华文宋体" panose="02010600040101010101" pitchFamily="2" charset="-122"/>
              </a:rPr>
              <a:t>flat</a:t>
            </a:r>
          </a:p>
          <a:p>
            <a:pPr>
              <a:spcBef>
                <a:spcPct val="50000"/>
              </a:spcBef>
            </a:pPr>
            <a:r>
              <a:rPr lang="en-US" altLang="zh-CN" sz="2200" dirty="0">
                <a:solidFill>
                  <a:srgbClr val="000000"/>
                </a:solidFill>
                <a:latin typeface="+mn-lt"/>
                <a:ea typeface="华文宋体" panose="02010600040101010101" pitchFamily="2" charset="-122"/>
              </a:rPr>
              <a:t>     </a:t>
            </a:r>
            <a:r>
              <a:rPr lang="zh-CN" altLang="en-US" sz="2200" dirty="0">
                <a:solidFill>
                  <a:srgbClr val="000000"/>
                </a:solidFill>
                <a:latin typeface="+mn-lt"/>
                <a:ea typeface="华文宋体" panose="02010600040101010101" pitchFamily="2" charset="-122"/>
              </a:rPr>
              <a:t>语言类型：</a:t>
            </a:r>
            <a:r>
              <a:rPr lang="en-US" altLang="zh-CN" sz="2200" dirty="0">
                <a:solidFill>
                  <a:srgbClr val="000000"/>
                </a:solidFill>
                <a:latin typeface="+mn-lt"/>
                <a:ea typeface="华文宋体" panose="02010600040101010101" pitchFamily="2" charset="-122"/>
              </a:rPr>
              <a:t>C</a:t>
            </a:r>
            <a:r>
              <a:rPr lang="zh-CN" altLang="en-US" sz="2200" dirty="0">
                <a:solidFill>
                  <a:srgbClr val="000000"/>
                </a:solidFill>
                <a:latin typeface="+mn-lt"/>
                <a:ea typeface="华文宋体" panose="02010600040101010101" pitchFamily="2" charset="-122"/>
              </a:rPr>
              <a:t>、</a:t>
            </a:r>
            <a:r>
              <a:rPr lang="en-US" altLang="zh-CN" sz="2200" dirty="0">
                <a:solidFill>
                  <a:srgbClr val="000000"/>
                </a:solidFill>
                <a:latin typeface="+mn-lt"/>
                <a:ea typeface="华文宋体" panose="02010600040101010101" pitchFamily="2" charset="-122"/>
              </a:rPr>
              <a:t>BASIC</a:t>
            </a:r>
            <a:r>
              <a:rPr lang="zh-CN" altLang="en-US" sz="2200" dirty="0">
                <a:solidFill>
                  <a:srgbClr val="000000"/>
                </a:solidFill>
                <a:latin typeface="+mn-lt"/>
                <a:ea typeface="华文宋体" panose="02010600040101010101" pitchFamily="2" charset="-122"/>
              </a:rPr>
              <a:t>、</a:t>
            </a:r>
            <a:r>
              <a:rPr lang="en-US" altLang="zh-CN" sz="2200" dirty="0">
                <a:solidFill>
                  <a:srgbClr val="000000"/>
                </a:solidFill>
                <a:latin typeface="+mn-lt"/>
                <a:ea typeface="华文宋体" panose="02010600040101010101" pitchFamily="2" charset="-122"/>
              </a:rPr>
              <a:t>PASCAL</a:t>
            </a:r>
            <a:r>
              <a:rPr lang="zh-CN" altLang="en-US" sz="2200" dirty="0">
                <a:solidFill>
                  <a:srgbClr val="000000"/>
                </a:solidFill>
                <a:latin typeface="+mn-lt"/>
                <a:ea typeface="华文宋体" panose="02010600040101010101" pitchFamily="2" charset="-122"/>
              </a:rPr>
              <a:t>等 （被高级语言调用时）</a:t>
            </a:r>
            <a:endParaRPr lang="en-US" altLang="zh-CN" sz="2200" dirty="0">
              <a:solidFill>
                <a:srgbClr val="000000"/>
              </a:solidFill>
              <a:latin typeface="+mn-lt"/>
              <a:ea typeface="华文宋体" panose="02010600040101010101" pitchFamily="2" charset="-122"/>
            </a:endParaRPr>
          </a:p>
          <a:p>
            <a:pPr>
              <a:spcBef>
                <a:spcPct val="50000"/>
              </a:spcBef>
            </a:pPr>
            <a:r>
              <a:rPr lang="en-US" altLang="zh-CN" sz="2200" b="1" dirty="0">
                <a:solidFill>
                  <a:srgbClr val="000000"/>
                </a:solidFill>
                <a:latin typeface="+mn-lt"/>
                <a:ea typeface="华文宋体" panose="02010600040101010101" pitchFamily="2" charset="-122"/>
              </a:rPr>
              <a:t>     </a:t>
            </a:r>
            <a:r>
              <a:rPr lang="zh-CN" altLang="en-US" sz="2200" b="1" dirty="0">
                <a:solidFill>
                  <a:srgbClr val="000000"/>
                </a:solidFill>
                <a:latin typeface="+mn-lt"/>
                <a:ea typeface="华文宋体" panose="02010600040101010101" pitchFamily="2" charset="-122"/>
              </a:rPr>
              <a:t>操作系统：</a:t>
            </a:r>
            <a:r>
              <a:rPr lang="en-US" altLang="zh-CN" sz="2200" b="1" dirty="0">
                <a:solidFill>
                  <a:srgbClr val="000000"/>
                </a:solidFill>
                <a:latin typeface="+mn-lt"/>
                <a:ea typeface="华文宋体" panose="02010600040101010101" pitchFamily="2" charset="-122"/>
              </a:rPr>
              <a:t>OS_DOS</a:t>
            </a:r>
            <a:r>
              <a:rPr lang="zh-CN" altLang="en-US" sz="2200" b="1" dirty="0">
                <a:solidFill>
                  <a:srgbClr val="000000"/>
                </a:solidFill>
                <a:latin typeface="+mn-lt"/>
                <a:ea typeface="华文宋体" panose="02010600040101010101" pitchFamily="2" charset="-122"/>
              </a:rPr>
              <a:t>（默认）或</a:t>
            </a:r>
            <a:r>
              <a:rPr lang="en-US" altLang="zh-CN" sz="2200" b="1" dirty="0">
                <a:solidFill>
                  <a:srgbClr val="000000"/>
                </a:solidFill>
                <a:latin typeface="+mn-lt"/>
                <a:ea typeface="华文宋体" panose="02010600040101010101" pitchFamily="2" charset="-122"/>
              </a:rPr>
              <a:t>OS_OS2</a:t>
            </a:r>
          </a:p>
          <a:p>
            <a:pPr algn="just">
              <a:spcBef>
                <a:spcPct val="50000"/>
              </a:spcBef>
            </a:pPr>
            <a:r>
              <a:rPr lang="en-US" altLang="zh-CN" sz="2200" dirty="0">
                <a:solidFill>
                  <a:srgbClr val="000000"/>
                </a:solidFill>
                <a:latin typeface="+mn-lt"/>
                <a:ea typeface="华文宋体" panose="02010600040101010101" pitchFamily="2" charset="-122"/>
              </a:rPr>
              <a:t>     </a:t>
            </a:r>
            <a:r>
              <a:rPr lang="zh-CN" altLang="en-US" sz="2200" dirty="0">
                <a:solidFill>
                  <a:srgbClr val="000000"/>
                </a:solidFill>
                <a:latin typeface="+mn-lt"/>
                <a:ea typeface="华文宋体" panose="02010600040101010101" pitchFamily="2" charset="-122"/>
              </a:rPr>
              <a:t>堆栈选项：</a:t>
            </a:r>
            <a:r>
              <a:rPr lang="en-US" altLang="zh-CN" sz="2200" dirty="0">
                <a:solidFill>
                  <a:srgbClr val="000000"/>
                </a:solidFill>
                <a:latin typeface="+mn-lt"/>
                <a:ea typeface="华文宋体" panose="02010600040101010101" pitchFamily="2" charset="-122"/>
              </a:rPr>
              <a:t>NEARSTACK</a:t>
            </a:r>
            <a:r>
              <a:rPr lang="zh-CN" altLang="en-US" sz="2200" dirty="0">
                <a:solidFill>
                  <a:srgbClr val="000000"/>
                </a:solidFill>
                <a:latin typeface="+mn-lt"/>
                <a:ea typeface="华文宋体" panose="02010600040101010101" pitchFamily="2" charset="-122"/>
              </a:rPr>
              <a:t>或</a:t>
            </a:r>
            <a:r>
              <a:rPr lang="en-US" altLang="zh-CN" sz="2200" dirty="0">
                <a:solidFill>
                  <a:srgbClr val="000000"/>
                </a:solidFill>
                <a:latin typeface="+mn-lt"/>
                <a:ea typeface="华文宋体" panose="02010600040101010101" pitchFamily="2" charset="-122"/>
              </a:rPr>
              <a:t>FARSTACK</a:t>
            </a:r>
            <a:r>
              <a:rPr lang="zh-CN" altLang="en-US" sz="2200" dirty="0">
                <a:solidFill>
                  <a:srgbClr val="000000"/>
                </a:solidFill>
                <a:latin typeface="+mn-lt"/>
                <a:ea typeface="华文宋体" panose="02010600040101010101" pitchFamily="2" charset="-122"/>
              </a:rPr>
              <a:t>（其中</a:t>
            </a:r>
            <a:r>
              <a:rPr lang="en-US" altLang="zh-CN" sz="2200" dirty="0">
                <a:solidFill>
                  <a:srgbClr val="000000"/>
                </a:solidFill>
                <a:ea typeface="华文宋体" panose="02010600040101010101" pitchFamily="2" charset="-122"/>
              </a:rPr>
              <a:t>NEARSTACK </a:t>
            </a:r>
            <a:r>
              <a:rPr lang="zh-CN" altLang="en-US" sz="2200" dirty="0">
                <a:solidFill>
                  <a:srgbClr val="000000"/>
                </a:solidFill>
                <a:ea typeface="华文宋体" panose="02010600040101010101" pitchFamily="2" charset="-122"/>
              </a:rPr>
              <a:t>是指把堆栈段和数据段组合到一个</a:t>
            </a:r>
            <a:r>
              <a:rPr lang="en-US" altLang="zh-CN" sz="2200" dirty="0">
                <a:solidFill>
                  <a:srgbClr val="000000"/>
                </a:solidFill>
                <a:ea typeface="华文宋体" panose="02010600040101010101" pitchFamily="2" charset="-122"/>
              </a:rPr>
              <a:t>DGROUP</a:t>
            </a:r>
            <a:r>
              <a:rPr lang="zh-CN" altLang="en-US" sz="2200" dirty="0">
                <a:solidFill>
                  <a:srgbClr val="000000"/>
                </a:solidFill>
                <a:ea typeface="华文宋体" panose="02010600040101010101" pitchFamily="2" charset="-122"/>
              </a:rPr>
              <a:t>中：即</a:t>
            </a:r>
            <a:r>
              <a:rPr lang="en-US" altLang="zh-CN" sz="2200" dirty="0">
                <a:solidFill>
                  <a:srgbClr val="000000"/>
                </a:solidFill>
                <a:ea typeface="华文宋体" panose="02010600040101010101" pitchFamily="2" charset="-122"/>
              </a:rPr>
              <a:t>DS</a:t>
            </a:r>
            <a:r>
              <a:rPr lang="zh-CN" altLang="en-US" sz="2200" dirty="0">
                <a:solidFill>
                  <a:srgbClr val="000000"/>
                </a:solidFill>
                <a:ea typeface="华文宋体" panose="02010600040101010101" pitchFamily="2" charset="-122"/>
              </a:rPr>
              <a:t>，</a:t>
            </a:r>
            <a:r>
              <a:rPr lang="en-US" altLang="zh-CN" sz="2200" dirty="0">
                <a:solidFill>
                  <a:srgbClr val="000000"/>
                </a:solidFill>
                <a:ea typeface="华文宋体" panose="02010600040101010101" pitchFamily="2" charset="-122"/>
              </a:rPr>
              <a:t>SS</a:t>
            </a:r>
            <a:r>
              <a:rPr lang="zh-CN" altLang="en-US" sz="2200" dirty="0">
                <a:solidFill>
                  <a:srgbClr val="000000"/>
                </a:solidFill>
                <a:ea typeface="华文宋体" panose="02010600040101010101" pitchFamily="2" charset="-122"/>
              </a:rPr>
              <a:t>均指向</a:t>
            </a:r>
            <a:r>
              <a:rPr lang="en-US" altLang="zh-CN" sz="2200" dirty="0">
                <a:solidFill>
                  <a:srgbClr val="000000"/>
                </a:solidFill>
                <a:ea typeface="华文宋体" panose="02010600040101010101" pitchFamily="2" charset="-122"/>
              </a:rPr>
              <a:t>DGROUP</a:t>
            </a:r>
            <a:r>
              <a:rPr lang="zh-CN" altLang="en-US" sz="2200" dirty="0">
                <a:solidFill>
                  <a:srgbClr val="000000"/>
                </a:solidFill>
                <a:ea typeface="华文宋体" panose="02010600040101010101" pitchFamily="2" charset="-122"/>
              </a:rPr>
              <a:t>段；</a:t>
            </a:r>
            <a:r>
              <a:rPr lang="en-US" altLang="zh-CN" sz="2200" dirty="0">
                <a:solidFill>
                  <a:srgbClr val="000000"/>
                </a:solidFill>
                <a:ea typeface="华文宋体" panose="02010600040101010101" pitchFamily="2" charset="-122"/>
              </a:rPr>
              <a:t>FARSTACK</a:t>
            </a:r>
            <a:r>
              <a:rPr lang="zh-CN" altLang="en-US" sz="2200" dirty="0">
                <a:solidFill>
                  <a:srgbClr val="000000"/>
                </a:solidFill>
                <a:ea typeface="华文宋体" panose="02010600040101010101" pitchFamily="2" charset="-122"/>
              </a:rPr>
              <a:t>指堆栈段和数据段不合并。</a:t>
            </a:r>
            <a:r>
              <a:rPr lang="zh-CN" altLang="en-US" sz="2200" dirty="0">
                <a:solidFill>
                  <a:srgbClr val="000000"/>
                </a:solidFill>
                <a:latin typeface="+mn-lt"/>
                <a:ea typeface="华文宋体" panose="02010600040101010101" pitchFamily="2" charset="-122"/>
              </a:rPr>
              <a:t>）</a:t>
            </a:r>
            <a:endParaRPr lang="en-US" altLang="zh-CN" sz="2200" dirty="0">
              <a:solidFill>
                <a:srgbClr val="000000"/>
              </a:solidFill>
              <a:latin typeface="+mn-lt"/>
              <a:ea typeface="华文宋体" panose="02010600040101010101" pitchFamily="2" charset="-122"/>
            </a:endParaRPr>
          </a:p>
          <a:p>
            <a:pPr>
              <a:spcBef>
                <a:spcPct val="50000"/>
              </a:spcBef>
            </a:pPr>
            <a:endParaRPr lang="en-US" altLang="zh-CN" sz="2200" b="1" dirty="0">
              <a:solidFill>
                <a:srgbClr val="000000"/>
              </a:solidFill>
              <a:latin typeface="+mn-lt"/>
              <a:ea typeface="华文宋体" panose="02010600040101010101" pitchFamily="2" charset="-122"/>
            </a:endParaRP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961" name="Group 97"/>
          <p:cNvGraphicFramePr>
            <a:graphicFrameLocks noGrp="1"/>
          </p:cNvGraphicFramePr>
          <p:nvPr/>
        </p:nvGraphicFramePr>
        <p:xfrm>
          <a:off x="1549400" y="2635250"/>
          <a:ext cx="1027113" cy="1587500"/>
        </p:xfrm>
        <a:graphic>
          <a:graphicData uri="http://schemas.openxmlformats.org/drawingml/2006/table">
            <a:tbl>
              <a:tblPr/>
              <a:tblGrid>
                <a:gridCol w="1027113">
                  <a:extLst>
                    <a:ext uri="{9D8B030D-6E8A-4147-A177-3AD203B41FA5}">
                      <a16:colId xmlns:a16="http://schemas.microsoft.com/office/drawing/2014/main" val="20000"/>
                    </a:ext>
                  </a:extLst>
                </a:gridCol>
              </a:tblGrid>
              <a:tr h="1587500">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accent2"/>
                        </a:solidFill>
                        <a:effectLst/>
                        <a:latin typeface="Arial" charset="0"/>
                        <a:ea typeface="幼圆" pitchFamily="49" charset="-12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7064" name="Group 200"/>
          <p:cNvGraphicFramePr>
            <a:graphicFrameLocks noGrp="1"/>
          </p:cNvGraphicFramePr>
          <p:nvPr>
            <p:extLst>
              <p:ext uri="{D42A27DB-BD31-4B8C-83A1-F6EECF244321}">
                <p14:modId xmlns:p14="http://schemas.microsoft.com/office/powerpoint/2010/main" val="3838830135"/>
              </p:ext>
            </p:extLst>
          </p:nvPr>
        </p:nvGraphicFramePr>
        <p:xfrm>
          <a:off x="358775" y="1052736"/>
          <a:ext cx="8605838" cy="5425024"/>
        </p:xfrm>
        <a:graphic>
          <a:graphicData uri="http://schemas.openxmlformats.org/drawingml/2006/table">
            <a:tbl>
              <a:tblPr/>
              <a:tblGrid>
                <a:gridCol w="3133725">
                  <a:extLst>
                    <a:ext uri="{9D8B030D-6E8A-4147-A177-3AD203B41FA5}">
                      <a16:colId xmlns:a16="http://schemas.microsoft.com/office/drawing/2014/main" val="20000"/>
                    </a:ext>
                  </a:extLst>
                </a:gridCol>
                <a:gridCol w="5472113">
                  <a:extLst>
                    <a:ext uri="{9D8B030D-6E8A-4147-A177-3AD203B41FA5}">
                      <a16:colId xmlns:a16="http://schemas.microsoft.com/office/drawing/2014/main" val="20001"/>
                    </a:ext>
                  </a:extLst>
                </a:gridCol>
              </a:tblGrid>
              <a:tr h="433388">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accent2"/>
                          </a:solidFill>
                          <a:effectLst/>
                          <a:latin typeface="Arial" charset="0"/>
                          <a:ea typeface="幼圆" pitchFamily="49" charset="-122"/>
                        </a:rPr>
                        <a:t>存储模式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accent2"/>
                          </a:solidFill>
                          <a:effectLst/>
                          <a:latin typeface="Arial" charset="0"/>
                          <a:ea typeface="幼圆" pitchFamily="49" charset="-122"/>
                        </a:rPr>
                        <a:t>特 点</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7258">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幼圆" pitchFamily="49" charset="-122"/>
                        </a:rPr>
                        <a:t>TINY</a:t>
                      </a:r>
                      <a:r>
                        <a:rPr kumimoji="0" lang="zh-CN" altLang="en-US" sz="2000" b="0" i="0" u="none" strike="noStrike" cap="none" normalizeH="0" baseline="0" dirty="0">
                          <a:ln>
                            <a:noFill/>
                          </a:ln>
                          <a:solidFill>
                            <a:schemeClr val="tx1"/>
                          </a:solidFill>
                          <a:effectLst/>
                          <a:latin typeface="+mn-lt"/>
                          <a:ea typeface="幼圆" pitchFamily="49" charset="-122"/>
                        </a:rPr>
                        <a:t>（微型模式）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en-US" altLang="zh-CN" sz="2000" b="0" i="0" u="none" strike="noStrike" cap="none" normalizeH="0" baseline="0">
                          <a:ln>
                            <a:noFill/>
                          </a:ln>
                          <a:solidFill>
                            <a:schemeClr val="tx1"/>
                          </a:solidFill>
                          <a:effectLst/>
                          <a:latin typeface="+mn-lt"/>
                          <a:ea typeface="幼圆" pitchFamily="49" charset="-122"/>
                        </a:rPr>
                        <a:t>COM</a:t>
                      </a:r>
                      <a:r>
                        <a:rPr kumimoji="0" lang="zh-CN" altLang="en-US" sz="2000" b="0" i="0" u="none" strike="noStrike" cap="none" normalizeH="0" baseline="0">
                          <a:ln>
                            <a:noFill/>
                          </a:ln>
                          <a:solidFill>
                            <a:schemeClr val="tx1"/>
                          </a:solidFill>
                          <a:effectLst/>
                          <a:latin typeface="+mn-lt"/>
                          <a:ea typeface="幼圆" pitchFamily="49" charset="-122"/>
                        </a:rPr>
                        <a:t>类型程序，只有一个小于</a:t>
                      </a:r>
                      <a:r>
                        <a:rPr kumimoji="0" lang="en-US" altLang="zh-CN" sz="2000" b="0" i="0" u="none" strike="noStrike" cap="none" normalizeH="0" baseline="0">
                          <a:ln>
                            <a:noFill/>
                          </a:ln>
                          <a:solidFill>
                            <a:schemeClr val="tx1"/>
                          </a:solidFill>
                          <a:effectLst/>
                          <a:latin typeface="+mn-lt"/>
                          <a:ea typeface="幼圆" pitchFamily="49" charset="-122"/>
                        </a:rPr>
                        <a:t>64KB</a:t>
                      </a:r>
                      <a:r>
                        <a:rPr kumimoji="0" lang="zh-CN" altLang="en-US" sz="2000" b="0" i="0" u="none" strike="noStrike" cap="none" normalizeH="0" baseline="0">
                          <a:ln>
                            <a:noFill/>
                          </a:ln>
                          <a:solidFill>
                            <a:schemeClr val="tx1"/>
                          </a:solidFill>
                          <a:effectLst/>
                          <a:latin typeface="+mn-lt"/>
                          <a:ea typeface="幼圆" pitchFamily="49" charset="-122"/>
                        </a:rPr>
                        <a:t>的逻辑段</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4063">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mn-lt"/>
                          <a:ea typeface="幼圆" pitchFamily="49" charset="-122"/>
                        </a:rPr>
                        <a:t>SMALL </a:t>
                      </a:r>
                      <a:r>
                        <a:rPr kumimoji="0" lang="zh-CN" altLang="en-US" sz="2000" b="0" i="0" u="none" strike="noStrike" cap="none" normalizeH="0" baseline="0" dirty="0">
                          <a:ln>
                            <a:noFill/>
                          </a:ln>
                          <a:solidFill>
                            <a:srgbClr val="FF0000"/>
                          </a:solidFill>
                          <a:effectLst/>
                          <a:latin typeface="+mn-lt"/>
                          <a:ea typeface="幼圆" pitchFamily="49" charset="-122"/>
                        </a:rPr>
                        <a:t>（小型模式）</a:t>
                      </a:r>
                      <a:endParaRPr kumimoji="0" lang="en-US" altLang="zh-CN" sz="2000" b="0" i="0" u="none" strike="noStrike" cap="none" normalizeH="0" baseline="0" dirty="0">
                        <a:ln>
                          <a:noFill/>
                        </a:ln>
                        <a:solidFill>
                          <a:schemeClr val="tx1"/>
                        </a:solidFill>
                        <a:effectLst/>
                        <a:latin typeface="+mn-lt"/>
                        <a:ea typeface="幼圆"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mn-lt"/>
                          <a:ea typeface="幼圆" pitchFamily="49" charset="-122"/>
                        </a:rPr>
                        <a:t>小应用程序，只有一个代码段和一个数据段（含堆栈段），每段不大于</a:t>
                      </a:r>
                      <a:r>
                        <a:rPr kumimoji="0" lang="en-US" altLang="zh-CN" sz="2000" b="0" i="0" u="none" strike="noStrike" cap="none" normalizeH="0" baseline="0" dirty="0">
                          <a:ln>
                            <a:noFill/>
                          </a:ln>
                          <a:solidFill>
                            <a:schemeClr val="tx1"/>
                          </a:solidFill>
                          <a:effectLst/>
                          <a:latin typeface="+mn-lt"/>
                          <a:ea typeface="幼圆" pitchFamily="49" charset="-122"/>
                        </a:rPr>
                        <a:t>64KB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4063">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幼圆" pitchFamily="49" charset="-122"/>
                        </a:rPr>
                        <a:t>COMPACT </a:t>
                      </a:r>
                      <a:r>
                        <a:rPr kumimoji="0" lang="zh-CN" altLang="en-US" sz="2000" b="0" i="0" u="none" strike="noStrike" cap="none" normalizeH="0" baseline="0" dirty="0">
                          <a:ln>
                            <a:noFill/>
                          </a:ln>
                          <a:solidFill>
                            <a:schemeClr val="tx1"/>
                          </a:solidFill>
                          <a:effectLst/>
                          <a:latin typeface="+mn-lt"/>
                          <a:ea typeface="幼圆" pitchFamily="49" charset="-122"/>
                        </a:rPr>
                        <a:t>（紧凑模式）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mn-lt"/>
                          <a:ea typeface="幼圆" pitchFamily="49" charset="-122"/>
                        </a:rPr>
                        <a:t>代码少、数据多的程序，只有一个代码段，但有多个数据段</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4063">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幼圆" pitchFamily="49" charset="-122"/>
                        </a:rPr>
                        <a:t>MEDIUM </a:t>
                      </a:r>
                      <a:r>
                        <a:rPr kumimoji="0" lang="zh-CN" altLang="en-US" sz="2000" b="0" i="0" u="none" strike="noStrike" cap="none" normalizeH="0" baseline="0" dirty="0">
                          <a:ln>
                            <a:noFill/>
                          </a:ln>
                          <a:solidFill>
                            <a:schemeClr val="tx1"/>
                          </a:solidFill>
                          <a:effectLst/>
                          <a:latin typeface="+mn-lt"/>
                          <a:ea typeface="幼圆" pitchFamily="49" charset="-122"/>
                        </a:rPr>
                        <a:t>（中型模式）</a:t>
                      </a:r>
                      <a:endParaRPr kumimoji="0" lang="en-US" altLang="zh-CN" sz="2000" b="0" i="0" u="none" strike="noStrike" cap="none" normalizeH="0" baseline="0" dirty="0">
                        <a:ln>
                          <a:noFill/>
                        </a:ln>
                        <a:solidFill>
                          <a:schemeClr val="tx1"/>
                        </a:solidFill>
                        <a:effectLst/>
                        <a:latin typeface="+mn-lt"/>
                        <a:ea typeface="幼圆"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mn-lt"/>
                          <a:ea typeface="幼圆" pitchFamily="49" charset="-122"/>
                        </a:rPr>
                        <a:t>代码多、数据少的程序，可有多个代码段，只有一个数据段</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4063">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幼圆" pitchFamily="49" charset="-122"/>
                        </a:rPr>
                        <a:t>LARGE </a:t>
                      </a:r>
                      <a:r>
                        <a:rPr kumimoji="0" lang="zh-CN" altLang="en-US" sz="2000" b="0" i="0" u="none" strike="noStrike" cap="none" normalizeH="0" baseline="0" dirty="0">
                          <a:ln>
                            <a:noFill/>
                          </a:ln>
                          <a:solidFill>
                            <a:schemeClr val="tx1"/>
                          </a:solidFill>
                          <a:effectLst/>
                          <a:latin typeface="+mn-lt"/>
                          <a:ea typeface="幼圆" pitchFamily="49" charset="-122"/>
                        </a:rPr>
                        <a:t>（大型模式）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mn-lt"/>
                          <a:ea typeface="幼圆" pitchFamily="49" charset="-122"/>
                        </a:rPr>
                        <a:t>大应用程序，可有多个代码段和多个数据段（静态数据小于</a:t>
                      </a:r>
                      <a:r>
                        <a:rPr kumimoji="0" lang="en-US" altLang="zh-CN" sz="2000" b="0" i="0" u="none" strike="noStrike" cap="none" normalizeH="0" baseline="0" dirty="0">
                          <a:ln>
                            <a:noFill/>
                          </a:ln>
                          <a:solidFill>
                            <a:schemeClr val="tx1"/>
                          </a:solidFill>
                          <a:effectLst/>
                          <a:latin typeface="+mn-lt"/>
                          <a:ea typeface="幼圆" pitchFamily="49" charset="-122"/>
                        </a:rPr>
                        <a:t>64KB</a:t>
                      </a:r>
                      <a:r>
                        <a:rPr kumimoji="0" lang="zh-CN" altLang="en-US" sz="2000" b="0" i="0" u="none" strike="noStrike" cap="none" normalizeH="0" baseline="0" dirty="0">
                          <a:ln>
                            <a:noFill/>
                          </a:ln>
                          <a:solidFill>
                            <a:schemeClr val="tx1"/>
                          </a:solidFill>
                          <a:effectLst/>
                          <a:latin typeface="+mn-lt"/>
                          <a:ea typeface="幼圆" pitchFamily="49"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54063">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幼圆" pitchFamily="49" charset="-122"/>
                        </a:rPr>
                        <a:t>HUGE </a:t>
                      </a:r>
                      <a:r>
                        <a:rPr kumimoji="0" lang="zh-CN" altLang="en-US" sz="2000" b="0" i="0" u="none" strike="noStrike" cap="none" normalizeH="0" baseline="0" dirty="0">
                          <a:ln>
                            <a:noFill/>
                          </a:ln>
                          <a:solidFill>
                            <a:schemeClr val="tx1"/>
                          </a:solidFill>
                          <a:effectLst/>
                          <a:latin typeface="+mn-lt"/>
                          <a:ea typeface="幼圆" pitchFamily="49" charset="-122"/>
                        </a:rPr>
                        <a:t>（巨型模式）</a:t>
                      </a:r>
                      <a:endParaRPr kumimoji="0" lang="en-US" altLang="zh-CN" sz="2000" b="0" i="0" u="none" strike="noStrike" cap="none" normalizeH="0" baseline="0" dirty="0">
                        <a:ln>
                          <a:noFill/>
                        </a:ln>
                        <a:solidFill>
                          <a:schemeClr val="tx1"/>
                        </a:solidFill>
                        <a:effectLst/>
                        <a:latin typeface="+mn-lt"/>
                        <a:ea typeface="幼圆"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mn-lt"/>
                          <a:ea typeface="幼圆" pitchFamily="49" charset="-122"/>
                        </a:rPr>
                        <a:t>更大应用程序，可有多个代码段和多个数据段（对静态数据没有限制，可超过</a:t>
                      </a:r>
                      <a:r>
                        <a:rPr kumimoji="0" lang="en-US" altLang="zh-CN" sz="2000" b="0" i="0" u="none" strike="noStrike" cap="none" normalizeH="0" baseline="0" dirty="0">
                          <a:ln>
                            <a:noFill/>
                          </a:ln>
                          <a:solidFill>
                            <a:schemeClr val="tx1"/>
                          </a:solidFill>
                          <a:effectLst/>
                          <a:latin typeface="+mn-lt"/>
                          <a:ea typeface="幼圆" pitchFamily="49" charset="-122"/>
                        </a:rPr>
                        <a:t>64KB</a:t>
                      </a:r>
                      <a:r>
                        <a:rPr kumimoji="0" lang="zh-CN" altLang="en-US" sz="2000" b="0" i="0" u="none" strike="noStrike" cap="none" normalizeH="0" baseline="0" dirty="0">
                          <a:ln>
                            <a:noFill/>
                          </a:ln>
                          <a:solidFill>
                            <a:schemeClr val="tx1"/>
                          </a:solidFill>
                          <a:effectLst/>
                          <a:latin typeface="+mn-lt"/>
                          <a:ea typeface="幼圆" pitchFamily="49"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54063">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幼圆" pitchFamily="49" charset="-122"/>
                        </a:rPr>
                        <a:t>FLAT </a:t>
                      </a:r>
                      <a:r>
                        <a:rPr kumimoji="0" lang="zh-CN" altLang="en-US" sz="2000" b="0" i="0" u="none" strike="noStrike" cap="none" normalizeH="0" baseline="0" dirty="0">
                          <a:ln>
                            <a:noFill/>
                          </a:ln>
                          <a:solidFill>
                            <a:schemeClr val="tx1"/>
                          </a:solidFill>
                          <a:effectLst/>
                          <a:latin typeface="+mn-lt"/>
                          <a:ea typeface="幼圆" pitchFamily="49" charset="-122"/>
                        </a:rPr>
                        <a:t>（平展模式）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charset="-122"/>
                        </a:defRPr>
                      </a:lvl2pPr>
                      <a:lvl3pPr algn="just">
                        <a:spcBef>
                          <a:spcPct val="20000"/>
                        </a:spcBef>
                        <a:defRPr sz="2000">
                          <a:solidFill>
                            <a:schemeClr val="tx1"/>
                          </a:solidFill>
                          <a:latin typeface="Arial" charset="0"/>
                          <a:ea typeface="宋体" charset="-122"/>
                        </a:defRPr>
                      </a:lvl3pPr>
                      <a:lvl4pPr algn="just">
                        <a:spcBef>
                          <a:spcPct val="20000"/>
                        </a:spcBef>
                        <a:defRPr>
                          <a:solidFill>
                            <a:schemeClr val="tx1"/>
                          </a:solidFill>
                          <a:latin typeface="Arial" charset="0"/>
                          <a:ea typeface="宋体" charset="-122"/>
                        </a:defRPr>
                      </a:lvl4pPr>
                      <a:lvl5pPr algn="just">
                        <a:spcBef>
                          <a:spcPct val="20000"/>
                        </a:spcBef>
                        <a:defRPr>
                          <a:solidFill>
                            <a:schemeClr val="tx1"/>
                          </a:solidFill>
                          <a:latin typeface="Arial" charset="0"/>
                          <a:ea typeface="宋体" charset="-122"/>
                        </a:defRPr>
                      </a:lvl5pPr>
                      <a:lvl6pPr algn="just" fontAlgn="base">
                        <a:spcBef>
                          <a:spcPct val="20000"/>
                        </a:spcBef>
                        <a:spcAft>
                          <a:spcPct val="0"/>
                        </a:spcAft>
                        <a:defRPr>
                          <a:solidFill>
                            <a:schemeClr val="tx1"/>
                          </a:solidFill>
                          <a:latin typeface="Arial" charset="0"/>
                          <a:ea typeface="宋体" charset="-122"/>
                        </a:defRPr>
                      </a:lvl6pPr>
                      <a:lvl7pPr algn="just" fontAlgn="base">
                        <a:spcBef>
                          <a:spcPct val="20000"/>
                        </a:spcBef>
                        <a:spcAft>
                          <a:spcPct val="0"/>
                        </a:spcAft>
                        <a:defRPr>
                          <a:solidFill>
                            <a:schemeClr val="tx1"/>
                          </a:solidFill>
                          <a:latin typeface="Arial" charset="0"/>
                          <a:ea typeface="宋体" charset="-122"/>
                        </a:defRPr>
                      </a:lvl7pPr>
                      <a:lvl8pPr algn="just" fontAlgn="base">
                        <a:spcBef>
                          <a:spcPct val="20000"/>
                        </a:spcBef>
                        <a:spcAft>
                          <a:spcPct val="0"/>
                        </a:spcAft>
                        <a:defRPr>
                          <a:solidFill>
                            <a:schemeClr val="tx1"/>
                          </a:solidFill>
                          <a:latin typeface="Arial" charset="0"/>
                          <a:ea typeface="宋体" charset="-122"/>
                        </a:defRPr>
                      </a:lvl8pPr>
                      <a:lvl9pPr algn="just" fontAlgn="base">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幼圆" pitchFamily="49" charset="-122"/>
                        </a:rPr>
                        <a:t>32</a:t>
                      </a:r>
                      <a:r>
                        <a:rPr kumimoji="0" lang="zh-CN" altLang="en-US" sz="2000" b="0" i="0" u="none" strike="noStrike" cap="none" normalizeH="0" baseline="0" dirty="0">
                          <a:ln>
                            <a:noFill/>
                          </a:ln>
                          <a:solidFill>
                            <a:schemeClr val="tx1"/>
                          </a:solidFill>
                          <a:effectLst/>
                          <a:latin typeface="+mn-lt"/>
                          <a:ea typeface="幼圆" pitchFamily="49" charset="-122"/>
                        </a:rPr>
                        <a:t>位应用程序，运行在</a:t>
                      </a:r>
                      <a:r>
                        <a:rPr kumimoji="0" lang="en-US" altLang="zh-CN" sz="2000" b="0" i="0" u="none" strike="noStrike" cap="none" normalizeH="0" baseline="0" dirty="0">
                          <a:ln>
                            <a:noFill/>
                          </a:ln>
                          <a:solidFill>
                            <a:schemeClr val="tx1"/>
                          </a:solidFill>
                          <a:effectLst/>
                          <a:latin typeface="+mn-lt"/>
                          <a:ea typeface="幼圆" pitchFamily="49" charset="-122"/>
                        </a:rPr>
                        <a:t>32</a:t>
                      </a:r>
                      <a:r>
                        <a:rPr kumimoji="0" lang="zh-CN" altLang="en-US" sz="2000" b="0" i="0" u="none" strike="noStrike" cap="none" normalizeH="0" baseline="0" dirty="0">
                          <a:ln>
                            <a:noFill/>
                          </a:ln>
                          <a:solidFill>
                            <a:schemeClr val="tx1"/>
                          </a:solidFill>
                          <a:effectLst/>
                          <a:latin typeface="+mn-lt"/>
                          <a:ea typeface="幼圆" pitchFamily="49" charset="-122"/>
                        </a:rPr>
                        <a:t>位</a:t>
                      </a:r>
                      <a:r>
                        <a:rPr kumimoji="0" lang="en-US" altLang="zh-CN" sz="2000" b="0" i="0" u="none" strike="noStrike" cap="none" normalizeH="0" baseline="0" dirty="0">
                          <a:ln>
                            <a:noFill/>
                          </a:ln>
                          <a:solidFill>
                            <a:schemeClr val="tx1"/>
                          </a:solidFill>
                          <a:effectLst/>
                          <a:latin typeface="+mn-lt"/>
                          <a:ea typeface="幼圆" pitchFamily="49" charset="-122"/>
                        </a:rPr>
                        <a:t>80x86CPU</a:t>
                      </a:r>
                      <a:r>
                        <a:rPr kumimoji="0" lang="zh-CN" altLang="en-US" sz="2000" b="0" i="0" u="none" strike="noStrike" cap="none" normalizeH="0" baseline="0" dirty="0">
                          <a:ln>
                            <a:noFill/>
                          </a:ln>
                          <a:solidFill>
                            <a:schemeClr val="tx1"/>
                          </a:solidFill>
                          <a:effectLst/>
                          <a:latin typeface="+mn-lt"/>
                          <a:ea typeface="幼圆" pitchFamily="49" charset="-122"/>
                        </a:rPr>
                        <a:t>和</a:t>
                      </a:r>
                      <a:r>
                        <a:rPr kumimoji="0" lang="en-US" altLang="zh-CN" sz="2000" b="0" i="0" u="none" strike="noStrike" cap="none" normalizeH="0" baseline="0" dirty="0">
                          <a:ln>
                            <a:noFill/>
                          </a:ln>
                          <a:solidFill>
                            <a:schemeClr val="tx1"/>
                          </a:solidFill>
                          <a:effectLst/>
                          <a:latin typeface="+mn-lt"/>
                          <a:ea typeface="幼圆" pitchFamily="49" charset="-122"/>
                        </a:rPr>
                        <a:t>Windows 9x</a:t>
                      </a:r>
                      <a:r>
                        <a:rPr kumimoji="0" lang="zh-CN" altLang="en-US" sz="2000" b="0" i="0" u="none" strike="noStrike" cap="none" normalizeH="0" baseline="0" dirty="0">
                          <a:ln>
                            <a:noFill/>
                          </a:ln>
                          <a:solidFill>
                            <a:schemeClr val="tx1"/>
                          </a:solidFill>
                          <a:effectLst/>
                          <a:latin typeface="+mn-lt"/>
                          <a:ea typeface="幼圆" pitchFamily="49" charset="-122"/>
                        </a:rPr>
                        <a:t>或</a:t>
                      </a:r>
                      <a:r>
                        <a:rPr kumimoji="0" lang="en-US" altLang="zh-CN" sz="2000" b="0" i="0" u="none" strike="noStrike" cap="none" normalizeH="0" baseline="0" dirty="0">
                          <a:ln>
                            <a:noFill/>
                          </a:ln>
                          <a:solidFill>
                            <a:schemeClr val="tx1"/>
                          </a:solidFill>
                          <a:effectLst/>
                          <a:latin typeface="+mn-lt"/>
                          <a:ea typeface="幼圆" pitchFamily="49" charset="-122"/>
                        </a:rPr>
                        <a:t>NT</a:t>
                      </a:r>
                      <a:r>
                        <a:rPr kumimoji="0" lang="zh-CN" altLang="en-US" sz="2000" b="0" i="0" u="none" strike="noStrike" cap="none" normalizeH="0" baseline="0" dirty="0">
                          <a:ln>
                            <a:noFill/>
                          </a:ln>
                          <a:solidFill>
                            <a:schemeClr val="tx1"/>
                          </a:solidFill>
                          <a:effectLst/>
                          <a:latin typeface="+mn-lt"/>
                          <a:ea typeface="幼圆" pitchFamily="49" charset="-122"/>
                        </a:rPr>
                        <a:t>环境</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Tree>
    <p:extLst>
      <p:ext uri="{BB962C8B-B14F-4D97-AF65-F5344CB8AC3E}">
        <p14:creationId xmlns:p14="http://schemas.microsoft.com/office/powerpoint/2010/main" val="239925720"/>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304764"/>
            <a:ext cx="7668852" cy="4530725"/>
          </a:xfrm>
        </p:spPr>
        <p:txBody>
          <a:bodyPr/>
          <a:lstStyle/>
          <a:p>
            <a:pPr marL="0" indent="0">
              <a:spcBef>
                <a:spcPct val="50000"/>
              </a:spcBef>
              <a:buNone/>
            </a:pPr>
            <a:r>
              <a:rPr lang="zh-CN" altLang="en-US" dirty="0">
                <a:solidFill>
                  <a:srgbClr val="000000"/>
                </a:solidFill>
                <a:ea typeface="华文宋体" panose="02010600040101010101" pitchFamily="2" charset="-122"/>
              </a:rPr>
              <a:t>例如：</a:t>
            </a:r>
            <a:endParaRPr lang="en-US" altLang="zh-CN" dirty="0">
              <a:solidFill>
                <a:srgbClr val="000000"/>
              </a:solidFill>
              <a:ea typeface="华文宋体" panose="02010600040101010101" pitchFamily="2" charset="-122"/>
            </a:endParaRPr>
          </a:p>
          <a:p>
            <a:pPr algn="just">
              <a:spcBef>
                <a:spcPct val="50000"/>
              </a:spcBef>
            </a:pPr>
            <a:r>
              <a:rPr lang="zh-CN" altLang="en-US" dirty="0">
                <a:solidFill>
                  <a:srgbClr val="000000"/>
                </a:solidFill>
                <a:ea typeface="华文宋体" panose="02010600040101010101" pitchFamily="2" charset="-122"/>
              </a:rPr>
              <a:t> </a:t>
            </a:r>
            <a:r>
              <a:rPr lang="en-US" altLang="zh-CN" dirty="0">
                <a:solidFill>
                  <a:srgbClr val="000000"/>
                </a:solidFill>
                <a:ea typeface="华文宋体" panose="02010600040101010101" pitchFamily="2" charset="-122"/>
              </a:rPr>
              <a:t>.Model	small, C</a:t>
            </a:r>
          </a:p>
          <a:p>
            <a:pPr algn="just">
              <a:spcBef>
                <a:spcPct val="50000"/>
              </a:spcBef>
            </a:pPr>
            <a:r>
              <a:rPr lang="en-US" altLang="zh-CN" dirty="0">
                <a:solidFill>
                  <a:srgbClr val="000000"/>
                </a:solidFill>
                <a:ea typeface="华文宋体" panose="02010600040101010101" pitchFamily="2" charset="-122"/>
              </a:rPr>
              <a:t>. Model    large, pascal, </a:t>
            </a:r>
            <a:r>
              <a:rPr lang="en-US" altLang="zh-CN" dirty="0" err="1">
                <a:solidFill>
                  <a:srgbClr val="000000"/>
                </a:solidFill>
                <a:ea typeface="华文宋体" panose="02010600040101010101" pitchFamily="2" charset="-122"/>
              </a:rPr>
              <a:t>os_dos</a:t>
            </a:r>
            <a:r>
              <a:rPr lang="en-US" altLang="zh-CN" dirty="0">
                <a:solidFill>
                  <a:srgbClr val="000000"/>
                </a:solidFill>
                <a:ea typeface="华文宋体" panose="02010600040101010101" pitchFamily="2" charset="-122"/>
              </a:rPr>
              <a:t>, </a:t>
            </a:r>
            <a:r>
              <a:rPr lang="en-US" altLang="zh-CN" dirty="0" err="1">
                <a:solidFill>
                  <a:srgbClr val="000000"/>
                </a:solidFill>
                <a:ea typeface="华文宋体" panose="02010600040101010101" pitchFamily="2" charset="-122"/>
              </a:rPr>
              <a:t>farstack</a:t>
            </a:r>
            <a:endParaRPr lang="en-US" altLang="zh-CN" dirty="0">
              <a:solidFill>
                <a:srgbClr val="000000"/>
              </a:solidFill>
              <a:ea typeface="华文宋体" panose="02010600040101010101" pitchFamily="2" charset="-122"/>
            </a:endParaRPr>
          </a:p>
          <a:p>
            <a:pPr algn="just">
              <a:spcBef>
                <a:spcPct val="50000"/>
              </a:spcBef>
            </a:pPr>
            <a:r>
              <a:rPr lang="zh-CN" altLang="en-US" dirty="0">
                <a:solidFill>
                  <a:srgbClr val="000000"/>
                </a:solidFill>
                <a:ea typeface="华文宋体" panose="02010600040101010101" pitchFamily="2" charset="-122"/>
              </a:rPr>
              <a:t>存储模式为</a:t>
            </a:r>
            <a:r>
              <a:rPr lang="en-US" altLang="zh-CN" dirty="0">
                <a:solidFill>
                  <a:srgbClr val="000000"/>
                </a:solidFill>
                <a:ea typeface="华文宋体" panose="02010600040101010101" pitchFamily="2" charset="-122"/>
              </a:rPr>
              <a:t>Tiny, Small, Medium, Flat</a:t>
            </a:r>
            <a:r>
              <a:rPr lang="zh-CN" altLang="en-US" dirty="0">
                <a:solidFill>
                  <a:srgbClr val="000000"/>
                </a:solidFill>
                <a:ea typeface="华文宋体" panose="02010600040101010101" pitchFamily="2" charset="-122"/>
              </a:rPr>
              <a:t>时，默认项为</a:t>
            </a:r>
            <a:r>
              <a:rPr lang="en-US" altLang="zh-CN" dirty="0">
                <a:solidFill>
                  <a:srgbClr val="000000"/>
                </a:solidFill>
                <a:ea typeface="华文宋体" panose="02010600040101010101" pitchFamily="2" charset="-122"/>
              </a:rPr>
              <a:t>NEARSTACK</a:t>
            </a:r>
            <a:r>
              <a:rPr lang="zh-CN" altLang="en-US" dirty="0">
                <a:solidFill>
                  <a:srgbClr val="000000"/>
                </a:solidFill>
                <a:ea typeface="华文宋体" panose="02010600040101010101" pitchFamily="2" charset="-122"/>
              </a:rPr>
              <a:t>（</a:t>
            </a:r>
            <a:r>
              <a:rPr lang="en-US" altLang="zh-CN" dirty="0">
                <a:solidFill>
                  <a:srgbClr val="000000"/>
                </a:solidFill>
                <a:ea typeface="华文宋体" panose="02010600040101010101" pitchFamily="2" charset="-122"/>
              </a:rPr>
              <a:t>DS</a:t>
            </a:r>
            <a:r>
              <a:rPr lang="zh-CN" altLang="en-US" dirty="0">
                <a:solidFill>
                  <a:srgbClr val="000000"/>
                </a:solidFill>
                <a:ea typeface="华文宋体" panose="02010600040101010101" pitchFamily="2" charset="-122"/>
              </a:rPr>
              <a:t>和</a:t>
            </a:r>
            <a:r>
              <a:rPr lang="en-US" altLang="zh-CN" dirty="0">
                <a:solidFill>
                  <a:srgbClr val="000000"/>
                </a:solidFill>
                <a:ea typeface="华文宋体" panose="02010600040101010101" pitchFamily="2" charset="-122"/>
              </a:rPr>
              <a:t>SS</a:t>
            </a:r>
            <a:r>
              <a:rPr lang="zh-CN" altLang="en-US" dirty="0">
                <a:solidFill>
                  <a:srgbClr val="000000"/>
                </a:solidFill>
                <a:ea typeface="华文宋体" panose="02010600040101010101" pitchFamily="2" charset="-122"/>
              </a:rPr>
              <a:t>合并）。</a:t>
            </a:r>
            <a:endParaRPr lang="en-US" altLang="zh-CN" dirty="0">
              <a:solidFill>
                <a:srgbClr val="000000"/>
              </a:solidFill>
              <a:ea typeface="华文宋体" panose="02010600040101010101" pitchFamily="2" charset="-122"/>
            </a:endParaRPr>
          </a:p>
          <a:p>
            <a:pPr algn="just">
              <a:spcBef>
                <a:spcPct val="50000"/>
              </a:spcBef>
            </a:pPr>
            <a:r>
              <a:rPr lang="zh-CN" altLang="en-US" dirty="0">
                <a:solidFill>
                  <a:srgbClr val="000000"/>
                </a:solidFill>
                <a:ea typeface="华文宋体" panose="02010600040101010101" pitchFamily="2" charset="-122"/>
              </a:rPr>
              <a:t>存储模式为</a:t>
            </a:r>
            <a:r>
              <a:rPr lang="en-US" altLang="zh-CN" dirty="0">
                <a:solidFill>
                  <a:srgbClr val="000000"/>
                </a:solidFill>
                <a:ea typeface="华文宋体" panose="02010600040101010101" pitchFamily="2" charset="-122"/>
              </a:rPr>
              <a:t>Compact, Large, Huge</a:t>
            </a:r>
            <a:r>
              <a:rPr lang="zh-CN" altLang="en-US" dirty="0">
                <a:solidFill>
                  <a:srgbClr val="000000"/>
                </a:solidFill>
                <a:ea typeface="华文宋体" panose="02010600040101010101" pitchFamily="2" charset="-122"/>
              </a:rPr>
              <a:t>时，默认项为</a:t>
            </a:r>
            <a:r>
              <a:rPr lang="en-US" altLang="zh-CN" dirty="0">
                <a:solidFill>
                  <a:srgbClr val="000000"/>
                </a:solidFill>
                <a:ea typeface="华文宋体" panose="02010600040101010101" pitchFamily="2" charset="-122"/>
              </a:rPr>
              <a:t>FARSTACK</a:t>
            </a:r>
            <a:r>
              <a:rPr lang="zh-CN" altLang="en-US" dirty="0">
                <a:solidFill>
                  <a:srgbClr val="000000"/>
                </a:solidFill>
                <a:ea typeface="华文宋体" panose="02010600040101010101" pitchFamily="2" charset="-122"/>
              </a:rPr>
              <a:t>（</a:t>
            </a:r>
            <a:r>
              <a:rPr lang="en-US" altLang="zh-CN" dirty="0">
                <a:solidFill>
                  <a:srgbClr val="000000"/>
                </a:solidFill>
                <a:ea typeface="华文宋体" panose="02010600040101010101" pitchFamily="2" charset="-122"/>
              </a:rPr>
              <a:t>DS</a:t>
            </a:r>
            <a:r>
              <a:rPr lang="zh-CN" altLang="en-US" dirty="0">
                <a:solidFill>
                  <a:srgbClr val="000000"/>
                </a:solidFill>
                <a:ea typeface="华文宋体" panose="02010600040101010101" pitchFamily="2" charset="-122"/>
              </a:rPr>
              <a:t>和</a:t>
            </a:r>
            <a:r>
              <a:rPr lang="en-US" altLang="zh-CN" dirty="0">
                <a:solidFill>
                  <a:srgbClr val="000000"/>
                </a:solidFill>
                <a:ea typeface="华文宋体" panose="02010600040101010101" pitchFamily="2" charset="-122"/>
              </a:rPr>
              <a:t>SS</a:t>
            </a:r>
            <a:r>
              <a:rPr lang="zh-CN" altLang="en-US" dirty="0">
                <a:solidFill>
                  <a:srgbClr val="000000"/>
                </a:solidFill>
                <a:ea typeface="华文宋体" panose="02010600040101010101" pitchFamily="2" charset="-122"/>
              </a:rPr>
              <a:t>不合并） 。</a:t>
            </a:r>
            <a:endParaRPr lang="en-US" altLang="zh-CN" dirty="0">
              <a:solidFill>
                <a:srgbClr val="000000"/>
              </a:solidFill>
              <a:ea typeface="华文宋体" panose="02010600040101010101" pitchFamily="2" charset="-122"/>
            </a:endParaRPr>
          </a:p>
          <a:p>
            <a:endParaRPr lang="zh-CN" altLang="en-US" dirty="0"/>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Tree>
    <p:extLst>
      <p:ext uri="{BB962C8B-B14F-4D97-AF65-F5344CB8AC3E}">
        <p14:creationId xmlns:p14="http://schemas.microsoft.com/office/powerpoint/2010/main" val="392721835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75556" y="1030412"/>
            <a:ext cx="846094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u"/>
            </a:pPr>
            <a:r>
              <a:rPr lang="zh-CN" altLang="en-US" dirty="0">
                <a:solidFill>
                  <a:srgbClr val="000000"/>
                </a:solidFill>
              </a:rPr>
              <a:t>段组定义伪操作</a:t>
            </a:r>
            <a:r>
              <a:rPr lang="en-US" altLang="zh-CN" dirty="0">
                <a:solidFill>
                  <a:srgbClr val="000000"/>
                </a:solidFill>
              </a:rPr>
              <a:t>(GROUP)</a:t>
            </a:r>
            <a:r>
              <a:rPr lang="zh-CN" altLang="en-US" dirty="0">
                <a:solidFill>
                  <a:srgbClr val="000000"/>
                </a:solidFill>
              </a:rPr>
              <a:t>：</a:t>
            </a:r>
            <a:endParaRPr lang="en-US" altLang="zh-CN" dirty="0">
              <a:solidFill>
                <a:srgbClr val="000000"/>
              </a:solidFill>
            </a:endParaRPr>
          </a:p>
          <a:p>
            <a:pPr>
              <a:spcBef>
                <a:spcPct val="20000"/>
              </a:spcBef>
            </a:pPr>
            <a:r>
              <a:rPr lang="en-US" altLang="zh-CN" dirty="0">
                <a:latin typeface="+mn-lt"/>
              </a:rPr>
              <a:t>	</a:t>
            </a:r>
            <a:r>
              <a:rPr lang="en-US" altLang="zh-CN" sz="2000" dirty="0" err="1">
                <a:latin typeface="+mn-lt"/>
              </a:rPr>
              <a:t>Groupname</a:t>
            </a:r>
            <a:r>
              <a:rPr lang="en-US" altLang="zh-CN" sz="2000" dirty="0">
                <a:latin typeface="+mn-lt"/>
              </a:rPr>
              <a:t>	</a:t>
            </a:r>
            <a:r>
              <a:rPr lang="en-US" altLang="zh-CN" sz="2000" dirty="0">
                <a:solidFill>
                  <a:srgbClr val="FF0000"/>
                </a:solidFill>
                <a:latin typeface="+mn-lt"/>
              </a:rPr>
              <a:t>Group</a:t>
            </a:r>
            <a:r>
              <a:rPr lang="en-US" altLang="zh-CN" sz="2000" dirty="0">
                <a:latin typeface="+mn-lt"/>
              </a:rPr>
              <a:t>	segname1, segname2…</a:t>
            </a:r>
            <a:endParaRPr lang="zh-CN" altLang="en-US" sz="2000" b="1" dirty="0">
              <a:latin typeface="+mn-lt"/>
            </a:endParaRPr>
          </a:p>
        </p:txBody>
      </p:sp>
      <p:sp>
        <p:nvSpPr>
          <p:cNvPr id="14340" name="Rectangle 4"/>
          <p:cNvSpPr>
            <a:spLocks noChangeArrowheads="1"/>
          </p:cNvSpPr>
          <p:nvPr/>
        </p:nvSpPr>
        <p:spPr bwMode="auto">
          <a:xfrm>
            <a:off x="2195736" y="1916832"/>
            <a:ext cx="5400600" cy="48320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1800" b="0" dirty="0">
                <a:solidFill>
                  <a:srgbClr val="000000"/>
                </a:solidFill>
                <a:latin typeface="+mn-lt"/>
              </a:rPr>
              <a:t>dseg1  segment</a:t>
            </a:r>
          </a:p>
          <a:p>
            <a:pPr eaLnBrk="0" hangingPunct="0"/>
            <a:r>
              <a:rPr lang="en-US" altLang="zh-CN" sz="1800" b="0" dirty="0">
                <a:solidFill>
                  <a:srgbClr val="000000"/>
                </a:solidFill>
                <a:latin typeface="+mn-lt"/>
              </a:rPr>
              <a:t>       ……</a:t>
            </a:r>
          </a:p>
          <a:p>
            <a:pPr eaLnBrk="0" hangingPunct="0"/>
            <a:r>
              <a:rPr lang="en-US" altLang="zh-CN" sz="1800" b="0" dirty="0">
                <a:solidFill>
                  <a:srgbClr val="000000"/>
                </a:solidFill>
                <a:latin typeface="+mn-lt"/>
              </a:rPr>
              <a:t>dseg1  ends   </a:t>
            </a:r>
          </a:p>
          <a:p>
            <a:pPr eaLnBrk="0" hangingPunct="0"/>
            <a:r>
              <a:rPr lang="en-US" altLang="zh-CN" sz="1800" b="0" dirty="0">
                <a:solidFill>
                  <a:srgbClr val="000000"/>
                </a:solidFill>
                <a:latin typeface="+mn-lt"/>
              </a:rPr>
              <a:t>dseg2  segment</a:t>
            </a:r>
          </a:p>
          <a:p>
            <a:pPr eaLnBrk="0" hangingPunct="0"/>
            <a:r>
              <a:rPr lang="en-US" altLang="zh-CN" sz="1800" b="0" dirty="0">
                <a:solidFill>
                  <a:srgbClr val="000000"/>
                </a:solidFill>
                <a:latin typeface="+mn-lt"/>
              </a:rPr>
              <a:t>       ……</a:t>
            </a:r>
          </a:p>
          <a:p>
            <a:pPr eaLnBrk="0" hangingPunct="0"/>
            <a:r>
              <a:rPr lang="en-US" altLang="zh-CN" sz="1800" b="0" dirty="0">
                <a:solidFill>
                  <a:srgbClr val="000000"/>
                </a:solidFill>
                <a:latin typeface="+mn-lt"/>
              </a:rPr>
              <a:t>dseg2  ends</a:t>
            </a:r>
          </a:p>
          <a:p>
            <a:pPr eaLnBrk="0" hangingPunct="0"/>
            <a:r>
              <a:rPr lang="en-US" altLang="zh-CN" sz="2000" b="0" dirty="0" err="1">
                <a:solidFill>
                  <a:srgbClr val="FF0000"/>
                </a:solidFill>
                <a:latin typeface="+mn-lt"/>
              </a:rPr>
              <a:t>datagroup</a:t>
            </a:r>
            <a:r>
              <a:rPr lang="en-US" altLang="zh-CN" sz="2000" b="0" dirty="0">
                <a:solidFill>
                  <a:srgbClr val="FF0000"/>
                </a:solidFill>
                <a:latin typeface="+mn-lt"/>
              </a:rPr>
              <a:t>  group  dseg1, dseg2</a:t>
            </a:r>
          </a:p>
          <a:p>
            <a:pPr eaLnBrk="0" hangingPunct="0"/>
            <a:r>
              <a:rPr lang="en-US" altLang="zh-CN" sz="1800" b="0" dirty="0" err="1">
                <a:solidFill>
                  <a:srgbClr val="000000"/>
                </a:solidFill>
                <a:latin typeface="+mn-lt"/>
              </a:rPr>
              <a:t>cseg</a:t>
            </a:r>
            <a:r>
              <a:rPr lang="en-US" altLang="zh-CN" sz="1800" b="0" dirty="0">
                <a:solidFill>
                  <a:srgbClr val="000000"/>
                </a:solidFill>
                <a:latin typeface="+mn-lt"/>
              </a:rPr>
              <a:t>   segment</a:t>
            </a:r>
          </a:p>
          <a:p>
            <a:pPr eaLnBrk="0" hangingPunct="0"/>
            <a:r>
              <a:rPr lang="en-US" altLang="zh-CN" sz="1800" b="0" dirty="0">
                <a:solidFill>
                  <a:srgbClr val="000000"/>
                </a:solidFill>
                <a:latin typeface="+mn-lt"/>
              </a:rPr>
              <a:t>       assume   </a:t>
            </a:r>
            <a:r>
              <a:rPr lang="en-US" altLang="zh-CN" sz="1800" b="0" dirty="0" err="1">
                <a:solidFill>
                  <a:srgbClr val="000000"/>
                </a:solidFill>
                <a:latin typeface="+mn-lt"/>
              </a:rPr>
              <a:t>cs:cseg</a:t>
            </a:r>
            <a:r>
              <a:rPr lang="en-US" altLang="zh-CN" sz="1800" b="0" dirty="0">
                <a:solidFill>
                  <a:srgbClr val="000000"/>
                </a:solidFill>
                <a:latin typeface="+mn-lt"/>
              </a:rPr>
              <a:t>, </a:t>
            </a:r>
            <a:r>
              <a:rPr lang="en-US" altLang="zh-CN" sz="1800" b="0" dirty="0">
                <a:solidFill>
                  <a:srgbClr val="FF0000"/>
                </a:solidFill>
                <a:latin typeface="+mn-lt"/>
              </a:rPr>
              <a:t>ds: </a:t>
            </a:r>
            <a:r>
              <a:rPr lang="en-US" altLang="zh-CN" sz="1800" b="0" dirty="0" err="1">
                <a:solidFill>
                  <a:srgbClr val="FF0000"/>
                </a:solidFill>
                <a:latin typeface="+mn-lt"/>
              </a:rPr>
              <a:t>datagroup</a:t>
            </a:r>
            <a:endParaRPr lang="en-US" altLang="zh-CN" sz="1800" b="0" dirty="0">
              <a:solidFill>
                <a:srgbClr val="FF0000"/>
              </a:solidFill>
              <a:latin typeface="+mn-lt"/>
            </a:endParaRPr>
          </a:p>
          <a:p>
            <a:pPr eaLnBrk="0" hangingPunct="0"/>
            <a:r>
              <a:rPr lang="en-US" altLang="zh-CN" sz="1800" b="0" dirty="0">
                <a:solidFill>
                  <a:srgbClr val="000000"/>
                </a:solidFill>
                <a:latin typeface="+mn-lt"/>
              </a:rPr>
              <a:t>start:</a:t>
            </a:r>
          </a:p>
          <a:p>
            <a:pPr eaLnBrk="0" hangingPunct="0"/>
            <a:r>
              <a:rPr lang="en-US" altLang="zh-CN" sz="1800" b="0" dirty="0">
                <a:solidFill>
                  <a:srgbClr val="000000"/>
                </a:solidFill>
                <a:latin typeface="+mn-lt"/>
              </a:rPr>
              <a:t>       </a:t>
            </a:r>
            <a:r>
              <a:rPr lang="en-US" altLang="zh-CN" sz="1800" b="0" dirty="0" err="1">
                <a:solidFill>
                  <a:srgbClr val="000000"/>
                </a:solidFill>
                <a:latin typeface="+mn-lt"/>
              </a:rPr>
              <a:t>mov</a:t>
            </a:r>
            <a:r>
              <a:rPr lang="en-US" altLang="zh-CN" sz="1800" b="0" dirty="0">
                <a:solidFill>
                  <a:srgbClr val="000000"/>
                </a:solidFill>
                <a:latin typeface="+mn-lt"/>
              </a:rPr>
              <a:t>  ax, </a:t>
            </a:r>
            <a:r>
              <a:rPr lang="en-US" altLang="zh-CN" sz="1800" b="0" dirty="0" err="1">
                <a:solidFill>
                  <a:srgbClr val="FF0000"/>
                </a:solidFill>
                <a:latin typeface="+mn-lt"/>
              </a:rPr>
              <a:t>datagroup</a:t>
            </a:r>
            <a:endParaRPr lang="en-US" altLang="zh-CN" sz="1800" b="0" dirty="0">
              <a:solidFill>
                <a:srgbClr val="FF0000"/>
              </a:solidFill>
              <a:latin typeface="+mn-lt"/>
            </a:endParaRPr>
          </a:p>
          <a:p>
            <a:pPr eaLnBrk="0" hangingPunct="0"/>
            <a:r>
              <a:rPr lang="en-US" altLang="zh-CN" sz="1800" b="0" dirty="0">
                <a:solidFill>
                  <a:srgbClr val="000000"/>
                </a:solidFill>
                <a:latin typeface="+mn-lt"/>
              </a:rPr>
              <a:t>       </a:t>
            </a:r>
            <a:r>
              <a:rPr lang="en-US" altLang="zh-CN" sz="1800" b="0" dirty="0" err="1">
                <a:solidFill>
                  <a:srgbClr val="000000"/>
                </a:solidFill>
                <a:latin typeface="+mn-lt"/>
              </a:rPr>
              <a:t>mov</a:t>
            </a:r>
            <a:r>
              <a:rPr lang="en-US" altLang="zh-CN" sz="1800" b="0" dirty="0">
                <a:solidFill>
                  <a:srgbClr val="000000"/>
                </a:solidFill>
                <a:latin typeface="+mn-lt"/>
              </a:rPr>
              <a:t>  ds, ax</a:t>
            </a:r>
          </a:p>
          <a:p>
            <a:pPr eaLnBrk="0" hangingPunct="0"/>
            <a:r>
              <a:rPr lang="en-US" altLang="zh-CN" sz="1800" b="0" dirty="0">
                <a:solidFill>
                  <a:srgbClr val="000000"/>
                </a:solidFill>
                <a:latin typeface="+mn-lt"/>
              </a:rPr>
              <a:t>       ……</a:t>
            </a:r>
          </a:p>
          <a:p>
            <a:pPr eaLnBrk="0" hangingPunct="0"/>
            <a:r>
              <a:rPr lang="en-US" altLang="zh-CN" sz="1800" b="0" dirty="0">
                <a:solidFill>
                  <a:srgbClr val="000000"/>
                </a:solidFill>
                <a:latin typeface="+mn-lt"/>
              </a:rPr>
              <a:t>       </a:t>
            </a:r>
            <a:r>
              <a:rPr lang="en-US" altLang="zh-CN" sz="1800" b="0" dirty="0" err="1">
                <a:solidFill>
                  <a:srgbClr val="000000"/>
                </a:solidFill>
                <a:latin typeface="+mn-lt"/>
              </a:rPr>
              <a:t>mov</a:t>
            </a:r>
            <a:r>
              <a:rPr lang="en-US" altLang="zh-CN" sz="1800" b="0" dirty="0">
                <a:solidFill>
                  <a:srgbClr val="000000"/>
                </a:solidFill>
                <a:latin typeface="+mn-lt"/>
              </a:rPr>
              <a:t>  ax, 4c00h</a:t>
            </a:r>
          </a:p>
          <a:p>
            <a:pPr eaLnBrk="0" hangingPunct="0"/>
            <a:r>
              <a:rPr lang="en-US" altLang="zh-CN" sz="1800" b="0" dirty="0">
                <a:solidFill>
                  <a:srgbClr val="000000"/>
                </a:solidFill>
                <a:latin typeface="+mn-lt"/>
              </a:rPr>
              <a:t>       </a:t>
            </a:r>
            <a:r>
              <a:rPr lang="en-US" altLang="zh-CN" sz="1800" b="0" dirty="0" err="1">
                <a:solidFill>
                  <a:srgbClr val="000000"/>
                </a:solidFill>
                <a:latin typeface="+mn-lt"/>
              </a:rPr>
              <a:t>int</a:t>
            </a:r>
            <a:r>
              <a:rPr lang="en-US" altLang="zh-CN" sz="1800" b="0" dirty="0">
                <a:solidFill>
                  <a:srgbClr val="000000"/>
                </a:solidFill>
                <a:latin typeface="+mn-lt"/>
              </a:rPr>
              <a:t>  21h</a:t>
            </a:r>
          </a:p>
          <a:p>
            <a:pPr eaLnBrk="0" hangingPunct="0"/>
            <a:r>
              <a:rPr lang="en-US" altLang="zh-CN" sz="1800" b="0" dirty="0" err="1">
                <a:solidFill>
                  <a:srgbClr val="000000"/>
                </a:solidFill>
                <a:latin typeface="+mn-lt"/>
              </a:rPr>
              <a:t>cseg</a:t>
            </a:r>
            <a:r>
              <a:rPr lang="en-US" altLang="zh-CN" sz="1800" b="0" dirty="0">
                <a:solidFill>
                  <a:srgbClr val="000000"/>
                </a:solidFill>
                <a:latin typeface="+mn-lt"/>
              </a:rPr>
              <a:t>   ends</a:t>
            </a:r>
          </a:p>
          <a:p>
            <a:pPr eaLnBrk="0" hangingPunct="0"/>
            <a:r>
              <a:rPr lang="en-US" altLang="zh-CN" sz="1800" b="0" dirty="0">
                <a:solidFill>
                  <a:srgbClr val="000000"/>
                </a:solidFill>
                <a:latin typeface="+mn-lt"/>
              </a:rPr>
              <a:t>       end  start</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
        <p:nvSpPr>
          <p:cNvPr id="5" name="Rectangle 4">
            <a:extLst>
              <a:ext uri="{FF2B5EF4-FFF2-40B4-BE49-F238E27FC236}">
                <a16:creationId xmlns:a16="http://schemas.microsoft.com/office/drawing/2014/main" id="{4338BBE8-876C-D341-A031-49F2C20210DE}"/>
              </a:ext>
            </a:extLst>
          </p:cNvPr>
          <p:cNvSpPr/>
          <p:nvPr/>
        </p:nvSpPr>
        <p:spPr>
          <a:xfrm>
            <a:off x="4535996" y="2513918"/>
            <a:ext cx="1692188" cy="307777"/>
          </a:xfrm>
          <a:prstGeom prst="rect">
            <a:avLst/>
          </a:prstGeom>
          <a:solidFill>
            <a:schemeClr val="bg1"/>
          </a:solidFill>
          <a:ln w="28575">
            <a:solidFill>
              <a:srgbClr val="3333FF"/>
            </a:solidFill>
          </a:ln>
        </p:spPr>
        <p:txBody>
          <a:bodyPr wrap="square">
            <a:spAutoFit/>
          </a:bodyPr>
          <a:lstStyle/>
          <a:p>
            <a:pPr algn="just" eaLnBrk="0" hangingPunct="0"/>
            <a:r>
              <a:rPr lang="zh-CN" altLang="en-US" sz="1400" b="0" dirty="0">
                <a:solidFill>
                  <a:srgbClr val="FF0000"/>
                </a:solidFill>
                <a:ea typeface="楷体_GB2312" pitchFamily="49" charset="-122"/>
              </a:rPr>
              <a:t>共用一个段寄存器</a:t>
            </a:r>
            <a:endParaRPr lang="en-US" altLang="zh-CN" sz="1400" dirty="0">
              <a:solidFill>
                <a:srgbClr val="FF0000"/>
              </a:solidFill>
              <a:latin typeface="华文宋体" panose="02010600040101010101" pitchFamily="2" charset="-122"/>
              <a:ea typeface="华文宋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863588" y="995363"/>
            <a:ext cx="49664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00"/>
                </a:solidFill>
              </a:rPr>
              <a:t>◆ </a:t>
            </a:r>
            <a:r>
              <a:rPr lang="zh-CN" altLang="en-US" dirty="0">
                <a:solidFill>
                  <a:srgbClr val="000000"/>
                </a:solidFill>
              </a:rPr>
              <a:t>数据定义及存储器分配伪操作：</a:t>
            </a:r>
          </a:p>
        </p:txBody>
      </p:sp>
      <p:sp>
        <p:nvSpPr>
          <p:cNvPr id="17411" name="Text Box 3"/>
          <p:cNvSpPr txBox="1">
            <a:spLocks noChangeArrowheads="1"/>
          </p:cNvSpPr>
          <p:nvPr/>
        </p:nvSpPr>
        <p:spPr bwMode="auto">
          <a:xfrm>
            <a:off x="685800" y="1533525"/>
            <a:ext cx="6934200" cy="800219"/>
          </a:xfrm>
          <a:prstGeom prst="rect">
            <a:avLst/>
          </a:prstGeom>
          <a:noFill/>
          <a:ln w="9525">
            <a:solidFill>
              <a:srgbClr val="FF0000"/>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lnSpc>
                <a:spcPct val="115000"/>
              </a:lnSpc>
            </a:pPr>
            <a:r>
              <a:rPr lang="en-US" altLang="zh-CN" sz="2000" b="0" dirty="0">
                <a:solidFill>
                  <a:srgbClr val="000000"/>
                </a:solidFill>
              </a:rPr>
              <a:t>[</a:t>
            </a:r>
            <a:r>
              <a:rPr lang="zh-CN" altLang="en-US" sz="2000" b="0" dirty="0">
                <a:solidFill>
                  <a:srgbClr val="000000"/>
                </a:solidFill>
              </a:rPr>
              <a:t>变量</a:t>
            </a:r>
            <a:r>
              <a:rPr lang="en-US" altLang="zh-CN" sz="2000" b="0" dirty="0">
                <a:solidFill>
                  <a:srgbClr val="000000"/>
                </a:solidFill>
              </a:rPr>
              <a:t>]   </a:t>
            </a:r>
            <a:r>
              <a:rPr lang="zh-CN" altLang="en-US" sz="2000" b="0" dirty="0">
                <a:solidFill>
                  <a:srgbClr val="000000"/>
                </a:solidFill>
              </a:rPr>
              <a:t>助记符   操作数 </a:t>
            </a:r>
            <a:r>
              <a:rPr lang="en-US" altLang="zh-CN" sz="2000" b="0" dirty="0">
                <a:solidFill>
                  <a:srgbClr val="000000"/>
                </a:solidFill>
              </a:rPr>
              <a:t>[ , </a:t>
            </a:r>
            <a:r>
              <a:rPr lang="zh-CN" altLang="en-US" sz="2000" b="0" dirty="0">
                <a:solidFill>
                  <a:srgbClr val="000000"/>
                </a:solidFill>
              </a:rPr>
              <a:t>操作数 </a:t>
            </a:r>
            <a:r>
              <a:rPr lang="en-US" altLang="zh-CN" sz="2000" b="0" dirty="0">
                <a:solidFill>
                  <a:srgbClr val="000000"/>
                </a:solidFill>
              </a:rPr>
              <a:t>, … ]  [ ; </a:t>
            </a:r>
            <a:r>
              <a:rPr lang="zh-CN" altLang="en-US" sz="2000" b="0" dirty="0">
                <a:solidFill>
                  <a:srgbClr val="000000"/>
                </a:solidFill>
                <a:ea typeface="楷体_GB2312" pitchFamily="49" charset="-122"/>
              </a:rPr>
              <a:t>注释</a:t>
            </a:r>
            <a:r>
              <a:rPr lang="en-US" altLang="zh-CN" sz="2000" b="0" dirty="0">
                <a:solidFill>
                  <a:srgbClr val="000000"/>
                </a:solidFill>
              </a:rPr>
              <a:t>] </a:t>
            </a:r>
          </a:p>
          <a:p>
            <a:pPr algn="just" eaLnBrk="0" hangingPunct="0">
              <a:lnSpc>
                <a:spcPct val="115000"/>
              </a:lnSpc>
            </a:pPr>
            <a:r>
              <a:rPr lang="en-US" altLang="zh-CN" sz="2000" b="0" dirty="0">
                <a:solidFill>
                  <a:srgbClr val="000000"/>
                </a:solidFill>
              </a:rPr>
              <a:t>              </a:t>
            </a:r>
            <a:r>
              <a:rPr lang="zh-CN" altLang="en-US" sz="2000" b="0" dirty="0">
                <a:solidFill>
                  <a:srgbClr val="000000"/>
                </a:solidFill>
              </a:rPr>
              <a:t>助记符：</a:t>
            </a:r>
            <a:r>
              <a:rPr lang="en-US" altLang="zh-CN" sz="2000" b="0" dirty="0">
                <a:solidFill>
                  <a:srgbClr val="000000"/>
                </a:solidFill>
                <a:latin typeface="Lucida Console" panose="020B0609040504020204" pitchFamily="49" charset="0"/>
              </a:rPr>
              <a:t>DB DW DD DF DQ DT</a:t>
            </a:r>
          </a:p>
        </p:txBody>
      </p:sp>
      <p:sp>
        <p:nvSpPr>
          <p:cNvPr id="17412" name="Text Box 4"/>
          <p:cNvSpPr txBox="1">
            <a:spLocks noChangeArrowheads="1"/>
          </p:cNvSpPr>
          <p:nvPr/>
        </p:nvSpPr>
        <p:spPr bwMode="auto">
          <a:xfrm>
            <a:off x="977776" y="4238625"/>
            <a:ext cx="5257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20000"/>
              </a:lnSpc>
            </a:pPr>
            <a:r>
              <a:rPr lang="en-US" altLang="zh-CN" sz="2000" dirty="0">
                <a:solidFill>
                  <a:srgbClr val="000000"/>
                </a:solidFill>
                <a:latin typeface="Lucida Console" panose="020B0609040504020204" pitchFamily="49" charset="0"/>
              </a:rPr>
              <a:t>DATA_BYTE  DB  10,4,10H,</a:t>
            </a:r>
            <a:r>
              <a:rPr lang="en-US" altLang="zh-CN" sz="2000" dirty="0">
                <a:solidFill>
                  <a:srgbClr val="FF0000"/>
                </a:solidFill>
                <a:latin typeface="Lucida Console" panose="020B0609040504020204" pitchFamily="49" charset="0"/>
              </a:rPr>
              <a:t>?</a:t>
            </a:r>
          </a:p>
          <a:p>
            <a:pPr algn="just" eaLnBrk="0" hangingPunct="0">
              <a:lnSpc>
                <a:spcPct val="120000"/>
              </a:lnSpc>
            </a:pPr>
            <a:r>
              <a:rPr lang="en-US" altLang="zh-CN" sz="2000" dirty="0">
                <a:solidFill>
                  <a:srgbClr val="000000"/>
                </a:solidFill>
                <a:latin typeface="Lucida Console" panose="020B0609040504020204" pitchFamily="49" charset="0"/>
              </a:rPr>
              <a:t>DATA_WORD  DW  100,100H,-5,</a:t>
            </a:r>
            <a:r>
              <a:rPr lang="en-US" altLang="zh-CN" sz="2000" dirty="0">
                <a:solidFill>
                  <a:srgbClr val="FF0000"/>
                </a:solidFill>
                <a:latin typeface="Lucida Console" panose="020B0609040504020204" pitchFamily="49" charset="0"/>
              </a:rPr>
              <a:t>?</a:t>
            </a:r>
          </a:p>
        </p:txBody>
      </p:sp>
      <p:grpSp>
        <p:nvGrpSpPr>
          <p:cNvPr id="17413" name="Group 5"/>
          <p:cNvGrpSpPr/>
          <p:nvPr/>
        </p:nvGrpSpPr>
        <p:grpSpPr bwMode="auto">
          <a:xfrm>
            <a:off x="7924800" y="2117725"/>
            <a:ext cx="762000" cy="4343400"/>
            <a:chOff x="4512" y="1440"/>
            <a:chExt cx="480" cy="2736"/>
          </a:xfrm>
        </p:grpSpPr>
        <p:grpSp>
          <p:nvGrpSpPr>
            <p:cNvPr id="17414" name="Group 6"/>
            <p:cNvGrpSpPr/>
            <p:nvPr/>
          </p:nvGrpSpPr>
          <p:grpSpPr bwMode="auto">
            <a:xfrm>
              <a:off x="4512" y="3744"/>
              <a:ext cx="480" cy="220"/>
              <a:chOff x="4176" y="2352"/>
              <a:chExt cx="480" cy="220"/>
            </a:xfrm>
          </p:grpSpPr>
          <p:sp>
            <p:nvSpPr>
              <p:cNvPr id="17415" name="Rectangle 7"/>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16" name="Text Box 8"/>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a:t>
                </a:r>
              </a:p>
            </p:txBody>
          </p:sp>
        </p:grpSp>
        <p:grpSp>
          <p:nvGrpSpPr>
            <p:cNvPr id="17417" name="Group 9"/>
            <p:cNvGrpSpPr/>
            <p:nvPr/>
          </p:nvGrpSpPr>
          <p:grpSpPr bwMode="auto">
            <a:xfrm>
              <a:off x="4512" y="1632"/>
              <a:ext cx="480" cy="2140"/>
              <a:chOff x="4176" y="1920"/>
              <a:chExt cx="480" cy="2140"/>
            </a:xfrm>
          </p:grpSpPr>
          <p:grpSp>
            <p:nvGrpSpPr>
              <p:cNvPr id="17418" name="Group 10"/>
              <p:cNvGrpSpPr/>
              <p:nvPr/>
            </p:nvGrpSpPr>
            <p:grpSpPr bwMode="auto">
              <a:xfrm>
                <a:off x="4176" y="1920"/>
                <a:ext cx="480" cy="1756"/>
                <a:chOff x="4176" y="2352"/>
                <a:chExt cx="480" cy="1756"/>
              </a:xfrm>
            </p:grpSpPr>
            <p:grpSp>
              <p:nvGrpSpPr>
                <p:cNvPr id="17419" name="Group 11"/>
                <p:cNvGrpSpPr/>
                <p:nvPr/>
              </p:nvGrpSpPr>
              <p:grpSpPr bwMode="auto">
                <a:xfrm>
                  <a:off x="4176" y="2352"/>
                  <a:ext cx="480" cy="220"/>
                  <a:chOff x="4176" y="2352"/>
                  <a:chExt cx="480" cy="220"/>
                </a:xfrm>
              </p:grpSpPr>
              <p:sp>
                <p:nvSpPr>
                  <p:cNvPr id="17420" name="Rectangle 12"/>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21" name="Text Box 13"/>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0AH</a:t>
                    </a:r>
                  </a:p>
                </p:txBody>
              </p:sp>
            </p:grpSp>
            <p:grpSp>
              <p:nvGrpSpPr>
                <p:cNvPr id="17422" name="Group 14"/>
                <p:cNvGrpSpPr/>
                <p:nvPr/>
              </p:nvGrpSpPr>
              <p:grpSpPr bwMode="auto">
                <a:xfrm>
                  <a:off x="4176" y="2544"/>
                  <a:ext cx="480" cy="220"/>
                  <a:chOff x="4176" y="2352"/>
                  <a:chExt cx="480" cy="220"/>
                </a:xfrm>
              </p:grpSpPr>
              <p:sp>
                <p:nvSpPr>
                  <p:cNvPr id="17423" name="Rectangle 15"/>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24" name="Text Box 16"/>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04H</a:t>
                    </a:r>
                  </a:p>
                </p:txBody>
              </p:sp>
            </p:grpSp>
            <p:grpSp>
              <p:nvGrpSpPr>
                <p:cNvPr id="17425" name="Group 17"/>
                <p:cNvGrpSpPr/>
                <p:nvPr/>
              </p:nvGrpSpPr>
              <p:grpSpPr bwMode="auto">
                <a:xfrm>
                  <a:off x="4176" y="2736"/>
                  <a:ext cx="480" cy="220"/>
                  <a:chOff x="4176" y="2352"/>
                  <a:chExt cx="480" cy="220"/>
                </a:xfrm>
              </p:grpSpPr>
              <p:sp>
                <p:nvSpPr>
                  <p:cNvPr id="17426" name="Rectangle 18"/>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27" name="Text Box 19"/>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10H</a:t>
                    </a:r>
                  </a:p>
                </p:txBody>
              </p:sp>
            </p:grpSp>
            <p:grpSp>
              <p:nvGrpSpPr>
                <p:cNvPr id="17428" name="Group 20"/>
                <p:cNvGrpSpPr/>
                <p:nvPr/>
              </p:nvGrpSpPr>
              <p:grpSpPr bwMode="auto">
                <a:xfrm>
                  <a:off x="4176" y="2928"/>
                  <a:ext cx="480" cy="220"/>
                  <a:chOff x="4176" y="2352"/>
                  <a:chExt cx="480" cy="220"/>
                </a:xfrm>
              </p:grpSpPr>
              <p:sp>
                <p:nvSpPr>
                  <p:cNvPr id="17429" name="Rectangle 21"/>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0" name="Text Box 22"/>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a:t>
                    </a:r>
                  </a:p>
                </p:txBody>
              </p:sp>
            </p:grpSp>
            <p:grpSp>
              <p:nvGrpSpPr>
                <p:cNvPr id="17431" name="Group 23"/>
                <p:cNvGrpSpPr/>
                <p:nvPr/>
              </p:nvGrpSpPr>
              <p:grpSpPr bwMode="auto">
                <a:xfrm>
                  <a:off x="4176" y="3120"/>
                  <a:ext cx="480" cy="220"/>
                  <a:chOff x="4176" y="2352"/>
                  <a:chExt cx="480" cy="220"/>
                </a:xfrm>
              </p:grpSpPr>
              <p:sp>
                <p:nvSpPr>
                  <p:cNvPr id="17432" name="Rectangle 24"/>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3" name="Text Box 25"/>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64H</a:t>
                    </a:r>
                  </a:p>
                </p:txBody>
              </p:sp>
            </p:grpSp>
            <p:grpSp>
              <p:nvGrpSpPr>
                <p:cNvPr id="17434" name="Group 26"/>
                <p:cNvGrpSpPr/>
                <p:nvPr/>
              </p:nvGrpSpPr>
              <p:grpSpPr bwMode="auto">
                <a:xfrm>
                  <a:off x="4176" y="3312"/>
                  <a:ext cx="480" cy="220"/>
                  <a:chOff x="4176" y="2352"/>
                  <a:chExt cx="480" cy="220"/>
                </a:xfrm>
              </p:grpSpPr>
              <p:sp>
                <p:nvSpPr>
                  <p:cNvPr id="17435" name="Rectangle 27"/>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6" name="Text Box 28"/>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00H</a:t>
                    </a:r>
                  </a:p>
                </p:txBody>
              </p:sp>
            </p:grpSp>
            <p:grpSp>
              <p:nvGrpSpPr>
                <p:cNvPr id="17437" name="Group 29"/>
                <p:cNvGrpSpPr/>
                <p:nvPr/>
              </p:nvGrpSpPr>
              <p:grpSpPr bwMode="auto">
                <a:xfrm>
                  <a:off x="4176" y="3504"/>
                  <a:ext cx="480" cy="220"/>
                  <a:chOff x="4176" y="2352"/>
                  <a:chExt cx="480" cy="220"/>
                </a:xfrm>
              </p:grpSpPr>
              <p:sp>
                <p:nvSpPr>
                  <p:cNvPr id="17438" name="Rectangle 30"/>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9" name="Text Box 31"/>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00H</a:t>
                    </a:r>
                  </a:p>
                </p:txBody>
              </p:sp>
            </p:grpSp>
            <p:grpSp>
              <p:nvGrpSpPr>
                <p:cNvPr id="17440" name="Group 32"/>
                <p:cNvGrpSpPr/>
                <p:nvPr/>
              </p:nvGrpSpPr>
              <p:grpSpPr bwMode="auto">
                <a:xfrm>
                  <a:off x="4176" y="3696"/>
                  <a:ext cx="480" cy="220"/>
                  <a:chOff x="4176" y="2352"/>
                  <a:chExt cx="480" cy="220"/>
                </a:xfrm>
              </p:grpSpPr>
              <p:sp>
                <p:nvSpPr>
                  <p:cNvPr id="17441" name="Rectangle 33"/>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42" name="Text Box 34"/>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0000"/>
                        </a:solidFill>
                        <a:latin typeface="Lucida Console" panose="020B0609040504020204" pitchFamily="49" charset="0"/>
                      </a:rPr>
                      <a:t> 01H</a:t>
                    </a:r>
                  </a:p>
                </p:txBody>
              </p:sp>
            </p:grpSp>
            <p:grpSp>
              <p:nvGrpSpPr>
                <p:cNvPr id="17443" name="Group 35"/>
                <p:cNvGrpSpPr/>
                <p:nvPr/>
              </p:nvGrpSpPr>
              <p:grpSpPr bwMode="auto">
                <a:xfrm>
                  <a:off x="4176" y="3888"/>
                  <a:ext cx="480" cy="220"/>
                  <a:chOff x="4176" y="2352"/>
                  <a:chExt cx="480" cy="220"/>
                </a:xfrm>
              </p:grpSpPr>
              <p:sp>
                <p:nvSpPr>
                  <p:cNvPr id="17444" name="Rectangle 36"/>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45" name="Text Box 37"/>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FBH</a:t>
                    </a:r>
                  </a:p>
                </p:txBody>
              </p:sp>
            </p:grpSp>
          </p:grpSp>
          <p:grpSp>
            <p:nvGrpSpPr>
              <p:cNvPr id="17446" name="Group 38"/>
              <p:cNvGrpSpPr/>
              <p:nvPr/>
            </p:nvGrpSpPr>
            <p:grpSpPr bwMode="auto">
              <a:xfrm>
                <a:off x="4176" y="3648"/>
                <a:ext cx="480" cy="220"/>
                <a:chOff x="4176" y="2352"/>
                <a:chExt cx="480" cy="220"/>
              </a:xfrm>
            </p:grpSpPr>
            <p:sp>
              <p:nvSpPr>
                <p:cNvPr id="17447" name="Rectangle 39"/>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48" name="Text Box 40"/>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FFH</a:t>
                  </a:r>
                </a:p>
              </p:txBody>
            </p:sp>
          </p:grpSp>
          <p:grpSp>
            <p:nvGrpSpPr>
              <p:cNvPr id="17449" name="Group 41"/>
              <p:cNvGrpSpPr/>
              <p:nvPr/>
            </p:nvGrpSpPr>
            <p:grpSpPr bwMode="auto">
              <a:xfrm>
                <a:off x="4176" y="3840"/>
                <a:ext cx="480" cy="220"/>
                <a:chOff x="4176" y="2352"/>
                <a:chExt cx="480" cy="220"/>
              </a:xfrm>
            </p:grpSpPr>
            <p:sp>
              <p:nvSpPr>
                <p:cNvPr id="17450" name="Rectangle 42"/>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51" name="Text Box 43"/>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a:t>
                  </a:r>
                </a:p>
              </p:txBody>
            </p:sp>
          </p:grpSp>
        </p:grpSp>
        <p:sp>
          <p:nvSpPr>
            <p:cNvPr id="17452" name="Line 44"/>
            <p:cNvSpPr>
              <a:spLocks noChangeShapeType="1"/>
            </p:cNvSpPr>
            <p:nvPr/>
          </p:nvSpPr>
          <p:spPr bwMode="auto">
            <a:xfrm>
              <a:off x="4992" y="1440"/>
              <a:ext cx="0" cy="24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453" name="Line 45"/>
            <p:cNvSpPr>
              <a:spLocks noChangeShapeType="1"/>
            </p:cNvSpPr>
            <p:nvPr/>
          </p:nvSpPr>
          <p:spPr bwMode="auto">
            <a:xfrm>
              <a:off x="4512" y="1440"/>
              <a:ext cx="0" cy="24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454" name="Line 46"/>
            <p:cNvSpPr>
              <a:spLocks noChangeShapeType="1"/>
            </p:cNvSpPr>
            <p:nvPr/>
          </p:nvSpPr>
          <p:spPr bwMode="auto">
            <a:xfrm>
              <a:off x="4992" y="3936"/>
              <a:ext cx="0" cy="24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455" name="Line 47"/>
            <p:cNvSpPr>
              <a:spLocks noChangeShapeType="1"/>
            </p:cNvSpPr>
            <p:nvPr/>
          </p:nvSpPr>
          <p:spPr bwMode="auto">
            <a:xfrm>
              <a:off x="4512" y="3936"/>
              <a:ext cx="0" cy="24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7456" name="Text Box 48"/>
          <p:cNvSpPr txBox="1">
            <a:spLocks noChangeArrowheads="1"/>
          </p:cNvSpPr>
          <p:nvPr/>
        </p:nvSpPr>
        <p:spPr bwMode="auto">
          <a:xfrm>
            <a:off x="6324600" y="2422525"/>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0000"/>
                </a:solidFill>
                <a:latin typeface="Lucida Console" panose="020B0609040504020204" pitchFamily="49" charset="0"/>
              </a:rPr>
              <a:t>DATA_BYTE </a:t>
            </a:r>
            <a:r>
              <a:rPr lang="en-US" altLang="zh-CN" sz="1600" b="1">
                <a:solidFill>
                  <a:srgbClr val="000000"/>
                </a:solidFill>
                <a:latin typeface="Lucida Console" panose="020B0609040504020204" pitchFamily="49" charset="0"/>
                <a:sym typeface="Symbol" panose="05050102010706020507" pitchFamily="18" charset="2"/>
              </a:rPr>
              <a:t></a:t>
            </a:r>
            <a:endParaRPr lang="en-US" altLang="zh-CN" sz="1600" b="1">
              <a:solidFill>
                <a:srgbClr val="000000"/>
              </a:solidFill>
              <a:latin typeface="Lucida Console" panose="020B0609040504020204" pitchFamily="49" charset="0"/>
            </a:endParaRPr>
          </a:p>
        </p:txBody>
      </p:sp>
      <p:sp>
        <p:nvSpPr>
          <p:cNvPr id="17457" name="Text Box 49"/>
          <p:cNvSpPr txBox="1">
            <a:spLocks noChangeArrowheads="1"/>
          </p:cNvSpPr>
          <p:nvPr/>
        </p:nvSpPr>
        <p:spPr bwMode="auto">
          <a:xfrm>
            <a:off x="6248400" y="3641725"/>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0000"/>
                </a:solidFill>
                <a:latin typeface="Lucida Console" panose="020B0609040504020204" pitchFamily="49" charset="0"/>
              </a:rPr>
              <a:t>DATA_WORD </a:t>
            </a:r>
            <a:r>
              <a:rPr lang="en-US" altLang="zh-CN" sz="1600" b="1">
                <a:solidFill>
                  <a:srgbClr val="000000"/>
                </a:solidFill>
                <a:latin typeface="Lucida Console" panose="020B0609040504020204" pitchFamily="49" charset="0"/>
                <a:sym typeface="Symbol" panose="05050102010706020507" pitchFamily="18" charset="2"/>
              </a:rPr>
              <a:t></a:t>
            </a:r>
            <a:endParaRPr lang="en-US" altLang="zh-CN" sz="1600" b="1">
              <a:solidFill>
                <a:srgbClr val="000000"/>
              </a:solidFill>
              <a:latin typeface="Lucida Console" panose="020B0609040504020204" pitchFamily="49" charset="0"/>
            </a:endParaRPr>
          </a:p>
        </p:txBody>
      </p:sp>
      <p:sp>
        <p:nvSpPr>
          <p:cNvPr id="17458" name="Text Box 50"/>
          <p:cNvSpPr txBox="1">
            <a:spLocks noChangeArrowheads="1"/>
          </p:cNvSpPr>
          <p:nvPr/>
        </p:nvSpPr>
        <p:spPr bwMode="auto">
          <a:xfrm>
            <a:off x="1037320" y="3762375"/>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000000"/>
                </a:solidFill>
              </a:rPr>
              <a:t>例：</a:t>
            </a:r>
          </a:p>
        </p:txBody>
      </p:sp>
      <p:sp>
        <p:nvSpPr>
          <p:cNvPr id="5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
        <p:nvSpPr>
          <p:cNvPr id="52" name="Rectangle 51">
            <a:extLst>
              <a:ext uri="{FF2B5EF4-FFF2-40B4-BE49-F238E27FC236}">
                <a16:creationId xmlns:a16="http://schemas.microsoft.com/office/drawing/2014/main" id="{0242A15E-B299-2B48-BF43-7C608573EFCD}"/>
              </a:ext>
            </a:extLst>
          </p:cNvPr>
          <p:cNvSpPr/>
          <p:nvPr/>
        </p:nvSpPr>
        <p:spPr>
          <a:xfrm>
            <a:off x="2334246" y="3607590"/>
            <a:ext cx="2628292" cy="523220"/>
          </a:xfrm>
          <a:prstGeom prst="rect">
            <a:avLst/>
          </a:prstGeom>
          <a:solidFill>
            <a:schemeClr val="bg1"/>
          </a:solidFill>
          <a:ln w="28575">
            <a:solidFill>
              <a:srgbClr val="3333FF"/>
            </a:solidFill>
          </a:ln>
        </p:spPr>
        <p:txBody>
          <a:bodyPr wrap="square">
            <a:spAutoFit/>
          </a:bodyPr>
          <a:lstStyle/>
          <a:p>
            <a:pPr algn="just" eaLnBrk="0" hangingPunct="0"/>
            <a:r>
              <a:rPr lang="zh-CN" altLang="en-US" sz="1400" b="0" dirty="0">
                <a:solidFill>
                  <a:srgbClr val="FF0000"/>
                </a:solidFill>
                <a:ea typeface="楷体_GB2312" pitchFamily="49" charset="-122"/>
              </a:rPr>
              <a:t>？： 只分配存储空间并不存入确定的值，形成未初始化数据</a:t>
            </a:r>
            <a:endParaRPr lang="en-US" altLang="zh-CN" sz="1400" dirty="0">
              <a:solidFill>
                <a:srgbClr val="FF0000"/>
              </a:solidFill>
              <a:latin typeface="华文宋体" panose="02010600040101010101" pitchFamily="2" charset="-122"/>
              <a:ea typeface="华文宋体" panose="02010600040101010101" pitchFamily="2" charset="-122"/>
            </a:endParaRPr>
          </a:p>
        </p:txBody>
      </p:sp>
      <p:sp>
        <p:nvSpPr>
          <p:cNvPr id="53" name="Rectangle 52">
            <a:extLst>
              <a:ext uri="{FF2B5EF4-FFF2-40B4-BE49-F238E27FC236}">
                <a16:creationId xmlns:a16="http://schemas.microsoft.com/office/drawing/2014/main" id="{00ED0A84-4857-E044-B4A1-CB17533FF691}"/>
              </a:ext>
            </a:extLst>
          </p:cNvPr>
          <p:cNvSpPr/>
          <p:nvPr/>
        </p:nvSpPr>
        <p:spPr>
          <a:xfrm>
            <a:off x="1902198" y="2480286"/>
            <a:ext cx="3060340" cy="307777"/>
          </a:xfrm>
          <a:prstGeom prst="rect">
            <a:avLst/>
          </a:prstGeom>
          <a:solidFill>
            <a:schemeClr val="bg1"/>
          </a:solidFill>
          <a:ln w="28575">
            <a:solidFill>
              <a:srgbClr val="3333FF"/>
            </a:solidFill>
          </a:ln>
        </p:spPr>
        <p:txBody>
          <a:bodyPr wrap="square">
            <a:spAutoFit/>
          </a:bodyPr>
          <a:lstStyle/>
          <a:p>
            <a:pPr algn="just" eaLnBrk="0" hangingPunct="0"/>
            <a:r>
              <a:rPr lang="zh-CN" altLang="en-US" sz="1400" b="0" dirty="0">
                <a:solidFill>
                  <a:srgbClr val="FF0000"/>
                </a:solidFill>
                <a:ea typeface="楷体_GB2312" pitchFamily="49" charset="-122"/>
              </a:rPr>
              <a:t>变量指向第一个字节的偏移地址</a:t>
            </a:r>
            <a:endParaRPr lang="en-US" altLang="zh-CN" sz="1400" dirty="0">
              <a:solidFill>
                <a:srgbClr val="FF0000"/>
              </a:solidFill>
              <a:latin typeface="华文宋体" panose="02010600040101010101" pitchFamily="2" charset="-122"/>
              <a:ea typeface="华文宋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6116" name="Object 4"/>
          <p:cNvGraphicFramePr>
            <a:graphicFrameLocks noChangeAspect="1"/>
          </p:cNvGraphicFramePr>
          <p:nvPr/>
        </p:nvGraphicFramePr>
        <p:xfrm>
          <a:off x="827584" y="1556792"/>
          <a:ext cx="7543800" cy="4352925"/>
        </p:xfrm>
        <a:graphic>
          <a:graphicData uri="http://schemas.openxmlformats.org/presentationml/2006/ole">
            <mc:AlternateContent xmlns:mc="http://schemas.openxmlformats.org/markup-compatibility/2006">
              <mc:Choice xmlns:v="urn:schemas-microsoft-com:vml" Requires="v">
                <p:oleObj spid="_x0000_s21930" name="位图图像" r:id="rId3" imgW="5314950" imgH="3067050" progId="Paint.Picture">
                  <p:embed/>
                </p:oleObj>
              </mc:Choice>
              <mc:Fallback>
                <p:oleObj name="位图图像" r:id="rId3" imgW="5314950" imgH="3067050" progId="Paint.Picture">
                  <p:embed/>
                  <p:pic>
                    <p:nvPicPr>
                      <p:cNvPr id="0" name="图片 215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556792"/>
                        <a:ext cx="75438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16848" y="1052736"/>
            <a:ext cx="3657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20000"/>
              </a:lnSpc>
            </a:pPr>
            <a:r>
              <a:rPr lang="en-US" altLang="zh-CN" sz="2000" dirty="0">
                <a:solidFill>
                  <a:srgbClr val="000000"/>
                </a:solidFill>
                <a:latin typeface="Lucida Console" panose="020B0609040504020204" pitchFamily="49" charset="0"/>
              </a:rPr>
              <a:t>ARRAY  DB  ‘HELLO’</a:t>
            </a:r>
          </a:p>
          <a:p>
            <a:pPr algn="just" eaLnBrk="0" hangingPunct="0">
              <a:lnSpc>
                <a:spcPct val="120000"/>
              </a:lnSpc>
            </a:pPr>
            <a:r>
              <a:rPr lang="en-US" altLang="zh-CN" sz="2000" dirty="0">
                <a:solidFill>
                  <a:srgbClr val="FF0000"/>
                </a:solidFill>
                <a:latin typeface="Lucida Console" panose="020B0609040504020204" pitchFamily="49" charset="0"/>
              </a:rPr>
              <a:t>       DB  ‘AB’	</a:t>
            </a:r>
          </a:p>
          <a:p>
            <a:pPr algn="just" eaLnBrk="0" hangingPunct="0">
              <a:lnSpc>
                <a:spcPct val="120000"/>
              </a:lnSpc>
            </a:pPr>
            <a:r>
              <a:rPr lang="en-US" altLang="zh-CN" sz="2000" dirty="0">
                <a:solidFill>
                  <a:srgbClr val="FF0000"/>
                </a:solidFill>
                <a:latin typeface="Lucida Console" panose="020B0609040504020204" pitchFamily="49" charset="0"/>
              </a:rPr>
              <a:t>       DW  ‘AB’     </a:t>
            </a:r>
          </a:p>
        </p:txBody>
      </p:sp>
      <p:grpSp>
        <p:nvGrpSpPr>
          <p:cNvPr id="5" name="组合 4"/>
          <p:cNvGrpSpPr/>
          <p:nvPr/>
        </p:nvGrpSpPr>
        <p:grpSpPr>
          <a:xfrm>
            <a:off x="980728" y="2986535"/>
            <a:ext cx="2286000" cy="3429000"/>
            <a:chOff x="5486400" y="1088740"/>
            <a:chExt cx="2286000" cy="3429000"/>
          </a:xfrm>
        </p:grpSpPr>
        <p:grpSp>
          <p:nvGrpSpPr>
            <p:cNvPr id="18435" name="Group 3"/>
            <p:cNvGrpSpPr/>
            <p:nvPr/>
          </p:nvGrpSpPr>
          <p:grpSpPr bwMode="auto">
            <a:xfrm>
              <a:off x="7010400" y="1393540"/>
              <a:ext cx="762000" cy="2787650"/>
              <a:chOff x="4176" y="2352"/>
              <a:chExt cx="480" cy="1756"/>
            </a:xfrm>
          </p:grpSpPr>
          <p:grpSp>
            <p:nvGrpSpPr>
              <p:cNvPr id="18436" name="Group 4"/>
              <p:cNvGrpSpPr/>
              <p:nvPr/>
            </p:nvGrpSpPr>
            <p:grpSpPr bwMode="auto">
              <a:xfrm>
                <a:off x="4176" y="2352"/>
                <a:ext cx="480" cy="220"/>
                <a:chOff x="4176" y="2352"/>
                <a:chExt cx="480" cy="220"/>
              </a:xfrm>
            </p:grpSpPr>
            <p:sp>
              <p:nvSpPr>
                <p:cNvPr id="18437" name="Rectangle 5"/>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8" name="Text Box 6"/>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48H</a:t>
                  </a:r>
                </a:p>
              </p:txBody>
            </p:sp>
          </p:grpSp>
          <p:grpSp>
            <p:nvGrpSpPr>
              <p:cNvPr id="18439" name="Group 7"/>
              <p:cNvGrpSpPr/>
              <p:nvPr/>
            </p:nvGrpSpPr>
            <p:grpSpPr bwMode="auto">
              <a:xfrm>
                <a:off x="4176" y="2544"/>
                <a:ext cx="480" cy="220"/>
                <a:chOff x="4176" y="2352"/>
                <a:chExt cx="480" cy="220"/>
              </a:xfrm>
            </p:grpSpPr>
            <p:sp>
              <p:nvSpPr>
                <p:cNvPr id="18440" name="Rectangle 8"/>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41" name="Text Box 9"/>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45H</a:t>
                  </a:r>
                </a:p>
              </p:txBody>
            </p:sp>
          </p:grpSp>
          <p:grpSp>
            <p:nvGrpSpPr>
              <p:cNvPr id="18442" name="Group 10"/>
              <p:cNvGrpSpPr/>
              <p:nvPr/>
            </p:nvGrpSpPr>
            <p:grpSpPr bwMode="auto">
              <a:xfrm>
                <a:off x="4176" y="2736"/>
                <a:ext cx="480" cy="220"/>
                <a:chOff x="4176" y="2352"/>
                <a:chExt cx="480" cy="220"/>
              </a:xfrm>
            </p:grpSpPr>
            <p:sp>
              <p:nvSpPr>
                <p:cNvPr id="18443" name="Rectangle 11"/>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44" name="Text Box 12"/>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4CH</a:t>
                  </a:r>
                </a:p>
              </p:txBody>
            </p:sp>
          </p:grpSp>
          <p:grpSp>
            <p:nvGrpSpPr>
              <p:cNvPr id="18445" name="Group 13"/>
              <p:cNvGrpSpPr/>
              <p:nvPr/>
            </p:nvGrpSpPr>
            <p:grpSpPr bwMode="auto">
              <a:xfrm>
                <a:off x="4176" y="2928"/>
                <a:ext cx="480" cy="220"/>
                <a:chOff x="4176" y="2352"/>
                <a:chExt cx="480" cy="220"/>
              </a:xfrm>
            </p:grpSpPr>
            <p:sp>
              <p:nvSpPr>
                <p:cNvPr id="18446" name="Rectangle 14"/>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47" name="Text Box 15"/>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4CH</a:t>
                  </a:r>
                </a:p>
              </p:txBody>
            </p:sp>
          </p:grpSp>
          <p:grpSp>
            <p:nvGrpSpPr>
              <p:cNvPr id="18448" name="Group 16"/>
              <p:cNvGrpSpPr/>
              <p:nvPr/>
            </p:nvGrpSpPr>
            <p:grpSpPr bwMode="auto">
              <a:xfrm>
                <a:off x="4176" y="3120"/>
                <a:ext cx="480" cy="220"/>
                <a:chOff x="4176" y="2352"/>
                <a:chExt cx="480" cy="220"/>
              </a:xfrm>
            </p:grpSpPr>
            <p:sp>
              <p:nvSpPr>
                <p:cNvPr id="18449" name="Rectangle 17"/>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0" name="Text Box 18"/>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4FH</a:t>
                  </a:r>
                </a:p>
              </p:txBody>
            </p:sp>
          </p:grpSp>
          <p:grpSp>
            <p:nvGrpSpPr>
              <p:cNvPr id="18451" name="Group 19"/>
              <p:cNvGrpSpPr/>
              <p:nvPr/>
            </p:nvGrpSpPr>
            <p:grpSpPr bwMode="auto">
              <a:xfrm>
                <a:off x="4176" y="3312"/>
                <a:ext cx="480" cy="220"/>
                <a:chOff x="4176" y="2352"/>
                <a:chExt cx="480" cy="220"/>
              </a:xfrm>
            </p:grpSpPr>
            <p:sp>
              <p:nvSpPr>
                <p:cNvPr id="18452" name="Rectangle 20"/>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3" name="Text Box 21"/>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41H</a:t>
                  </a:r>
                </a:p>
              </p:txBody>
            </p:sp>
          </p:grpSp>
          <p:grpSp>
            <p:nvGrpSpPr>
              <p:cNvPr id="18454" name="Group 22"/>
              <p:cNvGrpSpPr/>
              <p:nvPr/>
            </p:nvGrpSpPr>
            <p:grpSpPr bwMode="auto">
              <a:xfrm>
                <a:off x="4176" y="3504"/>
                <a:ext cx="480" cy="220"/>
                <a:chOff x="4176" y="2352"/>
                <a:chExt cx="480" cy="220"/>
              </a:xfrm>
            </p:grpSpPr>
            <p:sp>
              <p:nvSpPr>
                <p:cNvPr id="18455" name="Rectangle 23"/>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6" name="Text Box 24"/>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42H</a:t>
                  </a:r>
                </a:p>
              </p:txBody>
            </p:sp>
          </p:grpSp>
          <p:grpSp>
            <p:nvGrpSpPr>
              <p:cNvPr id="18457" name="Group 25"/>
              <p:cNvGrpSpPr/>
              <p:nvPr/>
            </p:nvGrpSpPr>
            <p:grpSpPr bwMode="auto">
              <a:xfrm>
                <a:off x="4176" y="3696"/>
                <a:ext cx="480" cy="220"/>
                <a:chOff x="4176" y="2352"/>
                <a:chExt cx="480" cy="220"/>
              </a:xfrm>
            </p:grpSpPr>
            <p:sp>
              <p:nvSpPr>
                <p:cNvPr id="18458" name="Rectangle 26"/>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9" name="Text Box 27"/>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00"/>
                      </a:solidFill>
                      <a:latin typeface="Lucida Console" panose="020B0609040504020204" pitchFamily="49" charset="0"/>
                    </a:rPr>
                    <a:t> </a:t>
                  </a:r>
                  <a:r>
                    <a:rPr lang="en-US" altLang="zh-CN" sz="1600" b="1">
                      <a:solidFill>
                        <a:srgbClr val="000000"/>
                      </a:solidFill>
                      <a:latin typeface="Lucida Console" panose="020B0609040504020204" pitchFamily="49" charset="0"/>
                    </a:rPr>
                    <a:t>42H</a:t>
                  </a:r>
                </a:p>
              </p:txBody>
            </p:sp>
          </p:grpSp>
          <p:grpSp>
            <p:nvGrpSpPr>
              <p:cNvPr id="18460" name="Group 28"/>
              <p:cNvGrpSpPr/>
              <p:nvPr/>
            </p:nvGrpSpPr>
            <p:grpSpPr bwMode="auto">
              <a:xfrm>
                <a:off x="4176" y="3888"/>
                <a:ext cx="480" cy="220"/>
                <a:chOff x="4176" y="2352"/>
                <a:chExt cx="480" cy="220"/>
              </a:xfrm>
            </p:grpSpPr>
            <p:sp>
              <p:nvSpPr>
                <p:cNvPr id="18461" name="Rectangle 29"/>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2" name="Text Box 30"/>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0000"/>
                      </a:solidFill>
                      <a:latin typeface="Lucida Console" panose="020B0609040504020204" pitchFamily="49" charset="0"/>
                    </a:rPr>
                    <a:t> 41H</a:t>
                  </a:r>
                </a:p>
              </p:txBody>
            </p:sp>
          </p:grpSp>
        </p:grpSp>
        <p:sp>
          <p:nvSpPr>
            <p:cNvPr id="18463" name="Line 31"/>
            <p:cNvSpPr>
              <a:spLocks noChangeShapeType="1"/>
            </p:cNvSpPr>
            <p:nvPr/>
          </p:nvSpPr>
          <p:spPr bwMode="auto">
            <a:xfrm>
              <a:off x="7772400" y="1088740"/>
              <a:ext cx="0" cy="3810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8464" name="Line 32"/>
            <p:cNvSpPr>
              <a:spLocks noChangeShapeType="1"/>
            </p:cNvSpPr>
            <p:nvPr/>
          </p:nvSpPr>
          <p:spPr bwMode="auto">
            <a:xfrm>
              <a:off x="7010400" y="1088740"/>
              <a:ext cx="0" cy="3810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8465" name="Line 33"/>
            <p:cNvSpPr>
              <a:spLocks noChangeShapeType="1"/>
            </p:cNvSpPr>
            <p:nvPr/>
          </p:nvSpPr>
          <p:spPr bwMode="auto">
            <a:xfrm>
              <a:off x="7772400" y="4136740"/>
              <a:ext cx="0" cy="3810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8466" name="Line 34"/>
            <p:cNvSpPr>
              <a:spLocks noChangeShapeType="1"/>
            </p:cNvSpPr>
            <p:nvPr/>
          </p:nvSpPr>
          <p:spPr bwMode="auto">
            <a:xfrm>
              <a:off x="7010400" y="4136740"/>
              <a:ext cx="0" cy="3810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8467" name="Text Box 35"/>
            <p:cNvSpPr txBox="1">
              <a:spLocks noChangeArrowheads="1"/>
            </p:cNvSpPr>
            <p:nvPr/>
          </p:nvSpPr>
          <p:spPr bwMode="auto">
            <a:xfrm>
              <a:off x="5486400" y="139354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ARRAY </a:t>
              </a:r>
              <a:r>
                <a:rPr lang="en-US" altLang="zh-CN" sz="1600" b="1" dirty="0">
                  <a:solidFill>
                    <a:srgbClr val="000000"/>
                  </a:solidFill>
                  <a:latin typeface="Lucida Console" panose="020B0609040504020204" pitchFamily="49" charset="0"/>
                  <a:sym typeface="Symbol" panose="05050102010706020507" pitchFamily="18" charset="2"/>
                </a:rPr>
                <a:t></a:t>
              </a:r>
              <a:endParaRPr lang="en-US" altLang="zh-CN" sz="1600" b="1" dirty="0">
                <a:solidFill>
                  <a:srgbClr val="000000"/>
                </a:solidFill>
                <a:latin typeface="Lucida Console" panose="020B0609040504020204" pitchFamily="49" charset="0"/>
              </a:endParaRPr>
            </a:p>
          </p:txBody>
        </p:sp>
      </p:grpSp>
      <p:sp>
        <p:nvSpPr>
          <p:cNvPr id="3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
        <p:nvSpPr>
          <p:cNvPr id="2" name="上箭头 1"/>
          <p:cNvSpPr/>
          <p:nvPr/>
        </p:nvSpPr>
        <p:spPr bwMode="auto">
          <a:xfrm rot="16200000">
            <a:off x="3113125" y="1293391"/>
            <a:ext cx="504056" cy="958850"/>
          </a:xfrm>
          <a:prstGeom prst="upArrow">
            <a:avLst/>
          </a:prstGeom>
          <a:solidFill>
            <a:schemeClr val="bg1"/>
          </a:solidFill>
          <a:ln w="9525" cap="flat" cmpd="sng" algn="ctr">
            <a:solidFill>
              <a:srgbClr val="FF0000"/>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TextBox 2"/>
          <p:cNvSpPr txBox="1"/>
          <p:nvPr/>
        </p:nvSpPr>
        <p:spPr>
          <a:xfrm>
            <a:off x="3846674" y="1521298"/>
            <a:ext cx="1112805" cy="461665"/>
          </a:xfrm>
          <a:prstGeom prst="rect">
            <a:avLst/>
          </a:prstGeom>
          <a:noFill/>
        </p:spPr>
        <p:txBody>
          <a:bodyPr wrap="none" rtlCol="0">
            <a:spAutoFit/>
          </a:bodyPr>
          <a:lstStyle/>
          <a:p>
            <a:r>
              <a:rPr lang="zh-CN" altLang="en-US" dirty="0"/>
              <a:t>区别？</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108" y="932310"/>
            <a:ext cx="3333750" cy="56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Rectangle 40">
            <a:extLst>
              <a:ext uri="{FF2B5EF4-FFF2-40B4-BE49-F238E27FC236}">
                <a16:creationId xmlns:a16="http://schemas.microsoft.com/office/drawing/2014/main" id="{11858C7A-71CC-A040-AD92-1598F43E6D83}"/>
              </a:ext>
            </a:extLst>
          </p:cNvPr>
          <p:cNvSpPr/>
          <p:nvPr/>
        </p:nvSpPr>
        <p:spPr>
          <a:xfrm>
            <a:off x="3348510" y="4876181"/>
            <a:ext cx="251383" cy="307777"/>
          </a:xfrm>
          <a:prstGeom prst="rect">
            <a:avLst/>
          </a:prstGeom>
          <a:solidFill>
            <a:schemeClr val="bg1"/>
          </a:solidFill>
          <a:ln w="28575">
            <a:noFill/>
          </a:ln>
        </p:spPr>
        <p:txBody>
          <a:bodyPr wrap="square">
            <a:spAutoFit/>
          </a:bodyPr>
          <a:lstStyle/>
          <a:p>
            <a:pPr algn="just" eaLnBrk="0" hangingPunct="0"/>
            <a:r>
              <a:rPr lang="en-US" altLang="zh-CN" sz="1400" b="0" dirty="0">
                <a:solidFill>
                  <a:srgbClr val="FF0000"/>
                </a:solidFill>
                <a:ea typeface="楷体_GB2312" pitchFamily="49" charset="-122"/>
              </a:rPr>
              <a:t>A</a:t>
            </a:r>
            <a:endParaRPr lang="en-US" altLang="zh-CN" sz="1400" dirty="0">
              <a:solidFill>
                <a:srgbClr val="FF0000"/>
              </a:solidFill>
              <a:latin typeface="华文宋体" panose="02010600040101010101" pitchFamily="2" charset="-122"/>
              <a:ea typeface="华文宋体" panose="02010600040101010101" pitchFamily="2" charset="-122"/>
            </a:endParaRPr>
          </a:p>
        </p:txBody>
      </p:sp>
      <p:sp>
        <p:nvSpPr>
          <p:cNvPr id="42" name="Rectangle 41">
            <a:extLst>
              <a:ext uri="{FF2B5EF4-FFF2-40B4-BE49-F238E27FC236}">
                <a16:creationId xmlns:a16="http://schemas.microsoft.com/office/drawing/2014/main" id="{5944E3A1-E3A3-A948-9A08-1F333CAEBFE1}"/>
              </a:ext>
            </a:extLst>
          </p:cNvPr>
          <p:cNvSpPr/>
          <p:nvPr/>
        </p:nvSpPr>
        <p:spPr>
          <a:xfrm>
            <a:off x="3348509" y="5129239"/>
            <a:ext cx="251383" cy="307777"/>
          </a:xfrm>
          <a:prstGeom prst="rect">
            <a:avLst/>
          </a:prstGeom>
          <a:solidFill>
            <a:schemeClr val="bg1"/>
          </a:solidFill>
          <a:ln w="28575">
            <a:noFill/>
          </a:ln>
        </p:spPr>
        <p:txBody>
          <a:bodyPr wrap="square">
            <a:spAutoFit/>
          </a:bodyPr>
          <a:lstStyle/>
          <a:p>
            <a:pPr algn="just" eaLnBrk="0" hangingPunct="0"/>
            <a:r>
              <a:rPr lang="en-US" altLang="zh-CN" sz="1400" b="0" dirty="0">
                <a:solidFill>
                  <a:srgbClr val="FF0000"/>
                </a:solidFill>
                <a:ea typeface="楷体_GB2312" pitchFamily="49" charset="-122"/>
              </a:rPr>
              <a:t>B</a:t>
            </a:r>
            <a:endParaRPr lang="en-US" altLang="zh-CN" sz="1400" dirty="0">
              <a:solidFill>
                <a:srgbClr val="FF0000"/>
              </a:solidFill>
              <a:latin typeface="华文宋体" panose="02010600040101010101" pitchFamily="2" charset="-122"/>
              <a:ea typeface="华文宋体" panose="02010600040101010101" pitchFamily="2" charset="-122"/>
            </a:endParaRPr>
          </a:p>
        </p:txBody>
      </p:sp>
      <p:sp>
        <p:nvSpPr>
          <p:cNvPr id="43" name="Rectangle 42">
            <a:extLst>
              <a:ext uri="{FF2B5EF4-FFF2-40B4-BE49-F238E27FC236}">
                <a16:creationId xmlns:a16="http://schemas.microsoft.com/office/drawing/2014/main" id="{655A2A11-539A-DE4F-A3A3-4EFADF74C3FE}"/>
              </a:ext>
            </a:extLst>
          </p:cNvPr>
          <p:cNvSpPr/>
          <p:nvPr/>
        </p:nvSpPr>
        <p:spPr>
          <a:xfrm>
            <a:off x="3347182" y="5746677"/>
            <a:ext cx="251383" cy="307777"/>
          </a:xfrm>
          <a:prstGeom prst="rect">
            <a:avLst/>
          </a:prstGeom>
          <a:solidFill>
            <a:schemeClr val="bg1"/>
          </a:solidFill>
          <a:ln w="28575">
            <a:noFill/>
          </a:ln>
        </p:spPr>
        <p:txBody>
          <a:bodyPr wrap="square">
            <a:spAutoFit/>
          </a:bodyPr>
          <a:lstStyle/>
          <a:p>
            <a:pPr algn="just" eaLnBrk="0" hangingPunct="0"/>
            <a:r>
              <a:rPr lang="en-US" altLang="zh-CN" sz="1400" b="0" dirty="0">
                <a:solidFill>
                  <a:srgbClr val="FF0000"/>
                </a:solidFill>
                <a:ea typeface="楷体_GB2312" pitchFamily="49" charset="-122"/>
              </a:rPr>
              <a:t>A</a:t>
            </a:r>
            <a:endParaRPr lang="en-US" altLang="zh-CN" sz="1400" dirty="0">
              <a:solidFill>
                <a:srgbClr val="FF0000"/>
              </a:solidFill>
              <a:latin typeface="华文宋体" panose="02010600040101010101" pitchFamily="2" charset="-122"/>
              <a:ea typeface="华文宋体" panose="02010600040101010101" pitchFamily="2" charset="-122"/>
            </a:endParaRPr>
          </a:p>
        </p:txBody>
      </p:sp>
      <p:sp>
        <p:nvSpPr>
          <p:cNvPr id="44" name="Rectangle 43">
            <a:extLst>
              <a:ext uri="{FF2B5EF4-FFF2-40B4-BE49-F238E27FC236}">
                <a16:creationId xmlns:a16="http://schemas.microsoft.com/office/drawing/2014/main" id="{0ECE174D-D5AA-6D40-A871-D4DCC9A2AD07}"/>
              </a:ext>
            </a:extLst>
          </p:cNvPr>
          <p:cNvSpPr/>
          <p:nvPr/>
        </p:nvSpPr>
        <p:spPr>
          <a:xfrm>
            <a:off x="3347182" y="5445671"/>
            <a:ext cx="251383" cy="307777"/>
          </a:xfrm>
          <a:prstGeom prst="rect">
            <a:avLst/>
          </a:prstGeom>
          <a:solidFill>
            <a:schemeClr val="bg1"/>
          </a:solidFill>
          <a:ln w="28575">
            <a:noFill/>
          </a:ln>
        </p:spPr>
        <p:txBody>
          <a:bodyPr wrap="square">
            <a:spAutoFit/>
          </a:bodyPr>
          <a:lstStyle/>
          <a:p>
            <a:pPr algn="just" eaLnBrk="0" hangingPunct="0"/>
            <a:r>
              <a:rPr lang="en-US" altLang="zh-CN" sz="1400" b="0" dirty="0">
                <a:solidFill>
                  <a:srgbClr val="FF0000"/>
                </a:solidFill>
                <a:ea typeface="楷体_GB2312" pitchFamily="49" charset="-122"/>
              </a:rPr>
              <a:t>B</a:t>
            </a:r>
            <a:endParaRPr lang="en-US" altLang="zh-CN" sz="1400" dirty="0">
              <a:solidFill>
                <a:srgbClr val="FF0000"/>
              </a:solidFill>
              <a:latin typeface="华文宋体" panose="02010600040101010101" pitchFamily="2" charset="-122"/>
              <a:ea typeface="华文宋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539552" y="1160748"/>
            <a:ext cx="8153400" cy="510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444500" algn="just">
              <a:lnSpc>
                <a:spcPct val="150000"/>
              </a:lnSpc>
              <a:spcBef>
                <a:spcPts val="600"/>
              </a:spcBef>
            </a:pPr>
            <a:r>
              <a:rPr lang="zh-CN" altLang="en-US" b="1" dirty="0">
                <a:latin typeface="华文宋体" panose="02010600040101010101" pitchFamily="2" charset="-122"/>
                <a:ea typeface="华文宋体" panose="02010600040101010101" pitchFamily="2" charset="-122"/>
              </a:rPr>
              <a:t>汇编语言是一种面向</a:t>
            </a:r>
            <a:r>
              <a:rPr lang="en-US" altLang="zh-CN" b="1" dirty="0">
                <a:latin typeface="华文宋体" panose="02010600040101010101" pitchFamily="2" charset="-122"/>
                <a:ea typeface="华文宋体" panose="02010600040101010101" pitchFamily="2" charset="-122"/>
              </a:rPr>
              <a:t>CPU</a:t>
            </a:r>
            <a:r>
              <a:rPr lang="zh-CN" altLang="en-US" b="1" dirty="0">
                <a:latin typeface="华文宋体" panose="02010600040101010101" pitchFamily="2" charset="-122"/>
                <a:ea typeface="华文宋体" panose="02010600040101010101" pitchFamily="2" charset="-122"/>
              </a:rPr>
              <a:t>指令系统的程序设计语言，它采用指令系统的助记符来表示操作码和操作数，用符号地址表示操作数地址。相对于机器语言，因而易记、易读、易修改，给编程带来很大方便。</a:t>
            </a:r>
            <a:endParaRPr lang="en-US" altLang="zh-CN" b="1" dirty="0">
              <a:latin typeface="华文宋体" panose="02010600040101010101" pitchFamily="2" charset="-122"/>
              <a:ea typeface="华文宋体" panose="02010600040101010101" pitchFamily="2" charset="-122"/>
            </a:endParaRPr>
          </a:p>
          <a:p>
            <a:pPr indent="444500" algn="just">
              <a:lnSpc>
                <a:spcPct val="150000"/>
              </a:lnSpc>
              <a:spcBef>
                <a:spcPts val="600"/>
              </a:spcBef>
            </a:pPr>
            <a:r>
              <a:rPr lang="zh-CN" altLang="en-US" b="1" dirty="0">
                <a:latin typeface="华文宋体" panose="02010600040101010101" pitchFamily="2" charset="-122"/>
                <a:ea typeface="华文宋体" panose="02010600040101010101" pitchFamily="2" charset="-122"/>
              </a:rPr>
              <a:t>用汇编语言编写的程序</a:t>
            </a:r>
            <a:r>
              <a:rPr lang="zh-CN" altLang="en-US" b="1" dirty="0">
                <a:solidFill>
                  <a:srgbClr val="FF0000"/>
                </a:solidFill>
                <a:latin typeface="华文宋体" panose="02010600040101010101" pitchFamily="2" charset="-122"/>
                <a:ea typeface="华文宋体" panose="02010600040101010101" pitchFamily="2" charset="-122"/>
              </a:rPr>
              <a:t>能够直接利用硬件系统的特性，直接对位、字节、字寄存器、存储单元、</a:t>
            </a:r>
            <a:r>
              <a:rPr lang="en-US" altLang="zh-CN" b="1" dirty="0">
                <a:solidFill>
                  <a:srgbClr val="FF0000"/>
                </a:solidFill>
                <a:latin typeface="华文宋体" panose="02010600040101010101" pitchFamily="2" charset="-122"/>
                <a:ea typeface="华文宋体" panose="02010600040101010101" pitchFamily="2" charset="-122"/>
              </a:rPr>
              <a:t>I/O</a:t>
            </a:r>
            <a:r>
              <a:rPr lang="zh-CN" altLang="en-US" b="1" dirty="0">
                <a:solidFill>
                  <a:srgbClr val="FF0000"/>
                </a:solidFill>
                <a:latin typeface="华文宋体" panose="02010600040101010101" pitchFamily="2" charset="-122"/>
                <a:ea typeface="华文宋体" panose="02010600040101010101" pitchFamily="2" charset="-122"/>
              </a:rPr>
              <a:t>端口等进行处理，</a:t>
            </a:r>
            <a:r>
              <a:rPr lang="zh-CN" altLang="en-US" b="1" dirty="0">
                <a:latin typeface="华文宋体" panose="02010600040101010101" pitchFamily="2" charset="-122"/>
                <a:ea typeface="华文宋体" panose="02010600040101010101" pitchFamily="2" charset="-122"/>
              </a:rPr>
              <a:t>同时也能直接使用</a:t>
            </a:r>
            <a:r>
              <a:rPr lang="en-US" altLang="zh-CN" b="1" dirty="0">
                <a:latin typeface="华文宋体" panose="02010600040101010101" pitchFamily="2" charset="-122"/>
                <a:ea typeface="华文宋体" panose="02010600040101010101" pitchFamily="2" charset="-122"/>
              </a:rPr>
              <a:t>CPU</a:t>
            </a:r>
            <a:r>
              <a:rPr lang="zh-CN" altLang="en-US" b="1" dirty="0">
                <a:latin typeface="华文宋体" panose="02010600040101010101" pitchFamily="2" charset="-122"/>
                <a:ea typeface="华文宋体" panose="02010600040101010101" pitchFamily="2" charset="-122"/>
              </a:rPr>
              <a:t>指令系统和指令系统提供的各种</a:t>
            </a:r>
            <a:r>
              <a:rPr lang="zh-CN" altLang="en-US" b="1" dirty="0">
                <a:solidFill>
                  <a:srgbClr val="FF0000"/>
                </a:solidFill>
                <a:latin typeface="华文宋体" panose="02010600040101010101" pitchFamily="2" charset="-122"/>
                <a:ea typeface="华文宋体" panose="02010600040101010101" pitchFamily="2" charset="-122"/>
              </a:rPr>
              <a:t>寻址方式</a:t>
            </a:r>
            <a:r>
              <a:rPr lang="zh-CN" altLang="en-US" b="1" dirty="0">
                <a:latin typeface="华文宋体" panose="02010600040101010101" pitchFamily="2" charset="-122"/>
                <a:ea typeface="华文宋体" panose="02010600040101010101" pitchFamily="2" charset="-122"/>
              </a:rPr>
              <a:t>编制出高质量的程序，这种程序不但占用内存空间少，而且执行速度快 。</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汇编程序功能</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685800" y="2814516"/>
            <a:ext cx="590242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20000"/>
              </a:lnSpc>
            </a:pPr>
            <a:r>
              <a:rPr lang="zh-CN" altLang="en-US" sz="2000" dirty="0">
                <a:solidFill>
                  <a:srgbClr val="000000"/>
                </a:solidFill>
                <a:latin typeface="Lucida Console" panose="020B0609040504020204" pitchFamily="49" charset="0"/>
              </a:rPr>
              <a:t>例：</a:t>
            </a:r>
            <a:endParaRPr lang="en-US" altLang="zh-CN" sz="2000" dirty="0">
              <a:solidFill>
                <a:srgbClr val="000000"/>
              </a:solidFill>
              <a:latin typeface="Lucida Console" panose="020B0609040504020204" pitchFamily="49" charset="0"/>
            </a:endParaRPr>
          </a:p>
          <a:p>
            <a:pPr algn="just" eaLnBrk="0" hangingPunct="0">
              <a:lnSpc>
                <a:spcPct val="120000"/>
              </a:lnSpc>
            </a:pPr>
            <a:r>
              <a:rPr lang="en-US" altLang="zh-CN" sz="2000" dirty="0">
                <a:solidFill>
                  <a:srgbClr val="000000"/>
                </a:solidFill>
                <a:latin typeface="Lucida Console" panose="020B0609040504020204" pitchFamily="49" charset="0"/>
              </a:rPr>
              <a:t>ARRAY1 DB  2    DUP(0,1,2,?)</a:t>
            </a:r>
          </a:p>
          <a:p>
            <a:pPr algn="just" eaLnBrk="0" hangingPunct="0">
              <a:lnSpc>
                <a:spcPct val="120000"/>
              </a:lnSpc>
            </a:pPr>
            <a:r>
              <a:rPr lang="en-US" altLang="zh-CN" sz="2000" dirty="0">
                <a:solidFill>
                  <a:srgbClr val="000000"/>
                </a:solidFill>
                <a:latin typeface="Lucida Console" panose="020B0609040504020204" pitchFamily="49" charset="0"/>
              </a:rPr>
              <a:t>ARRAY2 DB  100  DUP(?)</a:t>
            </a:r>
          </a:p>
          <a:p>
            <a:pPr algn="just" eaLnBrk="0" hangingPunct="0">
              <a:lnSpc>
                <a:spcPct val="120000"/>
              </a:lnSpc>
            </a:pPr>
            <a:endParaRPr lang="en-US" altLang="zh-CN" sz="2000" dirty="0">
              <a:solidFill>
                <a:srgbClr val="000000"/>
              </a:solidFill>
              <a:latin typeface="Lucida Console" panose="020B0609040504020204" pitchFamily="49" charset="0"/>
            </a:endParaRPr>
          </a:p>
          <a:p>
            <a:pPr algn="just" eaLnBrk="0" hangingPunct="0">
              <a:lnSpc>
                <a:spcPct val="120000"/>
              </a:lnSpc>
            </a:pPr>
            <a:endParaRPr lang="en-US" altLang="zh-CN" sz="2000" dirty="0">
              <a:solidFill>
                <a:srgbClr val="000000"/>
              </a:solidFill>
              <a:latin typeface="Lucida Console" panose="020B0609040504020204" pitchFamily="49" charset="0"/>
            </a:endParaRPr>
          </a:p>
          <a:p>
            <a:pPr algn="just" eaLnBrk="0" hangingPunct="0">
              <a:lnSpc>
                <a:spcPct val="120000"/>
              </a:lnSpc>
            </a:pPr>
            <a:r>
              <a:rPr lang="en-US" altLang="zh-CN" sz="2000" dirty="0">
                <a:solidFill>
                  <a:srgbClr val="FF0000"/>
                </a:solidFill>
                <a:latin typeface="Lucida Console" panose="020B0609040504020204" pitchFamily="49" charset="0"/>
              </a:rPr>
              <a:t>DUP</a:t>
            </a:r>
            <a:r>
              <a:rPr lang="zh-CN" altLang="en-US" sz="2000" dirty="0">
                <a:solidFill>
                  <a:srgbClr val="FF0000"/>
                </a:solidFill>
                <a:latin typeface="Lucida Console" panose="020B0609040504020204" pitchFamily="49" charset="0"/>
              </a:rPr>
              <a:t>指令可以嵌套使用：</a:t>
            </a:r>
            <a:endParaRPr lang="en-US" altLang="zh-CN" sz="2000" dirty="0">
              <a:solidFill>
                <a:srgbClr val="FF0000"/>
              </a:solidFill>
              <a:latin typeface="Lucida Console" panose="020B0609040504020204" pitchFamily="49" charset="0"/>
            </a:endParaRPr>
          </a:p>
          <a:p>
            <a:pPr algn="just" eaLnBrk="0" hangingPunct="0">
              <a:lnSpc>
                <a:spcPct val="120000"/>
              </a:lnSpc>
            </a:pPr>
            <a:r>
              <a:rPr lang="en-US" altLang="zh-CN" sz="2000" dirty="0">
                <a:solidFill>
                  <a:srgbClr val="000000"/>
                </a:solidFill>
                <a:latin typeface="Lucida Console" panose="020B0609040504020204" pitchFamily="49" charset="0"/>
              </a:rPr>
              <a:t>ARRAY3 DB  2    DUP(0,2 DUP(1,2),0,3)</a:t>
            </a:r>
          </a:p>
          <a:p>
            <a:pPr algn="just" eaLnBrk="0" hangingPunct="0">
              <a:lnSpc>
                <a:spcPct val="120000"/>
              </a:lnSpc>
            </a:pPr>
            <a:endParaRPr lang="en-US" altLang="zh-CN" sz="2000" dirty="0">
              <a:solidFill>
                <a:srgbClr val="000000"/>
              </a:solidFill>
              <a:latin typeface="Lucida Console" panose="020B0609040504020204" pitchFamily="49" charset="0"/>
            </a:endParaRPr>
          </a:p>
        </p:txBody>
      </p:sp>
      <p:grpSp>
        <p:nvGrpSpPr>
          <p:cNvPr id="18435" name="Group 3"/>
          <p:cNvGrpSpPr/>
          <p:nvPr/>
        </p:nvGrpSpPr>
        <p:grpSpPr bwMode="auto">
          <a:xfrm>
            <a:off x="7112260" y="2581673"/>
            <a:ext cx="774700" cy="3681413"/>
            <a:chOff x="4176" y="2352"/>
            <a:chExt cx="488" cy="2319"/>
          </a:xfrm>
        </p:grpSpPr>
        <p:grpSp>
          <p:nvGrpSpPr>
            <p:cNvPr id="18436" name="Group 4"/>
            <p:cNvGrpSpPr/>
            <p:nvPr/>
          </p:nvGrpSpPr>
          <p:grpSpPr bwMode="auto">
            <a:xfrm>
              <a:off x="4176" y="2352"/>
              <a:ext cx="480" cy="220"/>
              <a:chOff x="4176" y="2352"/>
              <a:chExt cx="480" cy="220"/>
            </a:xfrm>
          </p:grpSpPr>
          <p:sp>
            <p:nvSpPr>
              <p:cNvPr id="18437" name="Rectangle 5"/>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8" name="Text Box 6"/>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0</a:t>
                </a:r>
              </a:p>
            </p:txBody>
          </p:sp>
        </p:grpSp>
        <p:grpSp>
          <p:nvGrpSpPr>
            <p:cNvPr id="18439" name="Group 7"/>
            <p:cNvGrpSpPr/>
            <p:nvPr/>
          </p:nvGrpSpPr>
          <p:grpSpPr bwMode="auto">
            <a:xfrm>
              <a:off x="4176" y="2544"/>
              <a:ext cx="480" cy="220"/>
              <a:chOff x="4176" y="2352"/>
              <a:chExt cx="480" cy="220"/>
            </a:xfrm>
          </p:grpSpPr>
          <p:sp>
            <p:nvSpPr>
              <p:cNvPr id="18440" name="Rectangle 8"/>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41" name="Text Box 9"/>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1</a:t>
                </a:r>
              </a:p>
            </p:txBody>
          </p:sp>
        </p:grpSp>
        <p:grpSp>
          <p:nvGrpSpPr>
            <p:cNvPr id="18442" name="Group 10"/>
            <p:cNvGrpSpPr/>
            <p:nvPr/>
          </p:nvGrpSpPr>
          <p:grpSpPr bwMode="auto">
            <a:xfrm>
              <a:off x="4176" y="2736"/>
              <a:ext cx="480" cy="220"/>
              <a:chOff x="4176" y="2352"/>
              <a:chExt cx="480" cy="220"/>
            </a:xfrm>
          </p:grpSpPr>
          <p:sp>
            <p:nvSpPr>
              <p:cNvPr id="18443" name="Rectangle 11"/>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44" name="Text Box 12"/>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2</a:t>
                </a:r>
              </a:p>
            </p:txBody>
          </p:sp>
        </p:grpSp>
        <p:grpSp>
          <p:nvGrpSpPr>
            <p:cNvPr id="18445" name="Group 13"/>
            <p:cNvGrpSpPr/>
            <p:nvPr/>
          </p:nvGrpSpPr>
          <p:grpSpPr bwMode="auto">
            <a:xfrm>
              <a:off x="4176" y="2928"/>
              <a:ext cx="480" cy="220"/>
              <a:chOff x="4176" y="2352"/>
              <a:chExt cx="480" cy="220"/>
            </a:xfrm>
          </p:grpSpPr>
          <p:sp>
            <p:nvSpPr>
              <p:cNvPr id="18446" name="Rectangle 14"/>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47" name="Text Box 15"/>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a:t>
                </a:r>
                <a:endParaRPr lang="en-US" altLang="zh-CN" sz="1600" b="1" dirty="0">
                  <a:solidFill>
                    <a:srgbClr val="000000"/>
                  </a:solidFill>
                  <a:latin typeface="Lucida Console" panose="020B0609040504020204" pitchFamily="49" charset="0"/>
                </a:endParaRPr>
              </a:p>
            </p:txBody>
          </p:sp>
        </p:grpSp>
        <p:grpSp>
          <p:nvGrpSpPr>
            <p:cNvPr id="18448" name="Group 16"/>
            <p:cNvGrpSpPr/>
            <p:nvPr/>
          </p:nvGrpSpPr>
          <p:grpSpPr bwMode="auto">
            <a:xfrm>
              <a:off x="4176" y="3120"/>
              <a:ext cx="480" cy="220"/>
              <a:chOff x="4176" y="2352"/>
              <a:chExt cx="480" cy="220"/>
            </a:xfrm>
          </p:grpSpPr>
          <p:sp>
            <p:nvSpPr>
              <p:cNvPr id="18449" name="Rectangle 17"/>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0" name="Text Box 18"/>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0</a:t>
                </a:r>
              </a:p>
            </p:txBody>
          </p:sp>
        </p:grpSp>
        <p:grpSp>
          <p:nvGrpSpPr>
            <p:cNvPr id="18451" name="Group 19"/>
            <p:cNvGrpSpPr/>
            <p:nvPr/>
          </p:nvGrpSpPr>
          <p:grpSpPr bwMode="auto">
            <a:xfrm>
              <a:off x="4176" y="3312"/>
              <a:ext cx="480" cy="220"/>
              <a:chOff x="4176" y="2352"/>
              <a:chExt cx="480" cy="220"/>
            </a:xfrm>
          </p:grpSpPr>
          <p:sp>
            <p:nvSpPr>
              <p:cNvPr id="18452" name="Rectangle 20"/>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3" name="Text Box 21"/>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1</a:t>
                </a:r>
                <a:endParaRPr lang="en-US" altLang="zh-CN" sz="1600" b="1" dirty="0">
                  <a:solidFill>
                    <a:srgbClr val="000000"/>
                  </a:solidFill>
                  <a:latin typeface="Lucida Console" panose="020B0609040504020204" pitchFamily="49" charset="0"/>
                </a:endParaRPr>
              </a:p>
            </p:txBody>
          </p:sp>
        </p:grpSp>
        <p:grpSp>
          <p:nvGrpSpPr>
            <p:cNvPr id="18454" name="Group 22"/>
            <p:cNvGrpSpPr/>
            <p:nvPr/>
          </p:nvGrpSpPr>
          <p:grpSpPr bwMode="auto">
            <a:xfrm>
              <a:off x="4176" y="3504"/>
              <a:ext cx="480" cy="220"/>
              <a:chOff x="4176" y="2352"/>
              <a:chExt cx="480" cy="220"/>
            </a:xfrm>
          </p:grpSpPr>
          <p:sp>
            <p:nvSpPr>
              <p:cNvPr id="18455" name="Rectangle 23"/>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6" name="Text Box 24"/>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2</a:t>
                </a:r>
              </a:p>
            </p:txBody>
          </p:sp>
        </p:grpSp>
        <p:grpSp>
          <p:nvGrpSpPr>
            <p:cNvPr id="18457" name="Group 25"/>
            <p:cNvGrpSpPr/>
            <p:nvPr/>
          </p:nvGrpSpPr>
          <p:grpSpPr bwMode="auto">
            <a:xfrm>
              <a:off x="4176" y="3696"/>
              <a:ext cx="480" cy="220"/>
              <a:chOff x="4176" y="2352"/>
              <a:chExt cx="480" cy="220"/>
            </a:xfrm>
          </p:grpSpPr>
          <p:sp>
            <p:nvSpPr>
              <p:cNvPr id="18458" name="Rectangle 26"/>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9" name="Text Box 27"/>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a:t>
                </a:r>
                <a:endParaRPr lang="en-US" altLang="zh-CN" sz="1600" b="1" dirty="0">
                  <a:solidFill>
                    <a:srgbClr val="000000"/>
                  </a:solidFill>
                  <a:latin typeface="Lucida Console" panose="020B0609040504020204" pitchFamily="49" charset="0"/>
                </a:endParaRPr>
              </a:p>
            </p:txBody>
          </p:sp>
        </p:grpSp>
        <p:grpSp>
          <p:nvGrpSpPr>
            <p:cNvPr id="18460" name="Group 28"/>
            <p:cNvGrpSpPr/>
            <p:nvPr/>
          </p:nvGrpSpPr>
          <p:grpSpPr bwMode="auto">
            <a:xfrm>
              <a:off x="4176" y="3888"/>
              <a:ext cx="488" cy="783"/>
              <a:chOff x="4176" y="2352"/>
              <a:chExt cx="488" cy="783"/>
            </a:xfrm>
          </p:grpSpPr>
          <p:sp>
            <p:nvSpPr>
              <p:cNvPr id="18461" name="Rectangle 29"/>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2" name="Text Box 30"/>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solidFill>
                      <a:srgbClr val="000000"/>
                    </a:solidFill>
                    <a:latin typeface="Lucida Console" panose="020B0609040504020204" pitchFamily="49" charset="0"/>
                  </a:rPr>
                  <a:t> -</a:t>
                </a:r>
              </a:p>
            </p:txBody>
          </p:sp>
          <p:sp>
            <p:nvSpPr>
              <p:cNvPr id="40" name="Text Box 30"/>
              <p:cNvSpPr txBox="1">
                <a:spLocks noChangeArrowheads="1"/>
              </p:cNvSpPr>
              <p:nvPr/>
            </p:nvSpPr>
            <p:spPr bwMode="auto">
              <a:xfrm>
                <a:off x="4184" y="2915"/>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solidFill>
                      <a:srgbClr val="000000"/>
                    </a:solidFill>
                    <a:latin typeface="Lucida Console" panose="020B0609040504020204" pitchFamily="49" charset="0"/>
                  </a:rPr>
                  <a:t> -</a:t>
                </a:r>
              </a:p>
            </p:txBody>
          </p:sp>
        </p:grpSp>
      </p:grpSp>
      <p:sp>
        <p:nvSpPr>
          <p:cNvPr id="18463" name="Line 31"/>
          <p:cNvSpPr>
            <a:spLocks noChangeShapeType="1"/>
          </p:cNvSpPr>
          <p:nvPr/>
        </p:nvSpPr>
        <p:spPr bwMode="auto">
          <a:xfrm>
            <a:off x="7874260" y="2276872"/>
            <a:ext cx="0" cy="3810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8464" name="Line 32"/>
          <p:cNvSpPr>
            <a:spLocks noChangeShapeType="1"/>
          </p:cNvSpPr>
          <p:nvPr/>
        </p:nvSpPr>
        <p:spPr bwMode="auto">
          <a:xfrm>
            <a:off x="7112260" y="2276872"/>
            <a:ext cx="0" cy="3810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8465" name="Line 33"/>
          <p:cNvSpPr>
            <a:spLocks noChangeShapeType="1"/>
          </p:cNvSpPr>
          <p:nvPr/>
        </p:nvSpPr>
        <p:spPr bwMode="auto">
          <a:xfrm>
            <a:off x="7874260" y="5324872"/>
            <a:ext cx="12700" cy="109246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18466" name="Line 34"/>
          <p:cNvSpPr>
            <a:spLocks noChangeShapeType="1"/>
          </p:cNvSpPr>
          <p:nvPr/>
        </p:nvSpPr>
        <p:spPr bwMode="auto">
          <a:xfrm>
            <a:off x="7112260" y="5324872"/>
            <a:ext cx="12700" cy="109246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18467" name="Text Box 35"/>
          <p:cNvSpPr txBox="1">
            <a:spLocks noChangeArrowheads="1"/>
          </p:cNvSpPr>
          <p:nvPr/>
        </p:nvSpPr>
        <p:spPr bwMode="auto">
          <a:xfrm>
            <a:off x="5588260" y="2581672"/>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ARRAY </a:t>
            </a:r>
            <a:r>
              <a:rPr lang="en-US" altLang="zh-CN" sz="1600" b="1" dirty="0">
                <a:solidFill>
                  <a:srgbClr val="000000"/>
                </a:solidFill>
                <a:latin typeface="Lucida Console" panose="020B0609040504020204" pitchFamily="49" charset="0"/>
                <a:sym typeface="Symbol" panose="05050102010706020507" pitchFamily="18" charset="2"/>
              </a:rPr>
              <a:t></a:t>
            </a:r>
            <a:endParaRPr lang="en-US" altLang="zh-CN" sz="1600" b="1" dirty="0">
              <a:solidFill>
                <a:srgbClr val="000000"/>
              </a:solidFill>
              <a:latin typeface="Lucida Console" panose="020B0609040504020204" pitchFamily="49" charset="0"/>
            </a:endParaRPr>
          </a:p>
        </p:txBody>
      </p:sp>
      <p:sp>
        <p:nvSpPr>
          <p:cNvPr id="3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
        <p:nvSpPr>
          <p:cNvPr id="38" name="Rectangle 2"/>
          <p:cNvSpPr>
            <a:spLocks noChangeArrowheads="1"/>
          </p:cNvSpPr>
          <p:nvPr/>
        </p:nvSpPr>
        <p:spPr bwMode="auto">
          <a:xfrm>
            <a:off x="863588" y="995363"/>
            <a:ext cx="77508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00"/>
                </a:solidFill>
              </a:rPr>
              <a:t>◆ </a:t>
            </a:r>
            <a:r>
              <a:rPr lang="zh-CN" altLang="en-US" dirty="0">
                <a:solidFill>
                  <a:srgbClr val="000000"/>
                </a:solidFill>
              </a:rPr>
              <a:t>复制操作符（与前面的数据定义操作符联合应用）：</a:t>
            </a:r>
          </a:p>
        </p:txBody>
      </p:sp>
      <p:sp>
        <p:nvSpPr>
          <p:cNvPr id="39" name="Text Box 3"/>
          <p:cNvSpPr txBox="1">
            <a:spLocks noChangeArrowheads="1"/>
          </p:cNvSpPr>
          <p:nvPr/>
        </p:nvSpPr>
        <p:spPr bwMode="auto">
          <a:xfrm>
            <a:off x="685800" y="1533525"/>
            <a:ext cx="6934200" cy="414794"/>
          </a:xfrm>
          <a:prstGeom prst="rect">
            <a:avLst/>
          </a:prstGeom>
          <a:noFill/>
          <a:ln w="9525">
            <a:solidFill>
              <a:srgbClr val="FF0000"/>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lnSpc>
                <a:spcPct val="115000"/>
              </a:lnSpc>
            </a:pPr>
            <a:r>
              <a:rPr lang="en-US" altLang="zh-CN" sz="2000" b="0" dirty="0" err="1">
                <a:solidFill>
                  <a:srgbClr val="000000"/>
                </a:solidFill>
              </a:rPr>
              <a:t>Repeat_count</a:t>
            </a:r>
            <a:r>
              <a:rPr lang="en-US" altLang="zh-CN" sz="2000" b="0" dirty="0">
                <a:solidFill>
                  <a:srgbClr val="000000"/>
                </a:solidFill>
              </a:rPr>
              <a:t>  DUP</a:t>
            </a:r>
            <a:r>
              <a:rPr lang="zh-CN" altLang="en-US" sz="2000" b="0" dirty="0">
                <a:solidFill>
                  <a:srgbClr val="000000"/>
                </a:solidFill>
              </a:rPr>
              <a:t>   </a:t>
            </a:r>
            <a:r>
              <a:rPr lang="en-US" altLang="zh-CN" sz="2000" b="0" dirty="0">
                <a:solidFill>
                  <a:srgbClr val="000000"/>
                </a:solidFill>
              </a:rPr>
              <a:t>(</a:t>
            </a:r>
            <a:r>
              <a:rPr lang="zh-CN" altLang="en-US" sz="2000" b="0" dirty="0">
                <a:solidFill>
                  <a:srgbClr val="000000"/>
                </a:solidFill>
              </a:rPr>
              <a:t>操作数</a:t>
            </a:r>
            <a:r>
              <a:rPr lang="en-US" altLang="zh-CN" sz="2000" b="0" dirty="0">
                <a:solidFill>
                  <a:srgbClr val="000000"/>
                </a:solidFill>
              </a:rPr>
              <a:t>1, </a:t>
            </a:r>
            <a:r>
              <a:rPr lang="zh-CN" altLang="en-US" sz="2000" b="0" dirty="0">
                <a:solidFill>
                  <a:srgbClr val="000000"/>
                </a:solidFill>
              </a:rPr>
              <a:t>操作数</a:t>
            </a:r>
            <a:r>
              <a:rPr lang="en-US" altLang="zh-CN" sz="2000" b="0" dirty="0">
                <a:solidFill>
                  <a:srgbClr val="000000"/>
                </a:solidFill>
              </a:rPr>
              <a:t>2, … )  [ ; </a:t>
            </a:r>
            <a:r>
              <a:rPr lang="zh-CN" altLang="en-US" sz="2000" b="0" dirty="0">
                <a:solidFill>
                  <a:srgbClr val="000000"/>
                </a:solidFill>
                <a:ea typeface="楷体_GB2312" pitchFamily="49" charset="-122"/>
              </a:rPr>
              <a:t>注释</a:t>
            </a:r>
            <a:r>
              <a:rPr lang="en-US" altLang="zh-CN" sz="2000" b="0" dirty="0">
                <a:solidFill>
                  <a:srgbClr val="000000"/>
                </a:solidFill>
              </a:rPr>
              <a:t>] </a:t>
            </a:r>
          </a:p>
        </p:txBody>
      </p:sp>
      <p:sp>
        <p:nvSpPr>
          <p:cNvPr id="41" name="右大括号 40"/>
          <p:cNvSpPr/>
          <p:nvPr/>
        </p:nvSpPr>
        <p:spPr>
          <a:xfrm>
            <a:off x="7982272" y="5064523"/>
            <a:ext cx="45719" cy="1181112"/>
          </a:xfrm>
          <a:prstGeom prst="rightBrace">
            <a:avLst>
              <a:gd name="adj1" fmla="val 17824"/>
              <a:gd name="adj2" fmla="val 50000"/>
            </a:avLst>
          </a:prstGeom>
          <a:noFill/>
          <a:ln w="12700" cap="sq" cmpd="sng">
            <a:solidFill>
              <a:schemeClr val="bg2"/>
            </a:solidFill>
            <a:prstDash val="solid"/>
            <a:headEnd type="none" w="sm" len="sm"/>
            <a:tailEnd type="none" w="sm" len="sm"/>
          </a:ln>
        </p:spPr>
        <p:txBody>
          <a:bodyPr wrap="square" anchor="ctr">
            <a:spAutoFit/>
          </a:bodyPr>
          <a:lstStyle/>
          <a:p>
            <a:pPr algn="ctr"/>
            <a:endParaRPr>
              <a:solidFill>
                <a:srgbClr val="000000"/>
              </a:solidFill>
              <a:latin typeface="Times New Roman" panose="02020603050405020304" pitchFamily="18" charset="0"/>
              <a:ea typeface="宋体" panose="02010600030101010101" pitchFamily="2" charset="-122"/>
            </a:endParaRPr>
          </a:p>
        </p:txBody>
      </p:sp>
      <p:sp>
        <p:nvSpPr>
          <p:cNvPr id="42" name="文本框 20502"/>
          <p:cNvSpPr txBox="1"/>
          <p:nvPr/>
        </p:nvSpPr>
        <p:spPr>
          <a:xfrm>
            <a:off x="7946268" y="5265204"/>
            <a:ext cx="838200" cy="707886"/>
          </a:xfrm>
          <a:prstGeom prst="rect">
            <a:avLst/>
          </a:prstGeom>
          <a:noFill/>
          <a:ln w="12700">
            <a:noFill/>
          </a:ln>
        </p:spPr>
        <p:txBody>
          <a:bodyPr>
            <a:spAutoFit/>
          </a:bodyPr>
          <a:lstStyle/>
          <a:p>
            <a:pPr>
              <a:spcBef>
                <a:spcPts val="0"/>
              </a:spcBef>
            </a:pPr>
            <a:r>
              <a:rPr lang="en-US" altLang="zh-CN" sz="2000" dirty="0">
                <a:solidFill>
                  <a:srgbClr val="000000"/>
                </a:solidFill>
                <a:latin typeface="Times New Roman" panose="02020603050405020304" pitchFamily="18" charset="0"/>
                <a:ea typeface="宋体" panose="02010600030101010101" pitchFamily="2" charset="-122"/>
              </a:rPr>
              <a:t>100</a:t>
            </a:r>
          </a:p>
          <a:p>
            <a:pPr>
              <a:spcBef>
                <a:spcPts val="0"/>
              </a:spcBef>
            </a:pPr>
            <a:r>
              <a:rPr lang="zh-CN" altLang="en-US" sz="2000" dirty="0">
                <a:solidFill>
                  <a:srgbClr val="000000"/>
                </a:solidFill>
                <a:latin typeface="Times New Roman" panose="02020603050405020304" pitchFamily="18" charset="0"/>
                <a:ea typeface="宋体" panose="02010600030101010101" pitchFamily="2" charset="-122"/>
              </a:rPr>
              <a:t>字节</a:t>
            </a:r>
          </a:p>
        </p:txBody>
      </p:sp>
    </p:spTree>
    <p:extLst>
      <p:ext uri="{BB962C8B-B14F-4D97-AF65-F5344CB8AC3E}">
        <p14:creationId xmlns:p14="http://schemas.microsoft.com/office/powerpoint/2010/main" val="164961257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24124" y="2339002"/>
            <a:ext cx="6172200" cy="3139321"/>
          </a:xfrm>
          <a:prstGeom prst="rect">
            <a:avLst/>
          </a:prstGeom>
          <a:noFill/>
          <a:ln w="952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lang="en-US" altLang="zh-CN" sz="1800" b="0" dirty="0">
                <a:solidFill>
                  <a:srgbClr val="000000"/>
                </a:solidFill>
                <a:latin typeface="+mn-lt"/>
              </a:rPr>
              <a:t>OPER1  DB  ?, ?</a:t>
            </a:r>
          </a:p>
          <a:p>
            <a:pPr algn="just" eaLnBrk="0" hangingPunct="0"/>
            <a:r>
              <a:rPr lang="en-US" altLang="zh-CN" sz="1800" b="0" dirty="0">
                <a:solidFill>
                  <a:srgbClr val="000000"/>
                </a:solidFill>
                <a:latin typeface="+mn-lt"/>
              </a:rPr>
              <a:t>OPER2  DW  ?, ?</a:t>
            </a:r>
          </a:p>
          <a:p>
            <a:pPr algn="just" eaLnBrk="0" hangingPunct="0"/>
            <a:r>
              <a:rPr lang="en-US" altLang="zh-CN" sz="1800" b="0" dirty="0">
                <a:solidFill>
                  <a:srgbClr val="000000"/>
                </a:solidFill>
                <a:latin typeface="+mn-lt"/>
              </a:rPr>
              <a:t>       ……</a:t>
            </a:r>
          </a:p>
          <a:p>
            <a:pPr algn="just" eaLnBrk="0" hangingPunct="0"/>
            <a:r>
              <a:rPr lang="en-US" altLang="zh-CN" sz="1800" b="0" dirty="0">
                <a:solidFill>
                  <a:srgbClr val="000000"/>
                </a:solidFill>
                <a:latin typeface="+mn-lt"/>
              </a:rPr>
              <a:t>       MOV  OPER1, 0   </a:t>
            </a:r>
            <a:r>
              <a:rPr lang="en-US" altLang="zh-CN" sz="1800" b="0" dirty="0">
                <a:solidFill>
                  <a:srgbClr val="000000"/>
                </a:solidFill>
                <a:latin typeface="+mn-lt"/>
                <a:ea typeface="楷体_GB2312" pitchFamily="49" charset="-122"/>
              </a:rPr>
              <a:t>;</a:t>
            </a:r>
            <a:r>
              <a:rPr lang="zh-CN" altLang="en-US" sz="1800" b="0" dirty="0">
                <a:solidFill>
                  <a:srgbClr val="000000"/>
                </a:solidFill>
                <a:latin typeface="+mn-lt"/>
                <a:ea typeface="楷体_GB2312" pitchFamily="49" charset="-122"/>
              </a:rPr>
              <a:t>字节指令</a:t>
            </a:r>
          </a:p>
          <a:p>
            <a:pPr algn="just" eaLnBrk="0" hangingPunct="0"/>
            <a:r>
              <a:rPr lang="zh-CN" altLang="en-US" sz="1800" b="0" dirty="0">
                <a:solidFill>
                  <a:srgbClr val="000000"/>
                </a:solidFill>
                <a:latin typeface="+mn-lt"/>
              </a:rPr>
              <a:t>       </a:t>
            </a:r>
            <a:r>
              <a:rPr lang="en-US" altLang="zh-CN" sz="1800" b="0" dirty="0">
                <a:solidFill>
                  <a:srgbClr val="000000"/>
                </a:solidFill>
                <a:latin typeface="+mn-lt"/>
              </a:rPr>
              <a:t>MOV  OPER2, 0   </a:t>
            </a:r>
            <a:r>
              <a:rPr lang="en-US" altLang="zh-CN" sz="1800" b="0" dirty="0">
                <a:solidFill>
                  <a:srgbClr val="000000"/>
                </a:solidFill>
                <a:latin typeface="+mn-lt"/>
                <a:ea typeface="楷体_GB2312" pitchFamily="49" charset="-122"/>
              </a:rPr>
              <a:t>;</a:t>
            </a:r>
            <a:r>
              <a:rPr lang="zh-CN" altLang="en-US" sz="1800" b="0" dirty="0">
                <a:solidFill>
                  <a:srgbClr val="000000"/>
                </a:solidFill>
                <a:latin typeface="+mn-lt"/>
                <a:ea typeface="楷体_GB2312" pitchFamily="49" charset="-122"/>
              </a:rPr>
              <a:t>字指令</a:t>
            </a:r>
          </a:p>
          <a:p>
            <a:pPr algn="just" eaLnBrk="0" hangingPunct="0"/>
            <a:endParaRPr lang="zh-CN" altLang="en-US" sz="1800" b="0" dirty="0">
              <a:solidFill>
                <a:srgbClr val="000000"/>
              </a:solidFill>
              <a:latin typeface="+mn-lt"/>
            </a:endParaRPr>
          </a:p>
          <a:p>
            <a:pPr algn="just" eaLnBrk="0" hangingPunct="0"/>
            <a:r>
              <a:rPr lang="en-US" altLang="zh-CN" sz="1800" b="0" dirty="0">
                <a:solidFill>
                  <a:srgbClr val="000000"/>
                </a:solidFill>
                <a:latin typeface="+mn-lt"/>
              </a:rPr>
              <a:t>OPER1  DB  1, 2</a:t>
            </a:r>
          </a:p>
          <a:p>
            <a:pPr algn="just" eaLnBrk="0" hangingPunct="0"/>
            <a:r>
              <a:rPr lang="en-US" altLang="zh-CN" sz="1800" b="0" dirty="0">
                <a:solidFill>
                  <a:srgbClr val="000000"/>
                </a:solidFill>
                <a:latin typeface="+mn-lt"/>
              </a:rPr>
              <a:t>OPER2  DW  1234H, 5678H</a:t>
            </a:r>
          </a:p>
          <a:p>
            <a:pPr algn="just" eaLnBrk="0" hangingPunct="0"/>
            <a:r>
              <a:rPr lang="en-US" altLang="zh-CN" sz="1800" b="0" dirty="0">
                <a:solidFill>
                  <a:srgbClr val="000000"/>
                </a:solidFill>
                <a:latin typeface="+mn-lt"/>
              </a:rPr>
              <a:t>       ……</a:t>
            </a:r>
          </a:p>
          <a:p>
            <a:pPr algn="just" eaLnBrk="0" hangingPunct="0"/>
            <a:r>
              <a:rPr lang="en-US" altLang="zh-CN" sz="1800" b="0" dirty="0">
                <a:solidFill>
                  <a:srgbClr val="000000"/>
                </a:solidFill>
                <a:latin typeface="+mn-lt"/>
              </a:rPr>
              <a:t>       MOV  AX, OPER1+1 	  </a:t>
            </a:r>
            <a:endParaRPr lang="en-US" altLang="zh-CN" sz="1800" b="0" dirty="0">
              <a:solidFill>
                <a:srgbClr val="FF0000"/>
              </a:solidFill>
              <a:latin typeface="+mn-lt"/>
            </a:endParaRPr>
          </a:p>
          <a:p>
            <a:pPr algn="just" eaLnBrk="0" hangingPunct="0"/>
            <a:r>
              <a:rPr lang="en-US" altLang="zh-CN" sz="1800" b="0" dirty="0">
                <a:solidFill>
                  <a:srgbClr val="000000"/>
                </a:solidFill>
                <a:latin typeface="+mn-lt"/>
              </a:rPr>
              <a:t>       MOV  AL, OPER2  	</a:t>
            </a:r>
            <a:endParaRPr lang="zh-CN" altLang="en-US" sz="1800" b="0" dirty="0">
              <a:solidFill>
                <a:srgbClr val="FF0000"/>
              </a:solidFill>
              <a:latin typeface="+mn-lt"/>
            </a:endParaRPr>
          </a:p>
        </p:txBody>
      </p:sp>
      <p:sp>
        <p:nvSpPr>
          <p:cNvPr id="19459" name="Rectangle 3"/>
          <p:cNvSpPr>
            <a:spLocks noChangeArrowheads="1"/>
          </p:cNvSpPr>
          <p:nvPr/>
        </p:nvSpPr>
        <p:spPr bwMode="auto">
          <a:xfrm>
            <a:off x="6037123" y="6192016"/>
            <a:ext cx="1300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dirty="0">
                <a:solidFill>
                  <a:srgbClr val="FF0000"/>
                </a:solidFill>
                <a:latin typeface="Lucida Console" panose="020B0609040504020204" pitchFamily="49" charset="0"/>
              </a:rPr>
              <a:t>(AL)=34H</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
        <p:nvSpPr>
          <p:cNvPr id="5" name="Text Box 3"/>
          <p:cNvSpPr txBox="1">
            <a:spLocks noChangeArrowheads="1"/>
          </p:cNvSpPr>
          <p:nvPr/>
        </p:nvSpPr>
        <p:spPr bwMode="auto">
          <a:xfrm>
            <a:off x="467288" y="1016732"/>
            <a:ext cx="8071872"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pPr>
            <a:r>
              <a:rPr lang="en-US" altLang="zh-CN" b="1" dirty="0">
                <a:solidFill>
                  <a:srgbClr val="000000"/>
                </a:solidFill>
                <a:latin typeface="+mn-lt"/>
              </a:rPr>
              <a:t>PTR</a:t>
            </a:r>
            <a:r>
              <a:rPr lang="zh-CN" altLang="en-US" b="1" dirty="0">
                <a:solidFill>
                  <a:srgbClr val="000000"/>
                </a:solidFill>
                <a:latin typeface="+mn-lt"/>
              </a:rPr>
              <a:t>伪指令：  </a:t>
            </a:r>
            <a:r>
              <a:rPr lang="en-US" altLang="zh-CN" b="1" dirty="0">
                <a:solidFill>
                  <a:srgbClr val="000000"/>
                </a:solidFill>
                <a:latin typeface="+mn-lt"/>
              </a:rPr>
              <a:t>type  PTR  </a:t>
            </a:r>
            <a:r>
              <a:rPr lang="zh-CN" altLang="en-US" b="1" dirty="0">
                <a:solidFill>
                  <a:srgbClr val="000000"/>
                </a:solidFill>
                <a:latin typeface="+mn-lt"/>
              </a:rPr>
              <a:t>变量或常量</a:t>
            </a:r>
            <a:endParaRPr lang="en-US" altLang="zh-CN" b="1" dirty="0">
              <a:solidFill>
                <a:srgbClr val="000000"/>
              </a:solidFill>
              <a:latin typeface="+mn-lt"/>
            </a:endParaRPr>
          </a:p>
          <a:p>
            <a:pPr>
              <a:spcBef>
                <a:spcPts val="600"/>
              </a:spcBef>
            </a:pPr>
            <a:r>
              <a:rPr lang="en-US" altLang="zh-CN" dirty="0">
                <a:solidFill>
                  <a:srgbClr val="000000"/>
                </a:solidFill>
                <a:latin typeface="+mn-lt"/>
              </a:rPr>
              <a:t>	</a:t>
            </a:r>
            <a:r>
              <a:rPr lang="zh-CN" altLang="en-US" dirty="0">
                <a:solidFill>
                  <a:srgbClr val="FF0000"/>
                </a:solidFill>
                <a:latin typeface="+mn-lt"/>
              </a:rPr>
              <a:t>指定操作数的类型属性</a:t>
            </a:r>
            <a:r>
              <a:rPr lang="zh-CN" altLang="en-US" dirty="0">
                <a:solidFill>
                  <a:srgbClr val="000000"/>
                </a:solidFill>
                <a:latin typeface="+mn-lt"/>
              </a:rPr>
              <a:t>，其中</a:t>
            </a:r>
            <a:r>
              <a:rPr lang="en-US" altLang="zh-CN" dirty="0">
                <a:solidFill>
                  <a:srgbClr val="000000"/>
                </a:solidFill>
                <a:latin typeface="+mn-lt"/>
              </a:rPr>
              <a:t>type</a:t>
            </a:r>
            <a:r>
              <a:rPr lang="zh-CN" altLang="en-US" dirty="0">
                <a:solidFill>
                  <a:srgbClr val="000000"/>
                </a:solidFill>
                <a:latin typeface="+mn-lt"/>
              </a:rPr>
              <a:t>可以是</a:t>
            </a:r>
            <a:r>
              <a:rPr lang="en-US" altLang="zh-CN" dirty="0">
                <a:solidFill>
                  <a:srgbClr val="000000"/>
                </a:solidFill>
                <a:latin typeface="+mn-lt"/>
              </a:rPr>
              <a:t>BYTE</a:t>
            </a:r>
            <a:r>
              <a:rPr lang="zh-CN" altLang="en-US" dirty="0">
                <a:solidFill>
                  <a:srgbClr val="000000"/>
                </a:solidFill>
                <a:latin typeface="+mn-lt"/>
              </a:rPr>
              <a:t>，</a:t>
            </a:r>
            <a:r>
              <a:rPr lang="en-US" altLang="zh-CN" dirty="0">
                <a:solidFill>
                  <a:srgbClr val="000000"/>
                </a:solidFill>
                <a:latin typeface="+mn-lt"/>
              </a:rPr>
              <a:t>WORD</a:t>
            </a:r>
            <a:r>
              <a:rPr lang="zh-CN" altLang="en-US" dirty="0">
                <a:solidFill>
                  <a:srgbClr val="000000"/>
                </a:solidFill>
                <a:latin typeface="+mn-lt"/>
              </a:rPr>
              <a:t>，</a:t>
            </a:r>
            <a:r>
              <a:rPr lang="en-US" altLang="zh-CN" dirty="0">
                <a:solidFill>
                  <a:srgbClr val="000000"/>
                </a:solidFill>
                <a:latin typeface="+mn-lt"/>
              </a:rPr>
              <a:t>DWORD</a:t>
            </a:r>
            <a:r>
              <a:rPr lang="zh-CN" altLang="en-US" dirty="0">
                <a:solidFill>
                  <a:srgbClr val="000000"/>
                </a:solidFill>
                <a:latin typeface="+mn-lt"/>
              </a:rPr>
              <a:t>，</a:t>
            </a:r>
            <a:r>
              <a:rPr lang="en-US" altLang="zh-CN" dirty="0">
                <a:solidFill>
                  <a:srgbClr val="000000"/>
                </a:solidFill>
                <a:latin typeface="+mn-lt"/>
              </a:rPr>
              <a:t>FWORD</a:t>
            </a:r>
            <a:r>
              <a:rPr lang="zh-CN" altLang="en-US" dirty="0">
                <a:solidFill>
                  <a:srgbClr val="000000"/>
                </a:solidFill>
                <a:latin typeface="+mn-lt"/>
              </a:rPr>
              <a:t>，</a:t>
            </a:r>
            <a:r>
              <a:rPr lang="en-US" altLang="zh-CN" dirty="0">
                <a:solidFill>
                  <a:srgbClr val="000000"/>
                </a:solidFill>
                <a:latin typeface="+mn-lt"/>
              </a:rPr>
              <a:t>QWORD</a:t>
            </a:r>
            <a:r>
              <a:rPr lang="zh-CN" altLang="en-US" dirty="0">
                <a:solidFill>
                  <a:srgbClr val="000000"/>
                </a:solidFill>
                <a:latin typeface="+mn-lt"/>
              </a:rPr>
              <a:t>，</a:t>
            </a:r>
            <a:r>
              <a:rPr lang="en-US" altLang="zh-CN" dirty="0">
                <a:solidFill>
                  <a:srgbClr val="000000"/>
                </a:solidFill>
                <a:latin typeface="+mn-lt"/>
              </a:rPr>
              <a:t>TBYTE</a:t>
            </a:r>
            <a:r>
              <a:rPr lang="zh-CN" altLang="en-US" dirty="0">
                <a:solidFill>
                  <a:srgbClr val="000000"/>
                </a:solidFill>
                <a:latin typeface="+mn-lt"/>
              </a:rPr>
              <a:t>等等</a:t>
            </a:r>
            <a:endParaRPr lang="en-US" altLang="zh-CN" b="1" dirty="0">
              <a:solidFill>
                <a:srgbClr val="000000"/>
              </a:solidFill>
              <a:latin typeface="+mn-lt"/>
            </a:endParaRPr>
          </a:p>
        </p:txBody>
      </p:sp>
      <p:sp>
        <p:nvSpPr>
          <p:cNvPr id="2" name="矩形 1"/>
          <p:cNvSpPr/>
          <p:nvPr/>
        </p:nvSpPr>
        <p:spPr>
          <a:xfrm>
            <a:off x="1640210" y="5525360"/>
            <a:ext cx="6316166" cy="1015663"/>
          </a:xfrm>
          <a:prstGeom prst="rect">
            <a:avLst/>
          </a:prstGeom>
        </p:spPr>
        <p:txBody>
          <a:bodyPr wrap="square">
            <a:spAutoFit/>
          </a:bodyPr>
          <a:lstStyle/>
          <a:p>
            <a:r>
              <a:rPr lang="en-US" altLang="zh-CN" dirty="0"/>
              <a:t>    </a:t>
            </a:r>
            <a:r>
              <a:rPr lang="en-US" altLang="zh-CN" sz="1800" b="0" dirty="0"/>
              <a:t>MOV  AX, WORD PTR  OPER1+1</a:t>
            </a:r>
          </a:p>
          <a:p>
            <a:endParaRPr lang="en-US" altLang="zh-CN" sz="1800" b="0" dirty="0"/>
          </a:p>
          <a:p>
            <a:r>
              <a:rPr lang="en-US" altLang="zh-CN" sz="1800" b="0" dirty="0"/>
              <a:t>     MOV  AL, BYTE PTR  OPER2</a:t>
            </a:r>
          </a:p>
        </p:txBody>
      </p:sp>
      <p:sp>
        <p:nvSpPr>
          <p:cNvPr id="6" name="矩形 5"/>
          <p:cNvSpPr/>
          <p:nvPr/>
        </p:nvSpPr>
        <p:spPr>
          <a:xfrm>
            <a:off x="6037123" y="5615952"/>
            <a:ext cx="1718740" cy="369332"/>
          </a:xfrm>
          <a:prstGeom prst="rect">
            <a:avLst/>
          </a:prstGeom>
        </p:spPr>
        <p:txBody>
          <a:bodyPr wrap="none">
            <a:spAutoFit/>
          </a:bodyPr>
          <a:lstStyle/>
          <a:p>
            <a:r>
              <a:rPr lang="en-US" altLang="zh-CN" sz="1800" dirty="0">
                <a:solidFill>
                  <a:srgbClr val="FF0000"/>
                </a:solidFill>
                <a:latin typeface="Lucida Console" panose="020B0609040504020204" pitchFamily="49" charset="0"/>
              </a:rPr>
              <a:t>(AX)=3402H </a:t>
            </a:r>
            <a:endParaRPr lang="zh-CN" altLang="en-US" sz="1800" dirty="0">
              <a:solidFill>
                <a:srgbClr val="FF0000"/>
              </a:solidFill>
            </a:endParaRPr>
          </a:p>
        </p:txBody>
      </p:sp>
      <p:sp>
        <p:nvSpPr>
          <p:cNvPr id="7" name="TextBox 6"/>
          <p:cNvSpPr txBox="1"/>
          <p:nvPr/>
        </p:nvSpPr>
        <p:spPr>
          <a:xfrm>
            <a:off x="4400642" y="4833156"/>
            <a:ext cx="1800493" cy="646331"/>
          </a:xfrm>
          <a:prstGeom prst="rect">
            <a:avLst/>
          </a:prstGeom>
          <a:noFill/>
        </p:spPr>
        <p:txBody>
          <a:bodyPr wrap="none" rtlCol="0">
            <a:spAutoFit/>
          </a:bodyPr>
          <a:lstStyle/>
          <a:p>
            <a:r>
              <a:rPr lang="en-US" altLang="zh-CN" sz="1800" b="0" dirty="0">
                <a:solidFill>
                  <a:srgbClr val="FF0000"/>
                </a:solidFill>
              </a:rPr>
              <a:t>;</a:t>
            </a:r>
            <a:r>
              <a:rPr lang="en-US" altLang="zh-CN" sz="1800" b="0" dirty="0">
                <a:solidFill>
                  <a:srgbClr val="FF0000"/>
                </a:solidFill>
                <a:latin typeface="Lucida Console" panose="020B0609040504020204" pitchFamily="49" charset="0"/>
              </a:rPr>
              <a:t>X</a:t>
            </a:r>
          </a:p>
          <a:p>
            <a:r>
              <a:rPr lang="en-US" altLang="zh-CN" sz="1800" b="0" dirty="0">
                <a:solidFill>
                  <a:srgbClr val="FF0000"/>
                </a:solidFill>
              </a:rPr>
              <a:t>;</a:t>
            </a:r>
            <a:r>
              <a:rPr lang="en-US" altLang="zh-CN" sz="1800" b="0" dirty="0">
                <a:solidFill>
                  <a:srgbClr val="FF0000"/>
                </a:solidFill>
                <a:latin typeface="Lucida Console" panose="020B0609040504020204" pitchFamily="49" charset="0"/>
              </a:rPr>
              <a:t>X</a:t>
            </a:r>
            <a:r>
              <a:rPr lang="en-US" altLang="zh-CN" sz="1800" b="0" dirty="0">
                <a:solidFill>
                  <a:srgbClr val="FF0000"/>
                </a:solidFill>
              </a:rPr>
              <a:t>    </a:t>
            </a:r>
            <a:r>
              <a:rPr lang="zh-CN" altLang="en-US" sz="1800" b="0" dirty="0">
                <a:solidFill>
                  <a:srgbClr val="FF0000"/>
                </a:solidFill>
              </a:rPr>
              <a:t>类型不匹配</a:t>
            </a:r>
          </a:p>
        </p:txBody>
      </p:sp>
      <p:grpSp>
        <p:nvGrpSpPr>
          <p:cNvPr id="9" name="Group 3">
            <a:extLst>
              <a:ext uri="{FF2B5EF4-FFF2-40B4-BE49-F238E27FC236}">
                <a16:creationId xmlns:a16="http://schemas.microsoft.com/office/drawing/2014/main" id="{9B7BB1C4-B714-ED4A-A557-60B6DFCEC1DE}"/>
              </a:ext>
            </a:extLst>
          </p:cNvPr>
          <p:cNvGrpSpPr/>
          <p:nvPr/>
        </p:nvGrpSpPr>
        <p:grpSpPr bwMode="auto">
          <a:xfrm>
            <a:off x="7929270" y="2510602"/>
            <a:ext cx="762000" cy="2787650"/>
            <a:chOff x="4176" y="2352"/>
            <a:chExt cx="480" cy="1756"/>
          </a:xfrm>
        </p:grpSpPr>
        <p:grpSp>
          <p:nvGrpSpPr>
            <p:cNvPr id="10" name="Group 4">
              <a:extLst>
                <a:ext uri="{FF2B5EF4-FFF2-40B4-BE49-F238E27FC236}">
                  <a16:creationId xmlns:a16="http://schemas.microsoft.com/office/drawing/2014/main" id="{F2E25527-D049-F84D-91CA-29A301F46A3E}"/>
                </a:ext>
              </a:extLst>
            </p:cNvPr>
            <p:cNvGrpSpPr/>
            <p:nvPr/>
          </p:nvGrpSpPr>
          <p:grpSpPr bwMode="auto">
            <a:xfrm>
              <a:off x="4176" y="2352"/>
              <a:ext cx="480" cy="220"/>
              <a:chOff x="4176" y="2352"/>
              <a:chExt cx="480" cy="220"/>
            </a:xfrm>
          </p:grpSpPr>
          <p:sp>
            <p:nvSpPr>
              <p:cNvPr id="36" name="Rectangle 5">
                <a:extLst>
                  <a:ext uri="{FF2B5EF4-FFF2-40B4-BE49-F238E27FC236}">
                    <a16:creationId xmlns:a16="http://schemas.microsoft.com/office/drawing/2014/main" id="{E564B6A1-6B90-3046-952D-201C0DD4062B}"/>
                  </a:ext>
                </a:extLst>
              </p:cNvPr>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 name="Text Box 6">
                <a:extLst>
                  <a:ext uri="{FF2B5EF4-FFF2-40B4-BE49-F238E27FC236}">
                    <a16:creationId xmlns:a16="http://schemas.microsoft.com/office/drawing/2014/main" id="{59FA2BD7-D9C5-254E-BEE7-F710C677D8C0}"/>
                  </a:ext>
                </a:extLst>
              </p:cNvPr>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1</a:t>
                </a:r>
                <a:endParaRPr lang="en-US" altLang="zh-CN" sz="1600" b="1" dirty="0">
                  <a:solidFill>
                    <a:srgbClr val="000000"/>
                  </a:solidFill>
                  <a:latin typeface="Lucida Console" panose="020B0609040504020204" pitchFamily="49" charset="0"/>
                </a:endParaRPr>
              </a:p>
            </p:txBody>
          </p:sp>
        </p:grpSp>
        <p:grpSp>
          <p:nvGrpSpPr>
            <p:cNvPr id="11" name="Group 7">
              <a:extLst>
                <a:ext uri="{FF2B5EF4-FFF2-40B4-BE49-F238E27FC236}">
                  <a16:creationId xmlns:a16="http://schemas.microsoft.com/office/drawing/2014/main" id="{8945D10F-0CA2-6244-94F1-17CE5EEE8799}"/>
                </a:ext>
              </a:extLst>
            </p:cNvPr>
            <p:cNvGrpSpPr/>
            <p:nvPr/>
          </p:nvGrpSpPr>
          <p:grpSpPr bwMode="auto">
            <a:xfrm>
              <a:off x="4176" y="2544"/>
              <a:ext cx="480" cy="220"/>
              <a:chOff x="4176" y="2352"/>
              <a:chExt cx="480" cy="220"/>
            </a:xfrm>
          </p:grpSpPr>
          <p:sp>
            <p:nvSpPr>
              <p:cNvPr id="34" name="Rectangle 8">
                <a:extLst>
                  <a:ext uri="{FF2B5EF4-FFF2-40B4-BE49-F238E27FC236}">
                    <a16:creationId xmlns:a16="http://schemas.microsoft.com/office/drawing/2014/main" id="{DBC5AEBC-7B5A-084A-9C77-931AA260A2A0}"/>
                  </a:ext>
                </a:extLst>
              </p:cNvPr>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 name="Text Box 9">
                <a:extLst>
                  <a:ext uri="{FF2B5EF4-FFF2-40B4-BE49-F238E27FC236}">
                    <a16:creationId xmlns:a16="http://schemas.microsoft.com/office/drawing/2014/main" id="{D154B67D-4DBD-154C-ADB8-59CE5AB584EF}"/>
                  </a:ext>
                </a:extLst>
              </p:cNvPr>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2</a:t>
                </a:r>
                <a:endParaRPr lang="en-US" altLang="zh-CN" sz="1600" b="1" dirty="0">
                  <a:solidFill>
                    <a:srgbClr val="000000"/>
                  </a:solidFill>
                  <a:latin typeface="Lucida Console" panose="020B0609040504020204" pitchFamily="49" charset="0"/>
                </a:endParaRPr>
              </a:p>
            </p:txBody>
          </p:sp>
        </p:grpSp>
        <p:grpSp>
          <p:nvGrpSpPr>
            <p:cNvPr id="12" name="Group 10">
              <a:extLst>
                <a:ext uri="{FF2B5EF4-FFF2-40B4-BE49-F238E27FC236}">
                  <a16:creationId xmlns:a16="http://schemas.microsoft.com/office/drawing/2014/main" id="{CFA27BDF-698D-BF4F-8646-E6755E4FA7F0}"/>
                </a:ext>
              </a:extLst>
            </p:cNvPr>
            <p:cNvGrpSpPr/>
            <p:nvPr/>
          </p:nvGrpSpPr>
          <p:grpSpPr bwMode="auto">
            <a:xfrm>
              <a:off x="4176" y="2736"/>
              <a:ext cx="480" cy="220"/>
              <a:chOff x="4176" y="2352"/>
              <a:chExt cx="480" cy="220"/>
            </a:xfrm>
          </p:grpSpPr>
          <p:sp>
            <p:nvSpPr>
              <p:cNvPr id="32" name="Rectangle 11">
                <a:extLst>
                  <a:ext uri="{FF2B5EF4-FFF2-40B4-BE49-F238E27FC236}">
                    <a16:creationId xmlns:a16="http://schemas.microsoft.com/office/drawing/2014/main" id="{27F477F9-05DC-B744-BAE8-8858C1761B5A}"/>
                  </a:ext>
                </a:extLst>
              </p:cNvPr>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 name="Text Box 12">
                <a:extLst>
                  <a:ext uri="{FF2B5EF4-FFF2-40B4-BE49-F238E27FC236}">
                    <a16:creationId xmlns:a16="http://schemas.microsoft.com/office/drawing/2014/main" id="{833FA4AA-C8FB-C642-91FB-0A07CD44A5BF}"/>
                  </a:ext>
                </a:extLst>
              </p:cNvPr>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34</a:t>
                </a:r>
                <a:endParaRPr lang="en-US" altLang="zh-CN" sz="1600" b="1" dirty="0">
                  <a:solidFill>
                    <a:srgbClr val="000000"/>
                  </a:solidFill>
                  <a:latin typeface="Lucida Console" panose="020B0609040504020204" pitchFamily="49" charset="0"/>
                </a:endParaRPr>
              </a:p>
            </p:txBody>
          </p:sp>
        </p:grpSp>
        <p:grpSp>
          <p:nvGrpSpPr>
            <p:cNvPr id="13" name="Group 13">
              <a:extLst>
                <a:ext uri="{FF2B5EF4-FFF2-40B4-BE49-F238E27FC236}">
                  <a16:creationId xmlns:a16="http://schemas.microsoft.com/office/drawing/2014/main" id="{7C524AD7-684E-1842-9166-F4A20A992FA0}"/>
                </a:ext>
              </a:extLst>
            </p:cNvPr>
            <p:cNvGrpSpPr/>
            <p:nvPr/>
          </p:nvGrpSpPr>
          <p:grpSpPr bwMode="auto">
            <a:xfrm>
              <a:off x="4176" y="2928"/>
              <a:ext cx="480" cy="220"/>
              <a:chOff x="4176" y="2352"/>
              <a:chExt cx="480" cy="220"/>
            </a:xfrm>
          </p:grpSpPr>
          <p:sp>
            <p:nvSpPr>
              <p:cNvPr id="30" name="Rectangle 14">
                <a:extLst>
                  <a:ext uri="{FF2B5EF4-FFF2-40B4-BE49-F238E27FC236}">
                    <a16:creationId xmlns:a16="http://schemas.microsoft.com/office/drawing/2014/main" id="{0692C639-9D74-F945-9D82-83665F5A81F6}"/>
                  </a:ext>
                </a:extLst>
              </p:cNvPr>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 name="Text Box 15">
                <a:extLst>
                  <a:ext uri="{FF2B5EF4-FFF2-40B4-BE49-F238E27FC236}">
                    <a16:creationId xmlns:a16="http://schemas.microsoft.com/office/drawing/2014/main" id="{A030E409-74BA-EB42-AFE6-78217E85D6ED}"/>
                  </a:ext>
                </a:extLst>
              </p:cNvPr>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12</a:t>
                </a:r>
                <a:endParaRPr lang="en-US" altLang="zh-CN" sz="1600" b="1" dirty="0">
                  <a:solidFill>
                    <a:srgbClr val="000000"/>
                  </a:solidFill>
                  <a:latin typeface="Lucida Console" panose="020B0609040504020204" pitchFamily="49" charset="0"/>
                </a:endParaRPr>
              </a:p>
            </p:txBody>
          </p:sp>
        </p:grpSp>
        <p:grpSp>
          <p:nvGrpSpPr>
            <p:cNvPr id="14" name="Group 16">
              <a:extLst>
                <a:ext uri="{FF2B5EF4-FFF2-40B4-BE49-F238E27FC236}">
                  <a16:creationId xmlns:a16="http://schemas.microsoft.com/office/drawing/2014/main" id="{32CC22AF-D959-3E42-AFF5-D8F67EE2EAE8}"/>
                </a:ext>
              </a:extLst>
            </p:cNvPr>
            <p:cNvGrpSpPr/>
            <p:nvPr/>
          </p:nvGrpSpPr>
          <p:grpSpPr bwMode="auto">
            <a:xfrm>
              <a:off x="4176" y="3120"/>
              <a:ext cx="480" cy="220"/>
              <a:chOff x="4176" y="2352"/>
              <a:chExt cx="480" cy="220"/>
            </a:xfrm>
          </p:grpSpPr>
          <p:sp>
            <p:nvSpPr>
              <p:cNvPr id="28" name="Rectangle 17">
                <a:extLst>
                  <a:ext uri="{FF2B5EF4-FFF2-40B4-BE49-F238E27FC236}">
                    <a16:creationId xmlns:a16="http://schemas.microsoft.com/office/drawing/2014/main" id="{9AAFAB1C-03DF-E34D-B0CC-4B80533F0B3B}"/>
                  </a:ext>
                </a:extLst>
              </p:cNvPr>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 name="Text Box 18">
                <a:extLst>
                  <a:ext uri="{FF2B5EF4-FFF2-40B4-BE49-F238E27FC236}">
                    <a16:creationId xmlns:a16="http://schemas.microsoft.com/office/drawing/2014/main" id="{409DFF0C-06E5-6E40-BBF0-77A02784BD20}"/>
                  </a:ext>
                </a:extLst>
              </p:cNvPr>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78</a:t>
                </a:r>
                <a:endParaRPr lang="en-US" altLang="zh-CN" sz="1600" b="1" dirty="0">
                  <a:solidFill>
                    <a:srgbClr val="000000"/>
                  </a:solidFill>
                  <a:latin typeface="Lucida Console" panose="020B0609040504020204" pitchFamily="49" charset="0"/>
                </a:endParaRPr>
              </a:p>
            </p:txBody>
          </p:sp>
        </p:grpSp>
        <p:grpSp>
          <p:nvGrpSpPr>
            <p:cNvPr id="15" name="Group 19">
              <a:extLst>
                <a:ext uri="{FF2B5EF4-FFF2-40B4-BE49-F238E27FC236}">
                  <a16:creationId xmlns:a16="http://schemas.microsoft.com/office/drawing/2014/main" id="{426F81F2-9BF6-BE4D-80DD-F65BE019F8CF}"/>
                </a:ext>
              </a:extLst>
            </p:cNvPr>
            <p:cNvGrpSpPr/>
            <p:nvPr/>
          </p:nvGrpSpPr>
          <p:grpSpPr bwMode="auto">
            <a:xfrm>
              <a:off x="4176" y="3312"/>
              <a:ext cx="480" cy="220"/>
              <a:chOff x="4176" y="2352"/>
              <a:chExt cx="480" cy="220"/>
            </a:xfrm>
          </p:grpSpPr>
          <p:sp>
            <p:nvSpPr>
              <p:cNvPr id="26" name="Rectangle 20">
                <a:extLst>
                  <a:ext uri="{FF2B5EF4-FFF2-40B4-BE49-F238E27FC236}">
                    <a16:creationId xmlns:a16="http://schemas.microsoft.com/office/drawing/2014/main" id="{CD2F34C0-DC48-344D-84BA-CF10A58DC506}"/>
                  </a:ext>
                </a:extLst>
              </p:cNvPr>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 name="Text Box 21">
                <a:extLst>
                  <a:ext uri="{FF2B5EF4-FFF2-40B4-BE49-F238E27FC236}">
                    <a16:creationId xmlns:a16="http://schemas.microsoft.com/office/drawing/2014/main" id="{F426F8A2-C92E-1B44-9D18-99E50752DBDE}"/>
                  </a:ext>
                </a:extLst>
              </p:cNvPr>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56</a:t>
                </a:r>
                <a:endParaRPr lang="en-US" altLang="zh-CN" sz="1600" b="1" dirty="0">
                  <a:solidFill>
                    <a:srgbClr val="000000"/>
                  </a:solidFill>
                  <a:latin typeface="Lucida Console" panose="020B0609040504020204" pitchFamily="49" charset="0"/>
                </a:endParaRPr>
              </a:p>
            </p:txBody>
          </p:sp>
        </p:grpSp>
        <p:grpSp>
          <p:nvGrpSpPr>
            <p:cNvPr id="16" name="Group 22">
              <a:extLst>
                <a:ext uri="{FF2B5EF4-FFF2-40B4-BE49-F238E27FC236}">
                  <a16:creationId xmlns:a16="http://schemas.microsoft.com/office/drawing/2014/main" id="{111C2880-706F-0140-BF96-4B129F3059EE}"/>
                </a:ext>
              </a:extLst>
            </p:cNvPr>
            <p:cNvGrpSpPr/>
            <p:nvPr/>
          </p:nvGrpSpPr>
          <p:grpSpPr bwMode="auto">
            <a:xfrm>
              <a:off x="4176" y="3504"/>
              <a:ext cx="480" cy="220"/>
              <a:chOff x="4176" y="2352"/>
              <a:chExt cx="480" cy="220"/>
            </a:xfrm>
          </p:grpSpPr>
          <p:sp>
            <p:nvSpPr>
              <p:cNvPr id="24" name="Rectangle 23">
                <a:extLst>
                  <a:ext uri="{FF2B5EF4-FFF2-40B4-BE49-F238E27FC236}">
                    <a16:creationId xmlns:a16="http://schemas.microsoft.com/office/drawing/2014/main" id="{1047E3E0-5A08-8C4D-84B3-79ADC9824259}"/>
                  </a:ext>
                </a:extLst>
              </p:cNvPr>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Text Box 24">
                <a:extLst>
                  <a:ext uri="{FF2B5EF4-FFF2-40B4-BE49-F238E27FC236}">
                    <a16:creationId xmlns:a16="http://schemas.microsoft.com/office/drawing/2014/main" id="{4F2FA253-DD3E-7E47-95D5-CB63BF5EA7F1}"/>
                  </a:ext>
                </a:extLst>
              </p:cNvPr>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a:t>
                </a:r>
                <a:endParaRPr lang="en-US" altLang="zh-CN" sz="1600" b="1" dirty="0">
                  <a:solidFill>
                    <a:srgbClr val="000000"/>
                  </a:solidFill>
                  <a:latin typeface="Lucida Console" panose="020B0609040504020204" pitchFamily="49" charset="0"/>
                </a:endParaRPr>
              </a:p>
            </p:txBody>
          </p:sp>
        </p:grpSp>
        <p:grpSp>
          <p:nvGrpSpPr>
            <p:cNvPr id="17" name="Group 25">
              <a:extLst>
                <a:ext uri="{FF2B5EF4-FFF2-40B4-BE49-F238E27FC236}">
                  <a16:creationId xmlns:a16="http://schemas.microsoft.com/office/drawing/2014/main" id="{26CE36DF-9756-264C-B0C2-E02C4CE4D0CD}"/>
                </a:ext>
              </a:extLst>
            </p:cNvPr>
            <p:cNvGrpSpPr/>
            <p:nvPr/>
          </p:nvGrpSpPr>
          <p:grpSpPr bwMode="auto">
            <a:xfrm>
              <a:off x="4176" y="3696"/>
              <a:ext cx="480" cy="220"/>
              <a:chOff x="4176" y="2352"/>
              <a:chExt cx="480" cy="220"/>
            </a:xfrm>
          </p:grpSpPr>
          <p:sp>
            <p:nvSpPr>
              <p:cNvPr id="22" name="Rectangle 26">
                <a:extLst>
                  <a:ext uri="{FF2B5EF4-FFF2-40B4-BE49-F238E27FC236}">
                    <a16:creationId xmlns:a16="http://schemas.microsoft.com/office/drawing/2014/main" id="{9D79A3A5-A4DB-1745-8AF0-1097E358876B}"/>
                  </a:ext>
                </a:extLst>
              </p:cNvPr>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 name="Text Box 27">
                <a:extLst>
                  <a:ext uri="{FF2B5EF4-FFF2-40B4-BE49-F238E27FC236}">
                    <a16:creationId xmlns:a16="http://schemas.microsoft.com/office/drawing/2014/main" id="{84981282-C45E-3640-AB1A-598EC2A70A5D}"/>
                  </a:ext>
                </a:extLst>
              </p:cNvPr>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a:t>
                </a:r>
                <a:endParaRPr lang="en-US" altLang="zh-CN" sz="1600" b="1" dirty="0">
                  <a:solidFill>
                    <a:srgbClr val="000000"/>
                  </a:solidFill>
                  <a:latin typeface="Lucida Console" panose="020B0609040504020204" pitchFamily="49" charset="0"/>
                </a:endParaRPr>
              </a:p>
            </p:txBody>
          </p:sp>
        </p:grpSp>
        <p:grpSp>
          <p:nvGrpSpPr>
            <p:cNvPr id="18" name="Group 28">
              <a:extLst>
                <a:ext uri="{FF2B5EF4-FFF2-40B4-BE49-F238E27FC236}">
                  <a16:creationId xmlns:a16="http://schemas.microsoft.com/office/drawing/2014/main" id="{7BEA95BA-93E2-4548-B889-114551F8ADDF}"/>
                </a:ext>
              </a:extLst>
            </p:cNvPr>
            <p:cNvGrpSpPr/>
            <p:nvPr/>
          </p:nvGrpSpPr>
          <p:grpSpPr bwMode="auto">
            <a:xfrm>
              <a:off x="4176" y="3888"/>
              <a:ext cx="480" cy="220"/>
              <a:chOff x="4176" y="2352"/>
              <a:chExt cx="480" cy="220"/>
            </a:xfrm>
          </p:grpSpPr>
          <p:sp>
            <p:nvSpPr>
              <p:cNvPr id="19" name="Rectangle 29">
                <a:extLst>
                  <a:ext uri="{FF2B5EF4-FFF2-40B4-BE49-F238E27FC236}">
                    <a16:creationId xmlns:a16="http://schemas.microsoft.com/office/drawing/2014/main" id="{70F7A33E-90B3-FA4B-AF8B-2B6B8A5C99A2}"/>
                  </a:ext>
                </a:extLst>
              </p:cNvPr>
              <p:cNvSpPr>
                <a:spLocks noChangeArrowheads="1"/>
              </p:cNvSpPr>
              <p:nvPr/>
            </p:nvSpPr>
            <p:spPr bwMode="auto">
              <a:xfrm>
                <a:off x="4176" y="2352"/>
                <a:ext cx="480" cy="192"/>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 name="Text Box 30">
                <a:extLst>
                  <a:ext uri="{FF2B5EF4-FFF2-40B4-BE49-F238E27FC236}">
                    <a16:creationId xmlns:a16="http://schemas.microsoft.com/office/drawing/2014/main" id="{7DD23C8B-FE75-944E-AA6A-9F60352E26DB}"/>
                  </a:ext>
                </a:extLst>
              </p:cNvPr>
              <p:cNvSpPr txBox="1">
                <a:spLocks noChangeArrowheads="1"/>
              </p:cNvSpPr>
              <p:nvPr/>
            </p:nvSpPr>
            <p:spPr bwMode="auto">
              <a:xfrm>
                <a:off x="4176" y="2352"/>
                <a:ext cx="480" cy="22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solidFill>
                      <a:srgbClr val="000000"/>
                    </a:solidFill>
                    <a:latin typeface="Lucida Console" panose="020B0609040504020204" pitchFamily="49" charset="0"/>
                  </a:rPr>
                  <a:t> </a:t>
                </a:r>
              </a:p>
            </p:txBody>
          </p:sp>
        </p:grpSp>
      </p:grpSp>
      <p:sp>
        <p:nvSpPr>
          <p:cNvPr id="38" name="Text Box 35">
            <a:extLst>
              <a:ext uri="{FF2B5EF4-FFF2-40B4-BE49-F238E27FC236}">
                <a16:creationId xmlns:a16="http://schemas.microsoft.com/office/drawing/2014/main" id="{5305AEDA-116F-384F-AB8D-B766C94DC40B}"/>
              </a:ext>
            </a:extLst>
          </p:cNvPr>
          <p:cNvSpPr txBox="1">
            <a:spLocks noChangeArrowheads="1"/>
          </p:cNvSpPr>
          <p:nvPr/>
        </p:nvSpPr>
        <p:spPr bwMode="auto">
          <a:xfrm>
            <a:off x="6252870" y="2505927"/>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OPER1</a:t>
            </a:r>
            <a:r>
              <a:rPr lang="en-US" altLang="zh-CN" sz="1600" b="1"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sym typeface="Symbol" panose="05050102010706020507" pitchFamily="18" charset="2"/>
              </a:rPr>
              <a:t></a:t>
            </a:r>
            <a:endParaRPr lang="en-US" altLang="zh-CN" sz="1600" b="1" dirty="0">
              <a:solidFill>
                <a:srgbClr val="000000"/>
              </a:solidFill>
              <a:latin typeface="Lucida Console" panose="020B0609040504020204" pitchFamily="49" charset="0"/>
            </a:endParaRPr>
          </a:p>
        </p:txBody>
      </p:sp>
      <p:sp>
        <p:nvSpPr>
          <p:cNvPr id="39" name="Text Box 35">
            <a:extLst>
              <a:ext uri="{FF2B5EF4-FFF2-40B4-BE49-F238E27FC236}">
                <a16:creationId xmlns:a16="http://schemas.microsoft.com/office/drawing/2014/main" id="{AD0CBB63-A6AF-4349-82C1-BE8D682A0957}"/>
              </a:ext>
            </a:extLst>
          </p:cNvPr>
          <p:cNvSpPr txBox="1">
            <a:spLocks noChangeArrowheads="1"/>
          </p:cNvSpPr>
          <p:nvPr/>
        </p:nvSpPr>
        <p:spPr bwMode="auto">
          <a:xfrm>
            <a:off x="6252870" y="3073165"/>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OPER2</a:t>
            </a:r>
            <a:r>
              <a:rPr lang="en-US" altLang="zh-CN" sz="1600" b="1"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sym typeface="Symbol" panose="05050102010706020507" pitchFamily="18" charset="2"/>
              </a:rPr>
              <a:t></a:t>
            </a:r>
            <a:endParaRPr lang="en-US" altLang="zh-CN" sz="1600" b="1" dirty="0">
              <a:solidFill>
                <a:srgbClr val="000000"/>
              </a:solidFill>
              <a:latin typeface="Lucida Console" panose="020B0609040504020204" pitchFamily="49" charset="0"/>
            </a:endParaRPr>
          </a:p>
        </p:txBody>
      </p:sp>
      <p:sp>
        <p:nvSpPr>
          <p:cNvPr id="40" name="直接连接符 20489">
            <a:extLst>
              <a:ext uri="{FF2B5EF4-FFF2-40B4-BE49-F238E27FC236}">
                <a16:creationId xmlns:a16="http://schemas.microsoft.com/office/drawing/2014/main" id="{8C536615-73E2-D545-9BCD-5C431438186B}"/>
              </a:ext>
            </a:extLst>
          </p:cNvPr>
          <p:cNvSpPr/>
          <p:nvPr/>
        </p:nvSpPr>
        <p:spPr>
          <a:xfrm>
            <a:off x="8691270" y="2201696"/>
            <a:ext cx="0" cy="381000"/>
          </a:xfrm>
          <a:prstGeom prst="line">
            <a:avLst/>
          </a:prstGeom>
          <a:ln w="12700" cap="sq" cmpd="sng">
            <a:solidFill>
              <a:schemeClr val="bg2"/>
            </a:solidFill>
            <a:prstDash val="solid"/>
            <a:headEnd type="none" w="sm" len="sm"/>
            <a:tailEnd type="none" w="sm" len="sm"/>
          </a:ln>
        </p:spPr>
      </p:sp>
      <p:sp>
        <p:nvSpPr>
          <p:cNvPr id="41" name="直接连接符 20490">
            <a:extLst>
              <a:ext uri="{FF2B5EF4-FFF2-40B4-BE49-F238E27FC236}">
                <a16:creationId xmlns:a16="http://schemas.microsoft.com/office/drawing/2014/main" id="{AB60CA63-8D9C-DB4F-8AC3-5415C36B7AD1}"/>
              </a:ext>
            </a:extLst>
          </p:cNvPr>
          <p:cNvSpPr/>
          <p:nvPr/>
        </p:nvSpPr>
        <p:spPr>
          <a:xfrm>
            <a:off x="7929270" y="2201696"/>
            <a:ext cx="0" cy="381000"/>
          </a:xfrm>
          <a:prstGeom prst="line">
            <a:avLst/>
          </a:prstGeom>
          <a:ln w="12700" cap="sq" cmpd="sng">
            <a:solidFill>
              <a:schemeClr val="bg2"/>
            </a:solidFill>
            <a:prstDash val="solid"/>
            <a:headEnd type="none" w="sm" len="sm"/>
            <a:tailEnd type="none"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2"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20481"/>
          <p:cNvSpPr txBox="1"/>
          <p:nvPr/>
        </p:nvSpPr>
        <p:spPr>
          <a:xfrm>
            <a:off x="683568" y="2844316"/>
            <a:ext cx="4884142" cy="3631763"/>
          </a:xfrm>
          <a:prstGeom prst="rect">
            <a:avLst/>
          </a:prstGeom>
          <a:noFill/>
          <a:ln w="12700">
            <a:noFill/>
          </a:ln>
        </p:spPr>
        <p:txBody>
          <a:bodyPr wrap="square" anchor="ctr">
            <a:spAutoFit/>
          </a:bodyPr>
          <a:lstStyle/>
          <a:p>
            <a:pPr eaLnBrk="0" hangingPunct="0">
              <a:spcBef>
                <a:spcPct val="50000"/>
              </a:spcBef>
            </a:pPr>
            <a:r>
              <a:rPr lang="zh-CN" altLang="en-US" sz="2000" dirty="0">
                <a:solidFill>
                  <a:srgbClr val="000000"/>
                </a:solidFill>
                <a:latin typeface="Lucida Console" panose="020B0609040504020204" pitchFamily="49" charset="0"/>
                <a:ea typeface="宋体" panose="02010600030101010101" pitchFamily="2" charset="-122"/>
              </a:rPr>
              <a:t>例：</a:t>
            </a:r>
            <a:endParaRPr lang="en-US" altLang="zh-CN" sz="2000" dirty="0">
              <a:solidFill>
                <a:srgbClr val="000000"/>
              </a:solidFill>
              <a:latin typeface="Lucida Console" panose="020B0609040504020204" pitchFamily="49" charset="0"/>
              <a:ea typeface="宋体" panose="02010600030101010101" pitchFamily="2" charset="-122"/>
            </a:endParaRPr>
          </a:p>
          <a:p>
            <a:pPr eaLnBrk="0" hangingPunct="0">
              <a:spcBef>
                <a:spcPct val="50000"/>
              </a:spcBef>
            </a:pPr>
            <a:r>
              <a:rPr lang="en-US" altLang="zh-CN" sz="2000" dirty="0">
                <a:solidFill>
                  <a:srgbClr val="000000"/>
                </a:solidFill>
                <a:latin typeface="Lucida Console" panose="020B0609040504020204" pitchFamily="49" charset="0"/>
                <a:ea typeface="宋体" panose="02010600030101010101" pitchFamily="2" charset="-122"/>
              </a:rPr>
              <a:t>BYTE_ARRAY  LABEL  BYTE</a:t>
            </a:r>
          </a:p>
          <a:p>
            <a:pPr eaLnBrk="0" hangingPunct="0">
              <a:spcBef>
                <a:spcPct val="50000"/>
              </a:spcBef>
            </a:pPr>
            <a:r>
              <a:rPr lang="en-US" altLang="zh-CN" sz="2000" dirty="0">
                <a:solidFill>
                  <a:srgbClr val="000000"/>
                </a:solidFill>
                <a:latin typeface="Lucida Console" panose="020B0609040504020204" pitchFamily="49" charset="0"/>
                <a:ea typeface="宋体" panose="02010600030101010101" pitchFamily="2" charset="-122"/>
              </a:rPr>
              <a:t>WORD_ARRAY  DW  50  DUP (?)</a:t>
            </a:r>
          </a:p>
          <a:p>
            <a:pPr eaLnBrk="0" hangingPunct="0">
              <a:spcBef>
                <a:spcPct val="50000"/>
              </a:spcBef>
            </a:pPr>
            <a:endParaRPr lang="en-US" altLang="zh-CN" sz="2000" dirty="0">
              <a:solidFill>
                <a:srgbClr val="000000"/>
              </a:solidFill>
              <a:latin typeface="Lucida Console" panose="020B0609040504020204" pitchFamily="49" charset="0"/>
            </a:endParaRPr>
          </a:p>
          <a:p>
            <a:pPr eaLnBrk="0" hangingPunct="0">
              <a:spcBef>
                <a:spcPct val="50000"/>
              </a:spcBef>
            </a:pPr>
            <a:r>
              <a:rPr lang="zh-CN" altLang="en-US" sz="2000" dirty="0">
                <a:solidFill>
                  <a:srgbClr val="000000"/>
                </a:solidFill>
                <a:latin typeface="Lucida Console" panose="020B0609040504020204" pitchFamily="49" charset="0"/>
                <a:ea typeface="宋体" panose="02010600030101010101" pitchFamily="2" charset="-122"/>
              </a:rPr>
              <a:t>思考：</a:t>
            </a:r>
            <a:endParaRPr lang="en-US" altLang="zh-CN" sz="2000" dirty="0">
              <a:solidFill>
                <a:srgbClr val="000000"/>
              </a:solidFill>
              <a:latin typeface="Lucida Console" panose="020B0609040504020204" pitchFamily="49" charset="0"/>
              <a:ea typeface="宋体" panose="02010600030101010101" pitchFamily="2" charset="-122"/>
            </a:endParaRPr>
          </a:p>
          <a:p>
            <a:pPr eaLnBrk="0" hangingPunct="0">
              <a:spcBef>
                <a:spcPct val="50000"/>
              </a:spcBef>
            </a:pPr>
            <a:r>
              <a:rPr lang="en-US" altLang="zh-CN" sz="2000" dirty="0">
                <a:solidFill>
                  <a:srgbClr val="000000"/>
                </a:solidFill>
                <a:latin typeface="Lucida Console" panose="020B0609040504020204" pitchFamily="49" charset="0"/>
              </a:rPr>
              <a:t>MOV WORD_ARRAY+2,  0</a:t>
            </a:r>
          </a:p>
          <a:p>
            <a:pPr eaLnBrk="0" hangingPunct="0">
              <a:spcBef>
                <a:spcPct val="50000"/>
              </a:spcBef>
            </a:pPr>
            <a:r>
              <a:rPr lang="en-US" altLang="zh-CN" sz="2000" dirty="0">
                <a:solidFill>
                  <a:srgbClr val="000000"/>
                </a:solidFill>
                <a:latin typeface="Lucida Console" panose="020B0609040504020204" pitchFamily="49" charset="0"/>
              </a:rPr>
              <a:t>MOV BYTE_ARRAY+2,  0</a:t>
            </a:r>
          </a:p>
          <a:p>
            <a:pPr eaLnBrk="0" hangingPunct="0">
              <a:spcBef>
                <a:spcPct val="50000"/>
              </a:spcBef>
            </a:pPr>
            <a:r>
              <a:rPr lang="zh-CN" altLang="en-US" sz="2000" dirty="0">
                <a:solidFill>
                  <a:srgbClr val="000000"/>
                </a:solidFill>
                <a:latin typeface="Lucida Console" panose="020B0609040504020204" pitchFamily="49" charset="0"/>
              </a:rPr>
              <a:t>分别执行的结果是？</a:t>
            </a:r>
            <a:endParaRPr lang="en-US" altLang="zh-CN" sz="2000" dirty="0">
              <a:solidFill>
                <a:srgbClr val="000000"/>
              </a:solidFill>
              <a:latin typeface="Lucida Console" panose="020B0609040504020204" pitchFamily="49" charset="0"/>
              <a:ea typeface="宋体" panose="02010600030101010101" pitchFamily="2" charset="-122"/>
            </a:endParaRPr>
          </a:p>
        </p:txBody>
      </p:sp>
      <p:sp>
        <p:nvSpPr>
          <p:cNvPr id="20483" name="文本框 20482"/>
          <p:cNvSpPr txBox="1"/>
          <p:nvPr/>
        </p:nvSpPr>
        <p:spPr>
          <a:xfrm>
            <a:off x="452120" y="944724"/>
            <a:ext cx="8120379" cy="1754326"/>
          </a:xfrm>
          <a:prstGeom prst="rect">
            <a:avLst/>
          </a:prstGeom>
          <a:noFill/>
          <a:ln w="12700">
            <a:noFill/>
          </a:ln>
        </p:spPr>
        <p:txBody>
          <a:bodyPr wrap="square">
            <a:spAutoFit/>
          </a:bodyPr>
          <a:lstStyle/>
          <a:p>
            <a:pPr>
              <a:spcBef>
                <a:spcPct val="50000"/>
              </a:spcBef>
            </a:pPr>
            <a:r>
              <a:rPr lang="en-US" altLang="zh-CN" b="0" dirty="0">
                <a:solidFill>
                  <a:srgbClr val="000000"/>
                </a:solidFill>
                <a:latin typeface="+mn-lt"/>
              </a:rPr>
              <a:t>LABEL </a:t>
            </a:r>
            <a:r>
              <a:rPr lang="zh-CN" altLang="en-US" b="0" dirty="0">
                <a:solidFill>
                  <a:srgbClr val="000000"/>
                </a:solidFill>
                <a:latin typeface="+mn-lt"/>
              </a:rPr>
              <a:t>伪操作：  </a:t>
            </a:r>
            <a:r>
              <a:rPr lang="en-US" altLang="zh-CN" b="0" dirty="0">
                <a:solidFill>
                  <a:srgbClr val="000000"/>
                </a:solidFill>
                <a:latin typeface="+mn-lt"/>
              </a:rPr>
              <a:t>name  LABEL  type</a:t>
            </a:r>
          </a:p>
          <a:p>
            <a:pPr>
              <a:spcBef>
                <a:spcPct val="50000"/>
              </a:spcBef>
            </a:pPr>
            <a:r>
              <a:rPr lang="en-US" altLang="zh-CN" b="0" dirty="0">
                <a:solidFill>
                  <a:srgbClr val="000000"/>
                </a:solidFill>
                <a:latin typeface="+mn-lt"/>
              </a:rPr>
              <a:t>	</a:t>
            </a:r>
            <a:r>
              <a:rPr lang="zh-CN" altLang="en-US" b="0" dirty="0">
                <a:solidFill>
                  <a:srgbClr val="000000"/>
                </a:solidFill>
                <a:latin typeface="+mn-lt"/>
              </a:rPr>
              <a:t>除了</a:t>
            </a:r>
            <a:r>
              <a:rPr lang="en-US" altLang="zh-CN" b="0" dirty="0">
                <a:solidFill>
                  <a:srgbClr val="000000"/>
                </a:solidFill>
                <a:latin typeface="+mn-lt"/>
              </a:rPr>
              <a:t>PTR</a:t>
            </a:r>
            <a:r>
              <a:rPr lang="zh-CN" altLang="en-US" b="0" dirty="0">
                <a:solidFill>
                  <a:srgbClr val="000000"/>
                </a:solidFill>
                <a:latin typeface="+mn-lt"/>
              </a:rPr>
              <a:t>伪操作，还可以用</a:t>
            </a:r>
            <a:r>
              <a:rPr lang="en-US" altLang="zh-CN" b="0" dirty="0">
                <a:solidFill>
                  <a:srgbClr val="000000"/>
                </a:solidFill>
                <a:latin typeface="+mn-lt"/>
              </a:rPr>
              <a:t>LABEL</a:t>
            </a:r>
            <a:r>
              <a:rPr lang="zh-CN" altLang="en-US" b="0" dirty="0">
                <a:solidFill>
                  <a:srgbClr val="000000"/>
                </a:solidFill>
                <a:latin typeface="+mn-lt"/>
              </a:rPr>
              <a:t>来定义操作数类型，其中</a:t>
            </a:r>
            <a:r>
              <a:rPr lang="en-US" altLang="zh-CN" b="0" dirty="0">
                <a:solidFill>
                  <a:srgbClr val="000000"/>
                </a:solidFill>
                <a:latin typeface="+mn-lt"/>
              </a:rPr>
              <a:t>type</a:t>
            </a:r>
            <a:r>
              <a:rPr lang="zh-CN" altLang="en-US" b="0" dirty="0">
                <a:solidFill>
                  <a:srgbClr val="000000"/>
                </a:solidFill>
                <a:latin typeface="+mn-lt"/>
              </a:rPr>
              <a:t>可以是</a:t>
            </a:r>
            <a:r>
              <a:rPr lang="en-US" altLang="zh-CN" b="0" dirty="0">
                <a:solidFill>
                  <a:srgbClr val="000000"/>
                </a:solidFill>
                <a:latin typeface="+mn-lt"/>
              </a:rPr>
              <a:t>BYTE</a:t>
            </a:r>
            <a:r>
              <a:rPr lang="zh-CN" altLang="en-US" b="0" dirty="0">
                <a:solidFill>
                  <a:srgbClr val="000000"/>
                </a:solidFill>
                <a:latin typeface="+mn-lt"/>
              </a:rPr>
              <a:t>，</a:t>
            </a:r>
            <a:r>
              <a:rPr lang="en-US" altLang="zh-CN" b="0" dirty="0">
                <a:solidFill>
                  <a:srgbClr val="000000"/>
                </a:solidFill>
                <a:latin typeface="+mn-lt"/>
              </a:rPr>
              <a:t>WORD</a:t>
            </a:r>
            <a:r>
              <a:rPr lang="zh-CN" altLang="en-US" b="0" dirty="0">
                <a:solidFill>
                  <a:srgbClr val="000000"/>
                </a:solidFill>
                <a:latin typeface="+mn-lt"/>
              </a:rPr>
              <a:t>，</a:t>
            </a:r>
            <a:r>
              <a:rPr lang="en-US" altLang="zh-CN" b="0" dirty="0">
                <a:solidFill>
                  <a:srgbClr val="000000"/>
                </a:solidFill>
                <a:latin typeface="+mn-lt"/>
              </a:rPr>
              <a:t>DWORD</a:t>
            </a:r>
            <a:r>
              <a:rPr lang="zh-CN" altLang="en-US" b="0" dirty="0">
                <a:solidFill>
                  <a:srgbClr val="000000"/>
                </a:solidFill>
                <a:latin typeface="+mn-lt"/>
              </a:rPr>
              <a:t>，</a:t>
            </a:r>
            <a:r>
              <a:rPr lang="en-US" altLang="zh-CN" b="0" dirty="0">
                <a:solidFill>
                  <a:srgbClr val="000000"/>
                </a:solidFill>
                <a:latin typeface="+mn-lt"/>
              </a:rPr>
              <a:t>FWORD</a:t>
            </a:r>
            <a:r>
              <a:rPr lang="zh-CN" altLang="en-US" b="0" dirty="0">
                <a:solidFill>
                  <a:srgbClr val="000000"/>
                </a:solidFill>
                <a:latin typeface="+mn-lt"/>
              </a:rPr>
              <a:t>，</a:t>
            </a:r>
            <a:r>
              <a:rPr lang="en-US" altLang="zh-CN" b="0" dirty="0">
                <a:solidFill>
                  <a:srgbClr val="000000"/>
                </a:solidFill>
                <a:latin typeface="+mn-lt"/>
              </a:rPr>
              <a:t>QWORD</a:t>
            </a:r>
            <a:r>
              <a:rPr lang="zh-CN" altLang="en-US" b="0" dirty="0">
                <a:solidFill>
                  <a:srgbClr val="000000"/>
                </a:solidFill>
                <a:latin typeface="+mn-lt"/>
              </a:rPr>
              <a:t>，</a:t>
            </a:r>
            <a:r>
              <a:rPr lang="en-US" altLang="zh-CN" b="0" dirty="0">
                <a:solidFill>
                  <a:srgbClr val="000000"/>
                </a:solidFill>
                <a:latin typeface="+mn-lt"/>
              </a:rPr>
              <a:t>TBYTE</a:t>
            </a:r>
            <a:r>
              <a:rPr lang="zh-CN" altLang="en-US" b="0" dirty="0">
                <a:solidFill>
                  <a:srgbClr val="000000"/>
                </a:solidFill>
                <a:latin typeface="+mn-lt"/>
              </a:rPr>
              <a:t>等等。</a:t>
            </a:r>
            <a:endParaRPr lang="en-US" altLang="zh-CN" b="1" dirty="0">
              <a:solidFill>
                <a:srgbClr val="000000"/>
              </a:solidFill>
              <a:latin typeface="Times New Roman" panose="02020603050405020304" pitchFamily="18" charset="0"/>
              <a:ea typeface="宋体" panose="02010600030101010101" pitchFamily="2" charset="-122"/>
            </a:endParaRPr>
          </a:p>
        </p:txBody>
      </p:sp>
      <p:grpSp>
        <p:nvGrpSpPr>
          <p:cNvPr id="20484" name="组合 20483"/>
          <p:cNvGrpSpPr/>
          <p:nvPr/>
        </p:nvGrpSpPr>
        <p:grpSpPr>
          <a:xfrm>
            <a:off x="7010400" y="2689684"/>
            <a:ext cx="762000" cy="349250"/>
            <a:chOff x="4176" y="2352"/>
            <a:chExt cx="480" cy="220"/>
          </a:xfrm>
        </p:grpSpPr>
        <p:sp>
          <p:nvSpPr>
            <p:cNvPr id="20485" name="矩形 20484"/>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20486" name="文本框 20485"/>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grpSp>
        <p:nvGrpSpPr>
          <p:cNvPr id="20487" name="组合 20486"/>
          <p:cNvGrpSpPr/>
          <p:nvPr/>
        </p:nvGrpSpPr>
        <p:grpSpPr>
          <a:xfrm>
            <a:off x="7010400" y="5737684"/>
            <a:ext cx="762000" cy="349250"/>
            <a:chOff x="4176" y="2352"/>
            <a:chExt cx="480" cy="220"/>
          </a:xfrm>
        </p:grpSpPr>
        <p:sp>
          <p:nvSpPr>
            <p:cNvPr id="20488" name="矩形 20487"/>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20489" name="文本框 20488"/>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sp>
        <p:nvSpPr>
          <p:cNvPr id="20490" name="直接连接符 20489"/>
          <p:cNvSpPr/>
          <p:nvPr/>
        </p:nvSpPr>
        <p:spPr>
          <a:xfrm>
            <a:off x="7772400" y="2384884"/>
            <a:ext cx="0" cy="381000"/>
          </a:xfrm>
          <a:prstGeom prst="line">
            <a:avLst/>
          </a:prstGeom>
          <a:ln w="12700" cap="sq" cmpd="sng">
            <a:solidFill>
              <a:schemeClr val="bg2"/>
            </a:solidFill>
            <a:prstDash val="solid"/>
            <a:headEnd type="none" w="sm" len="sm"/>
            <a:tailEnd type="none" w="sm" len="sm"/>
          </a:ln>
        </p:spPr>
      </p:sp>
      <p:sp>
        <p:nvSpPr>
          <p:cNvPr id="20491" name="直接连接符 20490"/>
          <p:cNvSpPr/>
          <p:nvPr/>
        </p:nvSpPr>
        <p:spPr>
          <a:xfrm>
            <a:off x="7010400" y="2384884"/>
            <a:ext cx="0" cy="381000"/>
          </a:xfrm>
          <a:prstGeom prst="line">
            <a:avLst/>
          </a:prstGeom>
          <a:ln w="12700" cap="sq" cmpd="sng">
            <a:solidFill>
              <a:schemeClr val="bg2"/>
            </a:solidFill>
            <a:prstDash val="solid"/>
            <a:headEnd type="none" w="sm" len="sm"/>
            <a:tailEnd type="none" w="sm" len="sm"/>
          </a:ln>
        </p:spPr>
      </p:sp>
      <p:sp>
        <p:nvSpPr>
          <p:cNvPr id="20492" name="直接连接符 20491"/>
          <p:cNvSpPr/>
          <p:nvPr/>
        </p:nvSpPr>
        <p:spPr>
          <a:xfrm>
            <a:off x="7010400" y="2994484"/>
            <a:ext cx="0" cy="3581400"/>
          </a:xfrm>
          <a:prstGeom prst="line">
            <a:avLst/>
          </a:prstGeom>
          <a:ln w="12700" cap="sq" cmpd="sng">
            <a:solidFill>
              <a:schemeClr val="bg2"/>
            </a:solidFill>
            <a:prstDash val="solid"/>
            <a:headEnd type="none" w="sm" len="sm"/>
            <a:tailEnd type="none" w="sm" len="sm"/>
          </a:ln>
        </p:spPr>
      </p:sp>
      <p:sp>
        <p:nvSpPr>
          <p:cNvPr id="20493" name="文本框 20492"/>
          <p:cNvSpPr txBox="1"/>
          <p:nvPr/>
        </p:nvSpPr>
        <p:spPr>
          <a:xfrm>
            <a:off x="5334000" y="2613484"/>
            <a:ext cx="1828800" cy="482600"/>
          </a:xfrm>
          <a:prstGeom prst="rect">
            <a:avLst/>
          </a:prstGeom>
          <a:noFill/>
          <a:ln w="12700">
            <a:noFill/>
          </a:ln>
        </p:spPr>
        <p:txBody>
          <a:bodyPr>
            <a:spAutoFit/>
          </a:bodyPr>
          <a:lstStyle/>
          <a:p>
            <a:pPr>
              <a:lnSpc>
                <a:spcPct val="80000"/>
              </a:lnSpc>
            </a:pPr>
            <a:r>
              <a:rPr lang="en-US" altLang="zh-CN" sz="1600" b="1">
                <a:solidFill>
                  <a:srgbClr val="000000"/>
                </a:solidFill>
                <a:latin typeface="Lucida Console" panose="020B0609040504020204" pitchFamily="49" charset="0"/>
                <a:ea typeface="宋体" panose="02010600030101010101" pitchFamily="2" charset="-122"/>
              </a:rPr>
              <a:t>BYTE_ARRAY </a:t>
            </a:r>
            <a:r>
              <a:rPr lang="en-US" altLang="zh-CN" sz="1600" b="1">
                <a:solidFill>
                  <a:srgbClr val="000000"/>
                </a:solidFill>
                <a:latin typeface="Lucida Console" panose="020B0609040504020204" pitchFamily="49" charset="0"/>
                <a:ea typeface="宋体" panose="02010600030101010101" pitchFamily="2" charset="-122"/>
                <a:sym typeface="Symbol" panose="05050102010706020507" pitchFamily="18" charset="2"/>
              </a:rPr>
              <a:t></a:t>
            </a:r>
          </a:p>
          <a:p>
            <a:pPr>
              <a:lnSpc>
                <a:spcPct val="80000"/>
              </a:lnSpc>
            </a:pPr>
            <a:r>
              <a:rPr lang="en-US" altLang="zh-CN" sz="1600" b="1">
                <a:solidFill>
                  <a:srgbClr val="000000"/>
                </a:solidFill>
                <a:latin typeface="Lucida Console" panose="020B0609040504020204" pitchFamily="49" charset="0"/>
                <a:ea typeface="宋体" panose="02010600030101010101" pitchFamily="2" charset="-122"/>
              </a:rPr>
              <a:t>WORD_ARRAY </a:t>
            </a:r>
            <a:r>
              <a:rPr lang="en-US" altLang="zh-CN" sz="1600" b="1">
                <a:solidFill>
                  <a:srgbClr val="000000"/>
                </a:solidFill>
                <a:latin typeface="Lucida Console" panose="020B0609040504020204" pitchFamily="49" charset="0"/>
                <a:ea typeface="宋体" panose="02010600030101010101" pitchFamily="2" charset="-122"/>
                <a:sym typeface="Symbol" panose="05050102010706020507" pitchFamily="18" charset="2"/>
              </a:rPr>
              <a:t></a:t>
            </a:r>
          </a:p>
        </p:txBody>
      </p:sp>
      <p:sp>
        <p:nvSpPr>
          <p:cNvPr id="20495" name="直接连接符 20494"/>
          <p:cNvSpPr/>
          <p:nvPr/>
        </p:nvSpPr>
        <p:spPr>
          <a:xfrm>
            <a:off x="7772400" y="2994484"/>
            <a:ext cx="0" cy="3581400"/>
          </a:xfrm>
          <a:prstGeom prst="line">
            <a:avLst/>
          </a:prstGeom>
          <a:ln w="12700" cap="sq" cmpd="sng">
            <a:solidFill>
              <a:schemeClr val="bg2"/>
            </a:solidFill>
            <a:prstDash val="solid"/>
            <a:headEnd type="none" w="sm" len="sm"/>
            <a:tailEnd type="none" w="sm" len="sm"/>
          </a:ln>
        </p:spPr>
      </p:sp>
      <p:grpSp>
        <p:nvGrpSpPr>
          <p:cNvPr id="20496" name="组合 20495"/>
          <p:cNvGrpSpPr/>
          <p:nvPr/>
        </p:nvGrpSpPr>
        <p:grpSpPr>
          <a:xfrm>
            <a:off x="7010400" y="5432884"/>
            <a:ext cx="762000" cy="349250"/>
            <a:chOff x="4176" y="2352"/>
            <a:chExt cx="480" cy="220"/>
          </a:xfrm>
        </p:grpSpPr>
        <p:sp>
          <p:nvSpPr>
            <p:cNvPr id="20497" name="矩形 20496"/>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20498" name="文本框 20497"/>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grpSp>
        <p:nvGrpSpPr>
          <p:cNvPr id="20499" name="组合 20498"/>
          <p:cNvGrpSpPr/>
          <p:nvPr/>
        </p:nvGrpSpPr>
        <p:grpSpPr>
          <a:xfrm>
            <a:off x="7010400" y="2994484"/>
            <a:ext cx="762000" cy="349250"/>
            <a:chOff x="4176" y="2352"/>
            <a:chExt cx="480" cy="220"/>
          </a:xfrm>
        </p:grpSpPr>
        <p:sp>
          <p:nvSpPr>
            <p:cNvPr id="20500" name="矩形 20499"/>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20501" name="文本框 20500"/>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sp>
        <p:nvSpPr>
          <p:cNvPr id="20502" name="右大括号 20501"/>
          <p:cNvSpPr/>
          <p:nvPr/>
        </p:nvSpPr>
        <p:spPr>
          <a:xfrm>
            <a:off x="7924800" y="2721409"/>
            <a:ext cx="57150" cy="2711475"/>
          </a:xfrm>
          <a:prstGeom prst="rightBrace">
            <a:avLst>
              <a:gd name="adj1" fmla="val 17824"/>
              <a:gd name="adj2" fmla="val 50000"/>
            </a:avLst>
          </a:prstGeom>
          <a:noFill/>
          <a:ln w="12700" cap="sq" cmpd="sng">
            <a:solidFill>
              <a:schemeClr val="bg2"/>
            </a:solidFill>
            <a:prstDash val="solid"/>
            <a:headEnd type="none" w="sm" len="sm"/>
            <a:tailEnd type="none" w="sm" len="sm"/>
          </a:ln>
        </p:spPr>
        <p:txBody>
          <a:bodyPr wrap="square" anchor="ctr">
            <a:spAutoFit/>
          </a:bodyPr>
          <a:lstStyle/>
          <a:p>
            <a:pPr algn="ctr"/>
            <a:endParaRPr>
              <a:solidFill>
                <a:srgbClr val="000000"/>
              </a:solidFill>
              <a:latin typeface="Times New Roman" panose="02020603050405020304" pitchFamily="18" charset="0"/>
              <a:ea typeface="宋体" panose="02010600030101010101" pitchFamily="2" charset="-122"/>
            </a:endParaRPr>
          </a:p>
        </p:txBody>
      </p:sp>
      <p:sp>
        <p:nvSpPr>
          <p:cNvPr id="20503" name="文本框 20502"/>
          <p:cNvSpPr txBox="1"/>
          <p:nvPr/>
        </p:nvSpPr>
        <p:spPr>
          <a:xfrm>
            <a:off x="8064388" y="3896221"/>
            <a:ext cx="838200" cy="396875"/>
          </a:xfrm>
          <a:prstGeom prst="rect">
            <a:avLst/>
          </a:prstGeom>
          <a:noFill/>
          <a:ln w="12700">
            <a:noFill/>
          </a:ln>
        </p:spPr>
        <p:txBody>
          <a:bodyPr>
            <a:spAutoFit/>
          </a:bodyPr>
          <a:lstStyle/>
          <a:p>
            <a:pPr>
              <a:spcBef>
                <a:spcPct val="50000"/>
              </a:spcBef>
            </a:pPr>
            <a:r>
              <a:rPr lang="en-US" altLang="zh-CN" sz="2000" dirty="0">
                <a:solidFill>
                  <a:srgbClr val="000000"/>
                </a:solidFill>
                <a:latin typeface="Times New Roman" panose="02020603050405020304" pitchFamily="18" charset="0"/>
                <a:ea typeface="宋体" panose="02010600030101010101" pitchFamily="2" charset="-122"/>
              </a:rPr>
              <a:t>50</a:t>
            </a:r>
            <a:r>
              <a:rPr lang="zh-CN" altLang="en-US" sz="2000" dirty="0">
                <a:solidFill>
                  <a:srgbClr val="000000"/>
                </a:solidFill>
                <a:latin typeface="Times New Roman" panose="02020603050405020304" pitchFamily="18" charset="0"/>
                <a:ea typeface="宋体" panose="02010600030101010101" pitchFamily="2" charset="-122"/>
              </a:rPr>
              <a:t>字</a:t>
            </a:r>
          </a:p>
        </p:txBody>
      </p:sp>
      <p:sp>
        <p:nvSpPr>
          <p:cNvPr id="2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grpSp>
        <p:nvGrpSpPr>
          <p:cNvPr id="27" name="组合 26"/>
          <p:cNvGrpSpPr/>
          <p:nvPr/>
        </p:nvGrpSpPr>
        <p:grpSpPr>
          <a:xfrm>
            <a:off x="7010400" y="3353718"/>
            <a:ext cx="762000" cy="349250"/>
            <a:chOff x="4176" y="2352"/>
            <a:chExt cx="480" cy="220"/>
          </a:xfrm>
        </p:grpSpPr>
        <p:sp>
          <p:nvSpPr>
            <p:cNvPr id="28" name="矩形 27"/>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29" name="文本框 20497"/>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grpSp>
        <p:nvGrpSpPr>
          <p:cNvPr id="30" name="组合 29"/>
          <p:cNvGrpSpPr/>
          <p:nvPr/>
        </p:nvGrpSpPr>
        <p:grpSpPr>
          <a:xfrm>
            <a:off x="7010400" y="3745408"/>
            <a:ext cx="762000" cy="349250"/>
            <a:chOff x="4176" y="2352"/>
            <a:chExt cx="480" cy="220"/>
          </a:xfrm>
        </p:grpSpPr>
        <p:sp>
          <p:nvSpPr>
            <p:cNvPr id="31" name="矩形 30"/>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32" name="文本框 20497"/>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20481"/>
          <p:cNvSpPr txBox="1"/>
          <p:nvPr/>
        </p:nvSpPr>
        <p:spPr>
          <a:xfrm>
            <a:off x="452120" y="1044301"/>
            <a:ext cx="8332348" cy="861774"/>
          </a:xfrm>
          <a:prstGeom prst="rect">
            <a:avLst/>
          </a:prstGeom>
          <a:noFill/>
          <a:ln w="12700">
            <a:noFill/>
          </a:ln>
        </p:spPr>
        <p:txBody>
          <a:bodyPr wrap="square" anchor="ctr">
            <a:spAutoFit/>
          </a:bodyPr>
          <a:lstStyle/>
          <a:p>
            <a:pPr eaLnBrk="0" hangingPunct="0">
              <a:spcBef>
                <a:spcPct val="50000"/>
              </a:spcBef>
            </a:pPr>
            <a:r>
              <a:rPr lang="zh-CN" altLang="en-US" sz="2000" dirty="0">
                <a:solidFill>
                  <a:srgbClr val="000000"/>
                </a:solidFill>
                <a:latin typeface="Lucida Console" panose="020B0609040504020204" pitchFamily="49" charset="0"/>
                <a:ea typeface="宋体" panose="02010600030101010101" pitchFamily="2" charset="-122"/>
              </a:rPr>
              <a:t>思考：</a:t>
            </a:r>
            <a:endParaRPr lang="en-US" altLang="zh-CN" sz="2000" dirty="0">
              <a:solidFill>
                <a:srgbClr val="000000"/>
              </a:solidFill>
              <a:latin typeface="Lucida Console" panose="020B0609040504020204" pitchFamily="49" charset="0"/>
              <a:ea typeface="宋体" panose="02010600030101010101" pitchFamily="2" charset="-122"/>
            </a:endParaRPr>
          </a:p>
          <a:p>
            <a:pPr eaLnBrk="0" hangingPunct="0">
              <a:spcBef>
                <a:spcPct val="50000"/>
              </a:spcBef>
            </a:pPr>
            <a:r>
              <a:rPr lang="en-US" altLang="zh-CN" sz="2000" dirty="0">
                <a:solidFill>
                  <a:srgbClr val="000000"/>
                </a:solidFill>
                <a:latin typeface="Lucida Console" panose="020B0609040504020204" pitchFamily="49" charset="0"/>
              </a:rPr>
              <a:t>MOV WORD_ARRAY+2,  0             MOV BYTE_ARRAY+2,  0</a:t>
            </a:r>
          </a:p>
        </p:txBody>
      </p:sp>
      <p:grpSp>
        <p:nvGrpSpPr>
          <p:cNvPr id="20484" name="组合 20483"/>
          <p:cNvGrpSpPr/>
          <p:nvPr/>
        </p:nvGrpSpPr>
        <p:grpSpPr>
          <a:xfrm>
            <a:off x="7010400" y="2689684"/>
            <a:ext cx="762000" cy="349250"/>
            <a:chOff x="4176" y="2352"/>
            <a:chExt cx="480" cy="220"/>
          </a:xfrm>
        </p:grpSpPr>
        <p:sp>
          <p:nvSpPr>
            <p:cNvPr id="20485" name="矩形 20484"/>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20486" name="文本框 20485"/>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grpSp>
        <p:nvGrpSpPr>
          <p:cNvPr id="20487" name="组合 20486"/>
          <p:cNvGrpSpPr/>
          <p:nvPr/>
        </p:nvGrpSpPr>
        <p:grpSpPr>
          <a:xfrm>
            <a:off x="7010400" y="5737684"/>
            <a:ext cx="762000" cy="349250"/>
            <a:chOff x="4176" y="2352"/>
            <a:chExt cx="480" cy="220"/>
          </a:xfrm>
        </p:grpSpPr>
        <p:sp>
          <p:nvSpPr>
            <p:cNvPr id="20488" name="矩形 20487"/>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20489" name="文本框 20488"/>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sp>
        <p:nvSpPr>
          <p:cNvPr id="20490" name="直接连接符 20489"/>
          <p:cNvSpPr/>
          <p:nvPr/>
        </p:nvSpPr>
        <p:spPr>
          <a:xfrm>
            <a:off x="7772400" y="2384884"/>
            <a:ext cx="0" cy="381000"/>
          </a:xfrm>
          <a:prstGeom prst="line">
            <a:avLst/>
          </a:prstGeom>
          <a:ln w="12700" cap="sq" cmpd="sng">
            <a:solidFill>
              <a:schemeClr val="bg2"/>
            </a:solidFill>
            <a:prstDash val="solid"/>
            <a:headEnd type="none" w="sm" len="sm"/>
            <a:tailEnd type="none" w="sm" len="sm"/>
          </a:ln>
        </p:spPr>
      </p:sp>
      <p:sp>
        <p:nvSpPr>
          <p:cNvPr id="20491" name="直接连接符 20490"/>
          <p:cNvSpPr/>
          <p:nvPr/>
        </p:nvSpPr>
        <p:spPr>
          <a:xfrm>
            <a:off x="7010400" y="2384884"/>
            <a:ext cx="0" cy="381000"/>
          </a:xfrm>
          <a:prstGeom prst="line">
            <a:avLst/>
          </a:prstGeom>
          <a:ln w="12700" cap="sq" cmpd="sng">
            <a:solidFill>
              <a:schemeClr val="bg2"/>
            </a:solidFill>
            <a:prstDash val="solid"/>
            <a:headEnd type="none" w="sm" len="sm"/>
            <a:tailEnd type="none" w="sm" len="sm"/>
          </a:ln>
        </p:spPr>
      </p:sp>
      <p:sp>
        <p:nvSpPr>
          <p:cNvPr id="20492" name="直接连接符 20491"/>
          <p:cNvSpPr/>
          <p:nvPr/>
        </p:nvSpPr>
        <p:spPr>
          <a:xfrm>
            <a:off x="7010400" y="2994484"/>
            <a:ext cx="0" cy="3581400"/>
          </a:xfrm>
          <a:prstGeom prst="line">
            <a:avLst/>
          </a:prstGeom>
          <a:ln w="12700" cap="sq" cmpd="sng">
            <a:solidFill>
              <a:schemeClr val="bg2"/>
            </a:solidFill>
            <a:prstDash val="solid"/>
            <a:headEnd type="none" w="sm" len="sm"/>
            <a:tailEnd type="none" w="sm" len="sm"/>
          </a:ln>
        </p:spPr>
      </p:sp>
      <p:sp>
        <p:nvSpPr>
          <p:cNvPr id="20493" name="文本框 20492"/>
          <p:cNvSpPr txBox="1"/>
          <p:nvPr/>
        </p:nvSpPr>
        <p:spPr>
          <a:xfrm>
            <a:off x="5334000" y="2613484"/>
            <a:ext cx="1828800" cy="482600"/>
          </a:xfrm>
          <a:prstGeom prst="rect">
            <a:avLst/>
          </a:prstGeom>
          <a:noFill/>
          <a:ln w="12700">
            <a:noFill/>
          </a:ln>
        </p:spPr>
        <p:txBody>
          <a:bodyPr>
            <a:spAutoFit/>
          </a:bodyPr>
          <a:lstStyle/>
          <a:p>
            <a:pPr>
              <a:lnSpc>
                <a:spcPct val="80000"/>
              </a:lnSpc>
            </a:pPr>
            <a:r>
              <a:rPr lang="en-US" altLang="zh-CN" sz="1600" b="1">
                <a:solidFill>
                  <a:srgbClr val="000000"/>
                </a:solidFill>
                <a:latin typeface="Lucida Console" panose="020B0609040504020204" pitchFamily="49" charset="0"/>
                <a:ea typeface="宋体" panose="02010600030101010101" pitchFamily="2" charset="-122"/>
              </a:rPr>
              <a:t>BYTE_ARRAY </a:t>
            </a:r>
            <a:r>
              <a:rPr lang="en-US" altLang="zh-CN" sz="1600" b="1">
                <a:solidFill>
                  <a:srgbClr val="000000"/>
                </a:solidFill>
                <a:latin typeface="Lucida Console" panose="020B0609040504020204" pitchFamily="49" charset="0"/>
                <a:ea typeface="宋体" panose="02010600030101010101" pitchFamily="2" charset="-122"/>
                <a:sym typeface="Symbol" panose="05050102010706020507" pitchFamily="18" charset="2"/>
              </a:rPr>
              <a:t></a:t>
            </a:r>
          </a:p>
          <a:p>
            <a:pPr>
              <a:lnSpc>
                <a:spcPct val="80000"/>
              </a:lnSpc>
            </a:pPr>
            <a:r>
              <a:rPr lang="en-US" altLang="zh-CN" sz="1600" b="1">
                <a:solidFill>
                  <a:srgbClr val="000000"/>
                </a:solidFill>
                <a:latin typeface="Lucida Console" panose="020B0609040504020204" pitchFamily="49" charset="0"/>
                <a:ea typeface="宋体" panose="02010600030101010101" pitchFamily="2" charset="-122"/>
              </a:rPr>
              <a:t>WORD_ARRAY </a:t>
            </a:r>
            <a:r>
              <a:rPr lang="en-US" altLang="zh-CN" sz="1600" b="1">
                <a:solidFill>
                  <a:srgbClr val="000000"/>
                </a:solidFill>
                <a:latin typeface="Lucida Console" panose="020B0609040504020204" pitchFamily="49" charset="0"/>
                <a:ea typeface="宋体" panose="02010600030101010101" pitchFamily="2" charset="-122"/>
                <a:sym typeface="Symbol" panose="05050102010706020507" pitchFamily="18" charset="2"/>
              </a:rPr>
              <a:t></a:t>
            </a:r>
          </a:p>
        </p:txBody>
      </p:sp>
      <p:sp>
        <p:nvSpPr>
          <p:cNvPr id="20495" name="直接连接符 20494"/>
          <p:cNvSpPr/>
          <p:nvPr/>
        </p:nvSpPr>
        <p:spPr>
          <a:xfrm>
            <a:off x="7772400" y="2994484"/>
            <a:ext cx="0" cy="3581400"/>
          </a:xfrm>
          <a:prstGeom prst="line">
            <a:avLst/>
          </a:prstGeom>
          <a:ln w="12700" cap="sq" cmpd="sng">
            <a:solidFill>
              <a:schemeClr val="bg2"/>
            </a:solidFill>
            <a:prstDash val="solid"/>
            <a:headEnd type="none" w="sm" len="sm"/>
            <a:tailEnd type="none" w="sm" len="sm"/>
          </a:ln>
        </p:spPr>
      </p:sp>
      <p:grpSp>
        <p:nvGrpSpPr>
          <p:cNvPr id="20496" name="组合 20495"/>
          <p:cNvGrpSpPr/>
          <p:nvPr/>
        </p:nvGrpSpPr>
        <p:grpSpPr>
          <a:xfrm>
            <a:off x="7010400" y="5432884"/>
            <a:ext cx="762000" cy="349250"/>
            <a:chOff x="4176" y="2352"/>
            <a:chExt cx="480" cy="220"/>
          </a:xfrm>
        </p:grpSpPr>
        <p:sp>
          <p:nvSpPr>
            <p:cNvPr id="20497" name="矩形 20496"/>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20498" name="文本框 20497"/>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grpSp>
        <p:nvGrpSpPr>
          <p:cNvPr id="20499" name="组合 20498"/>
          <p:cNvGrpSpPr/>
          <p:nvPr/>
        </p:nvGrpSpPr>
        <p:grpSpPr>
          <a:xfrm>
            <a:off x="7010400" y="2994484"/>
            <a:ext cx="762000" cy="349250"/>
            <a:chOff x="4176" y="2352"/>
            <a:chExt cx="480" cy="220"/>
          </a:xfrm>
        </p:grpSpPr>
        <p:sp>
          <p:nvSpPr>
            <p:cNvPr id="20500" name="矩形 20499"/>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20501" name="文本框 20500"/>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sp>
        <p:nvSpPr>
          <p:cNvPr id="20502" name="右大括号 20501"/>
          <p:cNvSpPr/>
          <p:nvPr/>
        </p:nvSpPr>
        <p:spPr>
          <a:xfrm>
            <a:off x="7924800" y="2721409"/>
            <a:ext cx="57150" cy="2711475"/>
          </a:xfrm>
          <a:prstGeom prst="rightBrace">
            <a:avLst>
              <a:gd name="adj1" fmla="val 17824"/>
              <a:gd name="adj2" fmla="val 50000"/>
            </a:avLst>
          </a:prstGeom>
          <a:noFill/>
          <a:ln w="12700" cap="sq" cmpd="sng">
            <a:solidFill>
              <a:schemeClr val="bg2"/>
            </a:solidFill>
            <a:prstDash val="solid"/>
            <a:headEnd type="none" w="sm" len="sm"/>
            <a:tailEnd type="none" w="sm" len="sm"/>
          </a:ln>
        </p:spPr>
        <p:txBody>
          <a:bodyPr wrap="square" anchor="ctr">
            <a:spAutoFit/>
          </a:bodyPr>
          <a:lstStyle/>
          <a:p>
            <a:pPr algn="ctr"/>
            <a:endParaRPr>
              <a:solidFill>
                <a:srgbClr val="000000"/>
              </a:solidFill>
              <a:latin typeface="Times New Roman" panose="02020603050405020304" pitchFamily="18" charset="0"/>
              <a:ea typeface="宋体" panose="02010600030101010101" pitchFamily="2" charset="-122"/>
            </a:endParaRPr>
          </a:p>
        </p:txBody>
      </p:sp>
      <p:sp>
        <p:nvSpPr>
          <p:cNvPr id="20503" name="文本框 20502"/>
          <p:cNvSpPr txBox="1"/>
          <p:nvPr/>
        </p:nvSpPr>
        <p:spPr>
          <a:xfrm>
            <a:off x="8064388" y="3896221"/>
            <a:ext cx="838200" cy="396875"/>
          </a:xfrm>
          <a:prstGeom prst="rect">
            <a:avLst/>
          </a:prstGeom>
          <a:noFill/>
          <a:ln w="12700">
            <a:noFill/>
          </a:ln>
        </p:spPr>
        <p:txBody>
          <a:bodyPr>
            <a:spAutoFit/>
          </a:bodyPr>
          <a:lstStyle/>
          <a:p>
            <a:pPr>
              <a:spcBef>
                <a:spcPct val="50000"/>
              </a:spcBef>
            </a:pPr>
            <a:r>
              <a:rPr lang="en-US" altLang="zh-CN" sz="2000" dirty="0">
                <a:solidFill>
                  <a:srgbClr val="000000"/>
                </a:solidFill>
                <a:latin typeface="Times New Roman" panose="02020603050405020304" pitchFamily="18" charset="0"/>
                <a:ea typeface="宋体" panose="02010600030101010101" pitchFamily="2" charset="-122"/>
              </a:rPr>
              <a:t>50</a:t>
            </a:r>
            <a:r>
              <a:rPr lang="zh-CN" altLang="en-US" sz="2000" dirty="0">
                <a:solidFill>
                  <a:srgbClr val="000000"/>
                </a:solidFill>
                <a:latin typeface="Times New Roman" panose="02020603050405020304" pitchFamily="18" charset="0"/>
                <a:ea typeface="宋体" panose="02010600030101010101" pitchFamily="2" charset="-122"/>
              </a:rPr>
              <a:t>字</a:t>
            </a:r>
          </a:p>
        </p:txBody>
      </p:sp>
      <p:sp>
        <p:nvSpPr>
          <p:cNvPr id="2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grpSp>
        <p:nvGrpSpPr>
          <p:cNvPr id="27" name="组合 26"/>
          <p:cNvGrpSpPr/>
          <p:nvPr/>
        </p:nvGrpSpPr>
        <p:grpSpPr>
          <a:xfrm>
            <a:off x="7010400" y="3353718"/>
            <a:ext cx="762000" cy="349250"/>
            <a:chOff x="4176" y="2352"/>
            <a:chExt cx="480" cy="220"/>
          </a:xfrm>
        </p:grpSpPr>
        <p:sp>
          <p:nvSpPr>
            <p:cNvPr id="28" name="矩形 27"/>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29" name="文本框 20497"/>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grpSp>
        <p:nvGrpSpPr>
          <p:cNvPr id="30" name="组合 29"/>
          <p:cNvGrpSpPr/>
          <p:nvPr/>
        </p:nvGrpSpPr>
        <p:grpSpPr>
          <a:xfrm>
            <a:off x="7010400" y="3745408"/>
            <a:ext cx="762000" cy="349250"/>
            <a:chOff x="4176" y="2352"/>
            <a:chExt cx="480" cy="220"/>
          </a:xfrm>
        </p:grpSpPr>
        <p:sp>
          <p:nvSpPr>
            <p:cNvPr id="31" name="矩形 30"/>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32" name="文本框 20497"/>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grpSp>
        <p:nvGrpSpPr>
          <p:cNvPr id="33" name="组合 32"/>
          <p:cNvGrpSpPr/>
          <p:nvPr/>
        </p:nvGrpSpPr>
        <p:grpSpPr>
          <a:xfrm>
            <a:off x="2477852" y="2763627"/>
            <a:ext cx="762000" cy="349250"/>
            <a:chOff x="4176" y="2352"/>
            <a:chExt cx="480" cy="220"/>
          </a:xfrm>
        </p:grpSpPr>
        <p:sp>
          <p:nvSpPr>
            <p:cNvPr id="34" name="矩形 33"/>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35" name="文本框 20485"/>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grpSp>
        <p:nvGrpSpPr>
          <p:cNvPr id="36" name="组合 35"/>
          <p:cNvGrpSpPr/>
          <p:nvPr/>
        </p:nvGrpSpPr>
        <p:grpSpPr>
          <a:xfrm>
            <a:off x="2477852" y="5811627"/>
            <a:ext cx="762000" cy="349250"/>
            <a:chOff x="4176" y="2352"/>
            <a:chExt cx="480" cy="220"/>
          </a:xfrm>
        </p:grpSpPr>
        <p:sp>
          <p:nvSpPr>
            <p:cNvPr id="37" name="矩形 36"/>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38" name="文本框 20488"/>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sp>
        <p:nvSpPr>
          <p:cNvPr id="39" name="直接连接符 38"/>
          <p:cNvSpPr/>
          <p:nvPr/>
        </p:nvSpPr>
        <p:spPr>
          <a:xfrm>
            <a:off x="3239852" y="2458827"/>
            <a:ext cx="0" cy="381000"/>
          </a:xfrm>
          <a:prstGeom prst="line">
            <a:avLst/>
          </a:prstGeom>
          <a:ln w="12700" cap="sq" cmpd="sng">
            <a:solidFill>
              <a:schemeClr val="bg2"/>
            </a:solidFill>
            <a:prstDash val="solid"/>
            <a:headEnd type="none" w="sm" len="sm"/>
            <a:tailEnd type="none" w="sm" len="sm"/>
          </a:ln>
        </p:spPr>
      </p:sp>
      <p:sp>
        <p:nvSpPr>
          <p:cNvPr id="40" name="直接连接符 39"/>
          <p:cNvSpPr/>
          <p:nvPr/>
        </p:nvSpPr>
        <p:spPr>
          <a:xfrm>
            <a:off x="2477852" y="2458827"/>
            <a:ext cx="0" cy="381000"/>
          </a:xfrm>
          <a:prstGeom prst="line">
            <a:avLst/>
          </a:prstGeom>
          <a:ln w="12700" cap="sq" cmpd="sng">
            <a:solidFill>
              <a:schemeClr val="bg2"/>
            </a:solidFill>
            <a:prstDash val="solid"/>
            <a:headEnd type="none" w="sm" len="sm"/>
            <a:tailEnd type="none" w="sm" len="sm"/>
          </a:ln>
        </p:spPr>
      </p:sp>
      <p:sp>
        <p:nvSpPr>
          <p:cNvPr id="41" name="直接连接符 40"/>
          <p:cNvSpPr/>
          <p:nvPr/>
        </p:nvSpPr>
        <p:spPr>
          <a:xfrm>
            <a:off x="2477852" y="3068427"/>
            <a:ext cx="0" cy="3581400"/>
          </a:xfrm>
          <a:prstGeom prst="line">
            <a:avLst/>
          </a:prstGeom>
          <a:ln w="12700" cap="sq" cmpd="sng">
            <a:solidFill>
              <a:schemeClr val="bg2"/>
            </a:solidFill>
            <a:prstDash val="solid"/>
            <a:headEnd type="none" w="sm" len="sm"/>
            <a:tailEnd type="none" w="sm" len="sm"/>
          </a:ln>
        </p:spPr>
      </p:sp>
      <p:sp>
        <p:nvSpPr>
          <p:cNvPr id="42" name="文本框 20492"/>
          <p:cNvSpPr txBox="1"/>
          <p:nvPr/>
        </p:nvSpPr>
        <p:spPr>
          <a:xfrm>
            <a:off x="801452" y="2687427"/>
            <a:ext cx="1828800" cy="482600"/>
          </a:xfrm>
          <a:prstGeom prst="rect">
            <a:avLst/>
          </a:prstGeom>
          <a:noFill/>
          <a:ln w="12700">
            <a:noFill/>
          </a:ln>
        </p:spPr>
        <p:txBody>
          <a:bodyPr>
            <a:spAutoFit/>
          </a:bodyPr>
          <a:lstStyle/>
          <a:p>
            <a:pPr>
              <a:lnSpc>
                <a:spcPct val="80000"/>
              </a:lnSpc>
            </a:pPr>
            <a:r>
              <a:rPr lang="en-US" altLang="zh-CN" sz="1600" b="1">
                <a:solidFill>
                  <a:srgbClr val="000000"/>
                </a:solidFill>
                <a:latin typeface="Lucida Console" panose="020B0609040504020204" pitchFamily="49" charset="0"/>
                <a:ea typeface="宋体" panose="02010600030101010101" pitchFamily="2" charset="-122"/>
              </a:rPr>
              <a:t>BYTE_ARRAY </a:t>
            </a:r>
            <a:r>
              <a:rPr lang="en-US" altLang="zh-CN" sz="1600" b="1">
                <a:solidFill>
                  <a:srgbClr val="000000"/>
                </a:solidFill>
                <a:latin typeface="Lucida Console" panose="020B0609040504020204" pitchFamily="49" charset="0"/>
                <a:ea typeface="宋体" panose="02010600030101010101" pitchFamily="2" charset="-122"/>
                <a:sym typeface="Symbol" panose="05050102010706020507" pitchFamily="18" charset="2"/>
              </a:rPr>
              <a:t></a:t>
            </a:r>
          </a:p>
          <a:p>
            <a:pPr>
              <a:lnSpc>
                <a:spcPct val="80000"/>
              </a:lnSpc>
            </a:pPr>
            <a:r>
              <a:rPr lang="en-US" altLang="zh-CN" sz="1600" b="1">
                <a:solidFill>
                  <a:srgbClr val="000000"/>
                </a:solidFill>
                <a:latin typeface="Lucida Console" panose="020B0609040504020204" pitchFamily="49" charset="0"/>
                <a:ea typeface="宋体" panose="02010600030101010101" pitchFamily="2" charset="-122"/>
              </a:rPr>
              <a:t>WORD_ARRAY </a:t>
            </a:r>
            <a:r>
              <a:rPr lang="en-US" altLang="zh-CN" sz="1600" b="1">
                <a:solidFill>
                  <a:srgbClr val="000000"/>
                </a:solidFill>
                <a:latin typeface="Lucida Console" panose="020B0609040504020204" pitchFamily="49" charset="0"/>
                <a:ea typeface="宋体" panose="02010600030101010101" pitchFamily="2" charset="-122"/>
                <a:sym typeface="Symbol" panose="05050102010706020507" pitchFamily="18" charset="2"/>
              </a:rPr>
              <a:t></a:t>
            </a:r>
          </a:p>
        </p:txBody>
      </p:sp>
      <p:sp>
        <p:nvSpPr>
          <p:cNvPr id="43" name="直接连接符 42"/>
          <p:cNvSpPr/>
          <p:nvPr/>
        </p:nvSpPr>
        <p:spPr>
          <a:xfrm>
            <a:off x="3239852" y="3068427"/>
            <a:ext cx="0" cy="3581400"/>
          </a:xfrm>
          <a:prstGeom prst="line">
            <a:avLst/>
          </a:prstGeom>
          <a:ln w="12700" cap="sq" cmpd="sng">
            <a:solidFill>
              <a:schemeClr val="bg2"/>
            </a:solidFill>
            <a:prstDash val="solid"/>
            <a:headEnd type="none" w="sm" len="sm"/>
            <a:tailEnd type="none" w="sm" len="sm"/>
          </a:ln>
        </p:spPr>
      </p:sp>
      <p:grpSp>
        <p:nvGrpSpPr>
          <p:cNvPr id="44" name="组合 43"/>
          <p:cNvGrpSpPr/>
          <p:nvPr/>
        </p:nvGrpSpPr>
        <p:grpSpPr>
          <a:xfrm>
            <a:off x="2477852" y="5506827"/>
            <a:ext cx="762000" cy="349250"/>
            <a:chOff x="4176" y="2352"/>
            <a:chExt cx="480" cy="220"/>
          </a:xfrm>
        </p:grpSpPr>
        <p:sp>
          <p:nvSpPr>
            <p:cNvPr id="45" name="矩形 44"/>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46" name="文本框 20497"/>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grpSp>
        <p:nvGrpSpPr>
          <p:cNvPr id="47" name="组合 46"/>
          <p:cNvGrpSpPr/>
          <p:nvPr/>
        </p:nvGrpSpPr>
        <p:grpSpPr>
          <a:xfrm>
            <a:off x="2477852" y="3068427"/>
            <a:ext cx="762000" cy="349250"/>
            <a:chOff x="4176" y="2352"/>
            <a:chExt cx="480" cy="220"/>
          </a:xfrm>
        </p:grpSpPr>
        <p:sp>
          <p:nvSpPr>
            <p:cNvPr id="48" name="矩形 47"/>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49" name="文本框 20500"/>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sp>
        <p:nvSpPr>
          <p:cNvPr id="50" name="右大括号 49"/>
          <p:cNvSpPr/>
          <p:nvPr/>
        </p:nvSpPr>
        <p:spPr>
          <a:xfrm>
            <a:off x="3392252" y="2795352"/>
            <a:ext cx="57150" cy="2711475"/>
          </a:xfrm>
          <a:prstGeom prst="rightBrace">
            <a:avLst>
              <a:gd name="adj1" fmla="val 17824"/>
              <a:gd name="adj2" fmla="val 50000"/>
            </a:avLst>
          </a:prstGeom>
          <a:noFill/>
          <a:ln w="12700" cap="sq" cmpd="sng">
            <a:solidFill>
              <a:schemeClr val="bg2"/>
            </a:solidFill>
            <a:prstDash val="solid"/>
            <a:headEnd type="none" w="sm" len="sm"/>
            <a:tailEnd type="none" w="sm" len="sm"/>
          </a:ln>
        </p:spPr>
        <p:txBody>
          <a:bodyPr wrap="square" anchor="ctr">
            <a:spAutoFit/>
          </a:bodyPr>
          <a:lstStyle/>
          <a:p>
            <a:pPr algn="ctr"/>
            <a:endParaRPr>
              <a:solidFill>
                <a:srgbClr val="000000"/>
              </a:solidFill>
              <a:latin typeface="Times New Roman" panose="02020603050405020304" pitchFamily="18" charset="0"/>
              <a:ea typeface="宋体" panose="02010600030101010101" pitchFamily="2" charset="-122"/>
            </a:endParaRPr>
          </a:p>
        </p:txBody>
      </p:sp>
      <p:sp>
        <p:nvSpPr>
          <p:cNvPr id="51" name="文本框 20502"/>
          <p:cNvSpPr txBox="1"/>
          <p:nvPr/>
        </p:nvSpPr>
        <p:spPr>
          <a:xfrm>
            <a:off x="3531840" y="3970164"/>
            <a:ext cx="838200" cy="396875"/>
          </a:xfrm>
          <a:prstGeom prst="rect">
            <a:avLst/>
          </a:prstGeom>
          <a:noFill/>
          <a:ln w="12700">
            <a:noFill/>
          </a:ln>
        </p:spPr>
        <p:txBody>
          <a:bodyPr>
            <a:spAutoFit/>
          </a:bodyPr>
          <a:lstStyle/>
          <a:p>
            <a:pPr>
              <a:spcBef>
                <a:spcPct val="50000"/>
              </a:spcBef>
            </a:pPr>
            <a:r>
              <a:rPr lang="en-US" altLang="zh-CN" sz="2000" dirty="0">
                <a:solidFill>
                  <a:srgbClr val="000000"/>
                </a:solidFill>
                <a:latin typeface="Times New Roman" panose="02020603050405020304" pitchFamily="18" charset="0"/>
                <a:ea typeface="宋体" panose="02010600030101010101" pitchFamily="2" charset="-122"/>
              </a:rPr>
              <a:t>50</a:t>
            </a:r>
            <a:r>
              <a:rPr lang="zh-CN" altLang="en-US" sz="2000" dirty="0">
                <a:solidFill>
                  <a:srgbClr val="000000"/>
                </a:solidFill>
                <a:latin typeface="Times New Roman" panose="02020603050405020304" pitchFamily="18" charset="0"/>
                <a:ea typeface="宋体" panose="02010600030101010101" pitchFamily="2" charset="-122"/>
              </a:rPr>
              <a:t>字</a:t>
            </a:r>
          </a:p>
        </p:txBody>
      </p:sp>
      <p:sp>
        <p:nvSpPr>
          <p:cNvPr id="53" name="矩形 52"/>
          <p:cNvSpPr/>
          <p:nvPr/>
        </p:nvSpPr>
        <p:spPr>
          <a:xfrm>
            <a:off x="2477852" y="3427661"/>
            <a:ext cx="762000" cy="304800"/>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54" name="文本框 20497"/>
          <p:cNvSpPr txBox="1"/>
          <p:nvPr/>
        </p:nvSpPr>
        <p:spPr>
          <a:xfrm>
            <a:off x="2477852" y="3427661"/>
            <a:ext cx="762000" cy="34925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nvGrpSpPr>
          <p:cNvPr id="55" name="组合 54"/>
          <p:cNvGrpSpPr/>
          <p:nvPr/>
        </p:nvGrpSpPr>
        <p:grpSpPr>
          <a:xfrm>
            <a:off x="2477852" y="3819351"/>
            <a:ext cx="762000" cy="349250"/>
            <a:chOff x="4176" y="2352"/>
            <a:chExt cx="480" cy="220"/>
          </a:xfrm>
        </p:grpSpPr>
        <p:sp>
          <p:nvSpPr>
            <p:cNvPr id="56" name="矩形 55"/>
            <p:cNvSpPr/>
            <p:nvPr/>
          </p:nvSpPr>
          <p:spPr>
            <a:xfrm>
              <a:off x="4176" y="2352"/>
              <a:ext cx="480" cy="192"/>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57" name="文本框 20497"/>
            <p:cNvSpPr txBox="1"/>
            <p:nvPr/>
          </p:nvSpPr>
          <p:spPr>
            <a:xfrm>
              <a:off x="4176" y="2352"/>
              <a:ext cx="480" cy="22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1600">
                  <a:solidFill>
                    <a:srgbClr val="000000"/>
                  </a:solidFill>
                  <a:latin typeface="Lucida Console" panose="020B0609040504020204" pitchFamily="49" charset="0"/>
                  <a:ea typeface="宋体" panose="02010600030101010101" pitchFamily="2" charset="-122"/>
                </a:rPr>
                <a:t> </a:t>
              </a:r>
            </a:p>
          </p:txBody>
        </p:sp>
      </p:grpSp>
      <p:sp>
        <p:nvSpPr>
          <p:cNvPr id="2" name="TextBox 1"/>
          <p:cNvSpPr txBox="1"/>
          <p:nvPr/>
        </p:nvSpPr>
        <p:spPr>
          <a:xfrm>
            <a:off x="7234947" y="3325143"/>
            <a:ext cx="312906" cy="400110"/>
          </a:xfrm>
          <a:prstGeom prst="rect">
            <a:avLst/>
          </a:prstGeom>
          <a:noFill/>
        </p:spPr>
        <p:txBody>
          <a:bodyPr wrap="none" rtlCol="0">
            <a:spAutoFit/>
          </a:bodyPr>
          <a:lstStyle/>
          <a:p>
            <a:r>
              <a:rPr lang="en-US" altLang="zh-CN" sz="2000" b="0" dirty="0"/>
              <a:t>0</a:t>
            </a:r>
            <a:endParaRPr lang="zh-CN" altLang="en-US" sz="2000" b="0" dirty="0"/>
          </a:p>
        </p:txBody>
      </p:sp>
      <p:sp>
        <p:nvSpPr>
          <p:cNvPr id="58" name="TextBox 57"/>
          <p:cNvSpPr txBox="1"/>
          <p:nvPr/>
        </p:nvSpPr>
        <p:spPr>
          <a:xfrm>
            <a:off x="2702399" y="3356992"/>
            <a:ext cx="312906" cy="400110"/>
          </a:xfrm>
          <a:prstGeom prst="rect">
            <a:avLst/>
          </a:prstGeom>
          <a:noFill/>
        </p:spPr>
        <p:txBody>
          <a:bodyPr wrap="none" rtlCol="0">
            <a:spAutoFit/>
          </a:bodyPr>
          <a:lstStyle/>
          <a:p>
            <a:r>
              <a:rPr lang="en-US" altLang="zh-CN" sz="2000" b="0" dirty="0"/>
              <a:t>0</a:t>
            </a:r>
            <a:endParaRPr lang="zh-CN" altLang="en-US" sz="2000" b="0" dirty="0"/>
          </a:p>
        </p:txBody>
      </p:sp>
      <p:sp>
        <p:nvSpPr>
          <p:cNvPr id="59" name="TextBox 58"/>
          <p:cNvSpPr txBox="1"/>
          <p:nvPr/>
        </p:nvSpPr>
        <p:spPr>
          <a:xfrm>
            <a:off x="2702399" y="3793921"/>
            <a:ext cx="312906" cy="400110"/>
          </a:xfrm>
          <a:prstGeom prst="rect">
            <a:avLst/>
          </a:prstGeom>
          <a:noFill/>
        </p:spPr>
        <p:txBody>
          <a:bodyPr wrap="none" rtlCol="0">
            <a:spAutoFit/>
          </a:bodyPr>
          <a:lstStyle/>
          <a:p>
            <a:r>
              <a:rPr lang="en-US" altLang="zh-CN" sz="2000" b="0" dirty="0"/>
              <a:t>0</a:t>
            </a:r>
            <a:endParaRPr lang="zh-CN" altLang="en-US" sz="2000" b="0" dirty="0"/>
          </a:p>
        </p:txBody>
      </p:sp>
    </p:spTree>
    <p:extLst>
      <p:ext uri="{BB962C8B-B14F-4D97-AF65-F5344CB8AC3E}">
        <p14:creationId xmlns:p14="http://schemas.microsoft.com/office/powerpoint/2010/main" val="66048216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460628" y="944724"/>
            <a:ext cx="798151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800000"/>
                </a:solidFill>
              </a:rPr>
              <a:t>◆ </a:t>
            </a:r>
            <a:r>
              <a:rPr lang="zh-CN" altLang="en-US" dirty="0">
                <a:solidFill>
                  <a:srgbClr val="000000"/>
                </a:solidFill>
              </a:rPr>
              <a:t>表达式赋值伪操作：</a:t>
            </a:r>
            <a:endParaRPr lang="en-US" altLang="zh-CN" dirty="0">
              <a:solidFill>
                <a:srgbClr val="000000"/>
              </a:solidFill>
            </a:endParaRPr>
          </a:p>
          <a:p>
            <a:pPr marL="742950" lvl="1" indent="-285750">
              <a:lnSpc>
                <a:spcPct val="90000"/>
              </a:lnSpc>
              <a:buFont typeface="Wingdings" panose="05000000000000000000" pitchFamily="2" charset="2"/>
              <a:buChar char="u"/>
            </a:pPr>
            <a:r>
              <a:rPr lang="en-US" altLang="zh-CN" sz="2000" b="0" kern="0" dirty="0">
                <a:latin typeface="+mn-lt"/>
                <a:cs typeface="Times New Roman" panose="02020603050405020304" pitchFamily="18" charset="0"/>
              </a:rPr>
              <a:t>EQU</a:t>
            </a:r>
            <a:r>
              <a:rPr lang="zh-CN" altLang="en-US" sz="2000" b="0" kern="0" dirty="0">
                <a:latin typeface="+mn-lt"/>
              </a:rPr>
              <a:t>伪指令的功能是给各种形式的表达式赋予一个名字。</a:t>
            </a:r>
          </a:p>
          <a:p>
            <a:pPr marL="742950" lvl="1" indent="-285750">
              <a:lnSpc>
                <a:spcPct val="90000"/>
              </a:lnSpc>
              <a:buFont typeface="Wingdings" panose="05000000000000000000" pitchFamily="2" charset="2"/>
              <a:buChar char="u"/>
            </a:pPr>
            <a:r>
              <a:rPr lang="zh-CN" altLang="en-US" sz="2000" b="0" kern="0" dirty="0">
                <a:latin typeface="+mn-lt"/>
              </a:rPr>
              <a:t>表达式一旦赋予了一个名字，在以后的程序语句中，凡是出现该表达式的地方，均可用它的名字来代替。 格式：</a:t>
            </a:r>
          </a:p>
          <a:p>
            <a:pPr lvl="1" algn="just">
              <a:lnSpc>
                <a:spcPct val="90000"/>
              </a:lnSpc>
            </a:pPr>
            <a:r>
              <a:rPr lang="en-US" altLang="zh-CN" sz="2000" b="0" kern="0" dirty="0">
                <a:solidFill>
                  <a:srgbClr val="FF0000"/>
                </a:solidFill>
                <a:latin typeface="+mn-lt"/>
              </a:rPr>
              <a:t>		</a:t>
            </a:r>
            <a:r>
              <a:rPr lang="zh-CN" altLang="en-US" sz="2000" b="0" kern="0" dirty="0">
                <a:solidFill>
                  <a:srgbClr val="FF0000"/>
                </a:solidFill>
                <a:latin typeface="+mn-lt"/>
              </a:rPr>
              <a:t>表达式名</a:t>
            </a:r>
            <a:r>
              <a:rPr lang="zh-CN" altLang="en-US" sz="2000" b="0" kern="0" dirty="0">
                <a:solidFill>
                  <a:srgbClr val="FF0000"/>
                </a:solidFill>
                <a:latin typeface="+mn-lt"/>
                <a:cs typeface="Times New Roman" panose="02020603050405020304" pitchFamily="18" charset="0"/>
              </a:rPr>
              <a:t>    </a:t>
            </a:r>
            <a:r>
              <a:rPr lang="en-US" altLang="zh-CN" sz="2000" b="0" kern="0" dirty="0">
                <a:solidFill>
                  <a:srgbClr val="FF0000"/>
                </a:solidFill>
                <a:latin typeface="+mn-lt"/>
                <a:cs typeface="Times New Roman" panose="02020603050405020304" pitchFamily="18" charset="0"/>
              </a:rPr>
              <a:t>EQU    </a:t>
            </a:r>
            <a:r>
              <a:rPr lang="zh-CN" altLang="en-US" sz="2000" b="0" kern="0" dirty="0">
                <a:solidFill>
                  <a:srgbClr val="FF0000"/>
                </a:solidFill>
                <a:latin typeface="+mn-lt"/>
              </a:rPr>
              <a:t>表达式</a:t>
            </a:r>
            <a:endParaRPr lang="zh-CN" altLang="en-US" sz="2000" b="0" kern="0" dirty="0">
              <a:solidFill>
                <a:srgbClr val="FF0000"/>
              </a:solidFill>
              <a:latin typeface="+mn-lt"/>
              <a:cs typeface="Times New Roman" panose="02020603050405020304" pitchFamily="18" charset="0"/>
            </a:endParaRPr>
          </a:p>
          <a:p>
            <a:pPr marL="742950" lvl="1" indent="-285750" algn="just">
              <a:lnSpc>
                <a:spcPct val="90000"/>
              </a:lnSpc>
              <a:buFont typeface="Wingdings" panose="05000000000000000000" pitchFamily="2" charset="2"/>
              <a:buChar char="u"/>
            </a:pPr>
            <a:r>
              <a:rPr lang="zh-CN" altLang="en-US" sz="2000" b="0" kern="0" dirty="0">
                <a:latin typeface="+mn-lt"/>
              </a:rPr>
              <a:t>上式中的表达式可以是任何有效的操作数格式，可以是任何可以求出常数值的表达式，也可以是任何有效的助记符。</a:t>
            </a:r>
          </a:p>
          <a:p>
            <a:endParaRPr lang="zh-CN" altLang="en-US" dirty="0">
              <a:solidFill>
                <a:srgbClr val="000000"/>
              </a:solidFill>
            </a:endParaRPr>
          </a:p>
        </p:txBody>
      </p:sp>
      <p:sp>
        <p:nvSpPr>
          <p:cNvPr id="21507" name="Text Box 3"/>
          <p:cNvSpPr txBox="1">
            <a:spLocks noChangeArrowheads="1"/>
          </p:cNvSpPr>
          <p:nvPr/>
        </p:nvSpPr>
        <p:spPr bwMode="auto">
          <a:xfrm>
            <a:off x="2123728" y="3213595"/>
            <a:ext cx="5181600" cy="3513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2" algn="just" eaLnBrk="0" hangingPunct="0">
              <a:lnSpc>
                <a:spcPct val="120000"/>
              </a:lnSpc>
            </a:pPr>
            <a:r>
              <a:rPr lang="en-US" altLang="zh-CN" sz="1800" b="0" dirty="0">
                <a:solidFill>
                  <a:srgbClr val="000000"/>
                </a:solidFill>
                <a:latin typeface="+mn-lt"/>
              </a:rPr>
              <a:t>ALPHA   EQU  9</a:t>
            </a:r>
          </a:p>
          <a:p>
            <a:pPr lvl="2" algn="just" eaLnBrk="0" hangingPunct="0">
              <a:lnSpc>
                <a:spcPct val="120000"/>
              </a:lnSpc>
            </a:pPr>
            <a:r>
              <a:rPr lang="en-US" altLang="zh-CN" sz="1800" b="0" dirty="0">
                <a:solidFill>
                  <a:srgbClr val="000000"/>
                </a:solidFill>
                <a:latin typeface="+mn-lt"/>
              </a:rPr>
              <a:t>BETA    EQU  ALPHA+18</a:t>
            </a:r>
          </a:p>
          <a:p>
            <a:pPr lvl="2" algn="just" eaLnBrk="0" hangingPunct="0">
              <a:lnSpc>
                <a:spcPct val="120000"/>
              </a:lnSpc>
            </a:pPr>
            <a:r>
              <a:rPr lang="en-US" altLang="zh-CN" sz="1800" b="0" dirty="0">
                <a:solidFill>
                  <a:srgbClr val="000000"/>
                </a:solidFill>
                <a:latin typeface="+mn-lt"/>
              </a:rPr>
              <a:t>BB      EQU  [BP+8]</a:t>
            </a:r>
          </a:p>
          <a:p>
            <a:pPr algn="just" eaLnBrk="0" hangingPunct="0"/>
            <a:endParaRPr lang="en-US" altLang="zh-CN" sz="1800" b="0" dirty="0">
              <a:solidFill>
                <a:srgbClr val="000000"/>
              </a:solidFill>
              <a:latin typeface="+mn-lt"/>
            </a:endParaRPr>
          </a:p>
          <a:p>
            <a:pPr algn="just" eaLnBrk="0" hangingPunct="0"/>
            <a:r>
              <a:rPr lang="zh-CN" altLang="en-US" sz="1800" b="0" dirty="0">
                <a:solidFill>
                  <a:srgbClr val="000000"/>
                </a:solidFill>
                <a:latin typeface="+mn-lt"/>
              </a:rPr>
              <a:t>功能与“</a:t>
            </a:r>
            <a:r>
              <a:rPr lang="en-US" altLang="zh-CN" sz="1800" b="0" dirty="0">
                <a:solidFill>
                  <a:srgbClr val="000000"/>
                </a:solidFill>
                <a:latin typeface="+mn-lt"/>
              </a:rPr>
              <a:t>=</a:t>
            </a:r>
            <a:r>
              <a:rPr lang="zh-CN" altLang="en-US" sz="1800" b="0" dirty="0">
                <a:solidFill>
                  <a:srgbClr val="000000"/>
                </a:solidFill>
                <a:latin typeface="+mn-lt"/>
              </a:rPr>
              <a:t>”相似，区别在于</a:t>
            </a:r>
            <a:r>
              <a:rPr lang="en-US" altLang="zh-CN" sz="1800" b="0" dirty="0">
                <a:solidFill>
                  <a:srgbClr val="000000"/>
                </a:solidFill>
                <a:latin typeface="+mn-lt"/>
              </a:rPr>
              <a:t>EQU</a:t>
            </a:r>
            <a:r>
              <a:rPr lang="zh-CN" altLang="en-US" sz="1800" b="0" dirty="0">
                <a:solidFill>
                  <a:srgbClr val="000000"/>
                </a:solidFill>
                <a:latin typeface="+mn-lt"/>
              </a:rPr>
              <a:t>不允许重复定义，而</a:t>
            </a:r>
            <a:r>
              <a:rPr lang="en-US" altLang="zh-CN" sz="1800" b="0" dirty="0">
                <a:solidFill>
                  <a:srgbClr val="000000"/>
                </a:solidFill>
                <a:latin typeface="+mn-lt"/>
              </a:rPr>
              <a:t> “ = ” </a:t>
            </a:r>
            <a:r>
              <a:rPr lang="zh-CN" altLang="en-US" sz="1800" b="0" dirty="0">
                <a:solidFill>
                  <a:srgbClr val="000000"/>
                </a:solidFill>
                <a:latin typeface="+mn-lt"/>
              </a:rPr>
              <a:t>伪操作（</a:t>
            </a:r>
            <a:r>
              <a:rPr lang="zh-CN" altLang="en-US" sz="1800" b="0" dirty="0">
                <a:solidFill>
                  <a:srgbClr val="000000"/>
                </a:solidFill>
                <a:latin typeface="+mn-lt"/>
                <a:ea typeface="楷体_GB2312" pitchFamily="49" charset="-122"/>
              </a:rPr>
              <a:t>允许重复定义</a:t>
            </a:r>
            <a:r>
              <a:rPr lang="zh-CN" altLang="en-US" sz="1800" b="0" dirty="0">
                <a:solidFill>
                  <a:srgbClr val="000000"/>
                </a:solidFill>
                <a:latin typeface="+mn-lt"/>
              </a:rPr>
              <a:t>）：</a:t>
            </a:r>
          </a:p>
          <a:p>
            <a:pPr lvl="2" algn="just" eaLnBrk="0" hangingPunct="0">
              <a:lnSpc>
                <a:spcPct val="115000"/>
              </a:lnSpc>
            </a:pPr>
            <a:r>
              <a:rPr lang="en-US" altLang="zh-CN" sz="1800" b="0" dirty="0">
                <a:solidFill>
                  <a:srgbClr val="000000"/>
                </a:solidFill>
                <a:latin typeface="+mn-lt"/>
              </a:rPr>
              <a:t>……</a:t>
            </a:r>
          </a:p>
          <a:p>
            <a:pPr lvl="2" algn="just" eaLnBrk="0" hangingPunct="0">
              <a:lnSpc>
                <a:spcPct val="115000"/>
              </a:lnSpc>
            </a:pPr>
            <a:r>
              <a:rPr lang="en-US" altLang="zh-CN" sz="1800" b="0" dirty="0">
                <a:solidFill>
                  <a:srgbClr val="000000"/>
                </a:solidFill>
                <a:latin typeface="+mn-lt"/>
              </a:rPr>
              <a:t>EMP = 7</a:t>
            </a:r>
          </a:p>
          <a:p>
            <a:pPr lvl="2" algn="just" eaLnBrk="0" hangingPunct="0">
              <a:lnSpc>
                <a:spcPct val="115000"/>
              </a:lnSpc>
            </a:pPr>
            <a:r>
              <a:rPr lang="en-US" altLang="zh-CN" sz="1800" b="0" dirty="0">
                <a:solidFill>
                  <a:srgbClr val="000000"/>
                </a:solidFill>
                <a:latin typeface="+mn-lt"/>
              </a:rPr>
              <a:t>……</a:t>
            </a:r>
          </a:p>
          <a:p>
            <a:pPr lvl="2" algn="just" eaLnBrk="0" hangingPunct="0">
              <a:lnSpc>
                <a:spcPct val="115000"/>
              </a:lnSpc>
            </a:pPr>
            <a:r>
              <a:rPr lang="en-US" altLang="zh-CN" sz="1800" b="0" dirty="0">
                <a:solidFill>
                  <a:srgbClr val="000000"/>
                </a:solidFill>
                <a:latin typeface="+mn-lt"/>
              </a:rPr>
              <a:t>EMP = EMP+1</a:t>
            </a:r>
          </a:p>
          <a:p>
            <a:pPr lvl="2" algn="just" eaLnBrk="0" hangingPunct="0">
              <a:lnSpc>
                <a:spcPct val="115000"/>
              </a:lnSpc>
            </a:pPr>
            <a:r>
              <a:rPr lang="en-US" altLang="zh-CN" sz="1800" b="0" dirty="0">
                <a:solidFill>
                  <a:srgbClr val="000000"/>
                </a:solidFill>
                <a:latin typeface="+mn-lt"/>
              </a:rPr>
              <a:t>……</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
        <p:nvSpPr>
          <p:cNvPr id="5" name="Rectangle 4">
            <a:extLst>
              <a:ext uri="{FF2B5EF4-FFF2-40B4-BE49-F238E27FC236}">
                <a16:creationId xmlns:a16="http://schemas.microsoft.com/office/drawing/2014/main" id="{5F4B25F7-33E9-064A-B416-901280DEC6B1}"/>
              </a:ext>
            </a:extLst>
          </p:cNvPr>
          <p:cNvSpPr/>
          <p:nvPr/>
        </p:nvSpPr>
        <p:spPr>
          <a:xfrm>
            <a:off x="4031940" y="815543"/>
            <a:ext cx="2088232" cy="523220"/>
          </a:xfrm>
          <a:prstGeom prst="rect">
            <a:avLst/>
          </a:prstGeom>
          <a:solidFill>
            <a:schemeClr val="bg1"/>
          </a:solidFill>
          <a:ln w="28575">
            <a:solidFill>
              <a:srgbClr val="3333FF"/>
            </a:solidFill>
          </a:ln>
        </p:spPr>
        <p:txBody>
          <a:bodyPr wrap="square">
            <a:spAutoFit/>
          </a:bodyPr>
          <a:lstStyle/>
          <a:p>
            <a:pPr algn="just" eaLnBrk="0" hangingPunct="0"/>
            <a:r>
              <a:rPr lang="zh-CN" altLang="en-US" sz="1400" b="0" dirty="0">
                <a:solidFill>
                  <a:srgbClr val="FF0000"/>
                </a:solidFill>
                <a:ea typeface="楷体_GB2312" pitchFamily="49" charset="-122"/>
              </a:rPr>
              <a:t>当同一个表达式在同一个程序中出现很多次时</a:t>
            </a:r>
            <a:endParaRPr lang="en-US" altLang="zh-CN" sz="1400" dirty="0">
              <a:solidFill>
                <a:srgbClr val="FF0000"/>
              </a:solidFill>
              <a:latin typeface="华文宋体" panose="02010600040101010101" pitchFamily="2" charset="-122"/>
              <a:ea typeface="华文宋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47564" y="1003633"/>
            <a:ext cx="43476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800000"/>
                </a:solidFill>
              </a:rPr>
              <a:t>◆ </a:t>
            </a:r>
            <a:r>
              <a:rPr lang="zh-CN" altLang="en-US" dirty="0">
                <a:solidFill>
                  <a:srgbClr val="000000"/>
                </a:solidFill>
              </a:rPr>
              <a:t>地址计数器与对准伪操作：</a:t>
            </a:r>
          </a:p>
        </p:txBody>
      </p:sp>
      <p:sp>
        <p:nvSpPr>
          <p:cNvPr id="22531" name="Rectangle 3"/>
          <p:cNvSpPr>
            <a:spLocks noChangeArrowheads="1"/>
          </p:cNvSpPr>
          <p:nvPr/>
        </p:nvSpPr>
        <p:spPr bwMode="auto">
          <a:xfrm>
            <a:off x="647565" y="1652950"/>
            <a:ext cx="5508612" cy="456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lnSpc>
                <a:spcPct val="120000"/>
              </a:lnSpc>
            </a:pPr>
            <a:r>
              <a:rPr lang="zh-CN" altLang="en-US" sz="2200" b="0" dirty="0">
                <a:solidFill>
                  <a:srgbClr val="000000"/>
                </a:solidFill>
                <a:latin typeface="+mn-lt"/>
              </a:rPr>
              <a:t>地址计数器 </a:t>
            </a:r>
            <a:r>
              <a:rPr lang="en-US" altLang="zh-CN" sz="2200" b="0" dirty="0">
                <a:solidFill>
                  <a:srgbClr val="000000"/>
                </a:solidFill>
                <a:latin typeface="+mn-lt"/>
              </a:rPr>
              <a:t>$ </a:t>
            </a:r>
            <a:r>
              <a:rPr lang="zh-CN" altLang="en-US" sz="2200" b="0" dirty="0">
                <a:solidFill>
                  <a:srgbClr val="000000"/>
                </a:solidFill>
                <a:latin typeface="+mn-lt"/>
              </a:rPr>
              <a:t>：</a:t>
            </a:r>
            <a:r>
              <a:rPr lang="zh-CN" altLang="en-US" sz="2200" b="0" dirty="0">
                <a:solidFill>
                  <a:srgbClr val="000000"/>
                </a:solidFill>
                <a:latin typeface="+mn-lt"/>
                <a:ea typeface="楷体_GB2312" pitchFamily="49" charset="-122"/>
              </a:rPr>
              <a:t>保存当前正在汇编的指令的偏移地址。每处理一条指令，</a:t>
            </a:r>
            <a:r>
              <a:rPr lang="en-US" altLang="zh-CN" sz="2200" b="0" dirty="0">
                <a:solidFill>
                  <a:srgbClr val="000000"/>
                </a:solidFill>
                <a:latin typeface="+mn-lt"/>
                <a:ea typeface="楷体_GB2312" pitchFamily="49" charset="-122"/>
              </a:rPr>
              <a:t>$</a:t>
            </a:r>
            <a:r>
              <a:rPr lang="zh-CN" altLang="en-US" sz="2200" b="0" dirty="0">
                <a:solidFill>
                  <a:srgbClr val="000000"/>
                </a:solidFill>
                <a:latin typeface="+mn-lt"/>
                <a:ea typeface="楷体_GB2312" pitchFamily="49" charset="-122"/>
              </a:rPr>
              <a:t>就增加一个值（此值为该指令所需要的字节数）。</a:t>
            </a:r>
            <a:endParaRPr lang="en-US" altLang="zh-CN" sz="2200" b="0" dirty="0">
              <a:solidFill>
                <a:srgbClr val="000000"/>
              </a:solidFill>
              <a:latin typeface="+mn-lt"/>
              <a:ea typeface="楷体_GB2312" pitchFamily="49" charset="-122"/>
            </a:endParaRPr>
          </a:p>
          <a:p>
            <a:pPr marL="342900" indent="-342900" eaLnBrk="0" hangingPunct="0">
              <a:lnSpc>
                <a:spcPct val="120000"/>
              </a:lnSpc>
              <a:buFont typeface="Wingdings" panose="05000000000000000000" pitchFamily="2" charset="2"/>
              <a:buChar char="Ø"/>
            </a:pPr>
            <a:r>
              <a:rPr lang="zh-CN" altLang="en-US" sz="2200" b="0" dirty="0">
                <a:solidFill>
                  <a:srgbClr val="000000"/>
                </a:solidFill>
                <a:latin typeface="+mn-lt"/>
                <a:ea typeface="楷体_GB2312" pitchFamily="49" charset="-122"/>
              </a:rPr>
              <a:t>当</a:t>
            </a:r>
            <a:r>
              <a:rPr lang="en-US" altLang="zh-CN" sz="2200" b="0" dirty="0">
                <a:solidFill>
                  <a:srgbClr val="000000"/>
                </a:solidFill>
              </a:rPr>
              <a:t>$ </a:t>
            </a:r>
            <a:r>
              <a:rPr lang="zh-CN" altLang="en-US" sz="2200" b="0" dirty="0">
                <a:solidFill>
                  <a:srgbClr val="000000"/>
                </a:solidFill>
              </a:rPr>
              <a:t>用在指令中时，它表示本条指令的第一个字节的地址。</a:t>
            </a:r>
            <a:r>
              <a:rPr lang="zh-CN" altLang="en-US" sz="2200" b="0" dirty="0">
                <a:solidFill>
                  <a:srgbClr val="000000"/>
                </a:solidFill>
                <a:latin typeface="+mn-lt"/>
                <a:ea typeface="楷体_GB2312" pitchFamily="49" charset="-122"/>
              </a:rPr>
              <a:t>例：</a:t>
            </a:r>
          </a:p>
          <a:p>
            <a:pPr eaLnBrk="0" hangingPunct="0">
              <a:lnSpc>
                <a:spcPct val="120000"/>
              </a:lnSpc>
            </a:pPr>
            <a:r>
              <a:rPr lang="en-US" altLang="zh-CN" sz="2200" b="0" dirty="0">
                <a:solidFill>
                  <a:srgbClr val="000000"/>
                </a:solidFill>
                <a:latin typeface="+mn-lt"/>
              </a:rPr>
              <a:t>    JNE  $+6	;</a:t>
            </a:r>
            <a:r>
              <a:rPr lang="zh-CN" altLang="en-US" sz="2200" b="0" dirty="0">
                <a:solidFill>
                  <a:srgbClr val="000000"/>
                </a:solidFill>
                <a:latin typeface="+mn-lt"/>
                <a:ea typeface="楷体_GB2312" pitchFamily="49" charset="-122"/>
              </a:rPr>
              <a:t>转向地址是 </a:t>
            </a:r>
            <a:r>
              <a:rPr lang="en-US" altLang="zh-CN" sz="2200" b="0" dirty="0">
                <a:solidFill>
                  <a:srgbClr val="000000"/>
                </a:solidFill>
                <a:latin typeface="+mn-lt"/>
              </a:rPr>
              <a:t>JNE </a:t>
            </a:r>
            <a:r>
              <a:rPr lang="zh-CN" altLang="en-US" sz="2200" b="0" dirty="0">
                <a:solidFill>
                  <a:srgbClr val="000000"/>
                </a:solidFill>
                <a:latin typeface="+mn-lt"/>
                <a:ea typeface="楷体_GB2312" pitchFamily="49" charset="-122"/>
              </a:rPr>
              <a:t>的首址 </a:t>
            </a:r>
            <a:r>
              <a:rPr lang="en-US" altLang="zh-CN" sz="2200" b="0" dirty="0">
                <a:solidFill>
                  <a:srgbClr val="000000"/>
                </a:solidFill>
                <a:latin typeface="+mn-lt"/>
              </a:rPr>
              <a:t>+6</a:t>
            </a:r>
          </a:p>
          <a:p>
            <a:pPr eaLnBrk="0" hangingPunct="0">
              <a:lnSpc>
                <a:spcPct val="120000"/>
              </a:lnSpc>
            </a:pPr>
            <a:endParaRPr lang="zh-CN" altLang="en-US" sz="2200" b="0" dirty="0">
              <a:solidFill>
                <a:srgbClr val="000000"/>
              </a:solidFill>
              <a:latin typeface="+mn-lt"/>
            </a:endParaRPr>
          </a:p>
          <a:p>
            <a:pPr marL="342900" indent="-342900" eaLnBrk="0" hangingPunct="0">
              <a:lnSpc>
                <a:spcPct val="120000"/>
              </a:lnSpc>
              <a:buFont typeface="Wingdings" panose="05000000000000000000" pitchFamily="2" charset="2"/>
              <a:buChar char="Ø"/>
            </a:pPr>
            <a:r>
              <a:rPr lang="en-US" altLang="zh-CN" sz="2200" b="0" dirty="0">
                <a:solidFill>
                  <a:srgbClr val="000000"/>
                </a:solidFill>
                <a:latin typeface="+mn-lt"/>
                <a:ea typeface="楷体_GB2312" pitchFamily="49" charset="-122"/>
              </a:rPr>
              <a:t>$ </a:t>
            </a:r>
            <a:r>
              <a:rPr lang="zh-CN" altLang="en-US" sz="2200" b="0" dirty="0">
                <a:solidFill>
                  <a:srgbClr val="000000"/>
                </a:solidFill>
                <a:latin typeface="+mn-lt"/>
                <a:ea typeface="楷体_GB2312" pitchFamily="49" charset="-122"/>
              </a:rPr>
              <a:t>用在伪操作的参数字段时，表示地址计数器的当前值 。例：</a:t>
            </a:r>
            <a:endParaRPr lang="en-US" altLang="zh-CN" sz="2200" b="0" dirty="0">
              <a:solidFill>
                <a:srgbClr val="000000"/>
              </a:solidFill>
              <a:latin typeface="+mn-lt"/>
              <a:ea typeface="楷体_GB2312" pitchFamily="49" charset="-122"/>
            </a:endParaRPr>
          </a:p>
          <a:p>
            <a:pPr eaLnBrk="0" hangingPunct="0">
              <a:lnSpc>
                <a:spcPct val="120000"/>
              </a:lnSpc>
            </a:pPr>
            <a:r>
              <a:rPr lang="en-US" altLang="zh-CN" sz="2000" b="0" dirty="0">
                <a:solidFill>
                  <a:srgbClr val="000000"/>
                </a:solidFill>
              </a:rPr>
              <a:t>	ARRAY   DW   1, 2 , $+4 , 3 , 4 , $+4</a:t>
            </a:r>
            <a:r>
              <a:rPr lang="zh-CN" altLang="en-US" sz="2200" b="0" dirty="0">
                <a:solidFill>
                  <a:srgbClr val="000000"/>
                </a:solidFill>
                <a:latin typeface="+mn-lt"/>
              </a:rPr>
              <a:t>  </a:t>
            </a:r>
            <a:endParaRPr lang="en-US" altLang="zh-CN" sz="2200" b="0" dirty="0">
              <a:solidFill>
                <a:srgbClr val="000000"/>
              </a:solidFill>
              <a:latin typeface="+mn-lt"/>
            </a:endParaRPr>
          </a:p>
          <a:p>
            <a:pPr eaLnBrk="0" hangingPunct="0">
              <a:lnSpc>
                <a:spcPct val="120000"/>
              </a:lnSpc>
            </a:pPr>
            <a:r>
              <a:rPr lang="zh-CN" altLang="en-US" sz="2200" b="0" dirty="0">
                <a:solidFill>
                  <a:srgbClr val="000000"/>
                </a:solidFill>
                <a:latin typeface="+mn-lt"/>
              </a:rPr>
              <a:t>如汇编时，</a:t>
            </a:r>
            <a:r>
              <a:rPr lang="en-US" altLang="zh-CN" sz="2200" b="0" dirty="0">
                <a:solidFill>
                  <a:srgbClr val="000000"/>
                </a:solidFill>
                <a:latin typeface="+mn-lt"/>
              </a:rPr>
              <a:t>ARRAY</a:t>
            </a:r>
            <a:r>
              <a:rPr lang="zh-CN" altLang="en-US" sz="2200" b="0" dirty="0">
                <a:solidFill>
                  <a:srgbClr val="000000"/>
                </a:solidFill>
                <a:latin typeface="+mn-lt"/>
              </a:rPr>
              <a:t>的首地址是</a:t>
            </a:r>
            <a:r>
              <a:rPr lang="en-US" altLang="zh-CN" sz="2200" b="0" dirty="0">
                <a:solidFill>
                  <a:srgbClr val="000000"/>
                </a:solidFill>
                <a:latin typeface="+mn-lt"/>
              </a:rPr>
              <a:t>0074</a:t>
            </a:r>
            <a:r>
              <a:rPr lang="zh-CN" altLang="en-US" sz="2200" b="0" dirty="0">
                <a:solidFill>
                  <a:srgbClr val="000000"/>
                </a:solidFill>
                <a:latin typeface="+mn-lt"/>
              </a:rPr>
              <a:t>。           </a:t>
            </a:r>
          </a:p>
        </p:txBody>
      </p:sp>
      <p:sp>
        <p:nvSpPr>
          <p:cNvPr id="22573" name="Text Box 45"/>
          <p:cNvSpPr txBox="1">
            <a:spLocks noChangeArrowheads="1"/>
          </p:cNvSpPr>
          <p:nvPr/>
        </p:nvSpPr>
        <p:spPr bwMode="auto">
          <a:xfrm>
            <a:off x="5724128" y="1952836"/>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ARRAY </a:t>
            </a:r>
            <a:r>
              <a:rPr lang="en-US" altLang="zh-CN" sz="1600" b="1" dirty="0">
                <a:solidFill>
                  <a:srgbClr val="000000"/>
                </a:solidFill>
                <a:latin typeface="Lucida Console" panose="020B0609040504020204" pitchFamily="49" charset="0"/>
                <a:sym typeface="Symbol" panose="05050102010706020507" pitchFamily="18" charset="2"/>
              </a:rPr>
              <a:t></a:t>
            </a:r>
            <a:endParaRPr lang="en-US" altLang="zh-CN" sz="1600" b="1" dirty="0">
              <a:solidFill>
                <a:srgbClr val="000000"/>
              </a:solidFill>
              <a:latin typeface="Lucida Console" panose="020B0609040504020204" pitchFamily="49" charset="0"/>
            </a:endParaRPr>
          </a:p>
        </p:txBody>
      </p:sp>
      <p:sp>
        <p:nvSpPr>
          <p:cNvPr id="5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graphicFrame>
        <p:nvGraphicFramePr>
          <p:cNvPr id="3" name="表格 2"/>
          <p:cNvGraphicFramePr>
            <a:graphicFrameLocks noGrp="1"/>
          </p:cNvGraphicFramePr>
          <p:nvPr>
            <p:extLst>
              <p:ext uri="{D42A27DB-BD31-4B8C-83A1-F6EECF244321}">
                <p14:modId xmlns:p14="http://schemas.microsoft.com/office/powerpoint/2010/main" val="346313805"/>
              </p:ext>
            </p:extLst>
          </p:nvPr>
        </p:nvGraphicFramePr>
        <p:xfrm>
          <a:off x="7426660" y="1520788"/>
          <a:ext cx="1321804" cy="4907435"/>
        </p:xfrm>
        <a:graphic>
          <a:graphicData uri="http://schemas.openxmlformats.org/drawingml/2006/table">
            <a:tbl>
              <a:tblPr firstRow="1" bandRow="1">
                <a:tableStyleId>{5940675A-B579-460E-94D1-54222C63F5DA}</a:tableStyleId>
              </a:tblPr>
              <a:tblGrid>
                <a:gridCol w="565720">
                  <a:extLst>
                    <a:ext uri="{9D8B030D-6E8A-4147-A177-3AD203B41FA5}">
                      <a16:colId xmlns:a16="http://schemas.microsoft.com/office/drawing/2014/main" val="20000"/>
                    </a:ext>
                  </a:extLst>
                </a:gridCol>
                <a:gridCol w="756084">
                  <a:extLst>
                    <a:ext uri="{9D8B030D-6E8A-4147-A177-3AD203B41FA5}">
                      <a16:colId xmlns:a16="http://schemas.microsoft.com/office/drawing/2014/main" val="20001"/>
                    </a:ext>
                  </a:extLst>
                </a:gridCol>
              </a:tblGrid>
              <a:tr h="377495">
                <a:tc>
                  <a:txBody>
                    <a:bodyPr/>
                    <a:lstStyle/>
                    <a:p>
                      <a:pPr algn="ctr"/>
                      <a:r>
                        <a:rPr lang="zh-CN" altLang="en-US" sz="1400" dirty="0"/>
                        <a:t>单元</a:t>
                      </a:r>
                    </a:p>
                  </a:txBody>
                  <a:tcPr/>
                </a:tc>
                <a:tc>
                  <a:txBody>
                    <a:bodyPr/>
                    <a:lstStyle/>
                    <a:p>
                      <a:pPr algn="ctr"/>
                      <a:r>
                        <a:rPr lang="zh-CN" altLang="en-US" sz="1400" dirty="0"/>
                        <a:t>地址</a:t>
                      </a:r>
                    </a:p>
                  </a:txBody>
                  <a:tcPr/>
                </a:tc>
                <a:extLst>
                  <a:ext uri="{0D108BD9-81ED-4DB2-BD59-A6C34878D82A}">
                    <a16:rowId xmlns:a16="http://schemas.microsoft.com/office/drawing/2014/main" val="10000"/>
                  </a:ext>
                </a:extLst>
              </a:tr>
              <a:tr h="377495">
                <a:tc>
                  <a:txBody>
                    <a:bodyPr/>
                    <a:lstStyle/>
                    <a:p>
                      <a:pPr algn="ctr"/>
                      <a:r>
                        <a:rPr lang="en-US" altLang="zh-CN" sz="1400" dirty="0"/>
                        <a:t>01</a:t>
                      </a:r>
                      <a:endParaRPr lang="zh-CN" altLang="en-US" sz="1400" dirty="0"/>
                    </a:p>
                  </a:txBody>
                  <a:tcPr/>
                </a:tc>
                <a:tc>
                  <a:txBody>
                    <a:bodyPr/>
                    <a:lstStyle/>
                    <a:p>
                      <a:pPr algn="ctr"/>
                      <a:r>
                        <a:rPr lang="en-US" altLang="zh-CN" sz="1400" dirty="0"/>
                        <a:t>0074</a:t>
                      </a:r>
                      <a:endParaRPr lang="zh-CN" altLang="en-US" sz="1400" dirty="0"/>
                    </a:p>
                  </a:txBody>
                  <a:tcPr/>
                </a:tc>
                <a:extLst>
                  <a:ext uri="{0D108BD9-81ED-4DB2-BD59-A6C34878D82A}">
                    <a16:rowId xmlns:a16="http://schemas.microsoft.com/office/drawing/2014/main" val="10001"/>
                  </a:ext>
                </a:extLst>
              </a:tr>
              <a:tr h="377495">
                <a:tc>
                  <a:txBody>
                    <a:bodyPr/>
                    <a:lstStyle/>
                    <a:p>
                      <a:pPr algn="ctr"/>
                      <a:r>
                        <a:rPr lang="en-US" altLang="zh-CN" sz="1400" dirty="0"/>
                        <a:t>00</a:t>
                      </a:r>
                      <a:endParaRPr lang="zh-CN" altLang="en-US" sz="1400" dirty="0"/>
                    </a:p>
                  </a:txBody>
                  <a:tcPr/>
                </a:tc>
                <a:tc>
                  <a:txBody>
                    <a:bodyPr/>
                    <a:lstStyle/>
                    <a:p>
                      <a:pPr algn="ctr"/>
                      <a:r>
                        <a:rPr lang="en-US" altLang="zh-CN" sz="1400" dirty="0"/>
                        <a:t>0075</a:t>
                      </a:r>
                      <a:endParaRPr lang="zh-CN" altLang="en-US" sz="1400" dirty="0"/>
                    </a:p>
                  </a:txBody>
                  <a:tcPr/>
                </a:tc>
                <a:extLst>
                  <a:ext uri="{0D108BD9-81ED-4DB2-BD59-A6C34878D82A}">
                    <a16:rowId xmlns:a16="http://schemas.microsoft.com/office/drawing/2014/main" val="10002"/>
                  </a:ext>
                </a:extLst>
              </a:tr>
              <a:tr h="377495">
                <a:tc>
                  <a:txBody>
                    <a:bodyPr/>
                    <a:lstStyle/>
                    <a:p>
                      <a:pPr algn="ctr"/>
                      <a:r>
                        <a:rPr lang="en-US" altLang="zh-CN" sz="1400" dirty="0"/>
                        <a:t>02</a:t>
                      </a:r>
                      <a:endParaRPr lang="zh-CN" altLang="en-US" sz="1400" dirty="0"/>
                    </a:p>
                  </a:txBody>
                  <a:tcPr/>
                </a:tc>
                <a:tc>
                  <a:txBody>
                    <a:bodyPr/>
                    <a:lstStyle/>
                    <a:p>
                      <a:pPr algn="ctr"/>
                      <a:r>
                        <a:rPr lang="en-US" altLang="zh-CN" sz="1400" dirty="0"/>
                        <a:t>0076</a:t>
                      </a:r>
                      <a:endParaRPr lang="zh-CN" altLang="en-US" sz="1400" dirty="0"/>
                    </a:p>
                  </a:txBody>
                  <a:tcPr/>
                </a:tc>
                <a:extLst>
                  <a:ext uri="{0D108BD9-81ED-4DB2-BD59-A6C34878D82A}">
                    <a16:rowId xmlns:a16="http://schemas.microsoft.com/office/drawing/2014/main" val="10003"/>
                  </a:ext>
                </a:extLst>
              </a:tr>
              <a:tr h="377495">
                <a:tc>
                  <a:txBody>
                    <a:bodyPr/>
                    <a:lstStyle/>
                    <a:p>
                      <a:pPr algn="ctr"/>
                      <a:r>
                        <a:rPr lang="en-US" altLang="zh-CN" sz="1400" dirty="0"/>
                        <a:t>00</a:t>
                      </a:r>
                      <a:endParaRPr lang="zh-CN" altLang="en-US" sz="1400" dirty="0"/>
                    </a:p>
                  </a:txBody>
                  <a:tcPr/>
                </a:tc>
                <a:tc>
                  <a:txBody>
                    <a:bodyPr/>
                    <a:lstStyle/>
                    <a:p>
                      <a:pPr algn="ctr"/>
                      <a:r>
                        <a:rPr lang="en-US" altLang="zh-CN" sz="1400" dirty="0"/>
                        <a:t>0077</a:t>
                      </a:r>
                      <a:endParaRPr lang="zh-CN" altLang="en-US" sz="1400" dirty="0"/>
                    </a:p>
                  </a:txBody>
                  <a:tcPr/>
                </a:tc>
                <a:extLst>
                  <a:ext uri="{0D108BD9-81ED-4DB2-BD59-A6C34878D82A}">
                    <a16:rowId xmlns:a16="http://schemas.microsoft.com/office/drawing/2014/main" val="10004"/>
                  </a:ext>
                </a:extLst>
              </a:tr>
              <a:tr h="377495">
                <a:tc>
                  <a:txBody>
                    <a:bodyPr/>
                    <a:lstStyle/>
                    <a:p>
                      <a:pPr algn="ctr"/>
                      <a:r>
                        <a:rPr lang="en-US" altLang="zh-CN" sz="1400" dirty="0"/>
                        <a:t>7C</a:t>
                      </a:r>
                      <a:endParaRPr lang="zh-CN" altLang="en-US" sz="1400" dirty="0"/>
                    </a:p>
                  </a:txBody>
                  <a:tcPr/>
                </a:tc>
                <a:tc>
                  <a:txBody>
                    <a:bodyPr/>
                    <a:lstStyle/>
                    <a:p>
                      <a:pPr algn="ctr"/>
                      <a:r>
                        <a:rPr lang="en-US" altLang="zh-CN" sz="1400" dirty="0"/>
                        <a:t>0078</a:t>
                      </a:r>
                      <a:endParaRPr lang="zh-CN" altLang="en-US" sz="1400" dirty="0"/>
                    </a:p>
                  </a:txBody>
                  <a:tcPr/>
                </a:tc>
                <a:extLst>
                  <a:ext uri="{0D108BD9-81ED-4DB2-BD59-A6C34878D82A}">
                    <a16:rowId xmlns:a16="http://schemas.microsoft.com/office/drawing/2014/main" val="10005"/>
                  </a:ext>
                </a:extLst>
              </a:tr>
              <a:tr h="377495">
                <a:tc>
                  <a:txBody>
                    <a:bodyPr/>
                    <a:lstStyle/>
                    <a:p>
                      <a:pPr algn="ctr"/>
                      <a:r>
                        <a:rPr lang="en-US" altLang="zh-CN" sz="1400" dirty="0"/>
                        <a:t>00</a:t>
                      </a:r>
                      <a:endParaRPr lang="zh-CN" altLang="en-US" sz="1400" dirty="0"/>
                    </a:p>
                  </a:txBody>
                  <a:tcPr/>
                </a:tc>
                <a:tc>
                  <a:txBody>
                    <a:bodyPr/>
                    <a:lstStyle/>
                    <a:p>
                      <a:pPr algn="ctr"/>
                      <a:r>
                        <a:rPr lang="en-US" altLang="zh-CN" sz="1400" dirty="0"/>
                        <a:t>0079</a:t>
                      </a:r>
                      <a:endParaRPr lang="zh-CN" altLang="en-US" sz="1400" dirty="0"/>
                    </a:p>
                  </a:txBody>
                  <a:tcPr/>
                </a:tc>
                <a:extLst>
                  <a:ext uri="{0D108BD9-81ED-4DB2-BD59-A6C34878D82A}">
                    <a16:rowId xmlns:a16="http://schemas.microsoft.com/office/drawing/2014/main" val="10006"/>
                  </a:ext>
                </a:extLst>
              </a:tr>
              <a:tr h="377495">
                <a:tc>
                  <a:txBody>
                    <a:bodyPr/>
                    <a:lstStyle/>
                    <a:p>
                      <a:pPr algn="ctr"/>
                      <a:r>
                        <a:rPr lang="en-US" altLang="zh-CN" sz="1400" dirty="0"/>
                        <a:t>03</a:t>
                      </a:r>
                      <a:endParaRPr lang="zh-CN" altLang="en-US" sz="1400" dirty="0"/>
                    </a:p>
                  </a:txBody>
                  <a:tcPr/>
                </a:tc>
                <a:tc>
                  <a:txBody>
                    <a:bodyPr/>
                    <a:lstStyle/>
                    <a:p>
                      <a:pPr algn="ctr"/>
                      <a:r>
                        <a:rPr lang="en-US" altLang="zh-CN" sz="1400" dirty="0"/>
                        <a:t>007A</a:t>
                      </a:r>
                      <a:endParaRPr lang="zh-CN" altLang="en-US" sz="1400" dirty="0"/>
                    </a:p>
                  </a:txBody>
                  <a:tcPr/>
                </a:tc>
                <a:extLst>
                  <a:ext uri="{0D108BD9-81ED-4DB2-BD59-A6C34878D82A}">
                    <a16:rowId xmlns:a16="http://schemas.microsoft.com/office/drawing/2014/main" val="10007"/>
                  </a:ext>
                </a:extLst>
              </a:tr>
              <a:tr h="377495">
                <a:tc>
                  <a:txBody>
                    <a:bodyPr/>
                    <a:lstStyle/>
                    <a:p>
                      <a:pPr algn="ctr"/>
                      <a:r>
                        <a:rPr lang="en-US" altLang="zh-CN" sz="1400" dirty="0"/>
                        <a:t>00</a:t>
                      </a:r>
                      <a:endParaRPr lang="zh-CN" altLang="en-US" sz="1400" dirty="0"/>
                    </a:p>
                  </a:txBody>
                  <a:tcPr/>
                </a:tc>
                <a:tc>
                  <a:txBody>
                    <a:bodyPr/>
                    <a:lstStyle/>
                    <a:p>
                      <a:pPr algn="ctr"/>
                      <a:r>
                        <a:rPr lang="en-US" altLang="zh-CN" sz="1400" dirty="0"/>
                        <a:t>007B</a:t>
                      </a:r>
                      <a:endParaRPr lang="zh-CN" altLang="en-US" sz="1400" dirty="0"/>
                    </a:p>
                  </a:txBody>
                  <a:tcPr/>
                </a:tc>
                <a:extLst>
                  <a:ext uri="{0D108BD9-81ED-4DB2-BD59-A6C34878D82A}">
                    <a16:rowId xmlns:a16="http://schemas.microsoft.com/office/drawing/2014/main" val="10008"/>
                  </a:ext>
                </a:extLst>
              </a:tr>
              <a:tr h="377495">
                <a:tc>
                  <a:txBody>
                    <a:bodyPr/>
                    <a:lstStyle/>
                    <a:p>
                      <a:pPr algn="ctr"/>
                      <a:r>
                        <a:rPr lang="en-US" altLang="zh-CN" sz="1400" dirty="0"/>
                        <a:t>04</a:t>
                      </a:r>
                      <a:endParaRPr lang="zh-CN" altLang="en-US" sz="1400" dirty="0"/>
                    </a:p>
                  </a:txBody>
                  <a:tcPr/>
                </a:tc>
                <a:tc>
                  <a:txBody>
                    <a:bodyPr/>
                    <a:lstStyle/>
                    <a:p>
                      <a:pPr algn="ctr"/>
                      <a:r>
                        <a:rPr lang="en-US" altLang="zh-CN" sz="1400" dirty="0"/>
                        <a:t>007C</a:t>
                      </a:r>
                      <a:endParaRPr lang="zh-CN" altLang="en-US" sz="1400" dirty="0"/>
                    </a:p>
                  </a:txBody>
                  <a:tcPr/>
                </a:tc>
                <a:extLst>
                  <a:ext uri="{0D108BD9-81ED-4DB2-BD59-A6C34878D82A}">
                    <a16:rowId xmlns:a16="http://schemas.microsoft.com/office/drawing/2014/main" val="10009"/>
                  </a:ext>
                </a:extLst>
              </a:tr>
              <a:tr h="377495">
                <a:tc>
                  <a:txBody>
                    <a:bodyPr/>
                    <a:lstStyle/>
                    <a:p>
                      <a:pPr algn="ctr"/>
                      <a:r>
                        <a:rPr lang="en-US" altLang="zh-CN" sz="1400" dirty="0"/>
                        <a:t>00</a:t>
                      </a:r>
                      <a:endParaRPr lang="zh-CN" altLang="en-US" sz="1400" dirty="0"/>
                    </a:p>
                  </a:txBody>
                  <a:tcPr/>
                </a:tc>
                <a:tc>
                  <a:txBody>
                    <a:bodyPr/>
                    <a:lstStyle/>
                    <a:p>
                      <a:pPr algn="ctr"/>
                      <a:r>
                        <a:rPr lang="en-US" altLang="zh-CN" sz="1400" dirty="0"/>
                        <a:t>007D</a:t>
                      </a:r>
                      <a:endParaRPr lang="zh-CN" altLang="en-US" sz="1400" dirty="0"/>
                    </a:p>
                  </a:txBody>
                  <a:tcPr/>
                </a:tc>
                <a:extLst>
                  <a:ext uri="{0D108BD9-81ED-4DB2-BD59-A6C34878D82A}">
                    <a16:rowId xmlns:a16="http://schemas.microsoft.com/office/drawing/2014/main" val="10010"/>
                  </a:ext>
                </a:extLst>
              </a:tr>
              <a:tr h="377495">
                <a:tc>
                  <a:txBody>
                    <a:bodyPr/>
                    <a:lstStyle/>
                    <a:p>
                      <a:pPr algn="ctr"/>
                      <a:r>
                        <a:rPr lang="en-US" altLang="zh-CN" sz="1400" dirty="0"/>
                        <a:t>82</a:t>
                      </a:r>
                      <a:endParaRPr lang="zh-CN" altLang="en-US" sz="1400" dirty="0"/>
                    </a:p>
                  </a:txBody>
                  <a:tcPr/>
                </a:tc>
                <a:tc>
                  <a:txBody>
                    <a:bodyPr/>
                    <a:lstStyle/>
                    <a:p>
                      <a:pPr algn="ctr"/>
                      <a:r>
                        <a:rPr lang="en-US" altLang="zh-CN" sz="1400" dirty="0"/>
                        <a:t>007E</a:t>
                      </a:r>
                      <a:endParaRPr lang="zh-CN" altLang="en-US" sz="1400" dirty="0"/>
                    </a:p>
                  </a:txBody>
                  <a:tcPr/>
                </a:tc>
                <a:extLst>
                  <a:ext uri="{0D108BD9-81ED-4DB2-BD59-A6C34878D82A}">
                    <a16:rowId xmlns:a16="http://schemas.microsoft.com/office/drawing/2014/main" val="10011"/>
                  </a:ext>
                </a:extLst>
              </a:tr>
              <a:tr h="377495">
                <a:tc>
                  <a:txBody>
                    <a:bodyPr/>
                    <a:lstStyle/>
                    <a:p>
                      <a:pPr algn="ctr"/>
                      <a:r>
                        <a:rPr lang="en-US" altLang="zh-CN" sz="1400" dirty="0"/>
                        <a:t>00</a:t>
                      </a:r>
                      <a:endParaRPr lang="zh-CN" altLang="en-US" sz="1400" dirty="0"/>
                    </a:p>
                  </a:txBody>
                  <a:tcPr/>
                </a:tc>
                <a:tc>
                  <a:txBody>
                    <a:bodyPr/>
                    <a:lstStyle/>
                    <a:p>
                      <a:pPr algn="ctr"/>
                      <a:r>
                        <a:rPr lang="en-US" altLang="zh-CN" sz="1400" dirty="0"/>
                        <a:t>007F</a:t>
                      </a:r>
                      <a:endParaRPr lang="zh-CN" altLang="en-US" sz="1400" dirty="0"/>
                    </a:p>
                  </a:txBody>
                  <a:tcPr/>
                </a:tc>
                <a:extLst>
                  <a:ext uri="{0D108BD9-81ED-4DB2-BD59-A6C34878D82A}">
                    <a16:rowId xmlns:a16="http://schemas.microsoft.com/office/drawing/2014/main" val="10012"/>
                  </a:ext>
                </a:extLst>
              </a:tr>
            </a:tbl>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52120" y="944724"/>
            <a:ext cx="8152328" cy="511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b="1" dirty="0">
                <a:solidFill>
                  <a:srgbClr val="000000"/>
                </a:solidFill>
              </a:rPr>
              <a:t>ORG </a:t>
            </a:r>
            <a:r>
              <a:rPr lang="zh-CN" altLang="en-US" b="1" dirty="0">
                <a:solidFill>
                  <a:srgbClr val="000000"/>
                </a:solidFill>
              </a:rPr>
              <a:t>伪指令：</a:t>
            </a:r>
            <a:r>
              <a:rPr lang="en-US" altLang="zh-CN" dirty="0">
                <a:cs typeface="Times New Roman" panose="02020603050405020304" pitchFamily="18" charset="0"/>
              </a:rPr>
              <a:t>ORG  </a:t>
            </a:r>
            <a:r>
              <a:rPr lang="zh-CN" altLang="en-US" dirty="0">
                <a:latin typeface="宋体" panose="02010600030101010101" pitchFamily="2" charset="-122"/>
              </a:rPr>
              <a:t>数值表达式</a:t>
            </a:r>
            <a:endParaRPr lang="zh-CN" altLang="en-US" dirty="0">
              <a:cs typeface="Times New Roman" panose="02020603050405020304" pitchFamily="18" charset="0"/>
            </a:endParaRPr>
          </a:p>
          <a:p>
            <a:pPr marL="342900" indent="-342900" algn="just">
              <a:buFont typeface="Wingdings" panose="05000000000000000000" pitchFamily="2" charset="2"/>
              <a:buChar char="u"/>
            </a:pPr>
            <a:r>
              <a:rPr lang="en-US" altLang="zh-CN" sz="2000" b="0" dirty="0">
                <a:cs typeface="Times New Roman" panose="02020603050405020304" pitchFamily="18" charset="0"/>
              </a:rPr>
              <a:t>ORG</a:t>
            </a:r>
            <a:r>
              <a:rPr lang="zh-CN" altLang="en-US" sz="2000" b="0" dirty="0">
                <a:cs typeface="Times New Roman" panose="02020603050405020304" pitchFamily="18" charset="0"/>
              </a:rPr>
              <a:t>伪指令用来</a:t>
            </a:r>
            <a:r>
              <a:rPr lang="zh-CN" altLang="en-US" sz="2000" b="0" dirty="0">
                <a:latin typeface="宋体" panose="02010600030101010101" pitchFamily="2" charset="-122"/>
              </a:rPr>
              <a:t>设置当前地址计数器的值。</a:t>
            </a:r>
          </a:p>
          <a:p>
            <a:pPr marL="342900" indent="-342900" algn="just">
              <a:buFont typeface="Wingdings" panose="05000000000000000000" pitchFamily="2" charset="2"/>
              <a:buChar char="u"/>
            </a:pPr>
            <a:r>
              <a:rPr lang="zh-CN" altLang="en-US" sz="2000" b="0" dirty="0">
                <a:cs typeface="Times New Roman" panose="02020603050405020304" pitchFamily="18" charset="0"/>
              </a:rPr>
              <a:t>其</a:t>
            </a:r>
            <a:r>
              <a:rPr lang="zh-CN" altLang="en-US" sz="2000" b="0" dirty="0">
                <a:latin typeface="宋体" panose="02010600030101010101" pitchFamily="2" charset="-122"/>
              </a:rPr>
              <a:t>功能是告诉汇编程序，其后的指令或数据从数值表达式所指定的偏移地址开始存放。直到遇到下一个</a:t>
            </a:r>
            <a:r>
              <a:rPr lang="en-US" altLang="zh-CN" sz="2000" b="0" dirty="0">
                <a:cs typeface="Times New Roman" panose="02020603050405020304" pitchFamily="18" charset="0"/>
              </a:rPr>
              <a:t>ORG</a:t>
            </a:r>
            <a:r>
              <a:rPr lang="zh-CN" altLang="en-US" sz="2000" b="0" dirty="0">
                <a:latin typeface="宋体" panose="02010600030101010101" pitchFamily="2" charset="-122"/>
              </a:rPr>
              <a:t>命令。</a:t>
            </a:r>
          </a:p>
          <a:p>
            <a:pPr marL="342900" indent="-342900" algn="just">
              <a:buFont typeface="Wingdings" panose="05000000000000000000" pitchFamily="2" charset="2"/>
              <a:buChar char="u"/>
            </a:pPr>
            <a:r>
              <a:rPr lang="zh-CN" altLang="en-US" sz="2000" b="0" dirty="0">
                <a:latin typeface="宋体" panose="02010600030101010101" pitchFamily="2" charset="-122"/>
              </a:rPr>
              <a:t>表达式的值在</a:t>
            </a:r>
            <a:r>
              <a:rPr lang="en-US" altLang="zh-CN" sz="2000" b="0" dirty="0">
                <a:cs typeface="Times New Roman" panose="02020603050405020304" pitchFamily="18" charset="0"/>
              </a:rPr>
              <a:t>0000H~FFFFH</a:t>
            </a:r>
            <a:r>
              <a:rPr lang="zh-CN" altLang="en-US" sz="2000" b="0" dirty="0">
                <a:latin typeface="宋体" panose="02010600030101010101" pitchFamily="2" charset="-122"/>
              </a:rPr>
              <a:t>（</a:t>
            </a:r>
            <a:r>
              <a:rPr lang="en-US" altLang="zh-CN" sz="2000" b="0" dirty="0">
                <a:cs typeface="Times New Roman" panose="02020603050405020304" pitchFamily="18" charset="0"/>
              </a:rPr>
              <a:t>0</a:t>
            </a:r>
            <a:r>
              <a:rPr lang="en-US" altLang="zh-CN" sz="2000" b="0" dirty="0">
                <a:cs typeface="Times New Roman" panose="02020603050405020304" pitchFamily="18" charset="0"/>
                <a:sym typeface="Symbol" panose="05050102010706020507" pitchFamily="18" charset="2"/>
              </a:rPr>
              <a:t></a:t>
            </a:r>
            <a:r>
              <a:rPr lang="en-US" altLang="zh-CN" sz="2000" b="0" dirty="0">
                <a:cs typeface="Times New Roman" panose="02020603050405020304" pitchFamily="18" charset="0"/>
              </a:rPr>
              <a:t>65535</a:t>
            </a:r>
            <a:r>
              <a:rPr lang="zh-CN" altLang="en-US" sz="2000" b="0" dirty="0">
                <a:latin typeface="宋体" panose="02010600030101010101" pitchFamily="2" charset="-122"/>
              </a:rPr>
              <a:t>）之间。</a:t>
            </a:r>
            <a:endParaRPr lang="en-US" altLang="zh-CN" sz="2000" b="0" dirty="0">
              <a:latin typeface="宋体" panose="02010600030101010101" pitchFamily="2" charset="-122"/>
            </a:endParaRPr>
          </a:p>
          <a:p>
            <a:pPr marL="342900" indent="-342900" algn="just">
              <a:buFont typeface="Wingdings" panose="05000000000000000000" pitchFamily="2" charset="2"/>
              <a:buChar char="u"/>
            </a:pPr>
            <a:endParaRPr lang="en-US" altLang="zh-CN" sz="2000" b="0" dirty="0">
              <a:latin typeface="宋体" panose="02010600030101010101" pitchFamily="2" charset="-122"/>
            </a:endParaRPr>
          </a:p>
          <a:p>
            <a:pPr marL="342900" indent="-342900" algn="just">
              <a:buFont typeface="Wingdings" panose="05000000000000000000" pitchFamily="2" charset="2"/>
              <a:buChar char="u"/>
            </a:pPr>
            <a:r>
              <a:rPr lang="zh-CN" altLang="en-US" sz="2000" b="0" dirty="0">
                <a:latin typeface="宋体" panose="02010600030101010101" pitchFamily="2" charset="-122"/>
              </a:rPr>
              <a:t>例：</a:t>
            </a:r>
            <a:endParaRPr lang="zh-CN" altLang="en-US" sz="2000" b="0" dirty="0"/>
          </a:p>
          <a:p>
            <a:pPr lvl="2"/>
            <a:r>
              <a:rPr lang="en-US" altLang="zh-CN" sz="2000" b="0" dirty="0">
                <a:solidFill>
                  <a:srgbClr val="000000"/>
                </a:solidFill>
                <a:latin typeface="+mn-lt"/>
              </a:rPr>
              <a:t>SEG1    SEGMENT</a:t>
            </a:r>
          </a:p>
          <a:p>
            <a:pPr lvl="2"/>
            <a:r>
              <a:rPr lang="en-US" altLang="zh-CN" sz="2000" b="0" dirty="0">
                <a:solidFill>
                  <a:srgbClr val="000000"/>
                </a:solidFill>
                <a:latin typeface="+mn-lt"/>
              </a:rPr>
              <a:t>        ORG   10</a:t>
            </a:r>
          </a:p>
          <a:p>
            <a:pPr lvl="2"/>
            <a:r>
              <a:rPr lang="en-US" altLang="zh-CN" sz="2000" b="0" dirty="0">
                <a:solidFill>
                  <a:srgbClr val="000000"/>
                </a:solidFill>
                <a:latin typeface="+mn-lt"/>
              </a:rPr>
              <a:t>        VAR1  DW  1234H</a:t>
            </a:r>
          </a:p>
          <a:p>
            <a:pPr lvl="2"/>
            <a:r>
              <a:rPr lang="en-US" altLang="zh-CN" sz="2000" b="0" dirty="0">
                <a:solidFill>
                  <a:srgbClr val="000000"/>
                </a:solidFill>
                <a:latin typeface="+mn-lt"/>
              </a:rPr>
              <a:t>        ORG   20</a:t>
            </a:r>
          </a:p>
          <a:p>
            <a:pPr lvl="2"/>
            <a:r>
              <a:rPr lang="en-US" altLang="zh-CN" sz="2000" b="0" dirty="0">
                <a:solidFill>
                  <a:srgbClr val="000000"/>
                </a:solidFill>
                <a:latin typeface="+mn-lt"/>
              </a:rPr>
              <a:t>        VAR2  DW  5678H</a:t>
            </a:r>
          </a:p>
          <a:p>
            <a:pPr lvl="2"/>
            <a:r>
              <a:rPr lang="en-US" altLang="zh-CN" sz="2000" b="0" dirty="0">
                <a:solidFill>
                  <a:srgbClr val="000000"/>
                </a:solidFill>
                <a:latin typeface="+mn-lt"/>
              </a:rPr>
              <a:t>        ORG   $+8</a:t>
            </a:r>
          </a:p>
          <a:p>
            <a:pPr lvl="2"/>
            <a:r>
              <a:rPr lang="en-US" altLang="zh-CN" sz="2000" b="0" dirty="0">
                <a:solidFill>
                  <a:srgbClr val="000000"/>
                </a:solidFill>
                <a:latin typeface="+mn-lt"/>
              </a:rPr>
              <a:t>        VAR3  DW  1357H</a:t>
            </a:r>
          </a:p>
          <a:p>
            <a:pPr lvl="2"/>
            <a:r>
              <a:rPr lang="en-US" altLang="zh-CN" sz="2000" b="0" dirty="0">
                <a:solidFill>
                  <a:srgbClr val="000000"/>
                </a:solidFill>
                <a:latin typeface="+mn-lt"/>
              </a:rPr>
              <a:t>SEG1    ENDS</a:t>
            </a:r>
          </a:p>
          <a:p>
            <a:pPr lvl="2"/>
            <a:endParaRPr lang="en-US" altLang="zh-CN" sz="2000" b="0" dirty="0">
              <a:solidFill>
                <a:srgbClr val="000000"/>
              </a:solidFill>
              <a:latin typeface="+mn-lt"/>
            </a:endParaRPr>
          </a:p>
        </p:txBody>
      </p:sp>
      <p:sp>
        <p:nvSpPr>
          <p:cNvPr id="23555" name="Rectangle 3"/>
          <p:cNvSpPr>
            <a:spLocks noChangeArrowheads="1"/>
          </p:cNvSpPr>
          <p:nvPr/>
        </p:nvSpPr>
        <p:spPr bwMode="auto">
          <a:xfrm>
            <a:off x="1392673" y="4741800"/>
            <a:ext cx="2992772" cy="307380"/>
          </a:xfrm>
          <a:prstGeom prst="rect">
            <a:avLst/>
          </a:prstGeom>
          <a:noFill/>
          <a:ln w="12700">
            <a:solidFill>
              <a:schemeClr val="hlink"/>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sp>
        <p:nvSpPr>
          <p:cNvPr id="2" name="TextBox 1"/>
          <p:cNvSpPr txBox="1"/>
          <p:nvPr/>
        </p:nvSpPr>
        <p:spPr>
          <a:xfrm>
            <a:off x="5351217" y="4041068"/>
            <a:ext cx="3069302" cy="1938992"/>
          </a:xfrm>
          <a:prstGeom prst="rect">
            <a:avLst/>
          </a:prstGeom>
          <a:noFill/>
        </p:spPr>
        <p:txBody>
          <a:bodyPr wrap="none" rtlCol="0">
            <a:spAutoFit/>
          </a:bodyPr>
          <a:lstStyle/>
          <a:p>
            <a:r>
              <a:rPr lang="en-US" altLang="zh-CN" dirty="0"/>
              <a:t>Buffer  Label  BYTE</a:t>
            </a:r>
          </a:p>
          <a:p>
            <a:r>
              <a:rPr lang="en-US" altLang="zh-CN" dirty="0"/>
              <a:t>             ORG   $+8</a:t>
            </a:r>
          </a:p>
          <a:p>
            <a:endParaRPr lang="en-US" altLang="zh-CN" dirty="0"/>
          </a:p>
          <a:p>
            <a:endParaRPr lang="en-US" altLang="zh-CN" dirty="0"/>
          </a:p>
          <a:p>
            <a:r>
              <a:rPr lang="en-US" altLang="zh-CN" dirty="0"/>
              <a:t>Buffer  DB  8  DUP(?)</a:t>
            </a:r>
            <a:endParaRPr lang="zh-CN" altLang="en-US" dirty="0"/>
          </a:p>
        </p:txBody>
      </p:sp>
      <p:sp>
        <p:nvSpPr>
          <p:cNvPr id="3" name="箭头: 下 2">
            <a:extLst>
              <a:ext uri="{FF2B5EF4-FFF2-40B4-BE49-F238E27FC236}">
                <a16:creationId xmlns:a16="http://schemas.microsoft.com/office/drawing/2014/main" id="{5667CE8E-53FF-47F3-8D5E-B59F7EB39048}"/>
              </a:ext>
            </a:extLst>
          </p:cNvPr>
          <p:cNvSpPr/>
          <p:nvPr/>
        </p:nvSpPr>
        <p:spPr bwMode="auto">
          <a:xfrm>
            <a:off x="6844665" y="4905164"/>
            <a:ext cx="283619" cy="612068"/>
          </a:xfrm>
          <a:prstGeom prst="downArrow">
            <a:avLst/>
          </a:prstGeom>
          <a:solidFill>
            <a:schemeClr val="bg2">
              <a:lumMod val="60000"/>
              <a:lumOff val="40000"/>
            </a:schemeClr>
          </a:solidFill>
          <a:ln w="9525" cap="flat" cmpd="sng" algn="ctr">
            <a:solidFill>
              <a:srgbClr val="66CC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 name="Rectangle 6">
            <a:extLst>
              <a:ext uri="{FF2B5EF4-FFF2-40B4-BE49-F238E27FC236}">
                <a16:creationId xmlns:a16="http://schemas.microsoft.com/office/drawing/2014/main" id="{5F3C32F3-7C0F-A947-8853-74B5D985834D}"/>
              </a:ext>
            </a:extLst>
          </p:cNvPr>
          <p:cNvSpPr/>
          <p:nvPr/>
        </p:nvSpPr>
        <p:spPr>
          <a:xfrm>
            <a:off x="4053216" y="3644677"/>
            <a:ext cx="1886936" cy="307777"/>
          </a:xfrm>
          <a:prstGeom prst="rect">
            <a:avLst/>
          </a:prstGeom>
          <a:solidFill>
            <a:schemeClr val="bg1"/>
          </a:solidFill>
          <a:ln w="28575">
            <a:solidFill>
              <a:srgbClr val="3333FF"/>
            </a:solidFill>
          </a:ln>
        </p:spPr>
        <p:txBody>
          <a:bodyPr wrap="square">
            <a:spAutoFit/>
          </a:bodyPr>
          <a:lstStyle/>
          <a:p>
            <a:pPr algn="just" eaLnBrk="0" hangingPunct="0"/>
            <a:r>
              <a:rPr lang="en-US" altLang="zh-CN" sz="1400" b="0" dirty="0">
                <a:solidFill>
                  <a:srgbClr val="FF0000"/>
                </a:solidFill>
                <a:ea typeface="楷体_GB2312" pitchFamily="49" charset="-122"/>
              </a:rPr>
              <a:t>VAR1</a:t>
            </a:r>
            <a:r>
              <a:rPr lang="zh-CN" altLang="en-US" sz="1400" b="0" dirty="0">
                <a:solidFill>
                  <a:srgbClr val="FF0000"/>
                </a:solidFill>
                <a:ea typeface="楷体_GB2312" pitchFamily="49" charset="-122"/>
              </a:rPr>
              <a:t>的偏移地址是</a:t>
            </a:r>
            <a:r>
              <a:rPr lang="en-US" altLang="zh-CN" sz="1400" b="0" dirty="0">
                <a:solidFill>
                  <a:srgbClr val="FF0000"/>
                </a:solidFill>
                <a:ea typeface="楷体_GB2312" pitchFamily="49" charset="-122"/>
              </a:rPr>
              <a:t>10</a:t>
            </a:r>
            <a:endParaRPr lang="en-US" altLang="zh-CN" sz="1400" dirty="0">
              <a:solidFill>
                <a:srgbClr val="FF0000"/>
              </a:solidFill>
              <a:latin typeface="华文宋体" panose="02010600040101010101" pitchFamily="2" charset="-122"/>
              <a:ea typeface="华文宋体" panose="02010600040101010101" pitchFamily="2" charset="-122"/>
            </a:endParaRPr>
          </a:p>
        </p:txBody>
      </p:sp>
      <p:sp>
        <p:nvSpPr>
          <p:cNvPr id="9" name="Rectangle 8">
            <a:extLst>
              <a:ext uri="{FF2B5EF4-FFF2-40B4-BE49-F238E27FC236}">
                <a16:creationId xmlns:a16="http://schemas.microsoft.com/office/drawing/2014/main" id="{00374A78-0BE0-2943-B6CD-5B1DBE8CAD32}"/>
              </a:ext>
            </a:extLst>
          </p:cNvPr>
          <p:cNvSpPr/>
          <p:nvPr/>
        </p:nvSpPr>
        <p:spPr>
          <a:xfrm>
            <a:off x="4510483" y="4687978"/>
            <a:ext cx="1789709" cy="523220"/>
          </a:xfrm>
          <a:prstGeom prst="rect">
            <a:avLst/>
          </a:prstGeom>
          <a:solidFill>
            <a:schemeClr val="bg1"/>
          </a:solidFill>
          <a:ln w="28575">
            <a:solidFill>
              <a:srgbClr val="3333FF"/>
            </a:solidFill>
          </a:ln>
        </p:spPr>
        <p:txBody>
          <a:bodyPr wrap="square">
            <a:spAutoFit/>
          </a:bodyPr>
          <a:lstStyle/>
          <a:p>
            <a:pPr algn="just" eaLnBrk="0" hangingPunct="0"/>
            <a:r>
              <a:rPr lang="zh-CN" altLang="en-US" sz="1400" b="0" dirty="0">
                <a:solidFill>
                  <a:srgbClr val="FF0000"/>
                </a:solidFill>
                <a:ea typeface="楷体_GB2312" pitchFamily="49" charset="-122"/>
              </a:rPr>
              <a:t>建立一个</a:t>
            </a:r>
            <a:r>
              <a:rPr lang="en-US" altLang="zh-CN" sz="1400" b="0" dirty="0">
                <a:solidFill>
                  <a:srgbClr val="FF0000"/>
                </a:solidFill>
                <a:ea typeface="楷体_GB2312" pitchFamily="49" charset="-122"/>
              </a:rPr>
              <a:t>8</a:t>
            </a:r>
            <a:r>
              <a:rPr lang="zh-CN" altLang="en-US" sz="1400" b="0" dirty="0">
                <a:solidFill>
                  <a:srgbClr val="FF0000"/>
                </a:solidFill>
                <a:ea typeface="楷体_GB2312" pitchFamily="49" charset="-122"/>
              </a:rPr>
              <a:t>字节的未初始化的数据缓冲区</a:t>
            </a:r>
            <a:endParaRPr lang="en-US" altLang="zh-CN" sz="1400" dirty="0">
              <a:solidFill>
                <a:srgbClr val="FF0000"/>
              </a:solidFill>
              <a:latin typeface="华文宋体" panose="02010600040101010101" pitchFamily="2" charset="-122"/>
              <a:ea typeface="华文宋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 grpId="0"/>
      <p:bldP spid="3" grpId="0" animBg="1"/>
      <p:bldP spid="7"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52120" y="979512"/>
            <a:ext cx="808032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800000"/>
                </a:solidFill>
              </a:rPr>
              <a:t>◆ </a:t>
            </a:r>
            <a:r>
              <a:rPr lang="zh-CN" altLang="en-US" dirty="0">
                <a:solidFill>
                  <a:srgbClr val="000000"/>
                </a:solidFill>
              </a:rPr>
              <a:t>基数控制伪操作：</a:t>
            </a:r>
            <a:endParaRPr lang="en-US" altLang="zh-CN" dirty="0">
              <a:solidFill>
                <a:srgbClr val="000000"/>
              </a:solidFill>
            </a:endParaRPr>
          </a:p>
          <a:p>
            <a:endParaRPr lang="en-US" altLang="zh-CN" dirty="0">
              <a:solidFill>
                <a:srgbClr val="000000"/>
              </a:solidFill>
            </a:endParaRPr>
          </a:p>
          <a:p>
            <a:pPr marL="342900" indent="-342900">
              <a:buFont typeface="Wingdings" panose="05000000000000000000" pitchFamily="2" charset="2"/>
              <a:buChar char="Ø"/>
            </a:pPr>
            <a:r>
              <a:rPr lang="zh-CN" altLang="en-US" b="0" dirty="0">
                <a:solidFill>
                  <a:srgbClr val="000000"/>
                </a:solidFill>
              </a:rPr>
              <a:t>汇编语言默认的数是十进制，</a:t>
            </a:r>
            <a:r>
              <a:rPr lang="en-US" altLang="zh-CN" b="0" dirty="0">
                <a:solidFill>
                  <a:srgbClr val="000000"/>
                </a:solidFill>
              </a:rPr>
              <a:t>.RADIX</a:t>
            </a:r>
            <a:r>
              <a:rPr lang="zh-CN" altLang="en-US" b="0" dirty="0">
                <a:solidFill>
                  <a:srgbClr val="000000"/>
                </a:solidFill>
              </a:rPr>
              <a:t>伪指令可以把默认的基数改变为</a:t>
            </a:r>
            <a:r>
              <a:rPr lang="en-US" altLang="zh-CN" b="0" dirty="0">
                <a:solidFill>
                  <a:srgbClr val="000000"/>
                </a:solidFill>
              </a:rPr>
              <a:t>2~16</a:t>
            </a:r>
            <a:r>
              <a:rPr lang="zh-CN" altLang="en-US" b="0" dirty="0">
                <a:solidFill>
                  <a:srgbClr val="000000"/>
                </a:solidFill>
              </a:rPr>
              <a:t>范围内的任何基数。</a:t>
            </a:r>
            <a:endParaRPr lang="en-US" altLang="zh-CN" b="0" dirty="0">
              <a:solidFill>
                <a:srgbClr val="000000"/>
              </a:solidFill>
            </a:endParaRPr>
          </a:p>
          <a:p>
            <a:pPr marL="342900" indent="-342900">
              <a:buFont typeface="Wingdings" panose="05000000000000000000" pitchFamily="2" charset="2"/>
              <a:buChar char="Ø"/>
            </a:pPr>
            <a:r>
              <a:rPr lang="zh-CN" altLang="en-US" b="0" dirty="0">
                <a:solidFill>
                  <a:srgbClr val="000000"/>
                </a:solidFill>
              </a:rPr>
              <a:t>指令格式：</a:t>
            </a:r>
            <a:r>
              <a:rPr lang="en-US" altLang="zh-CN" b="0" dirty="0">
                <a:solidFill>
                  <a:srgbClr val="000000"/>
                </a:solidFill>
              </a:rPr>
              <a:t>. RADIX  </a:t>
            </a:r>
            <a:r>
              <a:rPr lang="zh-CN" altLang="zh-CN" b="0" dirty="0">
                <a:solidFill>
                  <a:srgbClr val="000000"/>
                </a:solidFill>
              </a:rPr>
              <a:t>表达式</a:t>
            </a:r>
            <a:endParaRPr lang="en-US" altLang="zh-CN" b="0" dirty="0">
              <a:solidFill>
                <a:srgbClr val="000000"/>
              </a:solidFill>
            </a:endParaRPr>
          </a:p>
          <a:p>
            <a:pPr marL="342900" indent="-342900">
              <a:buFont typeface="Wingdings" panose="05000000000000000000" pitchFamily="2" charset="2"/>
              <a:buChar char="Ø"/>
            </a:pPr>
            <a:endParaRPr lang="en-US" altLang="zh-CN" dirty="0">
              <a:solidFill>
                <a:srgbClr val="000000"/>
              </a:solidFill>
            </a:endParaRPr>
          </a:p>
          <a:p>
            <a:pPr marL="342900" indent="-342900">
              <a:buFont typeface="Wingdings" panose="05000000000000000000" pitchFamily="2" charset="2"/>
              <a:buChar char="Ø"/>
            </a:pPr>
            <a:endParaRPr lang="en-US" altLang="zh-CN" dirty="0">
              <a:solidFill>
                <a:srgbClr val="000000"/>
              </a:solidFill>
            </a:endParaRPr>
          </a:p>
          <a:p>
            <a:pPr marL="342900" indent="-342900">
              <a:buFont typeface="Wingdings" panose="05000000000000000000" pitchFamily="2" charset="2"/>
              <a:buChar char="Ø"/>
            </a:pPr>
            <a:endParaRPr lang="en-US" altLang="zh-CN" dirty="0">
              <a:solidFill>
                <a:srgbClr val="000000"/>
              </a:solidFill>
            </a:endParaRPr>
          </a:p>
          <a:p>
            <a:pPr marL="342900" indent="-342900">
              <a:buFont typeface="Wingdings" panose="05000000000000000000" pitchFamily="2" charset="2"/>
              <a:buChar char="Ø"/>
            </a:pPr>
            <a:endParaRPr lang="en-US" altLang="zh-CN" dirty="0">
              <a:solidFill>
                <a:srgbClr val="000000"/>
              </a:solidFill>
            </a:endParaRPr>
          </a:p>
          <a:p>
            <a:pPr marL="342900" indent="-342900">
              <a:buFont typeface="Wingdings" panose="05000000000000000000" pitchFamily="2" charset="2"/>
              <a:buChar char="Ø"/>
            </a:pPr>
            <a:endParaRPr lang="en-US" altLang="zh-CN" dirty="0">
              <a:solidFill>
                <a:srgbClr val="000000"/>
              </a:solidFill>
            </a:endParaRPr>
          </a:p>
          <a:p>
            <a:pPr marL="342900" indent="-342900">
              <a:buFont typeface="Wingdings" panose="05000000000000000000" pitchFamily="2" charset="2"/>
              <a:buChar char="Ø"/>
            </a:pPr>
            <a:endParaRPr lang="en-US" altLang="zh-CN" dirty="0">
              <a:solidFill>
                <a:srgbClr val="000000"/>
              </a:solidFill>
            </a:endParaRPr>
          </a:p>
          <a:p>
            <a:pPr marL="0" lvl="2"/>
            <a:r>
              <a:rPr lang="zh-CN" altLang="en-US" b="0" dirty="0">
                <a:solidFill>
                  <a:srgbClr val="000000"/>
                </a:solidFill>
              </a:rPr>
              <a:t>注意：在用“</a:t>
            </a:r>
            <a:r>
              <a:rPr lang="en-US" altLang="zh-CN" b="0" dirty="0">
                <a:solidFill>
                  <a:srgbClr val="000000"/>
                </a:solidFill>
                <a:latin typeface="Lucida Console" panose="020B0609040504020204" pitchFamily="49" charset="0"/>
              </a:rPr>
              <a:t>.RADIX  16</a:t>
            </a:r>
            <a:r>
              <a:rPr lang="zh-CN" altLang="en-US" b="0" dirty="0">
                <a:solidFill>
                  <a:srgbClr val="000000"/>
                </a:solidFill>
              </a:rPr>
              <a:t>”</a:t>
            </a:r>
            <a:r>
              <a:rPr lang="zh-CN" altLang="en-US" sz="2200" b="0" dirty="0">
                <a:solidFill>
                  <a:srgbClr val="000000"/>
                </a:solidFill>
                <a:latin typeface="Lucida Console" panose="020B0609040504020204" pitchFamily="49" charset="0"/>
              </a:rPr>
              <a:t>把基数改为</a:t>
            </a:r>
            <a:r>
              <a:rPr lang="en-US" altLang="zh-CN" sz="2200" b="0" dirty="0">
                <a:solidFill>
                  <a:srgbClr val="000000"/>
                </a:solidFill>
                <a:latin typeface="Lucida Console" panose="020B0609040504020204" pitchFamily="49" charset="0"/>
              </a:rPr>
              <a:t>16</a:t>
            </a:r>
            <a:r>
              <a:rPr lang="zh-CN" altLang="en-US" sz="2200" b="0" dirty="0">
                <a:solidFill>
                  <a:srgbClr val="000000"/>
                </a:solidFill>
                <a:latin typeface="Lucida Console" panose="020B0609040504020204" pitchFamily="49" charset="0"/>
              </a:rPr>
              <a:t>进制后，十进制后面的数都应该加</a:t>
            </a:r>
            <a:r>
              <a:rPr lang="en-US" altLang="zh-CN" sz="2200" b="0" dirty="0">
                <a:solidFill>
                  <a:srgbClr val="000000"/>
                </a:solidFill>
                <a:latin typeface="Lucida Console" panose="020B0609040504020204" pitchFamily="49" charset="0"/>
              </a:rPr>
              <a:t>D</a:t>
            </a:r>
            <a:r>
              <a:rPr lang="zh-CN" altLang="en-US" sz="2200" b="0" dirty="0">
                <a:solidFill>
                  <a:srgbClr val="000000"/>
                </a:solidFill>
                <a:latin typeface="Lucida Console" panose="020B0609040504020204" pitchFamily="49" charset="0"/>
              </a:rPr>
              <a:t>。在这种情况下，如果某个</a:t>
            </a:r>
            <a:r>
              <a:rPr lang="en-US" altLang="zh-CN" sz="2200" b="0" dirty="0">
                <a:solidFill>
                  <a:srgbClr val="000000"/>
                </a:solidFill>
                <a:latin typeface="Lucida Console" panose="020B0609040504020204" pitchFamily="49" charset="0"/>
              </a:rPr>
              <a:t>16</a:t>
            </a:r>
            <a:r>
              <a:rPr lang="zh-CN" altLang="en-US" sz="2200" b="0" dirty="0">
                <a:solidFill>
                  <a:srgbClr val="000000"/>
                </a:solidFill>
                <a:latin typeface="Lucida Console" panose="020B0609040504020204" pitchFamily="49" charset="0"/>
              </a:rPr>
              <a:t>进制的末尾字符为</a:t>
            </a:r>
            <a:r>
              <a:rPr lang="en-US" altLang="zh-CN" sz="2200" b="0" dirty="0">
                <a:solidFill>
                  <a:srgbClr val="000000"/>
                </a:solidFill>
                <a:latin typeface="Lucida Console" panose="020B0609040504020204" pitchFamily="49" charset="0"/>
              </a:rPr>
              <a:t>D</a:t>
            </a:r>
            <a:r>
              <a:rPr lang="zh-CN" altLang="en-US" sz="2200" b="0" dirty="0">
                <a:solidFill>
                  <a:srgbClr val="000000"/>
                </a:solidFill>
                <a:latin typeface="Lucida Console" panose="020B0609040504020204" pitchFamily="49" charset="0"/>
              </a:rPr>
              <a:t>，则应在其后跟字母</a:t>
            </a:r>
            <a:r>
              <a:rPr lang="en-US" altLang="zh-CN" sz="2200" b="0" dirty="0">
                <a:solidFill>
                  <a:srgbClr val="000000"/>
                </a:solidFill>
                <a:latin typeface="Lucida Console" panose="020B0609040504020204" pitchFamily="49" charset="0"/>
              </a:rPr>
              <a:t>H</a:t>
            </a:r>
            <a:r>
              <a:rPr lang="zh-CN" altLang="en-US" sz="2200" b="0" dirty="0">
                <a:solidFill>
                  <a:srgbClr val="000000"/>
                </a:solidFill>
                <a:latin typeface="Lucida Console" panose="020B0609040504020204" pitchFamily="49" charset="0"/>
              </a:rPr>
              <a:t>，以免产生混淆。</a:t>
            </a:r>
            <a:endParaRPr lang="en-US" altLang="zh-CN" sz="2200" b="0" dirty="0">
              <a:solidFill>
                <a:srgbClr val="000000"/>
              </a:solidFill>
              <a:latin typeface="Lucida Console" panose="020B0609040504020204" pitchFamily="49" charset="0"/>
            </a:endParaRPr>
          </a:p>
          <a:p>
            <a:endParaRPr lang="zh-CN" altLang="en-US" dirty="0">
              <a:solidFill>
                <a:srgbClr val="000000"/>
              </a:solidFill>
            </a:endParaRPr>
          </a:p>
        </p:txBody>
      </p:sp>
      <p:grpSp>
        <p:nvGrpSpPr>
          <p:cNvPr id="3" name="组合 2"/>
          <p:cNvGrpSpPr/>
          <p:nvPr/>
        </p:nvGrpSpPr>
        <p:grpSpPr>
          <a:xfrm>
            <a:off x="4969680" y="3103545"/>
            <a:ext cx="3048980" cy="1634096"/>
            <a:chOff x="3809020" y="3592996"/>
            <a:chExt cx="3048980" cy="1634096"/>
          </a:xfrm>
        </p:grpSpPr>
        <p:sp>
          <p:nvSpPr>
            <p:cNvPr id="25604" name="Text Box 4"/>
            <p:cNvSpPr txBox="1">
              <a:spLocks noChangeArrowheads="1"/>
            </p:cNvSpPr>
            <p:nvPr/>
          </p:nvSpPr>
          <p:spPr bwMode="auto">
            <a:xfrm>
              <a:off x="4031940" y="3657432"/>
              <a:ext cx="282606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2">
                <a:spcBef>
                  <a:spcPct val="50000"/>
                </a:spcBef>
              </a:pPr>
              <a:r>
                <a:rPr lang="en-US" altLang="zh-CN" b="0" dirty="0">
                  <a:solidFill>
                    <a:srgbClr val="000000"/>
                  </a:solidFill>
                  <a:latin typeface="+mn-lt"/>
                </a:rPr>
                <a:t>.RADIX  16</a:t>
              </a:r>
            </a:p>
            <a:p>
              <a:pPr marL="0" lvl="2">
                <a:spcBef>
                  <a:spcPct val="50000"/>
                </a:spcBef>
              </a:pPr>
              <a:r>
                <a:rPr lang="en-US" altLang="zh-CN" b="0" dirty="0">
                  <a:solidFill>
                    <a:srgbClr val="000000"/>
                  </a:solidFill>
                  <a:latin typeface="+mn-lt"/>
                </a:rPr>
                <a:t>MOV  BX, 0FF</a:t>
              </a:r>
            </a:p>
            <a:p>
              <a:pPr marL="0" lvl="2">
                <a:spcBef>
                  <a:spcPct val="50000"/>
                </a:spcBef>
              </a:pPr>
              <a:r>
                <a:rPr lang="en-US" altLang="zh-CN" b="0" dirty="0">
                  <a:solidFill>
                    <a:srgbClr val="000000"/>
                  </a:solidFill>
                  <a:latin typeface="+mn-lt"/>
                </a:rPr>
                <a:t>MOV  BX, 178D</a:t>
              </a:r>
            </a:p>
          </p:txBody>
        </p:sp>
        <p:sp>
          <p:nvSpPr>
            <p:cNvPr id="25606" name="Rectangle 6"/>
            <p:cNvSpPr>
              <a:spLocks noChangeArrowheads="1"/>
            </p:cNvSpPr>
            <p:nvPr/>
          </p:nvSpPr>
          <p:spPr bwMode="auto">
            <a:xfrm>
              <a:off x="3809020" y="3592996"/>
              <a:ext cx="2971800" cy="1600200"/>
            </a:xfrm>
            <a:prstGeom prst="rect">
              <a:avLst/>
            </a:prstGeom>
            <a:noFill/>
            <a:ln w="12700">
              <a:solidFill>
                <a:schemeClr val="hlink"/>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伪指令</a:t>
            </a:r>
          </a:p>
        </p:txBody>
      </p:sp>
      <p:grpSp>
        <p:nvGrpSpPr>
          <p:cNvPr id="4" name="组合 3"/>
          <p:cNvGrpSpPr/>
          <p:nvPr/>
        </p:nvGrpSpPr>
        <p:grpSpPr>
          <a:xfrm>
            <a:off x="984312" y="3368633"/>
            <a:ext cx="2819400" cy="1068412"/>
            <a:chOff x="740904" y="3441869"/>
            <a:chExt cx="2819400" cy="1068412"/>
          </a:xfrm>
        </p:grpSpPr>
        <p:sp>
          <p:nvSpPr>
            <p:cNvPr id="25605" name="Rectangle 5"/>
            <p:cNvSpPr>
              <a:spLocks noChangeArrowheads="1"/>
            </p:cNvSpPr>
            <p:nvPr/>
          </p:nvSpPr>
          <p:spPr bwMode="auto">
            <a:xfrm>
              <a:off x="740904" y="3443481"/>
              <a:ext cx="2819400" cy="1066800"/>
            </a:xfrm>
            <a:prstGeom prst="rect">
              <a:avLst/>
            </a:prstGeom>
            <a:noFill/>
            <a:ln w="12700">
              <a:solidFill>
                <a:schemeClr val="hlink"/>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矩形 1"/>
            <p:cNvSpPr/>
            <p:nvPr/>
          </p:nvSpPr>
          <p:spPr>
            <a:xfrm>
              <a:off x="827584" y="3441869"/>
              <a:ext cx="2646040" cy="1015663"/>
            </a:xfrm>
            <a:prstGeom prst="rect">
              <a:avLst/>
            </a:prstGeom>
          </p:spPr>
          <p:txBody>
            <a:bodyPr wrap="square">
              <a:spAutoFit/>
            </a:bodyPr>
            <a:lstStyle/>
            <a:p>
              <a:pPr>
                <a:spcBef>
                  <a:spcPct val="50000"/>
                </a:spcBef>
              </a:pPr>
              <a:r>
                <a:rPr lang="en-US" altLang="zh-CN" b="0" dirty="0">
                  <a:solidFill>
                    <a:srgbClr val="000000"/>
                  </a:solidFill>
                  <a:latin typeface="+mn-lt"/>
                </a:rPr>
                <a:t>MOV  BX, 0FFH</a:t>
              </a:r>
            </a:p>
            <a:p>
              <a:pPr>
                <a:spcBef>
                  <a:spcPct val="50000"/>
                </a:spcBef>
              </a:pPr>
              <a:r>
                <a:rPr lang="en-US" altLang="zh-CN" b="0" dirty="0">
                  <a:solidFill>
                    <a:srgbClr val="000000"/>
                  </a:solidFill>
                  <a:latin typeface="+mn-lt"/>
                </a:rPr>
                <a:t>MOV  BX, 178</a:t>
              </a:r>
            </a:p>
          </p:txBody>
        </p:sp>
      </p:grpSp>
      <p:sp>
        <p:nvSpPr>
          <p:cNvPr id="5" name="左右箭头 4"/>
          <p:cNvSpPr/>
          <p:nvPr/>
        </p:nvSpPr>
        <p:spPr bwMode="auto">
          <a:xfrm>
            <a:off x="3959932" y="3726938"/>
            <a:ext cx="900100" cy="353413"/>
          </a:xfrm>
          <a:prstGeom prst="leftRightArrow">
            <a:avLst/>
          </a:prstGeom>
          <a:solidFill>
            <a:schemeClr val="bg1"/>
          </a:solidFill>
          <a:ln w="9525" cap="flat" cmpd="sng" algn="ctr">
            <a:solidFill>
              <a:srgbClr val="FF0000"/>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3</a:t>
            </a:r>
            <a:r>
              <a:rPr lang="zh-CN" altLang="en-US" sz="2600" kern="0" dirty="0">
                <a:solidFill>
                  <a:schemeClr val="tx2"/>
                </a:solidFill>
                <a:effectLst>
                  <a:outerShdw blurRad="38100" dist="38100" dir="2700000" algn="tl">
                    <a:srgbClr val="C0C0C0"/>
                  </a:outerShdw>
                </a:effectLst>
                <a:latin typeface="+mj-lt"/>
                <a:cs typeface="+mj-cs"/>
              </a:rPr>
              <a:t>讲：汇编语言程序格式</a:t>
            </a:r>
          </a:p>
        </p:txBody>
      </p:sp>
      <p:sp>
        <p:nvSpPr>
          <p:cNvPr id="3" name="文本框 2"/>
          <p:cNvSpPr txBox="1"/>
          <p:nvPr/>
        </p:nvSpPr>
        <p:spPr>
          <a:xfrm>
            <a:off x="899592" y="1232756"/>
            <a:ext cx="4824536" cy="237674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dirty="0">
                <a:sym typeface="+mn-ea"/>
              </a:rPr>
              <a:t>汇编程序功能</a:t>
            </a:r>
            <a:endParaRPr lang="en-US" altLang="zh-CN" dirty="0">
              <a:sym typeface="+mn-ea"/>
            </a:endParaRPr>
          </a:p>
          <a:p>
            <a:pPr marL="342900" indent="-342900">
              <a:lnSpc>
                <a:spcPct val="160000"/>
              </a:lnSpc>
              <a:buClr>
                <a:srgbClr val="FF3300"/>
              </a:buClr>
              <a:buFont typeface="Wingdings" panose="05000000000000000000" charset="0"/>
              <a:buChar char=""/>
            </a:pPr>
            <a:r>
              <a:rPr lang="zh-CN" altLang="en-US" dirty="0">
                <a:sym typeface="+mn-ea"/>
              </a:rPr>
              <a:t>汇编语言程序格式</a:t>
            </a:r>
          </a:p>
          <a:p>
            <a:pPr marL="342900" indent="-342900">
              <a:lnSpc>
                <a:spcPct val="160000"/>
              </a:lnSpc>
              <a:buClr>
                <a:srgbClr val="FF3300"/>
              </a:buClr>
              <a:buFont typeface="Wingdings" panose="05000000000000000000" charset="0"/>
              <a:buChar char=""/>
            </a:pPr>
            <a:r>
              <a:rPr lang="zh-CN" altLang="en-US" dirty="0">
                <a:sym typeface="+mn-ea"/>
              </a:rPr>
              <a:t>伪指令</a:t>
            </a:r>
            <a:endParaRPr lang="en-US" altLang="zh-CN" dirty="0">
              <a:sym typeface="+mn-ea"/>
            </a:endParaRPr>
          </a:p>
          <a:p>
            <a:pPr marL="342900" indent="-342900">
              <a:lnSpc>
                <a:spcPct val="160000"/>
              </a:lnSpc>
              <a:buClr>
                <a:srgbClr val="FF3300"/>
              </a:buClr>
              <a:buFont typeface="Wingdings" panose="05000000000000000000" charset="0"/>
              <a:buChar char=""/>
            </a:pPr>
            <a:r>
              <a:rPr lang="zh-CN" altLang="en-US" dirty="0">
                <a:solidFill>
                  <a:srgbClr val="FF0000"/>
                </a:solidFill>
                <a:sym typeface="+mn-ea"/>
              </a:rPr>
              <a:t>表达式操作符</a:t>
            </a:r>
            <a:endParaRPr lang="zh-CN" altLang="en-US" dirty="0">
              <a:sym typeface="+mn-ea"/>
            </a:endParaRPr>
          </a:p>
        </p:txBody>
      </p:sp>
    </p:spTree>
    <p:extLst>
      <p:ext uri="{BB962C8B-B14F-4D97-AF65-F5344CB8AC3E}">
        <p14:creationId xmlns:p14="http://schemas.microsoft.com/office/powerpoint/2010/main" val="126173083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633041" y="908720"/>
            <a:ext cx="790726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50000"/>
              </a:lnSpc>
            </a:pPr>
            <a:r>
              <a:rPr lang="zh-CN" altLang="en-US" sz="2000" b="0" dirty="0">
                <a:solidFill>
                  <a:srgbClr val="FF0000"/>
                </a:solidFill>
                <a:latin typeface="楷体_GB2312" pitchFamily="49" charset="-122"/>
                <a:ea typeface="楷体_GB2312" pitchFamily="49" charset="-122"/>
              </a:rPr>
              <a:t>汇编指令：[标号：]　操作码　[操作数]　[；注释]</a:t>
            </a:r>
          </a:p>
          <a:p>
            <a:pPr eaLnBrk="0" hangingPunct="0">
              <a:lnSpc>
                <a:spcPct val="150000"/>
              </a:lnSpc>
              <a:buFont typeface="Wingdings" panose="05000000000000000000" pitchFamily="2" charset="2"/>
              <a:buChar char="Ø"/>
            </a:pPr>
            <a:r>
              <a:rPr lang="zh-CN" altLang="en-US" sz="2000" b="0" dirty="0"/>
              <a:t>其中的操作数项可以是常数、寄存器、标号、变量、或表达式。这里将专门对表达式加以说明。</a:t>
            </a:r>
            <a:endParaRPr lang="en-US" altLang="zh-CN" sz="2000" b="0" dirty="0"/>
          </a:p>
          <a:p>
            <a:pPr eaLnBrk="0" hangingPunct="0">
              <a:lnSpc>
                <a:spcPct val="150000"/>
              </a:lnSpc>
              <a:buFont typeface="Wingdings" panose="05000000000000000000" pitchFamily="2" charset="2"/>
              <a:buChar char="Ø"/>
            </a:pPr>
            <a:r>
              <a:rPr lang="zh-CN" altLang="en-US" sz="2000" b="0" dirty="0"/>
              <a:t>表达式是常数、寄存器、标号、变量与一些操作符组合的序列，可以有</a:t>
            </a:r>
            <a:r>
              <a:rPr lang="zh-CN" altLang="en-US" sz="2000" b="0" dirty="0">
                <a:solidFill>
                  <a:srgbClr val="FF0000"/>
                </a:solidFill>
              </a:rPr>
              <a:t>数字表达式和地址表达式</a:t>
            </a:r>
            <a:r>
              <a:rPr lang="zh-CN" altLang="en-US" sz="2000" b="0" dirty="0"/>
              <a:t>两种。</a:t>
            </a:r>
            <a:endParaRPr lang="en-US" altLang="zh-CN" sz="2000" b="0" dirty="0"/>
          </a:p>
          <a:p>
            <a:pPr eaLnBrk="0" hangingPunct="0">
              <a:lnSpc>
                <a:spcPct val="150000"/>
              </a:lnSpc>
              <a:buAutoNum type="arabicParenBoth"/>
            </a:pPr>
            <a:r>
              <a:rPr lang="zh-CN" altLang="en-US" sz="2000" dirty="0">
                <a:solidFill>
                  <a:srgbClr val="FF0000"/>
                </a:solidFill>
              </a:rPr>
              <a:t>算术操作符：  </a:t>
            </a:r>
            <a:r>
              <a:rPr lang="zh-CN" altLang="en-US" sz="2000" dirty="0">
                <a:solidFill>
                  <a:srgbClr val="FF0000"/>
                </a:solidFill>
                <a:sym typeface="Symbol" panose="05050102010706020507" pitchFamily="18" charset="2"/>
              </a:rPr>
              <a:t> 、 、、 、</a:t>
            </a:r>
            <a:r>
              <a:rPr lang="en-US" altLang="zh-CN" sz="2000" dirty="0">
                <a:solidFill>
                  <a:srgbClr val="FF0000"/>
                </a:solidFill>
                <a:sym typeface="Symbol" panose="05050102010706020507" pitchFamily="18" charset="2"/>
              </a:rPr>
              <a:t>Mod</a:t>
            </a:r>
          </a:p>
          <a:p>
            <a:pPr marL="0" indent="0" eaLnBrk="0" hangingPunct="0">
              <a:lnSpc>
                <a:spcPct val="150000"/>
              </a:lnSpc>
            </a:pPr>
            <a:r>
              <a:rPr lang="zh-CN" altLang="en-US" sz="2000" b="0" dirty="0">
                <a:sym typeface="Symbol" panose="05050102010706020507" pitchFamily="18" charset="2"/>
              </a:rPr>
              <a:t>算术操作符可以用于数字表达式或地址表达式，但用于地址表达式时，只有其结果有明确的物理意义时才是有效的结果。例如：地址</a:t>
            </a:r>
            <a:r>
              <a:rPr lang="en-US" altLang="zh-CN" sz="2000" b="0" dirty="0">
                <a:sym typeface="Symbol" panose="05050102010706020507" pitchFamily="18" charset="2"/>
              </a:rPr>
              <a:t>+</a:t>
            </a:r>
            <a:r>
              <a:rPr lang="zh-CN" altLang="en-US" sz="2000" b="0" dirty="0">
                <a:sym typeface="Symbol" panose="05050102010706020507" pitchFamily="18" charset="2"/>
              </a:rPr>
              <a:t>或</a:t>
            </a:r>
            <a:r>
              <a:rPr lang="en-US" altLang="zh-CN" sz="2000" b="0" dirty="0">
                <a:sym typeface="Symbol" panose="05050102010706020507" pitchFamily="18" charset="2"/>
              </a:rPr>
              <a:t>-</a:t>
            </a:r>
            <a:r>
              <a:rPr lang="zh-CN" altLang="en-US" sz="2000" b="0" dirty="0">
                <a:sym typeface="Symbol" panose="05050102010706020507" pitchFamily="18" charset="2"/>
              </a:rPr>
              <a:t>是有意义的，但两个地址*或</a:t>
            </a:r>
            <a:r>
              <a:rPr lang="en-US" altLang="zh-CN" sz="2000" b="0" dirty="0">
                <a:sym typeface="Symbol" panose="05050102010706020507" pitchFamily="18" charset="2"/>
              </a:rPr>
              <a:t>/</a:t>
            </a:r>
            <a:r>
              <a:rPr lang="zh-CN" altLang="en-US" sz="2000" b="0" dirty="0">
                <a:sym typeface="Symbol" panose="05050102010706020507" pitchFamily="18" charset="2"/>
              </a:rPr>
              <a:t>是无意义的。</a:t>
            </a:r>
            <a:endParaRPr lang="en-US" altLang="zh-CN" sz="2000" b="0" dirty="0">
              <a:sym typeface="Symbol" panose="05050102010706020507" pitchFamily="18" charset="2"/>
            </a:endParaRPr>
          </a:p>
        </p:txBody>
      </p:sp>
      <p:sp>
        <p:nvSpPr>
          <p:cNvPr id="27654" name="Text Box 6"/>
          <p:cNvSpPr txBox="1">
            <a:spLocks noChangeArrowheads="1"/>
          </p:cNvSpPr>
          <p:nvPr/>
        </p:nvSpPr>
        <p:spPr bwMode="auto">
          <a:xfrm>
            <a:off x="431540" y="5410903"/>
            <a:ext cx="3445513" cy="1006429"/>
          </a:xfrm>
          <a:prstGeom prst="rect">
            <a:avLst/>
          </a:prstGeom>
          <a:noFill/>
          <a:ln w="12700" cap="sq">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1800" b="0" dirty="0">
                <a:solidFill>
                  <a:srgbClr val="000000"/>
                </a:solidFill>
                <a:latin typeface="+mn-lt"/>
              </a:rPr>
              <a:t>ARRAY   DW   1,2,3,4,5,6,7</a:t>
            </a:r>
          </a:p>
          <a:p>
            <a:pPr>
              <a:lnSpc>
                <a:spcPct val="110000"/>
              </a:lnSpc>
            </a:pPr>
            <a:r>
              <a:rPr lang="en-US" altLang="zh-CN" sz="1800" b="0" dirty="0">
                <a:solidFill>
                  <a:srgbClr val="000000"/>
                </a:solidFill>
                <a:latin typeface="+mn-lt"/>
              </a:rPr>
              <a:t>ARYEND  DW   ?</a:t>
            </a:r>
          </a:p>
          <a:p>
            <a:pPr>
              <a:lnSpc>
                <a:spcPct val="110000"/>
              </a:lnSpc>
            </a:pPr>
            <a:r>
              <a:rPr lang="en-US" altLang="zh-CN" sz="1800" b="0" dirty="0">
                <a:solidFill>
                  <a:srgbClr val="000000"/>
                </a:solidFill>
                <a:latin typeface="+mn-lt"/>
              </a:rPr>
              <a:t>MOV  CX, (ARYEND-ARRAY)/2</a:t>
            </a:r>
          </a:p>
        </p:txBody>
      </p:sp>
      <p:sp>
        <p:nvSpPr>
          <p:cNvPr id="27655" name="Rectangle 7"/>
          <p:cNvSpPr>
            <a:spLocks noChangeArrowheads="1"/>
          </p:cNvSpPr>
          <p:nvPr/>
        </p:nvSpPr>
        <p:spPr bwMode="auto">
          <a:xfrm>
            <a:off x="4139952" y="5214216"/>
            <a:ext cx="4916618" cy="1311128"/>
          </a:xfrm>
          <a:prstGeom prst="rect">
            <a:avLst/>
          </a:prstGeom>
          <a:noFill/>
          <a:ln w="12700" cap="sq">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1800" b="0" dirty="0">
                <a:solidFill>
                  <a:srgbClr val="000000"/>
                </a:solidFill>
                <a:latin typeface="+mn-lt"/>
                <a:sym typeface="Symbol" panose="05050102010706020507" pitchFamily="18" charset="2"/>
              </a:rPr>
              <a:t>ADD  AX, BLOCK+2   ;  </a:t>
            </a:r>
            <a:r>
              <a:rPr lang="zh-CN" altLang="zh-CN" sz="1800" b="0" dirty="0">
                <a:solidFill>
                  <a:srgbClr val="000000"/>
                </a:solidFill>
                <a:latin typeface="+mn-lt"/>
                <a:sym typeface="Symbol" panose="05050102010706020507" pitchFamily="18" charset="2"/>
              </a:rPr>
              <a:t>符号地址常数</a:t>
            </a:r>
            <a:r>
              <a:rPr lang="zh-CN" altLang="en-US" sz="1800" b="0" dirty="0">
                <a:solidFill>
                  <a:srgbClr val="000000"/>
                </a:solidFill>
                <a:latin typeface="+mn-lt"/>
                <a:sym typeface="Symbol" panose="05050102010706020507" pitchFamily="18" charset="2"/>
              </a:rPr>
              <a:t> </a:t>
            </a:r>
            <a:r>
              <a:rPr lang="zh-CN" altLang="zh-CN" sz="1800" b="0" dirty="0">
                <a:solidFill>
                  <a:srgbClr val="000000"/>
                </a:solidFill>
                <a:latin typeface="+mn-lt"/>
                <a:sym typeface="Symbol" panose="05050102010706020507" pitchFamily="18" charset="2"/>
              </a:rPr>
              <a:t>有意义</a:t>
            </a:r>
            <a:endParaRPr lang="zh-CN" altLang="en-US" sz="1800" b="0" dirty="0">
              <a:solidFill>
                <a:srgbClr val="000000"/>
              </a:solidFill>
              <a:latin typeface="+mn-lt"/>
              <a:sym typeface="Symbol" panose="05050102010706020507" pitchFamily="18" charset="2"/>
            </a:endParaRPr>
          </a:p>
          <a:p>
            <a:pPr>
              <a:lnSpc>
                <a:spcPct val="110000"/>
              </a:lnSpc>
            </a:pPr>
            <a:r>
              <a:rPr lang="zh-CN" altLang="en-US" sz="1800" b="0" dirty="0">
                <a:solidFill>
                  <a:srgbClr val="000000"/>
                </a:solidFill>
                <a:latin typeface="+mn-lt"/>
                <a:sym typeface="Symbol" panose="05050102010706020507" pitchFamily="18" charset="2"/>
              </a:rPr>
              <a:t>                   </a:t>
            </a:r>
            <a:r>
              <a:rPr lang="en-US" altLang="zh-CN" sz="1800" b="0" dirty="0">
                <a:solidFill>
                  <a:srgbClr val="000000"/>
                </a:solidFill>
                <a:latin typeface="+mn-lt"/>
                <a:sym typeface="Symbol" panose="05050102010706020507" pitchFamily="18" charset="2"/>
              </a:rPr>
              <a:t>;   </a:t>
            </a:r>
            <a:r>
              <a:rPr lang="zh-CN" altLang="en-US" sz="1800" b="0" dirty="0">
                <a:solidFill>
                  <a:srgbClr val="000000"/>
                </a:solidFill>
                <a:latin typeface="+mn-lt"/>
                <a:sym typeface="Symbol" panose="05050102010706020507" pitchFamily="18" charset="2"/>
              </a:rPr>
              <a:t>时意义不明确</a:t>
            </a:r>
          </a:p>
          <a:p>
            <a:pPr>
              <a:lnSpc>
                <a:spcPct val="110000"/>
              </a:lnSpc>
            </a:pPr>
            <a:r>
              <a:rPr lang="en-US" altLang="zh-CN" sz="1800" b="0" dirty="0">
                <a:solidFill>
                  <a:srgbClr val="000000"/>
                </a:solidFill>
                <a:latin typeface="+mn-lt"/>
                <a:sym typeface="Symbol" panose="05050102010706020507" pitchFamily="18" charset="2"/>
              </a:rPr>
              <a:t>MOV  AX, BX+1      ; </a:t>
            </a:r>
          </a:p>
          <a:p>
            <a:pPr>
              <a:lnSpc>
                <a:spcPct val="110000"/>
              </a:lnSpc>
            </a:pPr>
            <a:r>
              <a:rPr lang="en-US" altLang="zh-CN" sz="1800" b="0" dirty="0">
                <a:solidFill>
                  <a:srgbClr val="000000"/>
                </a:solidFill>
                <a:latin typeface="+mn-lt"/>
                <a:sym typeface="Symbol" panose="05050102010706020507" pitchFamily="18" charset="2"/>
              </a:rPr>
              <a:t>MOV  AX, [BX+1]    ; </a:t>
            </a:r>
            <a:r>
              <a:rPr lang="zh-CN" altLang="en-US" sz="1800" b="0" dirty="0">
                <a:solidFill>
                  <a:srgbClr val="000000"/>
                </a:solidFill>
                <a:latin typeface="+mn-lt"/>
                <a:sym typeface="Symbol" panose="05050102010706020507" pitchFamily="18" charset="2"/>
              </a:rPr>
              <a:t>寄存器间接寻址</a:t>
            </a:r>
            <a:endParaRPr lang="en-US" altLang="zh-CN" sz="1800" b="0" dirty="0">
              <a:solidFill>
                <a:srgbClr val="000000"/>
              </a:solidFill>
              <a:latin typeface="+mn-lt"/>
              <a:sym typeface="Symbol" panose="05050102010706020507" pitchFamily="18" charset="2"/>
            </a:endParaRPr>
          </a:p>
        </p:txBody>
      </p:sp>
      <p:sp>
        <p:nvSpPr>
          <p:cNvPr id="27656" name="Text Box 8"/>
          <p:cNvSpPr txBox="1">
            <a:spLocks noChangeArrowheads="1"/>
          </p:cNvSpPr>
          <p:nvPr/>
        </p:nvSpPr>
        <p:spPr bwMode="auto">
          <a:xfrm>
            <a:off x="2209800" y="6644208"/>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solidFill>
                <a:srgbClr val="000000"/>
              </a:solidFill>
            </a:endParaRP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表达式操作符</a:t>
            </a:r>
          </a:p>
        </p:txBody>
      </p:sp>
      <p:sp>
        <p:nvSpPr>
          <p:cNvPr id="7" name="Rectangle 6">
            <a:extLst>
              <a:ext uri="{FF2B5EF4-FFF2-40B4-BE49-F238E27FC236}">
                <a16:creationId xmlns:a16="http://schemas.microsoft.com/office/drawing/2014/main" id="{05112E69-09AB-2347-B41E-8E763F87F8EA}"/>
              </a:ext>
            </a:extLst>
          </p:cNvPr>
          <p:cNvSpPr/>
          <p:nvPr/>
        </p:nvSpPr>
        <p:spPr>
          <a:xfrm>
            <a:off x="539552" y="5121012"/>
            <a:ext cx="1368152" cy="307777"/>
          </a:xfrm>
          <a:prstGeom prst="rect">
            <a:avLst/>
          </a:prstGeom>
          <a:solidFill>
            <a:schemeClr val="bg1"/>
          </a:solidFill>
          <a:ln w="28575">
            <a:solidFill>
              <a:srgbClr val="3333FF"/>
            </a:solidFill>
          </a:ln>
        </p:spPr>
        <p:txBody>
          <a:bodyPr wrap="square">
            <a:spAutoFit/>
          </a:bodyPr>
          <a:lstStyle/>
          <a:p>
            <a:pPr algn="just" eaLnBrk="0" hangingPunct="0"/>
            <a:r>
              <a:rPr lang="zh-CN" altLang="en-US" sz="1400" b="0" dirty="0">
                <a:solidFill>
                  <a:srgbClr val="FF0000"/>
                </a:solidFill>
                <a:ea typeface="楷体_GB2312" pitchFamily="49" charset="-122"/>
              </a:rPr>
              <a:t>计算数组长度</a:t>
            </a:r>
            <a:endParaRPr lang="en-US" altLang="zh-CN" sz="1400" dirty="0">
              <a:solidFill>
                <a:srgbClr val="FF0000"/>
              </a:solidFill>
              <a:latin typeface="华文宋体" panose="02010600040101010101" pitchFamily="2" charset="-122"/>
              <a:ea typeface="华文宋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P spid="2765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4030663" y="1979266"/>
            <a:ext cx="3810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kumimoji="0" lang="zh-CN" altLang="zh-CN" sz="1600" b="1">
              <a:solidFill>
                <a:srgbClr val="000000"/>
              </a:solidFill>
              <a:effectLst>
                <a:outerShdw blurRad="38100" dist="38100" dir="2700000" algn="tl">
                  <a:srgbClr val="C0C0C0"/>
                </a:outerShdw>
              </a:effectLst>
            </a:endParaRPr>
          </a:p>
        </p:txBody>
      </p:sp>
      <p:sp>
        <p:nvSpPr>
          <p:cNvPr id="9243" name="Rectangle 27"/>
          <p:cNvSpPr>
            <a:spLocks noChangeArrowheads="1"/>
          </p:cNvSpPr>
          <p:nvPr/>
        </p:nvSpPr>
        <p:spPr bwMode="auto">
          <a:xfrm>
            <a:off x="304800" y="1361728"/>
            <a:ext cx="1066800" cy="381000"/>
          </a:xfrm>
          <a:prstGeom prst="rect">
            <a:avLst/>
          </a:prstGeom>
          <a:solidFill>
            <a:srgbClr val="CCFFCC"/>
          </a:soli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chemeClr val="accent2"/>
              </a:solidFill>
            </a:endParaRPr>
          </a:p>
        </p:txBody>
      </p:sp>
      <p:sp>
        <p:nvSpPr>
          <p:cNvPr id="9244" name="Text Box 28"/>
          <p:cNvSpPr txBox="1">
            <a:spLocks noChangeArrowheads="1"/>
          </p:cNvSpPr>
          <p:nvPr/>
        </p:nvSpPr>
        <p:spPr bwMode="auto">
          <a:xfrm>
            <a:off x="304800" y="1361728"/>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rPr>
              <a:t>编辑程序</a:t>
            </a:r>
          </a:p>
        </p:txBody>
      </p:sp>
      <p:sp>
        <p:nvSpPr>
          <p:cNvPr id="9245" name="Oval 29"/>
          <p:cNvSpPr>
            <a:spLocks noChangeArrowheads="1"/>
          </p:cNvSpPr>
          <p:nvPr/>
        </p:nvSpPr>
        <p:spPr bwMode="auto">
          <a:xfrm>
            <a:off x="1752600" y="1056928"/>
            <a:ext cx="1143000" cy="990600"/>
          </a:xfrm>
          <a:prstGeom prst="ellipse">
            <a:avLst/>
          </a:prstGeom>
          <a:noFill/>
          <a:ln w="952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Text Box 30"/>
          <p:cNvSpPr txBox="1">
            <a:spLocks noChangeArrowheads="1"/>
          </p:cNvSpPr>
          <p:nvPr/>
        </p:nvSpPr>
        <p:spPr bwMode="auto">
          <a:xfrm>
            <a:off x="1866900" y="1209328"/>
            <a:ext cx="87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rPr>
              <a:t>. ASM</a:t>
            </a:r>
          </a:p>
          <a:p>
            <a:r>
              <a:rPr lang="en-US" altLang="zh-CN" sz="2000" b="1">
                <a:solidFill>
                  <a:srgbClr val="000099"/>
                </a:solidFill>
              </a:rPr>
              <a:t>  </a:t>
            </a:r>
            <a:r>
              <a:rPr lang="zh-CN" altLang="en-US" sz="2000" b="1">
                <a:solidFill>
                  <a:srgbClr val="000099"/>
                </a:solidFill>
              </a:rPr>
              <a:t>文件</a:t>
            </a:r>
          </a:p>
        </p:txBody>
      </p:sp>
      <p:sp>
        <p:nvSpPr>
          <p:cNvPr id="9247" name="Rectangle 31"/>
          <p:cNvSpPr>
            <a:spLocks noChangeArrowheads="1"/>
          </p:cNvSpPr>
          <p:nvPr/>
        </p:nvSpPr>
        <p:spPr bwMode="auto">
          <a:xfrm>
            <a:off x="3276600" y="1285528"/>
            <a:ext cx="1066800" cy="381000"/>
          </a:xfrm>
          <a:prstGeom prst="rect">
            <a:avLst/>
          </a:prstGeom>
          <a:solidFill>
            <a:srgbClr val="CCFFCC"/>
          </a:soli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chemeClr val="accent2"/>
              </a:solidFill>
            </a:endParaRPr>
          </a:p>
        </p:txBody>
      </p:sp>
      <p:sp>
        <p:nvSpPr>
          <p:cNvPr id="9248" name="Text Box 32"/>
          <p:cNvSpPr txBox="1">
            <a:spLocks noChangeArrowheads="1"/>
          </p:cNvSpPr>
          <p:nvPr/>
        </p:nvSpPr>
        <p:spPr bwMode="auto">
          <a:xfrm>
            <a:off x="3276600" y="1285528"/>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rPr>
              <a:t>汇编程序</a:t>
            </a:r>
          </a:p>
        </p:txBody>
      </p:sp>
      <p:sp>
        <p:nvSpPr>
          <p:cNvPr id="9249" name="Oval 33"/>
          <p:cNvSpPr>
            <a:spLocks noChangeArrowheads="1"/>
          </p:cNvSpPr>
          <p:nvPr/>
        </p:nvSpPr>
        <p:spPr bwMode="auto">
          <a:xfrm>
            <a:off x="4724400" y="980728"/>
            <a:ext cx="1143000" cy="990600"/>
          </a:xfrm>
          <a:prstGeom prst="ellipse">
            <a:avLst/>
          </a:prstGeom>
          <a:noFill/>
          <a:ln w="952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Text Box 34"/>
          <p:cNvSpPr txBox="1">
            <a:spLocks noChangeArrowheads="1"/>
          </p:cNvSpPr>
          <p:nvPr/>
        </p:nvSpPr>
        <p:spPr bwMode="auto">
          <a:xfrm>
            <a:off x="4838700" y="1133128"/>
            <a:ext cx="822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rPr>
              <a:t>. OBJ</a:t>
            </a:r>
          </a:p>
          <a:p>
            <a:r>
              <a:rPr lang="en-US" altLang="zh-CN" sz="2000" b="1">
                <a:solidFill>
                  <a:srgbClr val="000099"/>
                </a:solidFill>
              </a:rPr>
              <a:t>  </a:t>
            </a:r>
            <a:r>
              <a:rPr lang="zh-CN" altLang="en-US" sz="2000" b="1">
                <a:solidFill>
                  <a:srgbClr val="000099"/>
                </a:solidFill>
              </a:rPr>
              <a:t>文件</a:t>
            </a:r>
          </a:p>
        </p:txBody>
      </p:sp>
      <p:sp>
        <p:nvSpPr>
          <p:cNvPr id="9251" name="Rectangle 35"/>
          <p:cNvSpPr>
            <a:spLocks noChangeArrowheads="1"/>
          </p:cNvSpPr>
          <p:nvPr/>
        </p:nvSpPr>
        <p:spPr bwMode="auto">
          <a:xfrm>
            <a:off x="6248400" y="1285528"/>
            <a:ext cx="1066800" cy="381000"/>
          </a:xfrm>
          <a:prstGeom prst="rect">
            <a:avLst/>
          </a:prstGeom>
          <a:solidFill>
            <a:srgbClr val="CCFFCC"/>
          </a:soli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chemeClr val="accent2"/>
              </a:solidFill>
            </a:endParaRPr>
          </a:p>
        </p:txBody>
      </p:sp>
      <p:sp>
        <p:nvSpPr>
          <p:cNvPr id="9252" name="Text Box 36"/>
          <p:cNvSpPr txBox="1">
            <a:spLocks noChangeArrowheads="1"/>
          </p:cNvSpPr>
          <p:nvPr/>
        </p:nvSpPr>
        <p:spPr bwMode="auto">
          <a:xfrm>
            <a:off x="6248400" y="1285528"/>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rPr>
              <a:t>连接程序</a:t>
            </a:r>
          </a:p>
        </p:txBody>
      </p:sp>
      <p:sp>
        <p:nvSpPr>
          <p:cNvPr id="9253" name="Oval 37"/>
          <p:cNvSpPr>
            <a:spLocks noChangeArrowheads="1"/>
          </p:cNvSpPr>
          <p:nvPr/>
        </p:nvSpPr>
        <p:spPr bwMode="auto">
          <a:xfrm>
            <a:off x="7696200" y="980728"/>
            <a:ext cx="1143000" cy="990600"/>
          </a:xfrm>
          <a:prstGeom prst="ellipse">
            <a:avLst/>
          </a:prstGeom>
          <a:noFill/>
          <a:ln w="952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Text Box 38"/>
          <p:cNvSpPr txBox="1">
            <a:spLocks noChangeArrowheads="1"/>
          </p:cNvSpPr>
          <p:nvPr/>
        </p:nvSpPr>
        <p:spPr bwMode="auto">
          <a:xfrm>
            <a:off x="7810500" y="1133128"/>
            <a:ext cx="835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rPr>
              <a:t>. EXE</a:t>
            </a:r>
          </a:p>
          <a:p>
            <a:r>
              <a:rPr lang="en-US" altLang="zh-CN" sz="2000" b="1">
                <a:solidFill>
                  <a:srgbClr val="000099"/>
                </a:solidFill>
              </a:rPr>
              <a:t>  </a:t>
            </a:r>
            <a:r>
              <a:rPr lang="zh-CN" altLang="en-US" sz="2000" b="1">
                <a:solidFill>
                  <a:srgbClr val="000099"/>
                </a:solidFill>
              </a:rPr>
              <a:t>文件</a:t>
            </a:r>
          </a:p>
        </p:txBody>
      </p:sp>
      <p:sp>
        <p:nvSpPr>
          <p:cNvPr id="9255" name="Line 39"/>
          <p:cNvSpPr>
            <a:spLocks noChangeShapeType="1"/>
          </p:cNvSpPr>
          <p:nvPr/>
        </p:nvSpPr>
        <p:spPr bwMode="auto">
          <a:xfrm>
            <a:off x="1371600" y="1514128"/>
            <a:ext cx="381000" cy="0"/>
          </a:xfrm>
          <a:prstGeom prst="line">
            <a:avLst/>
          </a:prstGeom>
          <a:noFill/>
          <a:ln w="19050">
            <a:solidFill>
              <a:srgbClr val="008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6" name="Line 40"/>
          <p:cNvSpPr>
            <a:spLocks noChangeShapeType="1"/>
          </p:cNvSpPr>
          <p:nvPr/>
        </p:nvSpPr>
        <p:spPr bwMode="auto">
          <a:xfrm>
            <a:off x="2895600" y="1514128"/>
            <a:ext cx="381000" cy="0"/>
          </a:xfrm>
          <a:prstGeom prst="line">
            <a:avLst/>
          </a:prstGeom>
          <a:noFill/>
          <a:ln w="19050">
            <a:solidFill>
              <a:srgbClr val="008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7" name="Line 41"/>
          <p:cNvSpPr>
            <a:spLocks noChangeShapeType="1"/>
          </p:cNvSpPr>
          <p:nvPr/>
        </p:nvSpPr>
        <p:spPr bwMode="auto">
          <a:xfrm>
            <a:off x="4343400" y="1514128"/>
            <a:ext cx="381000" cy="0"/>
          </a:xfrm>
          <a:prstGeom prst="line">
            <a:avLst/>
          </a:prstGeom>
          <a:noFill/>
          <a:ln w="19050">
            <a:solidFill>
              <a:srgbClr val="008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8" name="Line 42"/>
          <p:cNvSpPr>
            <a:spLocks noChangeShapeType="1"/>
          </p:cNvSpPr>
          <p:nvPr/>
        </p:nvSpPr>
        <p:spPr bwMode="auto">
          <a:xfrm>
            <a:off x="5867400" y="1514128"/>
            <a:ext cx="381000" cy="0"/>
          </a:xfrm>
          <a:prstGeom prst="line">
            <a:avLst/>
          </a:prstGeom>
          <a:noFill/>
          <a:ln w="19050">
            <a:solidFill>
              <a:srgbClr val="008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9" name="Line 43"/>
          <p:cNvSpPr>
            <a:spLocks noChangeShapeType="1"/>
          </p:cNvSpPr>
          <p:nvPr/>
        </p:nvSpPr>
        <p:spPr bwMode="auto">
          <a:xfrm>
            <a:off x="7315200" y="1514128"/>
            <a:ext cx="381000" cy="0"/>
          </a:xfrm>
          <a:prstGeom prst="line">
            <a:avLst/>
          </a:prstGeom>
          <a:noFill/>
          <a:ln w="19050">
            <a:solidFill>
              <a:srgbClr val="008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60" name="AutoShape 44"/>
          <p:cNvSpPr>
            <a:spLocks noChangeArrowheads="1"/>
          </p:cNvSpPr>
          <p:nvPr/>
        </p:nvSpPr>
        <p:spPr bwMode="auto">
          <a:xfrm>
            <a:off x="304800" y="2047528"/>
            <a:ext cx="1219200" cy="609600"/>
          </a:xfrm>
          <a:prstGeom prst="wedgeEllipseCallout">
            <a:avLst>
              <a:gd name="adj1" fmla="val 2472"/>
              <a:gd name="adj2" fmla="val -82292"/>
            </a:avLst>
          </a:prstGeom>
          <a:solidFill>
            <a:srgbClr val="FFCC99"/>
          </a:solidFill>
          <a:ln>
            <a:noFill/>
          </a:ln>
          <a:effectLst/>
          <a:extLs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b="1">
              <a:solidFill>
                <a:schemeClr val="accent2"/>
              </a:solidFill>
            </a:endParaRPr>
          </a:p>
        </p:txBody>
      </p:sp>
      <p:sp>
        <p:nvSpPr>
          <p:cNvPr id="9261" name="AutoShape 45"/>
          <p:cNvSpPr>
            <a:spLocks noChangeArrowheads="1"/>
          </p:cNvSpPr>
          <p:nvPr/>
        </p:nvSpPr>
        <p:spPr bwMode="auto">
          <a:xfrm>
            <a:off x="3276600" y="1971328"/>
            <a:ext cx="1219200" cy="685800"/>
          </a:xfrm>
          <a:prstGeom prst="wedgeEllipseCallout">
            <a:avLst>
              <a:gd name="adj1" fmla="val -1042"/>
              <a:gd name="adj2" fmla="val -87037"/>
            </a:avLst>
          </a:prstGeom>
          <a:solidFill>
            <a:srgbClr val="FFCC99"/>
          </a:solidFill>
          <a:ln>
            <a:noFill/>
          </a:ln>
          <a:effectLst/>
          <a:extLs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b="1">
              <a:solidFill>
                <a:schemeClr val="accent2"/>
              </a:solidFill>
            </a:endParaRPr>
          </a:p>
        </p:txBody>
      </p:sp>
      <p:sp>
        <p:nvSpPr>
          <p:cNvPr id="9262" name="AutoShape 46"/>
          <p:cNvSpPr>
            <a:spLocks noChangeArrowheads="1"/>
          </p:cNvSpPr>
          <p:nvPr/>
        </p:nvSpPr>
        <p:spPr bwMode="auto">
          <a:xfrm>
            <a:off x="6248400" y="1971328"/>
            <a:ext cx="1219200" cy="685800"/>
          </a:xfrm>
          <a:prstGeom prst="wedgeEllipseCallout">
            <a:avLst>
              <a:gd name="adj1" fmla="val -3255"/>
              <a:gd name="adj2" fmla="val -85185"/>
            </a:avLst>
          </a:prstGeom>
          <a:solidFill>
            <a:srgbClr val="FFCC99"/>
          </a:solidFill>
          <a:ln>
            <a:noFill/>
          </a:ln>
          <a:effectLst/>
          <a:extLs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b="1">
              <a:solidFill>
                <a:schemeClr val="accent2"/>
              </a:solidFill>
            </a:endParaRPr>
          </a:p>
        </p:txBody>
      </p:sp>
      <p:sp>
        <p:nvSpPr>
          <p:cNvPr id="9263" name="Text Box 47"/>
          <p:cNvSpPr txBox="1">
            <a:spLocks noChangeArrowheads="1"/>
          </p:cNvSpPr>
          <p:nvPr/>
        </p:nvSpPr>
        <p:spPr bwMode="auto">
          <a:xfrm>
            <a:off x="457200" y="2266603"/>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en-US" altLang="zh-CN" sz="2000" b="1">
                <a:solidFill>
                  <a:srgbClr val="FF3300"/>
                </a:solidFill>
              </a:rPr>
              <a:t>Edit </a:t>
            </a:r>
            <a:r>
              <a:rPr lang="zh-CN" altLang="en-US" sz="2000" b="1">
                <a:solidFill>
                  <a:srgbClr val="FF3300"/>
                </a:solidFill>
              </a:rPr>
              <a:t>等</a:t>
            </a:r>
          </a:p>
        </p:txBody>
      </p:sp>
      <p:sp>
        <p:nvSpPr>
          <p:cNvPr id="9264" name="Text Box 48"/>
          <p:cNvSpPr txBox="1">
            <a:spLocks noChangeArrowheads="1"/>
          </p:cNvSpPr>
          <p:nvPr/>
        </p:nvSpPr>
        <p:spPr bwMode="auto">
          <a:xfrm>
            <a:off x="3429000" y="2199928"/>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en-US" altLang="zh-CN" sz="2000" b="1">
                <a:solidFill>
                  <a:srgbClr val="FF3300"/>
                </a:solidFill>
              </a:rPr>
              <a:t>MASM</a:t>
            </a:r>
          </a:p>
        </p:txBody>
      </p:sp>
      <p:sp>
        <p:nvSpPr>
          <p:cNvPr id="9265" name="Text Box 49"/>
          <p:cNvSpPr txBox="1">
            <a:spLocks noChangeArrowheads="1"/>
          </p:cNvSpPr>
          <p:nvPr/>
        </p:nvSpPr>
        <p:spPr bwMode="auto">
          <a:xfrm>
            <a:off x="6477000" y="2199928"/>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en-US" altLang="zh-CN" sz="2000" b="1">
                <a:solidFill>
                  <a:srgbClr val="FF3300"/>
                </a:solidFill>
              </a:rPr>
              <a:t>LINK</a:t>
            </a:r>
          </a:p>
        </p:txBody>
      </p:sp>
      <p:sp>
        <p:nvSpPr>
          <p:cNvPr id="9266" name="Text Box 50"/>
          <p:cNvSpPr txBox="1">
            <a:spLocks noChangeArrowheads="1"/>
          </p:cNvSpPr>
          <p:nvPr/>
        </p:nvSpPr>
        <p:spPr bwMode="auto">
          <a:xfrm>
            <a:off x="2220912" y="2753966"/>
            <a:ext cx="491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solidFill>
                  <a:srgbClr val="A50021"/>
                </a:solidFill>
              </a:rPr>
              <a:t>汇编语言程序的建立和汇编过程</a:t>
            </a:r>
          </a:p>
        </p:txBody>
      </p:sp>
      <p:sp>
        <p:nvSpPr>
          <p:cNvPr id="32" name="Text Box 2"/>
          <p:cNvSpPr txBox="1">
            <a:spLocks noChangeArrowheads="1"/>
          </p:cNvSpPr>
          <p:nvPr/>
        </p:nvSpPr>
        <p:spPr bwMode="auto">
          <a:xfrm>
            <a:off x="457200" y="3441680"/>
            <a:ext cx="81915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533400"/>
            <a:r>
              <a:rPr kumimoji="0" lang="zh-CN" altLang="en-US" b="1" dirty="0">
                <a:latin typeface="华文宋体" panose="02010600040101010101" pitchFamily="2" charset="-122"/>
                <a:ea typeface="华文宋体" panose="02010600040101010101" pitchFamily="2" charset="-122"/>
              </a:rPr>
              <a:t>用汇编语言编写的源程序在输入计算机后，需要将其翻译成目标程序，计算机才能执行相应指令，这个翻译过程称为汇编，完成汇编任务的程序称为汇编程序。</a:t>
            </a:r>
            <a:endParaRPr kumimoji="0" lang="en-US" altLang="zh-CN" b="1" dirty="0">
              <a:latin typeface="华文宋体" panose="02010600040101010101" pitchFamily="2" charset="-122"/>
              <a:ea typeface="华文宋体" panose="02010600040101010101" pitchFamily="2" charset="-122"/>
            </a:endParaRPr>
          </a:p>
          <a:p>
            <a:pPr indent="533400"/>
            <a:r>
              <a:rPr lang="zh-CN" altLang="en-US" dirty="0">
                <a:latin typeface="华文宋体" panose="02010600040101010101" pitchFamily="2" charset="-122"/>
                <a:ea typeface="华文宋体" panose="02010600040101010101" pitchFamily="2" charset="-122"/>
              </a:rPr>
              <a:t>汇编程序以</a:t>
            </a:r>
            <a:r>
              <a:rPr lang="zh-CN" altLang="en-US" dirty="0">
                <a:solidFill>
                  <a:srgbClr val="FF3300"/>
                </a:solidFill>
                <a:latin typeface="华文宋体" panose="02010600040101010101" pitchFamily="2" charset="-122"/>
                <a:ea typeface="华文宋体" panose="02010600040101010101" pitchFamily="2" charset="-122"/>
              </a:rPr>
              <a:t>汇编语言源程序文件</a:t>
            </a:r>
            <a:r>
              <a:rPr lang="zh-CN" altLang="en-US" dirty="0">
                <a:latin typeface="华文宋体" panose="02010600040101010101" pitchFamily="2" charset="-122"/>
                <a:ea typeface="华文宋体" panose="02010600040101010101" pitchFamily="2" charset="-122"/>
              </a:rPr>
              <a:t>作为</a:t>
            </a:r>
            <a:r>
              <a:rPr lang="zh-CN" altLang="en-US" dirty="0">
                <a:solidFill>
                  <a:schemeClr val="accent1"/>
                </a:solidFill>
                <a:latin typeface="华文宋体" panose="02010600040101010101" pitchFamily="2" charset="-122"/>
                <a:ea typeface="华文宋体" panose="02010600040101010101" pitchFamily="2" charset="-122"/>
              </a:rPr>
              <a:t>输入</a:t>
            </a:r>
            <a:r>
              <a:rPr lang="zh-CN" altLang="en-US" dirty="0">
                <a:latin typeface="华文宋体" panose="02010600040101010101" pitchFamily="2" charset="-122"/>
                <a:ea typeface="华文宋体" panose="02010600040101010101" pitchFamily="2" charset="-122"/>
              </a:rPr>
              <a:t>，并由它产生两种</a:t>
            </a:r>
            <a:r>
              <a:rPr lang="zh-CN" altLang="en-US" dirty="0">
                <a:solidFill>
                  <a:schemeClr val="accent1"/>
                </a:solidFill>
                <a:latin typeface="华文宋体" panose="02010600040101010101" pitchFamily="2" charset="-122"/>
                <a:ea typeface="华文宋体" panose="02010600040101010101" pitchFamily="2" charset="-122"/>
              </a:rPr>
              <a:t>输出</a:t>
            </a:r>
            <a:r>
              <a:rPr lang="zh-CN" altLang="en-US" dirty="0">
                <a:latin typeface="华文宋体" panose="02010600040101010101" pitchFamily="2" charset="-122"/>
                <a:ea typeface="华文宋体" panose="02010600040101010101" pitchFamily="2" charset="-122"/>
              </a:rPr>
              <a:t>文件：</a:t>
            </a:r>
            <a:r>
              <a:rPr lang="zh-CN" altLang="en-US" dirty="0">
                <a:solidFill>
                  <a:srgbClr val="FF3300"/>
                </a:solidFill>
                <a:latin typeface="华文宋体" panose="02010600040101010101" pitchFamily="2" charset="-122"/>
                <a:ea typeface="华文宋体" panose="02010600040101010101" pitchFamily="2" charset="-122"/>
              </a:rPr>
              <a:t>目标程序文件和源程序列表文件</a:t>
            </a:r>
            <a:r>
              <a:rPr lang="zh-CN" altLang="en-US" dirty="0">
                <a:latin typeface="华文宋体" panose="02010600040101010101" pitchFamily="2" charset="-122"/>
                <a:ea typeface="华文宋体" panose="02010600040101010101" pitchFamily="2" charset="-122"/>
              </a:rPr>
              <a:t>。</a:t>
            </a:r>
            <a:endParaRPr lang="en-US" altLang="zh-CN" dirty="0">
              <a:latin typeface="华文宋体" panose="02010600040101010101" pitchFamily="2" charset="-122"/>
              <a:ea typeface="华文宋体" panose="02010600040101010101" pitchFamily="2" charset="-122"/>
            </a:endParaRPr>
          </a:p>
          <a:p>
            <a:pPr indent="533400"/>
            <a:r>
              <a:rPr lang="en-US" altLang="zh-CN" dirty="0">
                <a:latin typeface="华文宋体" panose="02010600040101010101" pitchFamily="2" charset="-122"/>
                <a:ea typeface="华文宋体" panose="02010600040101010101" pitchFamily="2" charset="-122"/>
              </a:rPr>
              <a:t>OBJ</a:t>
            </a:r>
            <a:r>
              <a:rPr lang="zh-CN" altLang="en-US" dirty="0">
                <a:latin typeface="华文宋体" panose="02010600040101010101" pitchFamily="2" charset="-122"/>
                <a:ea typeface="华文宋体" panose="02010600040101010101" pitchFamily="2" charset="-122"/>
              </a:rPr>
              <a:t>文件虽然已经是二进制文件，但它还不能直接运行，必须经过连接程序（</a:t>
            </a:r>
            <a:r>
              <a:rPr lang="en-US" altLang="zh-CN" dirty="0">
                <a:latin typeface="华文宋体" panose="02010600040101010101" pitchFamily="2" charset="-122"/>
                <a:ea typeface="华文宋体" panose="02010600040101010101" pitchFamily="2" charset="-122"/>
              </a:rPr>
              <a:t>link</a:t>
            </a:r>
            <a:r>
              <a:rPr lang="zh-CN" altLang="en-US" dirty="0">
                <a:latin typeface="华文宋体" panose="02010600040101010101" pitchFamily="2" charset="-122"/>
                <a:ea typeface="华文宋体" panose="02010600040101010101" pitchFamily="2" charset="-122"/>
              </a:rPr>
              <a:t>）把目标文件与库文件或其它目标文件连接在一起形成可执行文件（</a:t>
            </a:r>
            <a:r>
              <a:rPr lang="en-US" altLang="zh-CN" dirty="0">
                <a:latin typeface="华文宋体" panose="02010600040101010101" pitchFamily="2" charset="-122"/>
                <a:ea typeface="华文宋体" panose="02010600040101010101" pitchFamily="2" charset="-122"/>
              </a:rPr>
              <a:t>EXE</a:t>
            </a:r>
            <a:r>
              <a:rPr lang="zh-CN" altLang="en-US" dirty="0">
                <a:latin typeface="华文宋体" panose="02010600040101010101" pitchFamily="2" charset="-122"/>
                <a:ea typeface="华文宋体" panose="02010600040101010101" pitchFamily="2" charset="-122"/>
              </a:rPr>
              <a:t>文件）。</a:t>
            </a:r>
            <a:endParaRPr lang="en-US" altLang="zh-CN" dirty="0">
              <a:latin typeface="华文宋体" panose="02010600040101010101" pitchFamily="2" charset="-122"/>
              <a:ea typeface="华文宋体" panose="02010600040101010101" pitchFamily="2" charset="-122"/>
            </a:endParaRPr>
          </a:p>
          <a:p>
            <a:endParaRPr kumimoji="0" lang="zh-CN" altLang="en-US" b="1" dirty="0">
              <a:latin typeface="华文新魏" panose="02010800040101010101" pitchFamily="2" charset="-122"/>
              <a:ea typeface="华文新魏" panose="02010800040101010101" pitchFamily="2" charset="-122"/>
            </a:endParaRPr>
          </a:p>
        </p:txBody>
      </p:sp>
      <p:sp>
        <p:nvSpPr>
          <p:cNvPr id="2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汇编程序功能</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503548" y="997568"/>
            <a:ext cx="81009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lnSpc>
                <a:spcPct val="150000"/>
              </a:lnSpc>
              <a:buAutoNum type="arabicParenBoth" startAt="2"/>
            </a:pPr>
            <a:r>
              <a:rPr kumimoji="1" lang="zh-CN" altLang="en-US" sz="2000" dirty="0">
                <a:solidFill>
                  <a:srgbClr val="FF0000"/>
                </a:solidFill>
                <a:ea typeface="宋体" panose="02010600030101010101" pitchFamily="2" charset="-122"/>
              </a:rPr>
              <a:t>关系操作符： </a:t>
            </a:r>
            <a:r>
              <a:rPr kumimoji="1" lang="en-US" altLang="en-US" sz="2000" dirty="0">
                <a:solidFill>
                  <a:srgbClr val="FF0000"/>
                </a:solidFill>
                <a:ea typeface="宋体" panose="02010600030101010101" pitchFamily="2" charset="-122"/>
              </a:rPr>
              <a:t>EQ</a:t>
            </a:r>
            <a:r>
              <a:rPr kumimoji="1" lang="zh-CN" altLang="en-US" sz="2000" dirty="0">
                <a:solidFill>
                  <a:srgbClr val="FF0000"/>
                </a:solidFill>
                <a:ea typeface="宋体" panose="02010600030101010101" pitchFamily="2" charset="-122"/>
              </a:rPr>
              <a:t>、</a:t>
            </a:r>
            <a:r>
              <a:rPr kumimoji="1" lang="en-US" altLang="en-US" sz="2000" dirty="0">
                <a:solidFill>
                  <a:srgbClr val="FF0000"/>
                </a:solidFill>
                <a:ea typeface="宋体" panose="02010600030101010101" pitchFamily="2" charset="-122"/>
              </a:rPr>
              <a:t>NE</a:t>
            </a:r>
            <a:r>
              <a:rPr kumimoji="1" lang="zh-CN" altLang="en-US" sz="2000" dirty="0">
                <a:solidFill>
                  <a:srgbClr val="FF0000"/>
                </a:solidFill>
                <a:ea typeface="宋体" panose="02010600030101010101" pitchFamily="2" charset="-122"/>
              </a:rPr>
              <a:t>、</a:t>
            </a:r>
            <a:r>
              <a:rPr kumimoji="1" lang="en-US" altLang="en-US" sz="2000" dirty="0">
                <a:solidFill>
                  <a:srgbClr val="FF0000"/>
                </a:solidFill>
                <a:ea typeface="宋体" panose="02010600030101010101" pitchFamily="2" charset="-122"/>
              </a:rPr>
              <a:t>LT</a:t>
            </a:r>
            <a:r>
              <a:rPr kumimoji="1" lang="zh-CN" altLang="en-US" sz="2000" dirty="0">
                <a:solidFill>
                  <a:srgbClr val="FF0000"/>
                </a:solidFill>
                <a:ea typeface="宋体" panose="02010600030101010101" pitchFamily="2" charset="-122"/>
              </a:rPr>
              <a:t>、</a:t>
            </a:r>
            <a:r>
              <a:rPr kumimoji="1" lang="en-US" altLang="en-US" sz="2000" dirty="0">
                <a:solidFill>
                  <a:srgbClr val="FF0000"/>
                </a:solidFill>
                <a:ea typeface="宋体" panose="02010600030101010101" pitchFamily="2" charset="-122"/>
              </a:rPr>
              <a:t>LE</a:t>
            </a:r>
            <a:r>
              <a:rPr kumimoji="1" lang="zh-CN" altLang="en-US" sz="2000" dirty="0">
                <a:solidFill>
                  <a:srgbClr val="FF0000"/>
                </a:solidFill>
                <a:ea typeface="宋体" panose="02010600030101010101" pitchFamily="2" charset="-122"/>
              </a:rPr>
              <a:t>、</a:t>
            </a:r>
            <a:r>
              <a:rPr kumimoji="1" lang="en-US" altLang="en-US" sz="2000" dirty="0">
                <a:solidFill>
                  <a:srgbClr val="FF0000"/>
                </a:solidFill>
                <a:ea typeface="宋体" panose="02010600030101010101" pitchFamily="2" charset="-122"/>
              </a:rPr>
              <a:t>GT</a:t>
            </a:r>
            <a:r>
              <a:rPr kumimoji="1" lang="zh-CN" altLang="en-US" sz="2000" dirty="0">
                <a:solidFill>
                  <a:srgbClr val="FF0000"/>
                </a:solidFill>
                <a:ea typeface="宋体" panose="02010600030101010101" pitchFamily="2" charset="-122"/>
              </a:rPr>
              <a:t>、</a:t>
            </a:r>
            <a:r>
              <a:rPr kumimoji="1" lang="en-US" altLang="en-US" sz="2000" dirty="0">
                <a:solidFill>
                  <a:srgbClr val="FF0000"/>
                </a:solidFill>
                <a:ea typeface="宋体" panose="02010600030101010101" pitchFamily="2" charset="-122"/>
              </a:rPr>
              <a:t>GE</a:t>
            </a:r>
          </a:p>
          <a:p>
            <a:pPr eaLnBrk="0" hangingPunct="0">
              <a:lnSpc>
                <a:spcPct val="150000"/>
              </a:lnSpc>
            </a:pPr>
            <a:r>
              <a:rPr kumimoji="1" lang="en-US" altLang="zh-CN" sz="2000" b="0" dirty="0">
                <a:solidFill>
                  <a:srgbClr val="FF0000"/>
                </a:solidFill>
                <a:ea typeface="宋体" panose="02010600030101010101" pitchFamily="2" charset="-122"/>
              </a:rPr>
              <a:t>	</a:t>
            </a:r>
            <a:r>
              <a:rPr kumimoji="1" lang="zh-CN" altLang="en-US" sz="2000" dirty="0">
                <a:ea typeface="宋体" panose="02010600030101010101" pitchFamily="2" charset="-122"/>
              </a:rPr>
              <a:t>指令格式：变量</a:t>
            </a:r>
            <a:r>
              <a:rPr kumimoji="1" lang="en-US" altLang="zh-CN" sz="2000" dirty="0">
                <a:ea typeface="宋体" panose="02010600030101010101" pitchFamily="2" charset="-122"/>
              </a:rPr>
              <a:t>1    EQ	</a:t>
            </a:r>
            <a:r>
              <a:rPr kumimoji="1" lang="zh-CN" altLang="en-US" sz="2000" dirty="0">
                <a:ea typeface="宋体" panose="02010600030101010101" pitchFamily="2" charset="-122"/>
              </a:rPr>
              <a:t>变量</a:t>
            </a:r>
            <a:r>
              <a:rPr kumimoji="1" lang="en-US" altLang="zh-CN" sz="2000" dirty="0">
                <a:ea typeface="宋体" panose="02010600030101010101" pitchFamily="2" charset="-122"/>
              </a:rPr>
              <a:t>2</a:t>
            </a:r>
          </a:p>
          <a:p>
            <a:pPr eaLnBrk="0" hangingPunct="0">
              <a:lnSpc>
                <a:spcPct val="150000"/>
              </a:lnSpc>
            </a:pPr>
            <a:r>
              <a:rPr kumimoji="1" lang="zh-CN" altLang="en-US" sz="2000" b="0" dirty="0">
                <a:ea typeface="宋体" panose="02010600030101010101" pitchFamily="2" charset="-122"/>
              </a:rPr>
              <a:t>计算结果为逻辑值：真   </a:t>
            </a:r>
            <a:r>
              <a:rPr kumimoji="1" lang="en-US" altLang="zh-CN" sz="2000" b="0" dirty="0">
                <a:ea typeface="宋体" panose="02010600030101010101" pitchFamily="2" charset="-122"/>
              </a:rPr>
              <a:t>0FFFFH</a:t>
            </a:r>
          </a:p>
          <a:p>
            <a:pPr eaLnBrk="0" hangingPunct="0">
              <a:lnSpc>
                <a:spcPct val="150000"/>
              </a:lnSpc>
            </a:pPr>
            <a:r>
              <a:rPr kumimoji="1" lang="en-US" altLang="zh-CN" sz="2000" b="0" dirty="0">
                <a:ea typeface="宋体" panose="02010600030101010101" pitchFamily="2" charset="-122"/>
              </a:rPr>
              <a:t>                                    </a:t>
            </a:r>
            <a:r>
              <a:rPr kumimoji="1" lang="zh-CN" altLang="en-US" sz="2000" b="0" dirty="0">
                <a:ea typeface="宋体" panose="02010600030101010101" pitchFamily="2" charset="-122"/>
              </a:rPr>
              <a:t>假   </a:t>
            </a:r>
            <a:r>
              <a:rPr kumimoji="1" lang="en-US" altLang="zh-CN" sz="2000" b="0" dirty="0">
                <a:ea typeface="宋体" panose="02010600030101010101" pitchFamily="2" charset="-122"/>
              </a:rPr>
              <a:t>0000H</a:t>
            </a:r>
            <a:endParaRPr kumimoji="1" lang="en-US" altLang="en-US" sz="2000" dirty="0">
              <a:solidFill>
                <a:srgbClr val="FF0000"/>
              </a:solidFill>
              <a:ea typeface="宋体" panose="02010600030101010101" pitchFamily="2" charset="-122"/>
            </a:endParaRPr>
          </a:p>
        </p:txBody>
      </p:sp>
      <p:sp>
        <p:nvSpPr>
          <p:cNvPr id="29702" name="Rectangle 6"/>
          <p:cNvSpPr>
            <a:spLocks noChangeArrowheads="1"/>
          </p:cNvSpPr>
          <p:nvPr/>
        </p:nvSpPr>
        <p:spPr bwMode="auto">
          <a:xfrm>
            <a:off x="1835696" y="3026304"/>
            <a:ext cx="6012668" cy="1286250"/>
          </a:xfrm>
          <a:prstGeom prst="rect">
            <a:avLst/>
          </a:prstGeom>
          <a:noFill/>
          <a:ln w="12700" cap="sq">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zh-CN" sz="1800" b="0" dirty="0">
                <a:solidFill>
                  <a:srgbClr val="000000"/>
                </a:solidFill>
                <a:latin typeface="+mn-lt"/>
                <a:sym typeface="Symbol" panose="05050102010706020507" pitchFamily="18" charset="2"/>
              </a:rPr>
              <a:t>MOV </a:t>
            </a:r>
            <a:r>
              <a:rPr lang="en-US" altLang="zh-CN" sz="1800" b="0" dirty="0">
                <a:solidFill>
                  <a:srgbClr val="000000"/>
                </a:solidFill>
                <a:latin typeface="+mn-lt"/>
                <a:sym typeface="Symbol" panose="05050102010706020507" pitchFamily="18" charset="2"/>
              </a:rPr>
              <a:t>AX</a:t>
            </a:r>
            <a:r>
              <a:rPr lang="zh-CN" altLang="zh-CN" sz="1800" b="0" dirty="0">
                <a:solidFill>
                  <a:srgbClr val="000000"/>
                </a:solidFill>
                <a:latin typeface="+mn-lt"/>
                <a:sym typeface="Symbol" panose="05050102010706020507" pitchFamily="18" charset="2"/>
              </a:rPr>
              <a:t>,</a:t>
            </a:r>
            <a:r>
              <a:rPr lang="en-US" altLang="zh-CN" sz="1800" b="0" dirty="0">
                <a:solidFill>
                  <a:srgbClr val="000000"/>
                </a:solidFill>
                <a:latin typeface="+mn-lt"/>
                <a:sym typeface="Symbol" panose="05050102010706020507" pitchFamily="18" charset="2"/>
              </a:rPr>
              <a:t> </a:t>
            </a:r>
            <a:r>
              <a:rPr lang="zh-CN" altLang="zh-CN" sz="1800" b="0" dirty="0">
                <a:solidFill>
                  <a:srgbClr val="000000"/>
                </a:solidFill>
                <a:latin typeface="+mn-lt"/>
                <a:sym typeface="Symbol" panose="05050102010706020507" pitchFamily="18" charset="2"/>
              </a:rPr>
              <a:t>(OFFSETY - OFFSETX) LE 128</a:t>
            </a:r>
            <a:endParaRPr lang="en-US" altLang="zh-CN" sz="1800" b="0" dirty="0">
              <a:solidFill>
                <a:srgbClr val="000000"/>
              </a:solidFill>
              <a:latin typeface="+mn-lt"/>
              <a:sym typeface="Symbol" panose="05050102010706020507" pitchFamily="18" charset="2"/>
            </a:endParaRPr>
          </a:p>
          <a:p>
            <a:pPr>
              <a:lnSpc>
                <a:spcPct val="110000"/>
              </a:lnSpc>
            </a:pPr>
            <a:endParaRPr lang="en-US" altLang="zh-CN" sz="1800" b="0" dirty="0">
              <a:solidFill>
                <a:srgbClr val="000000"/>
              </a:solidFill>
              <a:latin typeface="+mn-lt"/>
              <a:sym typeface="Symbol" panose="05050102010706020507" pitchFamily="18" charset="2"/>
            </a:endParaRPr>
          </a:p>
          <a:p>
            <a:pPr>
              <a:lnSpc>
                <a:spcPct val="110000"/>
              </a:lnSpc>
            </a:pPr>
            <a:r>
              <a:rPr lang="zh-CN" altLang="en-US" sz="1800" b="0" dirty="0">
                <a:solidFill>
                  <a:srgbClr val="000000"/>
                </a:solidFill>
                <a:latin typeface="+mn-lt"/>
                <a:sym typeface="Symbol" panose="05050102010706020507" pitchFamily="18" charset="2"/>
              </a:rPr>
              <a:t>若 </a:t>
            </a:r>
            <a:r>
              <a:rPr lang="en-US" altLang="zh-CN" sz="1800" b="0" dirty="0">
                <a:solidFill>
                  <a:srgbClr val="000000"/>
                </a:solidFill>
                <a:latin typeface="+mn-lt"/>
                <a:sym typeface="Symbol" panose="05050102010706020507" pitchFamily="18" charset="2"/>
              </a:rPr>
              <a:t>128  (</a:t>
            </a:r>
            <a:r>
              <a:rPr lang="zh-CN" altLang="en-US" sz="1800" b="0" dirty="0">
                <a:solidFill>
                  <a:srgbClr val="000000"/>
                </a:solidFill>
                <a:latin typeface="+mn-lt"/>
                <a:sym typeface="Symbol" panose="05050102010706020507" pitchFamily="18" charset="2"/>
              </a:rPr>
              <a:t>真</a:t>
            </a:r>
            <a:r>
              <a:rPr lang="en-US" altLang="zh-CN" sz="1800" b="0" dirty="0">
                <a:solidFill>
                  <a:srgbClr val="000000"/>
                </a:solidFill>
                <a:latin typeface="+mn-lt"/>
                <a:sym typeface="Symbol" panose="05050102010706020507" pitchFamily="18" charset="2"/>
              </a:rPr>
              <a:t>)   </a:t>
            </a:r>
            <a:r>
              <a:rPr lang="zh-CN" altLang="en-US" sz="1800" b="0" dirty="0">
                <a:solidFill>
                  <a:srgbClr val="000000"/>
                </a:solidFill>
                <a:latin typeface="+mn-lt"/>
                <a:sym typeface="Symbol" panose="05050102010706020507" pitchFamily="18" charset="2"/>
              </a:rPr>
              <a:t>汇编结果：  </a:t>
            </a:r>
            <a:r>
              <a:rPr lang="en-US" altLang="zh-CN" sz="1800" b="0" dirty="0">
                <a:solidFill>
                  <a:srgbClr val="000000"/>
                </a:solidFill>
                <a:latin typeface="+mn-lt"/>
                <a:sym typeface="Symbol" panose="05050102010706020507" pitchFamily="18" charset="2"/>
              </a:rPr>
              <a:t>MOV  AX, 0FFFFH	</a:t>
            </a:r>
          </a:p>
          <a:p>
            <a:pPr>
              <a:lnSpc>
                <a:spcPct val="110000"/>
              </a:lnSpc>
            </a:pPr>
            <a:r>
              <a:rPr lang="zh-CN" altLang="en-US" sz="1800" b="0" dirty="0">
                <a:solidFill>
                  <a:srgbClr val="000000"/>
                </a:solidFill>
                <a:latin typeface="+mn-lt"/>
                <a:sym typeface="Symbol" panose="05050102010706020507" pitchFamily="18" charset="2"/>
              </a:rPr>
              <a:t>若 </a:t>
            </a:r>
            <a:r>
              <a:rPr lang="en-US" altLang="zh-CN" sz="1800" b="0" dirty="0">
                <a:solidFill>
                  <a:srgbClr val="000000"/>
                </a:solidFill>
                <a:latin typeface="+mn-lt"/>
                <a:sym typeface="Symbol" panose="05050102010706020507" pitchFamily="18" charset="2"/>
              </a:rPr>
              <a:t>128  (</a:t>
            </a:r>
            <a:r>
              <a:rPr lang="zh-CN" altLang="en-US" sz="1800" b="0" dirty="0">
                <a:solidFill>
                  <a:srgbClr val="000000"/>
                </a:solidFill>
                <a:latin typeface="+mn-lt"/>
                <a:sym typeface="Symbol" panose="05050102010706020507" pitchFamily="18" charset="2"/>
              </a:rPr>
              <a:t>假</a:t>
            </a:r>
            <a:r>
              <a:rPr lang="en-US" altLang="zh-CN" sz="1800" b="0" dirty="0">
                <a:solidFill>
                  <a:srgbClr val="000000"/>
                </a:solidFill>
                <a:latin typeface="+mn-lt"/>
                <a:sym typeface="Symbol" panose="05050102010706020507" pitchFamily="18" charset="2"/>
              </a:rPr>
              <a:t>)   </a:t>
            </a:r>
            <a:r>
              <a:rPr lang="zh-CN" altLang="en-US" sz="1800" b="0" dirty="0">
                <a:solidFill>
                  <a:srgbClr val="000000"/>
                </a:solidFill>
                <a:latin typeface="+mn-lt"/>
                <a:sym typeface="Symbol" panose="05050102010706020507" pitchFamily="18" charset="2"/>
              </a:rPr>
              <a:t>汇编结果：  </a:t>
            </a:r>
            <a:r>
              <a:rPr lang="en-US" altLang="zh-CN" sz="1800" b="0" dirty="0">
                <a:solidFill>
                  <a:srgbClr val="000000"/>
                </a:solidFill>
                <a:latin typeface="+mn-lt"/>
                <a:sym typeface="Symbol" panose="05050102010706020507" pitchFamily="18" charset="2"/>
              </a:rPr>
              <a:t>MOV  AX, 0</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表达式操作符</a:t>
            </a:r>
          </a:p>
        </p:txBody>
      </p:sp>
      <p:sp>
        <p:nvSpPr>
          <p:cNvPr id="10" name="Rectangle 6"/>
          <p:cNvSpPr>
            <a:spLocks noChangeArrowheads="1"/>
          </p:cNvSpPr>
          <p:nvPr/>
        </p:nvSpPr>
        <p:spPr bwMode="auto">
          <a:xfrm>
            <a:off x="1825836" y="4761148"/>
            <a:ext cx="6022528" cy="1311128"/>
          </a:xfrm>
          <a:prstGeom prst="rect">
            <a:avLst/>
          </a:prstGeom>
          <a:noFill/>
          <a:ln w="12700" cap="sq">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zh-CN" sz="1800" b="0" dirty="0">
                <a:solidFill>
                  <a:srgbClr val="000000"/>
                </a:solidFill>
                <a:latin typeface="+mn-lt"/>
                <a:sym typeface="Symbol" panose="05050102010706020507" pitchFamily="18" charset="2"/>
              </a:rPr>
              <a:t>MOV </a:t>
            </a:r>
            <a:r>
              <a:rPr lang="en-US" altLang="zh-CN" sz="1800" b="0" dirty="0">
                <a:solidFill>
                  <a:srgbClr val="000000"/>
                </a:solidFill>
                <a:latin typeface="+mn-lt"/>
                <a:sym typeface="Symbol" panose="05050102010706020507" pitchFamily="18" charset="2"/>
              </a:rPr>
              <a:t>BX</a:t>
            </a:r>
            <a:r>
              <a:rPr lang="zh-CN" altLang="zh-CN" sz="1800" b="0" dirty="0">
                <a:solidFill>
                  <a:srgbClr val="000000"/>
                </a:solidFill>
                <a:latin typeface="+mn-lt"/>
                <a:sym typeface="Symbol" panose="05050102010706020507" pitchFamily="18" charset="2"/>
              </a:rPr>
              <a:t>,</a:t>
            </a:r>
            <a:r>
              <a:rPr lang="en-US" altLang="zh-CN" sz="1800" b="0" dirty="0">
                <a:solidFill>
                  <a:srgbClr val="000000"/>
                </a:solidFill>
                <a:latin typeface="+mn-lt"/>
                <a:sym typeface="Symbol" panose="05050102010706020507" pitchFamily="18" charset="2"/>
              </a:rPr>
              <a:t> </a:t>
            </a:r>
            <a:r>
              <a:rPr lang="zh-CN" altLang="zh-CN" sz="1800" b="0" dirty="0">
                <a:solidFill>
                  <a:srgbClr val="000000"/>
                </a:solidFill>
                <a:latin typeface="+mn-lt"/>
                <a:sym typeface="Symbol" panose="05050102010706020507" pitchFamily="18" charset="2"/>
              </a:rPr>
              <a:t>(</a:t>
            </a:r>
            <a:r>
              <a:rPr lang="en-US" altLang="zh-CN" sz="1800" b="0" dirty="0">
                <a:solidFill>
                  <a:srgbClr val="000000"/>
                </a:solidFill>
                <a:latin typeface="+mn-lt"/>
                <a:sym typeface="Symbol" panose="05050102010706020507" pitchFamily="18" charset="2"/>
              </a:rPr>
              <a:t>(val1 LT 5) AND 20) OR ((val1 GE 5) AND 30)</a:t>
            </a:r>
          </a:p>
          <a:p>
            <a:pPr>
              <a:lnSpc>
                <a:spcPct val="110000"/>
              </a:lnSpc>
            </a:pPr>
            <a:endParaRPr lang="en-US" altLang="zh-CN" sz="1800" b="0" dirty="0">
              <a:solidFill>
                <a:srgbClr val="000000"/>
              </a:solidFill>
              <a:latin typeface="+mn-lt"/>
              <a:sym typeface="Symbol" panose="05050102010706020507" pitchFamily="18" charset="2"/>
            </a:endParaRPr>
          </a:p>
          <a:p>
            <a:pPr>
              <a:lnSpc>
                <a:spcPct val="110000"/>
              </a:lnSpc>
            </a:pPr>
            <a:r>
              <a:rPr lang="zh-CN" altLang="en-US" sz="1800" b="0" dirty="0">
                <a:solidFill>
                  <a:srgbClr val="000000"/>
                </a:solidFill>
                <a:latin typeface="+mn-lt"/>
                <a:sym typeface="Symbol" panose="05050102010706020507" pitchFamily="18" charset="2"/>
              </a:rPr>
              <a:t>若</a:t>
            </a:r>
            <a:r>
              <a:rPr lang="en-US" altLang="zh-CN" sz="1800" b="0" dirty="0">
                <a:solidFill>
                  <a:srgbClr val="000000"/>
                </a:solidFill>
                <a:latin typeface="+mn-lt"/>
                <a:sym typeface="Symbol" panose="05050102010706020507" pitchFamily="18" charset="2"/>
              </a:rPr>
              <a:t>val1&lt;5, </a:t>
            </a:r>
            <a:r>
              <a:rPr lang="zh-CN" altLang="en-US" sz="1800" b="0" dirty="0">
                <a:solidFill>
                  <a:srgbClr val="000000"/>
                </a:solidFill>
                <a:latin typeface="+mn-lt"/>
                <a:sym typeface="Symbol" panose="05050102010706020507" pitchFamily="18" charset="2"/>
              </a:rPr>
              <a:t>汇编结果：</a:t>
            </a:r>
            <a:r>
              <a:rPr lang="en-US" altLang="zh-CN" sz="1800" b="0" dirty="0">
                <a:solidFill>
                  <a:srgbClr val="000000"/>
                </a:solidFill>
                <a:latin typeface="+mn-lt"/>
                <a:sym typeface="Symbol" panose="05050102010706020507" pitchFamily="18" charset="2"/>
              </a:rPr>
              <a:t>MOV  BX, 20</a:t>
            </a:r>
          </a:p>
          <a:p>
            <a:pPr>
              <a:lnSpc>
                <a:spcPct val="110000"/>
              </a:lnSpc>
            </a:pPr>
            <a:r>
              <a:rPr lang="zh-CN" altLang="en-US" sz="1800" b="0" dirty="0">
                <a:solidFill>
                  <a:srgbClr val="000000"/>
                </a:solidFill>
                <a:latin typeface="+mn-lt"/>
                <a:sym typeface="Symbol" panose="05050102010706020507" pitchFamily="18" charset="2"/>
              </a:rPr>
              <a:t>否则，汇编结果：     </a:t>
            </a:r>
            <a:r>
              <a:rPr lang="en-US" altLang="zh-CN" sz="1800" b="0" dirty="0">
                <a:solidFill>
                  <a:srgbClr val="000000"/>
                </a:solidFill>
                <a:latin typeface="+mn-lt"/>
                <a:sym typeface="Symbol" panose="05050102010706020507" pitchFamily="18" charset="2"/>
              </a:rPr>
              <a:t>MOV  BX, 30</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1259632" y="3242565"/>
            <a:ext cx="6734356" cy="1311128"/>
          </a:xfrm>
          <a:prstGeom prst="rect">
            <a:avLst/>
          </a:prstGeom>
          <a:noFill/>
          <a:ln w="12700" cap="sq">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10000"/>
              </a:lnSpc>
              <a:defRPr sz="1800" b="0">
                <a:solidFill>
                  <a:srgbClr val="000000"/>
                </a:solidFill>
                <a:latin typeface="+mn-lt"/>
              </a:defRPr>
            </a:lvl1pPr>
          </a:lstStyle>
          <a:p>
            <a:r>
              <a:rPr lang="zh-CN" altLang="zh-CN" dirty="0">
                <a:sym typeface="Symbol" panose="05050102010706020507" pitchFamily="18" charset="2"/>
              </a:rPr>
              <a:t>OPR1  EQU  25</a:t>
            </a:r>
            <a:r>
              <a:rPr lang="en-US" altLang="zh-CN" dirty="0">
                <a:sym typeface="Symbol" panose="05050102010706020507" pitchFamily="18" charset="2"/>
              </a:rPr>
              <a:t>	</a:t>
            </a:r>
            <a:r>
              <a:rPr lang="zh-CN" altLang="en-US" dirty="0">
                <a:sym typeface="Symbol" panose="05050102010706020507" pitchFamily="18" charset="2"/>
              </a:rPr>
              <a:t>；</a:t>
            </a:r>
            <a:r>
              <a:rPr lang="en-US" altLang="zh-CN" dirty="0">
                <a:sym typeface="Symbol" panose="05050102010706020507" pitchFamily="18" charset="2"/>
              </a:rPr>
              <a:t>00011001B</a:t>
            </a:r>
            <a:endParaRPr lang="zh-CN" altLang="zh-CN" dirty="0">
              <a:sym typeface="Symbol" panose="05050102010706020507" pitchFamily="18" charset="2"/>
            </a:endParaRPr>
          </a:p>
          <a:p>
            <a:r>
              <a:rPr lang="zh-CN" altLang="zh-CN" dirty="0">
                <a:sym typeface="Symbol" panose="05050102010706020507" pitchFamily="18" charset="2"/>
              </a:rPr>
              <a:t>OPR2  EQU  7</a:t>
            </a:r>
            <a:r>
              <a:rPr lang="en-US" altLang="zh-CN" dirty="0">
                <a:sym typeface="Symbol" panose="05050102010706020507" pitchFamily="18" charset="2"/>
              </a:rPr>
              <a:t>   	</a:t>
            </a:r>
            <a:r>
              <a:rPr lang="zh-CN" altLang="en-US" dirty="0">
                <a:sym typeface="Symbol" panose="05050102010706020507" pitchFamily="18" charset="2"/>
              </a:rPr>
              <a:t>；</a:t>
            </a:r>
            <a:r>
              <a:rPr lang="en-US" altLang="zh-CN" dirty="0">
                <a:sym typeface="Symbol" panose="05050102010706020507" pitchFamily="18" charset="2"/>
              </a:rPr>
              <a:t>00000111B</a:t>
            </a:r>
            <a:endParaRPr lang="zh-CN" altLang="zh-CN" dirty="0">
              <a:sym typeface="Symbol" panose="05050102010706020507" pitchFamily="18" charset="2"/>
            </a:endParaRPr>
          </a:p>
          <a:p>
            <a:endParaRPr lang="en-US" altLang="zh-CN" dirty="0">
              <a:sym typeface="Symbol" panose="05050102010706020507" pitchFamily="18" charset="2"/>
            </a:endParaRPr>
          </a:p>
          <a:p>
            <a:r>
              <a:rPr lang="zh-CN" altLang="zh-CN" dirty="0">
                <a:sym typeface="Symbol" panose="05050102010706020507" pitchFamily="18" charset="2"/>
              </a:rPr>
              <a:t>A</a:t>
            </a:r>
            <a:r>
              <a:rPr lang="en-US" altLang="zh-CN" dirty="0">
                <a:sym typeface="Symbol" panose="05050102010706020507" pitchFamily="18" charset="2"/>
              </a:rPr>
              <a:t>D</a:t>
            </a:r>
            <a:r>
              <a:rPr lang="zh-CN" altLang="zh-CN" dirty="0">
                <a:sym typeface="Symbol" panose="05050102010706020507" pitchFamily="18" charset="2"/>
              </a:rPr>
              <a:t>D  AX, OPR1 AND OPR2</a:t>
            </a:r>
            <a:r>
              <a:rPr lang="en-US" altLang="zh-CN" dirty="0">
                <a:sym typeface="Symbol" panose="05050102010706020507" pitchFamily="18" charset="2"/>
              </a:rPr>
              <a:t>	</a:t>
            </a:r>
            <a:r>
              <a:rPr lang="en-US" altLang="en-US" dirty="0"/>
              <a:t>; A</a:t>
            </a:r>
            <a:r>
              <a:rPr lang="en-US" altLang="zh-CN" dirty="0"/>
              <a:t>D</a:t>
            </a:r>
            <a:r>
              <a:rPr lang="en-US" altLang="en-US" dirty="0"/>
              <a:t>D AX, 1</a:t>
            </a:r>
            <a:endParaRPr lang="en-US" altLang="zh-CN" dirty="0">
              <a:sym typeface="Symbol" panose="05050102010706020507" pitchFamily="18" charset="2"/>
            </a:endParaRPr>
          </a:p>
        </p:txBody>
      </p:sp>
      <p:sp>
        <p:nvSpPr>
          <p:cNvPr id="28676" name="Rectangle 4"/>
          <p:cNvSpPr>
            <a:spLocks noChangeArrowheads="1"/>
          </p:cNvSpPr>
          <p:nvPr/>
        </p:nvSpPr>
        <p:spPr bwMode="auto">
          <a:xfrm>
            <a:off x="452119" y="1037617"/>
            <a:ext cx="8114737" cy="14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eaLnBrk="0" hangingPunct="0">
              <a:lnSpc>
                <a:spcPct val="150000"/>
              </a:lnSpc>
              <a:buFont typeface="Wingdings" panose="05000000000000000000" pitchFamily="2" charset="2"/>
              <a:buAutoNum type="arabicParenBoth" startAt="3"/>
            </a:pPr>
            <a:r>
              <a:rPr kumimoji="1" lang="zh-CN" altLang="en-US" sz="2000" dirty="0">
                <a:solidFill>
                  <a:srgbClr val="FF0000"/>
                </a:solidFill>
                <a:ea typeface="宋体" panose="02010600030101010101" pitchFamily="2" charset="-122"/>
              </a:rPr>
              <a:t>逻辑和移位操作符： </a:t>
            </a:r>
            <a:r>
              <a:rPr kumimoji="1" lang="en-US" altLang="en-US" sz="2000" dirty="0">
                <a:solidFill>
                  <a:srgbClr val="FF0000"/>
                </a:solidFill>
                <a:ea typeface="宋体" panose="02010600030101010101" pitchFamily="2" charset="-122"/>
              </a:rPr>
              <a:t>AND</a:t>
            </a:r>
            <a:r>
              <a:rPr kumimoji="1" lang="zh-CN" altLang="en-US" sz="2000" dirty="0">
                <a:solidFill>
                  <a:srgbClr val="FF0000"/>
                </a:solidFill>
                <a:ea typeface="宋体" panose="02010600030101010101" pitchFamily="2" charset="-122"/>
              </a:rPr>
              <a:t>、</a:t>
            </a:r>
            <a:r>
              <a:rPr kumimoji="1" lang="en-US" altLang="en-US" sz="2000" dirty="0">
                <a:solidFill>
                  <a:srgbClr val="FF0000"/>
                </a:solidFill>
                <a:ea typeface="宋体" panose="02010600030101010101" pitchFamily="2" charset="-122"/>
              </a:rPr>
              <a:t>OR</a:t>
            </a:r>
            <a:r>
              <a:rPr kumimoji="1" lang="zh-CN" altLang="en-US" sz="2000" dirty="0">
                <a:solidFill>
                  <a:srgbClr val="FF0000"/>
                </a:solidFill>
                <a:ea typeface="宋体" panose="02010600030101010101" pitchFamily="2" charset="-122"/>
              </a:rPr>
              <a:t>、</a:t>
            </a:r>
            <a:r>
              <a:rPr kumimoji="1" lang="en-US" altLang="en-US" sz="2000" dirty="0">
                <a:solidFill>
                  <a:srgbClr val="FF0000"/>
                </a:solidFill>
                <a:ea typeface="宋体" panose="02010600030101010101" pitchFamily="2" charset="-122"/>
              </a:rPr>
              <a:t>XOR</a:t>
            </a:r>
            <a:r>
              <a:rPr kumimoji="1" lang="zh-CN" altLang="en-US" sz="2000" dirty="0">
                <a:solidFill>
                  <a:srgbClr val="FF0000"/>
                </a:solidFill>
                <a:ea typeface="宋体" panose="02010600030101010101" pitchFamily="2" charset="-122"/>
              </a:rPr>
              <a:t>、</a:t>
            </a:r>
            <a:r>
              <a:rPr kumimoji="1" lang="en-US" altLang="en-US" sz="2000" dirty="0">
                <a:solidFill>
                  <a:srgbClr val="FF0000"/>
                </a:solidFill>
                <a:ea typeface="宋体" panose="02010600030101010101" pitchFamily="2" charset="-122"/>
              </a:rPr>
              <a:t>NOT</a:t>
            </a:r>
          </a:p>
          <a:p>
            <a:pPr eaLnBrk="0" hangingPunct="0">
              <a:lnSpc>
                <a:spcPct val="150000"/>
              </a:lnSpc>
            </a:pPr>
            <a:r>
              <a:rPr kumimoji="1" lang="en-US" altLang="zh-CN" sz="2000" dirty="0">
                <a:solidFill>
                  <a:srgbClr val="FF0000"/>
                </a:solidFill>
                <a:ea typeface="宋体" panose="02010600030101010101" pitchFamily="2" charset="-122"/>
              </a:rPr>
              <a:t>	</a:t>
            </a:r>
            <a:r>
              <a:rPr kumimoji="1" lang="zh-CN" altLang="en-US" sz="2000" dirty="0">
                <a:ea typeface="宋体" panose="02010600030101010101" pitchFamily="2" charset="-122"/>
              </a:rPr>
              <a:t>指令格式：变量</a:t>
            </a:r>
            <a:r>
              <a:rPr kumimoji="1" lang="en-US" altLang="zh-CN" sz="2000" dirty="0">
                <a:ea typeface="宋体" panose="02010600030101010101" pitchFamily="2" charset="-122"/>
              </a:rPr>
              <a:t>1   AND(OR, XOR)  </a:t>
            </a:r>
            <a:r>
              <a:rPr kumimoji="1" lang="zh-CN" altLang="en-US" sz="2000" dirty="0">
                <a:ea typeface="宋体" panose="02010600030101010101" pitchFamily="2" charset="-122"/>
              </a:rPr>
              <a:t>变量</a:t>
            </a:r>
            <a:r>
              <a:rPr kumimoji="1" lang="en-US" altLang="zh-CN" sz="2000" dirty="0">
                <a:ea typeface="宋体" panose="02010600030101010101" pitchFamily="2" charset="-122"/>
              </a:rPr>
              <a:t>2	</a:t>
            </a:r>
          </a:p>
          <a:p>
            <a:pPr eaLnBrk="0" hangingPunct="0">
              <a:lnSpc>
                <a:spcPct val="150000"/>
              </a:lnSpc>
            </a:pPr>
            <a:r>
              <a:rPr kumimoji="1" lang="en-US" altLang="zh-CN" sz="2000" dirty="0">
                <a:ea typeface="宋体" panose="02010600030101010101" pitchFamily="2" charset="-122"/>
              </a:rPr>
              <a:t>		      NOT   </a:t>
            </a:r>
            <a:r>
              <a:rPr kumimoji="1" lang="zh-CN" altLang="en-US" sz="2000">
                <a:ea typeface="宋体" panose="02010600030101010101" pitchFamily="2" charset="-122"/>
              </a:rPr>
              <a:t>变量</a:t>
            </a:r>
            <a:r>
              <a:rPr kumimoji="1" lang="en-US" altLang="zh-CN" sz="2000" dirty="0">
                <a:ea typeface="宋体" panose="02010600030101010101" pitchFamily="2" charset="-122"/>
              </a:rPr>
              <a:t>		</a:t>
            </a: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表达式操作符</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575556" y="975890"/>
            <a:ext cx="7992888" cy="481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lnSpc>
                <a:spcPct val="150000"/>
              </a:lnSpc>
              <a:buFont typeface="Wingdings" panose="05000000000000000000" pitchFamily="2" charset="2"/>
              <a:buAutoNum type="arabicParenBoth" startAt="4"/>
            </a:pPr>
            <a:r>
              <a:rPr kumimoji="1" lang="zh-CN" altLang="en-US" sz="2000" dirty="0">
                <a:solidFill>
                  <a:srgbClr val="FF0000"/>
                </a:solidFill>
                <a:ea typeface="宋体" panose="02010600030101010101" pitchFamily="2" charset="-122"/>
              </a:rPr>
              <a:t>数值回送操作符：</a:t>
            </a:r>
            <a:r>
              <a:rPr kumimoji="1" lang="en-US" altLang="zh-CN" sz="2000" dirty="0">
                <a:solidFill>
                  <a:srgbClr val="FF0000"/>
                </a:solidFill>
                <a:ea typeface="宋体" panose="02010600030101010101" pitchFamily="2" charset="-122"/>
              </a:rPr>
              <a:t>TYPE</a:t>
            </a:r>
            <a:r>
              <a:rPr kumimoji="1" lang="zh-CN" altLang="en-US" sz="2000" dirty="0">
                <a:solidFill>
                  <a:srgbClr val="FF0000"/>
                </a:solidFill>
                <a:ea typeface="宋体" panose="02010600030101010101" pitchFamily="2" charset="-122"/>
              </a:rPr>
              <a:t>、</a:t>
            </a:r>
            <a:r>
              <a:rPr kumimoji="1" lang="en-US" altLang="zh-CN" sz="2000" dirty="0">
                <a:solidFill>
                  <a:srgbClr val="FF0000"/>
                </a:solidFill>
                <a:ea typeface="宋体" panose="02010600030101010101" pitchFamily="2" charset="-122"/>
              </a:rPr>
              <a:t>LENGTH</a:t>
            </a:r>
            <a:r>
              <a:rPr kumimoji="1" lang="zh-CN" altLang="en-US" sz="2000" dirty="0">
                <a:solidFill>
                  <a:srgbClr val="FF0000"/>
                </a:solidFill>
                <a:ea typeface="宋体" panose="02010600030101010101" pitchFamily="2" charset="-122"/>
              </a:rPr>
              <a:t>、</a:t>
            </a:r>
            <a:r>
              <a:rPr kumimoji="1" lang="en-US" altLang="zh-CN" sz="2000" dirty="0">
                <a:solidFill>
                  <a:srgbClr val="FF0000"/>
                </a:solidFill>
                <a:ea typeface="宋体" panose="02010600030101010101" pitchFamily="2" charset="-122"/>
              </a:rPr>
              <a:t>SIZE</a:t>
            </a:r>
            <a:r>
              <a:rPr kumimoji="1" lang="zh-CN" altLang="en-US" sz="2000" dirty="0">
                <a:solidFill>
                  <a:srgbClr val="FF0000"/>
                </a:solidFill>
                <a:ea typeface="宋体" panose="02010600030101010101" pitchFamily="2" charset="-122"/>
              </a:rPr>
              <a:t>、 </a:t>
            </a:r>
            <a:r>
              <a:rPr kumimoji="1" lang="en-US" altLang="en-US" sz="2000" dirty="0">
                <a:solidFill>
                  <a:srgbClr val="FF0000"/>
                </a:solidFill>
                <a:ea typeface="宋体" panose="02010600030101010101" pitchFamily="2" charset="-122"/>
              </a:rPr>
              <a:t>OFFSET</a:t>
            </a:r>
            <a:r>
              <a:rPr kumimoji="1" lang="zh-CN" altLang="en-US" sz="2000" dirty="0">
                <a:solidFill>
                  <a:srgbClr val="FF0000"/>
                </a:solidFill>
                <a:ea typeface="宋体" panose="02010600030101010101" pitchFamily="2" charset="-122"/>
              </a:rPr>
              <a:t>、</a:t>
            </a:r>
            <a:r>
              <a:rPr kumimoji="1" lang="en-US" altLang="en-US" sz="2000" dirty="0">
                <a:solidFill>
                  <a:srgbClr val="FF0000"/>
                </a:solidFill>
                <a:ea typeface="宋体" panose="02010600030101010101" pitchFamily="2" charset="-122"/>
              </a:rPr>
              <a:t>SEG</a:t>
            </a:r>
            <a:r>
              <a:rPr kumimoji="1" lang="en-US" altLang="zh-CN" sz="2000" dirty="0">
                <a:solidFill>
                  <a:srgbClr val="FF0000"/>
                </a:solidFill>
                <a:ea typeface="宋体" panose="02010600030101010101" pitchFamily="2" charset="-122"/>
              </a:rPr>
              <a:t>	</a:t>
            </a:r>
            <a:r>
              <a:rPr kumimoji="1" lang="zh-CN" altLang="en-US" sz="2000" dirty="0">
                <a:solidFill>
                  <a:srgbClr val="FF0000"/>
                </a:solidFill>
                <a:ea typeface="宋体" panose="02010600030101010101" pitchFamily="2" charset="-122"/>
              </a:rPr>
              <a:t>指令格式：操作符</a:t>
            </a:r>
            <a:r>
              <a:rPr kumimoji="1" lang="en-US" altLang="zh-CN" sz="2000" dirty="0">
                <a:solidFill>
                  <a:srgbClr val="FF0000"/>
                </a:solidFill>
                <a:ea typeface="宋体" panose="02010600030101010101" pitchFamily="2" charset="-122"/>
              </a:rPr>
              <a:t>   </a:t>
            </a:r>
            <a:r>
              <a:rPr kumimoji="1" lang="zh-CN" altLang="en-US" sz="2000" dirty="0">
                <a:solidFill>
                  <a:srgbClr val="FF0000"/>
                </a:solidFill>
                <a:ea typeface="宋体" panose="02010600030101010101" pitchFamily="2" charset="-122"/>
              </a:rPr>
              <a:t>变量</a:t>
            </a:r>
            <a:r>
              <a:rPr kumimoji="1" lang="en-US" altLang="zh-CN" sz="2000" dirty="0">
                <a:solidFill>
                  <a:srgbClr val="FF0000"/>
                </a:solidFill>
                <a:ea typeface="宋体" panose="02010600030101010101" pitchFamily="2" charset="-122"/>
              </a:rPr>
              <a:t> </a:t>
            </a:r>
          </a:p>
          <a:p>
            <a:pPr marL="342900" indent="-342900" eaLnBrk="0" hangingPunct="0">
              <a:lnSpc>
                <a:spcPct val="150000"/>
              </a:lnSpc>
              <a:spcBef>
                <a:spcPts val="1200"/>
              </a:spcBef>
              <a:buFont typeface="Wingdings" panose="05000000000000000000" pitchFamily="2" charset="2"/>
              <a:buChar char="Ø"/>
            </a:pPr>
            <a:r>
              <a:rPr kumimoji="1" lang="en-US" altLang="zh-CN" sz="2000" b="0" dirty="0">
                <a:ea typeface="宋体" panose="02010600030101010101" pitchFamily="2" charset="-122"/>
              </a:rPr>
              <a:t>TYPE</a:t>
            </a:r>
            <a:r>
              <a:rPr kumimoji="1" lang="zh-CN" altLang="en-US" sz="2000" b="0" dirty="0">
                <a:ea typeface="宋体" panose="02010600030101010101" pitchFamily="2" charset="-122"/>
              </a:rPr>
              <a:t>：返回变量以字节数表示的类型</a:t>
            </a:r>
            <a:endParaRPr kumimoji="1" lang="en-US" altLang="zh-CN" sz="2000" b="0" dirty="0">
              <a:ea typeface="宋体" panose="02010600030101010101" pitchFamily="2" charset="-122"/>
            </a:endParaRPr>
          </a:p>
          <a:p>
            <a:pPr eaLnBrk="0" hangingPunct="0">
              <a:lnSpc>
                <a:spcPct val="105000"/>
              </a:lnSpc>
              <a:spcBef>
                <a:spcPts val="1200"/>
              </a:spcBef>
            </a:pPr>
            <a:r>
              <a:rPr lang="en-US" altLang="zh-CN" sz="2000" b="0" dirty="0">
                <a:latin typeface="Lucida Console" panose="020B0609040504020204" pitchFamily="49" charset="0"/>
                <a:ea typeface="楷体_GB2312" pitchFamily="49" charset="-122"/>
              </a:rPr>
              <a:t>	DB DW DD DF DQ DT   NEAR FAR   </a:t>
            </a:r>
            <a:r>
              <a:rPr lang="zh-CN" altLang="en-US" sz="2000" b="0" dirty="0">
                <a:latin typeface="Lucida Console" panose="020B0609040504020204" pitchFamily="49" charset="0"/>
                <a:ea typeface="楷体_GB2312" pitchFamily="49" charset="-122"/>
              </a:rPr>
              <a:t>常数</a:t>
            </a:r>
          </a:p>
          <a:p>
            <a:pPr eaLnBrk="0" hangingPunct="0">
              <a:lnSpc>
                <a:spcPct val="105000"/>
              </a:lnSpc>
              <a:spcBef>
                <a:spcPts val="1200"/>
              </a:spcBef>
            </a:pPr>
            <a:r>
              <a:rPr lang="zh-CN" altLang="en-US" sz="2000" b="0" dirty="0">
                <a:latin typeface="Lucida Console" panose="020B0609040504020204" pitchFamily="49" charset="0"/>
                <a:ea typeface="楷体_GB2312" pitchFamily="49" charset="-122"/>
              </a:rPr>
              <a:t>   </a:t>
            </a:r>
            <a:r>
              <a:rPr lang="en-US" altLang="zh-CN" sz="2000" b="0" dirty="0">
                <a:latin typeface="Lucida Console" panose="020B0609040504020204" pitchFamily="49" charset="0"/>
                <a:ea typeface="楷体_GB2312" pitchFamily="49" charset="-122"/>
              </a:rPr>
              <a:t>	 1  2  4  6  8 10     -1  -2     0</a:t>
            </a:r>
          </a:p>
          <a:p>
            <a:pPr marL="342900" indent="-342900" eaLnBrk="0" hangingPunct="0">
              <a:lnSpc>
                <a:spcPct val="105000"/>
              </a:lnSpc>
              <a:spcBef>
                <a:spcPts val="1200"/>
              </a:spcBef>
              <a:buFont typeface="Wingdings" panose="05000000000000000000" pitchFamily="2" charset="2"/>
              <a:buChar char="Ø"/>
            </a:pPr>
            <a:r>
              <a:rPr lang="en-US" altLang="zh-CN" sz="2000" b="0" dirty="0">
                <a:latin typeface="Lucida Console" panose="020B0609040504020204" pitchFamily="49" charset="0"/>
                <a:ea typeface="楷体_GB2312" pitchFamily="49" charset="-122"/>
              </a:rPr>
              <a:t>LENGTH</a:t>
            </a:r>
            <a:r>
              <a:rPr lang="zh-CN" altLang="en-US" sz="2000" b="0" dirty="0">
                <a:latin typeface="Lucida Console" panose="020B0609040504020204" pitchFamily="49" charset="0"/>
                <a:ea typeface="楷体_GB2312" pitchFamily="49" charset="-122"/>
              </a:rPr>
              <a:t>：对于变量中使用</a:t>
            </a:r>
            <a:r>
              <a:rPr lang="en-US" altLang="zh-CN" sz="2000" b="0" dirty="0">
                <a:latin typeface="Lucida Console" panose="020B0609040504020204" pitchFamily="49" charset="0"/>
                <a:ea typeface="楷体_GB2312" pitchFamily="49" charset="-122"/>
              </a:rPr>
              <a:t>DUP</a:t>
            </a:r>
            <a:r>
              <a:rPr lang="zh-CN" altLang="en-US" sz="2000" b="0" dirty="0">
                <a:latin typeface="Lucida Console" panose="020B0609040504020204" pitchFamily="49" charset="0"/>
                <a:ea typeface="楷体_GB2312" pitchFamily="49" charset="-122"/>
              </a:rPr>
              <a:t>的情况，返回分配给该变量的单元数，其他情况返回</a:t>
            </a:r>
            <a:r>
              <a:rPr lang="en-US" altLang="zh-CN" sz="2000" b="0" dirty="0">
                <a:latin typeface="Lucida Console" panose="020B0609040504020204" pitchFamily="49" charset="0"/>
                <a:ea typeface="楷体_GB2312" pitchFamily="49" charset="-122"/>
              </a:rPr>
              <a:t>1.</a:t>
            </a:r>
          </a:p>
          <a:p>
            <a:pPr marL="342900" indent="-342900" eaLnBrk="0" hangingPunct="0">
              <a:lnSpc>
                <a:spcPct val="105000"/>
              </a:lnSpc>
              <a:spcBef>
                <a:spcPts val="1200"/>
              </a:spcBef>
              <a:buFont typeface="Wingdings" panose="05000000000000000000" pitchFamily="2" charset="2"/>
              <a:buChar char="Ø"/>
            </a:pPr>
            <a:r>
              <a:rPr lang="en-US" altLang="zh-CN" sz="2000" b="0" dirty="0">
                <a:latin typeface="Lucida Console" panose="020B0609040504020204" pitchFamily="49" charset="0"/>
                <a:ea typeface="楷体_GB2312" pitchFamily="49" charset="-122"/>
              </a:rPr>
              <a:t>SIZE</a:t>
            </a:r>
            <a:r>
              <a:rPr lang="zh-CN" altLang="en-US" sz="2000" b="0" dirty="0">
                <a:latin typeface="Lucida Console" panose="020B0609040504020204" pitchFamily="49" charset="0"/>
                <a:ea typeface="楷体_GB2312" pitchFamily="49" charset="-122"/>
              </a:rPr>
              <a:t>：返回分配给该变量的字节数，等于</a:t>
            </a:r>
            <a:r>
              <a:rPr lang="en-US" altLang="zh-CN" sz="2000" b="0" dirty="0">
                <a:latin typeface="Lucida Console" panose="020B0609040504020204" pitchFamily="49" charset="0"/>
                <a:ea typeface="楷体_GB2312" pitchFamily="49" charset="-122"/>
              </a:rPr>
              <a:t>TYPE</a:t>
            </a:r>
            <a:r>
              <a:rPr lang="zh-CN" altLang="en-US" sz="2000" b="0" dirty="0">
                <a:latin typeface="Lucida Console" panose="020B0609040504020204" pitchFamily="49" charset="0"/>
                <a:ea typeface="楷体_GB2312" pitchFamily="49" charset="-122"/>
              </a:rPr>
              <a:t>值*</a:t>
            </a:r>
            <a:r>
              <a:rPr lang="en-US" altLang="zh-CN" sz="2000" b="0" dirty="0">
                <a:latin typeface="Lucida Console" panose="020B0609040504020204" pitchFamily="49" charset="0"/>
                <a:ea typeface="楷体_GB2312" pitchFamily="49" charset="-122"/>
              </a:rPr>
              <a:t>LENGTH</a:t>
            </a:r>
            <a:r>
              <a:rPr lang="zh-CN" altLang="en-US" sz="2000" b="0" dirty="0">
                <a:latin typeface="Lucida Console" panose="020B0609040504020204" pitchFamily="49" charset="0"/>
                <a:ea typeface="楷体_GB2312" pitchFamily="49" charset="-122"/>
              </a:rPr>
              <a:t>值。</a:t>
            </a:r>
            <a:endParaRPr lang="en-US" altLang="zh-CN" sz="2000" b="0" dirty="0">
              <a:latin typeface="Lucida Console" panose="020B0609040504020204" pitchFamily="49" charset="0"/>
              <a:ea typeface="楷体_GB2312" pitchFamily="49" charset="-122"/>
            </a:endParaRPr>
          </a:p>
          <a:p>
            <a:pPr marL="342900" indent="-342900" eaLnBrk="0" hangingPunct="0">
              <a:lnSpc>
                <a:spcPct val="105000"/>
              </a:lnSpc>
              <a:spcBef>
                <a:spcPts val="1200"/>
              </a:spcBef>
              <a:buFont typeface="Wingdings" panose="05000000000000000000" pitchFamily="2" charset="2"/>
              <a:buChar char="Ø"/>
            </a:pPr>
            <a:r>
              <a:rPr lang="en-US" altLang="zh-CN" sz="2000" b="0" dirty="0">
                <a:latin typeface="Lucida Console" panose="020B0609040504020204" pitchFamily="49" charset="0"/>
                <a:ea typeface="楷体_GB2312" pitchFamily="49" charset="-122"/>
              </a:rPr>
              <a:t>OFFSET:</a:t>
            </a:r>
            <a:r>
              <a:rPr lang="zh-CN" altLang="en-US" sz="2000" b="0" dirty="0">
                <a:latin typeface="楷体_GB2312" pitchFamily="49" charset="-122"/>
                <a:ea typeface="楷体_GB2312" pitchFamily="49" charset="-122"/>
              </a:rPr>
              <a:t>回送变量或标号的偏移地址</a:t>
            </a:r>
            <a:endParaRPr lang="en-US" altLang="en-US" sz="2000" b="0" dirty="0">
              <a:latin typeface="楷体_GB2312" pitchFamily="49" charset="-122"/>
              <a:ea typeface="楷体_GB2312" pitchFamily="49" charset="-122"/>
            </a:endParaRPr>
          </a:p>
          <a:p>
            <a:pPr marL="342900" indent="-342900" eaLnBrk="0" hangingPunct="0">
              <a:lnSpc>
                <a:spcPct val="105000"/>
              </a:lnSpc>
              <a:spcBef>
                <a:spcPts val="1200"/>
              </a:spcBef>
              <a:buFont typeface="Wingdings" panose="05000000000000000000" pitchFamily="2" charset="2"/>
              <a:buChar char="Ø"/>
            </a:pPr>
            <a:r>
              <a:rPr lang="en-US" altLang="zh-CN" sz="2000" b="0" dirty="0">
                <a:latin typeface="Lucida Console" panose="020B0609040504020204" pitchFamily="49" charset="0"/>
                <a:ea typeface="楷体_GB2312" pitchFamily="49" charset="-122"/>
              </a:rPr>
              <a:t>SEG</a:t>
            </a:r>
            <a:r>
              <a:rPr lang="zh-CN" altLang="en-US" sz="2000" b="0" dirty="0">
                <a:latin typeface="Lucida Console" panose="020B0609040504020204" pitchFamily="49" charset="0"/>
                <a:ea typeface="楷体_GB2312" pitchFamily="49" charset="-122"/>
              </a:rPr>
              <a:t>：</a:t>
            </a:r>
            <a:r>
              <a:rPr lang="zh-CN" altLang="en-US" sz="2000" b="0" dirty="0">
                <a:latin typeface="楷体_GB2312" pitchFamily="49" charset="-122"/>
                <a:ea typeface="楷体_GB2312" pitchFamily="49" charset="-122"/>
              </a:rPr>
              <a:t>回送变量或标号的段地址</a:t>
            </a:r>
            <a:endParaRPr kumimoji="1" lang="en-US" altLang="zh-CN" sz="2000" dirty="0">
              <a:solidFill>
                <a:srgbClr val="FF0000"/>
              </a:solidFill>
              <a:ea typeface="宋体" panose="02010600030101010101" pitchFamily="2" charset="-122"/>
            </a:endParaRP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表达式操作符</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611560" y="1016732"/>
            <a:ext cx="7812868" cy="5447645"/>
          </a:xfrm>
          <a:prstGeom prst="rect">
            <a:avLst/>
          </a:prstGeom>
          <a:noFill/>
          <a:ln w="12700" cap="sq">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10000"/>
              </a:lnSpc>
              <a:defRPr sz="1800" b="0">
                <a:solidFill>
                  <a:srgbClr val="000000"/>
                </a:solidFill>
                <a:latin typeface="+mn-lt"/>
              </a:defRPr>
            </a:lvl1pPr>
          </a:lstStyle>
          <a:p>
            <a:r>
              <a:rPr lang="zh-CN" altLang="en-US" sz="2000" dirty="0"/>
              <a:t>例：</a:t>
            </a:r>
            <a:endParaRPr lang="en-US" altLang="en-US" sz="2000" dirty="0"/>
          </a:p>
          <a:p>
            <a:r>
              <a:rPr lang="en-US" altLang="en-US" sz="2000" dirty="0"/>
              <a:t>Data segment</a:t>
            </a:r>
          </a:p>
          <a:p>
            <a:pPr lvl="1"/>
            <a:r>
              <a:rPr lang="en-US" altLang="en-US" sz="2000" b="0" dirty="0"/>
              <a:t>ARRAY  DW   100 DUP (?)</a:t>
            </a:r>
          </a:p>
          <a:p>
            <a:pPr lvl="1"/>
            <a:r>
              <a:rPr lang="en-US" altLang="en-US" sz="2000" b="0" dirty="0"/>
              <a:t>TABLE   DB    ‘ABCD’</a:t>
            </a:r>
          </a:p>
          <a:p>
            <a:r>
              <a:rPr lang="en-US" altLang="en-US" sz="2000" dirty="0"/>
              <a:t>Data ends</a:t>
            </a:r>
          </a:p>
          <a:p>
            <a:r>
              <a:rPr lang="en-US" altLang="en-US" sz="2000" dirty="0"/>
              <a:t>…        </a:t>
            </a:r>
          </a:p>
          <a:p>
            <a:r>
              <a:rPr lang="en-US" altLang="en-US" sz="2000" dirty="0"/>
              <a:t>ADD  SI,  TYPE    ARRAY   	</a:t>
            </a:r>
            <a:r>
              <a:rPr lang="en-US" altLang="zh-CN" sz="2000" dirty="0"/>
              <a:t>; ADD  SI, 2</a:t>
            </a:r>
          </a:p>
          <a:p>
            <a:r>
              <a:rPr lang="en-US" altLang="en-US" sz="2000" dirty="0"/>
              <a:t>ADD  SI,  TYPE    TABLE   	</a:t>
            </a:r>
            <a:r>
              <a:rPr lang="en-US" altLang="zh-CN" sz="2000" dirty="0"/>
              <a:t>; ADD  SI, 1</a:t>
            </a:r>
          </a:p>
          <a:p>
            <a:r>
              <a:rPr lang="en-US" altLang="en-US" sz="2000" dirty="0"/>
              <a:t>MOV  CX,  LENGTH  ARRAY  	</a:t>
            </a:r>
            <a:r>
              <a:rPr lang="en-US" altLang="zh-CN" sz="2000" dirty="0"/>
              <a:t>; MOV  CX, 100</a:t>
            </a:r>
          </a:p>
          <a:p>
            <a:r>
              <a:rPr lang="en-US" altLang="en-US" sz="2000" dirty="0"/>
              <a:t>MOV  CX,  LENGTH  TABLE  	</a:t>
            </a:r>
            <a:r>
              <a:rPr lang="en-US" altLang="zh-CN" sz="2000" dirty="0"/>
              <a:t>; MOV  CX, 1</a:t>
            </a:r>
          </a:p>
          <a:p>
            <a:r>
              <a:rPr lang="en-US" altLang="en-US" sz="2000" dirty="0"/>
              <a:t>MOV  CX,  SIZE    ARRAY  	</a:t>
            </a:r>
            <a:r>
              <a:rPr lang="en-US" altLang="zh-CN" sz="2000" dirty="0"/>
              <a:t>; MOV  CX, 200</a:t>
            </a:r>
          </a:p>
          <a:p>
            <a:r>
              <a:rPr lang="en-US" altLang="en-US" sz="2000" dirty="0"/>
              <a:t>MOV  CX,  SIZE    TABLE  	</a:t>
            </a:r>
            <a:r>
              <a:rPr lang="en-US" altLang="zh-CN" sz="2000" dirty="0"/>
              <a:t>; MOV  CX, 1</a:t>
            </a:r>
          </a:p>
          <a:p>
            <a:endParaRPr lang="en-US" altLang="zh-CN" sz="2000" dirty="0"/>
          </a:p>
          <a:p>
            <a:r>
              <a:rPr lang="en-US" altLang="zh-CN" sz="2000" dirty="0"/>
              <a:t>MOV BX, OFFSET TABLE	; </a:t>
            </a:r>
            <a:r>
              <a:rPr lang="zh-CN" altLang="en-US" sz="2000" dirty="0"/>
              <a:t>返回变量</a:t>
            </a:r>
            <a:r>
              <a:rPr lang="en-US" altLang="zh-CN" sz="2000" dirty="0"/>
              <a:t>TABLE</a:t>
            </a:r>
            <a:r>
              <a:rPr lang="zh-CN" altLang="en-US" sz="2000" dirty="0"/>
              <a:t>的偏移地址</a:t>
            </a:r>
            <a:endParaRPr lang="en-US" altLang="zh-CN" sz="2000" dirty="0"/>
          </a:p>
          <a:p>
            <a:endParaRPr lang="en-US" altLang="zh-CN" sz="2000" dirty="0"/>
          </a:p>
          <a:p>
            <a:r>
              <a:rPr lang="en-US" altLang="zh-CN" sz="2000" dirty="0"/>
              <a:t>MOV BX, SEG TABLE		; </a:t>
            </a:r>
            <a:r>
              <a:rPr lang="zh-CN" altLang="en-US" sz="2000" dirty="0"/>
              <a:t>返回变量</a:t>
            </a:r>
            <a:r>
              <a:rPr lang="en-US" altLang="zh-CN" sz="2000" dirty="0"/>
              <a:t>TABLE</a:t>
            </a:r>
            <a:r>
              <a:rPr lang="zh-CN" altLang="en-US" sz="2000" dirty="0"/>
              <a:t>所在段的段地址</a:t>
            </a:r>
            <a:endParaRPr lang="en-US" altLang="zh-CN" sz="2000" dirty="0"/>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表达式操作符</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59532" y="1003300"/>
            <a:ext cx="8136904" cy="4835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lnSpc>
                <a:spcPct val="150000"/>
              </a:lnSpc>
              <a:buAutoNum type="arabicParenBoth" startAt="5"/>
            </a:pPr>
            <a:r>
              <a:rPr kumimoji="1" lang="zh-CN" altLang="en-US" sz="2000" dirty="0">
                <a:solidFill>
                  <a:srgbClr val="FF0000"/>
                </a:solidFill>
                <a:ea typeface="宋体" panose="02010600030101010101" pitchFamily="2" charset="-122"/>
              </a:rPr>
              <a:t>属性操作符： </a:t>
            </a:r>
            <a:r>
              <a:rPr kumimoji="1" lang="en-US" altLang="zh-CN" sz="2000" dirty="0">
                <a:solidFill>
                  <a:srgbClr val="FF0000"/>
                </a:solidFill>
                <a:ea typeface="宋体" panose="02010600030101010101" pitchFamily="2" charset="-122"/>
              </a:rPr>
              <a:t>SHORT</a:t>
            </a:r>
            <a:r>
              <a:rPr kumimoji="1" lang="zh-CN" altLang="en-US" sz="2000" dirty="0">
                <a:solidFill>
                  <a:srgbClr val="FF0000"/>
                </a:solidFill>
                <a:ea typeface="宋体" panose="02010600030101010101" pitchFamily="2" charset="-122"/>
              </a:rPr>
              <a:t>、 </a:t>
            </a:r>
            <a:r>
              <a:rPr kumimoji="1" lang="en-US" altLang="zh-CN" sz="2000" dirty="0">
                <a:solidFill>
                  <a:srgbClr val="FF0000"/>
                </a:solidFill>
                <a:ea typeface="宋体" panose="02010600030101010101" pitchFamily="2" charset="-122"/>
              </a:rPr>
              <a:t>HIGH</a:t>
            </a:r>
            <a:r>
              <a:rPr kumimoji="1" lang="zh-CN" altLang="en-US" sz="2000" dirty="0">
                <a:solidFill>
                  <a:srgbClr val="FF0000"/>
                </a:solidFill>
                <a:ea typeface="宋体" panose="02010600030101010101" pitchFamily="2" charset="-122"/>
              </a:rPr>
              <a:t>、</a:t>
            </a:r>
            <a:r>
              <a:rPr kumimoji="1" lang="en-US" altLang="zh-CN" sz="2000" dirty="0">
                <a:solidFill>
                  <a:srgbClr val="FF0000"/>
                </a:solidFill>
                <a:ea typeface="宋体" panose="02010600030101010101" pitchFamily="2" charset="-122"/>
              </a:rPr>
              <a:t>LOW</a:t>
            </a:r>
            <a:r>
              <a:rPr kumimoji="1" lang="zh-CN" altLang="en-US" sz="2000" dirty="0">
                <a:solidFill>
                  <a:srgbClr val="FF0000"/>
                </a:solidFill>
                <a:ea typeface="宋体" panose="02010600030101010101" pitchFamily="2" charset="-122"/>
              </a:rPr>
              <a:t>、</a:t>
            </a:r>
            <a:r>
              <a:rPr kumimoji="1" lang="en-US" altLang="zh-CN" sz="2000" dirty="0">
                <a:solidFill>
                  <a:srgbClr val="FF0000"/>
                </a:solidFill>
                <a:ea typeface="宋体" panose="02010600030101010101" pitchFamily="2" charset="-122"/>
              </a:rPr>
              <a:t>HIGHWORD</a:t>
            </a:r>
            <a:r>
              <a:rPr kumimoji="1" lang="zh-CN" altLang="en-US" sz="2000" dirty="0">
                <a:solidFill>
                  <a:srgbClr val="FF0000"/>
                </a:solidFill>
                <a:ea typeface="宋体" panose="02010600030101010101" pitchFamily="2" charset="-122"/>
              </a:rPr>
              <a:t>、</a:t>
            </a:r>
            <a:r>
              <a:rPr kumimoji="1" lang="en-US" altLang="zh-CN" sz="2000" dirty="0">
                <a:solidFill>
                  <a:srgbClr val="FF0000"/>
                </a:solidFill>
                <a:ea typeface="宋体" panose="02010600030101010101" pitchFamily="2" charset="-122"/>
              </a:rPr>
              <a:t>LOWWORD</a:t>
            </a:r>
          </a:p>
          <a:p>
            <a:pPr eaLnBrk="0" hangingPunct="0">
              <a:lnSpc>
                <a:spcPct val="150000"/>
              </a:lnSpc>
            </a:pPr>
            <a:endParaRPr kumimoji="1" lang="en-US" altLang="zh-CN" sz="2000" dirty="0">
              <a:solidFill>
                <a:srgbClr val="FF0000"/>
              </a:solidFill>
              <a:ea typeface="宋体" panose="02010600030101010101" pitchFamily="2" charset="-122"/>
            </a:endParaRPr>
          </a:p>
          <a:p>
            <a:pPr marL="342900" indent="-342900">
              <a:lnSpc>
                <a:spcPct val="110000"/>
              </a:lnSpc>
              <a:buFont typeface="Wingdings" panose="05000000000000000000" pitchFamily="2" charset="2"/>
              <a:buChar char="Ø"/>
            </a:pPr>
            <a:r>
              <a:rPr lang="en-US" altLang="zh-CN" sz="2000" b="0" dirty="0">
                <a:solidFill>
                  <a:srgbClr val="000000"/>
                </a:solidFill>
              </a:rPr>
              <a:t>SHORT</a:t>
            </a:r>
            <a:r>
              <a:rPr lang="zh-CN" altLang="en-US" sz="2000" b="0" dirty="0">
                <a:solidFill>
                  <a:srgbClr val="000000"/>
                </a:solidFill>
              </a:rPr>
              <a:t>：用来修饰跳转指令中转向地址的属性，指出转向地址在下一条指令的</a:t>
            </a:r>
            <a:r>
              <a:rPr lang="en-US" altLang="zh-CN" sz="2000" b="0" dirty="0">
                <a:solidFill>
                  <a:srgbClr val="000000"/>
                </a:solidFill>
              </a:rPr>
              <a:t>-127~+127</a:t>
            </a:r>
            <a:r>
              <a:rPr lang="zh-CN" altLang="en-US" sz="2000" b="0" dirty="0">
                <a:solidFill>
                  <a:srgbClr val="000000"/>
                </a:solidFill>
              </a:rPr>
              <a:t>个字节范围之内。如：</a:t>
            </a:r>
            <a:endParaRPr lang="en-US" altLang="zh-CN" sz="2000" b="0" dirty="0">
              <a:solidFill>
                <a:srgbClr val="000000"/>
              </a:solidFill>
            </a:endParaRPr>
          </a:p>
          <a:p>
            <a:pPr>
              <a:lnSpc>
                <a:spcPct val="110000"/>
              </a:lnSpc>
            </a:pPr>
            <a:r>
              <a:rPr lang="en-US" altLang="zh-CN" sz="2000" b="0" dirty="0">
                <a:solidFill>
                  <a:srgbClr val="000000"/>
                </a:solidFill>
              </a:rPr>
              <a:t>		JMP  SHORT  NEXT</a:t>
            </a:r>
          </a:p>
          <a:p>
            <a:pPr marL="342900" indent="-342900">
              <a:lnSpc>
                <a:spcPct val="110000"/>
              </a:lnSpc>
              <a:buFont typeface="Wingdings" panose="05000000000000000000" pitchFamily="2" charset="2"/>
              <a:buChar char="Ø"/>
            </a:pPr>
            <a:r>
              <a:rPr lang="en-US" altLang="en-US" sz="2000" b="0" dirty="0">
                <a:solidFill>
                  <a:srgbClr val="000000"/>
                </a:solidFill>
              </a:rPr>
              <a:t>HIGH</a:t>
            </a:r>
            <a:r>
              <a:rPr lang="zh-CN" altLang="en-US" sz="2000" b="0" dirty="0">
                <a:solidFill>
                  <a:srgbClr val="000000"/>
                </a:solidFill>
              </a:rPr>
              <a:t>和</a:t>
            </a:r>
            <a:r>
              <a:rPr lang="en-US" altLang="zh-CN" sz="2000" b="0" dirty="0">
                <a:solidFill>
                  <a:srgbClr val="000000"/>
                </a:solidFill>
              </a:rPr>
              <a:t>LOW </a:t>
            </a:r>
            <a:r>
              <a:rPr lang="zh-CN" altLang="en-US" sz="2000" b="0" dirty="0">
                <a:solidFill>
                  <a:srgbClr val="000000"/>
                </a:solidFill>
              </a:rPr>
              <a:t>：字节分离操作符。对一个数或表达式，</a:t>
            </a:r>
            <a:r>
              <a:rPr lang="en-US" altLang="zh-CN" sz="2000" b="0" dirty="0">
                <a:solidFill>
                  <a:srgbClr val="000000"/>
                </a:solidFill>
              </a:rPr>
              <a:t>HIGH</a:t>
            </a:r>
            <a:r>
              <a:rPr lang="zh-CN" altLang="en-US" sz="2000" b="0" dirty="0">
                <a:solidFill>
                  <a:srgbClr val="000000"/>
                </a:solidFill>
              </a:rPr>
              <a:t>取其高字节，</a:t>
            </a:r>
            <a:r>
              <a:rPr lang="en-US" altLang="zh-CN" sz="2000" b="0" dirty="0">
                <a:solidFill>
                  <a:srgbClr val="000000"/>
                </a:solidFill>
              </a:rPr>
              <a:t>LOW</a:t>
            </a:r>
            <a:r>
              <a:rPr lang="zh-CN" altLang="en-US" sz="2000" b="0" dirty="0">
                <a:solidFill>
                  <a:srgbClr val="000000"/>
                </a:solidFill>
              </a:rPr>
              <a:t>取其低字节。如：</a:t>
            </a:r>
            <a:endParaRPr lang="en-US" altLang="zh-CN" sz="2000" b="0" dirty="0">
              <a:solidFill>
                <a:srgbClr val="000000"/>
              </a:solidFill>
            </a:endParaRPr>
          </a:p>
          <a:p>
            <a:pPr>
              <a:lnSpc>
                <a:spcPct val="110000"/>
              </a:lnSpc>
            </a:pPr>
            <a:r>
              <a:rPr lang="en-US" altLang="en-US" sz="2000" b="0" dirty="0">
                <a:solidFill>
                  <a:srgbClr val="000000"/>
                </a:solidFill>
              </a:rPr>
              <a:t>		CONS  EQU  1234H</a:t>
            </a:r>
            <a:endParaRPr lang="en-US" altLang="zh-CN" sz="2000" b="0" dirty="0">
              <a:solidFill>
                <a:srgbClr val="000000"/>
              </a:solidFill>
            </a:endParaRPr>
          </a:p>
          <a:p>
            <a:pPr>
              <a:lnSpc>
                <a:spcPct val="110000"/>
              </a:lnSpc>
            </a:pPr>
            <a:r>
              <a:rPr lang="en-US" altLang="zh-CN" sz="2000" b="0" dirty="0">
                <a:solidFill>
                  <a:srgbClr val="000000"/>
                </a:solidFill>
              </a:rPr>
              <a:t>	              MOV   AH,  HIGH  CONS</a:t>
            </a:r>
          </a:p>
          <a:p>
            <a:pPr>
              <a:lnSpc>
                <a:spcPct val="110000"/>
              </a:lnSpc>
            </a:pPr>
            <a:r>
              <a:rPr lang="en-US" altLang="zh-CN" sz="2000" b="0" dirty="0">
                <a:solidFill>
                  <a:srgbClr val="000000"/>
                </a:solidFill>
              </a:rPr>
              <a:t>              		MOV   AL,  LOW   CONS </a:t>
            </a:r>
            <a:endParaRPr lang="en-US" altLang="en-US" sz="2000" b="0" dirty="0">
              <a:solidFill>
                <a:srgbClr val="000000"/>
              </a:solidFill>
            </a:endParaRPr>
          </a:p>
          <a:p>
            <a:pPr marL="342900" indent="-342900">
              <a:lnSpc>
                <a:spcPct val="110000"/>
              </a:lnSpc>
              <a:buFont typeface="Wingdings" panose="05000000000000000000" pitchFamily="2" charset="2"/>
              <a:buChar char="Ø"/>
            </a:pPr>
            <a:r>
              <a:rPr lang="en-US" altLang="zh-CN" sz="2000" b="0" dirty="0">
                <a:solidFill>
                  <a:srgbClr val="000000"/>
                </a:solidFill>
              </a:rPr>
              <a:t>HIGHWORD</a:t>
            </a:r>
            <a:r>
              <a:rPr lang="zh-CN" altLang="en-US" sz="2000" b="0" dirty="0">
                <a:solidFill>
                  <a:srgbClr val="000000"/>
                </a:solidFill>
              </a:rPr>
              <a:t>、</a:t>
            </a:r>
            <a:r>
              <a:rPr lang="en-US" altLang="zh-CN" sz="2000" b="0" dirty="0">
                <a:solidFill>
                  <a:srgbClr val="000000"/>
                </a:solidFill>
              </a:rPr>
              <a:t>LOWWORD</a:t>
            </a:r>
            <a:r>
              <a:rPr lang="zh-CN" altLang="en-US" sz="2000" b="0" dirty="0">
                <a:solidFill>
                  <a:srgbClr val="000000"/>
                </a:solidFill>
              </a:rPr>
              <a:t>：字分离操作符。对一个数或表达式，</a:t>
            </a:r>
            <a:r>
              <a:rPr lang="en-US" altLang="zh-CN" sz="2000" b="0" dirty="0">
                <a:solidFill>
                  <a:srgbClr val="000000"/>
                </a:solidFill>
              </a:rPr>
              <a:t>HIGHWORD</a:t>
            </a:r>
            <a:r>
              <a:rPr lang="zh-CN" altLang="en-US" sz="2000" b="0" dirty="0">
                <a:solidFill>
                  <a:srgbClr val="000000"/>
                </a:solidFill>
              </a:rPr>
              <a:t>取其高位字，</a:t>
            </a:r>
            <a:r>
              <a:rPr lang="en-US" altLang="zh-CN" sz="2000" b="0" dirty="0">
                <a:solidFill>
                  <a:srgbClr val="000000"/>
                </a:solidFill>
              </a:rPr>
              <a:t>LOWWORD</a:t>
            </a:r>
            <a:r>
              <a:rPr lang="zh-CN" altLang="en-US" sz="2000" b="0" dirty="0">
                <a:solidFill>
                  <a:srgbClr val="000000"/>
                </a:solidFill>
              </a:rPr>
              <a:t>取其低位字。</a:t>
            </a:r>
            <a:endParaRPr kumimoji="1" lang="en-US" altLang="en-US" sz="2000" dirty="0">
              <a:solidFill>
                <a:srgbClr val="FF0000"/>
              </a:solidFill>
              <a:ea typeface="宋体" panose="02010600030101010101" pitchFamily="2" charset="-122"/>
            </a:endParaRP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表达式操作符</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452120" y="1016732"/>
            <a:ext cx="8229600" cy="500988"/>
          </a:xfrm>
        </p:spPr>
        <p:txBody>
          <a:bodyPr/>
          <a:lstStyle/>
          <a:p>
            <a:r>
              <a:rPr lang="zh-CN" altLang="en-US" sz="2400" b="1" dirty="0">
                <a:solidFill>
                  <a:srgbClr val="336699"/>
                </a:solidFill>
                <a:effectLst/>
                <a:latin typeface="宋体" panose="02010600030101010101" pitchFamily="2" charset="-122"/>
                <a:ea typeface="宋体" panose="02010600030101010101" pitchFamily="2" charset="-122"/>
              </a:rPr>
              <a:t>运算符的优先级别</a:t>
            </a:r>
            <a:r>
              <a:rPr lang="zh-CN" altLang="en-US" sz="2400" dirty="0">
                <a:effectLst/>
                <a:latin typeface="宋体" panose="02010600030101010101" pitchFamily="2" charset="-122"/>
                <a:ea typeface="宋体" panose="02010600030101010101" pitchFamily="2" charset="-122"/>
              </a:rPr>
              <a:t> </a:t>
            </a:r>
          </a:p>
        </p:txBody>
      </p:sp>
      <p:graphicFrame>
        <p:nvGraphicFramePr>
          <p:cNvPr id="344068" name="Object 4"/>
          <p:cNvGraphicFramePr>
            <a:graphicFrameLocks noChangeAspect="1"/>
          </p:cNvGraphicFramePr>
          <p:nvPr/>
        </p:nvGraphicFramePr>
        <p:xfrm>
          <a:off x="611560" y="1664804"/>
          <a:ext cx="7897763" cy="4356484"/>
        </p:xfrm>
        <a:graphic>
          <a:graphicData uri="http://schemas.openxmlformats.org/presentationml/2006/ole">
            <mc:AlternateContent xmlns:mc="http://schemas.openxmlformats.org/markup-compatibility/2006">
              <mc:Choice xmlns:v="urn:schemas-microsoft-com:vml" Requires="v">
                <p:oleObj spid="_x0000_s22956" name="位图图像" r:id="rId3" imgW="4524375" imgH="2495550" progId="Paint.Picture">
                  <p:embed/>
                </p:oleObj>
              </mc:Choice>
              <mc:Fallback>
                <p:oleObj name="位图图像" r:id="rId3" imgW="4524375" imgH="2495550" progId="Paint.Picture">
                  <p:embed/>
                  <p:pic>
                    <p:nvPicPr>
                      <p:cNvPr id="0" name="图片 225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664804"/>
                        <a:ext cx="7897763" cy="4356484"/>
                      </a:xfrm>
                      <a:prstGeom prst="rect">
                        <a:avLst/>
                      </a:prstGeom>
                      <a:noFill/>
                      <a:ln>
                        <a:noFill/>
                      </a:ln>
                      <a:effectLst/>
                    </p:spPr>
                  </p:pic>
                </p:oleObj>
              </mc:Fallback>
            </mc:AlternateContent>
          </a:graphicData>
        </a:graphic>
      </p:graphicFrame>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表达式操作符</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295636" y="1304764"/>
            <a:ext cx="633670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zh-CN" altLang="en-US" sz="2800" b="1" dirty="0">
                <a:solidFill>
                  <a:srgbClr val="800000"/>
                </a:solidFill>
              </a:rPr>
              <a:t>第</a:t>
            </a:r>
            <a:r>
              <a:rPr lang="en-US" altLang="zh-CN" sz="2800" dirty="0">
                <a:solidFill>
                  <a:srgbClr val="800000"/>
                </a:solidFill>
              </a:rPr>
              <a:t>3</a:t>
            </a:r>
            <a:r>
              <a:rPr lang="zh-CN" altLang="en-US" sz="2800" dirty="0">
                <a:solidFill>
                  <a:srgbClr val="800000"/>
                </a:solidFill>
              </a:rPr>
              <a:t>讲作业：</a:t>
            </a:r>
            <a:endParaRPr lang="en-US" altLang="zh-CN" sz="2800" dirty="0">
              <a:solidFill>
                <a:srgbClr val="800000"/>
              </a:solidFill>
            </a:endParaRPr>
          </a:p>
          <a:p>
            <a:r>
              <a:rPr lang="en-US" altLang="zh-CN" sz="2800" dirty="0">
                <a:solidFill>
                  <a:srgbClr val="800000"/>
                </a:solidFill>
              </a:rPr>
              <a:t>	</a:t>
            </a:r>
            <a:r>
              <a:rPr lang="fr-FR" altLang="zh-CN" sz="2800" dirty="0">
                <a:solidFill>
                  <a:srgbClr val="800000"/>
                </a:solidFill>
              </a:rPr>
              <a:t> Page 155 -158</a:t>
            </a:r>
            <a:r>
              <a:rPr lang="zh-CN" altLang="en-US" sz="2800" dirty="0">
                <a:solidFill>
                  <a:srgbClr val="800000"/>
                </a:solidFill>
              </a:rPr>
              <a:t>：</a:t>
            </a:r>
            <a:r>
              <a:rPr lang="fr-FR" altLang="zh-CN" sz="2800" dirty="0">
                <a:solidFill>
                  <a:srgbClr val="800000"/>
                </a:solidFill>
              </a:rPr>
              <a:t>4.1</a:t>
            </a:r>
            <a:r>
              <a:rPr lang="zh-CN" altLang="en-US" sz="2800" dirty="0">
                <a:solidFill>
                  <a:srgbClr val="800000"/>
                </a:solidFill>
              </a:rPr>
              <a:t>、</a:t>
            </a:r>
            <a:r>
              <a:rPr lang="en-US" altLang="zh-CN" sz="2800" dirty="0">
                <a:solidFill>
                  <a:srgbClr val="800000"/>
                </a:solidFill>
              </a:rPr>
              <a:t>4.14</a:t>
            </a:r>
            <a:endParaRPr lang="fr-FR" altLang="zh-CN" sz="2800" dirty="0">
              <a:solidFill>
                <a:srgbClr val="800000"/>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762000" y="1304764"/>
            <a:ext cx="7696200" cy="4471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0" lang="en-US" altLang="zh-CN" b="1" dirty="0">
                <a:latin typeface="华文宋体" panose="02010600040101010101" pitchFamily="2" charset="-122"/>
                <a:ea typeface="华文宋体" panose="02010600040101010101" pitchFamily="2" charset="-122"/>
              </a:rPr>
              <a:t>     </a:t>
            </a:r>
            <a:r>
              <a:rPr lang="zh-CN" altLang="en-US" dirty="0">
                <a:latin typeface="华文宋体" panose="02010600040101010101" pitchFamily="2" charset="-122"/>
                <a:ea typeface="华文宋体" panose="02010600040101010101" pitchFamily="2" charset="-122"/>
              </a:rPr>
              <a:t>常用的汇编程序有</a:t>
            </a:r>
            <a:r>
              <a:rPr lang="en-US" altLang="zh-CN" dirty="0">
                <a:solidFill>
                  <a:srgbClr val="FF3300"/>
                </a:solidFill>
                <a:latin typeface="华文宋体" panose="02010600040101010101" pitchFamily="2" charset="-122"/>
                <a:ea typeface="华文宋体" panose="02010600040101010101" pitchFamily="2" charset="-122"/>
              </a:rPr>
              <a:t>Microsoft</a:t>
            </a:r>
            <a:r>
              <a:rPr lang="zh-CN" altLang="en-US" dirty="0">
                <a:solidFill>
                  <a:srgbClr val="FF3300"/>
                </a:solidFill>
                <a:latin typeface="华文宋体" panose="02010600040101010101" pitchFamily="2" charset="-122"/>
                <a:ea typeface="华文宋体" panose="02010600040101010101" pitchFamily="2" charset="-122"/>
              </a:rPr>
              <a:t>公司的宏汇编程序</a:t>
            </a:r>
            <a:r>
              <a:rPr lang="en-US" altLang="zh-CN" dirty="0">
                <a:latin typeface="华文宋体" panose="02010600040101010101" pitchFamily="2" charset="-122"/>
                <a:ea typeface="华文宋体" panose="02010600040101010101" pitchFamily="2" charset="-122"/>
              </a:rPr>
              <a:t>MASM</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Macro Assembler</a:t>
            </a:r>
            <a:r>
              <a:rPr lang="zh-CN" altLang="en-US" dirty="0">
                <a:latin typeface="华文宋体" panose="02010600040101010101" pitchFamily="2" charset="-122"/>
                <a:ea typeface="华文宋体" panose="02010600040101010101" pitchFamily="2" charset="-122"/>
              </a:rPr>
              <a:t>）和</a:t>
            </a:r>
            <a:r>
              <a:rPr lang="en-US" altLang="zh-CN" dirty="0">
                <a:latin typeface="华文宋体" panose="02010600040101010101" pitchFamily="2" charset="-122"/>
                <a:ea typeface="华文宋体" panose="02010600040101010101" pitchFamily="2" charset="-122"/>
              </a:rPr>
              <a:t>Borland</a:t>
            </a:r>
            <a:r>
              <a:rPr lang="zh-CN" altLang="en-US" dirty="0">
                <a:latin typeface="华文宋体" panose="02010600040101010101" pitchFamily="2" charset="-122"/>
                <a:ea typeface="华文宋体" panose="02010600040101010101" pitchFamily="2" charset="-122"/>
              </a:rPr>
              <a:t>公司推出的</a:t>
            </a:r>
            <a:r>
              <a:rPr lang="en-US" altLang="zh-CN" dirty="0">
                <a:latin typeface="华文宋体" panose="02010600040101010101" pitchFamily="2" charset="-122"/>
                <a:ea typeface="华文宋体" panose="02010600040101010101" pitchFamily="2" charset="-122"/>
              </a:rPr>
              <a:t>TASM</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Turbo Assembler</a:t>
            </a:r>
            <a:r>
              <a:rPr lang="zh-CN" altLang="en-US" dirty="0">
                <a:latin typeface="华文宋体" panose="02010600040101010101" pitchFamily="2" charset="-122"/>
                <a:ea typeface="华文宋体" panose="02010600040101010101" pitchFamily="2" charset="-122"/>
              </a:rPr>
              <a:t>）两种。</a:t>
            </a:r>
            <a:endParaRPr lang="en-US" altLang="zh-CN" dirty="0">
              <a:latin typeface="华文宋体" panose="02010600040101010101" pitchFamily="2" charset="-122"/>
              <a:ea typeface="华文宋体" panose="02010600040101010101" pitchFamily="2" charset="-122"/>
            </a:endParaRPr>
          </a:p>
          <a:p>
            <a:pPr>
              <a:lnSpc>
                <a:spcPct val="150000"/>
              </a:lnSpc>
            </a:pPr>
            <a:r>
              <a:rPr kumimoji="0" lang="en-US" altLang="zh-CN" b="1" dirty="0">
                <a:latin typeface="华文宋体" panose="02010600040101010101" pitchFamily="2" charset="-122"/>
                <a:ea typeface="华文宋体" panose="02010600040101010101" pitchFamily="2" charset="-122"/>
              </a:rPr>
              <a:t>     </a:t>
            </a:r>
            <a:endParaRPr lang="en-US" altLang="zh-CN" dirty="0">
              <a:solidFill>
                <a:srgbClr val="000000"/>
              </a:solidFill>
              <a:latin typeface="华文宋体" panose="02010600040101010101" pitchFamily="2" charset="-122"/>
              <a:ea typeface="华文宋体" panose="02010600040101010101" pitchFamily="2" charset="-122"/>
            </a:endParaRPr>
          </a:p>
          <a:p>
            <a:pPr>
              <a:lnSpc>
                <a:spcPct val="150000"/>
              </a:lnSpc>
            </a:pPr>
            <a:r>
              <a:rPr lang="zh-CN" altLang="en-US" dirty="0">
                <a:solidFill>
                  <a:srgbClr val="FF3300"/>
                </a:solidFill>
                <a:latin typeface="华文宋体" panose="02010600040101010101" pitchFamily="2" charset="-122"/>
                <a:ea typeface="华文宋体" panose="02010600040101010101" pitchFamily="2" charset="-122"/>
              </a:rPr>
              <a:t>汇编程序的主要功能：</a:t>
            </a:r>
            <a:endParaRPr lang="zh-CN" altLang="en-US" dirty="0">
              <a:solidFill>
                <a:srgbClr val="000000"/>
              </a:solidFill>
              <a:latin typeface="华文宋体" panose="02010600040101010101" pitchFamily="2" charset="-122"/>
              <a:ea typeface="华文宋体" panose="02010600040101010101" pitchFamily="2" charset="-122"/>
            </a:endParaRPr>
          </a:p>
          <a:p>
            <a:pPr>
              <a:lnSpc>
                <a:spcPct val="150000"/>
              </a:lnSpc>
            </a:pPr>
            <a:r>
              <a:rPr lang="zh-CN" altLang="en-US" dirty="0">
                <a:solidFill>
                  <a:srgbClr val="000000"/>
                </a:solidFill>
                <a:latin typeface="华文宋体" panose="02010600040101010101" pitchFamily="2" charset="-122"/>
                <a:ea typeface="华文宋体" panose="02010600040101010101" pitchFamily="2" charset="-122"/>
              </a:rPr>
              <a:t> （</a:t>
            </a:r>
            <a:r>
              <a:rPr lang="en-US" altLang="zh-CN" dirty="0">
                <a:solidFill>
                  <a:srgbClr val="000000"/>
                </a:solidFill>
                <a:latin typeface="华文宋体" panose="02010600040101010101" pitchFamily="2" charset="-122"/>
                <a:ea typeface="华文宋体" panose="02010600040101010101" pitchFamily="2" charset="-122"/>
              </a:rPr>
              <a:t>1</a:t>
            </a:r>
            <a:r>
              <a:rPr lang="zh-CN" altLang="en-US" dirty="0">
                <a:solidFill>
                  <a:srgbClr val="000000"/>
                </a:solidFill>
                <a:latin typeface="华文宋体" panose="02010600040101010101" pitchFamily="2" charset="-122"/>
                <a:ea typeface="华文宋体" panose="02010600040101010101" pitchFamily="2" charset="-122"/>
              </a:rPr>
              <a:t>）检查源程序，给出出错信息。</a:t>
            </a:r>
          </a:p>
          <a:p>
            <a:pPr>
              <a:lnSpc>
                <a:spcPct val="150000"/>
              </a:lnSpc>
            </a:pPr>
            <a:r>
              <a:rPr lang="zh-CN" altLang="en-US" dirty="0">
                <a:solidFill>
                  <a:srgbClr val="000000"/>
                </a:solidFill>
                <a:latin typeface="华文宋体" panose="02010600040101010101" pitchFamily="2" charset="-122"/>
                <a:ea typeface="华文宋体" panose="02010600040101010101" pitchFamily="2" charset="-122"/>
              </a:rPr>
              <a:t> （</a:t>
            </a:r>
            <a:r>
              <a:rPr lang="en-US" altLang="zh-CN" dirty="0">
                <a:solidFill>
                  <a:srgbClr val="000000"/>
                </a:solidFill>
                <a:latin typeface="华文宋体" panose="02010600040101010101" pitchFamily="2" charset="-122"/>
                <a:ea typeface="华文宋体" panose="02010600040101010101" pitchFamily="2" charset="-122"/>
              </a:rPr>
              <a:t>2</a:t>
            </a:r>
            <a:r>
              <a:rPr lang="zh-CN" altLang="en-US" dirty="0">
                <a:solidFill>
                  <a:srgbClr val="000000"/>
                </a:solidFill>
                <a:latin typeface="华文宋体" panose="02010600040101010101" pitchFamily="2" charset="-122"/>
                <a:ea typeface="华文宋体" panose="02010600040101010101" pitchFamily="2" charset="-122"/>
              </a:rPr>
              <a:t>）产生目标文件</a:t>
            </a:r>
            <a:r>
              <a:rPr lang="en-US" altLang="zh-CN" dirty="0">
                <a:solidFill>
                  <a:srgbClr val="000000"/>
                </a:solidFill>
                <a:latin typeface="华文宋体" panose="02010600040101010101" pitchFamily="2" charset="-122"/>
                <a:ea typeface="华文宋体" panose="02010600040101010101" pitchFamily="2" charset="-122"/>
              </a:rPr>
              <a:t>(.</a:t>
            </a:r>
            <a:r>
              <a:rPr lang="en-US" altLang="zh-CN" dirty="0" err="1">
                <a:solidFill>
                  <a:srgbClr val="000000"/>
                </a:solidFill>
                <a:latin typeface="华文宋体" panose="02010600040101010101" pitchFamily="2" charset="-122"/>
                <a:ea typeface="华文宋体" panose="02010600040101010101" pitchFamily="2" charset="-122"/>
              </a:rPr>
              <a:t>obj</a:t>
            </a:r>
            <a:r>
              <a:rPr lang="en-US" altLang="zh-CN" dirty="0">
                <a:solidFill>
                  <a:srgbClr val="000000"/>
                </a:solidFill>
                <a:latin typeface="华文宋体" panose="02010600040101010101" pitchFamily="2" charset="-122"/>
                <a:ea typeface="华文宋体" panose="02010600040101010101" pitchFamily="2" charset="-122"/>
              </a:rPr>
              <a:t>)</a:t>
            </a:r>
            <a:r>
              <a:rPr lang="zh-CN" altLang="en-US" dirty="0">
                <a:solidFill>
                  <a:srgbClr val="000000"/>
                </a:solidFill>
                <a:latin typeface="华文宋体" panose="02010600040101010101" pitchFamily="2" charset="-122"/>
                <a:ea typeface="华文宋体" panose="02010600040101010101" pitchFamily="2" charset="-122"/>
              </a:rPr>
              <a:t>和列表文件</a:t>
            </a:r>
            <a:r>
              <a:rPr lang="en-US" altLang="zh-CN" dirty="0">
                <a:solidFill>
                  <a:srgbClr val="000000"/>
                </a:solidFill>
                <a:latin typeface="华文宋体" panose="02010600040101010101" pitchFamily="2" charset="-122"/>
                <a:ea typeface="华文宋体" panose="02010600040101010101" pitchFamily="2" charset="-122"/>
              </a:rPr>
              <a:t>(.</a:t>
            </a:r>
            <a:r>
              <a:rPr lang="en-US" altLang="zh-CN" dirty="0" err="1">
                <a:solidFill>
                  <a:srgbClr val="000000"/>
                </a:solidFill>
                <a:latin typeface="华文宋体" panose="02010600040101010101" pitchFamily="2" charset="-122"/>
                <a:ea typeface="华文宋体" panose="02010600040101010101" pitchFamily="2" charset="-122"/>
              </a:rPr>
              <a:t>lst</a:t>
            </a:r>
            <a:r>
              <a:rPr lang="en-US" altLang="zh-CN" dirty="0">
                <a:solidFill>
                  <a:srgbClr val="000000"/>
                </a:solidFill>
                <a:latin typeface="华文宋体" panose="02010600040101010101" pitchFamily="2" charset="-122"/>
                <a:ea typeface="华文宋体" panose="02010600040101010101" pitchFamily="2" charset="-122"/>
              </a:rPr>
              <a:t>)</a:t>
            </a:r>
            <a:r>
              <a:rPr lang="zh-CN" altLang="en-US" dirty="0">
                <a:solidFill>
                  <a:srgbClr val="000000"/>
                </a:solidFill>
                <a:latin typeface="华文宋体" panose="02010600040101010101" pitchFamily="2" charset="-122"/>
                <a:ea typeface="华文宋体" panose="02010600040101010101" pitchFamily="2" charset="-122"/>
              </a:rPr>
              <a:t>。</a:t>
            </a:r>
          </a:p>
          <a:p>
            <a:pPr>
              <a:lnSpc>
                <a:spcPct val="150000"/>
              </a:lnSpc>
            </a:pPr>
            <a:r>
              <a:rPr lang="zh-CN" altLang="en-US" dirty="0">
                <a:solidFill>
                  <a:srgbClr val="000000"/>
                </a:solidFill>
                <a:latin typeface="华文宋体" panose="02010600040101010101" pitchFamily="2" charset="-122"/>
                <a:ea typeface="华文宋体" panose="02010600040101010101" pitchFamily="2" charset="-122"/>
              </a:rPr>
              <a:t> （</a:t>
            </a:r>
            <a:r>
              <a:rPr lang="en-US" altLang="zh-CN" dirty="0">
                <a:solidFill>
                  <a:srgbClr val="000000"/>
                </a:solidFill>
                <a:latin typeface="华文宋体" panose="02010600040101010101" pitchFamily="2" charset="-122"/>
                <a:ea typeface="华文宋体" panose="02010600040101010101" pitchFamily="2" charset="-122"/>
              </a:rPr>
              <a:t>3</a:t>
            </a:r>
            <a:r>
              <a:rPr lang="zh-CN" altLang="en-US" dirty="0">
                <a:solidFill>
                  <a:srgbClr val="000000"/>
                </a:solidFill>
                <a:latin typeface="华文宋体" panose="02010600040101010101" pitchFamily="2" charset="-122"/>
                <a:ea typeface="华文宋体" panose="02010600040101010101" pitchFamily="2" charset="-122"/>
              </a:rPr>
              <a:t>）展开宏指令。</a:t>
            </a:r>
            <a:endParaRPr kumimoji="0" lang="zh-CN" altLang="en-US" b="1" dirty="0">
              <a:solidFill>
                <a:srgbClr val="000000"/>
              </a:solidFill>
              <a:latin typeface="华文宋体" panose="02010600040101010101" pitchFamily="2" charset="-122"/>
              <a:ea typeface="华文宋体" panose="02010600040101010101" pitchFamily="2" charset="-12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汇编程序功能</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313682" y="1162046"/>
            <a:ext cx="460893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sz="2800" b="1" dirty="0">
                <a:solidFill>
                  <a:srgbClr val="800000"/>
                </a:solidFill>
              </a:rPr>
              <a:t>程序运行步骤及生成的文件</a:t>
            </a:r>
          </a:p>
        </p:txBody>
      </p:sp>
      <p:sp>
        <p:nvSpPr>
          <p:cNvPr id="4099" name="Text Box 3"/>
          <p:cNvSpPr txBox="1">
            <a:spLocks noChangeArrowheads="1"/>
          </p:cNvSpPr>
          <p:nvPr/>
        </p:nvSpPr>
        <p:spPr bwMode="auto">
          <a:xfrm>
            <a:off x="4304940" y="2484437"/>
            <a:ext cx="1881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txBody>
          <a:bodyPr/>
          <a:lstStyle/>
          <a:p>
            <a:pPr algn="ctr" eaLnBrk="0" hangingPunct="0"/>
            <a:r>
              <a:rPr kumimoji="0" lang="en-US" altLang="zh-CN" sz="2000" b="1" dirty="0">
                <a:solidFill>
                  <a:srgbClr val="FF0000"/>
                </a:solidFill>
                <a:latin typeface="Arial" panose="020B0604020202020204" pitchFamily="34" charset="0"/>
                <a:ea typeface="黑体" panose="02010609060101010101" pitchFamily="2" charset="-122"/>
              </a:rPr>
              <a:t>myfile.asm</a:t>
            </a:r>
          </a:p>
        </p:txBody>
      </p:sp>
      <p:sp>
        <p:nvSpPr>
          <p:cNvPr id="4100" name="Text Box 4"/>
          <p:cNvSpPr txBox="1">
            <a:spLocks noChangeArrowheads="1"/>
          </p:cNvSpPr>
          <p:nvPr/>
        </p:nvSpPr>
        <p:spPr bwMode="auto">
          <a:xfrm>
            <a:off x="3511190" y="1874837"/>
            <a:ext cx="1879600" cy="534988"/>
          </a:xfrm>
          <a:prstGeom prst="rect">
            <a:avLst/>
          </a:prstGeom>
          <a:solidFill>
            <a:srgbClr val="FFFF99"/>
          </a:solidFill>
          <a:ln w="9525">
            <a:solidFill>
              <a:schemeClr val="bg2"/>
            </a:solidFill>
            <a:miter lim="800000"/>
          </a:ln>
        </p:spPr>
        <p:txBody>
          <a:bodyPr/>
          <a:lstStyle/>
          <a:p>
            <a:pPr algn="ctr" eaLnBrk="0" hangingPunct="0"/>
            <a:r>
              <a:rPr kumimoji="0" lang="zh-CN" altLang="en-US" b="1" dirty="0">
                <a:solidFill>
                  <a:srgbClr val="000000"/>
                </a:solidFill>
                <a:latin typeface="黑体" panose="02010609060101010101" pitchFamily="2" charset="-122"/>
                <a:ea typeface="黑体" panose="02010609060101010101" pitchFamily="2" charset="-122"/>
              </a:rPr>
              <a:t>编辑程序</a:t>
            </a:r>
          </a:p>
        </p:txBody>
      </p:sp>
      <p:sp>
        <p:nvSpPr>
          <p:cNvPr id="4101" name="Text Box 5"/>
          <p:cNvSpPr txBox="1">
            <a:spLocks noChangeArrowheads="1"/>
          </p:cNvSpPr>
          <p:nvPr/>
        </p:nvSpPr>
        <p:spPr bwMode="auto">
          <a:xfrm>
            <a:off x="3511190" y="3173412"/>
            <a:ext cx="1879600" cy="534988"/>
          </a:xfrm>
          <a:prstGeom prst="rect">
            <a:avLst/>
          </a:prstGeom>
          <a:solidFill>
            <a:srgbClr val="FFFF99"/>
          </a:solidFill>
          <a:ln w="9525">
            <a:solidFill>
              <a:schemeClr val="bg2"/>
            </a:solidFill>
            <a:miter lim="800000"/>
          </a:ln>
        </p:spPr>
        <p:txBody>
          <a:bodyPr/>
          <a:lstStyle/>
          <a:p>
            <a:pPr algn="ctr" eaLnBrk="0" hangingPunct="0"/>
            <a:r>
              <a:rPr kumimoji="0" lang="zh-CN" altLang="en-US" b="1" dirty="0">
                <a:solidFill>
                  <a:srgbClr val="000000"/>
                </a:solidFill>
                <a:latin typeface="黑体" panose="02010609060101010101" pitchFamily="2" charset="-122"/>
                <a:ea typeface="黑体" panose="02010609060101010101" pitchFamily="2" charset="-122"/>
              </a:rPr>
              <a:t>汇编程序</a:t>
            </a:r>
          </a:p>
        </p:txBody>
      </p:sp>
      <p:sp>
        <p:nvSpPr>
          <p:cNvPr id="4102" name="Text Box 6"/>
          <p:cNvSpPr txBox="1">
            <a:spLocks noChangeArrowheads="1"/>
          </p:cNvSpPr>
          <p:nvPr/>
        </p:nvSpPr>
        <p:spPr bwMode="auto">
          <a:xfrm>
            <a:off x="3511189" y="4999037"/>
            <a:ext cx="1879600" cy="534988"/>
          </a:xfrm>
          <a:prstGeom prst="rect">
            <a:avLst/>
          </a:prstGeom>
          <a:solidFill>
            <a:srgbClr val="FFFF99"/>
          </a:solidFill>
          <a:ln w="9525">
            <a:solidFill>
              <a:schemeClr val="bg2"/>
            </a:solidFill>
            <a:miter lim="800000"/>
          </a:ln>
        </p:spPr>
        <p:txBody>
          <a:bodyPr/>
          <a:lstStyle/>
          <a:p>
            <a:pPr algn="ctr" eaLnBrk="0" hangingPunct="0"/>
            <a:r>
              <a:rPr kumimoji="0" lang="zh-CN" altLang="en-US" b="1">
                <a:solidFill>
                  <a:srgbClr val="000000"/>
                </a:solidFill>
                <a:latin typeface="黑体" panose="02010609060101010101" pitchFamily="2" charset="-122"/>
                <a:ea typeface="黑体" panose="02010609060101010101" pitchFamily="2" charset="-122"/>
              </a:rPr>
              <a:t>连接程序</a:t>
            </a:r>
          </a:p>
        </p:txBody>
      </p:sp>
      <p:sp>
        <p:nvSpPr>
          <p:cNvPr id="4103" name="Line 7"/>
          <p:cNvSpPr>
            <a:spLocks noChangeShapeType="1"/>
          </p:cNvSpPr>
          <p:nvPr/>
        </p:nvSpPr>
        <p:spPr bwMode="auto">
          <a:xfrm>
            <a:off x="4457340" y="2408237"/>
            <a:ext cx="0" cy="779463"/>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4" name="Text Box 8"/>
          <p:cNvSpPr txBox="1">
            <a:spLocks noChangeArrowheads="1"/>
          </p:cNvSpPr>
          <p:nvPr/>
        </p:nvSpPr>
        <p:spPr bwMode="auto">
          <a:xfrm>
            <a:off x="5295540" y="3856037"/>
            <a:ext cx="19446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eaLnBrk="0" hangingPunct="0"/>
            <a:r>
              <a:rPr kumimoji="0" lang="en-US" altLang="zh-CN" sz="2000" b="1">
                <a:solidFill>
                  <a:srgbClr val="000000"/>
                </a:solidFill>
                <a:latin typeface="Arial" panose="020B0604020202020204" pitchFamily="34" charset="0"/>
                <a:ea typeface="黑体" panose="02010609060101010101" pitchFamily="2" charset="-122"/>
              </a:rPr>
              <a:t>myfile.crf</a:t>
            </a:r>
          </a:p>
        </p:txBody>
      </p:sp>
      <p:sp>
        <p:nvSpPr>
          <p:cNvPr id="4105" name="Text Box 9"/>
          <p:cNvSpPr txBox="1">
            <a:spLocks noChangeArrowheads="1"/>
          </p:cNvSpPr>
          <p:nvPr/>
        </p:nvSpPr>
        <p:spPr bwMode="auto">
          <a:xfrm>
            <a:off x="5371740" y="4389437"/>
            <a:ext cx="226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b="1" dirty="0">
                <a:solidFill>
                  <a:srgbClr val="3333FF"/>
                </a:solidFill>
                <a:latin typeface="Arial" panose="020B0604020202020204" pitchFamily="34" charset="0"/>
                <a:ea typeface="黑体" panose="02010609060101010101" pitchFamily="2" charset="-122"/>
              </a:rPr>
              <a:t>otherfiles.obj</a:t>
            </a:r>
          </a:p>
        </p:txBody>
      </p:sp>
      <p:sp>
        <p:nvSpPr>
          <p:cNvPr id="4106" name="Line 10"/>
          <p:cNvSpPr>
            <a:spLocks noChangeShapeType="1"/>
          </p:cNvSpPr>
          <p:nvPr/>
        </p:nvSpPr>
        <p:spPr bwMode="auto">
          <a:xfrm>
            <a:off x="4457340" y="3703637"/>
            <a:ext cx="0" cy="1298575"/>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7" name="Line 11"/>
          <p:cNvSpPr>
            <a:spLocks noChangeShapeType="1"/>
          </p:cNvSpPr>
          <p:nvPr/>
        </p:nvSpPr>
        <p:spPr bwMode="auto">
          <a:xfrm>
            <a:off x="3957278" y="3717925"/>
            <a:ext cx="0" cy="390525"/>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08" name="Line 12"/>
          <p:cNvSpPr>
            <a:spLocks noChangeShapeType="1"/>
          </p:cNvSpPr>
          <p:nvPr/>
        </p:nvSpPr>
        <p:spPr bwMode="auto">
          <a:xfrm>
            <a:off x="4914540" y="3703637"/>
            <a:ext cx="0" cy="390525"/>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09" name="Line 13"/>
          <p:cNvSpPr>
            <a:spLocks noChangeShapeType="1"/>
          </p:cNvSpPr>
          <p:nvPr/>
        </p:nvSpPr>
        <p:spPr bwMode="auto">
          <a:xfrm flipH="1">
            <a:off x="3390540" y="4084637"/>
            <a:ext cx="587375"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0" name="Line 14"/>
          <p:cNvSpPr>
            <a:spLocks noChangeShapeType="1"/>
          </p:cNvSpPr>
          <p:nvPr/>
        </p:nvSpPr>
        <p:spPr bwMode="auto">
          <a:xfrm>
            <a:off x="4914540" y="4084637"/>
            <a:ext cx="587375"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1" name="Text Box 15"/>
          <p:cNvSpPr txBox="1">
            <a:spLocks noChangeArrowheads="1"/>
          </p:cNvSpPr>
          <p:nvPr/>
        </p:nvSpPr>
        <p:spPr bwMode="auto">
          <a:xfrm>
            <a:off x="1714140" y="3856037"/>
            <a:ext cx="187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b="1" dirty="0" err="1">
                <a:solidFill>
                  <a:srgbClr val="000000"/>
                </a:solidFill>
                <a:latin typeface="Arial" panose="020B0604020202020204" pitchFamily="34" charset="0"/>
                <a:ea typeface="黑体" panose="02010609060101010101" pitchFamily="2" charset="-122"/>
              </a:rPr>
              <a:t>myfile.lst</a:t>
            </a:r>
            <a:endParaRPr kumimoji="0" lang="en-US" altLang="zh-CN" sz="2000" b="1" dirty="0">
              <a:solidFill>
                <a:srgbClr val="000000"/>
              </a:solidFill>
              <a:latin typeface="Arial" panose="020B0604020202020204" pitchFamily="34" charset="0"/>
              <a:ea typeface="黑体" panose="02010609060101010101" pitchFamily="2" charset="-122"/>
            </a:endParaRPr>
          </a:p>
        </p:txBody>
      </p:sp>
      <p:sp>
        <p:nvSpPr>
          <p:cNvPr id="4112" name="Text Box 16"/>
          <p:cNvSpPr txBox="1">
            <a:spLocks noChangeArrowheads="1"/>
          </p:cNvSpPr>
          <p:nvPr/>
        </p:nvSpPr>
        <p:spPr bwMode="auto">
          <a:xfrm>
            <a:off x="2882354" y="4465637"/>
            <a:ext cx="187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b="1" dirty="0">
                <a:solidFill>
                  <a:srgbClr val="FF0000"/>
                </a:solidFill>
                <a:latin typeface="Arial" panose="020B0604020202020204" pitchFamily="34" charset="0"/>
                <a:ea typeface="黑体" panose="02010609060101010101" pitchFamily="2" charset="-122"/>
              </a:rPr>
              <a:t>myfile.obj</a:t>
            </a:r>
          </a:p>
        </p:txBody>
      </p:sp>
      <p:sp>
        <p:nvSpPr>
          <p:cNvPr id="4113" name="Text Box 17"/>
          <p:cNvSpPr txBox="1">
            <a:spLocks noChangeArrowheads="1"/>
          </p:cNvSpPr>
          <p:nvPr/>
        </p:nvSpPr>
        <p:spPr bwMode="auto">
          <a:xfrm>
            <a:off x="5447940" y="5644604"/>
            <a:ext cx="187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b="1" dirty="0" err="1">
                <a:solidFill>
                  <a:srgbClr val="000000"/>
                </a:solidFill>
                <a:latin typeface="Arial" panose="020B0604020202020204" pitchFamily="34" charset="0"/>
                <a:ea typeface="黑体" panose="02010609060101010101" pitchFamily="2" charset="-122"/>
              </a:rPr>
              <a:t>myfile.map</a:t>
            </a:r>
            <a:endParaRPr kumimoji="0" lang="en-US" altLang="zh-CN" sz="2000" b="1" dirty="0">
              <a:solidFill>
                <a:srgbClr val="000000"/>
              </a:solidFill>
              <a:latin typeface="Arial" panose="020B0604020202020204" pitchFamily="34" charset="0"/>
              <a:ea typeface="黑体" panose="02010609060101010101" pitchFamily="2" charset="-122"/>
            </a:endParaRPr>
          </a:p>
        </p:txBody>
      </p:sp>
      <p:sp>
        <p:nvSpPr>
          <p:cNvPr id="4114" name="Text Box 18"/>
          <p:cNvSpPr txBox="1">
            <a:spLocks noChangeArrowheads="1"/>
          </p:cNvSpPr>
          <p:nvPr/>
        </p:nvSpPr>
        <p:spPr bwMode="auto">
          <a:xfrm>
            <a:off x="3498697" y="6099808"/>
            <a:ext cx="187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b="1" dirty="0">
                <a:solidFill>
                  <a:srgbClr val="FF0000"/>
                </a:solidFill>
                <a:latin typeface="Arial" panose="020B0604020202020204" pitchFamily="34" charset="0"/>
                <a:ea typeface="黑体" panose="02010609060101010101" pitchFamily="2" charset="-122"/>
              </a:rPr>
              <a:t>myfile.exe</a:t>
            </a:r>
          </a:p>
        </p:txBody>
      </p:sp>
      <p:sp>
        <p:nvSpPr>
          <p:cNvPr id="4115" name="Line 19"/>
          <p:cNvSpPr>
            <a:spLocks noChangeShapeType="1"/>
          </p:cNvSpPr>
          <p:nvPr/>
        </p:nvSpPr>
        <p:spPr bwMode="auto">
          <a:xfrm>
            <a:off x="4897078" y="4602162"/>
            <a:ext cx="0" cy="388938"/>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6" name="Line 20"/>
          <p:cNvSpPr>
            <a:spLocks noChangeShapeType="1"/>
          </p:cNvSpPr>
          <p:nvPr/>
        </p:nvSpPr>
        <p:spPr bwMode="auto">
          <a:xfrm>
            <a:off x="4897078" y="4602162"/>
            <a:ext cx="611187"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17" name="Line 21"/>
          <p:cNvSpPr>
            <a:spLocks noChangeShapeType="1"/>
          </p:cNvSpPr>
          <p:nvPr/>
        </p:nvSpPr>
        <p:spPr bwMode="auto">
          <a:xfrm>
            <a:off x="4450990" y="5535612"/>
            <a:ext cx="0" cy="52070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8" name="Line 22"/>
          <p:cNvSpPr>
            <a:spLocks noChangeShapeType="1"/>
          </p:cNvSpPr>
          <p:nvPr/>
        </p:nvSpPr>
        <p:spPr bwMode="auto">
          <a:xfrm>
            <a:off x="4897078" y="5535612"/>
            <a:ext cx="0" cy="338138"/>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19" name="Line 23"/>
          <p:cNvSpPr>
            <a:spLocks noChangeShapeType="1"/>
          </p:cNvSpPr>
          <p:nvPr/>
        </p:nvSpPr>
        <p:spPr bwMode="auto">
          <a:xfrm>
            <a:off x="4897078" y="5873750"/>
            <a:ext cx="611187"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汇编程序功能</a:t>
            </a:r>
          </a:p>
        </p:txBody>
      </p:sp>
      <p:sp>
        <p:nvSpPr>
          <p:cNvPr id="25" name="Line 11">
            <a:extLst>
              <a:ext uri="{FF2B5EF4-FFF2-40B4-BE49-F238E27FC236}">
                <a16:creationId xmlns:a16="http://schemas.microsoft.com/office/drawing/2014/main" id="{FB029CF6-77E2-4D97-BA8F-57ECC23CDF01}"/>
              </a:ext>
            </a:extLst>
          </p:cNvPr>
          <p:cNvSpPr>
            <a:spLocks noChangeShapeType="1"/>
          </p:cNvSpPr>
          <p:nvPr/>
        </p:nvSpPr>
        <p:spPr bwMode="auto">
          <a:xfrm>
            <a:off x="3960540" y="5522751"/>
            <a:ext cx="0" cy="390525"/>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13">
            <a:extLst>
              <a:ext uri="{FF2B5EF4-FFF2-40B4-BE49-F238E27FC236}">
                <a16:creationId xmlns:a16="http://schemas.microsoft.com/office/drawing/2014/main" id="{18FB5970-1A52-4BC2-941E-E3A368767D8E}"/>
              </a:ext>
            </a:extLst>
          </p:cNvPr>
          <p:cNvSpPr>
            <a:spLocks noChangeShapeType="1"/>
          </p:cNvSpPr>
          <p:nvPr/>
        </p:nvSpPr>
        <p:spPr bwMode="auto">
          <a:xfrm flipH="1">
            <a:off x="3393802" y="5877272"/>
            <a:ext cx="587375"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Text Box 17">
            <a:extLst>
              <a:ext uri="{FF2B5EF4-FFF2-40B4-BE49-F238E27FC236}">
                <a16:creationId xmlns:a16="http://schemas.microsoft.com/office/drawing/2014/main" id="{3D28DC04-2C14-4794-970E-651B6D7A3DA0}"/>
              </a:ext>
            </a:extLst>
          </p:cNvPr>
          <p:cNvSpPr txBox="1">
            <a:spLocks noChangeArrowheads="1"/>
          </p:cNvSpPr>
          <p:nvPr/>
        </p:nvSpPr>
        <p:spPr bwMode="auto">
          <a:xfrm>
            <a:off x="1716006" y="5644604"/>
            <a:ext cx="187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2000" b="1" dirty="0">
                <a:solidFill>
                  <a:srgbClr val="000000"/>
                </a:solidFill>
                <a:latin typeface="Arial" panose="020B0604020202020204" pitchFamily="34" charset="0"/>
                <a:ea typeface="黑体" panose="02010609060101010101" pitchFamily="2" charset="-122"/>
              </a:rPr>
              <a:t>myfile.lib</a:t>
            </a:r>
          </a:p>
        </p:txBody>
      </p:sp>
      <p:sp>
        <p:nvSpPr>
          <p:cNvPr id="2" name="矩形 1">
            <a:extLst>
              <a:ext uri="{FF2B5EF4-FFF2-40B4-BE49-F238E27FC236}">
                <a16:creationId xmlns:a16="http://schemas.microsoft.com/office/drawing/2014/main" id="{24709084-08AB-453F-B977-D5D9A46D7A08}"/>
              </a:ext>
            </a:extLst>
          </p:cNvPr>
          <p:cNvSpPr/>
          <p:nvPr/>
        </p:nvSpPr>
        <p:spPr>
          <a:xfrm>
            <a:off x="330184" y="2698570"/>
            <a:ext cx="2158686" cy="1200329"/>
          </a:xfrm>
          <a:prstGeom prst="rect">
            <a:avLst/>
          </a:prstGeom>
        </p:spPr>
        <p:txBody>
          <a:bodyPr wrap="square">
            <a:spAutoFit/>
          </a:bodyPr>
          <a:lstStyle/>
          <a:p>
            <a:pPr lvl="0" algn="just" eaLnBrk="0" hangingPunct="0">
              <a:spcBef>
                <a:spcPct val="20000"/>
              </a:spcBef>
              <a:buClr>
                <a:srgbClr val="663300"/>
              </a:buClr>
              <a:buSzPct val="75000"/>
            </a:pPr>
            <a:r>
              <a:rPr lang="zh-CN" altLang="en-US" sz="1800" kern="0" dirty="0">
                <a:solidFill>
                  <a:srgbClr val="3333FF"/>
                </a:solidFill>
                <a:latin typeface="Times New Roman"/>
                <a:ea typeface="华文楷体"/>
              </a:rPr>
              <a:t>列表文件</a:t>
            </a:r>
            <a:r>
              <a:rPr lang="en-US" altLang="zh-CN" sz="1800" kern="0" dirty="0">
                <a:solidFill>
                  <a:srgbClr val="3333FF"/>
                </a:solidFill>
                <a:latin typeface="Times New Roman"/>
                <a:ea typeface="华文楷体"/>
              </a:rPr>
              <a:t>(</a:t>
            </a:r>
            <a:r>
              <a:rPr lang="zh-CN" altLang="en-US" sz="1800" kern="0" dirty="0">
                <a:solidFill>
                  <a:srgbClr val="3333FF"/>
                </a:solidFill>
                <a:latin typeface="Times New Roman"/>
                <a:ea typeface="华文楷体"/>
              </a:rPr>
              <a:t>*</a:t>
            </a:r>
            <a:r>
              <a:rPr lang="en-US" altLang="zh-CN" sz="1800" kern="0" dirty="0">
                <a:solidFill>
                  <a:srgbClr val="3333FF"/>
                </a:solidFill>
                <a:latin typeface="Times New Roman"/>
                <a:ea typeface="华文楷体"/>
              </a:rPr>
              <a:t>.LST)</a:t>
            </a:r>
            <a:r>
              <a:rPr lang="zh-CN" altLang="en-US" sz="1800" kern="0" dirty="0">
                <a:solidFill>
                  <a:srgbClr val="3333FF"/>
                </a:solidFill>
                <a:latin typeface="Times New Roman"/>
                <a:ea typeface="华文楷体"/>
              </a:rPr>
              <a:t>：把源程序和目标程序列表，以供检查程序用</a:t>
            </a:r>
            <a:endParaRPr lang="en-US" altLang="zh-CN" sz="1800" kern="0" dirty="0">
              <a:solidFill>
                <a:srgbClr val="3333FF"/>
              </a:solidFill>
              <a:latin typeface="Times New Roman"/>
              <a:ea typeface="华文楷体"/>
            </a:endParaRPr>
          </a:p>
        </p:txBody>
      </p:sp>
      <p:sp>
        <p:nvSpPr>
          <p:cNvPr id="3" name="矩形 2">
            <a:extLst>
              <a:ext uri="{FF2B5EF4-FFF2-40B4-BE49-F238E27FC236}">
                <a16:creationId xmlns:a16="http://schemas.microsoft.com/office/drawing/2014/main" id="{92A4EB06-029C-4963-A06C-C542680C59F0}"/>
              </a:ext>
            </a:extLst>
          </p:cNvPr>
          <p:cNvSpPr/>
          <p:nvPr/>
        </p:nvSpPr>
        <p:spPr>
          <a:xfrm>
            <a:off x="7092280" y="5049180"/>
            <a:ext cx="2005650" cy="1477328"/>
          </a:xfrm>
          <a:prstGeom prst="rect">
            <a:avLst/>
          </a:prstGeom>
        </p:spPr>
        <p:txBody>
          <a:bodyPr wrap="square">
            <a:spAutoFit/>
          </a:bodyPr>
          <a:lstStyle/>
          <a:p>
            <a:pPr lvl="0" algn="just" eaLnBrk="0" hangingPunct="0">
              <a:spcBef>
                <a:spcPct val="20000"/>
              </a:spcBef>
              <a:buClr>
                <a:srgbClr val="663300"/>
              </a:buClr>
              <a:buSzPct val="75000"/>
            </a:pPr>
            <a:r>
              <a:rPr lang="zh-CN" altLang="en-US" sz="1800" kern="0" dirty="0">
                <a:solidFill>
                  <a:srgbClr val="3333FF"/>
                </a:solidFill>
                <a:latin typeface="Times New Roman"/>
                <a:ea typeface="华文楷体"/>
              </a:rPr>
              <a:t>映像文件</a:t>
            </a:r>
            <a:r>
              <a:rPr lang="en-US" altLang="zh-CN" sz="1800" kern="0" dirty="0">
                <a:solidFill>
                  <a:srgbClr val="3333FF"/>
                </a:solidFill>
                <a:latin typeface="Times New Roman"/>
                <a:ea typeface="华文楷体"/>
              </a:rPr>
              <a:t>(</a:t>
            </a:r>
            <a:r>
              <a:rPr lang="zh-CN" altLang="en-US" sz="1800" kern="0" dirty="0">
                <a:solidFill>
                  <a:srgbClr val="3333FF"/>
                </a:solidFill>
                <a:latin typeface="Times New Roman"/>
                <a:ea typeface="华文楷体"/>
              </a:rPr>
              <a:t>*</a:t>
            </a:r>
            <a:r>
              <a:rPr lang="en-US" altLang="zh-CN" sz="1800" kern="0" dirty="0">
                <a:solidFill>
                  <a:srgbClr val="3333FF"/>
                </a:solidFill>
                <a:latin typeface="Times New Roman"/>
                <a:ea typeface="华文楷体"/>
              </a:rPr>
              <a:t>.MAP)</a:t>
            </a:r>
            <a:r>
              <a:rPr lang="zh-CN" altLang="en-US" sz="1800" kern="0" dirty="0">
                <a:solidFill>
                  <a:srgbClr val="3333FF"/>
                </a:solidFill>
                <a:latin typeface="Times New Roman"/>
                <a:ea typeface="华文楷体"/>
              </a:rPr>
              <a:t>：是一种文本文件，列出各段在存储器中的分配情况</a:t>
            </a:r>
          </a:p>
        </p:txBody>
      </p:sp>
      <p:sp>
        <p:nvSpPr>
          <p:cNvPr id="4" name="矩形 3">
            <a:extLst>
              <a:ext uri="{FF2B5EF4-FFF2-40B4-BE49-F238E27FC236}">
                <a16:creationId xmlns:a16="http://schemas.microsoft.com/office/drawing/2014/main" id="{04D0C4C0-65C7-409D-B6AD-1E5ECBA5F0F6}"/>
              </a:ext>
            </a:extLst>
          </p:cNvPr>
          <p:cNvSpPr/>
          <p:nvPr/>
        </p:nvSpPr>
        <p:spPr>
          <a:xfrm>
            <a:off x="7049728" y="2320064"/>
            <a:ext cx="1991727" cy="1477328"/>
          </a:xfrm>
          <a:prstGeom prst="rect">
            <a:avLst/>
          </a:prstGeom>
        </p:spPr>
        <p:txBody>
          <a:bodyPr wrap="square">
            <a:spAutoFit/>
          </a:bodyPr>
          <a:lstStyle/>
          <a:p>
            <a:pPr algn="just" eaLnBrk="0" hangingPunct="0">
              <a:spcBef>
                <a:spcPct val="20000"/>
              </a:spcBef>
              <a:buClr>
                <a:srgbClr val="663300"/>
              </a:buClr>
              <a:buSzPct val="75000"/>
            </a:pPr>
            <a:r>
              <a:rPr lang="zh-CN" altLang="en-US" sz="1800" kern="0" dirty="0">
                <a:solidFill>
                  <a:srgbClr val="3333FF"/>
                </a:solidFill>
                <a:latin typeface="Times New Roman"/>
                <a:ea typeface="华文楷体"/>
              </a:rPr>
              <a:t>交叉索引文件</a:t>
            </a:r>
            <a:r>
              <a:rPr lang="en-US" altLang="zh-CN" sz="1800" kern="0" dirty="0">
                <a:solidFill>
                  <a:srgbClr val="3333FF"/>
                </a:solidFill>
                <a:latin typeface="Times New Roman"/>
                <a:ea typeface="华文楷体"/>
              </a:rPr>
              <a:t>(</a:t>
            </a:r>
            <a:r>
              <a:rPr lang="zh-CN" altLang="en-US" sz="1800" kern="0" dirty="0">
                <a:solidFill>
                  <a:srgbClr val="3333FF"/>
                </a:solidFill>
                <a:latin typeface="Times New Roman"/>
                <a:ea typeface="华文楷体"/>
              </a:rPr>
              <a:t>*</a:t>
            </a:r>
            <a:r>
              <a:rPr lang="en-US" altLang="zh-CN" sz="1800" kern="0" dirty="0">
                <a:solidFill>
                  <a:srgbClr val="3333FF"/>
                </a:solidFill>
                <a:latin typeface="Times New Roman"/>
                <a:ea typeface="华文楷体"/>
              </a:rPr>
              <a:t>.CRF)</a:t>
            </a:r>
            <a:r>
              <a:rPr lang="zh-CN" altLang="en-US" sz="1800" kern="0" dirty="0">
                <a:solidFill>
                  <a:srgbClr val="3333FF"/>
                </a:solidFill>
                <a:latin typeface="Times New Roman"/>
                <a:ea typeface="华文楷体"/>
              </a:rPr>
              <a:t>：它是一个对源程序所用的各种符号进行前后对照的文件</a:t>
            </a:r>
          </a:p>
        </p:txBody>
      </p:sp>
      <p:sp>
        <p:nvSpPr>
          <p:cNvPr id="31" name="矩形 30">
            <a:extLst>
              <a:ext uri="{FF2B5EF4-FFF2-40B4-BE49-F238E27FC236}">
                <a16:creationId xmlns:a16="http://schemas.microsoft.com/office/drawing/2014/main" id="{F68351C5-5771-4B6F-B3DB-5D1A77B4D2AE}"/>
              </a:ext>
            </a:extLst>
          </p:cNvPr>
          <p:cNvSpPr/>
          <p:nvPr/>
        </p:nvSpPr>
        <p:spPr>
          <a:xfrm>
            <a:off x="345842" y="4869160"/>
            <a:ext cx="2038038" cy="1200329"/>
          </a:xfrm>
          <a:prstGeom prst="rect">
            <a:avLst/>
          </a:prstGeom>
        </p:spPr>
        <p:txBody>
          <a:bodyPr wrap="square">
            <a:spAutoFit/>
          </a:bodyPr>
          <a:lstStyle/>
          <a:p>
            <a:pPr algn="just" eaLnBrk="0" hangingPunct="0">
              <a:spcBef>
                <a:spcPct val="20000"/>
              </a:spcBef>
              <a:buClr>
                <a:srgbClr val="663300"/>
              </a:buClr>
              <a:buSzPct val="75000"/>
            </a:pPr>
            <a:r>
              <a:rPr lang="zh-CN" altLang="en-US" sz="1800" kern="0" dirty="0">
                <a:solidFill>
                  <a:srgbClr val="3333FF"/>
                </a:solidFill>
                <a:latin typeface="Times New Roman"/>
                <a:ea typeface="华文楷体"/>
              </a:rPr>
              <a:t>库文件</a:t>
            </a:r>
            <a:r>
              <a:rPr lang="en-US" altLang="zh-CN" sz="1800" kern="0" dirty="0">
                <a:solidFill>
                  <a:srgbClr val="3333FF"/>
                </a:solidFill>
                <a:latin typeface="Times New Roman"/>
                <a:ea typeface="华文楷体"/>
              </a:rPr>
              <a:t>(</a:t>
            </a:r>
            <a:r>
              <a:rPr lang="zh-CN" altLang="en-US" sz="1800" kern="0" dirty="0">
                <a:solidFill>
                  <a:srgbClr val="3333FF"/>
                </a:solidFill>
                <a:latin typeface="Times New Roman"/>
                <a:ea typeface="华文楷体"/>
              </a:rPr>
              <a:t>*</a:t>
            </a:r>
            <a:r>
              <a:rPr lang="en-US" altLang="zh-CN" sz="1800" kern="0" dirty="0">
                <a:solidFill>
                  <a:srgbClr val="3333FF"/>
                </a:solidFill>
                <a:latin typeface="Times New Roman"/>
                <a:ea typeface="华文楷体"/>
              </a:rPr>
              <a:t>.LIB)</a:t>
            </a:r>
            <a:r>
              <a:rPr lang="zh-CN" altLang="en-US" sz="1800" kern="0" dirty="0">
                <a:solidFill>
                  <a:srgbClr val="3333FF"/>
                </a:solidFill>
                <a:latin typeface="Times New Roman"/>
                <a:ea typeface="华文楷体"/>
              </a:rPr>
              <a:t>：可以把函数编译成函数库，以便其他程序调用</a:t>
            </a:r>
          </a:p>
        </p:txBody>
      </p:sp>
      <p:sp>
        <p:nvSpPr>
          <p:cNvPr id="32" name="Text Box 3">
            <a:extLst>
              <a:ext uri="{FF2B5EF4-FFF2-40B4-BE49-F238E27FC236}">
                <a16:creationId xmlns:a16="http://schemas.microsoft.com/office/drawing/2014/main" id="{312AF6EE-F481-487E-B771-F8CB0883FEF7}"/>
              </a:ext>
            </a:extLst>
          </p:cNvPr>
          <p:cNvSpPr txBox="1">
            <a:spLocks noChangeArrowheads="1"/>
          </p:cNvSpPr>
          <p:nvPr/>
        </p:nvSpPr>
        <p:spPr bwMode="auto">
          <a:xfrm>
            <a:off x="5112060" y="1904202"/>
            <a:ext cx="1881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txBody>
          <a:bodyPr/>
          <a:lstStyle/>
          <a:p>
            <a:pPr algn="ctr" eaLnBrk="0" hangingPunct="0"/>
            <a:r>
              <a:rPr kumimoji="0" lang="en-US" altLang="zh-CN" sz="2000" b="1" dirty="0">
                <a:solidFill>
                  <a:srgbClr val="FF0000"/>
                </a:solidFill>
                <a:latin typeface="Arial" panose="020B0604020202020204" pitchFamily="34" charset="0"/>
                <a:ea typeface="黑体" panose="02010609060101010101" pitchFamily="2" charset="-122"/>
              </a:rPr>
              <a:t>EDIT.com</a:t>
            </a:r>
          </a:p>
        </p:txBody>
      </p:sp>
      <p:sp>
        <p:nvSpPr>
          <p:cNvPr id="33" name="Text Box 3">
            <a:extLst>
              <a:ext uri="{FF2B5EF4-FFF2-40B4-BE49-F238E27FC236}">
                <a16:creationId xmlns:a16="http://schemas.microsoft.com/office/drawing/2014/main" id="{2C91ECFB-B31B-4B7F-80E5-B81B4C4322CD}"/>
              </a:ext>
            </a:extLst>
          </p:cNvPr>
          <p:cNvSpPr txBox="1">
            <a:spLocks noChangeArrowheads="1"/>
          </p:cNvSpPr>
          <p:nvPr/>
        </p:nvSpPr>
        <p:spPr bwMode="auto">
          <a:xfrm>
            <a:off x="5185517" y="3232004"/>
            <a:ext cx="1881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txBody>
          <a:bodyPr/>
          <a:lstStyle/>
          <a:p>
            <a:pPr algn="ctr" eaLnBrk="0" hangingPunct="0"/>
            <a:r>
              <a:rPr kumimoji="0" lang="en-US" altLang="zh-CN" sz="2000" b="1" dirty="0">
                <a:solidFill>
                  <a:srgbClr val="FF0000"/>
                </a:solidFill>
                <a:latin typeface="Arial" panose="020B0604020202020204" pitchFamily="34" charset="0"/>
                <a:ea typeface="黑体" panose="02010609060101010101" pitchFamily="2" charset="-122"/>
              </a:rPr>
              <a:t>MASM.exe</a:t>
            </a:r>
          </a:p>
        </p:txBody>
      </p:sp>
      <p:sp>
        <p:nvSpPr>
          <p:cNvPr id="34" name="Text Box 3">
            <a:extLst>
              <a:ext uri="{FF2B5EF4-FFF2-40B4-BE49-F238E27FC236}">
                <a16:creationId xmlns:a16="http://schemas.microsoft.com/office/drawing/2014/main" id="{6412183D-F0C8-43D4-B4E3-72B8850C1D7B}"/>
              </a:ext>
            </a:extLst>
          </p:cNvPr>
          <p:cNvSpPr txBox="1">
            <a:spLocks noChangeArrowheads="1"/>
          </p:cNvSpPr>
          <p:nvPr/>
        </p:nvSpPr>
        <p:spPr bwMode="auto">
          <a:xfrm>
            <a:off x="5357756" y="4904263"/>
            <a:ext cx="1881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txBody>
          <a:bodyPr/>
          <a:lstStyle/>
          <a:p>
            <a:pPr algn="ctr" eaLnBrk="0" hangingPunct="0"/>
            <a:r>
              <a:rPr kumimoji="0" lang="en-US" altLang="zh-CN" sz="2000" b="1" dirty="0">
                <a:solidFill>
                  <a:srgbClr val="FF0000"/>
                </a:solidFill>
                <a:latin typeface="Arial" panose="020B0604020202020204" pitchFamily="34" charset="0"/>
                <a:ea typeface="黑体" panose="02010609060101010101" pitchFamily="2" charset="-122"/>
              </a:rPr>
              <a:t>LINK.exe</a:t>
            </a:r>
          </a:p>
        </p:txBody>
      </p:sp>
      <p:sp>
        <p:nvSpPr>
          <p:cNvPr id="35" name="Text Box 3">
            <a:extLst>
              <a:ext uri="{FF2B5EF4-FFF2-40B4-BE49-F238E27FC236}">
                <a16:creationId xmlns:a16="http://schemas.microsoft.com/office/drawing/2014/main" id="{AC3617D0-E690-48DE-B166-8899D232A42D}"/>
              </a:ext>
            </a:extLst>
          </p:cNvPr>
          <p:cNvSpPr txBox="1">
            <a:spLocks noChangeArrowheads="1"/>
          </p:cNvSpPr>
          <p:nvPr/>
        </p:nvSpPr>
        <p:spPr bwMode="auto">
          <a:xfrm>
            <a:off x="5239946" y="6114504"/>
            <a:ext cx="1881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txBody>
          <a:bodyPr/>
          <a:lstStyle/>
          <a:p>
            <a:pPr algn="ctr" eaLnBrk="0" hangingPunct="0"/>
            <a:r>
              <a:rPr kumimoji="0" lang="en-US" altLang="zh-CN" sz="2000" b="1" dirty="0">
                <a:solidFill>
                  <a:srgbClr val="C00000"/>
                </a:solidFill>
                <a:latin typeface="Arial" panose="020B0604020202020204" pitchFamily="34" charset="0"/>
                <a:ea typeface="黑体" panose="02010609060101010101" pitchFamily="2" charset="-122"/>
              </a:rPr>
              <a:t>DEBUG.exe</a:t>
            </a:r>
          </a:p>
        </p:txBody>
      </p:sp>
      <p:sp>
        <p:nvSpPr>
          <p:cNvPr id="36" name="Rectangle 35">
            <a:extLst>
              <a:ext uri="{FF2B5EF4-FFF2-40B4-BE49-F238E27FC236}">
                <a16:creationId xmlns:a16="http://schemas.microsoft.com/office/drawing/2014/main" id="{502EB319-E812-764D-AE40-4C7E1543BEAB}"/>
              </a:ext>
            </a:extLst>
          </p:cNvPr>
          <p:cNvSpPr/>
          <p:nvPr/>
        </p:nvSpPr>
        <p:spPr>
          <a:xfrm>
            <a:off x="7468175" y="4410279"/>
            <a:ext cx="1460309" cy="307777"/>
          </a:xfrm>
          <a:prstGeom prst="rect">
            <a:avLst/>
          </a:prstGeom>
          <a:solidFill>
            <a:schemeClr val="bg1"/>
          </a:solidFill>
          <a:ln w="28575">
            <a:solidFill>
              <a:srgbClr val="3333FF"/>
            </a:solidFill>
          </a:ln>
        </p:spPr>
        <p:txBody>
          <a:bodyPr wrap="square">
            <a:spAutoFit/>
          </a:bodyPr>
          <a:lstStyle/>
          <a:p>
            <a:pPr algn="just" eaLnBrk="0" hangingPunct="0"/>
            <a:r>
              <a:rPr lang="zh-CN" altLang="en-US" sz="1400" dirty="0">
                <a:solidFill>
                  <a:srgbClr val="CC0000"/>
                </a:solidFill>
                <a:latin typeface="华文宋体" panose="02010600040101010101" pitchFamily="2" charset="-122"/>
                <a:ea typeface="华文宋体" panose="02010600040101010101" pitchFamily="2" charset="-122"/>
              </a:rPr>
              <a:t>比如</a:t>
            </a:r>
            <a:r>
              <a:rPr lang="zh-CN" altLang="en-CN" sz="1400" dirty="0">
                <a:solidFill>
                  <a:srgbClr val="CC0000"/>
                </a:solidFill>
                <a:latin typeface="华文宋体" panose="02010600040101010101" pitchFamily="2" charset="-122"/>
                <a:ea typeface="华文宋体" panose="02010600040101010101" pitchFamily="2" charset="-122"/>
              </a:rPr>
              <a:t>多</a:t>
            </a:r>
            <a:r>
              <a:rPr lang="zh-CN" altLang="en-US" sz="1400" dirty="0">
                <a:solidFill>
                  <a:srgbClr val="CC0000"/>
                </a:solidFill>
                <a:latin typeface="华文宋体" panose="02010600040101010101" pitchFamily="2" charset="-122"/>
                <a:ea typeface="华文宋体" panose="02010600040101010101" pitchFamily="2" charset="-122"/>
              </a:rPr>
              <a:t>模块编程</a:t>
            </a:r>
            <a:endParaRPr lang="en-US" altLang="zh-CN" sz="1400" dirty="0">
              <a:latin typeface="华文宋体" panose="02010600040101010101" pitchFamily="2" charset="-122"/>
              <a:ea typeface="华文宋体" panose="02010600040101010101" pitchFamily="2" charset="-122"/>
            </a:endParaRPr>
          </a:p>
        </p:txBody>
      </p:sp>
      <p:sp>
        <p:nvSpPr>
          <p:cNvPr id="37" name="Line 19">
            <a:extLst>
              <a:ext uri="{FF2B5EF4-FFF2-40B4-BE49-F238E27FC236}">
                <a16:creationId xmlns:a16="http://schemas.microsoft.com/office/drawing/2014/main" id="{464079EA-B5CB-114D-A2F0-AA58F18969C0}"/>
              </a:ext>
            </a:extLst>
          </p:cNvPr>
          <p:cNvSpPr>
            <a:spLocks noChangeShapeType="1"/>
          </p:cNvSpPr>
          <p:nvPr/>
        </p:nvSpPr>
        <p:spPr bwMode="auto">
          <a:xfrm>
            <a:off x="3815915" y="4481512"/>
            <a:ext cx="1" cy="509588"/>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20">
            <a:extLst>
              <a:ext uri="{FF2B5EF4-FFF2-40B4-BE49-F238E27FC236}">
                <a16:creationId xmlns:a16="http://schemas.microsoft.com/office/drawing/2014/main" id="{8AE53C37-9B1D-6C4A-8829-46402A845B59}"/>
              </a:ext>
            </a:extLst>
          </p:cNvPr>
          <p:cNvSpPr>
            <a:spLocks noChangeShapeType="1"/>
          </p:cNvSpPr>
          <p:nvPr/>
        </p:nvSpPr>
        <p:spPr bwMode="auto">
          <a:xfrm>
            <a:off x="2861708" y="4503785"/>
            <a:ext cx="969158" cy="3375"/>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 name="Text Box 15">
            <a:extLst>
              <a:ext uri="{FF2B5EF4-FFF2-40B4-BE49-F238E27FC236}">
                <a16:creationId xmlns:a16="http://schemas.microsoft.com/office/drawing/2014/main" id="{2F4E8EF4-7F43-B649-8F49-A8C438B68D15}"/>
              </a:ext>
            </a:extLst>
          </p:cNvPr>
          <p:cNvSpPr txBox="1">
            <a:spLocks noChangeArrowheads="1"/>
          </p:cNvSpPr>
          <p:nvPr/>
        </p:nvSpPr>
        <p:spPr bwMode="auto">
          <a:xfrm>
            <a:off x="1216385" y="4323807"/>
            <a:ext cx="187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000" dirty="0">
                <a:solidFill>
                  <a:srgbClr val="000000"/>
                </a:solidFill>
                <a:latin typeface="Arial" panose="020B0604020202020204" pitchFamily="34" charset="0"/>
                <a:ea typeface="黑体" panose="02010609060101010101" pitchFamily="2" charset="-122"/>
              </a:rPr>
              <a:t>所需</a:t>
            </a:r>
            <a:r>
              <a:rPr lang="en-US" altLang="zh-CN" sz="2000" dirty="0">
                <a:solidFill>
                  <a:srgbClr val="000000"/>
                </a:solidFill>
                <a:latin typeface="Arial" panose="020B0604020202020204" pitchFamily="34" charset="0"/>
                <a:ea typeface="黑体" panose="02010609060101010101" pitchFamily="2" charset="-122"/>
              </a:rPr>
              <a:t>lib</a:t>
            </a:r>
            <a:r>
              <a:rPr lang="zh-CN" altLang="en-US" sz="2000" dirty="0">
                <a:solidFill>
                  <a:srgbClr val="000000"/>
                </a:solidFill>
                <a:latin typeface="Arial" panose="020B0604020202020204" pitchFamily="34" charset="0"/>
                <a:ea typeface="黑体" panose="02010609060101010101" pitchFamily="2" charset="-122"/>
              </a:rPr>
              <a:t>文件</a:t>
            </a:r>
            <a:endParaRPr kumimoji="0" lang="en-US" altLang="zh-CN" sz="2000" b="1" dirty="0">
              <a:solidFill>
                <a:srgbClr val="000000"/>
              </a:solidFill>
              <a:latin typeface="Arial" panose="020B0604020202020204" pitchFamily="34" charset="0"/>
              <a:ea typeface="黑体" panose="0201060906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68400" y="1012080"/>
            <a:ext cx="24522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b="1" dirty="0">
                <a:solidFill>
                  <a:srgbClr val="000000"/>
                </a:solidFill>
                <a:latin typeface="黑体" panose="02010609060101010101" pitchFamily="2" charset="-122"/>
                <a:ea typeface="黑体" panose="02010609060101010101" pitchFamily="2" charset="-122"/>
              </a:rPr>
              <a:t>建立</a:t>
            </a:r>
            <a:r>
              <a:rPr lang="en-US" altLang="zh-CN" b="1" dirty="0">
                <a:solidFill>
                  <a:srgbClr val="000000"/>
                </a:solidFill>
                <a:latin typeface="黑体" panose="02010609060101010101" pitchFamily="2" charset="-122"/>
                <a:ea typeface="黑体" panose="02010609060101010101" pitchFamily="2" charset="-122"/>
              </a:rPr>
              <a:t>, </a:t>
            </a:r>
            <a:r>
              <a:rPr lang="zh-CN" altLang="en-US" b="1" dirty="0">
                <a:solidFill>
                  <a:srgbClr val="000000"/>
                </a:solidFill>
                <a:latin typeface="黑体" panose="02010609060101010101" pitchFamily="2" charset="-122"/>
                <a:ea typeface="黑体" panose="02010609060101010101" pitchFamily="2" charset="-122"/>
              </a:rPr>
              <a:t>运行汇编语言程序</a:t>
            </a:r>
          </a:p>
        </p:txBody>
      </p:sp>
      <p:grpSp>
        <p:nvGrpSpPr>
          <p:cNvPr id="2" name="组合 1"/>
          <p:cNvGrpSpPr/>
          <p:nvPr/>
        </p:nvGrpSpPr>
        <p:grpSpPr>
          <a:xfrm>
            <a:off x="3278832" y="1012080"/>
            <a:ext cx="5181600" cy="5729288"/>
            <a:chOff x="1447800" y="838200"/>
            <a:chExt cx="5181600" cy="5729288"/>
          </a:xfrm>
        </p:grpSpPr>
        <p:sp>
          <p:nvSpPr>
            <p:cNvPr id="5123" name="Text Box 3"/>
            <p:cNvSpPr txBox="1">
              <a:spLocks noChangeArrowheads="1"/>
            </p:cNvSpPr>
            <p:nvPr/>
          </p:nvSpPr>
          <p:spPr bwMode="auto">
            <a:xfrm>
              <a:off x="1447800" y="838200"/>
              <a:ext cx="5181600" cy="572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n-US" altLang="zh-CN" sz="1400" b="1" dirty="0">
                  <a:solidFill>
                    <a:srgbClr val="000000"/>
                  </a:solidFill>
                  <a:ea typeface="黑体" panose="02010609060101010101" pitchFamily="2" charset="-122"/>
                </a:rPr>
                <a:t>C&gt;</a:t>
              </a:r>
              <a:r>
                <a:rPr lang="en-US" altLang="zh-CN" sz="1400" b="1" i="1" dirty="0">
                  <a:solidFill>
                    <a:srgbClr val="000000"/>
                  </a:solidFill>
                  <a:ea typeface="黑体" panose="02010609060101010101" pitchFamily="2" charset="-122"/>
                </a:rPr>
                <a:t>EDIT  MYFILE . ASM</a:t>
              </a:r>
            </a:p>
            <a:p>
              <a:pPr algn="just" eaLnBrk="0" hangingPunct="0">
                <a:spcBef>
                  <a:spcPct val="50000"/>
                </a:spcBef>
              </a:pPr>
              <a:r>
                <a:rPr lang="en-US" altLang="zh-CN" sz="1400" b="1" dirty="0">
                  <a:solidFill>
                    <a:srgbClr val="000000"/>
                  </a:solidFill>
                  <a:ea typeface="黑体" panose="02010609060101010101" pitchFamily="2" charset="-122"/>
                </a:rPr>
                <a:t>C&gt;</a:t>
              </a:r>
              <a:r>
                <a:rPr lang="en-US" altLang="zh-CN" sz="1400" b="1" i="1" dirty="0">
                  <a:solidFill>
                    <a:srgbClr val="000000"/>
                  </a:solidFill>
                  <a:ea typeface="黑体" panose="02010609060101010101" pitchFamily="2" charset="-122"/>
                </a:rPr>
                <a:t>MASM  MYFILE . ASM</a:t>
              </a:r>
              <a:endParaRPr lang="en-US" altLang="zh-CN" sz="1400" b="1" dirty="0">
                <a:solidFill>
                  <a:srgbClr val="000000"/>
                </a:solidFill>
                <a:ea typeface="黑体" panose="02010609060101010101" pitchFamily="2" charset="-122"/>
              </a:endParaRPr>
            </a:p>
            <a:p>
              <a:pPr algn="just" eaLnBrk="0" hangingPunct="0">
                <a:spcBef>
                  <a:spcPct val="50000"/>
                </a:spcBef>
              </a:pPr>
              <a:r>
                <a:rPr lang="en-US" altLang="zh-CN" sz="1400" b="1" dirty="0">
                  <a:solidFill>
                    <a:srgbClr val="000000"/>
                  </a:solidFill>
                  <a:ea typeface="黑体" panose="02010609060101010101" pitchFamily="2" charset="-122"/>
                </a:rPr>
                <a:t>      Microsoft (R) Macro Assembler Version 5.10 </a:t>
              </a:r>
            </a:p>
            <a:p>
              <a:pPr algn="just" eaLnBrk="0" hangingPunct="0">
                <a:spcBef>
                  <a:spcPct val="50000"/>
                </a:spcBef>
              </a:pPr>
              <a:r>
                <a:rPr lang="en-US" altLang="zh-CN" sz="1400" b="1" dirty="0">
                  <a:solidFill>
                    <a:srgbClr val="000000"/>
                  </a:solidFill>
                  <a:ea typeface="黑体" panose="02010609060101010101" pitchFamily="2" charset="-122"/>
                </a:rPr>
                <a:t>     Copyright (C) Microsoft Corp 1981,1988.All rights reserved.</a:t>
              </a:r>
            </a:p>
            <a:p>
              <a:pPr algn="just" eaLnBrk="0" hangingPunct="0">
                <a:spcBef>
                  <a:spcPct val="50000"/>
                </a:spcBef>
              </a:pPr>
              <a:r>
                <a:rPr lang="en-US" altLang="zh-CN" sz="1400" b="1" dirty="0">
                  <a:solidFill>
                    <a:srgbClr val="000000"/>
                  </a:solidFill>
                  <a:ea typeface="黑体" panose="02010609060101010101" pitchFamily="2" charset="-122"/>
                </a:rPr>
                <a:t>     Object filename [MYFILE.OBJ]: </a:t>
              </a:r>
            </a:p>
            <a:p>
              <a:pPr algn="just" eaLnBrk="0" hangingPunct="0">
                <a:spcBef>
                  <a:spcPct val="50000"/>
                </a:spcBef>
              </a:pPr>
              <a:r>
                <a:rPr lang="en-US" altLang="zh-CN" sz="1400" b="1" dirty="0">
                  <a:solidFill>
                    <a:srgbClr val="000000"/>
                  </a:solidFill>
                  <a:ea typeface="黑体" panose="02010609060101010101" pitchFamily="2" charset="-122"/>
                </a:rPr>
                <a:t>     Source listing  [NUL.LST]: MYFILE.LST</a:t>
              </a:r>
            </a:p>
            <a:p>
              <a:pPr algn="just" eaLnBrk="0" hangingPunct="0">
                <a:spcBef>
                  <a:spcPct val="50000"/>
                </a:spcBef>
              </a:pPr>
              <a:r>
                <a:rPr lang="en-US" altLang="zh-CN" sz="1400" b="1" dirty="0">
                  <a:solidFill>
                    <a:srgbClr val="000000"/>
                  </a:solidFill>
                  <a:ea typeface="黑体" panose="02010609060101010101" pitchFamily="2" charset="-122"/>
                </a:rPr>
                <a:t>     Cross-reference [NUL.CRF]: </a:t>
              </a:r>
            </a:p>
            <a:p>
              <a:pPr algn="just" eaLnBrk="0" hangingPunct="0">
                <a:spcBef>
                  <a:spcPct val="50000"/>
                </a:spcBef>
              </a:pPr>
              <a:r>
                <a:rPr lang="en-US" altLang="zh-CN" sz="1400" b="1" dirty="0">
                  <a:solidFill>
                    <a:srgbClr val="000000"/>
                  </a:solidFill>
                  <a:ea typeface="黑体" panose="02010609060101010101" pitchFamily="2" charset="-122"/>
                </a:rPr>
                <a:t>            47962 + 413345Bytes symbol space free</a:t>
              </a:r>
            </a:p>
            <a:p>
              <a:pPr algn="just" eaLnBrk="0" hangingPunct="0">
                <a:spcBef>
                  <a:spcPct val="50000"/>
                </a:spcBef>
              </a:pPr>
              <a:r>
                <a:rPr lang="en-US" altLang="zh-CN" sz="1400" b="1" dirty="0">
                  <a:solidFill>
                    <a:srgbClr val="000000"/>
                  </a:solidFill>
                  <a:ea typeface="黑体" panose="02010609060101010101" pitchFamily="2" charset="-122"/>
                </a:rPr>
                <a:t>                 0 Warning Errors</a:t>
              </a:r>
            </a:p>
            <a:p>
              <a:pPr algn="just" eaLnBrk="0" hangingPunct="0">
                <a:spcBef>
                  <a:spcPct val="50000"/>
                </a:spcBef>
              </a:pPr>
              <a:r>
                <a:rPr lang="en-US" altLang="zh-CN" sz="1400" b="1" dirty="0">
                  <a:solidFill>
                    <a:srgbClr val="000000"/>
                  </a:solidFill>
                  <a:ea typeface="黑体" panose="02010609060101010101" pitchFamily="2" charset="-122"/>
                </a:rPr>
                <a:t>                 0 Severe  Errors</a:t>
              </a:r>
            </a:p>
            <a:p>
              <a:pPr algn="just" eaLnBrk="0" hangingPunct="0">
                <a:spcBef>
                  <a:spcPct val="50000"/>
                </a:spcBef>
              </a:pPr>
              <a:r>
                <a:rPr lang="en-US" altLang="zh-CN" sz="1400" b="1" dirty="0">
                  <a:solidFill>
                    <a:srgbClr val="000000"/>
                  </a:solidFill>
                  <a:ea typeface="黑体" panose="02010609060101010101" pitchFamily="2" charset="-122"/>
                </a:rPr>
                <a:t>C&gt;</a:t>
              </a:r>
              <a:r>
                <a:rPr lang="en-US" altLang="zh-CN" sz="1400" b="1" i="1" dirty="0">
                  <a:solidFill>
                    <a:srgbClr val="000000"/>
                  </a:solidFill>
                  <a:ea typeface="黑体" panose="02010609060101010101" pitchFamily="2" charset="-122"/>
                </a:rPr>
                <a:t>LINK  MYFILE . OBJ</a:t>
              </a:r>
              <a:endParaRPr lang="en-US" altLang="zh-CN" sz="1400" b="1" dirty="0">
                <a:solidFill>
                  <a:srgbClr val="000000"/>
                </a:solidFill>
                <a:ea typeface="黑体" panose="02010609060101010101" pitchFamily="2" charset="-122"/>
              </a:endParaRPr>
            </a:p>
            <a:p>
              <a:pPr algn="just" eaLnBrk="0" hangingPunct="0">
                <a:spcBef>
                  <a:spcPct val="50000"/>
                </a:spcBef>
              </a:pPr>
              <a:r>
                <a:rPr lang="en-US" altLang="zh-CN" sz="1400" b="1" dirty="0">
                  <a:solidFill>
                    <a:srgbClr val="000000"/>
                  </a:solidFill>
                  <a:ea typeface="黑体" panose="02010609060101010101" pitchFamily="2" charset="-122"/>
                </a:rPr>
                <a:t>     Microsoft (R) Overlay Linker  Version 3.64</a:t>
              </a:r>
            </a:p>
            <a:p>
              <a:pPr algn="just" eaLnBrk="0" hangingPunct="0">
                <a:spcBef>
                  <a:spcPct val="50000"/>
                </a:spcBef>
              </a:pPr>
              <a:r>
                <a:rPr lang="en-US" altLang="zh-CN" sz="1400" b="1" dirty="0">
                  <a:solidFill>
                    <a:srgbClr val="000000"/>
                  </a:solidFill>
                  <a:ea typeface="黑体" panose="02010609060101010101" pitchFamily="2" charset="-122"/>
                </a:rPr>
                <a:t>    Copyright (C) Microsoft Corp 1983-1988. All rights reserved.</a:t>
              </a:r>
            </a:p>
            <a:p>
              <a:pPr algn="just" eaLnBrk="0" hangingPunct="0">
                <a:spcBef>
                  <a:spcPct val="50000"/>
                </a:spcBef>
              </a:pPr>
              <a:r>
                <a:rPr lang="en-US" altLang="zh-CN" sz="1400" b="1" dirty="0">
                  <a:solidFill>
                    <a:srgbClr val="000000"/>
                  </a:solidFill>
                  <a:ea typeface="黑体" panose="02010609060101010101" pitchFamily="2" charset="-122"/>
                </a:rPr>
                <a:t>     Run File [MYFILE.EXE]: </a:t>
              </a:r>
            </a:p>
            <a:p>
              <a:pPr algn="just" eaLnBrk="0" hangingPunct="0">
                <a:spcBef>
                  <a:spcPct val="50000"/>
                </a:spcBef>
              </a:pPr>
              <a:r>
                <a:rPr lang="en-US" altLang="zh-CN" sz="1400" b="1" dirty="0">
                  <a:solidFill>
                    <a:srgbClr val="000000"/>
                  </a:solidFill>
                  <a:ea typeface="黑体" panose="02010609060101010101" pitchFamily="2" charset="-122"/>
                </a:rPr>
                <a:t>     List File [NUL.MAP]:</a:t>
              </a:r>
              <a:r>
                <a:rPr lang="en-US" altLang="zh-CN" sz="1400" b="1" i="1" dirty="0">
                  <a:solidFill>
                    <a:srgbClr val="000000"/>
                  </a:solidFill>
                  <a:ea typeface="黑体" panose="02010609060101010101" pitchFamily="2" charset="-122"/>
                </a:rPr>
                <a:t> </a:t>
              </a:r>
              <a:endParaRPr lang="en-US" altLang="zh-CN" sz="1400" b="1" dirty="0">
                <a:solidFill>
                  <a:srgbClr val="000000"/>
                </a:solidFill>
                <a:ea typeface="黑体" panose="02010609060101010101" pitchFamily="2" charset="-122"/>
              </a:endParaRPr>
            </a:p>
            <a:p>
              <a:pPr algn="just" eaLnBrk="0" hangingPunct="0">
                <a:spcBef>
                  <a:spcPct val="50000"/>
                </a:spcBef>
              </a:pPr>
              <a:r>
                <a:rPr lang="en-US" altLang="zh-CN" sz="1400" b="1" dirty="0">
                  <a:solidFill>
                    <a:srgbClr val="000000"/>
                  </a:solidFill>
                  <a:ea typeface="黑体" panose="02010609060101010101" pitchFamily="2" charset="-122"/>
                </a:rPr>
                <a:t>    Libraries [.LIB]: </a:t>
              </a:r>
            </a:p>
            <a:p>
              <a:pPr algn="just" eaLnBrk="0" hangingPunct="0">
                <a:spcBef>
                  <a:spcPct val="50000"/>
                </a:spcBef>
              </a:pPr>
              <a:r>
                <a:rPr lang="en-US" altLang="zh-CN" sz="1400" b="1" dirty="0">
                  <a:solidFill>
                    <a:srgbClr val="000000"/>
                  </a:solidFill>
                  <a:ea typeface="黑体" panose="02010609060101010101" pitchFamily="2" charset="-122"/>
                </a:rPr>
                <a:t>    LINK : warning L4021: no stack segment</a:t>
              </a:r>
            </a:p>
            <a:p>
              <a:pPr eaLnBrk="0" hangingPunct="0">
                <a:spcBef>
                  <a:spcPct val="50000"/>
                </a:spcBef>
              </a:pPr>
              <a:r>
                <a:rPr lang="en-US" altLang="zh-CN" sz="1400" b="1" dirty="0">
                  <a:solidFill>
                    <a:srgbClr val="000000"/>
                  </a:solidFill>
                  <a:ea typeface="黑体" panose="02010609060101010101" pitchFamily="2" charset="-122"/>
                </a:rPr>
                <a:t>    C&gt;</a:t>
              </a:r>
              <a:r>
                <a:rPr lang="en-US" altLang="zh-CN" sz="1400" b="1" i="1" dirty="0">
                  <a:solidFill>
                    <a:srgbClr val="000000"/>
                  </a:solidFill>
                  <a:ea typeface="黑体" panose="02010609060101010101" pitchFamily="2" charset="-122"/>
                </a:rPr>
                <a:t>MYFILE</a:t>
              </a:r>
              <a:endParaRPr lang="en-US" altLang="zh-CN" sz="1400" b="1" dirty="0">
                <a:solidFill>
                  <a:srgbClr val="000000"/>
                </a:solidFill>
                <a:ea typeface="黑体" panose="02010609060101010101" pitchFamily="2" charset="-122"/>
              </a:endParaRPr>
            </a:p>
          </p:txBody>
        </p:sp>
        <p:sp>
          <p:nvSpPr>
            <p:cNvPr id="5124" name="Line 4"/>
            <p:cNvSpPr>
              <a:spLocks noChangeShapeType="1"/>
            </p:cNvSpPr>
            <p:nvPr/>
          </p:nvSpPr>
          <p:spPr bwMode="auto">
            <a:xfrm flipH="1">
              <a:off x="3581400" y="914400"/>
              <a:ext cx="152400" cy="152400"/>
            </a:xfrm>
            <a:prstGeom prst="line">
              <a:avLst/>
            </a:prstGeom>
            <a:noFill/>
            <a:ln w="12700" cap="sq">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25" name="Line 5"/>
            <p:cNvSpPr>
              <a:spLocks noChangeShapeType="1"/>
            </p:cNvSpPr>
            <p:nvPr/>
          </p:nvSpPr>
          <p:spPr bwMode="auto">
            <a:xfrm flipH="1">
              <a:off x="3657600" y="1219200"/>
              <a:ext cx="152400" cy="152400"/>
            </a:xfrm>
            <a:prstGeom prst="line">
              <a:avLst/>
            </a:prstGeom>
            <a:noFill/>
            <a:ln w="12700" cap="sq">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26" name="Line 6"/>
            <p:cNvSpPr>
              <a:spLocks noChangeShapeType="1"/>
            </p:cNvSpPr>
            <p:nvPr/>
          </p:nvSpPr>
          <p:spPr bwMode="auto">
            <a:xfrm flipH="1">
              <a:off x="4419600" y="2209800"/>
              <a:ext cx="152400" cy="152400"/>
            </a:xfrm>
            <a:prstGeom prst="line">
              <a:avLst/>
            </a:prstGeom>
            <a:noFill/>
            <a:ln w="12700" cap="sq">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27" name="Line 7"/>
            <p:cNvSpPr>
              <a:spLocks noChangeShapeType="1"/>
            </p:cNvSpPr>
            <p:nvPr/>
          </p:nvSpPr>
          <p:spPr bwMode="auto">
            <a:xfrm flipH="1">
              <a:off x="5029200" y="2514600"/>
              <a:ext cx="152400" cy="152400"/>
            </a:xfrm>
            <a:prstGeom prst="line">
              <a:avLst/>
            </a:prstGeom>
            <a:noFill/>
            <a:ln w="12700" cap="sq">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28" name="Line 8"/>
            <p:cNvSpPr>
              <a:spLocks noChangeShapeType="1"/>
            </p:cNvSpPr>
            <p:nvPr/>
          </p:nvSpPr>
          <p:spPr bwMode="auto">
            <a:xfrm flipH="1">
              <a:off x="4114800" y="2819400"/>
              <a:ext cx="152400" cy="228600"/>
            </a:xfrm>
            <a:prstGeom prst="line">
              <a:avLst/>
            </a:prstGeom>
            <a:noFill/>
            <a:ln w="12700" cap="sq">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29" name="Line 9"/>
            <p:cNvSpPr>
              <a:spLocks noChangeShapeType="1"/>
            </p:cNvSpPr>
            <p:nvPr/>
          </p:nvSpPr>
          <p:spPr bwMode="auto">
            <a:xfrm flipH="1">
              <a:off x="3810000" y="5105400"/>
              <a:ext cx="152400" cy="152400"/>
            </a:xfrm>
            <a:prstGeom prst="line">
              <a:avLst/>
            </a:prstGeom>
            <a:noFill/>
            <a:ln w="12700" cap="sq">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30" name="Line 10"/>
            <p:cNvSpPr>
              <a:spLocks noChangeShapeType="1"/>
            </p:cNvSpPr>
            <p:nvPr/>
          </p:nvSpPr>
          <p:spPr bwMode="auto">
            <a:xfrm flipH="1">
              <a:off x="3505200" y="5410200"/>
              <a:ext cx="152400" cy="152400"/>
            </a:xfrm>
            <a:prstGeom prst="line">
              <a:avLst/>
            </a:prstGeom>
            <a:noFill/>
            <a:ln w="12700" cap="sq">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31" name="Line 11"/>
            <p:cNvSpPr>
              <a:spLocks noChangeShapeType="1"/>
            </p:cNvSpPr>
            <p:nvPr/>
          </p:nvSpPr>
          <p:spPr bwMode="auto">
            <a:xfrm flipH="1">
              <a:off x="3124200" y="5715000"/>
              <a:ext cx="152400" cy="152400"/>
            </a:xfrm>
            <a:prstGeom prst="line">
              <a:avLst/>
            </a:prstGeom>
            <a:noFill/>
            <a:ln w="12700" cap="sq">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32" name="Line 12"/>
            <p:cNvSpPr>
              <a:spLocks noChangeShapeType="1"/>
            </p:cNvSpPr>
            <p:nvPr/>
          </p:nvSpPr>
          <p:spPr bwMode="auto">
            <a:xfrm flipH="1">
              <a:off x="2743200" y="6324600"/>
              <a:ext cx="152400" cy="152400"/>
            </a:xfrm>
            <a:prstGeom prst="line">
              <a:avLst/>
            </a:prstGeom>
            <a:noFill/>
            <a:ln w="12700" cap="sq">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33" name="Line 13"/>
            <p:cNvSpPr>
              <a:spLocks noChangeShapeType="1"/>
            </p:cNvSpPr>
            <p:nvPr/>
          </p:nvSpPr>
          <p:spPr bwMode="auto">
            <a:xfrm flipH="1">
              <a:off x="3581400" y="4114800"/>
              <a:ext cx="152400" cy="152400"/>
            </a:xfrm>
            <a:prstGeom prst="line">
              <a:avLst/>
            </a:prstGeom>
            <a:noFill/>
            <a:ln w="12700" cap="sq">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汇编程序功能</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3</a:t>
            </a:r>
            <a:r>
              <a:rPr lang="zh-CN" altLang="en-US" sz="2600" kern="0" dirty="0">
                <a:solidFill>
                  <a:schemeClr val="tx2"/>
                </a:solidFill>
                <a:effectLst>
                  <a:outerShdw blurRad="38100" dist="38100" dir="2700000" algn="tl">
                    <a:srgbClr val="C0C0C0"/>
                  </a:outerShdw>
                </a:effectLst>
                <a:latin typeface="+mj-lt"/>
                <a:cs typeface="+mj-cs"/>
              </a:rPr>
              <a:t>讲：汇编语言程序格式</a:t>
            </a:r>
          </a:p>
        </p:txBody>
      </p:sp>
      <p:sp>
        <p:nvSpPr>
          <p:cNvPr id="3" name="文本框 2"/>
          <p:cNvSpPr txBox="1"/>
          <p:nvPr/>
        </p:nvSpPr>
        <p:spPr>
          <a:xfrm>
            <a:off x="899592" y="1232756"/>
            <a:ext cx="4824536" cy="237674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dirty="0">
                <a:sym typeface="+mn-ea"/>
              </a:rPr>
              <a:t>汇编程序功能</a:t>
            </a:r>
            <a:endParaRPr lang="en-US" altLang="zh-CN" dirty="0">
              <a:sym typeface="+mn-ea"/>
            </a:endParaRPr>
          </a:p>
          <a:p>
            <a:pPr marL="342900" indent="-342900">
              <a:lnSpc>
                <a:spcPct val="160000"/>
              </a:lnSpc>
              <a:buClr>
                <a:srgbClr val="FF3300"/>
              </a:buClr>
              <a:buFont typeface="Wingdings" panose="05000000000000000000" charset="0"/>
              <a:buChar char=""/>
            </a:pPr>
            <a:r>
              <a:rPr lang="zh-CN" altLang="en-US" dirty="0">
                <a:solidFill>
                  <a:srgbClr val="FF0000"/>
                </a:solidFill>
                <a:sym typeface="+mn-ea"/>
              </a:rPr>
              <a:t>汇编语言程序格式</a:t>
            </a:r>
          </a:p>
          <a:p>
            <a:pPr marL="342900" indent="-342900">
              <a:lnSpc>
                <a:spcPct val="160000"/>
              </a:lnSpc>
              <a:buClr>
                <a:srgbClr val="FF3300"/>
              </a:buClr>
              <a:buFont typeface="Wingdings" panose="05000000000000000000" charset="0"/>
              <a:buChar char=""/>
            </a:pPr>
            <a:r>
              <a:rPr lang="zh-CN" altLang="en-US" dirty="0">
                <a:sym typeface="+mn-ea"/>
              </a:rPr>
              <a:t>伪指令</a:t>
            </a:r>
            <a:endParaRPr lang="en-US" altLang="zh-CN" dirty="0">
              <a:sym typeface="+mn-ea"/>
            </a:endParaRPr>
          </a:p>
          <a:p>
            <a:pPr marL="342900" indent="-342900">
              <a:lnSpc>
                <a:spcPct val="160000"/>
              </a:lnSpc>
              <a:buClr>
                <a:srgbClr val="FF3300"/>
              </a:buClr>
              <a:buFont typeface="Wingdings" panose="05000000000000000000" charset="0"/>
              <a:buChar char=""/>
            </a:pPr>
            <a:r>
              <a:rPr lang="zh-CN" altLang="en-US" dirty="0">
                <a:sym typeface="+mn-ea"/>
              </a:rPr>
              <a:t>表达式操作符</a:t>
            </a:r>
            <a:endParaRPr lang="en-US" altLang="zh-CN" dirty="0">
              <a:sym typeface="+mn-ea"/>
            </a:endParaRPr>
          </a:p>
        </p:txBody>
      </p:sp>
    </p:spTree>
    <p:extLst>
      <p:ext uri="{BB962C8B-B14F-4D97-AF65-F5344CB8AC3E}">
        <p14:creationId xmlns:p14="http://schemas.microsoft.com/office/powerpoint/2010/main" val="1261730830"/>
      </p:ext>
    </p:extLst>
  </p:cSld>
  <p:clrMapOvr>
    <a:masterClrMapping/>
  </p:clrMapOvr>
  <p:transition/>
</p:sld>
</file>

<file path=ppt/theme/theme1.xml><?xml version="1.0" encoding="utf-8"?>
<a:theme xmlns:a="http://schemas.openxmlformats.org/drawingml/2006/main" name="Level">
  <a:themeElements>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fontScheme name="Level">
      <a:majorFont>
        <a:latin typeface="Times New Roman"/>
        <a:ea typeface="隶书"/>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30100</TotalTime>
  <Words>6786</Words>
  <Application>Microsoft Macintosh PowerPoint</Application>
  <PresentationFormat>On-screen Show (4:3)</PresentationFormat>
  <Paragraphs>817</Paragraphs>
  <Slides>56</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8" baseType="lpstr">
      <vt:lpstr>楷体_GB2312</vt:lpstr>
      <vt:lpstr>黑体</vt:lpstr>
      <vt:lpstr>宋体</vt:lpstr>
      <vt:lpstr>华文宋体</vt:lpstr>
      <vt:lpstr>华文新魏</vt:lpstr>
      <vt:lpstr>Arial</vt:lpstr>
      <vt:lpstr>Lucida Console</vt:lpstr>
      <vt:lpstr>Times New Roman</vt:lpstr>
      <vt:lpstr>Verdana</vt:lpstr>
      <vt:lpstr>Wingdings</vt:lpstr>
      <vt:lpstr>Level</vt:lpstr>
      <vt:lpstr>位图图像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运算符的优先级别 </vt:lpstr>
      <vt:lpstr>PowerPoint Presentation</vt:lpstr>
    </vt:vector>
  </TitlesOfParts>
  <Company>哈尔滨工业大学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陈磊工作总结</dc:title>
  <dc:creator>陈磊</dc:creator>
  <cp:lastModifiedBy>Pei Wenjie</cp:lastModifiedBy>
  <cp:revision>929</cp:revision>
  <dcterms:created xsi:type="dcterms:W3CDTF">2004-04-02T12:11:00Z</dcterms:created>
  <dcterms:modified xsi:type="dcterms:W3CDTF">2020-11-09T04:37:46Z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2052-10.1.0.6690</vt:lpwstr>
  </property>
</Properties>
</file>