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3"/>
  </p:notesMasterIdLst>
  <p:sldIdLst>
    <p:sldId id="256" r:id="rId2"/>
    <p:sldId id="526" r:id="rId3"/>
    <p:sldId id="681" r:id="rId4"/>
    <p:sldId id="800" r:id="rId5"/>
    <p:sldId id="827" r:id="rId6"/>
    <p:sldId id="828" r:id="rId7"/>
    <p:sldId id="787" r:id="rId8"/>
    <p:sldId id="788" r:id="rId9"/>
    <p:sldId id="789" r:id="rId10"/>
    <p:sldId id="790" r:id="rId11"/>
    <p:sldId id="791" r:id="rId12"/>
    <p:sldId id="796" r:id="rId13"/>
    <p:sldId id="792" r:id="rId14"/>
    <p:sldId id="793" r:id="rId15"/>
    <p:sldId id="794" r:id="rId16"/>
    <p:sldId id="795" r:id="rId17"/>
    <p:sldId id="797" r:id="rId18"/>
    <p:sldId id="798" r:id="rId19"/>
    <p:sldId id="826" r:id="rId20"/>
    <p:sldId id="801" r:id="rId21"/>
    <p:sldId id="682" r:id="rId22"/>
    <p:sldId id="829" r:id="rId23"/>
    <p:sldId id="830" r:id="rId24"/>
    <p:sldId id="831" r:id="rId25"/>
    <p:sldId id="825" r:id="rId26"/>
    <p:sldId id="685" r:id="rId27"/>
    <p:sldId id="686" r:id="rId28"/>
    <p:sldId id="822" r:id="rId29"/>
    <p:sldId id="823" r:id="rId30"/>
    <p:sldId id="832" r:id="rId31"/>
    <p:sldId id="809" r:id="rId32"/>
    <p:sldId id="833" r:id="rId33"/>
    <p:sldId id="834" r:id="rId34"/>
    <p:sldId id="835" r:id="rId35"/>
    <p:sldId id="836" r:id="rId36"/>
    <p:sldId id="837" r:id="rId37"/>
    <p:sldId id="838" r:id="rId38"/>
    <p:sldId id="839" r:id="rId39"/>
    <p:sldId id="840" r:id="rId40"/>
    <p:sldId id="841" r:id="rId41"/>
    <p:sldId id="802" r:id="rId42"/>
    <p:sldId id="698" r:id="rId43"/>
    <p:sldId id="699" r:id="rId44"/>
    <p:sldId id="701" r:id="rId45"/>
    <p:sldId id="812" r:id="rId46"/>
    <p:sldId id="813" r:id="rId47"/>
    <p:sldId id="700" r:id="rId48"/>
    <p:sldId id="702" r:id="rId49"/>
    <p:sldId id="703" r:id="rId50"/>
    <p:sldId id="704" r:id="rId51"/>
    <p:sldId id="705" r:id="rId52"/>
    <p:sldId id="814" r:id="rId53"/>
    <p:sldId id="707" r:id="rId54"/>
    <p:sldId id="708" r:id="rId55"/>
    <p:sldId id="807" r:id="rId56"/>
    <p:sldId id="815" r:id="rId57"/>
    <p:sldId id="709" r:id="rId58"/>
    <p:sldId id="710" r:id="rId59"/>
    <p:sldId id="821" r:id="rId60"/>
    <p:sldId id="711" r:id="rId61"/>
    <p:sldId id="803" r:id="rId62"/>
    <p:sldId id="719" r:id="rId63"/>
    <p:sldId id="720" r:id="rId64"/>
    <p:sldId id="721" r:id="rId65"/>
    <p:sldId id="818" r:id="rId66"/>
    <p:sldId id="819" r:id="rId67"/>
    <p:sldId id="725" r:id="rId68"/>
    <p:sldId id="724" r:id="rId69"/>
    <p:sldId id="804" r:id="rId70"/>
    <p:sldId id="727" r:id="rId71"/>
    <p:sldId id="728" r:id="rId72"/>
    <p:sldId id="729" r:id="rId73"/>
    <p:sldId id="730" r:id="rId74"/>
    <p:sldId id="731" r:id="rId75"/>
    <p:sldId id="816" r:id="rId76"/>
    <p:sldId id="732" r:id="rId77"/>
    <p:sldId id="842" r:id="rId78"/>
    <p:sldId id="733" r:id="rId79"/>
    <p:sldId id="734" r:id="rId80"/>
    <p:sldId id="735" r:id="rId81"/>
    <p:sldId id="736" r:id="rId82"/>
    <p:sldId id="817" r:id="rId83"/>
    <p:sldId id="737" r:id="rId84"/>
    <p:sldId id="820" r:id="rId85"/>
    <p:sldId id="738" r:id="rId86"/>
    <p:sldId id="739" r:id="rId87"/>
    <p:sldId id="806" r:id="rId88"/>
    <p:sldId id="761" r:id="rId89"/>
    <p:sldId id="782" r:id="rId90"/>
    <p:sldId id="783" r:id="rId91"/>
    <p:sldId id="768" r:id="rId9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3300"/>
    <a:srgbClr val="CCECFF"/>
    <a:srgbClr val="FFFFCC"/>
    <a:srgbClr val="66CCFF"/>
    <a:srgbClr val="6600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27" autoAdjust="0"/>
    <p:restoredTop sz="93888" autoAdjust="0"/>
  </p:normalViewPr>
  <p:slideViewPr>
    <p:cSldViewPr showGuides="1">
      <p:cViewPr varScale="1">
        <p:scale>
          <a:sx n="150" d="100"/>
          <a:sy n="150" d="100"/>
        </p:scale>
        <p:origin x="2656" y="168"/>
      </p:cViewPr>
      <p:guideLst>
        <p:guide orient="horz" pos="2160"/>
        <p:guide pos="2899"/>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23111569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1D4439-B4D8-4F42-B180-24169976F026}" type="slidenum">
              <a:rPr lang="en-US" altLang="zh-CN"/>
              <a:t>9</a:t>
            </a:fld>
            <a:endParaRPr lang="en-US" altLang="zh-CN"/>
          </a:p>
        </p:txBody>
      </p:sp>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07690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标志位：记录指令运行结果的状态信息，往往作为后续条件转移指令的控制条件，这样我们可以设计编写功能更强的汇编程序结构，比如分支程序结构。</a:t>
            </a:r>
            <a:endParaRPr lang="en-US" altLang="zh-CN" dirty="0"/>
          </a:p>
          <a:p>
            <a:endParaRPr lang="en-CN" dirty="0"/>
          </a:p>
          <a:p>
            <a:endParaRPr lang="en-CN" dirty="0"/>
          </a:p>
        </p:txBody>
      </p:sp>
    </p:spTree>
    <p:extLst>
      <p:ext uri="{BB962C8B-B14F-4D97-AF65-F5344CB8AC3E}">
        <p14:creationId xmlns:p14="http://schemas.microsoft.com/office/powerpoint/2010/main" val="2975749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81019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575260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251671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1933055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404770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340027" y="6453742"/>
            <a:ext cx="2803973" cy="369332"/>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wenjiecoder@outlook.com</a:t>
            </a:r>
            <a:endParaRPr kumimoji="0" lang="zh-CN" altLang="en-US" sz="1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7951787" y="8620"/>
            <a:ext cx="1192721"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/91</a:t>
            </a:r>
          </a:p>
        </p:txBody>
      </p:sp>
      <p:pic>
        <p:nvPicPr>
          <p:cNvPr id="13" name="图片 12">
            <a:extLst>
              <a:ext uri="{FF2B5EF4-FFF2-40B4-BE49-F238E27FC236}">
                <a16:creationId xmlns:a16="http://schemas.microsoft.com/office/drawing/2014/main" id="{9CCFDA35-67B7-435D-A1DF-5984396A7398}"/>
              </a:ext>
            </a:extLst>
          </p:cNvPr>
          <p:cNvPicPr>
            <a:picLocks noChangeAspect="1"/>
          </p:cNvPicPr>
          <p:nvPr userDrawn="1"/>
        </p:nvPicPr>
        <p:blipFill>
          <a:blip r:embed="rId17"/>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8"/>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9"/>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8"/>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rPr>
              <a:t>裴文杰</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202247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algn="ctr">
              <a:lnSpc>
                <a:spcPct val="80000"/>
              </a:lnSpc>
              <a:spcBef>
                <a:spcPts val="1200"/>
              </a:spcBef>
              <a:buClr>
                <a:srgbClr val="663300"/>
              </a:buClr>
              <a:buSzPct val="75000"/>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4&amp;5</a:t>
            </a:r>
            <a:r>
              <a:rPr lang="zh-CN" altLang="en-US" sz="4400" dirty="0">
                <a:solidFill>
                  <a:srgbClr val="FF3300"/>
                </a:solidFill>
                <a:effectLst>
                  <a:outerShdw blurRad="38100" dist="38100" dir="2700000" algn="tl">
                    <a:srgbClr val="C0C0C0"/>
                  </a:outerShdw>
                </a:effectLst>
                <a:ea typeface="隶书" panose="02010509060101010101" pitchFamily="49" charset="-122"/>
              </a:rPr>
              <a:t>讲：</a:t>
            </a:r>
            <a:r>
              <a:rPr lang="en-US" altLang="zh-CN" sz="4400" dirty="0">
                <a:solidFill>
                  <a:srgbClr val="FF3300"/>
                </a:solidFill>
                <a:effectLst>
                  <a:outerShdw blurRad="38100" dist="38100" dir="2700000" algn="tl">
                    <a:srgbClr val="C0C0C0"/>
                  </a:outerShdw>
                </a:effectLst>
                <a:ea typeface="隶书" panose="02010509060101010101" pitchFamily="49" charset="-122"/>
              </a:rPr>
              <a:t>8086/8088</a:t>
            </a:r>
            <a:r>
              <a:rPr lang="zh-CN" altLang="en-US" sz="4400" dirty="0">
                <a:solidFill>
                  <a:srgbClr val="FF3300"/>
                </a:solidFill>
                <a:effectLst>
                  <a:outerShdw blurRad="38100" dist="38100" dir="2700000" algn="tl">
                    <a:srgbClr val="C0C0C0"/>
                  </a:outerShdw>
                </a:effectLst>
                <a:ea typeface="隶书" panose="02010509060101010101" pitchFamily="49" charset="-122"/>
              </a:rPr>
              <a:t>的指令系统</a:t>
            </a:r>
          </a:p>
          <a:p>
            <a:pPr marR="0" algn="ctr" defTabSz="914400">
              <a:lnSpc>
                <a:spcPct val="80000"/>
              </a:lnSpc>
              <a:spcBef>
                <a:spcPts val="1200"/>
              </a:spcBef>
              <a:buClr>
                <a:srgbClr val="663300"/>
              </a:buClr>
              <a:buSzPct val="75000"/>
              <a:buFontTx/>
              <a:buNone/>
              <a:defRPr/>
            </a:pP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id="{F42C883C-CEC4-44D4-9DA9-BB22BE675A7C}"/>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75556" y="977044"/>
            <a:ext cx="77595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ct val="30000"/>
              </a:spcAft>
            </a:pPr>
            <a:r>
              <a:rPr lang="en-US" altLang="zh-CN" sz="2800" dirty="0">
                <a:solidFill>
                  <a:srgbClr val="0000FF"/>
                </a:solidFill>
                <a:ea typeface="楷体_GB2312" pitchFamily="49" charset="-122"/>
              </a:rPr>
              <a:t>② </a:t>
            </a:r>
            <a:r>
              <a:rPr lang="zh-CN" altLang="en-US" sz="2800" dirty="0">
                <a:solidFill>
                  <a:srgbClr val="0000FF"/>
                </a:solidFill>
                <a:ea typeface="楷体_GB2312" pitchFamily="49" charset="-122"/>
              </a:rPr>
              <a:t>单操作数</a:t>
            </a:r>
            <a:r>
              <a:rPr lang="en-US" altLang="zh-CN" sz="2800" dirty="0">
                <a:solidFill>
                  <a:srgbClr val="0000FF"/>
                </a:solidFill>
                <a:ea typeface="楷体_GB2312" pitchFamily="49" charset="-122"/>
              </a:rPr>
              <a:t>:  </a:t>
            </a:r>
            <a:r>
              <a:rPr lang="zh-CN" altLang="en-US" sz="2400" dirty="0">
                <a:ea typeface="楷体_GB2312" pitchFamily="49" charset="-122"/>
              </a:rPr>
              <a:t>指令中给出一个操作数。</a:t>
            </a:r>
          </a:p>
        </p:txBody>
      </p:sp>
      <p:sp>
        <p:nvSpPr>
          <p:cNvPr id="68611" name="Rectangle 3"/>
          <p:cNvSpPr>
            <a:spLocks noChangeArrowheads="1"/>
          </p:cNvSpPr>
          <p:nvPr/>
        </p:nvSpPr>
        <p:spPr bwMode="auto">
          <a:xfrm>
            <a:off x="304800" y="2064482"/>
            <a:ext cx="7862888" cy="356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lvl="1" algn="l">
              <a:spcAft>
                <a:spcPct val="100000"/>
              </a:spcAft>
            </a:pPr>
            <a:r>
              <a:rPr lang="zh-CN" altLang="en-US" sz="2400">
                <a:solidFill>
                  <a:srgbClr val="FF0000"/>
                </a:solidFill>
                <a:ea typeface="楷体_GB2312" pitchFamily="49" charset="-122"/>
              </a:rPr>
              <a:t>有两种可能：</a:t>
            </a:r>
            <a:endParaRPr lang="zh-CN" altLang="en-US" sz="2400">
              <a:ea typeface="楷体_GB2312" pitchFamily="49" charset="-122"/>
            </a:endParaRPr>
          </a:p>
          <a:p>
            <a:pPr lvl="1" algn="l">
              <a:spcAft>
                <a:spcPct val="50000"/>
              </a:spcAft>
            </a:pPr>
            <a:r>
              <a:rPr lang="zh-CN" altLang="en-US" sz="2400">
                <a:solidFill>
                  <a:srgbClr val="FF0000"/>
                </a:solidFill>
                <a:ea typeface="楷体_GB2312" pitchFamily="49" charset="-122"/>
              </a:rPr>
              <a:t>▲</a:t>
            </a:r>
            <a:r>
              <a:rPr lang="zh-CN" altLang="en-US" sz="2400">
                <a:ea typeface="楷体_GB2312" pitchFamily="49" charset="-122"/>
              </a:rPr>
              <a:t>有些操作只需要一个操作数</a:t>
            </a:r>
          </a:p>
          <a:p>
            <a:pPr lvl="1" algn="l">
              <a:spcAft>
                <a:spcPct val="200000"/>
              </a:spcAft>
            </a:pPr>
            <a:r>
              <a:rPr lang="zh-CN" altLang="en-US" sz="2400">
                <a:ea typeface="楷体_GB2312" pitchFamily="49" charset="-122"/>
              </a:rPr>
              <a:t>    如    </a:t>
            </a:r>
            <a:r>
              <a:rPr lang="en-US" altLang="zh-CN" sz="2400">
                <a:ea typeface="楷体_GB2312" pitchFamily="49" charset="-122"/>
              </a:rPr>
              <a:t>INC     AL         </a:t>
            </a:r>
            <a:r>
              <a:rPr lang="zh-CN" altLang="en-US" sz="2400">
                <a:ea typeface="楷体_GB2312" pitchFamily="49" charset="-122"/>
              </a:rPr>
              <a:t>； （</a:t>
            </a:r>
            <a:r>
              <a:rPr lang="en-US" altLang="zh-CN" sz="2400">
                <a:ea typeface="楷体_GB2312" pitchFamily="49" charset="-122"/>
              </a:rPr>
              <a:t>AL</a:t>
            </a:r>
            <a:r>
              <a:rPr lang="zh-CN" altLang="en-US" sz="2400">
                <a:ea typeface="楷体_GB2312" pitchFamily="49" charset="-122"/>
              </a:rPr>
              <a:t>） ←  （</a:t>
            </a:r>
            <a:r>
              <a:rPr lang="en-US" altLang="zh-CN" sz="2400">
                <a:ea typeface="楷体_GB2312" pitchFamily="49" charset="-122"/>
              </a:rPr>
              <a:t>AL</a:t>
            </a:r>
            <a:r>
              <a:rPr lang="zh-CN" altLang="en-US" sz="2400">
                <a:ea typeface="楷体_GB2312" pitchFamily="49" charset="-122"/>
              </a:rPr>
              <a:t>）</a:t>
            </a:r>
            <a:r>
              <a:rPr lang="en-US" altLang="zh-CN" sz="2400">
                <a:ea typeface="楷体_GB2312" pitchFamily="49" charset="-122"/>
              </a:rPr>
              <a:t>+ 1</a:t>
            </a:r>
          </a:p>
          <a:p>
            <a:pPr lvl="1" algn="l">
              <a:spcAft>
                <a:spcPct val="50000"/>
              </a:spcAft>
            </a:pPr>
            <a:r>
              <a:rPr lang="en-US" altLang="zh-CN" sz="2400">
                <a:solidFill>
                  <a:srgbClr val="FF0000"/>
                </a:solidFill>
                <a:ea typeface="楷体_GB2312" pitchFamily="49" charset="-122"/>
              </a:rPr>
              <a:t>▲</a:t>
            </a:r>
            <a:r>
              <a:rPr lang="zh-CN" altLang="en-US" sz="2400">
                <a:ea typeface="楷体_GB2312" pitchFamily="49" charset="-122"/>
              </a:rPr>
              <a:t>有些操作将另一个操作数隐含在指令中 </a:t>
            </a:r>
          </a:p>
          <a:p>
            <a:pPr algn="l">
              <a:spcAft>
                <a:spcPct val="50000"/>
              </a:spcAft>
            </a:pPr>
            <a:r>
              <a:rPr lang="zh-CN" altLang="en-US" sz="2400">
                <a:ea typeface="楷体_GB2312" pitchFamily="49" charset="-122"/>
              </a:rPr>
              <a:t>         如     </a:t>
            </a:r>
            <a:r>
              <a:rPr lang="en-US" altLang="zh-CN" sz="2400">
                <a:ea typeface="楷体_GB2312" pitchFamily="49" charset="-122"/>
              </a:rPr>
              <a:t>MUL    BL        </a:t>
            </a:r>
            <a:r>
              <a:rPr lang="zh-CN" altLang="en-US" sz="2400">
                <a:ea typeface="楷体_GB2312" pitchFamily="49" charset="-122"/>
              </a:rPr>
              <a:t>； （</a:t>
            </a:r>
            <a:r>
              <a:rPr lang="en-US" altLang="zh-CN" sz="2400">
                <a:ea typeface="楷体_GB2312" pitchFamily="49" charset="-122"/>
              </a:rPr>
              <a:t>AX</a:t>
            </a:r>
            <a:r>
              <a:rPr lang="zh-CN" altLang="en-US" sz="2400">
                <a:ea typeface="楷体_GB2312" pitchFamily="49" charset="-122"/>
              </a:rPr>
              <a:t>） ← （</a:t>
            </a:r>
            <a:r>
              <a:rPr lang="en-US" altLang="zh-CN" sz="2400">
                <a:ea typeface="楷体_GB2312" pitchFamily="49" charset="-122"/>
              </a:rPr>
              <a:t>AL</a:t>
            </a:r>
            <a:r>
              <a:rPr lang="zh-CN" altLang="en-US" sz="2400">
                <a:ea typeface="楷体_GB2312" pitchFamily="49" charset="-122"/>
              </a:rPr>
              <a:t>）</a:t>
            </a:r>
            <a:r>
              <a:rPr lang="en-US" altLang="zh-CN" sz="2400"/>
              <a:t>×</a:t>
            </a:r>
            <a:r>
              <a:rPr lang="zh-CN" altLang="en-US" sz="2400">
                <a:ea typeface="楷体_GB2312" pitchFamily="49" charset="-122"/>
              </a:rPr>
              <a:t>（</a:t>
            </a:r>
            <a:r>
              <a:rPr lang="en-US" altLang="zh-CN" sz="2400">
                <a:ea typeface="楷体_GB2312" pitchFamily="49" charset="-122"/>
              </a:rPr>
              <a:t>BL</a:t>
            </a:r>
            <a:r>
              <a:rPr lang="zh-CN" altLang="en-US" sz="2400">
                <a:ea typeface="楷体_GB2312" pitchFamily="49" charset="-122"/>
              </a:rPr>
              <a:t>）</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8" name="Group 6"/>
          <p:cNvGrpSpPr/>
          <p:nvPr/>
        </p:nvGrpSpPr>
        <p:grpSpPr bwMode="auto">
          <a:xfrm>
            <a:off x="533400" y="981298"/>
            <a:ext cx="8179060" cy="3900488"/>
            <a:chOff x="336" y="339"/>
            <a:chExt cx="5424" cy="2457"/>
          </a:xfrm>
        </p:grpSpPr>
        <p:sp>
          <p:nvSpPr>
            <p:cNvPr id="69634" name="Text Box 2"/>
            <p:cNvSpPr txBox="1">
              <a:spLocks noChangeArrowheads="1"/>
            </p:cNvSpPr>
            <p:nvPr/>
          </p:nvSpPr>
          <p:spPr bwMode="auto">
            <a:xfrm>
              <a:off x="336" y="339"/>
              <a:ext cx="5424" cy="2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800" dirty="0">
                  <a:solidFill>
                    <a:srgbClr val="0000FF"/>
                  </a:solidFill>
                  <a:ea typeface="楷体_GB2312" pitchFamily="49" charset="-122"/>
                </a:rPr>
                <a:t>③ </a:t>
              </a:r>
              <a:r>
                <a:rPr lang="zh-CN" altLang="en-US" sz="2800" dirty="0">
                  <a:solidFill>
                    <a:srgbClr val="0000FF"/>
                  </a:solidFill>
                  <a:ea typeface="楷体_GB2312" pitchFamily="49" charset="-122"/>
                </a:rPr>
                <a:t>双操作数</a:t>
              </a:r>
              <a:r>
                <a:rPr lang="en-US" altLang="zh-CN" sz="2800" dirty="0">
                  <a:solidFill>
                    <a:srgbClr val="0000FF"/>
                  </a:solidFill>
                  <a:ea typeface="楷体_GB2312" pitchFamily="49" charset="-122"/>
                </a:rPr>
                <a:t>:   </a:t>
              </a:r>
              <a:r>
                <a:rPr lang="zh-CN" altLang="en-US" sz="2400" dirty="0">
                  <a:ea typeface="楷体_GB2312" pitchFamily="49" charset="-122"/>
                </a:rPr>
                <a:t>指令中给出两个操作数。</a:t>
              </a:r>
              <a:endParaRPr lang="zh-CN" altLang="en-US" sz="2400" dirty="0">
                <a:solidFill>
                  <a:srgbClr val="0000FF"/>
                </a:solidFill>
                <a:ea typeface="楷体_GB2312" pitchFamily="49" charset="-122"/>
              </a:endParaRPr>
            </a:p>
            <a:p>
              <a:pPr algn="just"/>
              <a:endParaRPr lang="zh-CN" altLang="en-US" sz="2400" dirty="0">
                <a:ea typeface="楷体_GB2312" pitchFamily="49" charset="-122"/>
              </a:endParaRPr>
            </a:p>
            <a:p>
              <a:pPr lvl="1" algn="just"/>
              <a:r>
                <a:rPr lang="zh-CN" altLang="en-US" sz="2400" dirty="0">
                  <a:ea typeface="楷体_GB2312" pitchFamily="49" charset="-122"/>
                </a:rPr>
                <a:t> </a:t>
              </a:r>
            </a:p>
            <a:p>
              <a:pPr lvl="1" algn="just"/>
              <a:endParaRPr lang="zh-CN" altLang="en-US" sz="2400" dirty="0">
                <a:ea typeface="楷体_GB2312" pitchFamily="49" charset="-122"/>
              </a:endParaRPr>
            </a:p>
            <a:p>
              <a:pPr lvl="1" algn="just">
                <a:spcAft>
                  <a:spcPct val="100000"/>
                </a:spcAft>
              </a:pPr>
              <a:r>
                <a:rPr lang="zh-CN" altLang="en-US" sz="2400" dirty="0">
                  <a:ea typeface="楷体_GB2312" pitchFamily="49" charset="-122"/>
                </a:rPr>
                <a:t>  </a:t>
              </a:r>
              <a:r>
                <a:rPr lang="zh-CN" altLang="en-US" sz="2600" dirty="0">
                  <a:ea typeface="楷体_GB2312" pitchFamily="49" charset="-122"/>
                </a:rPr>
                <a:t>如      </a:t>
              </a:r>
              <a:r>
                <a:rPr lang="en-US" altLang="zh-CN" sz="2600" dirty="0">
                  <a:ea typeface="楷体_GB2312" pitchFamily="49" charset="-122"/>
                </a:rPr>
                <a:t>ADD     AL ,  BL</a:t>
              </a:r>
              <a:r>
                <a:rPr lang="en-US" altLang="zh-CN" sz="2400" dirty="0">
                  <a:ea typeface="楷体_GB2312" pitchFamily="49" charset="-122"/>
                </a:rPr>
                <a:t>         </a:t>
              </a:r>
              <a:r>
                <a:rPr lang="zh-CN" altLang="en-US" sz="2400" dirty="0">
                  <a:ea typeface="楷体_GB2312" pitchFamily="49" charset="-122"/>
                </a:rPr>
                <a:t>；</a:t>
              </a:r>
              <a:r>
                <a:rPr lang="en-US" altLang="zh-CN" sz="2400" dirty="0">
                  <a:ea typeface="楷体_GB2312" pitchFamily="49" charset="-122"/>
                </a:rPr>
                <a:t>(AL) ← (AL) + (BL)</a:t>
              </a:r>
            </a:p>
            <a:p>
              <a:pPr lvl="2" algn="just"/>
              <a:r>
                <a:rPr lang="en-US" altLang="zh-CN" sz="2400" dirty="0">
                  <a:ea typeface="楷体_GB2312" pitchFamily="49" charset="-122"/>
                </a:rPr>
                <a:t>  </a:t>
              </a:r>
              <a:r>
                <a:rPr lang="zh-CN" altLang="en-US" sz="2400" dirty="0">
                  <a:solidFill>
                    <a:srgbClr val="FF0000"/>
                  </a:solidFill>
                  <a:ea typeface="楷体_GB2312" pitchFamily="49" charset="-122"/>
                </a:rPr>
                <a:t>目的操作数</a:t>
              </a:r>
              <a:r>
                <a:rPr lang="zh-CN" altLang="en-US" sz="2400" dirty="0">
                  <a:ea typeface="楷体_GB2312" pitchFamily="49" charset="-122"/>
                </a:rPr>
                <a:t>            </a:t>
              </a:r>
              <a:r>
                <a:rPr lang="zh-CN" altLang="en-US" sz="2400" dirty="0">
                  <a:solidFill>
                    <a:srgbClr val="FF0000"/>
                  </a:solidFill>
                  <a:ea typeface="楷体_GB2312" pitchFamily="49" charset="-122"/>
                </a:rPr>
                <a:t>源操作数</a:t>
              </a:r>
              <a:r>
                <a:rPr lang="zh-CN" altLang="en-US" sz="2400" dirty="0">
                  <a:ea typeface="楷体_GB2312" pitchFamily="49" charset="-122"/>
                </a:rPr>
                <a:t>      </a:t>
              </a:r>
            </a:p>
            <a:p>
              <a:pPr lvl="2" algn="just"/>
              <a:endParaRPr lang="zh-CN" altLang="en-US" sz="2400" dirty="0">
                <a:ea typeface="楷体_GB2312" pitchFamily="49" charset="-122"/>
              </a:endParaRPr>
            </a:p>
            <a:p>
              <a:pPr lvl="3" algn="just"/>
              <a:r>
                <a:rPr lang="zh-CN" altLang="en-US" sz="2400" dirty="0">
                  <a:ea typeface="楷体_GB2312" pitchFamily="49" charset="-122"/>
                </a:rPr>
                <a:t>  </a:t>
              </a:r>
            </a:p>
            <a:p>
              <a:pPr algn="just"/>
              <a:r>
                <a:rPr lang="zh-CN" altLang="en-US" sz="2400" dirty="0">
                  <a:ea typeface="楷体_GB2312" pitchFamily="49" charset="-122"/>
                </a:rPr>
                <a:t>        </a:t>
              </a:r>
              <a:r>
                <a:rPr lang="zh-CN" altLang="en-US" sz="2600" dirty="0">
                  <a:ea typeface="楷体_GB2312" pitchFamily="49" charset="-122"/>
                </a:rPr>
                <a:t>操作后的结果通常存放在目的操作数中。</a:t>
              </a:r>
              <a:r>
                <a:rPr lang="zh-CN" altLang="en-US" sz="2400" dirty="0">
                  <a:ea typeface="楷体_GB2312" pitchFamily="49" charset="-122"/>
                </a:rPr>
                <a:t> </a:t>
              </a:r>
            </a:p>
          </p:txBody>
        </p:sp>
        <p:sp>
          <p:nvSpPr>
            <p:cNvPr id="69635" name="Line 3"/>
            <p:cNvSpPr>
              <a:spLocks noChangeShapeType="1"/>
            </p:cNvSpPr>
            <p:nvPr/>
          </p:nvSpPr>
          <p:spPr bwMode="auto">
            <a:xfrm flipV="1">
              <a:off x="1776" y="1632"/>
              <a:ext cx="384" cy="192"/>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636" name="Line 4"/>
            <p:cNvSpPr>
              <a:spLocks noChangeShapeType="1"/>
            </p:cNvSpPr>
            <p:nvPr/>
          </p:nvSpPr>
          <p:spPr bwMode="auto">
            <a:xfrm flipH="1" flipV="1">
              <a:off x="2640" y="1632"/>
              <a:ext cx="384" cy="192"/>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33400" y="981298"/>
            <a:ext cx="8179060" cy="4124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800" dirty="0">
                <a:solidFill>
                  <a:srgbClr val="0000FF"/>
                </a:solidFill>
                <a:ea typeface="楷体_GB2312" pitchFamily="49" charset="-122"/>
              </a:rPr>
              <a:t>③ </a:t>
            </a:r>
            <a:r>
              <a:rPr lang="zh-CN" altLang="en-US" sz="2800" dirty="0">
                <a:solidFill>
                  <a:srgbClr val="0000FF"/>
                </a:solidFill>
                <a:ea typeface="楷体_GB2312" pitchFamily="49" charset="-122"/>
              </a:rPr>
              <a:t>三操作数</a:t>
            </a:r>
            <a:r>
              <a:rPr lang="en-US" altLang="zh-CN" sz="2800" dirty="0">
                <a:solidFill>
                  <a:srgbClr val="0000FF"/>
                </a:solidFill>
                <a:ea typeface="楷体_GB2312" pitchFamily="49" charset="-122"/>
              </a:rPr>
              <a:t>:   </a:t>
            </a:r>
            <a:r>
              <a:rPr lang="zh-CN" altLang="en-US" sz="2400" dirty="0">
                <a:ea typeface="楷体_GB2312" pitchFamily="49" charset="-122"/>
              </a:rPr>
              <a:t>指令中给出三个操作数。</a:t>
            </a:r>
            <a:endParaRPr lang="zh-CN" altLang="en-US" sz="2400" dirty="0">
              <a:solidFill>
                <a:srgbClr val="0000FF"/>
              </a:solidFill>
              <a:ea typeface="楷体_GB2312" pitchFamily="49" charset="-122"/>
            </a:endParaRPr>
          </a:p>
          <a:p>
            <a:pPr algn="just"/>
            <a:endParaRPr lang="zh-CN" altLang="en-US" sz="2400" dirty="0">
              <a:ea typeface="楷体_GB2312" pitchFamily="49" charset="-122"/>
            </a:endParaRPr>
          </a:p>
          <a:p>
            <a:pPr lvl="1" algn="just"/>
            <a:r>
              <a:rPr lang="zh-CN" altLang="en-US" sz="2400" dirty="0">
                <a:ea typeface="楷体_GB2312" pitchFamily="49" charset="-122"/>
              </a:rPr>
              <a:t> </a:t>
            </a:r>
          </a:p>
          <a:p>
            <a:pPr lvl="1" algn="just">
              <a:spcAft>
                <a:spcPct val="100000"/>
              </a:spcAft>
            </a:pPr>
            <a:r>
              <a:rPr lang="zh-CN" altLang="en-US" sz="2200" dirty="0">
                <a:ea typeface="楷体_GB2312" pitchFamily="49" charset="-122"/>
              </a:rPr>
              <a:t>  如   </a:t>
            </a:r>
            <a:r>
              <a:rPr lang="en-US" altLang="zh-CN" sz="2200" dirty="0">
                <a:ea typeface="楷体_GB2312" pitchFamily="49" charset="-122"/>
              </a:rPr>
              <a:t>IMUL     BX, Array[100], 7 	        ;7</a:t>
            </a:r>
            <a:r>
              <a:rPr lang="zh-CN" altLang="en-US" sz="2200" dirty="0">
                <a:ea typeface="楷体_GB2312" pitchFamily="49" charset="-122"/>
              </a:rPr>
              <a:t>*</a:t>
            </a:r>
            <a:r>
              <a:rPr lang="en-US" altLang="zh-CN" sz="2200" dirty="0">
                <a:ea typeface="楷体_GB2312" pitchFamily="49" charset="-122"/>
              </a:rPr>
              <a:t>(Array[100])-&gt;BX</a:t>
            </a:r>
          </a:p>
          <a:p>
            <a:pPr lvl="1" algn="just">
              <a:spcAft>
                <a:spcPct val="100000"/>
              </a:spcAft>
            </a:pPr>
            <a:r>
              <a:rPr lang="en-US" altLang="zh-CN" sz="2200" dirty="0">
                <a:ea typeface="楷体_GB2312" pitchFamily="49" charset="-122"/>
              </a:rPr>
              <a:t>	   SHLD     EBX, ECX, 16  	        ;</a:t>
            </a:r>
            <a:r>
              <a:rPr lang="zh-CN" altLang="en-US" sz="2200" dirty="0">
                <a:ea typeface="楷体_GB2312" pitchFamily="49" charset="-122"/>
              </a:rPr>
              <a:t>双精度左移</a:t>
            </a:r>
            <a:endParaRPr lang="en-US" altLang="zh-CN" sz="2200" dirty="0">
              <a:ea typeface="楷体_GB2312" pitchFamily="49" charset="-122"/>
            </a:endParaRPr>
          </a:p>
          <a:p>
            <a:pPr lvl="2" algn="just"/>
            <a:r>
              <a:rPr lang="en-US" altLang="zh-CN" sz="2400" dirty="0">
                <a:ea typeface="楷体_GB2312" pitchFamily="49" charset="-122"/>
              </a:rPr>
              <a:t>  </a:t>
            </a:r>
            <a:r>
              <a:rPr lang="zh-CN" altLang="en-US" sz="2400" dirty="0">
                <a:solidFill>
                  <a:srgbClr val="FF0000"/>
                </a:solidFill>
                <a:ea typeface="楷体_GB2312" pitchFamily="49" charset="-122"/>
              </a:rPr>
              <a:t>目的操作数</a:t>
            </a:r>
            <a:r>
              <a:rPr lang="zh-CN" altLang="en-US" dirty="0">
                <a:solidFill>
                  <a:srgbClr val="FF0000"/>
                </a:solidFill>
                <a:ea typeface="楷体_GB2312" pitchFamily="49" charset="-122"/>
              </a:rPr>
              <a:t>：</a:t>
            </a:r>
            <a:r>
              <a:rPr lang="en-US" altLang="zh-CN" dirty="0">
                <a:solidFill>
                  <a:srgbClr val="FF0000"/>
                </a:solidFill>
                <a:ea typeface="楷体_GB2312" pitchFamily="49" charset="-122"/>
              </a:rPr>
              <a:t>1</a:t>
            </a:r>
            <a:r>
              <a:rPr lang="zh-CN" altLang="en-US" dirty="0">
                <a:solidFill>
                  <a:srgbClr val="FF0000"/>
                </a:solidFill>
                <a:ea typeface="楷体_GB2312" pitchFamily="49" charset="-122"/>
              </a:rPr>
              <a:t>，</a:t>
            </a:r>
            <a:r>
              <a:rPr lang="zh-CN" altLang="en-US" sz="2400" dirty="0">
                <a:solidFill>
                  <a:srgbClr val="FF0000"/>
                </a:solidFill>
                <a:ea typeface="楷体_GB2312" pitchFamily="49" charset="-122"/>
              </a:rPr>
              <a:t>源</a:t>
            </a:r>
            <a:r>
              <a:rPr lang="zh-CN" altLang="en-US" dirty="0">
                <a:solidFill>
                  <a:srgbClr val="FF0000"/>
                </a:solidFill>
                <a:ea typeface="楷体_GB2312" pitchFamily="49" charset="-122"/>
              </a:rPr>
              <a:t>操作数：</a:t>
            </a:r>
            <a:r>
              <a:rPr lang="en-US" altLang="zh-CN" dirty="0">
                <a:solidFill>
                  <a:srgbClr val="FF0000"/>
                </a:solidFill>
                <a:ea typeface="楷体_GB2312" pitchFamily="49" charset="-122"/>
              </a:rPr>
              <a:t>2</a:t>
            </a:r>
            <a:endParaRPr lang="zh-CN" altLang="en-US" dirty="0">
              <a:solidFill>
                <a:srgbClr val="FF0000"/>
              </a:solidFill>
              <a:ea typeface="楷体_GB2312" pitchFamily="49" charset="-122"/>
            </a:endParaRPr>
          </a:p>
          <a:p>
            <a:pPr lvl="2" algn="just"/>
            <a:endParaRPr lang="zh-CN" altLang="en-US" sz="2400" dirty="0">
              <a:ea typeface="楷体_GB2312" pitchFamily="49" charset="-122"/>
            </a:endParaRPr>
          </a:p>
          <a:p>
            <a:pPr lvl="3" algn="just"/>
            <a:r>
              <a:rPr lang="zh-CN" altLang="en-US" sz="2400" dirty="0">
                <a:ea typeface="楷体_GB2312" pitchFamily="49" charset="-122"/>
              </a:rPr>
              <a:t>  </a:t>
            </a:r>
          </a:p>
          <a:p>
            <a:pPr algn="just"/>
            <a:r>
              <a:rPr lang="zh-CN" altLang="en-US" sz="2400" dirty="0">
                <a:ea typeface="楷体_GB2312" pitchFamily="49" charset="-122"/>
              </a:rPr>
              <a:t>        </a:t>
            </a:r>
            <a:r>
              <a:rPr lang="zh-CN" altLang="en-US" sz="2600" dirty="0">
                <a:ea typeface="楷体_GB2312" pitchFamily="49" charset="-122"/>
              </a:rPr>
              <a:t>操作后的结果通常存放在目的操作数中。</a:t>
            </a:r>
            <a:r>
              <a:rPr lang="zh-CN" altLang="en-US" sz="2400" dirty="0">
                <a:ea typeface="楷体_GB2312" pitchFamily="49" charset="-122"/>
              </a:rPr>
              <a:t> </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65944" y="980728"/>
            <a:ext cx="7547756"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ts val="1200"/>
              </a:spcAft>
              <a:buFont typeface="Wingdings" panose="05000000000000000000" pitchFamily="2" charset="2"/>
              <a:buChar char="q"/>
            </a:pP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操作数类型</a:t>
            </a:r>
            <a:endParaRPr lang="zh-CN" altLang="en-US" sz="2800" dirty="0">
              <a:solidFill>
                <a:srgbClr val="FF0000"/>
              </a:solidFill>
              <a:ea typeface="楷体_GB2312" pitchFamily="49" charset="-122"/>
            </a:endParaRPr>
          </a:p>
        </p:txBody>
      </p:sp>
      <p:sp>
        <p:nvSpPr>
          <p:cNvPr id="70659" name="Rectangle 3"/>
          <p:cNvSpPr>
            <a:spLocks noChangeArrowheads="1"/>
          </p:cNvSpPr>
          <p:nvPr/>
        </p:nvSpPr>
        <p:spPr bwMode="auto">
          <a:xfrm>
            <a:off x="228600" y="4274791"/>
            <a:ext cx="8123820"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800100" lvl="1" indent="-342900" algn="l">
              <a:spcAft>
                <a:spcPct val="50000"/>
              </a:spcAft>
              <a:buFont typeface="Wingdings" panose="05000000000000000000" pitchFamily="2" charset="2"/>
              <a:buChar char="u"/>
            </a:pPr>
            <a:r>
              <a:rPr lang="zh-CN" altLang="en-US" sz="2400" dirty="0">
                <a:solidFill>
                  <a:srgbClr val="FF00FF"/>
                </a:solidFill>
                <a:ea typeface="楷体_GB2312" pitchFamily="49" charset="-122"/>
              </a:rPr>
              <a:t>指令应指明</a:t>
            </a:r>
            <a:r>
              <a:rPr lang="zh-CN" altLang="en-US" sz="2400" dirty="0">
                <a:ea typeface="楷体_GB2312" pitchFamily="49" charset="-122"/>
              </a:rPr>
              <a:t>参与操作的数是字节还是字，即</a:t>
            </a:r>
            <a:r>
              <a:rPr lang="zh-CN" altLang="en-US" sz="2400" dirty="0">
                <a:solidFill>
                  <a:srgbClr val="FF00FF"/>
                </a:solidFill>
                <a:ea typeface="楷体_GB2312" pitchFamily="49" charset="-122"/>
              </a:rPr>
              <a:t>操作数的类型</a:t>
            </a:r>
            <a:r>
              <a:rPr lang="zh-CN" altLang="en-US" sz="2400" dirty="0">
                <a:ea typeface="楷体_GB2312" pitchFamily="49" charset="-122"/>
              </a:rPr>
              <a:t>。</a:t>
            </a:r>
          </a:p>
          <a:p>
            <a:pPr marL="800100" lvl="1" indent="-342900" algn="l">
              <a:spcAft>
                <a:spcPct val="50000"/>
              </a:spcAft>
              <a:buFont typeface="Wingdings" panose="05000000000000000000" pitchFamily="2" charset="2"/>
              <a:buChar char="u"/>
            </a:pPr>
            <a:r>
              <a:rPr lang="zh-CN" altLang="en-US" sz="2400" dirty="0">
                <a:solidFill>
                  <a:srgbClr val="0000FF"/>
                </a:solidFill>
                <a:ea typeface="楷体_GB2312" pitchFamily="49" charset="-122"/>
              </a:rPr>
              <a:t>通常操作数的类型可由操作数本身隐含给出。</a:t>
            </a:r>
          </a:p>
          <a:p>
            <a:pPr marL="800100" lvl="1" indent="-342900" algn="l">
              <a:spcAft>
                <a:spcPct val="50000"/>
              </a:spcAft>
              <a:buFont typeface="Wingdings" panose="05000000000000000000" pitchFamily="2" charset="2"/>
              <a:buChar char="u"/>
            </a:pPr>
            <a:r>
              <a:rPr lang="zh-CN" altLang="en-US" sz="2400" dirty="0">
                <a:ea typeface="楷体_GB2312" pitchFamily="49" charset="-122"/>
              </a:rPr>
              <a:t>在特殊情况下需要指明。</a:t>
            </a:r>
          </a:p>
        </p:txBody>
      </p:sp>
      <p:sp>
        <p:nvSpPr>
          <p:cNvPr id="70660" name="Rectangle 4"/>
          <p:cNvSpPr>
            <a:spLocks noChangeArrowheads="1"/>
          </p:cNvSpPr>
          <p:nvPr/>
        </p:nvSpPr>
        <p:spPr bwMode="auto">
          <a:xfrm>
            <a:off x="838200" y="1895128"/>
            <a:ext cx="7175500"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Aft>
                <a:spcPct val="50000"/>
              </a:spcAft>
            </a:pPr>
            <a:r>
              <a:rPr lang="en-US" altLang="zh-CN" sz="2800" dirty="0">
                <a:solidFill>
                  <a:srgbClr val="FF0000"/>
                </a:solidFill>
                <a:ea typeface="楷体_GB2312" pitchFamily="49" charset="-122"/>
              </a:rPr>
              <a:t>8086/8088:</a:t>
            </a:r>
          </a:p>
          <a:p>
            <a:pPr algn="l">
              <a:spcAft>
                <a:spcPct val="50000"/>
              </a:spcAft>
            </a:pPr>
            <a:r>
              <a:rPr lang="en-US" altLang="zh-CN" sz="2800" dirty="0">
                <a:solidFill>
                  <a:srgbClr val="FF0000"/>
                </a:solidFill>
                <a:ea typeface="楷体_GB2312" pitchFamily="49" charset="-122"/>
              </a:rPr>
              <a:t>      </a:t>
            </a:r>
            <a:r>
              <a:rPr lang="zh-CN" altLang="en-US" sz="2800" dirty="0">
                <a:solidFill>
                  <a:srgbClr val="FF0000"/>
                </a:solidFill>
                <a:ea typeface="楷体_GB2312" pitchFamily="49" charset="-122"/>
              </a:rPr>
              <a:t>有的操作既可对</a:t>
            </a:r>
            <a:r>
              <a:rPr lang="zh-CN" altLang="en-US" sz="2800" dirty="0">
                <a:solidFill>
                  <a:srgbClr val="0000FF"/>
                </a:solidFill>
                <a:ea typeface="楷体_GB2312" pitchFamily="49" charset="-122"/>
              </a:rPr>
              <a:t>字节操作</a:t>
            </a:r>
            <a:r>
              <a:rPr lang="zh-CN" altLang="en-US" sz="2800" dirty="0">
                <a:solidFill>
                  <a:srgbClr val="FF0000"/>
                </a:solidFill>
                <a:ea typeface="楷体_GB2312" pitchFamily="49" charset="-122"/>
              </a:rPr>
              <a:t>，又可对字操作</a:t>
            </a:r>
          </a:p>
          <a:p>
            <a:pPr algn="l">
              <a:spcAft>
                <a:spcPct val="100000"/>
              </a:spcAft>
            </a:pPr>
            <a:r>
              <a:rPr lang="zh-CN" altLang="en-US" sz="2800" dirty="0">
                <a:solidFill>
                  <a:srgbClr val="FF0000"/>
                </a:solidFill>
                <a:ea typeface="楷体_GB2312" pitchFamily="49" charset="-122"/>
              </a:rPr>
              <a:t>      有的操作只允许</a:t>
            </a:r>
            <a:r>
              <a:rPr lang="zh-CN" altLang="en-US" sz="2800" dirty="0">
                <a:solidFill>
                  <a:srgbClr val="0000FF"/>
                </a:solidFill>
                <a:ea typeface="楷体_GB2312" pitchFamily="49" charset="-122"/>
              </a:rPr>
              <a:t>对字操作</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vertical)">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blinds(vertical)">
                                      <p:cBhvr>
                                        <p:cTn id="12"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03548" y="1076164"/>
            <a:ext cx="776378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lang="en-US" altLang="zh-CN" sz="2400" dirty="0">
                <a:solidFill>
                  <a:srgbClr val="FF00FF"/>
                </a:solidFill>
                <a:ea typeface="楷体_GB2312" pitchFamily="49" charset="-122"/>
              </a:rPr>
              <a:t>①</a:t>
            </a:r>
            <a:r>
              <a:rPr lang="en-US" altLang="zh-CN" sz="2400" dirty="0">
                <a:ea typeface="楷体_GB2312" pitchFamily="49" charset="-122"/>
              </a:rPr>
              <a:t> </a:t>
            </a:r>
            <a:r>
              <a:rPr lang="zh-CN" altLang="en-US" sz="2400" dirty="0">
                <a:ea typeface="楷体_GB2312" pitchFamily="49" charset="-122"/>
              </a:rPr>
              <a:t>指令中有寄存器操作数，</a:t>
            </a:r>
            <a:r>
              <a:rPr lang="zh-CN" altLang="en-US" sz="2400" dirty="0">
                <a:solidFill>
                  <a:srgbClr val="FF3300"/>
                </a:solidFill>
                <a:ea typeface="楷体_GB2312" pitchFamily="49" charset="-122"/>
              </a:rPr>
              <a:t>由寄存器操作数决定类型</a:t>
            </a:r>
            <a:r>
              <a:rPr lang="zh-CN" altLang="en-US" sz="2400" dirty="0">
                <a:ea typeface="楷体_GB2312" pitchFamily="49" charset="-122"/>
              </a:rPr>
              <a:t>。</a:t>
            </a:r>
          </a:p>
        </p:txBody>
      </p:sp>
      <p:sp>
        <p:nvSpPr>
          <p:cNvPr id="71684" name="Rectangle 4"/>
          <p:cNvSpPr>
            <a:spLocks noChangeArrowheads="1"/>
          </p:cNvSpPr>
          <p:nvPr/>
        </p:nvSpPr>
        <p:spPr bwMode="auto">
          <a:xfrm>
            <a:off x="404235" y="1879104"/>
            <a:ext cx="8739765" cy="2769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Aft>
                <a:spcPct val="50000"/>
              </a:spcAft>
            </a:pPr>
            <a:r>
              <a:rPr lang="zh-CN" altLang="en-US" sz="2800" dirty="0">
                <a:solidFill>
                  <a:srgbClr val="0000FF"/>
                </a:solidFill>
                <a:ea typeface="楷体_GB2312" pitchFamily="49" charset="-122"/>
              </a:rPr>
              <a:t>例 ：  </a:t>
            </a:r>
            <a:r>
              <a:rPr lang="zh-CN" altLang="en-US" sz="2400" dirty="0">
                <a:ea typeface="楷体_GB2312" pitchFamily="49" charset="-122"/>
              </a:rPr>
              <a:t> </a:t>
            </a:r>
            <a:r>
              <a:rPr lang="en-US" altLang="zh-CN" sz="2400" dirty="0">
                <a:ea typeface="楷体_GB2312" pitchFamily="49" charset="-122"/>
              </a:rPr>
              <a:t>MOV   [BX],  </a:t>
            </a:r>
            <a:r>
              <a:rPr lang="en-US" altLang="zh-CN" sz="2400" dirty="0">
                <a:solidFill>
                  <a:srgbClr val="FF0000"/>
                </a:solidFill>
                <a:ea typeface="楷体_GB2312" pitchFamily="49" charset="-122"/>
              </a:rPr>
              <a:t>AL</a:t>
            </a:r>
            <a:r>
              <a:rPr lang="en-US" altLang="zh-CN" sz="2400" dirty="0">
                <a:ea typeface="楷体_GB2312" pitchFamily="49" charset="-122"/>
              </a:rPr>
              <a:t>       </a:t>
            </a:r>
            <a:r>
              <a:rPr lang="en-US" altLang="zh-CN" sz="2400" dirty="0">
                <a:solidFill>
                  <a:srgbClr val="FF00FF"/>
                </a:solidFill>
                <a:ea typeface="楷体_GB2312" pitchFamily="49" charset="-122"/>
              </a:rPr>
              <a:t>;</a:t>
            </a:r>
            <a:r>
              <a:rPr lang="zh-CN" altLang="en-US" sz="2400" dirty="0">
                <a:solidFill>
                  <a:srgbClr val="FF00FF"/>
                </a:solidFill>
                <a:ea typeface="楷体_GB2312" pitchFamily="49" charset="-122"/>
              </a:rPr>
              <a:t>字节操作</a:t>
            </a:r>
            <a:r>
              <a:rPr lang="en-US" altLang="zh-CN" sz="2400" dirty="0">
                <a:ea typeface="楷体_GB2312" pitchFamily="49" charset="-122"/>
              </a:rPr>
              <a:t>,  </a:t>
            </a:r>
            <a:r>
              <a:rPr lang="en-US" altLang="zh-CN" sz="2400" dirty="0">
                <a:solidFill>
                  <a:srgbClr val="FF00FF"/>
                </a:solidFill>
                <a:ea typeface="楷体_GB2312" pitchFamily="49" charset="-122"/>
              </a:rPr>
              <a:t>[BX] ← AL</a:t>
            </a:r>
          </a:p>
          <a:p>
            <a:pPr lvl="2" algn="l">
              <a:spcAft>
                <a:spcPct val="50000"/>
              </a:spcAft>
            </a:pPr>
            <a:r>
              <a:rPr lang="en-US" altLang="zh-CN" sz="2400" dirty="0">
                <a:ea typeface="楷体_GB2312" pitchFamily="49" charset="-122"/>
              </a:rPr>
              <a:t>  MOV   [BX] , </a:t>
            </a:r>
            <a:r>
              <a:rPr lang="en-US" altLang="zh-CN" sz="2400" dirty="0">
                <a:solidFill>
                  <a:srgbClr val="FF0000"/>
                </a:solidFill>
                <a:ea typeface="楷体_GB2312" pitchFamily="49" charset="-122"/>
              </a:rPr>
              <a:t>AX</a:t>
            </a:r>
            <a:r>
              <a:rPr lang="en-US" altLang="zh-CN" sz="2400" dirty="0">
                <a:ea typeface="楷体_GB2312" pitchFamily="49" charset="-122"/>
              </a:rPr>
              <a:t>       </a:t>
            </a:r>
            <a:r>
              <a:rPr lang="en-US" altLang="zh-CN" sz="2400" dirty="0">
                <a:solidFill>
                  <a:srgbClr val="FF00FF"/>
                </a:solidFill>
                <a:ea typeface="楷体_GB2312" pitchFamily="49" charset="-122"/>
              </a:rPr>
              <a:t>;</a:t>
            </a:r>
            <a:r>
              <a:rPr lang="zh-CN" altLang="en-US" sz="2400" dirty="0">
                <a:solidFill>
                  <a:srgbClr val="FF00FF"/>
                </a:solidFill>
                <a:ea typeface="楷体_GB2312" pitchFamily="49" charset="-122"/>
              </a:rPr>
              <a:t>字操作</a:t>
            </a:r>
            <a:r>
              <a:rPr lang="en-US" altLang="zh-CN" sz="2400" dirty="0">
                <a:ea typeface="楷体_GB2312" pitchFamily="49" charset="-122"/>
              </a:rPr>
              <a:t>, </a:t>
            </a:r>
            <a:r>
              <a:rPr lang="en-US" altLang="zh-CN" sz="2400" dirty="0">
                <a:solidFill>
                  <a:srgbClr val="FF00FF"/>
                </a:solidFill>
                <a:ea typeface="楷体_GB2312" pitchFamily="49" charset="-122"/>
              </a:rPr>
              <a:t>[BX] ←AL,  [BX+1] ←AH</a:t>
            </a:r>
          </a:p>
          <a:p>
            <a:pPr lvl="2" algn="l">
              <a:spcAft>
                <a:spcPct val="50000"/>
              </a:spcAft>
            </a:pPr>
            <a:endParaRPr lang="en-US" altLang="zh-CN" dirty="0">
              <a:solidFill>
                <a:srgbClr val="FF00FF"/>
              </a:solidFill>
              <a:ea typeface="楷体_GB2312" pitchFamily="49" charset="-122"/>
            </a:endParaRPr>
          </a:p>
          <a:p>
            <a:pPr lvl="2" algn="l">
              <a:spcAft>
                <a:spcPct val="50000"/>
              </a:spcAft>
            </a:pPr>
            <a:endParaRPr lang="en-US" altLang="zh-CN" sz="2400" dirty="0">
              <a:solidFill>
                <a:srgbClr val="FF00FF"/>
              </a:solidFill>
              <a:ea typeface="楷体_GB2312" pitchFamily="49" charset="-122"/>
            </a:endParaRPr>
          </a:p>
          <a:p>
            <a:pPr lvl="2">
              <a:spcAft>
                <a:spcPct val="50000"/>
              </a:spcAft>
            </a:pPr>
            <a:r>
              <a:rPr lang="en-US" altLang="zh-CN" dirty="0">
                <a:ea typeface="楷体_GB2312" pitchFamily="49" charset="-122"/>
              </a:rPr>
              <a:t>  MOV   BX,  </a:t>
            </a:r>
            <a:r>
              <a:rPr lang="en-US" altLang="zh-CN" dirty="0">
                <a:solidFill>
                  <a:srgbClr val="FF0000"/>
                </a:solidFill>
                <a:ea typeface="楷体_GB2312" pitchFamily="49" charset="-122"/>
              </a:rPr>
              <a:t>AL	</a:t>
            </a:r>
            <a:r>
              <a:rPr lang="zh-CN" altLang="en-US" dirty="0">
                <a:solidFill>
                  <a:srgbClr val="FF0000"/>
                </a:solidFill>
                <a:ea typeface="楷体_GB2312" pitchFamily="49" charset="-122"/>
              </a:rPr>
              <a:t>；？？？</a:t>
            </a:r>
            <a:endParaRPr lang="en-US" altLang="zh-CN" sz="2400" dirty="0">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958552"/>
            <a:ext cx="800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400" dirty="0">
                <a:solidFill>
                  <a:srgbClr val="FF00FF"/>
                </a:solidFill>
                <a:ea typeface="楷体_GB2312" pitchFamily="49" charset="-122"/>
              </a:rPr>
              <a:t>②</a:t>
            </a:r>
            <a:r>
              <a:rPr lang="en-US" altLang="zh-CN" sz="2400" dirty="0">
                <a:ea typeface="楷体_GB2312" pitchFamily="49" charset="-122"/>
              </a:rPr>
              <a:t> </a:t>
            </a:r>
            <a:r>
              <a:rPr lang="zh-CN" altLang="en-US" sz="2400" dirty="0">
                <a:ea typeface="楷体_GB2312" pitchFamily="49" charset="-122"/>
              </a:rPr>
              <a:t>指令操作数中无寄存器，则</a:t>
            </a:r>
            <a:r>
              <a:rPr lang="zh-CN" altLang="en-US" sz="2400" dirty="0">
                <a:solidFill>
                  <a:srgbClr val="FF3300"/>
                </a:solidFill>
                <a:ea typeface="楷体_GB2312" pitchFamily="49" charset="-122"/>
              </a:rPr>
              <a:t>由内存操作数的类型决定</a:t>
            </a:r>
            <a:r>
              <a:rPr lang="zh-CN" altLang="en-US" sz="2400" dirty="0">
                <a:ea typeface="楷体_GB2312" pitchFamily="49" charset="-122"/>
              </a:rPr>
              <a:t>。</a:t>
            </a:r>
          </a:p>
        </p:txBody>
      </p:sp>
      <p:grpSp>
        <p:nvGrpSpPr>
          <p:cNvPr id="72748" name="Group 44"/>
          <p:cNvGrpSpPr/>
          <p:nvPr/>
        </p:nvGrpSpPr>
        <p:grpSpPr bwMode="auto">
          <a:xfrm>
            <a:off x="257175" y="1857077"/>
            <a:ext cx="8582025" cy="4740275"/>
            <a:chOff x="162" y="758"/>
            <a:chExt cx="5406" cy="2986"/>
          </a:xfrm>
        </p:grpSpPr>
        <p:sp>
          <p:nvSpPr>
            <p:cNvPr id="72710" name="Rectangle 6"/>
            <p:cNvSpPr>
              <a:spLocks noChangeArrowheads="1"/>
            </p:cNvSpPr>
            <p:nvPr/>
          </p:nvSpPr>
          <p:spPr bwMode="auto">
            <a:xfrm>
              <a:off x="4940" y="1026"/>
              <a:ext cx="623" cy="1134"/>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72711" name="Text Box 7"/>
            <p:cNvSpPr txBox="1">
              <a:spLocks noChangeArrowheads="1"/>
            </p:cNvSpPr>
            <p:nvPr/>
          </p:nvSpPr>
          <p:spPr bwMode="auto">
            <a:xfrm>
              <a:off x="4080" y="1382"/>
              <a:ext cx="139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0" tIns="0" rIns="0" bIns="0"/>
            <a:lstStyle/>
            <a:p>
              <a:pPr algn="just"/>
              <a:r>
                <a:rPr lang="en-US" altLang="zh-CN" sz="2400">
                  <a:solidFill>
                    <a:srgbClr val="0000FF"/>
                  </a:solidFill>
                </a:rPr>
                <a:t>value</a:t>
              </a:r>
              <a:r>
                <a:rPr lang="en-US" altLang="zh-CN" sz="2400"/>
                <a:t>            </a:t>
              </a:r>
              <a:r>
                <a:rPr lang="en-US" altLang="zh-CN" sz="2400">
                  <a:solidFill>
                    <a:srgbClr val="FF3300"/>
                  </a:solidFill>
                </a:rPr>
                <a:t>00H</a:t>
              </a:r>
              <a:endParaRPr lang="en-US" altLang="zh-CN" sz="2200"/>
            </a:p>
          </p:txBody>
        </p:sp>
        <p:sp>
          <p:nvSpPr>
            <p:cNvPr id="72712" name="Line 8"/>
            <p:cNvSpPr>
              <a:spLocks noChangeShapeType="1"/>
            </p:cNvSpPr>
            <p:nvPr/>
          </p:nvSpPr>
          <p:spPr bwMode="auto">
            <a:xfrm flipH="1">
              <a:off x="4942" y="1033"/>
              <a:ext cx="0" cy="112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3" name="Line 9"/>
            <p:cNvSpPr>
              <a:spLocks noChangeShapeType="1"/>
            </p:cNvSpPr>
            <p:nvPr/>
          </p:nvSpPr>
          <p:spPr bwMode="auto">
            <a:xfrm>
              <a:off x="5560" y="1033"/>
              <a:ext cx="0" cy="111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4" name="Line 10"/>
            <p:cNvSpPr>
              <a:spLocks noChangeShapeType="1"/>
            </p:cNvSpPr>
            <p:nvPr/>
          </p:nvSpPr>
          <p:spPr bwMode="auto">
            <a:xfrm>
              <a:off x="4950" y="1380"/>
              <a:ext cx="61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5" name="Line 11"/>
            <p:cNvSpPr>
              <a:spLocks noChangeShapeType="1"/>
            </p:cNvSpPr>
            <p:nvPr/>
          </p:nvSpPr>
          <p:spPr bwMode="auto">
            <a:xfrm>
              <a:off x="4950" y="1614"/>
              <a:ext cx="61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6" name="Line 12"/>
            <p:cNvSpPr>
              <a:spLocks noChangeShapeType="1"/>
            </p:cNvSpPr>
            <p:nvPr/>
          </p:nvSpPr>
          <p:spPr bwMode="auto">
            <a:xfrm>
              <a:off x="4683" y="1509"/>
              <a:ext cx="213"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7" name="Line 13"/>
            <p:cNvSpPr>
              <a:spLocks noChangeShapeType="1"/>
            </p:cNvSpPr>
            <p:nvPr/>
          </p:nvSpPr>
          <p:spPr bwMode="auto">
            <a:xfrm>
              <a:off x="4957" y="1864"/>
              <a:ext cx="611"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8" name="Text Box 14"/>
            <p:cNvSpPr txBox="1">
              <a:spLocks noChangeArrowheads="1"/>
            </p:cNvSpPr>
            <p:nvPr/>
          </p:nvSpPr>
          <p:spPr bwMode="auto">
            <a:xfrm>
              <a:off x="5148" y="1646"/>
              <a:ext cx="3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0" tIns="0" rIns="0" bIns="0"/>
            <a:lstStyle/>
            <a:p>
              <a:pPr algn="just"/>
              <a:r>
                <a:rPr lang="en-US" altLang="zh-CN" sz="2400"/>
                <a:t>….</a:t>
              </a:r>
            </a:p>
          </p:txBody>
        </p:sp>
        <p:sp>
          <p:nvSpPr>
            <p:cNvPr id="72719" name="Oval 15"/>
            <p:cNvSpPr>
              <a:spLocks noChangeArrowheads="1"/>
            </p:cNvSpPr>
            <p:nvPr/>
          </p:nvSpPr>
          <p:spPr bwMode="auto">
            <a:xfrm>
              <a:off x="5202" y="1055"/>
              <a:ext cx="32" cy="34"/>
            </a:xfrm>
            <a:prstGeom prst="ellipse">
              <a:avLst/>
            </a:prstGeom>
            <a:solidFill>
              <a:srgbClr val="000000"/>
            </a:solidFill>
            <a:ln w="12700">
              <a:solidFill>
                <a:srgbClr val="000000"/>
              </a:solidFill>
              <a:round/>
            </a:ln>
          </p:spPr>
          <p:txBody>
            <a:bodyPr/>
            <a:lstStyle/>
            <a:p>
              <a:endParaRPr lang="zh-CN" altLang="en-US"/>
            </a:p>
          </p:txBody>
        </p:sp>
        <p:sp>
          <p:nvSpPr>
            <p:cNvPr id="72720" name="Oval 16"/>
            <p:cNvSpPr>
              <a:spLocks noChangeArrowheads="1"/>
            </p:cNvSpPr>
            <p:nvPr/>
          </p:nvSpPr>
          <p:spPr bwMode="auto">
            <a:xfrm>
              <a:off x="5202" y="1152"/>
              <a:ext cx="32" cy="34"/>
            </a:xfrm>
            <a:prstGeom prst="ellipse">
              <a:avLst/>
            </a:prstGeom>
            <a:solidFill>
              <a:srgbClr val="000000"/>
            </a:solidFill>
            <a:ln w="12700">
              <a:solidFill>
                <a:srgbClr val="000000"/>
              </a:solidFill>
              <a:round/>
            </a:ln>
          </p:spPr>
          <p:txBody>
            <a:bodyPr/>
            <a:lstStyle/>
            <a:p>
              <a:endParaRPr lang="zh-CN" altLang="en-US"/>
            </a:p>
          </p:txBody>
        </p:sp>
        <p:sp>
          <p:nvSpPr>
            <p:cNvPr id="72721" name="Oval 17"/>
            <p:cNvSpPr>
              <a:spLocks noChangeArrowheads="1"/>
            </p:cNvSpPr>
            <p:nvPr/>
          </p:nvSpPr>
          <p:spPr bwMode="auto">
            <a:xfrm>
              <a:off x="5202" y="1249"/>
              <a:ext cx="32" cy="34"/>
            </a:xfrm>
            <a:prstGeom prst="ellipse">
              <a:avLst/>
            </a:prstGeom>
            <a:solidFill>
              <a:srgbClr val="000000"/>
            </a:solidFill>
            <a:ln w="12700">
              <a:solidFill>
                <a:srgbClr val="000000"/>
              </a:solidFill>
              <a:round/>
            </a:ln>
          </p:spPr>
          <p:txBody>
            <a:bodyPr/>
            <a:lstStyle/>
            <a:p>
              <a:endParaRPr lang="zh-CN" altLang="en-US"/>
            </a:p>
          </p:txBody>
        </p:sp>
        <p:sp>
          <p:nvSpPr>
            <p:cNvPr id="72722" name="Oval 18"/>
            <p:cNvSpPr>
              <a:spLocks noChangeArrowheads="1"/>
            </p:cNvSpPr>
            <p:nvPr/>
          </p:nvSpPr>
          <p:spPr bwMode="auto">
            <a:xfrm>
              <a:off x="5225" y="1928"/>
              <a:ext cx="32" cy="35"/>
            </a:xfrm>
            <a:prstGeom prst="ellipse">
              <a:avLst/>
            </a:prstGeom>
            <a:solidFill>
              <a:srgbClr val="000000"/>
            </a:solidFill>
            <a:ln w="12700">
              <a:solidFill>
                <a:srgbClr val="000000"/>
              </a:solidFill>
              <a:round/>
            </a:ln>
          </p:spPr>
          <p:txBody>
            <a:bodyPr/>
            <a:lstStyle/>
            <a:p>
              <a:endParaRPr lang="zh-CN" altLang="en-US"/>
            </a:p>
          </p:txBody>
        </p:sp>
        <p:sp>
          <p:nvSpPr>
            <p:cNvPr id="72723" name="Oval 19"/>
            <p:cNvSpPr>
              <a:spLocks noChangeArrowheads="1"/>
            </p:cNvSpPr>
            <p:nvPr/>
          </p:nvSpPr>
          <p:spPr bwMode="auto">
            <a:xfrm>
              <a:off x="5225" y="2025"/>
              <a:ext cx="32" cy="35"/>
            </a:xfrm>
            <a:prstGeom prst="ellipse">
              <a:avLst/>
            </a:prstGeom>
            <a:solidFill>
              <a:srgbClr val="000000"/>
            </a:solidFill>
            <a:ln w="12700">
              <a:solidFill>
                <a:srgbClr val="000000"/>
              </a:solidFill>
              <a:round/>
            </a:ln>
          </p:spPr>
          <p:txBody>
            <a:bodyPr/>
            <a:lstStyle/>
            <a:p>
              <a:endParaRPr lang="zh-CN" altLang="en-US"/>
            </a:p>
          </p:txBody>
        </p:sp>
        <p:sp>
          <p:nvSpPr>
            <p:cNvPr id="72724" name="Oval 20"/>
            <p:cNvSpPr>
              <a:spLocks noChangeArrowheads="1"/>
            </p:cNvSpPr>
            <p:nvPr/>
          </p:nvSpPr>
          <p:spPr bwMode="auto">
            <a:xfrm>
              <a:off x="5225" y="2122"/>
              <a:ext cx="32" cy="34"/>
            </a:xfrm>
            <a:prstGeom prst="ellipse">
              <a:avLst/>
            </a:prstGeom>
            <a:solidFill>
              <a:srgbClr val="000000"/>
            </a:solidFill>
            <a:ln w="12700">
              <a:solidFill>
                <a:srgbClr val="000000"/>
              </a:solidFill>
              <a:round/>
            </a:ln>
          </p:spPr>
          <p:txBody>
            <a:bodyPr/>
            <a:lstStyle/>
            <a:p>
              <a:endParaRPr lang="zh-CN" altLang="en-US"/>
            </a:p>
          </p:txBody>
        </p:sp>
        <p:sp>
          <p:nvSpPr>
            <p:cNvPr id="72725" name="Text Box 21"/>
            <p:cNvSpPr txBox="1">
              <a:spLocks noChangeArrowheads="1"/>
            </p:cNvSpPr>
            <p:nvPr/>
          </p:nvSpPr>
          <p:spPr bwMode="auto">
            <a:xfrm>
              <a:off x="5040" y="758"/>
              <a:ext cx="4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0" tIns="0" rIns="0" bIns="0"/>
            <a:lstStyle/>
            <a:p>
              <a:pPr algn="just"/>
              <a:r>
                <a:rPr lang="zh-CN" altLang="en-US" sz="2400">
                  <a:ea typeface="楷体_GB2312" pitchFamily="49" charset="-122"/>
                </a:rPr>
                <a:t>内存</a:t>
              </a:r>
              <a:endParaRPr lang="zh-CN" altLang="en-US" sz="4200">
                <a:solidFill>
                  <a:srgbClr val="008080"/>
                </a:solidFill>
              </a:endParaRPr>
            </a:p>
          </p:txBody>
        </p:sp>
        <p:sp>
          <p:nvSpPr>
            <p:cNvPr id="72728" name="Rectangle 24"/>
            <p:cNvSpPr>
              <a:spLocks noChangeArrowheads="1"/>
            </p:cNvSpPr>
            <p:nvPr/>
          </p:nvSpPr>
          <p:spPr bwMode="auto">
            <a:xfrm>
              <a:off x="4940" y="2610"/>
              <a:ext cx="623" cy="1134"/>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72729" name="Text Box 25"/>
            <p:cNvSpPr txBox="1">
              <a:spLocks noChangeArrowheads="1"/>
            </p:cNvSpPr>
            <p:nvPr/>
          </p:nvSpPr>
          <p:spPr bwMode="auto">
            <a:xfrm>
              <a:off x="4080" y="2966"/>
              <a:ext cx="139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0" tIns="0" rIns="0" bIns="0"/>
            <a:lstStyle/>
            <a:p>
              <a:pPr algn="just"/>
              <a:r>
                <a:rPr lang="en-US" altLang="zh-CN" sz="2400">
                  <a:solidFill>
                    <a:srgbClr val="0000FF"/>
                  </a:solidFill>
                </a:rPr>
                <a:t>value</a:t>
              </a:r>
              <a:r>
                <a:rPr lang="en-US" altLang="zh-CN" sz="2400"/>
                <a:t>            </a:t>
              </a:r>
              <a:r>
                <a:rPr lang="en-US" altLang="zh-CN" sz="2400">
                  <a:solidFill>
                    <a:srgbClr val="FF3300"/>
                  </a:solidFill>
                </a:rPr>
                <a:t>00H</a:t>
              </a:r>
            </a:p>
          </p:txBody>
        </p:sp>
        <p:sp>
          <p:nvSpPr>
            <p:cNvPr id="72730" name="Line 26"/>
            <p:cNvSpPr>
              <a:spLocks noChangeShapeType="1"/>
            </p:cNvSpPr>
            <p:nvPr/>
          </p:nvSpPr>
          <p:spPr bwMode="auto">
            <a:xfrm flipH="1">
              <a:off x="4942" y="2617"/>
              <a:ext cx="0" cy="112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31" name="Line 27"/>
            <p:cNvSpPr>
              <a:spLocks noChangeShapeType="1"/>
            </p:cNvSpPr>
            <p:nvPr/>
          </p:nvSpPr>
          <p:spPr bwMode="auto">
            <a:xfrm>
              <a:off x="5560" y="2617"/>
              <a:ext cx="0" cy="111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32" name="Line 28"/>
            <p:cNvSpPr>
              <a:spLocks noChangeShapeType="1"/>
            </p:cNvSpPr>
            <p:nvPr/>
          </p:nvSpPr>
          <p:spPr bwMode="auto">
            <a:xfrm>
              <a:off x="4950" y="2964"/>
              <a:ext cx="61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33" name="Line 29"/>
            <p:cNvSpPr>
              <a:spLocks noChangeShapeType="1"/>
            </p:cNvSpPr>
            <p:nvPr/>
          </p:nvSpPr>
          <p:spPr bwMode="auto">
            <a:xfrm>
              <a:off x="4950" y="3198"/>
              <a:ext cx="61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34" name="Line 30"/>
            <p:cNvSpPr>
              <a:spLocks noChangeShapeType="1"/>
            </p:cNvSpPr>
            <p:nvPr/>
          </p:nvSpPr>
          <p:spPr bwMode="auto">
            <a:xfrm>
              <a:off x="4683" y="3093"/>
              <a:ext cx="213"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35" name="Line 31"/>
            <p:cNvSpPr>
              <a:spLocks noChangeShapeType="1"/>
            </p:cNvSpPr>
            <p:nvPr/>
          </p:nvSpPr>
          <p:spPr bwMode="auto">
            <a:xfrm>
              <a:off x="4957" y="3448"/>
              <a:ext cx="611"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36" name="Text Box 32"/>
            <p:cNvSpPr txBox="1">
              <a:spLocks noChangeArrowheads="1"/>
            </p:cNvSpPr>
            <p:nvPr/>
          </p:nvSpPr>
          <p:spPr bwMode="auto">
            <a:xfrm>
              <a:off x="5088" y="3230"/>
              <a:ext cx="3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0" tIns="0" rIns="0" bIns="0"/>
            <a:lstStyle/>
            <a:p>
              <a:pPr algn="just"/>
              <a:r>
                <a:rPr lang="en-US" altLang="zh-CN" sz="2400">
                  <a:solidFill>
                    <a:srgbClr val="FF3300"/>
                  </a:solidFill>
                </a:rPr>
                <a:t>00H</a:t>
              </a:r>
              <a:endParaRPr lang="en-US" altLang="zh-CN" sz="2400"/>
            </a:p>
          </p:txBody>
        </p:sp>
        <p:sp>
          <p:nvSpPr>
            <p:cNvPr id="72737" name="Oval 33"/>
            <p:cNvSpPr>
              <a:spLocks noChangeArrowheads="1"/>
            </p:cNvSpPr>
            <p:nvPr/>
          </p:nvSpPr>
          <p:spPr bwMode="auto">
            <a:xfrm>
              <a:off x="5202" y="2639"/>
              <a:ext cx="32" cy="34"/>
            </a:xfrm>
            <a:prstGeom prst="ellipse">
              <a:avLst/>
            </a:prstGeom>
            <a:solidFill>
              <a:srgbClr val="000000"/>
            </a:solidFill>
            <a:ln w="12700">
              <a:solidFill>
                <a:srgbClr val="000000"/>
              </a:solidFill>
              <a:round/>
            </a:ln>
          </p:spPr>
          <p:txBody>
            <a:bodyPr/>
            <a:lstStyle/>
            <a:p>
              <a:endParaRPr lang="zh-CN" altLang="en-US"/>
            </a:p>
          </p:txBody>
        </p:sp>
        <p:sp>
          <p:nvSpPr>
            <p:cNvPr id="72738" name="Oval 34"/>
            <p:cNvSpPr>
              <a:spLocks noChangeArrowheads="1"/>
            </p:cNvSpPr>
            <p:nvPr/>
          </p:nvSpPr>
          <p:spPr bwMode="auto">
            <a:xfrm>
              <a:off x="5202" y="2736"/>
              <a:ext cx="32" cy="34"/>
            </a:xfrm>
            <a:prstGeom prst="ellipse">
              <a:avLst/>
            </a:prstGeom>
            <a:solidFill>
              <a:srgbClr val="000000"/>
            </a:solidFill>
            <a:ln w="12700">
              <a:solidFill>
                <a:srgbClr val="000000"/>
              </a:solidFill>
              <a:round/>
            </a:ln>
          </p:spPr>
          <p:txBody>
            <a:bodyPr/>
            <a:lstStyle/>
            <a:p>
              <a:endParaRPr lang="zh-CN" altLang="en-US"/>
            </a:p>
          </p:txBody>
        </p:sp>
        <p:sp>
          <p:nvSpPr>
            <p:cNvPr id="72739" name="Oval 35"/>
            <p:cNvSpPr>
              <a:spLocks noChangeArrowheads="1"/>
            </p:cNvSpPr>
            <p:nvPr/>
          </p:nvSpPr>
          <p:spPr bwMode="auto">
            <a:xfrm>
              <a:off x="5202" y="2833"/>
              <a:ext cx="32" cy="34"/>
            </a:xfrm>
            <a:prstGeom prst="ellipse">
              <a:avLst/>
            </a:prstGeom>
            <a:solidFill>
              <a:srgbClr val="000000"/>
            </a:solidFill>
            <a:ln w="12700">
              <a:solidFill>
                <a:srgbClr val="000000"/>
              </a:solidFill>
              <a:round/>
            </a:ln>
          </p:spPr>
          <p:txBody>
            <a:bodyPr/>
            <a:lstStyle/>
            <a:p>
              <a:endParaRPr lang="zh-CN" altLang="en-US"/>
            </a:p>
          </p:txBody>
        </p:sp>
        <p:sp>
          <p:nvSpPr>
            <p:cNvPr id="72740" name="Oval 36"/>
            <p:cNvSpPr>
              <a:spLocks noChangeArrowheads="1"/>
            </p:cNvSpPr>
            <p:nvPr/>
          </p:nvSpPr>
          <p:spPr bwMode="auto">
            <a:xfrm>
              <a:off x="5225" y="3512"/>
              <a:ext cx="32" cy="35"/>
            </a:xfrm>
            <a:prstGeom prst="ellipse">
              <a:avLst/>
            </a:prstGeom>
            <a:solidFill>
              <a:srgbClr val="000000"/>
            </a:solidFill>
            <a:ln w="12700">
              <a:solidFill>
                <a:srgbClr val="000000"/>
              </a:solidFill>
              <a:round/>
            </a:ln>
          </p:spPr>
          <p:txBody>
            <a:bodyPr/>
            <a:lstStyle/>
            <a:p>
              <a:endParaRPr lang="zh-CN" altLang="en-US"/>
            </a:p>
          </p:txBody>
        </p:sp>
        <p:sp>
          <p:nvSpPr>
            <p:cNvPr id="72741" name="Oval 37"/>
            <p:cNvSpPr>
              <a:spLocks noChangeArrowheads="1"/>
            </p:cNvSpPr>
            <p:nvPr/>
          </p:nvSpPr>
          <p:spPr bwMode="auto">
            <a:xfrm>
              <a:off x="5225" y="3609"/>
              <a:ext cx="32" cy="35"/>
            </a:xfrm>
            <a:prstGeom prst="ellipse">
              <a:avLst/>
            </a:prstGeom>
            <a:solidFill>
              <a:srgbClr val="000000"/>
            </a:solidFill>
            <a:ln w="12700">
              <a:solidFill>
                <a:srgbClr val="000000"/>
              </a:solidFill>
              <a:round/>
            </a:ln>
          </p:spPr>
          <p:txBody>
            <a:bodyPr/>
            <a:lstStyle/>
            <a:p>
              <a:endParaRPr lang="zh-CN" altLang="en-US"/>
            </a:p>
          </p:txBody>
        </p:sp>
        <p:sp>
          <p:nvSpPr>
            <p:cNvPr id="72742" name="Oval 38"/>
            <p:cNvSpPr>
              <a:spLocks noChangeArrowheads="1"/>
            </p:cNvSpPr>
            <p:nvPr/>
          </p:nvSpPr>
          <p:spPr bwMode="auto">
            <a:xfrm>
              <a:off x="5225" y="3706"/>
              <a:ext cx="32" cy="34"/>
            </a:xfrm>
            <a:prstGeom prst="ellipse">
              <a:avLst/>
            </a:prstGeom>
            <a:solidFill>
              <a:srgbClr val="000000"/>
            </a:solidFill>
            <a:ln w="12700">
              <a:solidFill>
                <a:srgbClr val="000000"/>
              </a:solidFill>
              <a:round/>
            </a:ln>
          </p:spPr>
          <p:txBody>
            <a:bodyPr/>
            <a:lstStyle/>
            <a:p>
              <a:endParaRPr lang="zh-CN" altLang="en-US"/>
            </a:p>
          </p:txBody>
        </p:sp>
        <p:sp>
          <p:nvSpPr>
            <p:cNvPr id="72745" name="Rectangle 41"/>
            <p:cNvSpPr>
              <a:spLocks noChangeArrowheads="1"/>
            </p:cNvSpPr>
            <p:nvPr/>
          </p:nvSpPr>
          <p:spPr bwMode="auto">
            <a:xfrm>
              <a:off x="162" y="864"/>
              <a:ext cx="3862" cy="2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2800" i="1" dirty="0">
                  <a:solidFill>
                    <a:srgbClr val="0000FF"/>
                  </a:solidFill>
                  <a:ea typeface="楷体_GB2312" pitchFamily="49" charset="-122"/>
                </a:rPr>
                <a:t>例 </a:t>
              </a:r>
              <a:r>
                <a:rPr lang="zh-CN" altLang="en-US" sz="2400" dirty="0">
                  <a:ea typeface="楷体_GB2312" pitchFamily="49" charset="-122"/>
                </a:rPr>
                <a:t>    </a:t>
              </a:r>
              <a:r>
                <a:rPr lang="en-US" altLang="zh-CN" sz="2400" dirty="0">
                  <a:ea typeface="楷体_GB2312" pitchFamily="49" charset="-122"/>
                </a:rPr>
                <a:t>value </a:t>
              </a:r>
              <a:r>
                <a:rPr lang="zh-CN" altLang="en-US" sz="2400" dirty="0">
                  <a:ea typeface="楷体_GB2312" pitchFamily="49" charset="-122"/>
                </a:rPr>
                <a:t>是一个变量 </a:t>
              </a:r>
              <a:r>
                <a:rPr lang="en-US" altLang="zh-CN" sz="2400" dirty="0">
                  <a:ea typeface="楷体_GB2312" pitchFamily="49" charset="-122"/>
                </a:rPr>
                <a:t>(</a:t>
              </a:r>
              <a:r>
                <a:rPr lang="zh-CN" altLang="en-US" sz="2400" dirty="0">
                  <a:ea typeface="楷体_GB2312" pitchFamily="49" charset="-122"/>
                </a:rPr>
                <a:t>即内存操作数</a:t>
              </a:r>
              <a:r>
                <a:rPr lang="en-US" altLang="zh-CN" sz="2400" dirty="0">
                  <a:ea typeface="楷体_GB2312" pitchFamily="49" charset="-122"/>
                </a:rPr>
                <a:t>);</a:t>
              </a:r>
            </a:p>
            <a:p>
              <a:pPr algn="l"/>
              <a:endParaRPr lang="en-US" altLang="zh-CN" sz="2400" dirty="0">
                <a:ea typeface="楷体_GB2312" pitchFamily="49" charset="-122"/>
              </a:endParaRPr>
            </a:p>
            <a:p>
              <a:pPr lvl="1" algn="l">
                <a:spcAft>
                  <a:spcPts val="2400"/>
                </a:spcAft>
              </a:pPr>
              <a:r>
                <a:rPr lang="en-US" altLang="zh-CN" sz="2400" dirty="0">
                  <a:ea typeface="楷体_GB2312" pitchFamily="49" charset="-122"/>
                </a:rPr>
                <a:t>   </a:t>
              </a:r>
              <a:r>
                <a:rPr lang="zh-CN" altLang="en-US" sz="2400" dirty="0">
                  <a:ea typeface="楷体_GB2312" pitchFamily="49" charset="-122"/>
                </a:rPr>
                <a:t>若定义</a:t>
              </a:r>
              <a:r>
                <a:rPr lang="en-US" altLang="zh-CN" sz="2400" dirty="0">
                  <a:solidFill>
                    <a:srgbClr val="0000FF"/>
                  </a:solidFill>
                  <a:ea typeface="楷体_GB2312" pitchFamily="49" charset="-122"/>
                </a:rPr>
                <a:t>value </a:t>
              </a:r>
              <a:r>
                <a:rPr lang="zh-CN" altLang="en-US" sz="2400" dirty="0">
                  <a:solidFill>
                    <a:srgbClr val="0000FF"/>
                  </a:solidFill>
                  <a:ea typeface="楷体_GB2312" pitchFamily="49" charset="-122"/>
                </a:rPr>
                <a:t>为字节类型</a:t>
              </a:r>
              <a:r>
                <a:rPr lang="zh-CN" altLang="en-US" sz="2400" dirty="0">
                  <a:ea typeface="楷体_GB2312" pitchFamily="49" charset="-122"/>
                </a:rPr>
                <a:t> </a:t>
              </a:r>
              <a:r>
                <a:rPr lang="en-US" altLang="zh-CN" sz="2400" dirty="0">
                  <a:ea typeface="楷体_GB2312" pitchFamily="49" charset="-122"/>
                </a:rPr>
                <a:t>:</a:t>
              </a:r>
            </a:p>
            <a:p>
              <a:pPr lvl="1" algn="l">
                <a:spcAft>
                  <a:spcPts val="100"/>
                </a:spcAft>
              </a:pPr>
              <a:r>
                <a:rPr lang="en-US" altLang="zh-CN" sz="2400" dirty="0">
                  <a:ea typeface="楷体_GB2312" pitchFamily="49" charset="-122"/>
                </a:rPr>
                <a:t>          </a:t>
              </a:r>
              <a:r>
                <a:rPr lang="zh-CN" altLang="en-US" sz="2400" dirty="0">
                  <a:ea typeface="楷体_GB2312" pitchFamily="49" charset="-122"/>
                </a:rPr>
                <a:t>则  </a:t>
              </a:r>
              <a:r>
                <a:rPr lang="en-US" altLang="zh-CN" sz="2400" dirty="0">
                  <a:ea typeface="楷体_GB2312" pitchFamily="49" charset="-122"/>
                </a:rPr>
                <a:t>MOV  </a:t>
              </a:r>
              <a:r>
                <a:rPr lang="en-US" altLang="zh-CN" sz="2400" dirty="0">
                  <a:solidFill>
                    <a:srgbClr val="FF0000"/>
                  </a:solidFill>
                  <a:ea typeface="楷体_GB2312" pitchFamily="49" charset="-122"/>
                </a:rPr>
                <a:t>value </a:t>
              </a:r>
              <a:r>
                <a:rPr lang="en-US" altLang="zh-CN" sz="2400" dirty="0">
                  <a:ea typeface="楷体_GB2312" pitchFamily="49" charset="-122"/>
                </a:rPr>
                <a:t>, 0   </a:t>
              </a:r>
              <a:r>
                <a:rPr lang="zh-CN" altLang="en-US" sz="2400" dirty="0">
                  <a:ea typeface="楷体_GB2312" pitchFamily="49" charset="-122"/>
                </a:rPr>
                <a:t>是字节操作。</a:t>
              </a:r>
            </a:p>
            <a:p>
              <a:pPr lvl="1" algn="l">
                <a:spcAft>
                  <a:spcPts val="100"/>
                </a:spcAft>
              </a:pPr>
              <a:r>
                <a:rPr lang="zh-CN" altLang="en-US" sz="2400" dirty="0">
                  <a:ea typeface="楷体_GB2312" pitchFamily="49" charset="-122"/>
                </a:rPr>
                <a:t>                     </a:t>
              </a:r>
            </a:p>
            <a:p>
              <a:pPr lvl="1" algn="l">
                <a:spcAft>
                  <a:spcPts val="100"/>
                </a:spcAft>
              </a:pPr>
              <a:endParaRPr lang="zh-CN" altLang="en-US" sz="2400" dirty="0">
                <a:ea typeface="楷体_GB2312" pitchFamily="49" charset="-122"/>
              </a:endParaRPr>
            </a:p>
            <a:p>
              <a:pPr lvl="1" algn="l">
                <a:spcAft>
                  <a:spcPts val="2400"/>
                </a:spcAft>
              </a:pPr>
              <a:r>
                <a:rPr lang="zh-CN" altLang="en-US" sz="2400" dirty="0">
                  <a:ea typeface="楷体_GB2312" pitchFamily="49" charset="-122"/>
                </a:rPr>
                <a:t>   若定义</a:t>
              </a:r>
              <a:r>
                <a:rPr lang="en-US" altLang="zh-CN" sz="2400" dirty="0">
                  <a:solidFill>
                    <a:srgbClr val="0000FF"/>
                  </a:solidFill>
                  <a:ea typeface="楷体_GB2312" pitchFamily="49" charset="-122"/>
                </a:rPr>
                <a:t>value </a:t>
              </a:r>
              <a:r>
                <a:rPr lang="zh-CN" altLang="en-US" sz="2400" dirty="0">
                  <a:solidFill>
                    <a:srgbClr val="0000FF"/>
                  </a:solidFill>
                  <a:ea typeface="楷体_GB2312" pitchFamily="49" charset="-122"/>
                </a:rPr>
                <a:t>为字类型</a:t>
              </a:r>
              <a:r>
                <a:rPr lang="zh-CN" altLang="en-US" sz="2400" dirty="0">
                  <a:ea typeface="楷体_GB2312" pitchFamily="49" charset="-122"/>
                </a:rPr>
                <a:t> </a:t>
              </a:r>
              <a:r>
                <a:rPr lang="en-US" altLang="zh-CN" sz="2400" dirty="0">
                  <a:ea typeface="楷体_GB2312" pitchFamily="49" charset="-122"/>
                </a:rPr>
                <a:t>:</a:t>
              </a:r>
            </a:p>
            <a:p>
              <a:pPr lvl="1" algn="l">
                <a:spcAft>
                  <a:spcPts val="2400"/>
                </a:spcAft>
              </a:pPr>
              <a:r>
                <a:rPr lang="en-US" altLang="zh-CN" sz="2400" dirty="0">
                  <a:ea typeface="楷体_GB2312" pitchFamily="49" charset="-122"/>
                </a:rPr>
                <a:t>         </a:t>
              </a:r>
              <a:r>
                <a:rPr lang="zh-CN" altLang="en-US" sz="2400" dirty="0">
                  <a:ea typeface="楷体_GB2312" pitchFamily="49" charset="-122"/>
                </a:rPr>
                <a:t>则  </a:t>
              </a:r>
              <a:r>
                <a:rPr lang="en-US" altLang="zh-CN" sz="2400" dirty="0">
                  <a:ea typeface="楷体_GB2312" pitchFamily="49" charset="-122"/>
                </a:rPr>
                <a:t>MOV</a:t>
              </a:r>
              <a:r>
                <a:rPr lang="en-US" altLang="zh-CN" sz="2400" dirty="0"/>
                <a:t>  </a:t>
              </a:r>
              <a:r>
                <a:rPr lang="en-US" altLang="zh-CN" sz="2400" dirty="0">
                  <a:solidFill>
                    <a:srgbClr val="FF0000"/>
                  </a:solidFill>
                </a:rPr>
                <a:t>value </a:t>
              </a:r>
              <a:r>
                <a:rPr lang="en-US" altLang="zh-CN" sz="2400" dirty="0"/>
                <a:t>, 0   </a:t>
              </a:r>
              <a:r>
                <a:rPr lang="zh-CN" altLang="en-US" sz="2400" dirty="0">
                  <a:ea typeface="楷体_GB2312" pitchFamily="49" charset="-122"/>
                </a:rPr>
                <a:t>是一个字操作</a:t>
              </a:r>
              <a:r>
                <a:rPr lang="zh-CN" altLang="en-US" sz="2400" dirty="0"/>
                <a:t>。</a:t>
              </a:r>
            </a:p>
            <a:p>
              <a:pPr algn="l">
                <a:spcBef>
                  <a:spcPct val="50000"/>
                </a:spcBef>
              </a:pPr>
              <a:endParaRPr lang="en-US" altLang="zh-CN" dirty="0"/>
            </a:p>
          </p:txBody>
        </p:sp>
      </p:grpSp>
      <p:sp>
        <p:nvSpPr>
          <p:cNvPr id="37"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35396" y="2032595"/>
            <a:ext cx="430497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2" algn="just"/>
            <a:r>
              <a:rPr lang="zh-CN" altLang="en-US" sz="3200" i="1" dirty="0">
                <a:solidFill>
                  <a:srgbClr val="0000FF"/>
                </a:solidFill>
                <a:ea typeface="楷体_GB2312" pitchFamily="49" charset="-122"/>
              </a:rPr>
              <a:t>例</a:t>
            </a:r>
            <a:r>
              <a:rPr lang="zh-CN" altLang="en-US" sz="3200" i="1"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MOV  [ BX ],  0      </a:t>
            </a:r>
          </a:p>
        </p:txBody>
      </p:sp>
      <p:grpSp>
        <p:nvGrpSpPr>
          <p:cNvPr id="73731" name="Group 3"/>
          <p:cNvGrpSpPr/>
          <p:nvPr/>
        </p:nvGrpSpPr>
        <p:grpSpPr bwMode="auto">
          <a:xfrm>
            <a:off x="5292080" y="2015312"/>
            <a:ext cx="387350" cy="749300"/>
            <a:chOff x="5332" y="12997"/>
            <a:chExt cx="360" cy="360"/>
          </a:xfrm>
        </p:grpSpPr>
        <p:sp>
          <p:nvSpPr>
            <p:cNvPr id="73732" name="Line 4"/>
            <p:cNvSpPr>
              <a:spLocks noChangeShapeType="1"/>
            </p:cNvSpPr>
            <p:nvPr/>
          </p:nvSpPr>
          <p:spPr bwMode="auto">
            <a:xfrm flipH="1">
              <a:off x="5332" y="12997"/>
              <a:ext cx="340" cy="34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33" name="Line 5"/>
            <p:cNvSpPr>
              <a:spLocks noChangeShapeType="1"/>
            </p:cNvSpPr>
            <p:nvPr/>
          </p:nvSpPr>
          <p:spPr bwMode="auto">
            <a:xfrm>
              <a:off x="5352" y="13017"/>
              <a:ext cx="340" cy="34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3734" name="Rectangle 6"/>
          <p:cNvSpPr>
            <a:spLocks noChangeArrowheads="1"/>
          </p:cNvSpPr>
          <p:nvPr/>
        </p:nvSpPr>
        <p:spPr bwMode="auto">
          <a:xfrm>
            <a:off x="384311" y="975320"/>
            <a:ext cx="811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dirty="0">
                <a:solidFill>
                  <a:srgbClr val="FF00FF"/>
                </a:solidFill>
                <a:ea typeface="楷体_GB2312" pitchFamily="49" charset="-122"/>
              </a:rPr>
              <a:t>③</a:t>
            </a:r>
            <a:r>
              <a:rPr lang="en-US" altLang="zh-CN" sz="2400" dirty="0">
                <a:ea typeface="楷体_GB2312" pitchFamily="49" charset="-122"/>
              </a:rPr>
              <a:t> </a:t>
            </a:r>
            <a:r>
              <a:rPr lang="zh-CN" altLang="en-US" sz="2400" dirty="0">
                <a:ea typeface="楷体_GB2312" pitchFamily="49" charset="-122"/>
              </a:rPr>
              <a:t>指令中无类型的依据，需对存储器操作数加类型说明。  </a:t>
            </a:r>
          </a:p>
        </p:txBody>
      </p:sp>
      <p:sp>
        <p:nvSpPr>
          <p:cNvPr id="73736" name="Rectangle 8"/>
          <p:cNvSpPr>
            <a:spLocks noChangeArrowheads="1"/>
          </p:cNvSpPr>
          <p:nvPr/>
        </p:nvSpPr>
        <p:spPr bwMode="auto">
          <a:xfrm>
            <a:off x="533400" y="3113683"/>
            <a:ext cx="7573963" cy="319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lvl="2" algn="l"/>
            <a:r>
              <a:rPr lang="zh-CN" altLang="en-US" sz="2400">
                <a:ea typeface="楷体_GB2312" pitchFamily="49" charset="-122"/>
              </a:rPr>
              <a:t>用 </a:t>
            </a:r>
            <a:r>
              <a:rPr lang="en-US" altLang="zh-CN" sz="2400">
                <a:solidFill>
                  <a:srgbClr val="FF0000"/>
                </a:solidFill>
                <a:ea typeface="楷体_GB2312" pitchFamily="49" charset="-122"/>
              </a:rPr>
              <a:t>PTR </a:t>
            </a:r>
            <a:r>
              <a:rPr lang="zh-CN" altLang="en-US" sz="2400">
                <a:ea typeface="楷体_GB2312" pitchFamily="49" charset="-122"/>
              </a:rPr>
              <a:t>属性伪操作说明类型。</a:t>
            </a:r>
          </a:p>
          <a:p>
            <a:pPr lvl="3" algn="l"/>
            <a:endParaRPr lang="zh-CN" altLang="en-US" sz="2400">
              <a:ea typeface="楷体_GB2312" pitchFamily="49" charset="-122"/>
            </a:endParaRPr>
          </a:p>
          <a:p>
            <a:pPr lvl="3" algn="l">
              <a:spcAft>
                <a:spcPct val="50000"/>
              </a:spcAft>
            </a:pPr>
            <a:r>
              <a:rPr lang="zh-CN" altLang="en-US" sz="2400">
                <a:ea typeface="楷体_GB2312" pitchFamily="49" charset="-122"/>
              </a:rPr>
              <a:t>  </a:t>
            </a:r>
            <a:r>
              <a:rPr lang="en-US" altLang="zh-CN" sz="2400">
                <a:ea typeface="楷体_GB2312" pitchFamily="49" charset="-122"/>
              </a:rPr>
              <a:t>MOV    </a:t>
            </a:r>
            <a:r>
              <a:rPr lang="en-US" altLang="zh-CN" sz="2400">
                <a:solidFill>
                  <a:srgbClr val="FF0000"/>
                </a:solidFill>
                <a:ea typeface="楷体_GB2312" pitchFamily="49" charset="-122"/>
              </a:rPr>
              <a:t>byte  PTR</a:t>
            </a:r>
            <a:r>
              <a:rPr lang="en-US" altLang="zh-CN" sz="2400">
                <a:ea typeface="楷体_GB2312" pitchFamily="49" charset="-122"/>
              </a:rPr>
              <a:t>   [BX] , 0  </a:t>
            </a:r>
          </a:p>
          <a:p>
            <a:pPr lvl="3" algn="l">
              <a:spcAft>
                <a:spcPct val="100000"/>
              </a:spcAft>
            </a:pPr>
            <a:r>
              <a:rPr lang="en-US" altLang="zh-CN" sz="2400">
                <a:ea typeface="楷体_GB2312" pitchFamily="49" charset="-122"/>
              </a:rPr>
              <a:t>                  </a:t>
            </a:r>
            <a:r>
              <a:rPr lang="en-US" altLang="zh-CN" sz="2400">
                <a:solidFill>
                  <a:srgbClr val="008080"/>
                </a:solidFill>
                <a:ea typeface="楷体_GB2312" pitchFamily="49" charset="-122"/>
              </a:rPr>
              <a:t> </a:t>
            </a:r>
            <a:r>
              <a:rPr lang="zh-CN" altLang="en-US" sz="2400">
                <a:solidFill>
                  <a:srgbClr val="0000FF"/>
                </a:solidFill>
                <a:ea typeface="楷体_GB2312" pitchFamily="49" charset="-122"/>
              </a:rPr>
              <a:t>字节操作，</a:t>
            </a:r>
            <a:r>
              <a:rPr lang="zh-CN" altLang="en-US" sz="2400">
                <a:solidFill>
                  <a:srgbClr val="008080"/>
                </a:solidFill>
                <a:ea typeface="楷体_GB2312" pitchFamily="49" charset="-122"/>
              </a:rPr>
              <a:t> </a:t>
            </a:r>
            <a:r>
              <a:rPr lang="en-US" altLang="zh-CN" sz="2400">
                <a:ea typeface="楷体_GB2312" pitchFamily="49" charset="-122"/>
              </a:rPr>
              <a:t>[ BX ] ← 0</a:t>
            </a:r>
            <a:endParaRPr lang="en-US" altLang="zh-CN" sz="2400">
              <a:solidFill>
                <a:srgbClr val="008080"/>
              </a:solidFill>
              <a:ea typeface="楷体_GB2312" pitchFamily="49" charset="-122"/>
            </a:endParaRPr>
          </a:p>
          <a:p>
            <a:pPr lvl="3" algn="l">
              <a:spcAft>
                <a:spcPct val="50000"/>
              </a:spcAft>
            </a:pPr>
            <a:r>
              <a:rPr lang="en-US" altLang="zh-CN" sz="2400">
                <a:ea typeface="楷体_GB2312" pitchFamily="49" charset="-122"/>
              </a:rPr>
              <a:t>  MOV   </a:t>
            </a:r>
            <a:r>
              <a:rPr lang="en-US" altLang="zh-CN" sz="2400">
                <a:solidFill>
                  <a:srgbClr val="FF0000"/>
                </a:solidFill>
                <a:ea typeface="楷体_GB2312" pitchFamily="49" charset="-122"/>
              </a:rPr>
              <a:t>word  PTR </a:t>
            </a:r>
            <a:r>
              <a:rPr lang="en-US" altLang="zh-CN" sz="2400">
                <a:ea typeface="楷体_GB2312" pitchFamily="49" charset="-122"/>
              </a:rPr>
              <a:t> [BX] , 0  </a:t>
            </a:r>
          </a:p>
          <a:p>
            <a:pPr algn="l">
              <a:spcAft>
                <a:spcPct val="50000"/>
              </a:spcAft>
            </a:pPr>
            <a:r>
              <a:rPr lang="en-US" altLang="zh-CN" sz="2400">
                <a:ea typeface="楷体_GB2312" pitchFamily="49" charset="-122"/>
              </a:rPr>
              <a:t>                                     </a:t>
            </a:r>
            <a:r>
              <a:rPr lang="zh-CN" altLang="en-US" sz="2400">
                <a:solidFill>
                  <a:srgbClr val="0000FF"/>
                </a:solidFill>
                <a:ea typeface="楷体_GB2312" pitchFamily="49" charset="-122"/>
              </a:rPr>
              <a:t>字操作，</a:t>
            </a:r>
            <a:r>
              <a:rPr lang="zh-CN" altLang="en-US" sz="2400">
                <a:solidFill>
                  <a:srgbClr val="008080"/>
                </a:solidFill>
                <a:ea typeface="楷体_GB2312" pitchFamily="49" charset="-122"/>
              </a:rPr>
              <a:t> </a:t>
            </a:r>
            <a:r>
              <a:rPr lang="en-US" altLang="zh-CN" sz="2400">
                <a:ea typeface="楷体_GB2312" pitchFamily="49" charset="-122"/>
              </a:rPr>
              <a:t>[ BX ] ← 0, [ BX+1 ] ← 0</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73736"/>
                                        </p:tgtEl>
                                        <p:attrNameLst>
                                          <p:attrName>style.visibility</p:attrName>
                                        </p:attrNameLst>
                                      </p:cBhvr>
                                      <p:to>
                                        <p:strVal val="visible"/>
                                      </p:to>
                                    </p:set>
                                    <p:animEffect transition="in" filter="blinds(vertical)">
                                      <p:cBhvr>
                                        <p:cTn id="15" dur="500"/>
                                        <p:tgtEl>
                                          <p:spTgt spid="73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533400" y="1052736"/>
            <a:ext cx="5523148"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buFont typeface="Wingdings" panose="05000000000000000000" pitchFamily="2" charset="2"/>
              <a:buChar char="q"/>
            </a:pP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执行速度</a:t>
            </a:r>
          </a:p>
          <a:p>
            <a:pPr algn="just"/>
            <a:endParaRPr lang="en-US" altLang="zh-CN" sz="2400" dirty="0">
              <a:ea typeface="楷体_GB2312" pitchFamily="49" charset="-122"/>
            </a:endParaRPr>
          </a:p>
        </p:txBody>
      </p:sp>
      <p:sp>
        <p:nvSpPr>
          <p:cNvPr id="74762" name="Text Box 10"/>
          <p:cNvSpPr txBox="1">
            <a:spLocks noChangeArrowheads="1"/>
          </p:cNvSpPr>
          <p:nvPr/>
        </p:nvSpPr>
        <p:spPr bwMode="auto">
          <a:xfrm>
            <a:off x="981980" y="1675656"/>
            <a:ext cx="7010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zh-CN" altLang="en-US" sz="2400" dirty="0">
                <a:solidFill>
                  <a:srgbClr val="FF3300"/>
                </a:solidFill>
                <a:ea typeface="楷体_GB2312" pitchFamily="49" charset="-122"/>
              </a:rPr>
              <a:t>寄存器操作数      立即数操作数       存储器操作数</a:t>
            </a:r>
            <a:endParaRPr lang="zh-CN" altLang="en-US" sz="2400" dirty="0">
              <a:ea typeface="楷体_GB2312" pitchFamily="49" charset="-122"/>
            </a:endParaRPr>
          </a:p>
        </p:txBody>
      </p:sp>
      <p:grpSp>
        <p:nvGrpSpPr>
          <p:cNvPr id="74871" name="Group 119"/>
          <p:cNvGrpSpPr/>
          <p:nvPr/>
        </p:nvGrpSpPr>
        <p:grpSpPr bwMode="auto">
          <a:xfrm>
            <a:off x="685800" y="2362200"/>
            <a:ext cx="7696200" cy="2346325"/>
            <a:chOff x="0" y="1488"/>
            <a:chExt cx="4848" cy="1478"/>
          </a:xfrm>
        </p:grpSpPr>
        <p:sp>
          <p:nvSpPr>
            <p:cNvPr id="74865" name="Text Box 113"/>
            <p:cNvSpPr txBox="1">
              <a:spLocks noChangeArrowheads="1"/>
            </p:cNvSpPr>
            <p:nvPr/>
          </p:nvSpPr>
          <p:spPr bwMode="auto">
            <a:xfrm>
              <a:off x="0" y="1488"/>
              <a:ext cx="2448" cy="1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800" i="1">
                  <a:solidFill>
                    <a:srgbClr val="0000FF"/>
                  </a:solidFill>
                  <a:ea typeface="楷体_GB2312" pitchFamily="49" charset="-122"/>
                </a:rPr>
                <a:t>例</a:t>
              </a:r>
              <a:r>
                <a:rPr lang="zh-CN" altLang="en-US" sz="2400">
                  <a:ea typeface="楷体_GB2312" pitchFamily="49" charset="-122"/>
                </a:rPr>
                <a:t>           </a:t>
              </a:r>
              <a:r>
                <a:rPr lang="en-US" altLang="zh-CN" sz="2400">
                  <a:ea typeface="楷体_GB2312" pitchFamily="49" charset="-122"/>
                </a:rPr>
                <a:t>mov     AL , </a:t>
              </a:r>
              <a:r>
                <a:rPr lang="en-US" altLang="zh-CN" sz="2400">
                  <a:solidFill>
                    <a:srgbClr val="0000FF"/>
                  </a:solidFill>
                  <a:ea typeface="楷体_GB2312" pitchFamily="49" charset="-122"/>
                </a:rPr>
                <a:t>BL</a:t>
              </a:r>
              <a:endParaRPr lang="en-US" altLang="zh-CN" sz="2400">
                <a:ea typeface="楷体_GB2312" pitchFamily="49" charset="-122"/>
              </a:endParaRPr>
            </a:p>
            <a:p>
              <a:pPr algn="l"/>
              <a:endParaRPr lang="en-US" altLang="zh-CN" sz="2400">
                <a:ea typeface="楷体_GB2312" pitchFamily="49" charset="-122"/>
              </a:endParaRPr>
            </a:p>
            <a:p>
              <a:pPr lvl="1" algn="l"/>
              <a:r>
                <a:rPr lang="en-US" altLang="zh-CN" sz="2400">
                  <a:ea typeface="楷体_GB2312" pitchFamily="49" charset="-122"/>
                </a:rPr>
                <a:t>          mov     AL , </a:t>
              </a:r>
              <a:r>
                <a:rPr lang="en-US" altLang="zh-CN" sz="2400">
                  <a:solidFill>
                    <a:srgbClr val="0000FF"/>
                  </a:solidFill>
                  <a:ea typeface="楷体_GB2312" pitchFamily="49" charset="-122"/>
                </a:rPr>
                <a:t>0 </a:t>
              </a:r>
              <a:endParaRPr lang="en-US" altLang="zh-CN" sz="2400">
                <a:ea typeface="楷体_GB2312" pitchFamily="49" charset="-122"/>
              </a:endParaRPr>
            </a:p>
            <a:p>
              <a:pPr lvl="1" algn="l"/>
              <a:r>
                <a:rPr lang="en-US" altLang="zh-CN" sz="2400">
                  <a:ea typeface="楷体_GB2312" pitchFamily="49" charset="-122"/>
                </a:rPr>
                <a:t>  </a:t>
              </a:r>
            </a:p>
            <a:p>
              <a:pPr lvl="1" algn="l"/>
              <a:r>
                <a:rPr lang="en-US" altLang="zh-CN" sz="2400">
                  <a:ea typeface="楷体_GB2312" pitchFamily="49" charset="-122"/>
                </a:rPr>
                <a:t>          mov     AL , </a:t>
              </a:r>
              <a:r>
                <a:rPr lang="en-US" altLang="zh-CN" sz="2400">
                  <a:solidFill>
                    <a:srgbClr val="0000FF"/>
                  </a:solidFill>
                  <a:ea typeface="楷体_GB2312" pitchFamily="49" charset="-122"/>
                </a:rPr>
                <a:t>[ BX ]</a:t>
              </a:r>
              <a:endParaRPr lang="en-US" altLang="zh-CN"/>
            </a:p>
            <a:p>
              <a:pPr algn="l">
                <a:spcBef>
                  <a:spcPct val="50000"/>
                </a:spcBef>
              </a:pPr>
              <a:endParaRPr lang="en-US" altLang="zh-CN"/>
            </a:p>
          </p:txBody>
        </p:sp>
        <p:grpSp>
          <p:nvGrpSpPr>
            <p:cNvPr id="74870" name="Group 118"/>
            <p:cNvGrpSpPr/>
            <p:nvPr/>
          </p:nvGrpSpPr>
          <p:grpSpPr bwMode="auto">
            <a:xfrm>
              <a:off x="2544" y="1584"/>
              <a:ext cx="2304" cy="1152"/>
              <a:chOff x="3024" y="1584"/>
              <a:chExt cx="2304" cy="1152"/>
            </a:xfrm>
          </p:grpSpPr>
          <p:sp>
            <p:nvSpPr>
              <p:cNvPr id="74867" name="Text Box 115"/>
              <p:cNvSpPr txBox="1">
                <a:spLocks noChangeArrowheads="1"/>
              </p:cNvSpPr>
              <p:nvPr/>
            </p:nvSpPr>
            <p:spPr bwMode="auto">
              <a:xfrm>
                <a:off x="3360" y="1968"/>
                <a:ext cx="19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zh-CN" altLang="en-US" sz="2400">
                    <a:solidFill>
                      <a:srgbClr val="FF00FF"/>
                    </a:solidFill>
                    <a:ea typeface="楷体_GB2312" pitchFamily="49" charset="-122"/>
                  </a:rPr>
                  <a:t>哪条指令执行速度快？</a:t>
                </a:r>
                <a:endParaRPr lang="zh-CN" altLang="en-US" sz="2400">
                  <a:ea typeface="楷体_GB2312" pitchFamily="49" charset="-122"/>
                </a:endParaRPr>
              </a:p>
            </p:txBody>
          </p:sp>
          <p:sp>
            <p:nvSpPr>
              <p:cNvPr id="74869" name="AutoShape 117"/>
              <p:cNvSpPr/>
              <p:nvPr/>
            </p:nvSpPr>
            <p:spPr bwMode="auto">
              <a:xfrm>
                <a:off x="3024" y="1584"/>
                <a:ext cx="240" cy="1152"/>
              </a:xfrm>
              <a:prstGeom prst="rightBrace">
                <a:avLst>
                  <a:gd name="adj1" fmla="val 40000"/>
                  <a:gd name="adj2" fmla="val 50000"/>
                </a:avLst>
              </a:prstGeom>
              <a:noFill/>
              <a:ln w="381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74872" name="Text Box 120"/>
          <p:cNvSpPr txBox="1">
            <a:spLocks noChangeArrowheads="1"/>
          </p:cNvSpPr>
          <p:nvPr/>
        </p:nvSpPr>
        <p:spPr bwMode="auto">
          <a:xfrm>
            <a:off x="533400" y="4437112"/>
            <a:ext cx="6414864"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ea typeface="楷体_GB2312" pitchFamily="49" charset="-122"/>
              </a:rPr>
              <a:t>三条指令：</a:t>
            </a:r>
          </a:p>
          <a:p>
            <a:pPr marL="800100" lvl="1" indent="-342900">
              <a:spcBef>
                <a:spcPct val="50000"/>
              </a:spcBef>
              <a:buFont typeface="Wingdings" panose="05000000000000000000" pitchFamily="2" charset="2"/>
              <a:buChar char="u"/>
            </a:pPr>
            <a:r>
              <a:rPr lang="zh-CN" altLang="en-US" dirty="0">
                <a:ea typeface="楷体_GB2312" pitchFamily="49" charset="-122"/>
              </a:rPr>
              <a:t>操作类型相同，都是传送指令</a:t>
            </a:r>
            <a:endParaRPr lang="en-US" altLang="zh-CN" dirty="0">
              <a:ea typeface="楷体_GB2312" pitchFamily="49" charset="-122"/>
            </a:endParaRPr>
          </a:p>
          <a:p>
            <a:pPr marL="800100" lvl="1" indent="-342900">
              <a:spcBef>
                <a:spcPct val="50000"/>
              </a:spcBef>
              <a:buFont typeface="Wingdings" panose="05000000000000000000" pitchFamily="2" charset="2"/>
              <a:buChar char="u"/>
            </a:pPr>
            <a:r>
              <a:rPr lang="zh-CN" altLang="en-US" dirty="0">
                <a:ea typeface="楷体_GB2312" pitchFamily="49" charset="-122"/>
              </a:rPr>
              <a:t>且目的操作数相同</a:t>
            </a:r>
          </a:p>
          <a:p>
            <a:pPr marL="800100" lvl="1" indent="-342900">
              <a:spcBef>
                <a:spcPct val="50000"/>
              </a:spcBef>
              <a:buFont typeface="Wingdings" panose="05000000000000000000" pitchFamily="2" charset="2"/>
              <a:buChar char="u"/>
            </a:pPr>
            <a:r>
              <a:rPr lang="zh-CN" altLang="en-US" dirty="0">
                <a:ea typeface="楷体_GB2312" pitchFamily="49" charset="-122"/>
              </a:rPr>
              <a:t>仅源操作数不同</a:t>
            </a:r>
          </a:p>
        </p:txBody>
      </p:sp>
      <p:sp>
        <p:nvSpPr>
          <p:cNvPr id="11"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636" y="944724"/>
            <a:ext cx="6768752" cy="4301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
        <p:nvSpPr>
          <p:cNvPr id="2" name="矩形 1">
            <a:extLst>
              <a:ext uri="{FF2B5EF4-FFF2-40B4-BE49-F238E27FC236}">
                <a16:creationId xmlns:a16="http://schemas.microsoft.com/office/drawing/2014/main" id="{54547083-7823-4BE2-A8D3-7399341139DD}"/>
              </a:ext>
            </a:extLst>
          </p:cNvPr>
          <p:cNvSpPr/>
          <p:nvPr/>
        </p:nvSpPr>
        <p:spPr>
          <a:xfrm>
            <a:off x="827584" y="5262771"/>
            <a:ext cx="7812868" cy="1323439"/>
          </a:xfrm>
          <a:prstGeom prst="rect">
            <a:avLst/>
          </a:prstGeom>
        </p:spPr>
        <p:txBody>
          <a:bodyPr wrap="square">
            <a:spAutoFit/>
          </a:bodyPr>
          <a:lstStyle/>
          <a:p>
            <a:r>
              <a:rPr lang="zh-CN" altLang="en-US" sz="2000" dirty="0"/>
              <a:t>定长指令码格式：立即寻址最快，因为指令地址码即为操作数。</a:t>
            </a:r>
          </a:p>
          <a:p>
            <a:r>
              <a:rPr lang="zh-CN" altLang="en-US" sz="2000" dirty="0"/>
              <a:t>变长指令码格式：因为立即寻址操作数可能很长，取指令时可能需要两次访存。而寄存器寻址取指令只需一次访存，所以寄存器寻址最快。</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381000" y="987896"/>
            <a:ext cx="85344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lgn="just"/>
            <a:r>
              <a:rPr lang="zh-CN" altLang="en-US" sz="2400">
                <a:ea typeface="楷体_GB2312" pitchFamily="49" charset="-122"/>
              </a:rPr>
              <a:t>对同一类型指令，执行速度：</a:t>
            </a:r>
          </a:p>
          <a:p>
            <a:pPr lvl="3" algn="just"/>
            <a:endParaRPr lang="en-US" altLang="zh-CN" sz="2400">
              <a:ea typeface="楷体_GB2312" pitchFamily="49" charset="-122"/>
            </a:endParaRPr>
          </a:p>
        </p:txBody>
      </p:sp>
      <p:grpSp>
        <p:nvGrpSpPr>
          <p:cNvPr id="137219" name="Group 3"/>
          <p:cNvGrpSpPr/>
          <p:nvPr/>
        </p:nvGrpSpPr>
        <p:grpSpPr bwMode="auto">
          <a:xfrm>
            <a:off x="838200" y="1857846"/>
            <a:ext cx="7010400" cy="1200150"/>
            <a:chOff x="624" y="1344"/>
            <a:chExt cx="4416" cy="756"/>
          </a:xfrm>
        </p:grpSpPr>
        <p:sp>
          <p:nvSpPr>
            <p:cNvPr id="137220" name="Text Box 4"/>
            <p:cNvSpPr txBox="1">
              <a:spLocks noChangeArrowheads="1"/>
            </p:cNvSpPr>
            <p:nvPr/>
          </p:nvSpPr>
          <p:spPr bwMode="auto">
            <a:xfrm>
              <a:off x="624" y="1344"/>
              <a:ext cx="4416"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zh-CN" altLang="en-US" dirty="0">
                  <a:ea typeface="楷体_GB2312" pitchFamily="49" charset="-122"/>
                </a:rPr>
                <a:t>寄存器操作数       立即数</a:t>
              </a:r>
              <a:r>
                <a:rPr lang="zh-CN" altLang="en-US" sz="2400" dirty="0">
                  <a:ea typeface="楷体_GB2312" pitchFamily="49" charset="-122"/>
                </a:rPr>
                <a:t>操作数      存储器操作数</a:t>
              </a:r>
            </a:p>
            <a:p>
              <a:pPr algn="just"/>
              <a:endParaRPr lang="zh-CN" altLang="en-US" sz="2400" dirty="0">
                <a:ea typeface="楷体_GB2312" pitchFamily="49" charset="-122"/>
              </a:endParaRPr>
            </a:p>
            <a:p>
              <a:pPr algn="just"/>
              <a:r>
                <a:rPr lang="zh-CN" altLang="en-US" sz="2400" dirty="0">
                  <a:ea typeface="楷体_GB2312" pitchFamily="49" charset="-122"/>
                </a:rPr>
                <a:t>快                                                                           慢</a:t>
              </a:r>
            </a:p>
          </p:txBody>
        </p:sp>
        <p:sp>
          <p:nvSpPr>
            <p:cNvPr id="137221" name="Line 5"/>
            <p:cNvSpPr>
              <a:spLocks noChangeShapeType="1"/>
            </p:cNvSpPr>
            <p:nvPr/>
          </p:nvSpPr>
          <p:spPr bwMode="auto">
            <a:xfrm>
              <a:off x="624" y="1728"/>
              <a:ext cx="4128" cy="0"/>
            </a:xfrm>
            <a:prstGeom prst="line">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37222" name="Group 6"/>
          <p:cNvGrpSpPr/>
          <p:nvPr/>
        </p:nvGrpSpPr>
        <p:grpSpPr bwMode="auto">
          <a:xfrm>
            <a:off x="1219200" y="3686648"/>
            <a:ext cx="6400800" cy="2616201"/>
            <a:chOff x="864" y="2496"/>
            <a:chExt cx="4032" cy="1648"/>
          </a:xfrm>
        </p:grpSpPr>
        <p:sp>
          <p:nvSpPr>
            <p:cNvPr id="137223" name="Text Box 7"/>
            <p:cNvSpPr txBox="1">
              <a:spLocks noChangeArrowheads="1"/>
            </p:cNvSpPr>
            <p:nvPr/>
          </p:nvSpPr>
          <p:spPr bwMode="auto">
            <a:xfrm>
              <a:off x="864" y="2496"/>
              <a:ext cx="4032" cy="1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r>
                <a:rPr lang="zh-CN" altLang="en-US" sz="3200" i="1" dirty="0">
                  <a:solidFill>
                    <a:srgbClr val="0000FF"/>
                  </a:solidFill>
                  <a:ea typeface="楷体_GB2312" pitchFamily="49" charset="-122"/>
                </a:rPr>
                <a:t>例</a:t>
              </a:r>
              <a:r>
                <a:rPr lang="zh-CN" altLang="en-US" sz="2400" dirty="0">
                  <a:ea typeface="楷体_GB2312" pitchFamily="49" charset="-122"/>
                </a:rPr>
                <a:t>           </a:t>
              </a:r>
              <a:r>
                <a:rPr lang="en-US" altLang="zh-CN" sz="2400" dirty="0">
                  <a:ea typeface="楷体_GB2312" pitchFamily="49" charset="-122"/>
                </a:rPr>
                <a:t>mov     AL , </a:t>
              </a:r>
              <a:r>
                <a:rPr lang="en-US" altLang="zh-CN" dirty="0">
                  <a:solidFill>
                    <a:srgbClr val="0000FF"/>
                  </a:solidFill>
                  <a:ea typeface="楷体_GB2312" pitchFamily="49" charset="-122"/>
                </a:rPr>
                <a:t>BL </a:t>
              </a:r>
              <a:r>
                <a:rPr lang="en-US" altLang="zh-CN" sz="2400" dirty="0">
                  <a:ea typeface="楷体_GB2312" pitchFamily="49" charset="-122"/>
                </a:rPr>
                <a:t>		</a:t>
              </a:r>
              <a:r>
                <a:rPr lang="zh-CN" altLang="zh-CN" sz="2400" dirty="0">
                  <a:ea typeface="楷体_GB2312" pitchFamily="49" charset="-122"/>
                </a:rPr>
                <a:t>快</a:t>
              </a:r>
              <a:endParaRPr lang="zh-CN" altLang="en-US" sz="2400" dirty="0">
                <a:ea typeface="楷体_GB2312" pitchFamily="49" charset="-122"/>
              </a:endParaRPr>
            </a:p>
            <a:p>
              <a:pPr lvl="1" algn="l"/>
              <a:endParaRPr lang="zh-CN" altLang="en-US" sz="2400" dirty="0">
                <a:ea typeface="楷体_GB2312" pitchFamily="49" charset="-122"/>
              </a:endParaRPr>
            </a:p>
            <a:p>
              <a:pPr lvl="2"/>
              <a:r>
                <a:rPr lang="zh-CN" altLang="en-US" sz="2400" dirty="0">
                  <a:ea typeface="楷体_GB2312" pitchFamily="49" charset="-122"/>
                </a:rPr>
                <a:t>          </a:t>
              </a:r>
              <a:r>
                <a:rPr lang="en-US" altLang="zh-CN" sz="2400" dirty="0">
                  <a:ea typeface="楷体_GB2312" pitchFamily="49" charset="-122"/>
                </a:rPr>
                <a:t>mov     AL , </a:t>
              </a:r>
              <a:r>
                <a:rPr lang="en-US" altLang="zh-CN" dirty="0">
                  <a:solidFill>
                    <a:srgbClr val="3333FF"/>
                  </a:solidFill>
                  <a:ea typeface="楷体_GB2312" pitchFamily="49" charset="-122"/>
                </a:rPr>
                <a:t>0</a:t>
              </a:r>
              <a:endParaRPr lang="en-US" altLang="zh-CN" sz="2400" dirty="0">
                <a:ea typeface="楷体_GB2312" pitchFamily="49" charset="-122"/>
              </a:endParaRPr>
            </a:p>
            <a:p>
              <a:pPr lvl="2" algn="l"/>
              <a:r>
                <a:rPr lang="en-US" altLang="zh-CN" sz="2400" dirty="0">
                  <a:ea typeface="楷体_GB2312" pitchFamily="49" charset="-122"/>
                </a:rPr>
                <a:t>  </a:t>
              </a:r>
            </a:p>
            <a:p>
              <a:pPr lvl="2" algn="l"/>
              <a:r>
                <a:rPr lang="en-US" altLang="zh-CN" sz="2400" dirty="0">
                  <a:ea typeface="楷体_GB2312" pitchFamily="49" charset="-122"/>
                </a:rPr>
                <a:t>          mov     AL , </a:t>
              </a:r>
              <a:r>
                <a:rPr lang="en-US" altLang="zh-CN" sz="2400" dirty="0">
                  <a:solidFill>
                    <a:srgbClr val="0000FF"/>
                  </a:solidFill>
                  <a:ea typeface="楷体_GB2312" pitchFamily="49" charset="-122"/>
                </a:rPr>
                <a:t>[ BX ]</a:t>
              </a:r>
              <a:r>
                <a:rPr lang="en-US" altLang="zh-CN" sz="2400" dirty="0">
                  <a:ea typeface="楷体_GB2312" pitchFamily="49" charset="-122"/>
                </a:rPr>
                <a:t>                   </a:t>
              </a:r>
              <a:r>
                <a:rPr lang="zh-CN" altLang="en-US" sz="2400" dirty="0">
                  <a:ea typeface="楷体_GB2312" pitchFamily="49" charset="-122"/>
                </a:rPr>
                <a:t>慢</a:t>
              </a:r>
              <a:endParaRPr lang="zh-CN" altLang="en-US" dirty="0"/>
            </a:p>
            <a:p>
              <a:pPr algn="l">
                <a:spcBef>
                  <a:spcPct val="50000"/>
                </a:spcBef>
              </a:pPr>
              <a:endParaRPr lang="en-US" altLang="zh-CN" dirty="0"/>
            </a:p>
          </p:txBody>
        </p:sp>
        <p:sp>
          <p:nvSpPr>
            <p:cNvPr id="137224" name="Line 8"/>
            <p:cNvSpPr>
              <a:spLocks noChangeShapeType="1"/>
            </p:cNvSpPr>
            <p:nvPr/>
          </p:nvSpPr>
          <p:spPr bwMode="auto">
            <a:xfrm>
              <a:off x="4176" y="2640"/>
              <a:ext cx="0" cy="1152"/>
            </a:xfrm>
            <a:prstGeom prst="line">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2"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4&amp;5</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的指令系统</a:t>
            </a:r>
          </a:p>
        </p:txBody>
      </p:sp>
      <p:sp>
        <p:nvSpPr>
          <p:cNvPr id="3" name="文本框 2"/>
          <p:cNvSpPr txBox="1"/>
          <p:nvPr/>
        </p:nvSpPr>
        <p:spPr>
          <a:xfrm>
            <a:off x="899592" y="1376772"/>
            <a:ext cx="4824536"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t>8086/8088</a:t>
            </a:r>
            <a:r>
              <a:rPr lang="zh-CN" altLang="en-US" dirty="0"/>
              <a:t>指令概述</a:t>
            </a:r>
          </a:p>
          <a:p>
            <a:pPr marL="342900" indent="-342900">
              <a:lnSpc>
                <a:spcPct val="160000"/>
              </a:lnSpc>
              <a:buClr>
                <a:srgbClr val="FF3300"/>
              </a:buClr>
              <a:buFont typeface="Wingdings" panose="05000000000000000000" charset="0"/>
              <a:buChar char=""/>
            </a:pPr>
            <a:r>
              <a:rPr lang="zh-CN" altLang="en-US" dirty="0"/>
              <a:t>数据传送指令</a:t>
            </a:r>
          </a:p>
          <a:p>
            <a:pPr marL="342900" indent="-342900">
              <a:lnSpc>
                <a:spcPct val="160000"/>
              </a:lnSpc>
              <a:buClr>
                <a:srgbClr val="FF3300"/>
              </a:buClr>
              <a:buFont typeface="Wingdings" panose="05000000000000000000" charset="0"/>
              <a:buChar char=""/>
            </a:pPr>
            <a:r>
              <a:rPr lang="zh-CN" altLang="en-US" dirty="0"/>
              <a:t>算术指令</a:t>
            </a:r>
          </a:p>
          <a:p>
            <a:pPr marL="342900" indent="-342900">
              <a:lnSpc>
                <a:spcPct val="160000"/>
              </a:lnSpc>
              <a:buClr>
                <a:srgbClr val="FF3300"/>
              </a:buClr>
              <a:buFont typeface="Wingdings" panose="05000000000000000000" charset="0"/>
              <a:buChar char=""/>
            </a:pPr>
            <a:r>
              <a:rPr lang="zh-CN" altLang="en-US" dirty="0"/>
              <a:t>逻辑指令</a:t>
            </a:r>
          </a:p>
          <a:p>
            <a:pPr marL="342900" indent="-342900">
              <a:lnSpc>
                <a:spcPct val="160000"/>
              </a:lnSpc>
              <a:buClr>
                <a:srgbClr val="FF3300"/>
              </a:buClr>
              <a:buFont typeface="Wingdings" panose="05000000000000000000" charset="0"/>
              <a:buChar char=""/>
            </a:pPr>
            <a:r>
              <a:rPr lang="zh-CN" altLang="en-US" dirty="0"/>
              <a:t>串处理指令</a:t>
            </a:r>
          </a:p>
          <a:p>
            <a:pPr marL="342900" indent="-342900">
              <a:lnSpc>
                <a:spcPct val="160000"/>
              </a:lnSpc>
              <a:buClr>
                <a:srgbClr val="FF3300"/>
              </a:buClr>
              <a:buFont typeface="Wingdings" panose="05000000000000000000" charset="0"/>
              <a:buChar char=""/>
            </a:pPr>
            <a:r>
              <a:rPr lang="zh-CN" altLang="en-US" dirty="0"/>
              <a:t>处理机控制与杂项操作指令</a:t>
            </a:r>
            <a:endParaRPr lang="zh-CN" altLang="en-US" dirty="0">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32656"/>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4&amp;5</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的指令系统</a:t>
            </a:r>
          </a:p>
        </p:txBody>
      </p:sp>
      <p:sp>
        <p:nvSpPr>
          <p:cNvPr id="3" name="文本框 2"/>
          <p:cNvSpPr txBox="1"/>
          <p:nvPr/>
        </p:nvSpPr>
        <p:spPr>
          <a:xfrm>
            <a:off x="899592" y="1376772"/>
            <a:ext cx="4824536"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t>8086/8088</a:t>
            </a:r>
            <a:r>
              <a:rPr lang="zh-CN" altLang="en-US" dirty="0"/>
              <a:t>指令概述</a:t>
            </a:r>
          </a:p>
          <a:p>
            <a:pPr marL="342900" indent="-342900">
              <a:lnSpc>
                <a:spcPct val="160000"/>
              </a:lnSpc>
              <a:buClr>
                <a:srgbClr val="FF3300"/>
              </a:buClr>
              <a:buFont typeface="Wingdings" panose="05000000000000000000" charset="0"/>
              <a:buChar char=""/>
            </a:pPr>
            <a:r>
              <a:rPr lang="zh-CN" altLang="en-US" dirty="0">
                <a:solidFill>
                  <a:srgbClr val="FF0000"/>
                </a:solidFill>
              </a:rPr>
              <a:t>数据传送指令</a:t>
            </a:r>
          </a:p>
          <a:p>
            <a:pPr marL="342900" indent="-342900">
              <a:lnSpc>
                <a:spcPct val="160000"/>
              </a:lnSpc>
              <a:buClr>
                <a:srgbClr val="FF3300"/>
              </a:buClr>
              <a:buFont typeface="Wingdings" panose="05000000000000000000" charset="0"/>
              <a:buChar char=""/>
            </a:pPr>
            <a:r>
              <a:rPr lang="zh-CN" altLang="en-US" dirty="0"/>
              <a:t>算术指令</a:t>
            </a:r>
          </a:p>
          <a:p>
            <a:pPr marL="342900" indent="-342900">
              <a:lnSpc>
                <a:spcPct val="160000"/>
              </a:lnSpc>
              <a:buClr>
                <a:srgbClr val="FF3300"/>
              </a:buClr>
              <a:buFont typeface="Wingdings" panose="05000000000000000000" charset="0"/>
              <a:buChar char=""/>
            </a:pPr>
            <a:r>
              <a:rPr lang="zh-CN" altLang="en-US" dirty="0"/>
              <a:t>逻辑指令</a:t>
            </a:r>
          </a:p>
          <a:p>
            <a:pPr marL="342900" indent="-342900">
              <a:lnSpc>
                <a:spcPct val="160000"/>
              </a:lnSpc>
              <a:buClr>
                <a:srgbClr val="FF3300"/>
              </a:buClr>
              <a:buFont typeface="Wingdings" panose="05000000000000000000" charset="0"/>
              <a:buChar char=""/>
            </a:pPr>
            <a:r>
              <a:rPr lang="zh-CN" altLang="en-US" dirty="0"/>
              <a:t>串处理指令</a:t>
            </a:r>
          </a:p>
          <a:p>
            <a:pPr marL="342900" indent="-342900">
              <a:lnSpc>
                <a:spcPct val="160000"/>
              </a:lnSpc>
              <a:buClr>
                <a:srgbClr val="FF3300"/>
              </a:buClr>
              <a:buFont typeface="Wingdings" panose="05000000000000000000" charset="0"/>
              <a:buChar char=""/>
            </a:pPr>
            <a:r>
              <a:rPr lang="zh-CN" altLang="en-US" dirty="0"/>
              <a:t>处理机控制与杂项操作指令</a:t>
            </a:r>
            <a:endParaRPr lang="zh-CN" altLang="en-US" dirty="0">
              <a:sym typeface="+mn-ea"/>
            </a:endParaRPr>
          </a:p>
        </p:txBody>
      </p:sp>
      <p:sp>
        <p:nvSpPr>
          <p:cNvPr id="4" name="文本框 28673">
            <a:extLst>
              <a:ext uri="{FF2B5EF4-FFF2-40B4-BE49-F238E27FC236}">
                <a16:creationId xmlns:a16="http://schemas.microsoft.com/office/drawing/2014/main" id="{145766C7-8CFF-4448-9681-99A174046378}"/>
              </a:ext>
            </a:extLst>
          </p:cNvPr>
          <p:cNvSpPr txBox="1"/>
          <p:nvPr/>
        </p:nvSpPr>
        <p:spPr>
          <a:xfrm>
            <a:off x="5436096" y="1772816"/>
            <a:ext cx="3528392" cy="1815882"/>
          </a:xfrm>
          <a:prstGeom prst="rect">
            <a:avLst/>
          </a:prstGeom>
          <a:noFill/>
          <a:ln w="12700">
            <a:solidFill>
              <a:srgbClr val="3333FF"/>
            </a:solidFill>
          </a:ln>
        </p:spPr>
        <p:txBody>
          <a:bodyPr wrap="square">
            <a:spAutoFit/>
          </a:bodyPr>
          <a:lstStyle/>
          <a:p>
            <a:pPr marL="457200" indent="-457200">
              <a:spcBef>
                <a:spcPct val="50000"/>
              </a:spcBef>
            </a:pPr>
            <a:r>
              <a:rPr lang="zh-CN" altLang="en-US" sz="1600" b="1" dirty="0">
                <a:solidFill>
                  <a:srgbClr val="000000"/>
                </a:solidFill>
                <a:latin typeface="Times New Roman" panose="02020603050405020304" pitchFamily="18" charset="0"/>
                <a:ea typeface="楷体_GB2312" pitchFamily="49" charset="-122"/>
              </a:rPr>
              <a:t>重点关注：</a:t>
            </a:r>
          </a:p>
          <a:p>
            <a:pPr marL="457200" indent="-457200">
              <a:spcBef>
                <a:spcPct val="50000"/>
              </a:spcBef>
              <a:buChar char="•"/>
            </a:pPr>
            <a:r>
              <a:rPr lang="zh-CN" altLang="en-US" sz="1600" b="1" dirty="0">
                <a:solidFill>
                  <a:srgbClr val="000000"/>
                </a:solidFill>
                <a:latin typeface="Times New Roman" panose="02020603050405020304" pitchFamily="18" charset="0"/>
                <a:ea typeface="楷体_GB2312" pitchFamily="49" charset="-122"/>
              </a:rPr>
              <a:t>指令的汇编格式及特点</a:t>
            </a:r>
          </a:p>
          <a:p>
            <a:pPr marL="457200" indent="-457200">
              <a:spcBef>
                <a:spcPct val="50000"/>
              </a:spcBef>
              <a:buChar char="•"/>
            </a:pPr>
            <a:r>
              <a:rPr lang="zh-CN" altLang="en-US" sz="1600" b="1" dirty="0">
                <a:solidFill>
                  <a:srgbClr val="000000"/>
                </a:solidFill>
                <a:latin typeface="Times New Roman" panose="02020603050405020304" pitchFamily="18" charset="0"/>
                <a:ea typeface="楷体_GB2312" pitchFamily="49" charset="-122"/>
              </a:rPr>
              <a:t>指令的基本功能</a:t>
            </a:r>
          </a:p>
          <a:p>
            <a:pPr marL="457200" indent="-457200">
              <a:spcBef>
                <a:spcPct val="50000"/>
              </a:spcBef>
              <a:buChar char="•"/>
            </a:pPr>
            <a:r>
              <a:rPr lang="zh-CN" altLang="en-US" sz="1600" b="1" dirty="0">
                <a:solidFill>
                  <a:srgbClr val="000000"/>
                </a:solidFill>
                <a:latin typeface="Times New Roman" panose="02020603050405020304" pitchFamily="18" charset="0"/>
                <a:ea typeface="楷体_GB2312" pitchFamily="49" charset="-122"/>
              </a:rPr>
              <a:t>指令的执行对</a:t>
            </a:r>
            <a:r>
              <a:rPr lang="zh-CN" altLang="en-US" sz="1600" b="1" dirty="0">
                <a:solidFill>
                  <a:srgbClr val="C00000"/>
                </a:solidFill>
                <a:latin typeface="Times New Roman" panose="02020603050405020304" pitchFamily="18" charset="0"/>
                <a:ea typeface="楷体_GB2312" pitchFamily="49" charset="-122"/>
              </a:rPr>
              <a:t>标志位</a:t>
            </a:r>
            <a:r>
              <a:rPr lang="zh-CN" altLang="en-US" sz="1600" b="1" dirty="0">
                <a:solidFill>
                  <a:srgbClr val="000000"/>
                </a:solidFill>
                <a:latin typeface="Times New Roman" panose="02020603050405020304" pitchFamily="18" charset="0"/>
                <a:ea typeface="楷体_GB2312" pitchFamily="49" charset="-122"/>
              </a:rPr>
              <a:t>的影响</a:t>
            </a:r>
          </a:p>
          <a:p>
            <a:pPr marL="457200" indent="-457200">
              <a:spcBef>
                <a:spcPct val="50000"/>
              </a:spcBef>
              <a:buChar char="•"/>
            </a:pPr>
            <a:r>
              <a:rPr lang="zh-CN" altLang="en-US" sz="1600" b="1" dirty="0">
                <a:solidFill>
                  <a:srgbClr val="000000"/>
                </a:solidFill>
                <a:latin typeface="Times New Roman" panose="02020603050405020304" pitchFamily="18" charset="0"/>
                <a:ea typeface="楷体_GB2312" pitchFamily="49" charset="-122"/>
              </a:rPr>
              <a:t>指令的特殊要求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9697"/>
          <p:cNvSpPr/>
          <p:nvPr/>
        </p:nvSpPr>
        <p:spPr>
          <a:xfrm>
            <a:off x="755576" y="1409313"/>
            <a:ext cx="6781800" cy="4350804"/>
          </a:xfrm>
          <a:prstGeom prst="rect">
            <a:avLst/>
          </a:prstGeom>
          <a:noFill/>
          <a:ln w="12700">
            <a:noFill/>
          </a:ln>
        </p:spPr>
        <p:txBody>
          <a:bodyPr/>
          <a:lstStyle/>
          <a:p>
            <a:pPr marL="342900" indent="-342900" algn="just">
              <a:spcBef>
                <a:spcPct val="20000"/>
              </a:spcBef>
              <a:buClr>
                <a:schemeClr val="tx2"/>
              </a:buClr>
              <a:buSzPct val="90000"/>
              <a:buFont typeface="Symbol" panose="05050102010706020507" pitchFamily="18" charset="2"/>
              <a:buNone/>
            </a:pPr>
            <a:r>
              <a:rPr lang="en-US" altLang="zh-CN" b="1" dirty="0">
                <a:solidFill>
                  <a:srgbClr val="000000"/>
                </a:solidFill>
                <a:latin typeface="Times New Roman" panose="02020603050405020304" pitchFamily="18" charset="0"/>
                <a:sym typeface="Symbol" panose="05050102010706020507" pitchFamily="18" charset="2"/>
              </a:rPr>
              <a:t>		   </a:t>
            </a:r>
            <a:r>
              <a:rPr lang="zh-CN" altLang="en-US" b="1" dirty="0">
                <a:solidFill>
                  <a:srgbClr val="000000"/>
                </a:solidFill>
                <a:latin typeface="Times New Roman" panose="02020603050405020304" pitchFamily="18" charset="0"/>
                <a:ea typeface="楷体_GB2312" pitchFamily="49" charset="-122"/>
              </a:rPr>
              <a:t>通用数据传送指令</a:t>
            </a:r>
          </a:p>
          <a:p>
            <a:pPr marL="1143000" lvl="2" indent="-228600" algn="just">
              <a:lnSpc>
                <a:spcPct val="130000"/>
              </a:lnSpc>
              <a:spcBef>
                <a:spcPct val="20000"/>
              </a:spcBef>
            </a:pPr>
            <a:r>
              <a:rPr lang="zh-CN" altLang="en-US"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MOV</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PUSH</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POP</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XCHG</a:t>
            </a:r>
            <a:r>
              <a:rPr lang="zh-CN" altLang="en-US" b="1" dirty="0">
                <a:solidFill>
                  <a:srgbClr val="000000"/>
                </a:solidFill>
                <a:latin typeface="Times New Roman" panose="02020603050405020304" pitchFamily="18" charset="0"/>
              </a:rPr>
              <a:t>、</a:t>
            </a:r>
            <a:r>
              <a:rPr lang="en-US" altLang="zh-CN" dirty="0">
                <a:solidFill>
                  <a:srgbClr val="000000"/>
                </a:solidFill>
              </a:rPr>
              <a:t>XLAT </a:t>
            </a:r>
            <a:endParaRPr lang="en-US" altLang="zh-CN" b="1" dirty="0">
              <a:solidFill>
                <a:srgbClr val="000000"/>
              </a:solidFill>
              <a:latin typeface="Times New Roman" panose="02020603050405020304" pitchFamily="18" charset="0"/>
            </a:endParaRPr>
          </a:p>
          <a:p>
            <a:pPr marL="1143000" lvl="2" indent="-228600" algn="just">
              <a:lnSpc>
                <a:spcPct val="130000"/>
              </a:lnSpc>
              <a:spcBef>
                <a:spcPct val="20000"/>
              </a:spcBef>
            </a:pPr>
            <a:r>
              <a:rPr lang="en-US" altLang="zh-CN" b="1" dirty="0">
                <a:solidFill>
                  <a:srgbClr val="000000"/>
                </a:solidFill>
                <a:latin typeface="Times New Roman" panose="02020603050405020304" pitchFamily="18" charset="0"/>
                <a:sym typeface="Symbol" panose="05050102010706020507" pitchFamily="18" charset="2"/>
              </a:rPr>
              <a:t>   </a:t>
            </a:r>
            <a:r>
              <a:rPr lang="zh-CN" altLang="en-US" b="1" dirty="0">
                <a:solidFill>
                  <a:srgbClr val="000000"/>
                </a:solidFill>
                <a:latin typeface="Times New Roman" panose="02020603050405020304" pitchFamily="18" charset="0"/>
                <a:ea typeface="楷体_GB2312" pitchFamily="49" charset="-122"/>
              </a:rPr>
              <a:t>地址传送指令</a:t>
            </a:r>
          </a:p>
          <a:p>
            <a:pPr marL="1143000" lvl="2" indent="-228600" algn="just">
              <a:lnSpc>
                <a:spcPct val="130000"/>
              </a:lnSpc>
              <a:spcBef>
                <a:spcPct val="20000"/>
              </a:spcBef>
            </a:pPr>
            <a:r>
              <a:rPr lang="zh-CN" altLang="en-US"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LEA</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LDS</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LES </a:t>
            </a:r>
          </a:p>
          <a:p>
            <a:pPr marL="1143000" lvl="2" indent="-228600" algn="just">
              <a:lnSpc>
                <a:spcPct val="130000"/>
              </a:lnSpc>
              <a:spcBef>
                <a:spcPct val="20000"/>
              </a:spcBef>
            </a:pPr>
            <a:r>
              <a:rPr lang="en-US" altLang="zh-CN" b="1" dirty="0">
                <a:solidFill>
                  <a:srgbClr val="000000"/>
                </a:solidFill>
                <a:latin typeface="Times New Roman" panose="02020603050405020304" pitchFamily="18" charset="0"/>
                <a:sym typeface="Symbol" panose="05050102010706020507" pitchFamily="18" charset="2"/>
              </a:rPr>
              <a:t>   </a:t>
            </a:r>
            <a:r>
              <a:rPr lang="zh-CN" altLang="en-US" b="1" dirty="0">
                <a:solidFill>
                  <a:srgbClr val="000000"/>
                </a:solidFill>
                <a:latin typeface="Times New Roman" panose="02020603050405020304" pitchFamily="18" charset="0"/>
                <a:ea typeface="楷体_GB2312" pitchFamily="49" charset="-122"/>
              </a:rPr>
              <a:t>标志寄存器传送指令</a:t>
            </a:r>
          </a:p>
          <a:p>
            <a:pPr marL="1143000" lvl="2" indent="-228600" algn="just">
              <a:lnSpc>
                <a:spcPct val="130000"/>
              </a:lnSpc>
              <a:spcBef>
                <a:spcPct val="20000"/>
              </a:spcBef>
            </a:pPr>
            <a:r>
              <a:rPr lang="zh-CN" altLang="en-US"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LAHF</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SAHF</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PUSHF</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POPF </a:t>
            </a:r>
          </a:p>
          <a:p>
            <a:pPr marL="1143000" lvl="2" indent="-228600" algn="just">
              <a:lnSpc>
                <a:spcPct val="130000"/>
              </a:lnSpc>
              <a:spcBef>
                <a:spcPct val="20000"/>
              </a:spcBef>
            </a:pPr>
            <a:r>
              <a:rPr lang="en-US" altLang="zh-CN" b="1" dirty="0">
                <a:solidFill>
                  <a:srgbClr val="000000"/>
                </a:solidFill>
                <a:latin typeface="Times New Roman" panose="02020603050405020304" pitchFamily="18" charset="0"/>
                <a:sym typeface="Symbol" panose="05050102010706020507" pitchFamily="18" charset="2"/>
              </a:rPr>
              <a:t>   </a:t>
            </a:r>
            <a:r>
              <a:rPr lang="zh-CN" altLang="en-US" b="1" dirty="0">
                <a:solidFill>
                  <a:srgbClr val="000000"/>
                </a:solidFill>
                <a:latin typeface="Times New Roman" panose="02020603050405020304" pitchFamily="18" charset="0"/>
                <a:ea typeface="楷体_GB2312" pitchFamily="49" charset="-122"/>
              </a:rPr>
              <a:t>类型转换指令</a:t>
            </a:r>
          </a:p>
          <a:p>
            <a:pPr marL="1143000" lvl="2" indent="-228600" algn="just">
              <a:lnSpc>
                <a:spcPct val="130000"/>
              </a:lnSpc>
              <a:spcBef>
                <a:spcPct val="20000"/>
              </a:spcBef>
            </a:pPr>
            <a:r>
              <a:rPr lang="zh-CN" altLang="en-US"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CBW</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CWD </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0721"/>
          <p:cNvSpPr txBox="1"/>
          <p:nvPr/>
        </p:nvSpPr>
        <p:spPr>
          <a:xfrm>
            <a:off x="899795" y="1556792"/>
            <a:ext cx="7957820" cy="5001369"/>
          </a:xfrm>
          <a:prstGeom prst="rect">
            <a:avLst/>
          </a:prstGeom>
          <a:noFill/>
          <a:ln w="9525">
            <a:noFill/>
          </a:ln>
        </p:spPr>
        <p:txBody>
          <a:bodyPr wrap="square">
            <a:spAutoFit/>
          </a:bodyPr>
          <a:lstStyle/>
          <a:p>
            <a:pPr>
              <a:spcBef>
                <a:spcPct val="50000"/>
              </a:spcBef>
            </a:pPr>
            <a:r>
              <a:rPr lang="zh-CN" altLang="en-US" sz="2200" b="1" dirty="0">
                <a:solidFill>
                  <a:srgbClr val="000000"/>
                </a:solidFill>
                <a:latin typeface="Times New Roman" panose="02020603050405020304" pitchFamily="18" charset="0"/>
              </a:rPr>
              <a:t>传送指令：    </a:t>
            </a:r>
            <a:r>
              <a:rPr lang="en-US" altLang="zh-CN" sz="2200" b="1" dirty="0">
                <a:solidFill>
                  <a:srgbClr val="000000"/>
                </a:solidFill>
                <a:latin typeface="Times New Roman" panose="02020603050405020304" pitchFamily="18" charset="0"/>
              </a:rPr>
              <a:t>MOV    DST,  SRC</a:t>
            </a:r>
          </a:p>
          <a:p>
            <a:pPr>
              <a:spcBef>
                <a:spcPct val="50000"/>
              </a:spcBef>
            </a:pPr>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(DST)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SRC)</a:t>
            </a:r>
          </a:p>
          <a:p>
            <a:pPr>
              <a:spcBef>
                <a:spcPct val="50000"/>
              </a:spcBef>
            </a:pPr>
            <a:endParaRPr lang="en-US" altLang="zh-CN" sz="1600" b="1" dirty="0">
              <a:solidFill>
                <a:srgbClr val="000000"/>
              </a:solidFill>
              <a:latin typeface="Times New Roman" panose="02020603050405020304" pitchFamily="18" charset="0"/>
            </a:endParaRPr>
          </a:p>
          <a:p>
            <a:pPr>
              <a:spcBef>
                <a:spcPct val="50000"/>
              </a:spcBef>
            </a:pPr>
            <a:r>
              <a:rPr lang="zh-CN" altLang="en-US" sz="2000" dirty="0">
                <a:solidFill>
                  <a:srgbClr val="FF0000"/>
                </a:solidFill>
                <a:latin typeface="华文宋体" panose="02010600040101010101" pitchFamily="2" charset="-122"/>
                <a:ea typeface="华文宋体" panose="02010600040101010101" pitchFamily="2" charset="-122"/>
              </a:rPr>
              <a:t>注意</a:t>
            </a:r>
            <a:r>
              <a:rPr lang="en-US" altLang="zh-CN" sz="2000" dirty="0">
                <a:solidFill>
                  <a:srgbClr val="FF0000"/>
                </a:solidFill>
                <a:latin typeface="华文宋体" panose="02010600040101010101" pitchFamily="2" charset="-122"/>
                <a:ea typeface="华文宋体" panose="02010600040101010101" pitchFamily="2" charset="-122"/>
              </a:rPr>
              <a:t>: </a:t>
            </a:r>
          </a:p>
          <a:p>
            <a:pPr>
              <a:spcBef>
                <a:spcPct val="50000"/>
              </a:spcBef>
            </a:pPr>
            <a:r>
              <a:rPr lang="zh-CN" altLang="zh-CN" sz="2000" b="0" dirty="0">
                <a:solidFill>
                  <a:srgbClr val="000000"/>
                </a:solidFill>
                <a:ea typeface="楷体_GB2312" pitchFamily="49" charset="-122"/>
                <a:sym typeface="Symbol" panose="05050102010706020507" pitchFamily="18" charset="2"/>
              </a:rPr>
              <a:t>*  </a:t>
            </a:r>
            <a:r>
              <a:rPr lang="zh-CN" altLang="en-US" sz="2000" b="0" dirty="0">
                <a:latin typeface="华文宋体" panose="02010600040101010101" pitchFamily="2" charset="-122"/>
                <a:ea typeface="华文宋体" panose="02010600040101010101" pitchFamily="2" charset="-122"/>
                <a:sym typeface="+mn-ea"/>
              </a:rPr>
              <a:t>两个操作数的数据类型要相同：</a:t>
            </a:r>
            <a:r>
              <a:rPr lang="en-US" altLang="zh-CN" sz="2000" b="0" dirty="0">
                <a:solidFill>
                  <a:srgbClr val="FF0000"/>
                </a:solidFill>
                <a:latin typeface="华文宋体" panose="02010600040101010101" pitchFamily="2" charset="-122"/>
                <a:ea typeface="华文宋体" panose="02010600040101010101" pitchFamily="2" charset="-122"/>
                <a:sym typeface="+mn-ea"/>
              </a:rPr>
              <a:t>MOV  BL</a:t>
            </a:r>
            <a:r>
              <a:rPr lang="zh-CN" altLang="en-US" sz="2000" b="0" dirty="0">
                <a:solidFill>
                  <a:srgbClr val="FF0000"/>
                </a:solidFill>
                <a:latin typeface="华文宋体" panose="02010600040101010101" pitchFamily="2" charset="-122"/>
                <a:ea typeface="华文宋体" panose="02010600040101010101" pitchFamily="2" charset="-122"/>
                <a:sym typeface="+mn-ea"/>
              </a:rPr>
              <a:t>，</a:t>
            </a:r>
            <a:r>
              <a:rPr lang="en-US" altLang="zh-CN" sz="2000" b="0" dirty="0">
                <a:solidFill>
                  <a:srgbClr val="FF0000"/>
                </a:solidFill>
                <a:latin typeface="华文宋体" panose="02010600040101010101" pitchFamily="2" charset="-122"/>
                <a:ea typeface="华文宋体" panose="02010600040101010101" pitchFamily="2" charset="-122"/>
                <a:sym typeface="+mn-ea"/>
              </a:rPr>
              <a:t>AX</a:t>
            </a:r>
            <a:r>
              <a:rPr lang="zh-CN" altLang="en-US" sz="2000" b="0" dirty="0">
                <a:solidFill>
                  <a:srgbClr val="FF0000"/>
                </a:solidFill>
                <a:ea typeface="楷体_GB2312" pitchFamily="49" charset="-122"/>
                <a:sym typeface="Symbol" panose="05050102010706020507" pitchFamily="18" charset="2"/>
              </a:rPr>
              <a:t>（</a:t>
            </a:r>
            <a:r>
              <a:rPr lang="zh-CN" altLang="zh-CN" sz="2000" b="0" dirty="0">
                <a:solidFill>
                  <a:srgbClr val="FF0000"/>
                </a:solidFill>
                <a:ea typeface="楷体_GB2312" pitchFamily="49" charset="-122"/>
                <a:sym typeface="Symbol" panose="05050102010706020507" pitchFamily="18" charset="2"/>
              </a:rPr>
              <a:t>  </a:t>
            </a:r>
            <a:r>
              <a:rPr lang="zh-CN" altLang="en-US" sz="2000" b="0" dirty="0">
                <a:solidFill>
                  <a:srgbClr val="FF0000"/>
                </a:solidFill>
                <a:ea typeface="楷体_GB2312" pitchFamily="49" charset="-122"/>
                <a:sym typeface="Symbol" panose="05050102010706020507" pitchFamily="18" charset="2"/>
              </a:rPr>
              <a:t>）</a:t>
            </a:r>
            <a:endParaRPr lang="en-US" altLang="zh-CN" sz="2000" b="0" dirty="0">
              <a:solidFill>
                <a:srgbClr val="FF0000"/>
              </a:solidFill>
              <a:ea typeface="楷体_GB2312" pitchFamily="49" charset="-122"/>
              <a:sym typeface="Symbol" panose="05050102010706020507" pitchFamily="18" charset="2"/>
            </a:endParaRPr>
          </a:p>
          <a:p>
            <a:pPr>
              <a:spcBef>
                <a:spcPct val="50000"/>
              </a:spcBef>
            </a:pPr>
            <a:r>
              <a:rPr lang="zh-CN" altLang="zh-CN" sz="2000" b="0" dirty="0">
                <a:solidFill>
                  <a:srgbClr val="000000"/>
                </a:solidFill>
                <a:ea typeface="楷体_GB2312" pitchFamily="49" charset="-122"/>
                <a:sym typeface="Symbol" panose="05050102010706020507" pitchFamily="18" charset="2"/>
              </a:rPr>
              <a:t>*  DST、SRC 不能同时为段寄存器：</a:t>
            </a:r>
            <a:r>
              <a:rPr lang="zh-CN" altLang="zh-CN"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MOV  DS, ES </a:t>
            </a:r>
            <a:r>
              <a:rPr lang="zh-CN" altLang="en-US"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a:t>
            </a:r>
            <a:r>
              <a:rPr lang="zh-CN" altLang="zh-CN"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  </a:t>
            </a:r>
            <a:r>
              <a:rPr lang="zh-CN" altLang="en-US"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a:t>
            </a:r>
            <a:endParaRPr lang="en-US" altLang="zh-CN"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endParaRPr>
          </a:p>
          <a:p>
            <a:pPr>
              <a:spcBef>
                <a:spcPct val="50000"/>
              </a:spcBef>
            </a:pPr>
            <a:r>
              <a:rPr lang="en-US" altLang="zh-CN" sz="2000" b="0" dirty="0">
                <a:solidFill>
                  <a:srgbClr val="000000"/>
                </a:solidFill>
                <a:ea typeface="楷体_GB2312" pitchFamily="49" charset="-122"/>
                <a:sym typeface="Symbol" panose="05050102010706020507" pitchFamily="18" charset="2"/>
              </a:rPr>
              <a:t>*  </a:t>
            </a:r>
            <a:r>
              <a:rPr lang="zh-CN" altLang="en-US" sz="2000" b="0" dirty="0">
                <a:solidFill>
                  <a:srgbClr val="000000"/>
                </a:solidFill>
                <a:ea typeface="楷体_GB2312" pitchFamily="49" charset="-122"/>
              </a:rPr>
              <a:t>立即数不能直接送段寄存器：</a:t>
            </a:r>
            <a:r>
              <a:rPr lang="en-US" altLang="zh-CN" sz="2000" b="0" dirty="0">
                <a:solidFill>
                  <a:srgbClr val="FF0000"/>
                </a:solidFill>
                <a:latin typeface="华文宋体" panose="02010600040101010101" pitchFamily="2" charset="-122"/>
                <a:ea typeface="华文宋体" panose="02010600040101010101" pitchFamily="2" charset="-122"/>
              </a:rPr>
              <a:t>MOV  DS, 2000H </a:t>
            </a:r>
            <a:r>
              <a:rPr lang="zh-CN" altLang="en-US"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a:t>
            </a:r>
            <a:r>
              <a:rPr lang="zh-CN" altLang="zh-CN"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  </a:t>
            </a:r>
            <a:r>
              <a:rPr lang="zh-CN" altLang="en-US"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a:t>
            </a:r>
            <a:endParaRPr lang="en-US" altLang="zh-CN"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endParaRPr>
          </a:p>
          <a:p>
            <a:pPr>
              <a:spcBef>
                <a:spcPct val="50000"/>
              </a:spcBef>
            </a:pPr>
            <a:r>
              <a:rPr lang="en-US" altLang="zh-CN" sz="2000" b="0" dirty="0">
                <a:solidFill>
                  <a:srgbClr val="000000"/>
                </a:solidFill>
                <a:ea typeface="楷体_GB2312" pitchFamily="49" charset="-122"/>
                <a:sym typeface="Symbol" panose="05050102010706020507" pitchFamily="18" charset="2"/>
              </a:rPr>
              <a:t>*  </a:t>
            </a:r>
            <a:r>
              <a:rPr lang="en-US" altLang="zh-CN" sz="2000" b="0" dirty="0">
                <a:solidFill>
                  <a:srgbClr val="000000"/>
                </a:solidFill>
                <a:ea typeface="楷体_GB2312" pitchFamily="49" charset="-122"/>
              </a:rPr>
              <a:t>DST </a:t>
            </a:r>
            <a:r>
              <a:rPr lang="zh-CN" altLang="en-US" sz="2000" b="0" dirty="0">
                <a:solidFill>
                  <a:srgbClr val="000000"/>
                </a:solidFill>
                <a:ea typeface="楷体_GB2312" pitchFamily="49" charset="-122"/>
              </a:rPr>
              <a:t>不能是立即数和</a:t>
            </a:r>
            <a:r>
              <a:rPr lang="en-US" altLang="zh-CN" sz="2000" b="0" dirty="0">
                <a:solidFill>
                  <a:srgbClr val="000000"/>
                </a:solidFill>
                <a:ea typeface="楷体_GB2312" pitchFamily="49" charset="-122"/>
              </a:rPr>
              <a:t>CS</a:t>
            </a:r>
            <a:r>
              <a:rPr lang="zh-CN" altLang="en-US" sz="2000" b="0" dirty="0">
                <a:solidFill>
                  <a:srgbClr val="000000"/>
                </a:solidFill>
                <a:ea typeface="楷体_GB2312" pitchFamily="49" charset="-122"/>
              </a:rPr>
              <a:t>：</a:t>
            </a:r>
            <a:r>
              <a:rPr lang="en-US" altLang="zh-CN" sz="2000" b="0" dirty="0">
                <a:solidFill>
                  <a:srgbClr val="FF0000"/>
                </a:solidFill>
                <a:latin typeface="华文宋体" panose="02010600040101010101" pitchFamily="2" charset="-122"/>
                <a:ea typeface="华文宋体" panose="02010600040101010101" pitchFamily="2" charset="-122"/>
                <a:sym typeface="+mn-ea"/>
              </a:rPr>
              <a:t>MOV  CS, AX</a:t>
            </a:r>
            <a:r>
              <a:rPr lang="zh-CN" altLang="en-US" sz="2000" b="0" dirty="0">
                <a:solidFill>
                  <a:srgbClr val="FF0000"/>
                </a:solidFill>
                <a:latin typeface="华文宋体" panose="02010600040101010101" pitchFamily="2" charset="-122"/>
                <a:ea typeface="华文宋体" panose="02010600040101010101" pitchFamily="2" charset="-122"/>
                <a:sym typeface="+mn-ea"/>
              </a:rPr>
              <a:t>；</a:t>
            </a:r>
            <a:r>
              <a:rPr lang="en-US" altLang="zh-CN" sz="2000" b="0" dirty="0">
                <a:solidFill>
                  <a:srgbClr val="FF0000"/>
                </a:solidFill>
                <a:latin typeface="华文宋体" panose="02010600040101010101" pitchFamily="2" charset="-122"/>
                <a:ea typeface="华文宋体" panose="02010600040101010101" pitchFamily="2" charset="-122"/>
                <a:sym typeface="+mn-ea"/>
              </a:rPr>
              <a:t>MOV  100H</a:t>
            </a:r>
            <a:r>
              <a:rPr lang="zh-CN" altLang="en-US" sz="2000" b="0" dirty="0">
                <a:solidFill>
                  <a:srgbClr val="FF0000"/>
                </a:solidFill>
                <a:latin typeface="华文宋体" panose="02010600040101010101" pitchFamily="2" charset="-122"/>
                <a:ea typeface="华文宋体" panose="02010600040101010101" pitchFamily="2" charset="-122"/>
                <a:sym typeface="+mn-ea"/>
              </a:rPr>
              <a:t>，</a:t>
            </a:r>
            <a:r>
              <a:rPr lang="en-US" altLang="zh-CN" sz="2000" b="0" dirty="0">
                <a:solidFill>
                  <a:srgbClr val="FF0000"/>
                </a:solidFill>
                <a:latin typeface="华文宋体" panose="02010600040101010101" pitchFamily="2" charset="-122"/>
                <a:ea typeface="华文宋体" panose="02010600040101010101" pitchFamily="2" charset="-122"/>
                <a:sym typeface="+mn-ea"/>
              </a:rPr>
              <a:t>AX</a:t>
            </a:r>
            <a:r>
              <a:rPr lang="zh-CN" altLang="en-US"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a:t>
            </a:r>
            <a:r>
              <a:rPr lang="zh-CN" altLang="zh-CN"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  </a:t>
            </a:r>
            <a:r>
              <a:rPr lang="zh-CN" altLang="en-US"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a:t>
            </a:r>
            <a:endParaRPr lang="zh-CN" altLang="en-US" sz="2000" b="0" dirty="0">
              <a:solidFill>
                <a:srgbClr val="FF0000"/>
              </a:solidFill>
              <a:latin typeface="华文宋体" panose="02010600040101010101" pitchFamily="2" charset="-122"/>
              <a:ea typeface="华文宋体" panose="02010600040101010101" pitchFamily="2" charset="-122"/>
              <a:sym typeface="+mn-ea"/>
            </a:endParaRPr>
          </a:p>
          <a:p>
            <a:pPr>
              <a:spcBef>
                <a:spcPct val="50000"/>
              </a:spcBef>
            </a:pPr>
            <a:r>
              <a:rPr lang="zh-CN" altLang="zh-CN" sz="2000" b="0" dirty="0">
                <a:solidFill>
                  <a:srgbClr val="000000"/>
                </a:solidFill>
                <a:ea typeface="楷体_GB2312" pitchFamily="49" charset="-122"/>
                <a:sym typeface="Symbol" panose="05050102010706020507" pitchFamily="18" charset="2"/>
              </a:rPr>
              <a:t>*  DST、SRC 不能同时为存储器寻址：</a:t>
            </a:r>
            <a:r>
              <a:rPr lang="en-US" altLang="zh-CN" sz="2000" b="0" dirty="0">
                <a:solidFill>
                  <a:srgbClr val="FF0000"/>
                </a:solidFill>
                <a:latin typeface="华文宋体" panose="02010600040101010101" pitchFamily="2" charset="-122"/>
                <a:ea typeface="华文宋体" panose="02010600040101010101" pitchFamily="2" charset="-122"/>
                <a:sym typeface="+mn-ea"/>
              </a:rPr>
              <a:t>MOV  VARA</a:t>
            </a:r>
            <a:r>
              <a:rPr lang="zh-CN" altLang="en-US" sz="2000" b="0" dirty="0">
                <a:solidFill>
                  <a:srgbClr val="FF0000"/>
                </a:solidFill>
                <a:latin typeface="华文宋体" panose="02010600040101010101" pitchFamily="2" charset="-122"/>
                <a:ea typeface="华文宋体" panose="02010600040101010101" pitchFamily="2" charset="-122"/>
                <a:sym typeface="+mn-ea"/>
              </a:rPr>
              <a:t>，</a:t>
            </a:r>
            <a:r>
              <a:rPr lang="en-US" altLang="zh-CN" sz="2000" b="0" dirty="0">
                <a:solidFill>
                  <a:srgbClr val="FF0000"/>
                </a:solidFill>
                <a:latin typeface="华文宋体" panose="02010600040101010101" pitchFamily="2" charset="-122"/>
                <a:ea typeface="华文宋体" panose="02010600040101010101" pitchFamily="2" charset="-122"/>
                <a:sym typeface="+mn-ea"/>
              </a:rPr>
              <a:t>VARB</a:t>
            </a:r>
            <a:r>
              <a:rPr lang="zh-CN" altLang="en-US"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a:t>
            </a:r>
            <a:r>
              <a:rPr lang="zh-CN" altLang="zh-CN"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  </a:t>
            </a:r>
            <a:r>
              <a:rPr lang="zh-CN" altLang="en-US" sz="2000" b="0" dirty="0">
                <a:solidFill>
                  <a:srgbClr val="FF0000"/>
                </a:solidFill>
                <a:latin typeface="华文宋体" panose="02010600040101010101" pitchFamily="2" charset="-122"/>
                <a:ea typeface="华文宋体" panose="02010600040101010101" pitchFamily="2" charset="-122"/>
                <a:sym typeface="Symbol" panose="05050102010706020507" pitchFamily="18" charset="2"/>
              </a:rPr>
              <a:t>）</a:t>
            </a:r>
          </a:p>
          <a:p>
            <a:pPr>
              <a:spcBef>
                <a:spcPct val="50000"/>
              </a:spcBef>
            </a:pPr>
            <a:r>
              <a:rPr lang="zh-CN" altLang="zh-CN" sz="2000" b="0" dirty="0">
                <a:solidFill>
                  <a:srgbClr val="000000"/>
                </a:solidFill>
                <a:ea typeface="楷体_GB2312" pitchFamily="49" charset="-122"/>
                <a:sym typeface="Symbol" panose="05050102010706020507" pitchFamily="18" charset="2"/>
              </a:rPr>
              <a:t>*  </a:t>
            </a:r>
            <a:r>
              <a:rPr lang="zh-CN" altLang="en-US" sz="2000" b="0" dirty="0">
                <a:latin typeface="华文宋体" panose="02010600040101010101" pitchFamily="2" charset="-122"/>
                <a:ea typeface="华文宋体" panose="02010600040101010101" pitchFamily="2" charset="-122"/>
                <a:sym typeface="+mn-ea"/>
              </a:rPr>
              <a:t>指令指针</a:t>
            </a:r>
            <a:r>
              <a:rPr lang="en-US" altLang="zh-CN" sz="2000" b="0" dirty="0">
                <a:latin typeface="华文宋体" panose="02010600040101010101" pitchFamily="2" charset="-122"/>
                <a:ea typeface="华文宋体" panose="02010600040101010101" pitchFamily="2" charset="-122"/>
                <a:sym typeface="+mn-ea"/>
              </a:rPr>
              <a:t>IP</a:t>
            </a:r>
            <a:r>
              <a:rPr lang="zh-CN" altLang="en-US" sz="2000" b="0" dirty="0">
                <a:latin typeface="华文宋体" panose="02010600040101010101" pitchFamily="2" charset="-122"/>
                <a:ea typeface="华文宋体" panose="02010600040101010101" pitchFamily="2" charset="-122"/>
                <a:sym typeface="+mn-ea"/>
              </a:rPr>
              <a:t>，不能作为</a:t>
            </a:r>
            <a:r>
              <a:rPr lang="en-US" altLang="zh-CN" sz="2000" b="0" dirty="0">
                <a:latin typeface="华文宋体" panose="02010600040101010101" pitchFamily="2" charset="-122"/>
                <a:ea typeface="华文宋体" panose="02010600040101010101" pitchFamily="2" charset="-122"/>
                <a:sym typeface="+mn-ea"/>
              </a:rPr>
              <a:t>MOV</a:t>
            </a:r>
            <a:r>
              <a:rPr lang="zh-CN" altLang="en-US" sz="2000" b="0" dirty="0">
                <a:latin typeface="华文宋体" panose="02010600040101010101" pitchFamily="2" charset="-122"/>
                <a:ea typeface="华文宋体" panose="02010600040101010101" pitchFamily="2" charset="-122"/>
                <a:sym typeface="+mn-ea"/>
              </a:rPr>
              <a:t>指令的操作数</a:t>
            </a:r>
            <a:endParaRPr lang="en-US" altLang="zh-CN" sz="2000" b="0" dirty="0">
              <a:solidFill>
                <a:srgbClr val="000000"/>
              </a:solidFill>
              <a:ea typeface="楷体_GB2312" pitchFamily="49" charset="-122"/>
              <a:sym typeface="Symbol" panose="05050102010706020507" pitchFamily="18" charset="2"/>
            </a:endParaRPr>
          </a:p>
          <a:p>
            <a:pPr>
              <a:spcBef>
                <a:spcPct val="50000"/>
              </a:spcBef>
            </a:pPr>
            <a:r>
              <a:rPr lang="en-US" altLang="zh-CN" sz="2000" b="0" dirty="0">
                <a:solidFill>
                  <a:srgbClr val="000000"/>
                </a:solidFill>
                <a:ea typeface="楷体_GB2312" pitchFamily="49" charset="-122"/>
                <a:sym typeface="Symbol" panose="05050102010706020507" pitchFamily="18" charset="2"/>
              </a:rPr>
              <a:t>*  </a:t>
            </a:r>
            <a:r>
              <a:rPr lang="zh-CN" altLang="en-US" sz="2000" b="0" dirty="0">
                <a:solidFill>
                  <a:srgbClr val="000000"/>
                </a:solidFill>
                <a:ea typeface="楷体_GB2312" pitchFamily="49" charset="-122"/>
                <a:sym typeface="Symbol" panose="05050102010706020507" pitchFamily="18" charset="2"/>
              </a:rPr>
              <a:t>不影响标志位</a:t>
            </a:r>
          </a:p>
        </p:txBody>
      </p:sp>
      <p:sp>
        <p:nvSpPr>
          <p:cNvPr id="30723" name="矩形 30722"/>
          <p:cNvSpPr/>
          <p:nvPr/>
        </p:nvSpPr>
        <p:spPr>
          <a:xfrm>
            <a:off x="931738" y="1016732"/>
            <a:ext cx="3424238" cy="519113"/>
          </a:xfrm>
          <a:prstGeom prst="rect">
            <a:avLst/>
          </a:prstGeom>
          <a:noFill/>
          <a:ln w="12700">
            <a:noFill/>
          </a:ln>
        </p:spPr>
        <p:txBody>
          <a:bodyPr wrap="none" anchor="t">
            <a:spAutoFit/>
          </a:bodyPr>
          <a:lstStyle/>
          <a:p>
            <a:r>
              <a:rPr lang="en-US" altLang="zh-CN" b="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r>
              <a:rPr lang="zh-CN" altLang="en-US" sz="2800" b="1" dirty="0">
                <a:solidFill>
                  <a:srgbClr val="000000"/>
                </a:solidFill>
                <a:latin typeface="Times New Roman" panose="02020603050405020304" pitchFamily="18" charset="0"/>
              </a:rPr>
              <a:t>通用数据传送指令</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5" name="文本框 28673">
            <a:extLst>
              <a:ext uri="{FF2B5EF4-FFF2-40B4-BE49-F238E27FC236}">
                <a16:creationId xmlns:a16="http://schemas.microsoft.com/office/drawing/2014/main" id="{59C78E1A-C9D7-3747-8589-6A022AC759CA}"/>
              </a:ext>
            </a:extLst>
          </p:cNvPr>
          <p:cNvSpPr txBox="1"/>
          <p:nvPr/>
        </p:nvSpPr>
        <p:spPr>
          <a:xfrm>
            <a:off x="5184068" y="1276288"/>
            <a:ext cx="3780420" cy="1846659"/>
          </a:xfrm>
          <a:prstGeom prst="rect">
            <a:avLst/>
          </a:prstGeom>
          <a:noFill/>
          <a:ln w="28575">
            <a:solidFill>
              <a:srgbClr val="00B050"/>
            </a:solidFill>
          </a:ln>
        </p:spPr>
        <p:txBody>
          <a:bodyPr wrap="square">
            <a:spAutoFit/>
          </a:bodyPr>
          <a:lstStyle/>
          <a:p>
            <a:pPr marL="457200" indent="-457200">
              <a:spcBef>
                <a:spcPct val="50000"/>
              </a:spcBef>
            </a:pPr>
            <a:r>
              <a:rPr lang="zh-CN" altLang="en-US" sz="1600" b="1" dirty="0">
                <a:solidFill>
                  <a:srgbClr val="000000"/>
                </a:solidFill>
                <a:latin typeface="Times New Roman" panose="02020603050405020304" pitchFamily="18" charset="0"/>
                <a:ea typeface="楷体_GB2312" pitchFamily="49" charset="-122"/>
              </a:rPr>
              <a:t>为什么设计指令时要有这么多限制：</a:t>
            </a:r>
            <a:endParaRPr lang="en-US" altLang="zh-CN" sz="1600" b="1" dirty="0">
              <a:solidFill>
                <a:srgbClr val="000000"/>
              </a:solidFill>
              <a:latin typeface="Times New Roman" panose="02020603050405020304" pitchFamily="18" charset="0"/>
              <a:ea typeface="楷体_GB2312" pitchFamily="49" charset="-122"/>
            </a:endParaRPr>
          </a:p>
          <a:p>
            <a:pPr>
              <a:spcBef>
                <a:spcPct val="50000"/>
              </a:spcBef>
            </a:pPr>
            <a:r>
              <a:rPr lang="en-US" altLang="zh-CN" sz="1400" b="0" dirty="0">
                <a:solidFill>
                  <a:srgbClr val="FF3300"/>
                </a:solidFill>
                <a:latin typeface="SimSun" panose="02010600030101010101" pitchFamily="2" charset="-122"/>
                <a:ea typeface="SimSun" panose="02010600030101010101" pitchFamily="2" charset="-122"/>
              </a:rPr>
              <a:t>1</a:t>
            </a:r>
            <a:r>
              <a:rPr lang="zh-CN" altLang="en-US" sz="1400" b="0" dirty="0">
                <a:solidFill>
                  <a:srgbClr val="FF3300"/>
                </a:solidFill>
                <a:latin typeface="SimSun" panose="02010600030101010101" pitchFamily="2" charset="-122"/>
                <a:ea typeface="SimSun" panose="02010600030101010101" pitchFamily="2" charset="-122"/>
              </a:rPr>
              <a:t>）段寄存器的内容，尤其是</a:t>
            </a:r>
            <a:r>
              <a:rPr lang="en-US" altLang="zh-CN" sz="1400" b="0" dirty="0">
                <a:solidFill>
                  <a:srgbClr val="FF3300"/>
                </a:solidFill>
                <a:latin typeface="SimSun" panose="02010600030101010101" pitchFamily="2" charset="-122"/>
                <a:ea typeface="SimSun" panose="02010600030101010101" pitchFamily="2" charset="-122"/>
              </a:rPr>
              <a:t>CS,</a:t>
            </a:r>
            <a:r>
              <a:rPr lang="zh-CN" altLang="en-US" sz="1400" b="0" dirty="0">
                <a:solidFill>
                  <a:srgbClr val="FF3300"/>
                </a:solidFill>
                <a:latin typeface="SimSun" panose="02010600030101010101" pitchFamily="2" charset="-122"/>
                <a:ea typeface="SimSun" panose="02010600030101010101" pitchFamily="2" charset="-122"/>
              </a:rPr>
              <a:t> 不应该被随意改变。</a:t>
            </a:r>
            <a:endParaRPr lang="en-US" altLang="zh-CN" sz="1400" b="0" dirty="0">
              <a:solidFill>
                <a:srgbClr val="FF3300"/>
              </a:solidFill>
              <a:latin typeface="SimSun" panose="02010600030101010101" pitchFamily="2" charset="-122"/>
              <a:ea typeface="SimSun" panose="02010600030101010101" pitchFamily="2" charset="-122"/>
            </a:endParaRPr>
          </a:p>
          <a:p>
            <a:pPr>
              <a:spcBef>
                <a:spcPct val="50000"/>
              </a:spcBef>
            </a:pPr>
            <a:r>
              <a:rPr lang="en-US" altLang="zh-CN" sz="1400" b="0" dirty="0">
                <a:solidFill>
                  <a:srgbClr val="FF3300"/>
                </a:solidFill>
                <a:latin typeface="SimSun" panose="02010600030101010101" pitchFamily="2" charset="-122"/>
                <a:ea typeface="SimSun" panose="02010600030101010101" pitchFamily="2" charset="-122"/>
              </a:rPr>
              <a:t>2</a:t>
            </a:r>
            <a:r>
              <a:rPr lang="zh-CN" altLang="en-US" sz="1400" b="0" dirty="0">
                <a:solidFill>
                  <a:srgbClr val="FF3300"/>
                </a:solidFill>
                <a:latin typeface="SimSun" panose="02010600030101010101" pitchFamily="2" charset="-122"/>
                <a:ea typeface="SimSun" panose="02010600030101010101" pitchFamily="2" charset="-122"/>
              </a:rPr>
              <a:t>）考虑指令长度，解码难度和硬件实现复杂性等因素，比如两个存储器之间传送，那么两个存储器都需要寻址，指令过长，解码过于复杂等。</a:t>
            </a:r>
          </a:p>
        </p:txBody>
      </p:sp>
      <p:sp>
        <p:nvSpPr>
          <p:cNvPr id="2" name="Rectangle 1">
            <a:extLst>
              <a:ext uri="{FF2B5EF4-FFF2-40B4-BE49-F238E27FC236}">
                <a16:creationId xmlns:a16="http://schemas.microsoft.com/office/drawing/2014/main" id="{BB1FA814-5D26-084E-A2D0-1212A3DB986F}"/>
              </a:ext>
            </a:extLst>
          </p:cNvPr>
          <p:cNvSpPr/>
          <p:nvPr/>
        </p:nvSpPr>
        <p:spPr bwMode="auto">
          <a:xfrm>
            <a:off x="931738" y="1556792"/>
            <a:ext cx="4108314" cy="468052"/>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 name="文本框 28673">
            <a:extLst>
              <a:ext uri="{FF2B5EF4-FFF2-40B4-BE49-F238E27FC236}">
                <a16:creationId xmlns:a16="http://schemas.microsoft.com/office/drawing/2014/main" id="{A0537A5F-0C91-514A-8C6D-502D04D23FAA}"/>
              </a:ext>
            </a:extLst>
          </p:cNvPr>
          <p:cNvSpPr txBox="1"/>
          <p:nvPr/>
        </p:nvSpPr>
        <p:spPr>
          <a:xfrm>
            <a:off x="5184068" y="3454549"/>
            <a:ext cx="3780420" cy="1354217"/>
          </a:xfrm>
          <a:prstGeom prst="rect">
            <a:avLst/>
          </a:prstGeom>
          <a:solidFill>
            <a:schemeClr val="bg1"/>
          </a:solidFill>
          <a:ln w="28575">
            <a:solidFill>
              <a:srgbClr val="00B050"/>
            </a:solidFill>
          </a:ln>
        </p:spPr>
        <p:txBody>
          <a:bodyPr wrap="square">
            <a:spAutoFit/>
          </a:bodyPr>
          <a:lstStyle/>
          <a:p>
            <a:pPr marL="457200" indent="-457200">
              <a:spcBef>
                <a:spcPct val="50000"/>
              </a:spcBef>
            </a:pPr>
            <a:r>
              <a:rPr lang="zh-CN" altLang="en-US" sz="1600" b="1" dirty="0">
                <a:solidFill>
                  <a:srgbClr val="000000"/>
                </a:solidFill>
                <a:latin typeface="Times New Roman" panose="02020603050405020304" pitchFamily="18" charset="0"/>
                <a:ea typeface="楷体_GB2312" pitchFamily="49" charset="-122"/>
              </a:rPr>
              <a:t>为什么</a:t>
            </a:r>
            <a:r>
              <a:rPr lang="en-US" altLang="zh-CN" sz="1600" b="1" dirty="0">
                <a:solidFill>
                  <a:srgbClr val="000000"/>
                </a:solidFill>
                <a:latin typeface="Times New Roman" panose="02020603050405020304" pitchFamily="18" charset="0"/>
                <a:ea typeface="楷体_GB2312" pitchFamily="49" charset="-122"/>
              </a:rPr>
              <a:t>IP</a:t>
            </a:r>
            <a:r>
              <a:rPr lang="zh-CN" altLang="en-US" sz="1600" b="1" dirty="0">
                <a:solidFill>
                  <a:srgbClr val="000000"/>
                </a:solidFill>
                <a:latin typeface="Times New Roman" panose="02020603050405020304" pitchFamily="18" charset="0"/>
                <a:ea typeface="楷体_GB2312" pitchFamily="49" charset="-122"/>
              </a:rPr>
              <a:t>不能作为</a:t>
            </a:r>
            <a:r>
              <a:rPr lang="en-US" altLang="zh-CN" sz="1600" b="1" dirty="0">
                <a:solidFill>
                  <a:srgbClr val="000000"/>
                </a:solidFill>
                <a:latin typeface="Times New Roman" panose="02020603050405020304" pitchFamily="18" charset="0"/>
                <a:ea typeface="楷体_GB2312" pitchFamily="49" charset="-122"/>
              </a:rPr>
              <a:t>MOV</a:t>
            </a:r>
            <a:r>
              <a:rPr lang="zh-CN" altLang="en-US" sz="1600" b="1" dirty="0">
                <a:solidFill>
                  <a:srgbClr val="000000"/>
                </a:solidFill>
                <a:latin typeface="Times New Roman" panose="02020603050405020304" pitchFamily="18" charset="0"/>
                <a:ea typeface="楷体_GB2312" pitchFamily="49" charset="-122"/>
              </a:rPr>
              <a:t>指令的操作数：</a:t>
            </a:r>
            <a:endParaRPr lang="en-US" altLang="zh-CN" sz="1600" b="1" dirty="0">
              <a:solidFill>
                <a:srgbClr val="000000"/>
              </a:solidFill>
              <a:latin typeface="Times New Roman" panose="02020603050405020304" pitchFamily="18" charset="0"/>
              <a:ea typeface="楷体_GB2312" pitchFamily="49" charset="-122"/>
            </a:endParaRPr>
          </a:p>
          <a:p>
            <a:pPr algn="just" eaLnBrk="0" hangingPunct="0">
              <a:spcBef>
                <a:spcPts val="1200"/>
              </a:spcBef>
            </a:pPr>
            <a:r>
              <a:rPr lang="zh-CN" altLang="en-US" sz="1400" b="0" dirty="0">
                <a:solidFill>
                  <a:srgbClr val="FF3300"/>
                </a:solidFill>
                <a:latin typeface="SimSun" panose="02010600030101010101" pitchFamily="2" charset="-122"/>
                <a:ea typeface="SimSun" panose="02010600030101010101" pitchFamily="2" charset="-122"/>
              </a:rPr>
              <a:t>在目标程序运行时，</a:t>
            </a:r>
            <a:r>
              <a:rPr lang="en-US" altLang="zh-CN" sz="1400" b="0" dirty="0">
                <a:solidFill>
                  <a:srgbClr val="FF3300"/>
                </a:solidFill>
                <a:latin typeface="SimSun" panose="02010600030101010101" pitchFamily="2" charset="-122"/>
                <a:ea typeface="SimSun" panose="02010600030101010101" pitchFamily="2" charset="-122"/>
              </a:rPr>
              <a:t>IP</a:t>
            </a:r>
            <a:r>
              <a:rPr lang="zh-CN" altLang="en-US" sz="1400" b="0" dirty="0">
                <a:solidFill>
                  <a:srgbClr val="FF3300"/>
                </a:solidFill>
                <a:latin typeface="SimSun" panose="02010600030101010101" pitchFamily="2" charset="-122"/>
                <a:ea typeface="SimSun" panose="02010600030101010101" pitchFamily="2" charset="-122"/>
              </a:rPr>
              <a:t>的内容由微处理器硬件自动设置，程序不能直接访问</a:t>
            </a:r>
            <a:r>
              <a:rPr lang="en-US" altLang="zh-CN" sz="1400" b="0" dirty="0">
                <a:solidFill>
                  <a:srgbClr val="FF3300"/>
                </a:solidFill>
                <a:latin typeface="SimSun" panose="02010600030101010101" pitchFamily="2" charset="-122"/>
                <a:ea typeface="SimSun" panose="02010600030101010101" pitchFamily="2" charset="-122"/>
              </a:rPr>
              <a:t>IP</a:t>
            </a:r>
            <a:r>
              <a:rPr lang="zh-CN" altLang="en-US" sz="1400" b="0" dirty="0">
                <a:solidFill>
                  <a:srgbClr val="FF3300"/>
                </a:solidFill>
                <a:latin typeface="SimSun" panose="02010600030101010101" pitchFamily="2" charset="-122"/>
                <a:ea typeface="SimSun" panose="02010600030101010101" pitchFamily="2" charset="-122"/>
              </a:rPr>
              <a:t>，但一些指令却可改变</a:t>
            </a:r>
            <a:r>
              <a:rPr lang="en-US" altLang="zh-CN" sz="1400" b="0" dirty="0">
                <a:solidFill>
                  <a:srgbClr val="FF3300"/>
                </a:solidFill>
                <a:latin typeface="SimSun" panose="02010600030101010101" pitchFamily="2" charset="-122"/>
                <a:ea typeface="SimSun" panose="02010600030101010101" pitchFamily="2" charset="-122"/>
              </a:rPr>
              <a:t>IP</a:t>
            </a:r>
            <a:r>
              <a:rPr lang="zh-CN" altLang="en-US" sz="1400" b="0" dirty="0">
                <a:solidFill>
                  <a:srgbClr val="FF3300"/>
                </a:solidFill>
                <a:latin typeface="SimSun" panose="02010600030101010101" pitchFamily="2" charset="-122"/>
                <a:ea typeface="SimSun" panose="02010600030101010101" pitchFamily="2" charset="-122"/>
              </a:rPr>
              <a:t>的值，如转移指令、子程序调用指令等。</a:t>
            </a:r>
          </a:p>
        </p:txBody>
      </p:sp>
    </p:spTree>
    <p:extLst>
      <p:ext uri="{BB962C8B-B14F-4D97-AF65-F5344CB8AC3E}">
        <p14:creationId xmlns:p14="http://schemas.microsoft.com/office/powerpoint/2010/main" val="3440168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4" name="Group 4"/>
          <p:cNvGrpSpPr/>
          <p:nvPr/>
        </p:nvGrpSpPr>
        <p:grpSpPr bwMode="auto">
          <a:xfrm>
            <a:off x="1143000" y="2809875"/>
            <a:ext cx="7467600" cy="3167063"/>
            <a:chOff x="912" y="1008"/>
            <a:chExt cx="4032" cy="1632"/>
          </a:xfrm>
        </p:grpSpPr>
        <p:sp>
          <p:nvSpPr>
            <p:cNvPr id="153605" name="Rectangle 5"/>
            <p:cNvSpPr>
              <a:spLocks noChangeArrowheads="1"/>
            </p:cNvSpPr>
            <p:nvPr/>
          </p:nvSpPr>
          <p:spPr bwMode="auto">
            <a:xfrm>
              <a:off x="912" y="1008"/>
              <a:ext cx="1584" cy="528"/>
            </a:xfrm>
            <a:prstGeom prst="rect">
              <a:avLst/>
            </a:prstGeom>
            <a:solidFill>
              <a:srgbClr val="CCFFFF"/>
            </a:solidFill>
            <a:ln w="28575">
              <a:solidFill>
                <a:srgbClr val="66FF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lvl1pPr defTabSz="1089025">
                <a:spcBef>
                  <a:spcPct val="0"/>
                </a:spcBef>
                <a:defRPr kumimoji="1" sz="2400">
                  <a:solidFill>
                    <a:schemeClr val="tx1"/>
                  </a:solidFill>
                  <a:latin typeface="Times New Roman" panose="02020603050405020304" pitchFamily="18" charset="0"/>
                  <a:ea typeface="宋体" panose="02010600030101010101" pitchFamily="2" charset="-122"/>
                </a:defRPr>
              </a:lvl1pPr>
              <a:lvl2pPr marL="544830" defTabSz="1089025">
                <a:spcBef>
                  <a:spcPct val="0"/>
                </a:spcBef>
                <a:defRPr kumimoji="1" sz="2400">
                  <a:solidFill>
                    <a:schemeClr val="tx1"/>
                  </a:solidFill>
                  <a:latin typeface="Times New Roman" panose="02020603050405020304" pitchFamily="18" charset="0"/>
                  <a:ea typeface="宋体" panose="02010600030101010101" pitchFamily="2" charset="-122"/>
                </a:defRPr>
              </a:lvl2pPr>
              <a:lvl3pPr marL="1089025" defTabSz="1089025">
                <a:spcBef>
                  <a:spcPct val="0"/>
                </a:spcBef>
                <a:defRPr kumimoji="1" sz="2400">
                  <a:solidFill>
                    <a:schemeClr val="tx1"/>
                  </a:solidFill>
                  <a:latin typeface="Times New Roman" panose="02020603050405020304" pitchFamily="18" charset="0"/>
                  <a:ea typeface="宋体" panose="02010600030101010101" pitchFamily="2" charset="-122"/>
                </a:defRPr>
              </a:lvl3pPr>
              <a:lvl4pPr marL="1633855" defTabSz="1089025">
                <a:spcBef>
                  <a:spcPct val="0"/>
                </a:spcBef>
                <a:defRPr kumimoji="1" sz="2400">
                  <a:solidFill>
                    <a:schemeClr val="tx1"/>
                  </a:solidFill>
                  <a:latin typeface="Times New Roman" panose="02020603050405020304" pitchFamily="18" charset="0"/>
                  <a:ea typeface="宋体" panose="02010600030101010101" pitchFamily="2" charset="-122"/>
                </a:defRPr>
              </a:lvl4pPr>
              <a:lvl5pPr marL="2176780" defTabSz="1089025">
                <a:spcBef>
                  <a:spcPct val="0"/>
                </a:spcBef>
                <a:defRPr kumimoji="1" sz="2400">
                  <a:solidFill>
                    <a:schemeClr val="tx1"/>
                  </a:solidFill>
                  <a:latin typeface="Times New Roman" panose="02020603050405020304" pitchFamily="18" charset="0"/>
                  <a:ea typeface="宋体" panose="02010600030101010101" pitchFamily="2" charset="-122"/>
                </a:defRPr>
              </a:lvl5pPr>
              <a:lvl6pPr marL="26339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911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83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55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dirty="0">
                  <a:latin typeface="华文宋体" panose="02010600040101010101" pitchFamily="2" charset="-122"/>
                  <a:ea typeface="华文宋体" panose="02010600040101010101" pitchFamily="2" charset="-122"/>
                </a:rPr>
                <a:t>段寄存器</a:t>
              </a:r>
            </a:p>
            <a:p>
              <a:pPr algn="ctr"/>
              <a:r>
                <a:rPr lang="en-US" altLang="zh-CN" b="1" dirty="0">
                  <a:latin typeface="华文宋体" panose="02010600040101010101" pitchFamily="2" charset="-122"/>
                  <a:ea typeface="华文宋体" panose="02010600040101010101" pitchFamily="2" charset="-122"/>
                </a:rPr>
                <a:t>CS</a:t>
              </a:r>
              <a:r>
                <a:rPr lang="zh-CN" altLang="en-US" b="1" dirty="0">
                  <a:latin typeface="华文宋体" panose="02010600040101010101" pitchFamily="2" charset="-122"/>
                  <a:ea typeface="华文宋体" panose="02010600040101010101" pitchFamily="2" charset="-122"/>
                </a:rPr>
                <a:t>、</a:t>
              </a:r>
              <a:r>
                <a:rPr lang="en-US" altLang="zh-CN" b="1" dirty="0">
                  <a:latin typeface="华文宋体" panose="02010600040101010101" pitchFamily="2" charset="-122"/>
                  <a:ea typeface="华文宋体" panose="02010600040101010101" pitchFamily="2" charset="-122"/>
                </a:rPr>
                <a:t>DS</a:t>
              </a:r>
              <a:r>
                <a:rPr lang="zh-CN" altLang="en-US" b="1" dirty="0">
                  <a:latin typeface="华文宋体" panose="02010600040101010101" pitchFamily="2" charset="-122"/>
                  <a:ea typeface="华文宋体" panose="02010600040101010101" pitchFamily="2" charset="-122"/>
                </a:rPr>
                <a:t>、</a:t>
              </a:r>
              <a:r>
                <a:rPr lang="en-US" altLang="zh-CN" b="1" dirty="0">
                  <a:latin typeface="华文宋体" panose="02010600040101010101" pitchFamily="2" charset="-122"/>
                  <a:ea typeface="华文宋体" panose="02010600040101010101" pitchFamily="2" charset="-122"/>
                </a:rPr>
                <a:t>SS</a:t>
              </a:r>
              <a:r>
                <a:rPr lang="zh-CN" altLang="en-US" b="1" dirty="0">
                  <a:latin typeface="华文宋体" panose="02010600040101010101" pitchFamily="2" charset="-122"/>
                  <a:ea typeface="华文宋体" panose="02010600040101010101" pitchFamily="2" charset="-122"/>
                </a:rPr>
                <a:t>、</a:t>
              </a:r>
              <a:r>
                <a:rPr lang="en-US" altLang="zh-CN" b="1" dirty="0">
                  <a:latin typeface="华文宋体" panose="02010600040101010101" pitchFamily="2" charset="-122"/>
                  <a:ea typeface="华文宋体" panose="02010600040101010101" pitchFamily="2" charset="-122"/>
                </a:rPr>
                <a:t>ES</a:t>
              </a:r>
            </a:p>
          </p:txBody>
        </p:sp>
        <p:sp>
          <p:nvSpPr>
            <p:cNvPr id="153606" name="Rectangle 6"/>
            <p:cNvSpPr>
              <a:spLocks noChangeArrowheads="1"/>
            </p:cNvSpPr>
            <p:nvPr/>
          </p:nvSpPr>
          <p:spPr bwMode="auto">
            <a:xfrm>
              <a:off x="3168" y="1008"/>
              <a:ext cx="1584" cy="528"/>
            </a:xfrm>
            <a:prstGeom prst="rect">
              <a:avLst/>
            </a:prstGeom>
            <a:solidFill>
              <a:srgbClr val="CCFFFF"/>
            </a:solidFill>
            <a:ln w="28575">
              <a:solidFill>
                <a:srgbClr val="66FF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lvl1pPr defTabSz="1089025">
                <a:spcBef>
                  <a:spcPct val="0"/>
                </a:spcBef>
                <a:defRPr kumimoji="1" sz="2400">
                  <a:solidFill>
                    <a:schemeClr val="tx1"/>
                  </a:solidFill>
                  <a:latin typeface="Times New Roman" panose="02020603050405020304" pitchFamily="18" charset="0"/>
                  <a:ea typeface="宋体" panose="02010600030101010101" pitchFamily="2" charset="-122"/>
                </a:defRPr>
              </a:lvl1pPr>
              <a:lvl2pPr marL="544830" defTabSz="1089025">
                <a:spcBef>
                  <a:spcPct val="0"/>
                </a:spcBef>
                <a:defRPr kumimoji="1" sz="2400">
                  <a:solidFill>
                    <a:schemeClr val="tx1"/>
                  </a:solidFill>
                  <a:latin typeface="Times New Roman" panose="02020603050405020304" pitchFamily="18" charset="0"/>
                  <a:ea typeface="宋体" panose="02010600030101010101" pitchFamily="2" charset="-122"/>
                </a:defRPr>
              </a:lvl2pPr>
              <a:lvl3pPr marL="1089025" defTabSz="1089025">
                <a:spcBef>
                  <a:spcPct val="0"/>
                </a:spcBef>
                <a:defRPr kumimoji="1" sz="2400">
                  <a:solidFill>
                    <a:schemeClr val="tx1"/>
                  </a:solidFill>
                  <a:latin typeface="Times New Roman" panose="02020603050405020304" pitchFamily="18" charset="0"/>
                  <a:ea typeface="宋体" panose="02010600030101010101" pitchFamily="2" charset="-122"/>
                </a:defRPr>
              </a:lvl3pPr>
              <a:lvl4pPr marL="1633855" defTabSz="1089025">
                <a:spcBef>
                  <a:spcPct val="0"/>
                </a:spcBef>
                <a:defRPr kumimoji="1" sz="2400">
                  <a:solidFill>
                    <a:schemeClr val="tx1"/>
                  </a:solidFill>
                  <a:latin typeface="Times New Roman" panose="02020603050405020304" pitchFamily="18" charset="0"/>
                  <a:ea typeface="宋体" panose="02010600030101010101" pitchFamily="2" charset="-122"/>
                </a:defRPr>
              </a:lvl4pPr>
              <a:lvl5pPr marL="2176780" defTabSz="1089025">
                <a:spcBef>
                  <a:spcPct val="0"/>
                </a:spcBef>
                <a:defRPr kumimoji="1" sz="2400">
                  <a:solidFill>
                    <a:schemeClr val="tx1"/>
                  </a:solidFill>
                  <a:latin typeface="Times New Roman" panose="02020603050405020304" pitchFamily="18" charset="0"/>
                  <a:ea typeface="宋体" panose="02010600030101010101" pitchFamily="2" charset="-122"/>
                </a:defRPr>
              </a:lvl5pPr>
              <a:lvl6pPr marL="26339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911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83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55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dirty="0">
                  <a:latin typeface="华文宋体" panose="02010600040101010101" pitchFamily="2" charset="-122"/>
                  <a:ea typeface="华文宋体" panose="02010600040101010101" pitchFamily="2" charset="-122"/>
                </a:rPr>
                <a:t>通用寄存器</a:t>
              </a:r>
            </a:p>
            <a:p>
              <a:pPr algn="ctr"/>
              <a:r>
                <a:rPr lang="en-US" altLang="zh-CN" b="1" dirty="0">
                  <a:latin typeface="华文宋体" panose="02010600040101010101" pitchFamily="2" charset="-122"/>
                  <a:ea typeface="华文宋体" panose="02010600040101010101" pitchFamily="2" charset="-122"/>
                </a:rPr>
                <a:t>8</a:t>
              </a:r>
              <a:r>
                <a:rPr lang="zh-CN" altLang="en-US" b="1" dirty="0">
                  <a:latin typeface="华文宋体" panose="02010600040101010101" pitchFamily="2" charset="-122"/>
                  <a:ea typeface="华文宋体" panose="02010600040101010101" pitchFamily="2" charset="-122"/>
                </a:rPr>
                <a:t>位或者</a:t>
              </a:r>
              <a:r>
                <a:rPr lang="en-US" altLang="zh-CN" b="1" dirty="0">
                  <a:latin typeface="华文宋体" panose="02010600040101010101" pitchFamily="2" charset="-122"/>
                  <a:ea typeface="华文宋体" panose="02010600040101010101" pitchFamily="2" charset="-122"/>
                </a:rPr>
                <a:t>16</a:t>
              </a:r>
              <a:r>
                <a:rPr lang="zh-CN" altLang="en-US" b="1" dirty="0">
                  <a:latin typeface="华文宋体" panose="02010600040101010101" pitchFamily="2" charset="-122"/>
                  <a:ea typeface="华文宋体" panose="02010600040101010101" pitchFamily="2" charset="-122"/>
                </a:rPr>
                <a:t>位</a:t>
              </a:r>
            </a:p>
          </p:txBody>
        </p:sp>
        <p:sp>
          <p:nvSpPr>
            <p:cNvPr id="153607" name="Rectangle 7"/>
            <p:cNvSpPr>
              <a:spLocks noChangeArrowheads="1"/>
            </p:cNvSpPr>
            <p:nvPr/>
          </p:nvSpPr>
          <p:spPr bwMode="auto">
            <a:xfrm>
              <a:off x="912" y="2112"/>
              <a:ext cx="1584" cy="528"/>
            </a:xfrm>
            <a:prstGeom prst="rect">
              <a:avLst/>
            </a:prstGeom>
            <a:solidFill>
              <a:srgbClr val="CCFFFF"/>
            </a:solidFill>
            <a:ln w="28575">
              <a:solidFill>
                <a:srgbClr val="66FF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lvl1pPr defTabSz="1089025">
                <a:spcBef>
                  <a:spcPct val="0"/>
                </a:spcBef>
                <a:defRPr kumimoji="1" sz="2400">
                  <a:solidFill>
                    <a:schemeClr val="tx1"/>
                  </a:solidFill>
                  <a:latin typeface="Times New Roman" panose="02020603050405020304" pitchFamily="18" charset="0"/>
                  <a:ea typeface="宋体" panose="02010600030101010101" pitchFamily="2" charset="-122"/>
                </a:defRPr>
              </a:lvl1pPr>
              <a:lvl2pPr marL="544830" defTabSz="1089025">
                <a:spcBef>
                  <a:spcPct val="0"/>
                </a:spcBef>
                <a:defRPr kumimoji="1" sz="2400">
                  <a:solidFill>
                    <a:schemeClr val="tx1"/>
                  </a:solidFill>
                  <a:latin typeface="Times New Roman" panose="02020603050405020304" pitchFamily="18" charset="0"/>
                  <a:ea typeface="宋体" panose="02010600030101010101" pitchFamily="2" charset="-122"/>
                </a:defRPr>
              </a:lvl2pPr>
              <a:lvl3pPr marL="1089025" defTabSz="1089025">
                <a:spcBef>
                  <a:spcPct val="0"/>
                </a:spcBef>
                <a:defRPr kumimoji="1" sz="2400">
                  <a:solidFill>
                    <a:schemeClr val="tx1"/>
                  </a:solidFill>
                  <a:latin typeface="Times New Roman" panose="02020603050405020304" pitchFamily="18" charset="0"/>
                  <a:ea typeface="宋体" panose="02010600030101010101" pitchFamily="2" charset="-122"/>
                </a:defRPr>
              </a:lvl3pPr>
              <a:lvl4pPr marL="1633855" defTabSz="1089025">
                <a:spcBef>
                  <a:spcPct val="0"/>
                </a:spcBef>
                <a:defRPr kumimoji="1" sz="2400">
                  <a:solidFill>
                    <a:schemeClr val="tx1"/>
                  </a:solidFill>
                  <a:latin typeface="Times New Roman" panose="02020603050405020304" pitchFamily="18" charset="0"/>
                  <a:ea typeface="宋体" panose="02010600030101010101" pitchFamily="2" charset="-122"/>
                </a:defRPr>
              </a:lvl4pPr>
              <a:lvl5pPr marL="2176780" defTabSz="1089025">
                <a:spcBef>
                  <a:spcPct val="0"/>
                </a:spcBef>
                <a:defRPr kumimoji="1" sz="2400">
                  <a:solidFill>
                    <a:schemeClr val="tx1"/>
                  </a:solidFill>
                  <a:latin typeface="Times New Roman" panose="02020603050405020304" pitchFamily="18" charset="0"/>
                  <a:ea typeface="宋体" panose="02010600030101010101" pitchFamily="2" charset="-122"/>
                </a:defRPr>
              </a:lvl5pPr>
              <a:lvl6pPr marL="26339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911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83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55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dirty="0">
                  <a:latin typeface="华文宋体" panose="02010600040101010101" pitchFamily="2" charset="-122"/>
                  <a:ea typeface="华文宋体" panose="02010600040101010101" pitchFamily="2" charset="-122"/>
                </a:rPr>
                <a:t>存储器</a:t>
              </a:r>
            </a:p>
          </p:txBody>
        </p:sp>
        <p:sp>
          <p:nvSpPr>
            <p:cNvPr id="153608" name="Rectangle 8"/>
            <p:cNvSpPr>
              <a:spLocks noChangeArrowheads="1"/>
            </p:cNvSpPr>
            <p:nvPr/>
          </p:nvSpPr>
          <p:spPr bwMode="auto">
            <a:xfrm>
              <a:off x="3216" y="2112"/>
              <a:ext cx="1584" cy="528"/>
            </a:xfrm>
            <a:prstGeom prst="rect">
              <a:avLst/>
            </a:prstGeom>
            <a:solidFill>
              <a:srgbClr val="CCFFFF"/>
            </a:solidFill>
            <a:ln w="28575">
              <a:solidFill>
                <a:srgbClr val="66FF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lvl1pPr defTabSz="1089025">
                <a:spcBef>
                  <a:spcPct val="0"/>
                </a:spcBef>
                <a:defRPr kumimoji="1" sz="2400">
                  <a:solidFill>
                    <a:schemeClr val="tx1"/>
                  </a:solidFill>
                  <a:latin typeface="Times New Roman" panose="02020603050405020304" pitchFamily="18" charset="0"/>
                  <a:ea typeface="宋体" panose="02010600030101010101" pitchFamily="2" charset="-122"/>
                </a:defRPr>
              </a:lvl1pPr>
              <a:lvl2pPr marL="544830" defTabSz="1089025">
                <a:spcBef>
                  <a:spcPct val="0"/>
                </a:spcBef>
                <a:defRPr kumimoji="1" sz="2400">
                  <a:solidFill>
                    <a:schemeClr val="tx1"/>
                  </a:solidFill>
                  <a:latin typeface="Times New Roman" panose="02020603050405020304" pitchFamily="18" charset="0"/>
                  <a:ea typeface="宋体" panose="02010600030101010101" pitchFamily="2" charset="-122"/>
                </a:defRPr>
              </a:lvl2pPr>
              <a:lvl3pPr marL="1089025" defTabSz="1089025">
                <a:spcBef>
                  <a:spcPct val="0"/>
                </a:spcBef>
                <a:defRPr kumimoji="1" sz="2400">
                  <a:solidFill>
                    <a:schemeClr val="tx1"/>
                  </a:solidFill>
                  <a:latin typeface="Times New Roman" panose="02020603050405020304" pitchFamily="18" charset="0"/>
                  <a:ea typeface="宋体" panose="02010600030101010101" pitchFamily="2" charset="-122"/>
                </a:defRPr>
              </a:lvl3pPr>
              <a:lvl4pPr marL="1633855" defTabSz="1089025">
                <a:spcBef>
                  <a:spcPct val="0"/>
                </a:spcBef>
                <a:defRPr kumimoji="1" sz="2400">
                  <a:solidFill>
                    <a:schemeClr val="tx1"/>
                  </a:solidFill>
                  <a:latin typeface="Times New Roman" panose="02020603050405020304" pitchFamily="18" charset="0"/>
                  <a:ea typeface="宋体" panose="02010600030101010101" pitchFamily="2" charset="-122"/>
                </a:defRPr>
              </a:lvl4pPr>
              <a:lvl5pPr marL="2176780" defTabSz="1089025">
                <a:spcBef>
                  <a:spcPct val="0"/>
                </a:spcBef>
                <a:defRPr kumimoji="1" sz="2400">
                  <a:solidFill>
                    <a:schemeClr val="tx1"/>
                  </a:solidFill>
                  <a:latin typeface="Times New Roman" panose="02020603050405020304" pitchFamily="18" charset="0"/>
                  <a:ea typeface="宋体" panose="02010600030101010101" pitchFamily="2" charset="-122"/>
                </a:defRPr>
              </a:lvl5pPr>
              <a:lvl6pPr marL="26339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911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83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55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dirty="0">
                  <a:latin typeface="华文宋体" panose="02010600040101010101" pitchFamily="2" charset="-122"/>
                  <a:ea typeface="华文宋体" panose="02010600040101010101" pitchFamily="2" charset="-122"/>
                </a:rPr>
                <a:t>立即数</a:t>
              </a:r>
            </a:p>
            <a:p>
              <a:pPr algn="ctr"/>
              <a:r>
                <a:rPr lang="en-US" altLang="zh-CN" b="1" dirty="0">
                  <a:latin typeface="华文宋体" panose="02010600040101010101" pitchFamily="2" charset="-122"/>
                  <a:ea typeface="华文宋体" panose="02010600040101010101" pitchFamily="2" charset="-122"/>
                </a:rPr>
                <a:t>8</a:t>
              </a:r>
              <a:r>
                <a:rPr lang="zh-CN" altLang="en-US" b="1" dirty="0">
                  <a:latin typeface="华文宋体" panose="02010600040101010101" pitchFamily="2" charset="-122"/>
                  <a:ea typeface="华文宋体" panose="02010600040101010101" pitchFamily="2" charset="-122"/>
                </a:rPr>
                <a:t>位或者</a:t>
              </a:r>
              <a:r>
                <a:rPr lang="en-US" altLang="zh-CN" b="1" dirty="0">
                  <a:latin typeface="华文宋体" panose="02010600040101010101" pitchFamily="2" charset="-122"/>
                  <a:ea typeface="华文宋体" panose="02010600040101010101" pitchFamily="2" charset="-122"/>
                </a:rPr>
                <a:t>16</a:t>
              </a:r>
              <a:r>
                <a:rPr lang="zh-CN" altLang="en-US" b="1" dirty="0">
                  <a:latin typeface="华文宋体" panose="02010600040101010101" pitchFamily="2" charset="-122"/>
                  <a:ea typeface="华文宋体" panose="02010600040101010101" pitchFamily="2" charset="-122"/>
                </a:rPr>
                <a:t>位</a:t>
              </a:r>
            </a:p>
          </p:txBody>
        </p:sp>
        <p:sp>
          <p:nvSpPr>
            <p:cNvPr id="153609" name="Line 9"/>
            <p:cNvSpPr>
              <a:spLocks noChangeShapeType="1"/>
            </p:cNvSpPr>
            <p:nvPr/>
          </p:nvSpPr>
          <p:spPr bwMode="auto">
            <a:xfrm>
              <a:off x="2496" y="1248"/>
              <a:ext cx="672" cy="0"/>
            </a:xfrm>
            <a:prstGeom prst="line">
              <a:avLst/>
            </a:prstGeom>
            <a:noFill/>
            <a:ln w="28575">
              <a:solidFill>
                <a:srgbClr val="00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p>
              <a:endParaRPr lang="zh-CN" altLang="en-US"/>
            </a:p>
          </p:txBody>
        </p:sp>
        <p:sp>
          <p:nvSpPr>
            <p:cNvPr id="153610" name="Line 10"/>
            <p:cNvSpPr>
              <a:spLocks noChangeShapeType="1"/>
            </p:cNvSpPr>
            <p:nvPr/>
          </p:nvSpPr>
          <p:spPr bwMode="auto">
            <a:xfrm>
              <a:off x="1728" y="1536"/>
              <a:ext cx="0" cy="576"/>
            </a:xfrm>
            <a:prstGeom prst="line">
              <a:avLst/>
            </a:prstGeom>
            <a:noFill/>
            <a:ln w="28575">
              <a:solidFill>
                <a:srgbClr val="00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p>
              <a:endParaRPr lang="zh-CN" altLang="en-US"/>
            </a:p>
          </p:txBody>
        </p:sp>
        <p:sp>
          <p:nvSpPr>
            <p:cNvPr id="153611" name="Line 11"/>
            <p:cNvSpPr>
              <a:spLocks noChangeShapeType="1"/>
            </p:cNvSpPr>
            <p:nvPr/>
          </p:nvSpPr>
          <p:spPr bwMode="auto">
            <a:xfrm flipH="1">
              <a:off x="2496" y="1536"/>
              <a:ext cx="672" cy="576"/>
            </a:xfrm>
            <a:prstGeom prst="line">
              <a:avLst/>
            </a:prstGeom>
            <a:noFill/>
            <a:ln w="28575">
              <a:solidFill>
                <a:srgbClr val="00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p>
              <a:endParaRPr lang="zh-CN" altLang="en-US"/>
            </a:p>
          </p:txBody>
        </p:sp>
        <p:sp>
          <p:nvSpPr>
            <p:cNvPr id="153612" name="Line 12"/>
            <p:cNvSpPr>
              <a:spLocks noChangeShapeType="1"/>
            </p:cNvSpPr>
            <p:nvPr/>
          </p:nvSpPr>
          <p:spPr bwMode="auto">
            <a:xfrm flipH="1">
              <a:off x="2496" y="2400"/>
              <a:ext cx="720" cy="0"/>
            </a:xfrm>
            <a:prstGeom prst="line">
              <a:avLst/>
            </a:prstGeom>
            <a:noFill/>
            <a:ln w="28575">
              <a:solidFill>
                <a:srgbClr val="00FF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p>
              <a:endParaRPr lang="zh-CN" altLang="en-US"/>
            </a:p>
          </p:txBody>
        </p:sp>
        <p:sp>
          <p:nvSpPr>
            <p:cNvPr id="153613" name="Line 13"/>
            <p:cNvSpPr>
              <a:spLocks noChangeShapeType="1"/>
            </p:cNvSpPr>
            <p:nvPr/>
          </p:nvSpPr>
          <p:spPr bwMode="auto">
            <a:xfrm flipV="1">
              <a:off x="4032" y="1536"/>
              <a:ext cx="0" cy="576"/>
            </a:xfrm>
            <a:prstGeom prst="line">
              <a:avLst/>
            </a:prstGeom>
            <a:noFill/>
            <a:ln w="28575">
              <a:solidFill>
                <a:srgbClr val="00FF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p>
              <a:endParaRPr lang="zh-CN" altLang="en-US"/>
            </a:p>
          </p:txBody>
        </p:sp>
        <p:sp>
          <p:nvSpPr>
            <p:cNvPr id="153614" name="AutoShape 14"/>
            <p:cNvSpPr>
              <a:spLocks noChangeArrowheads="1"/>
            </p:cNvSpPr>
            <p:nvPr/>
          </p:nvSpPr>
          <p:spPr bwMode="auto">
            <a:xfrm>
              <a:off x="4752" y="1056"/>
              <a:ext cx="192" cy="432"/>
            </a:xfrm>
            <a:prstGeom prst="curvedLeftArrow">
              <a:avLst>
                <a:gd name="adj1" fmla="val 45000"/>
                <a:gd name="adj2" fmla="val 90000"/>
                <a:gd name="adj3" fmla="val 33333"/>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3614" tIns="91808" rIns="183614" bIns="91808" anchor="ctr"/>
            <a:lstStyle/>
            <a:p>
              <a:endParaRPr lang="zh-CN" altLang="en-US"/>
            </a:p>
          </p:txBody>
        </p:sp>
      </p:grpSp>
      <p:sp>
        <p:nvSpPr>
          <p:cNvPr id="153615" name="Rectangle 15"/>
          <p:cNvSpPr>
            <a:spLocks noChangeArrowheads="1"/>
          </p:cNvSpPr>
          <p:nvPr/>
        </p:nvSpPr>
        <p:spPr bwMode="auto">
          <a:xfrm>
            <a:off x="412751" y="1096963"/>
            <a:ext cx="8197850" cy="148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50" tIns="54425" rIns="108850" bIns="54425">
            <a:spAutoFit/>
          </a:bodyPr>
          <a:lstStyle>
            <a:lvl1pPr defTabSz="1089025">
              <a:spcBef>
                <a:spcPct val="0"/>
              </a:spcBef>
              <a:defRPr kumimoji="1" sz="2400">
                <a:solidFill>
                  <a:schemeClr val="tx1"/>
                </a:solidFill>
                <a:latin typeface="Times New Roman" panose="02020603050405020304" pitchFamily="18" charset="0"/>
                <a:ea typeface="宋体" panose="02010600030101010101" pitchFamily="2" charset="-122"/>
              </a:defRPr>
            </a:lvl1pPr>
            <a:lvl2pPr marL="544830" defTabSz="1089025">
              <a:spcBef>
                <a:spcPct val="0"/>
              </a:spcBef>
              <a:defRPr kumimoji="1" sz="2400">
                <a:solidFill>
                  <a:schemeClr val="tx1"/>
                </a:solidFill>
                <a:latin typeface="Times New Roman" panose="02020603050405020304" pitchFamily="18" charset="0"/>
                <a:ea typeface="宋体" panose="02010600030101010101" pitchFamily="2" charset="-122"/>
              </a:defRPr>
            </a:lvl2pPr>
            <a:lvl3pPr marL="1089025" defTabSz="1089025">
              <a:spcBef>
                <a:spcPct val="0"/>
              </a:spcBef>
              <a:defRPr kumimoji="1" sz="2400">
                <a:solidFill>
                  <a:schemeClr val="tx1"/>
                </a:solidFill>
                <a:latin typeface="Times New Roman" panose="02020603050405020304" pitchFamily="18" charset="0"/>
                <a:ea typeface="宋体" panose="02010600030101010101" pitchFamily="2" charset="-122"/>
              </a:defRPr>
            </a:lvl3pPr>
            <a:lvl4pPr marL="1633855" defTabSz="1089025">
              <a:spcBef>
                <a:spcPct val="0"/>
              </a:spcBef>
              <a:defRPr kumimoji="1" sz="2400">
                <a:solidFill>
                  <a:schemeClr val="tx1"/>
                </a:solidFill>
                <a:latin typeface="Times New Roman" panose="02020603050405020304" pitchFamily="18" charset="0"/>
                <a:ea typeface="宋体" panose="02010600030101010101" pitchFamily="2" charset="-122"/>
              </a:defRPr>
            </a:lvl4pPr>
            <a:lvl5pPr marL="2176780" defTabSz="1089025">
              <a:spcBef>
                <a:spcPct val="0"/>
              </a:spcBef>
              <a:defRPr kumimoji="1" sz="2400">
                <a:solidFill>
                  <a:schemeClr val="tx1"/>
                </a:solidFill>
                <a:latin typeface="Times New Roman" panose="02020603050405020304" pitchFamily="18" charset="0"/>
                <a:ea typeface="宋体" panose="02010600030101010101" pitchFamily="2" charset="-122"/>
              </a:defRPr>
            </a:lvl5pPr>
            <a:lvl6pPr marL="26339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911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83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5580" defTabSz="1089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pPr>
            <a:r>
              <a:rPr lang="en-US" altLang="zh-CN" sz="2200" b="0" dirty="0">
                <a:latin typeface="华文宋体" panose="02010600040101010101" pitchFamily="2" charset="-122"/>
                <a:ea typeface="华文宋体" panose="02010600040101010101" pitchFamily="2" charset="-122"/>
              </a:rPr>
              <a:t>        </a:t>
            </a:r>
            <a:r>
              <a:rPr lang="zh-CN" altLang="en-US" sz="2200" b="0" dirty="0">
                <a:latin typeface="华文宋体" panose="02010600040101010101" pitchFamily="2" charset="-122"/>
                <a:ea typeface="华文宋体" panose="02010600040101010101" pitchFamily="2" charset="-122"/>
              </a:rPr>
              <a:t>在汇编语言中，主要的数据传送方式如下图所示。虽然一条</a:t>
            </a:r>
            <a:r>
              <a:rPr lang="en-US" altLang="zh-CN" sz="2200" b="0" dirty="0">
                <a:latin typeface="华文宋体" panose="02010600040101010101" pitchFamily="2" charset="-122"/>
                <a:ea typeface="华文宋体" panose="02010600040101010101" pitchFamily="2" charset="-122"/>
              </a:rPr>
              <a:t>MOV</a:t>
            </a:r>
            <a:r>
              <a:rPr lang="zh-CN" altLang="en-US" sz="2200" b="0" dirty="0">
                <a:latin typeface="华文宋体" panose="02010600040101010101" pitchFamily="2" charset="-122"/>
                <a:ea typeface="华文宋体" panose="02010600040101010101" pitchFamily="2" charset="-122"/>
              </a:rPr>
              <a:t>指令能实现其中大多数的数据传送方式，但也存在</a:t>
            </a:r>
            <a:r>
              <a:rPr lang="en-US" altLang="zh-CN" sz="2200" b="0" dirty="0">
                <a:latin typeface="华文宋体" panose="02010600040101010101" pitchFamily="2" charset="-122"/>
                <a:ea typeface="华文宋体" panose="02010600040101010101" pitchFamily="2" charset="-122"/>
              </a:rPr>
              <a:t>MOV</a:t>
            </a:r>
            <a:r>
              <a:rPr lang="zh-CN" altLang="en-US" sz="2200" b="0" dirty="0">
                <a:latin typeface="华文宋体" panose="02010600040101010101" pitchFamily="2" charset="-122"/>
                <a:ea typeface="华文宋体" panose="02010600040101010101" pitchFamily="2" charset="-122"/>
              </a:rPr>
              <a:t>指令不能实现的传送方式。 </a:t>
            </a:r>
          </a:p>
        </p:txBody>
      </p:sp>
      <p:sp>
        <p:nvSpPr>
          <p:cNvPr id="1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2" name="Rectangle 1">
            <a:extLst>
              <a:ext uri="{FF2B5EF4-FFF2-40B4-BE49-F238E27FC236}">
                <a16:creationId xmlns:a16="http://schemas.microsoft.com/office/drawing/2014/main" id="{8C8B5D81-7E62-934B-952A-AE0AE67F8A53}"/>
              </a:ext>
            </a:extLst>
          </p:cNvPr>
          <p:cNvSpPr/>
          <p:nvPr/>
        </p:nvSpPr>
        <p:spPr bwMode="auto">
          <a:xfrm>
            <a:off x="1439652" y="3356992"/>
            <a:ext cx="432048" cy="324036"/>
          </a:xfrm>
          <a:prstGeom prst="rect">
            <a:avLst/>
          </a:prstGeom>
          <a:noFill/>
          <a:ln w="19050" cap="flat" cmpd="sng" algn="ctr">
            <a:solidFill>
              <a:schemeClr val="tx2"/>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3258973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1745"/>
          <p:cNvSpPr txBox="1"/>
          <p:nvPr/>
        </p:nvSpPr>
        <p:spPr>
          <a:xfrm>
            <a:off x="296416" y="1016144"/>
            <a:ext cx="8272028" cy="5509200"/>
          </a:xfrm>
          <a:prstGeom prst="rect">
            <a:avLst/>
          </a:prstGeom>
          <a:noFill/>
          <a:ln w="9525">
            <a:noFill/>
          </a:ln>
        </p:spPr>
        <p:txBody>
          <a:bodyPr wrap="square">
            <a:spAutoFit/>
          </a:bodyPr>
          <a:lstStyle/>
          <a:p>
            <a:pPr algn="just" eaLnBrk="0" hangingPunct="0"/>
            <a:r>
              <a:rPr lang="en-US" altLang="zh-CN" sz="2200" dirty="0">
                <a:solidFill>
                  <a:srgbClr val="000000"/>
                </a:solidFill>
                <a:latin typeface="Times New Roman" panose="02020603050405020304" pitchFamily="18" charset="0"/>
                <a:sym typeface="Webdings" panose="05030102010509060703" pitchFamily="18" charset="2"/>
              </a:rPr>
              <a:t>     </a:t>
            </a:r>
            <a:r>
              <a:rPr lang="zh-CN" altLang="en-US" sz="2200" b="1" dirty="0">
                <a:latin typeface="Times New Roman" panose="02020603050405020304" pitchFamily="18" charset="0"/>
              </a:rPr>
              <a:t>进栈指令：</a:t>
            </a:r>
            <a:r>
              <a:rPr lang="en-US" altLang="zh-CN" sz="2200" b="1" dirty="0">
                <a:latin typeface="Times New Roman" panose="02020603050405020304" pitchFamily="18" charset="0"/>
              </a:rPr>
              <a:t>PUSH  SRC</a:t>
            </a:r>
          </a:p>
          <a:p>
            <a:pPr algn="just" eaLnBrk="0" hangingPunct="0"/>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(SP)  </a:t>
            </a:r>
            <a:r>
              <a:rPr lang="en-US" altLang="zh-CN" sz="2200" b="1" dirty="0">
                <a:solidFill>
                  <a:srgbClr val="000000"/>
                </a:solidFill>
                <a:latin typeface="Times New Roman" panose="02020603050405020304" pitchFamily="18" charset="0"/>
                <a:sym typeface="Symbol" panose="05050102010706020507" pitchFamily="18" charset="2"/>
              </a:rPr>
              <a:t></a:t>
            </a:r>
            <a:r>
              <a:rPr lang="en-US" altLang="zh-CN" sz="2200" b="1" dirty="0">
                <a:solidFill>
                  <a:srgbClr val="000000"/>
                </a:solidFill>
                <a:latin typeface="Times New Roman" panose="02020603050405020304" pitchFamily="18" charset="0"/>
              </a:rPr>
              <a:t>  (SP) – 2 </a:t>
            </a:r>
          </a:p>
          <a:p>
            <a:pPr lvl="2" algn="just" eaLnBrk="0" hangingPunct="0"/>
            <a:r>
              <a:rPr lang="en-US" altLang="zh-CN" sz="2200" b="1" dirty="0">
                <a:solidFill>
                  <a:srgbClr val="000000"/>
                </a:solidFill>
                <a:latin typeface="Times New Roman" panose="02020603050405020304" pitchFamily="18" charset="0"/>
              </a:rPr>
              <a:t>             ( (SP)+1,  (SP) )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(SRC)</a:t>
            </a:r>
          </a:p>
          <a:p>
            <a:pPr lvl="2" algn="just" eaLnBrk="0" hangingPunct="0"/>
            <a:endParaRPr lang="en-US" altLang="zh-CN" sz="2200" b="1" dirty="0">
              <a:solidFill>
                <a:srgbClr val="000000"/>
              </a:solidFill>
              <a:latin typeface="Times New Roman" panose="02020603050405020304" pitchFamily="18" charset="0"/>
            </a:endParaRPr>
          </a:p>
          <a:p>
            <a:pPr algn="just" eaLnBrk="0" hangingPunct="0"/>
            <a:r>
              <a:rPr lang="en-US" altLang="zh-CN" sz="2200" b="1" dirty="0">
                <a:solidFill>
                  <a:srgbClr val="000000"/>
                </a:solidFill>
                <a:latin typeface="Times New Roman" panose="02020603050405020304" pitchFamily="18" charset="0"/>
                <a:sym typeface="Webdings" panose="05030102010509060703" pitchFamily="18" charset="2"/>
              </a:rPr>
              <a:t>     </a:t>
            </a:r>
            <a:r>
              <a:rPr lang="zh-CN" altLang="en-US" sz="2200" b="1" dirty="0">
                <a:latin typeface="Times New Roman" panose="02020603050405020304" pitchFamily="18" charset="0"/>
              </a:rPr>
              <a:t>出栈指令： </a:t>
            </a:r>
            <a:r>
              <a:rPr lang="en-US" altLang="zh-CN" sz="2200" b="1" dirty="0">
                <a:latin typeface="Times New Roman" panose="02020603050405020304" pitchFamily="18" charset="0"/>
              </a:rPr>
              <a:t>POP  DST</a:t>
            </a:r>
          </a:p>
          <a:p>
            <a:pPr algn="just" eaLnBrk="0" hangingPunct="0"/>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(DST)  </a:t>
            </a:r>
            <a:r>
              <a:rPr lang="en-US" altLang="zh-CN" sz="2200" b="1" dirty="0">
                <a:solidFill>
                  <a:srgbClr val="000000"/>
                </a:solidFill>
                <a:latin typeface="Times New Roman" panose="02020603050405020304" pitchFamily="18" charset="0"/>
                <a:sym typeface="Symbol" panose="05050102010706020507" pitchFamily="18" charset="2"/>
              </a:rPr>
              <a:t></a:t>
            </a:r>
            <a:r>
              <a:rPr lang="en-US" altLang="zh-CN" sz="2200" b="1" dirty="0">
                <a:solidFill>
                  <a:srgbClr val="000000"/>
                </a:solidFill>
                <a:latin typeface="Times New Roman" panose="02020603050405020304" pitchFamily="18" charset="0"/>
              </a:rPr>
              <a:t>  ( (SP)+1,  (SP) )                           </a:t>
            </a:r>
          </a:p>
          <a:p>
            <a:pPr lvl="2" algn="just" eaLnBrk="0" hangingPunct="0"/>
            <a:r>
              <a:rPr lang="en-US" altLang="zh-CN" sz="2200" b="1" dirty="0">
                <a:solidFill>
                  <a:srgbClr val="000000"/>
                </a:solidFill>
                <a:latin typeface="Times New Roman" panose="02020603050405020304" pitchFamily="18" charset="0"/>
              </a:rPr>
              <a:t>	(SP)  </a:t>
            </a:r>
            <a:r>
              <a:rPr lang="en-US" altLang="zh-CN" sz="2200" b="1" dirty="0">
                <a:solidFill>
                  <a:srgbClr val="000000"/>
                </a:solidFill>
                <a:latin typeface="Times New Roman" panose="02020603050405020304" pitchFamily="18" charset="0"/>
                <a:sym typeface="Symbol" panose="05050102010706020507" pitchFamily="18" charset="2"/>
              </a:rPr>
              <a:t></a:t>
            </a:r>
            <a:r>
              <a:rPr lang="en-US" altLang="zh-CN" sz="2200" b="1" dirty="0">
                <a:solidFill>
                  <a:srgbClr val="000000"/>
                </a:solidFill>
                <a:latin typeface="Times New Roman" panose="02020603050405020304" pitchFamily="18" charset="0"/>
              </a:rPr>
              <a:t>  (SP) + 2</a:t>
            </a:r>
          </a:p>
          <a:p>
            <a:pPr algn="just" eaLnBrk="0" hangingPunct="0"/>
            <a:endParaRPr lang="en-US" altLang="zh-CN" sz="2200" b="1" dirty="0">
              <a:solidFill>
                <a:srgbClr val="000000"/>
              </a:solidFill>
              <a:latin typeface="Times New Roman" panose="02020603050405020304" pitchFamily="18" charset="0"/>
            </a:endParaRPr>
          </a:p>
          <a:p>
            <a:pPr algn="just" eaLnBrk="0" hangingPunct="0"/>
            <a:r>
              <a:rPr lang="zh-CN" altLang="en-US" b="1" dirty="0">
                <a:solidFill>
                  <a:srgbClr val="FF0000"/>
                </a:solidFill>
                <a:latin typeface="Times New Roman" panose="02020603050405020304" pitchFamily="18" charset="0"/>
              </a:rPr>
              <a:t>堆栈：</a:t>
            </a:r>
            <a:r>
              <a:rPr lang="zh-CN" altLang="en-US" sz="2200" b="1" dirty="0">
                <a:solidFill>
                  <a:srgbClr val="FF0000"/>
                </a:solidFill>
                <a:latin typeface="楷体_GB2312" pitchFamily="49" charset="-122"/>
                <a:ea typeface="楷体_GB2312" pitchFamily="49" charset="-122"/>
              </a:rPr>
              <a:t>‘先进后出’的存储区，段地址存放在</a:t>
            </a:r>
            <a:r>
              <a:rPr lang="en-US" altLang="zh-CN" sz="2200" b="1" dirty="0">
                <a:solidFill>
                  <a:srgbClr val="FF0000"/>
                </a:solidFill>
                <a:latin typeface="楷体_GB2312" pitchFamily="49" charset="-122"/>
                <a:ea typeface="楷体_GB2312" pitchFamily="49" charset="-122"/>
              </a:rPr>
              <a:t>SS</a:t>
            </a:r>
            <a:r>
              <a:rPr lang="zh-CN" altLang="en-US" sz="2200" b="1" dirty="0">
                <a:solidFill>
                  <a:srgbClr val="FF0000"/>
                </a:solidFill>
                <a:latin typeface="楷体_GB2312" pitchFamily="49" charset="-122"/>
                <a:ea typeface="楷体_GB2312" pitchFamily="49" charset="-122"/>
              </a:rPr>
              <a:t>中，</a:t>
            </a:r>
          </a:p>
          <a:p>
            <a:pPr algn="just" eaLnBrk="0" hangingPunct="0"/>
            <a:r>
              <a:rPr lang="zh-CN" altLang="en-US" sz="2200" b="1" dirty="0">
                <a:solidFill>
                  <a:srgbClr val="FF0000"/>
                </a:solidFill>
                <a:latin typeface="楷体_GB2312" pitchFamily="49" charset="-122"/>
                <a:ea typeface="楷体_GB2312" pitchFamily="49" charset="-122"/>
              </a:rPr>
              <a:t>      </a:t>
            </a:r>
            <a:r>
              <a:rPr lang="en-US" altLang="zh-CN" sz="2200" b="1" dirty="0">
                <a:solidFill>
                  <a:srgbClr val="FF0000"/>
                </a:solidFill>
                <a:latin typeface="Times New Roman" panose="02020603050405020304" pitchFamily="18" charset="0"/>
                <a:ea typeface="楷体_GB2312" pitchFamily="49" charset="-122"/>
              </a:rPr>
              <a:t>SP</a:t>
            </a:r>
            <a:r>
              <a:rPr lang="zh-CN" altLang="en-US" sz="2200" b="1" dirty="0">
                <a:solidFill>
                  <a:srgbClr val="FF0000"/>
                </a:solidFill>
                <a:latin typeface="楷体_GB2312" pitchFamily="49" charset="-122"/>
                <a:ea typeface="楷体_GB2312" pitchFamily="49" charset="-122"/>
              </a:rPr>
              <a:t>在任何时候都指向栈顶，进出栈后自动修改</a:t>
            </a:r>
            <a:r>
              <a:rPr lang="en-US" altLang="zh-CN" sz="2200" b="1" dirty="0">
                <a:solidFill>
                  <a:srgbClr val="FF0000"/>
                </a:solidFill>
                <a:latin typeface="楷体_GB2312" pitchFamily="49" charset="-122"/>
                <a:ea typeface="楷体_GB2312" pitchFamily="49" charset="-122"/>
              </a:rPr>
              <a:t>SP</a:t>
            </a:r>
            <a:r>
              <a:rPr lang="zh-CN" altLang="en-US" sz="2200" b="1" dirty="0">
                <a:solidFill>
                  <a:srgbClr val="FF0000"/>
                </a:solidFill>
                <a:latin typeface="楷体_GB2312" pitchFamily="49" charset="-122"/>
                <a:ea typeface="楷体_GB2312" pitchFamily="49" charset="-122"/>
              </a:rPr>
              <a:t>。</a:t>
            </a:r>
          </a:p>
          <a:p>
            <a:pPr algn="just" eaLnBrk="0" hangingPunct="0"/>
            <a:r>
              <a:rPr lang="zh-CN" altLang="en-US" b="1" dirty="0">
                <a:solidFill>
                  <a:srgbClr val="000000"/>
                </a:solidFill>
                <a:latin typeface="Times New Roman" panose="02020603050405020304" pitchFamily="18" charset="0"/>
                <a:ea typeface="楷体_GB2312" pitchFamily="49" charset="-122"/>
              </a:rPr>
              <a:t>    </a:t>
            </a:r>
          </a:p>
          <a:p>
            <a:pPr algn="just" eaLnBrk="0" hangingPunct="0"/>
            <a:r>
              <a:rPr lang="zh-CN" altLang="en-US" b="1" dirty="0">
                <a:solidFill>
                  <a:srgbClr val="000000"/>
                </a:solidFill>
                <a:latin typeface="Times New Roman" panose="02020603050405020304" pitchFamily="18" charset="0"/>
                <a:ea typeface="楷体_GB2312" pitchFamily="49" charset="-122"/>
              </a:rPr>
              <a:t> </a:t>
            </a:r>
            <a:r>
              <a:rPr lang="zh-CN" altLang="en-US" sz="2200" b="1" dirty="0">
                <a:solidFill>
                  <a:srgbClr val="000000"/>
                </a:solidFill>
                <a:latin typeface="Times New Roman" panose="02020603050405020304" pitchFamily="18" charset="0"/>
                <a:ea typeface="楷体_GB2312" pitchFamily="49" charset="-122"/>
              </a:rPr>
              <a:t>注意</a:t>
            </a:r>
            <a:r>
              <a:rPr lang="en-US" altLang="zh-CN" sz="2200" b="1" dirty="0">
                <a:solidFill>
                  <a:srgbClr val="000000"/>
                </a:solidFill>
                <a:latin typeface="Times New Roman" panose="02020603050405020304" pitchFamily="18" charset="0"/>
                <a:ea typeface="楷体_GB2312" pitchFamily="49" charset="-122"/>
              </a:rPr>
              <a:t>:   </a:t>
            </a:r>
          </a:p>
          <a:p>
            <a:pPr algn="just" eaLnBrk="0" hangingPunct="0"/>
            <a:r>
              <a:rPr lang="en-US" altLang="zh-CN" sz="2200" b="1" dirty="0">
                <a:solidFill>
                  <a:srgbClr val="000000"/>
                </a:solidFill>
                <a:latin typeface="Times New Roman" panose="02020603050405020304" pitchFamily="18" charset="0"/>
                <a:ea typeface="楷体_GB2312" pitchFamily="49" charset="-122"/>
              </a:rPr>
              <a:t>              </a:t>
            </a:r>
            <a:r>
              <a:rPr lang="en-US" altLang="zh-CN" sz="2000" b="1" dirty="0">
                <a:solidFill>
                  <a:srgbClr val="000000"/>
                </a:solidFill>
                <a:latin typeface="Times New Roman" panose="02020603050405020304" pitchFamily="18" charset="0"/>
                <a:ea typeface="楷体_GB2312" pitchFamily="49" charset="-122"/>
              </a:rPr>
              <a:t>*  </a:t>
            </a:r>
            <a:r>
              <a:rPr lang="zh-CN" altLang="en-US" sz="2000" b="1" dirty="0">
                <a:solidFill>
                  <a:srgbClr val="FF0000"/>
                </a:solidFill>
                <a:latin typeface="Times New Roman" panose="02020603050405020304" pitchFamily="18" charset="0"/>
                <a:ea typeface="楷体_GB2312" pitchFamily="49" charset="-122"/>
              </a:rPr>
              <a:t>堆栈操作必须以字为单位。 </a:t>
            </a:r>
            <a:endParaRPr lang="zh-CN" altLang="en-US" sz="2000" b="1" dirty="0">
              <a:solidFill>
                <a:srgbClr val="FF0000"/>
              </a:solidFill>
              <a:latin typeface="Times New Roman" panose="02020603050405020304" pitchFamily="18" charset="0"/>
              <a:ea typeface="楷体_GB2312" pitchFamily="49" charset="-122"/>
              <a:sym typeface="Symbol" panose="05050102010706020507" pitchFamily="18" charset="2"/>
            </a:endParaRPr>
          </a:p>
          <a:p>
            <a:pPr lvl="1" eaLnBrk="0" hangingPunct="0"/>
            <a:r>
              <a:rPr lang="zh-CN" altLang="en-US" sz="20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dirty="0">
                <a:solidFill>
                  <a:srgbClr val="000000"/>
                </a:solidFill>
                <a:latin typeface="Times New Roman" panose="02020603050405020304" pitchFamily="18" charset="0"/>
                <a:ea typeface="楷体_GB2312" pitchFamily="49" charset="-122"/>
              </a:rPr>
              <a:t>*</a:t>
            </a:r>
            <a:r>
              <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1" dirty="0">
                <a:solidFill>
                  <a:srgbClr val="000000"/>
                </a:solidFill>
                <a:latin typeface="Times New Roman" panose="02020603050405020304" pitchFamily="18" charset="0"/>
                <a:ea typeface="楷体_GB2312" pitchFamily="49" charset="-122"/>
                <a:sym typeface="Symbol" panose="05050102010706020507" pitchFamily="18" charset="2"/>
              </a:rPr>
              <a:t>不影响标志位</a:t>
            </a:r>
          </a:p>
          <a:p>
            <a:pPr lvl="1" eaLnBrk="0" hangingPunct="0"/>
            <a:r>
              <a:rPr lang="zh-CN" altLang="en-US" sz="20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dirty="0">
                <a:solidFill>
                  <a:srgbClr val="000000"/>
                </a:solidFill>
                <a:latin typeface="Times New Roman" panose="02020603050405020304" pitchFamily="18" charset="0"/>
                <a:ea typeface="楷体_GB2312" pitchFamily="49" charset="-122"/>
              </a:rPr>
              <a:t>*</a:t>
            </a:r>
            <a:r>
              <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  POP</a:t>
            </a:r>
            <a:r>
              <a:rPr lang="zh-CN" altLang="en-US" sz="2000" b="1" dirty="0">
                <a:solidFill>
                  <a:srgbClr val="000000"/>
                </a:solidFill>
                <a:latin typeface="Times New Roman" panose="02020603050405020304" pitchFamily="18" charset="0"/>
                <a:ea typeface="楷体_GB2312" pitchFamily="49" charset="-122"/>
                <a:sym typeface="Symbol" panose="05050102010706020507" pitchFamily="18" charset="2"/>
              </a:rPr>
              <a:t>不能用立即寻址方式</a:t>
            </a:r>
            <a:r>
              <a:rPr lang="zh-CN"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          P</a:t>
            </a:r>
            <a:r>
              <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OP</a:t>
            </a:r>
            <a:r>
              <a:rPr lang="zh-CN"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  1234H  </a:t>
            </a:r>
            <a:r>
              <a:rPr lang="zh-CN" altLang="en-US" sz="2000" dirty="0">
                <a:solidFill>
                  <a:srgbClr val="FF0000"/>
                </a:solidFill>
                <a:ea typeface="楷体_GB2312" pitchFamily="49" charset="-122"/>
                <a:sym typeface="Symbol" panose="05050102010706020507" pitchFamily="18" charset="2"/>
              </a:rPr>
              <a:t>（</a:t>
            </a:r>
            <a:r>
              <a:rPr lang="zh-CN" altLang="zh-CN" sz="2000" dirty="0">
                <a:solidFill>
                  <a:srgbClr val="FF0000"/>
                </a:solidFill>
                <a:ea typeface="楷体_GB2312" pitchFamily="49" charset="-122"/>
                <a:sym typeface="Symbol" panose="05050102010706020507" pitchFamily="18" charset="2"/>
              </a:rPr>
              <a:t>  </a:t>
            </a:r>
            <a:r>
              <a:rPr lang="zh-CN" altLang="en-US" sz="2000" dirty="0">
                <a:solidFill>
                  <a:srgbClr val="FF0000"/>
                </a:solidFill>
                <a:ea typeface="楷体_GB2312" pitchFamily="49" charset="-122"/>
                <a:sym typeface="Symbol" panose="05050102010706020507" pitchFamily="18" charset="2"/>
              </a:rPr>
              <a:t>）</a:t>
            </a:r>
            <a:endParaRPr lang="zh-CN" altLang="en-US" sz="2000" b="1" dirty="0">
              <a:solidFill>
                <a:srgbClr val="000000"/>
              </a:solidFill>
              <a:latin typeface="Times New Roman" panose="02020603050405020304" pitchFamily="18" charset="0"/>
              <a:ea typeface="楷体_GB2312" pitchFamily="49" charset="-122"/>
              <a:sym typeface="Symbol" panose="05050102010706020507" pitchFamily="18" charset="2"/>
            </a:endParaRPr>
          </a:p>
          <a:p>
            <a:pPr lvl="1" eaLnBrk="0" hangingPunct="0"/>
            <a:r>
              <a:rPr lang="zh-CN" altLang="en-US" sz="20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dirty="0">
                <a:solidFill>
                  <a:srgbClr val="000000"/>
                </a:solidFill>
                <a:latin typeface="Times New Roman" panose="02020603050405020304" pitchFamily="18" charset="0"/>
                <a:ea typeface="楷体_GB2312" pitchFamily="49" charset="-122"/>
              </a:rPr>
              <a:t>*</a:t>
            </a:r>
            <a:r>
              <a:rPr lang="zh-CN"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POP</a:t>
            </a:r>
            <a:r>
              <a:rPr lang="zh-CN" altLang="en-US" sz="2000" b="1" dirty="0">
                <a:solidFill>
                  <a:srgbClr val="000000"/>
                </a:solidFill>
                <a:latin typeface="Times New Roman" panose="02020603050405020304" pitchFamily="18" charset="0"/>
                <a:ea typeface="楷体_GB2312" pitchFamily="49" charset="-122"/>
                <a:sym typeface="Symbol" panose="05050102010706020507" pitchFamily="18" charset="2"/>
              </a:rPr>
              <a:t>指令</a:t>
            </a:r>
            <a:r>
              <a:rPr lang="zh-CN"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DST不能是</a:t>
            </a:r>
            <a:r>
              <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rPr>
              <a:t>CS</a:t>
            </a:r>
            <a:r>
              <a:rPr lang="en-US" altLang="zh-CN" sz="2000" b="1" dirty="0">
                <a:solidFill>
                  <a:srgbClr val="000000"/>
                </a:solidFill>
                <a:latin typeface="Times New Roman" panose="02020603050405020304" pitchFamily="18" charset="0"/>
                <a:ea typeface="楷体_GB2312" pitchFamily="49" charset="-122"/>
              </a:rPr>
              <a:t>             POP     CS     </a:t>
            </a:r>
            <a:r>
              <a:rPr lang="zh-CN" altLang="en-US" sz="2000" dirty="0">
                <a:solidFill>
                  <a:srgbClr val="FF0000"/>
                </a:solidFill>
                <a:ea typeface="楷体_GB2312" pitchFamily="49" charset="-122"/>
                <a:sym typeface="Symbol" panose="05050102010706020507" pitchFamily="18" charset="2"/>
              </a:rPr>
              <a:t>（</a:t>
            </a:r>
            <a:r>
              <a:rPr lang="zh-CN" altLang="zh-CN" sz="2000" dirty="0">
                <a:solidFill>
                  <a:srgbClr val="FF0000"/>
                </a:solidFill>
                <a:ea typeface="楷体_GB2312" pitchFamily="49" charset="-122"/>
                <a:sym typeface="Symbol" panose="05050102010706020507" pitchFamily="18" charset="2"/>
              </a:rPr>
              <a:t>  </a:t>
            </a:r>
            <a:r>
              <a:rPr lang="zh-CN" altLang="en-US" sz="2000" dirty="0">
                <a:solidFill>
                  <a:srgbClr val="FF0000"/>
                </a:solidFill>
                <a:ea typeface="楷体_GB2312" pitchFamily="49" charset="-122"/>
                <a:sym typeface="Symbol" panose="05050102010706020507" pitchFamily="18" charset="2"/>
              </a:rPr>
              <a:t>）</a:t>
            </a:r>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grpSp>
        <p:nvGrpSpPr>
          <p:cNvPr id="2" name="组合 1"/>
          <p:cNvGrpSpPr/>
          <p:nvPr/>
        </p:nvGrpSpPr>
        <p:grpSpPr>
          <a:xfrm>
            <a:off x="5697252" y="1304764"/>
            <a:ext cx="3339244" cy="2267719"/>
            <a:chOff x="5697252" y="1304764"/>
            <a:chExt cx="3339244" cy="2267719"/>
          </a:xfrm>
        </p:grpSpPr>
        <p:sp>
          <p:nvSpPr>
            <p:cNvPr id="4" name="文本框 32780"/>
            <p:cNvSpPr txBox="1"/>
            <p:nvPr/>
          </p:nvSpPr>
          <p:spPr>
            <a:xfrm>
              <a:off x="5697252" y="1879997"/>
              <a:ext cx="1295400" cy="396875"/>
            </a:xfrm>
            <a:prstGeom prst="rect">
              <a:avLst/>
            </a:prstGeom>
            <a:noFill/>
            <a:ln w="9525">
              <a:noFill/>
            </a:ln>
          </p:spPr>
          <p:txBody>
            <a:bodyPr>
              <a:spAutoFit/>
            </a:bodyPr>
            <a:lstStyle/>
            <a:p>
              <a:pPr>
                <a:spcBef>
                  <a:spcPct val="50000"/>
                </a:spcBef>
              </a:pPr>
              <a:r>
                <a:rPr lang="en-US" altLang="zh-CN" sz="2000" b="1" dirty="0">
                  <a:solidFill>
                    <a:srgbClr val="000000"/>
                  </a:solidFill>
                  <a:latin typeface="Times New Roman" panose="02020603050405020304" pitchFamily="18" charset="0"/>
                </a:rPr>
                <a:t>(SP)</a:t>
              </a:r>
              <a:r>
                <a:rPr lang="en-US" altLang="zh-CN" sz="2000" b="1" dirty="0">
                  <a:solidFill>
                    <a:srgbClr val="000000"/>
                  </a:solidFill>
                  <a:latin typeface="Times New Roman" panose="02020603050405020304" pitchFamily="18" charset="0"/>
                  <a:sym typeface="Symbol" panose="05050102010706020507" pitchFamily="18" charset="2"/>
                </a:rPr>
                <a:t></a:t>
              </a:r>
              <a:endParaRPr lang="en-US" altLang="zh-CN" b="1" dirty="0">
                <a:solidFill>
                  <a:srgbClr val="000000"/>
                </a:solidFill>
                <a:latin typeface="Times New Roman" panose="02020603050405020304" pitchFamily="18" charset="0"/>
              </a:endParaRPr>
            </a:p>
          </p:txBody>
        </p:sp>
        <p:sp>
          <p:nvSpPr>
            <p:cNvPr id="5" name="直接连接符 4"/>
            <p:cNvSpPr/>
            <p:nvPr/>
          </p:nvSpPr>
          <p:spPr>
            <a:xfrm>
              <a:off x="7875314" y="1304764"/>
              <a:ext cx="6350" cy="2162944"/>
            </a:xfrm>
            <a:prstGeom prst="line">
              <a:avLst/>
            </a:prstGeom>
            <a:ln w="12700" cap="sq" cmpd="sng">
              <a:solidFill>
                <a:schemeClr val="bg2"/>
              </a:solidFill>
              <a:prstDash val="solid"/>
              <a:headEnd type="none" w="sm" len="sm"/>
              <a:tailEnd type="none" w="sm" len="sm"/>
            </a:ln>
          </p:spPr>
        </p:sp>
        <p:sp>
          <p:nvSpPr>
            <p:cNvPr id="6" name="直接连接符 5"/>
            <p:cNvSpPr/>
            <p:nvPr/>
          </p:nvSpPr>
          <p:spPr>
            <a:xfrm>
              <a:off x="6510064" y="3467708"/>
              <a:ext cx="1365250" cy="0"/>
            </a:xfrm>
            <a:prstGeom prst="line">
              <a:avLst/>
            </a:prstGeom>
            <a:ln w="12700" cap="sq" cmpd="sng">
              <a:solidFill>
                <a:schemeClr val="bg2"/>
              </a:solidFill>
              <a:prstDash val="solid"/>
              <a:headEnd type="none" w="sm" len="sm"/>
              <a:tailEnd type="none" w="sm" len="sm"/>
            </a:ln>
          </p:spPr>
        </p:sp>
        <p:sp>
          <p:nvSpPr>
            <p:cNvPr id="7" name="直接连接符 6"/>
            <p:cNvSpPr/>
            <p:nvPr/>
          </p:nvSpPr>
          <p:spPr>
            <a:xfrm>
              <a:off x="6516414" y="3086708"/>
              <a:ext cx="1365250" cy="0"/>
            </a:xfrm>
            <a:prstGeom prst="line">
              <a:avLst/>
            </a:prstGeom>
            <a:ln w="12700" cap="sq" cmpd="sng">
              <a:solidFill>
                <a:schemeClr val="bg2"/>
              </a:solidFill>
              <a:prstDash val="solid"/>
              <a:headEnd type="none" w="sm" len="sm"/>
              <a:tailEnd type="none" w="sm" len="sm"/>
            </a:ln>
          </p:spPr>
        </p:sp>
        <p:sp>
          <p:nvSpPr>
            <p:cNvPr id="8" name="直接连接符 7"/>
            <p:cNvSpPr/>
            <p:nvPr/>
          </p:nvSpPr>
          <p:spPr>
            <a:xfrm>
              <a:off x="6516414" y="2705708"/>
              <a:ext cx="1365250" cy="0"/>
            </a:xfrm>
            <a:prstGeom prst="line">
              <a:avLst/>
            </a:prstGeom>
            <a:ln w="12700" cap="sq" cmpd="sng">
              <a:solidFill>
                <a:schemeClr val="bg2"/>
              </a:solidFill>
              <a:prstDash val="solid"/>
              <a:headEnd type="none" w="sm" len="sm"/>
              <a:tailEnd type="none" w="sm" len="sm"/>
            </a:ln>
          </p:spPr>
        </p:sp>
        <p:sp>
          <p:nvSpPr>
            <p:cNvPr id="9" name="直接连接符 8"/>
            <p:cNvSpPr/>
            <p:nvPr/>
          </p:nvSpPr>
          <p:spPr>
            <a:xfrm>
              <a:off x="6516414" y="2324708"/>
              <a:ext cx="1365250" cy="0"/>
            </a:xfrm>
            <a:prstGeom prst="line">
              <a:avLst/>
            </a:prstGeom>
            <a:ln w="12700" cap="sq" cmpd="sng">
              <a:solidFill>
                <a:schemeClr val="bg2"/>
              </a:solidFill>
              <a:prstDash val="solid"/>
              <a:headEnd type="none" w="sm" len="sm"/>
              <a:tailEnd type="none" w="sm" len="sm"/>
            </a:ln>
          </p:spPr>
        </p:sp>
        <p:sp>
          <p:nvSpPr>
            <p:cNvPr id="10" name="直接连接符 9"/>
            <p:cNvSpPr/>
            <p:nvPr/>
          </p:nvSpPr>
          <p:spPr>
            <a:xfrm>
              <a:off x="6516414" y="1943708"/>
              <a:ext cx="1365250" cy="0"/>
            </a:xfrm>
            <a:prstGeom prst="line">
              <a:avLst/>
            </a:prstGeom>
            <a:ln w="12700" cap="sq" cmpd="sng">
              <a:solidFill>
                <a:schemeClr val="bg2"/>
              </a:solidFill>
              <a:prstDash val="solid"/>
              <a:headEnd type="none" w="sm" len="sm"/>
              <a:tailEnd type="none" w="sm" len="sm"/>
            </a:ln>
          </p:spPr>
        </p:sp>
        <p:sp>
          <p:nvSpPr>
            <p:cNvPr id="11" name="文本框 32787"/>
            <p:cNvSpPr txBox="1"/>
            <p:nvPr/>
          </p:nvSpPr>
          <p:spPr>
            <a:xfrm>
              <a:off x="6875189" y="2019908"/>
              <a:ext cx="647700" cy="1552575"/>
            </a:xfrm>
            <a:prstGeom prst="rect">
              <a:avLst/>
            </a:prstGeom>
            <a:noFill/>
            <a:ln w="12700">
              <a:noFill/>
            </a:ln>
          </p:spPr>
          <p:txBody>
            <a:bodyPr>
              <a:spAutoFit/>
            </a:bodyPr>
            <a:lstStyle/>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endParaRPr lang="en-US" altLang="zh-CN">
                <a:solidFill>
                  <a:srgbClr val="000000"/>
                </a:solidFill>
                <a:latin typeface="Times New Roman" panose="02020603050405020304" pitchFamily="18" charset="0"/>
              </a:endParaRPr>
            </a:p>
          </p:txBody>
        </p:sp>
        <p:sp>
          <p:nvSpPr>
            <p:cNvPr id="12" name="直接连接符 11"/>
            <p:cNvSpPr/>
            <p:nvPr/>
          </p:nvSpPr>
          <p:spPr>
            <a:xfrm>
              <a:off x="6516414" y="1304764"/>
              <a:ext cx="0" cy="2162944"/>
            </a:xfrm>
            <a:prstGeom prst="line">
              <a:avLst/>
            </a:prstGeom>
            <a:ln w="12700" cap="sq" cmpd="sng">
              <a:solidFill>
                <a:schemeClr val="bg2"/>
              </a:solidFill>
              <a:prstDash val="solid"/>
              <a:headEnd type="none" w="sm" len="sm"/>
              <a:tailEnd type="none" w="sm" len="sm"/>
            </a:ln>
          </p:spPr>
        </p:sp>
        <p:sp>
          <p:nvSpPr>
            <p:cNvPr id="15" name="文本框 32791"/>
            <p:cNvSpPr txBox="1"/>
            <p:nvPr/>
          </p:nvSpPr>
          <p:spPr>
            <a:xfrm>
              <a:off x="7893496" y="1376772"/>
              <a:ext cx="1143000" cy="2092881"/>
            </a:xfrm>
            <a:prstGeom prst="rect">
              <a:avLst/>
            </a:prstGeom>
            <a:noFill/>
            <a:ln w="9525">
              <a:noFill/>
            </a:ln>
          </p:spPr>
          <p:txBody>
            <a:bodyPr>
              <a:spAutoFit/>
            </a:bodyPr>
            <a:lstStyle/>
            <a:p>
              <a:pPr>
                <a:spcBef>
                  <a:spcPct val="50000"/>
                </a:spcBef>
              </a:pPr>
              <a:r>
                <a:rPr lang="zh-CN" altLang="en-US" sz="1600" b="1" dirty="0">
                  <a:solidFill>
                    <a:srgbClr val="000000"/>
                  </a:solidFill>
                  <a:latin typeface="Times New Roman" panose="02020603050405020304" pitchFamily="18" charset="0"/>
                  <a:ea typeface="楷体_GB2312" pitchFamily="49" charset="-122"/>
                </a:rPr>
                <a:t>低地址</a:t>
              </a:r>
            </a:p>
            <a:p>
              <a:pPr>
                <a:spcBef>
                  <a:spcPct val="50000"/>
                </a:spcBef>
              </a:pPr>
              <a:endParaRPr lang="zh-CN" altLang="en-US" sz="2000" b="1" dirty="0">
                <a:solidFill>
                  <a:srgbClr val="000000"/>
                </a:solidFill>
                <a:latin typeface="Times New Roman" panose="02020603050405020304" pitchFamily="18" charset="0"/>
                <a:ea typeface="楷体_GB2312" pitchFamily="49" charset="-122"/>
              </a:endParaRPr>
            </a:p>
            <a:p>
              <a:pPr>
                <a:spcBef>
                  <a:spcPct val="50000"/>
                </a:spcBef>
              </a:pPr>
              <a:endParaRPr lang="zh-CN" altLang="en-US" sz="2000" b="1" dirty="0">
                <a:solidFill>
                  <a:srgbClr val="000000"/>
                </a:solidFill>
                <a:latin typeface="Times New Roman" panose="02020603050405020304" pitchFamily="18" charset="0"/>
                <a:ea typeface="楷体_GB2312" pitchFamily="49" charset="-122"/>
              </a:endParaRPr>
            </a:p>
            <a:p>
              <a:pPr>
                <a:spcBef>
                  <a:spcPct val="50000"/>
                </a:spcBef>
              </a:pPr>
              <a:r>
                <a:rPr lang="zh-CN" altLang="en-US" sz="2000" b="1" dirty="0">
                  <a:solidFill>
                    <a:srgbClr val="000000"/>
                  </a:solidFill>
                  <a:latin typeface="Times New Roman" panose="02020603050405020304" pitchFamily="18" charset="0"/>
                  <a:ea typeface="楷体_GB2312" pitchFamily="49" charset="-122"/>
                </a:rPr>
                <a:t>  </a:t>
              </a:r>
            </a:p>
            <a:p>
              <a:pPr>
                <a:spcBef>
                  <a:spcPct val="50000"/>
                </a:spcBef>
              </a:pPr>
              <a:r>
                <a:rPr lang="zh-CN" altLang="en-US" sz="1600" b="1" dirty="0">
                  <a:solidFill>
                    <a:srgbClr val="000000"/>
                  </a:solidFill>
                  <a:latin typeface="Times New Roman" panose="02020603050405020304" pitchFamily="18" charset="0"/>
                  <a:ea typeface="楷体_GB2312" pitchFamily="49" charset="-122"/>
                </a:rPr>
                <a:t>高地址</a:t>
              </a:r>
            </a:p>
          </p:txBody>
        </p:sp>
        <p:grpSp>
          <p:nvGrpSpPr>
            <p:cNvPr id="17" name="组合 16"/>
            <p:cNvGrpSpPr/>
            <p:nvPr/>
          </p:nvGrpSpPr>
          <p:grpSpPr>
            <a:xfrm>
              <a:off x="8028384" y="2014736"/>
              <a:ext cx="602940" cy="838200"/>
              <a:chOff x="4416" y="2352"/>
              <a:chExt cx="816" cy="528"/>
            </a:xfrm>
          </p:grpSpPr>
          <p:sp>
            <p:nvSpPr>
              <p:cNvPr id="18" name="文本框 32795"/>
              <p:cNvSpPr txBox="1"/>
              <p:nvPr/>
            </p:nvSpPr>
            <p:spPr>
              <a:xfrm>
                <a:off x="4416" y="2449"/>
                <a:ext cx="816" cy="213"/>
              </a:xfrm>
              <a:prstGeom prst="rect">
                <a:avLst/>
              </a:prstGeom>
              <a:noFill/>
              <a:ln w="9525">
                <a:noFill/>
              </a:ln>
            </p:spPr>
            <p:txBody>
              <a:bodyPr>
                <a:spAutoFit/>
              </a:bodyPr>
              <a:lstStyle/>
              <a:p>
                <a:pPr>
                  <a:spcBef>
                    <a:spcPct val="50000"/>
                  </a:spcBef>
                </a:pPr>
                <a:r>
                  <a:rPr lang="zh-CN" altLang="en-US" sz="1600" b="1" dirty="0">
                    <a:solidFill>
                      <a:srgbClr val="000000"/>
                    </a:solidFill>
                    <a:latin typeface="Times New Roman" panose="02020603050405020304" pitchFamily="18" charset="0"/>
                  </a:rPr>
                  <a:t>进栈方向</a:t>
                </a:r>
              </a:p>
            </p:txBody>
          </p:sp>
          <p:sp>
            <p:nvSpPr>
              <p:cNvPr id="19" name="直接连接符 18"/>
              <p:cNvSpPr/>
              <p:nvPr/>
            </p:nvSpPr>
            <p:spPr>
              <a:xfrm flipV="1">
                <a:off x="4416" y="2352"/>
                <a:ext cx="0" cy="528"/>
              </a:xfrm>
              <a:prstGeom prst="line">
                <a:avLst/>
              </a:prstGeom>
              <a:ln w="19050" cap="flat" cmpd="sng">
                <a:solidFill>
                  <a:schemeClr val="tx2"/>
                </a:solidFill>
                <a:prstDash val="solid"/>
                <a:headEnd type="none" w="med" len="med"/>
                <a:tailEnd type="triangle" w="lg" len="lg"/>
              </a:ln>
            </p:spPr>
          </p:sp>
        </p:grpSp>
      </p:grpSp>
      <p:sp>
        <p:nvSpPr>
          <p:cNvPr id="20" name="Rectangle 19">
            <a:extLst>
              <a:ext uri="{FF2B5EF4-FFF2-40B4-BE49-F238E27FC236}">
                <a16:creationId xmlns:a16="http://schemas.microsoft.com/office/drawing/2014/main" id="{6B8A275B-4F33-A540-A82B-9E449CFB49FF}"/>
              </a:ext>
            </a:extLst>
          </p:cNvPr>
          <p:cNvSpPr/>
          <p:nvPr/>
        </p:nvSpPr>
        <p:spPr bwMode="auto">
          <a:xfrm>
            <a:off x="587970" y="980728"/>
            <a:ext cx="3263946" cy="468052"/>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1" name="Rectangle 20">
            <a:extLst>
              <a:ext uri="{FF2B5EF4-FFF2-40B4-BE49-F238E27FC236}">
                <a16:creationId xmlns:a16="http://schemas.microsoft.com/office/drawing/2014/main" id="{29E9BEB4-D0D8-D649-8473-27C127C2A945}"/>
              </a:ext>
            </a:extLst>
          </p:cNvPr>
          <p:cNvSpPr/>
          <p:nvPr/>
        </p:nvSpPr>
        <p:spPr bwMode="auto">
          <a:xfrm>
            <a:off x="587970" y="2276872"/>
            <a:ext cx="3263946" cy="468052"/>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73251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746">
                                            <p:txEl>
                                              <p:pRg st="4" end="4"/>
                                            </p:txEl>
                                          </p:spTgt>
                                        </p:tgtEl>
                                        <p:attrNameLst>
                                          <p:attrName>style.visibility</p:attrName>
                                        </p:attrNameLst>
                                      </p:cBhvr>
                                      <p:to>
                                        <p:strVal val="visible"/>
                                      </p:to>
                                    </p:set>
                                    <p:animEffect transition="in" filter="dissolve">
                                      <p:cBhvr>
                                        <p:cTn id="7" dur="500"/>
                                        <p:tgtEl>
                                          <p:spTgt spid="3174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1746">
                                            <p:txEl>
                                              <p:pRg st="5" end="5"/>
                                            </p:txEl>
                                          </p:spTgt>
                                        </p:tgtEl>
                                        <p:attrNameLst>
                                          <p:attrName>style.visibility</p:attrName>
                                        </p:attrNameLst>
                                      </p:cBhvr>
                                      <p:to>
                                        <p:strVal val="visible"/>
                                      </p:to>
                                    </p:set>
                                    <p:animEffect transition="in" filter="dissolve">
                                      <p:cBhvr>
                                        <p:cTn id="10" dur="500"/>
                                        <p:tgtEl>
                                          <p:spTgt spid="3174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1746">
                                            <p:txEl>
                                              <p:pRg st="6" end="6"/>
                                            </p:txEl>
                                          </p:spTgt>
                                        </p:tgtEl>
                                        <p:attrNameLst>
                                          <p:attrName>style.visibility</p:attrName>
                                        </p:attrNameLst>
                                      </p:cBhvr>
                                      <p:to>
                                        <p:strVal val="visible"/>
                                      </p:to>
                                    </p:set>
                                    <p:animEffect transition="in" filter="dissolve">
                                      <p:cBhvr>
                                        <p:cTn id="13" dur="500"/>
                                        <p:tgtEl>
                                          <p:spTgt spid="31746">
                                            <p:txEl>
                                              <p:pRg st="6" end="6"/>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animEffect transition="in" filter="dissolve">
                                      <p:cBhvr>
                                        <p:cTn id="21" dur="500"/>
                                        <p:tgtEl>
                                          <p:spTgt spid="31746">
                                            <p:txEl>
                                              <p:pRg st="8" end="8"/>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1746">
                                            <p:txEl>
                                              <p:pRg st="9" end="9"/>
                                            </p:txEl>
                                          </p:spTgt>
                                        </p:tgtEl>
                                        <p:attrNameLst>
                                          <p:attrName>style.visibility</p:attrName>
                                        </p:attrNameLst>
                                      </p:cBhvr>
                                      <p:to>
                                        <p:strVal val="visible"/>
                                      </p:to>
                                    </p:set>
                                    <p:animEffect transition="in" filter="dissolve">
                                      <p:cBhvr>
                                        <p:cTn id="24" dur="500"/>
                                        <p:tgtEl>
                                          <p:spTgt spid="31746">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1746">
                                            <p:txEl>
                                              <p:pRg st="11" end="11"/>
                                            </p:txEl>
                                          </p:spTgt>
                                        </p:tgtEl>
                                        <p:attrNameLst>
                                          <p:attrName>style.visibility</p:attrName>
                                        </p:attrNameLst>
                                      </p:cBhvr>
                                      <p:to>
                                        <p:strVal val="visible"/>
                                      </p:to>
                                    </p:set>
                                    <p:animEffect transition="in" filter="dissolve">
                                      <p:cBhvr>
                                        <p:cTn id="29" dur="500"/>
                                        <p:tgtEl>
                                          <p:spTgt spid="31746">
                                            <p:txEl>
                                              <p:pRg st="11" end="1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1746">
                                            <p:txEl>
                                              <p:pRg st="12" end="12"/>
                                            </p:txEl>
                                          </p:spTgt>
                                        </p:tgtEl>
                                        <p:attrNameLst>
                                          <p:attrName>style.visibility</p:attrName>
                                        </p:attrNameLst>
                                      </p:cBhvr>
                                      <p:to>
                                        <p:strVal val="visible"/>
                                      </p:to>
                                    </p:set>
                                    <p:animEffect transition="in" filter="dissolve">
                                      <p:cBhvr>
                                        <p:cTn id="32" dur="500"/>
                                        <p:tgtEl>
                                          <p:spTgt spid="31746">
                                            <p:txEl>
                                              <p:pRg st="12" end="1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1746">
                                            <p:txEl>
                                              <p:pRg st="13" end="13"/>
                                            </p:txEl>
                                          </p:spTgt>
                                        </p:tgtEl>
                                        <p:attrNameLst>
                                          <p:attrName>style.visibility</p:attrName>
                                        </p:attrNameLst>
                                      </p:cBhvr>
                                      <p:to>
                                        <p:strVal val="visible"/>
                                      </p:to>
                                    </p:set>
                                    <p:animEffect transition="in" filter="dissolve">
                                      <p:cBhvr>
                                        <p:cTn id="35" dur="500"/>
                                        <p:tgtEl>
                                          <p:spTgt spid="31746">
                                            <p:txEl>
                                              <p:pRg st="13" end="13"/>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1746">
                                            <p:txEl>
                                              <p:pRg st="14" end="14"/>
                                            </p:txEl>
                                          </p:spTgt>
                                        </p:tgtEl>
                                        <p:attrNameLst>
                                          <p:attrName>style.visibility</p:attrName>
                                        </p:attrNameLst>
                                      </p:cBhvr>
                                      <p:to>
                                        <p:strVal val="visible"/>
                                      </p:to>
                                    </p:set>
                                    <p:animEffect transition="in" filter="dissolve">
                                      <p:cBhvr>
                                        <p:cTn id="38" dur="500"/>
                                        <p:tgtEl>
                                          <p:spTgt spid="31746">
                                            <p:txEl>
                                              <p:pRg st="14" end="14"/>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1746">
                                            <p:txEl>
                                              <p:pRg st="15" end="15"/>
                                            </p:txEl>
                                          </p:spTgt>
                                        </p:tgtEl>
                                        <p:attrNameLst>
                                          <p:attrName>style.visibility</p:attrName>
                                        </p:attrNameLst>
                                      </p:cBhvr>
                                      <p:to>
                                        <p:strVal val="visible"/>
                                      </p:to>
                                    </p:set>
                                    <p:animEffect transition="in" filter="dissolve">
                                      <p:cBhvr>
                                        <p:cTn id="41" dur="500"/>
                                        <p:tgtEl>
                                          <p:spTgt spid="3174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1745"/>
          <p:cNvSpPr txBox="1"/>
          <p:nvPr/>
        </p:nvSpPr>
        <p:spPr>
          <a:xfrm>
            <a:off x="632140" y="1028988"/>
            <a:ext cx="3363796" cy="2585323"/>
          </a:xfrm>
          <a:prstGeom prst="rect">
            <a:avLst/>
          </a:prstGeom>
          <a:noFill/>
          <a:ln w="9525">
            <a:noFill/>
          </a:ln>
        </p:spPr>
        <p:txBody>
          <a:bodyPr wrap="square">
            <a:spAutoFit/>
          </a:bodyPr>
          <a:lstStyle/>
          <a:p>
            <a:pPr algn="just" eaLnBrk="0" hangingPunct="0"/>
            <a:r>
              <a:rPr lang="en-US" altLang="zh-CN" sz="2200" b="1" dirty="0">
                <a:solidFill>
                  <a:srgbClr val="000000"/>
                </a:solidFill>
                <a:latin typeface="Times New Roman" panose="02020603050405020304" pitchFamily="18" charset="0"/>
              </a:rPr>
              <a:t>PUSH</a:t>
            </a:r>
            <a:r>
              <a:rPr lang="zh-CN" altLang="en-US" sz="2200" b="1" dirty="0">
                <a:solidFill>
                  <a:srgbClr val="000000"/>
                </a:solidFill>
                <a:latin typeface="Times New Roman" panose="02020603050405020304" pitchFamily="18" charset="0"/>
              </a:rPr>
              <a:t>指令的三种格式：</a:t>
            </a:r>
            <a:endParaRPr lang="en-US" altLang="zh-CN" sz="2200" b="1" dirty="0">
              <a:solidFill>
                <a:srgbClr val="000000"/>
              </a:solidFill>
              <a:latin typeface="Times New Roman" panose="02020603050405020304" pitchFamily="18" charset="0"/>
            </a:endParaRPr>
          </a:p>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a:p>
            <a:pPr algn="just" eaLnBrk="0" hangingPunct="0"/>
            <a:r>
              <a:rPr lang="en-US" altLang="zh-CN" sz="2000" dirty="0">
                <a:solidFill>
                  <a:srgbClr val="000000"/>
                </a:solidFill>
                <a:ea typeface="楷体_GB2312" pitchFamily="49" charset="-122"/>
                <a:sym typeface="Symbol" panose="05050102010706020507" pitchFamily="18" charset="2"/>
              </a:rPr>
              <a:t>PUSH	reg</a:t>
            </a:r>
            <a:r>
              <a:rPr lang="zh-CN" altLang="en-US" sz="2000" dirty="0">
                <a:solidFill>
                  <a:srgbClr val="000000"/>
                </a:solidFill>
                <a:ea typeface="楷体_GB2312" pitchFamily="49" charset="-122"/>
                <a:sym typeface="Symbol" panose="05050102010706020507" pitchFamily="18" charset="2"/>
              </a:rPr>
              <a:t>（寄存器）</a:t>
            </a:r>
            <a:endParaRPr lang="en-US" altLang="zh-CN" sz="2000" dirty="0">
              <a:solidFill>
                <a:srgbClr val="000000"/>
              </a:solidFill>
              <a:ea typeface="楷体_GB2312" pitchFamily="49" charset="-122"/>
              <a:sym typeface="Symbol" panose="05050102010706020507" pitchFamily="18" charset="2"/>
            </a:endParaRPr>
          </a:p>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a:p>
            <a:pPr algn="just" eaLnBrk="0" hangingPunct="0"/>
            <a:r>
              <a:rPr lang="en-US" altLang="zh-CN" sz="2000" dirty="0">
                <a:solidFill>
                  <a:srgbClr val="000000"/>
                </a:solidFill>
                <a:ea typeface="楷体_GB2312" pitchFamily="49" charset="-122"/>
                <a:sym typeface="Symbol" panose="05050102010706020507" pitchFamily="18" charset="2"/>
              </a:rPr>
              <a:t>PUSH	mem</a:t>
            </a:r>
            <a:r>
              <a:rPr lang="zh-CN" altLang="en-US" sz="2000" dirty="0">
                <a:solidFill>
                  <a:srgbClr val="000000"/>
                </a:solidFill>
                <a:ea typeface="楷体_GB2312" pitchFamily="49" charset="-122"/>
                <a:sym typeface="Symbol" panose="05050102010706020507" pitchFamily="18" charset="2"/>
              </a:rPr>
              <a:t>（存储器）</a:t>
            </a:r>
            <a:endParaRPr lang="en-US" altLang="zh-CN" sz="2000" dirty="0">
              <a:solidFill>
                <a:srgbClr val="000000"/>
              </a:solidFill>
              <a:ea typeface="楷体_GB2312" pitchFamily="49" charset="-122"/>
              <a:sym typeface="Symbol" panose="05050102010706020507" pitchFamily="18" charset="2"/>
            </a:endParaRPr>
          </a:p>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a:p>
            <a:pPr algn="just" eaLnBrk="0" hangingPunct="0"/>
            <a:r>
              <a:rPr lang="en-US" altLang="zh-CN" sz="2000" dirty="0">
                <a:solidFill>
                  <a:srgbClr val="000000"/>
                </a:solidFill>
                <a:ea typeface="楷体_GB2312" pitchFamily="49" charset="-122"/>
                <a:sym typeface="Symbol" panose="05050102010706020507" pitchFamily="18" charset="2"/>
              </a:rPr>
              <a:t>PUSH	</a:t>
            </a:r>
            <a:r>
              <a:rPr lang="en-US" altLang="zh-CN" sz="2000" dirty="0" err="1">
                <a:solidFill>
                  <a:srgbClr val="000000"/>
                </a:solidFill>
                <a:ea typeface="楷体_GB2312" pitchFamily="49" charset="-122"/>
                <a:sym typeface="Symbol" panose="05050102010706020507" pitchFamily="18" charset="2"/>
              </a:rPr>
              <a:t>segreg</a:t>
            </a:r>
            <a:r>
              <a:rPr lang="zh-CN" altLang="en-US" sz="2000" dirty="0">
                <a:solidFill>
                  <a:srgbClr val="000000"/>
                </a:solidFill>
                <a:ea typeface="楷体_GB2312" pitchFamily="49" charset="-122"/>
                <a:sym typeface="Symbol" panose="05050102010706020507" pitchFamily="18" charset="2"/>
              </a:rPr>
              <a:t>（段寄存器）</a:t>
            </a:r>
            <a:endParaRPr lang="en-US" altLang="zh-CN" sz="2000" dirty="0">
              <a:solidFill>
                <a:srgbClr val="000000"/>
              </a:solidFill>
              <a:ea typeface="楷体_GB2312" pitchFamily="49" charset="-122"/>
              <a:sym typeface="Symbol" panose="05050102010706020507" pitchFamily="18" charset="2"/>
            </a:endParaRPr>
          </a:p>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20" name="文本框 31745"/>
          <p:cNvSpPr txBox="1"/>
          <p:nvPr/>
        </p:nvSpPr>
        <p:spPr>
          <a:xfrm>
            <a:off x="4896036" y="1028988"/>
            <a:ext cx="3363796" cy="2585323"/>
          </a:xfrm>
          <a:prstGeom prst="rect">
            <a:avLst/>
          </a:prstGeom>
          <a:noFill/>
          <a:ln w="9525">
            <a:noFill/>
          </a:ln>
        </p:spPr>
        <p:txBody>
          <a:bodyPr wrap="square">
            <a:spAutoFit/>
          </a:bodyPr>
          <a:lstStyle/>
          <a:p>
            <a:pPr algn="just" eaLnBrk="0" hangingPunct="0"/>
            <a:r>
              <a:rPr lang="en-US" altLang="zh-CN" sz="2200" b="1" dirty="0">
                <a:solidFill>
                  <a:srgbClr val="000000"/>
                </a:solidFill>
                <a:latin typeface="Times New Roman" panose="02020603050405020304" pitchFamily="18" charset="0"/>
              </a:rPr>
              <a:t>POP</a:t>
            </a:r>
            <a:r>
              <a:rPr lang="zh-CN" altLang="en-US" sz="2200" b="1" dirty="0">
                <a:solidFill>
                  <a:srgbClr val="000000"/>
                </a:solidFill>
                <a:latin typeface="Times New Roman" panose="02020603050405020304" pitchFamily="18" charset="0"/>
              </a:rPr>
              <a:t>指令的三种格式：</a:t>
            </a:r>
            <a:endParaRPr lang="en-US" altLang="zh-CN" sz="2200" b="1" dirty="0">
              <a:solidFill>
                <a:srgbClr val="000000"/>
              </a:solidFill>
              <a:latin typeface="Times New Roman" panose="02020603050405020304" pitchFamily="18" charset="0"/>
            </a:endParaRPr>
          </a:p>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a:p>
            <a:pPr algn="just" eaLnBrk="0" hangingPunct="0"/>
            <a:r>
              <a:rPr lang="en-US" altLang="zh-CN" sz="2000" dirty="0">
                <a:solidFill>
                  <a:srgbClr val="000000"/>
                </a:solidFill>
                <a:ea typeface="楷体_GB2312" pitchFamily="49" charset="-122"/>
                <a:sym typeface="Symbol" panose="05050102010706020507" pitchFamily="18" charset="2"/>
              </a:rPr>
              <a:t>POP	</a:t>
            </a:r>
            <a:r>
              <a:rPr lang="en-US" altLang="zh-CN" sz="2000" dirty="0" err="1">
                <a:solidFill>
                  <a:srgbClr val="000000"/>
                </a:solidFill>
                <a:ea typeface="楷体_GB2312" pitchFamily="49" charset="-122"/>
                <a:sym typeface="Symbol" panose="05050102010706020507" pitchFamily="18" charset="2"/>
              </a:rPr>
              <a:t>reg</a:t>
            </a:r>
            <a:endParaRPr lang="en-US" altLang="zh-CN" sz="2000" dirty="0">
              <a:solidFill>
                <a:srgbClr val="000000"/>
              </a:solidFill>
              <a:ea typeface="楷体_GB2312" pitchFamily="49" charset="-122"/>
              <a:sym typeface="Symbol" panose="05050102010706020507" pitchFamily="18" charset="2"/>
            </a:endParaRPr>
          </a:p>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a:p>
            <a:pPr algn="just" eaLnBrk="0" hangingPunct="0"/>
            <a:r>
              <a:rPr lang="en-US" altLang="zh-CN" sz="2000" dirty="0">
                <a:solidFill>
                  <a:srgbClr val="000000"/>
                </a:solidFill>
                <a:ea typeface="楷体_GB2312" pitchFamily="49" charset="-122"/>
                <a:sym typeface="Symbol" panose="05050102010706020507" pitchFamily="18" charset="2"/>
              </a:rPr>
              <a:t>POP	mem</a:t>
            </a:r>
          </a:p>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a:p>
            <a:pPr algn="just" eaLnBrk="0" hangingPunct="0"/>
            <a:r>
              <a:rPr lang="en-US" altLang="zh-CN" sz="2000" dirty="0">
                <a:solidFill>
                  <a:srgbClr val="000000"/>
                </a:solidFill>
                <a:ea typeface="楷体_GB2312" pitchFamily="49" charset="-122"/>
                <a:sym typeface="Symbol" panose="05050102010706020507" pitchFamily="18" charset="2"/>
              </a:rPr>
              <a:t>POP	</a:t>
            </a:r>
            <a:r>
              <a:rPr lang="en-US" altLang="zh-CN" sz="2000" dirty="0" err="1">
                <a:solidFill>
                  <a:srgbClr val="000000"/>
                </a:solidFill>
                <a:ea typeface="楷体_GB2312" pitchFamily="49" charset="-122"/>
                <a:sym typeface="Symbol" panose="05050102010706020507" pitchFamily="18" charset="2"/>
              </a:rPr>
              <a:t>segreg</a:t>
            </a:r>
            <a:r>
              <a:rPr lang="en-US" altLang="zh-CN" sz="2000" dirty="0">
                <a:solidFill>
                  <a:srgbClr val="000000"/>
                </a:solidFill>
                <a:ea typeface="楷体_GB2312" pitchFamily="49" charset="-122"/>
                <a:sym typeface="Symbol" panose="05050102010706020507" pitchFamily="18" charset="2"/>
              </a:rPr>
              <a:t> </a:t>
            </a:r>
            <a:r>
              <a:rPr lang="zh-CN" altLang="en-US" sz="2000" dirty="0">
                <a:solidFill>
                  <a:srgbClr val="000000"/>
                </a:solidFill>
                <a:ea typeface="楷体_GB2312" pitchFamily="49" charset="-122"/>
                <a:sym typeface="Symbol" panose="05050102010706020507" pitchFamily="18" charset="2"/>
              </a:rPr>
              <a:t>（</a:t>
            </a:r>
            <a:r>
              <a:rPr lang="en-US" altLang="zh-CN" sz="2000" dirty="0">
                <a:solidFill>
                  <a:srgbClr val="000000"/>
                </a:solidFill>
                <a:ea typeface="楷体_GB2312" pitchFamily="49" charset="-122"/>
                <a:sym typeface="Symbol" panose="05050102010706020507" pitchFamily="18" charset="2"/>
              </a:rPr>
              <a:t>no CS</a:t>
            </a:r>
            <a:r>
              <a:rPr lang="zh-CN" altLang="en-US" sz="2000" dirty="0">
                <a:solidFill>
                  <a:srgbClr val="000000"/>
                </a:solidFill>
                <a:ea typeface="楷体_GB2312" pitchFamily="49" charset="-122"/>
                <a:sym typeface="Symbol" panose="05050102010706020507" pitchFamily="18" charset="2"/>
              </a:rPr>
              <a:t>）</a:t>
            </a:r>
            <a:endParaRPr lang="en-US" altLang="zh-CN" sz="2000" dirty="0">
              <a:solidFill>
                <a:srgbClr val="000000"/>
              </a:solidFill>
              <a:ea typeface="楷体_GB2312" pitchFamily="49" charset="-122"/>
              <a:sym typeface="Symbol" panose="05050102010706020507" pitchFamily="18" charset="2"/>
            </a:endParaRPr>
          </a:p>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p:txBody>
      </p:sp>
      <p:sp>
        <p:nvSpPr>
          <p:cNvPr id="21" name="文本框 31745"/>
          <p:cNvSpPr txBox="1"/>
          <p:nvPr/>
        </p:nvSpPr>
        <p:spPr>
          <a:xfrm>
            <a:off x="641392" y="4113076"/>
            <a:ext cx="3102516" cy="2246769"/>
          </a:xfrm>
          <a:prstGeom prst="rect">
            <a:avLst/>
          </a:prstGeom>
          <a:noFill/>
          <a:ln w="9525">
            <a:noFill/>
          </a:ln>
        </p:spPr>
        <p:txBody>
          <a:bodyPr wrap="square">
            <a:spAutoFit/>
          </a:bodyPr>
          <a:lstStyle/>
          <a:p>
            <a:pPr algn="just" eaLnBrk="0" hangingPunct="0"/>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a:p>
            <a:pPr algn="just" eaLnBrk="0" hangingPunct="0"/>
            <a:r>
              <a:rPr lang="zh-CN" altLang="en-US" sz="2000" dirty="0">
                <a:solidFill>
                  <a:srgbClr val="000000"/>
                </a:solidFill>
                <a:ea typeface="楷体_GB2312" pitchFamily="49" charset="-122"/>
                <a:sym typeface="Symbol" panose="05050102010706020507" pitchFamily="18" charset="2"/>
              </a:rPr>
              <a:t>例：</a:t>
            </a:r>
            <a:endParaRPr lang="en-US" altLang="zh-CN" sz="2000" dirty="0">
              <a:solidFill>
                <a:srgbClr val="000000"/>
              </a:solidFill>
              <a:ea typeface="楷体_GB2312" pitchFamily="49" charset="-122"/>
              <a:sym typeface="Symbol" panose="05050102010706020507" pitchFamily="18" charset="2"/>
            </a:endParaRPr>
          </a:p>
          <a:p>
            <a:pPr algn="just" eaLnBrk="0" hangingPunct="0"/>
            <a:r>
              <a:rPr lang="en-US" altLang="zh-CN" sz="2000" dirty="0">
                <a:solidFill>
                  <a:srgbClr val="000000"/>
                </a:solidFill>
                <a:ea typeface="楷体_GB2312" pitchFamily="49" charset="-122"/>
                <a:sym typeface="Symbol" panose="05050102010706020507" pitchFamily="18" charset="2"/>
              </a:rPr>
              <a:t>	PUSH    temp</a:t>
            </a:r>
          </a:p>
          <a:p>
            <a:pPr algn="just" eaLnBrk="0" hangingPunct="0"/>
            <a:r>
              <a:rPr lang="en-US" altLang="zh-CN" sz="2000" dirty="0">
                <a:solidFill>
                  <a:srgbClr val="000000"/>
                </a:solidFill>
                <a:ea typeface="楷体_GB2312" pitchFamily="49" charset="-122"/>
                <a:sym typeface="Symbol" panose="05050102010706020507" pitchFamily="18" charset="2"/>
              </a:rPr>
              <a:t>	PUSH	AX</a:t>
            </a:r>
          </a:p>
          <a:p>
            <a:pPr algn="just" eaLnBrk="0" hangingPunct="0"/>
            <a:r>
              <a:rPr lang="en-US" altLang="zh-CN" sz="2000" dirty="0">
                <a:solidFill>
                  <a:srgbClr val="000000"/>
                </a:solidFill>
                <a:ea typeface="楷体_GB2312" pitchFamily="49" charset="-122"/>
                <a:sym typeface="Symbol" panose="05050102010706020507" pitchFamily="18" charset="2"/>
              </a:rPr>
              <a:t>	…</a:t>
            </a:r>
          </a:p>
          <a:p>
            <a:pPr algn="just" eaLnBrk="0" hangingPunct="0"/>
            <a:r>
              <a:rPr lang="en-US" altLang="zh-CN" sz="2000" dirty="0">
                <a:solidFill>
                  <a:srgbClr val="000000"/>
                </a:solidFill>
                <a:ea typeface="楷体_GB2312" pitchFamily="49" charset="-122"/>
                <a:sym typeface="Symbol" panose="05050102010706020507" pitchFamily="18" charset="2"/>
              </a:rPr>
              <a:t>	POP	AX</a:t>
            </a:r>
          </a:p>
          <a:p>
            <a:pPr algn="just" eaLnBrk="0" hangingPunct="0"/>
            <a:r>
              <a:rPr lang="en-US" altLang="zh-CN" sz="2000" dirty="0">
                <a:solidFill>
                  <a:srgbClr val="000000"/>
                </a:solidFill>
                <a:ea typeface="楷体_GB2312" pitchFamily="49" charset="-122"/>
                <a:sym typeface="Symbol" panose="05050102010706020507" pitchFamily="18" charset="2"/>
              </a:rPr>
              <a:t>	POP	BX</a:t>
            </a:r>
            <a:endParaRPr lang="en-US" altLang="zh-CN" sz="2000" b="1" dirty="0">
              <a:solidFill>
                <a:srgbClr val="000000"/>
              </a:solidFill>
              <a:latin typeface="Times New Roman" panose="02020603050405020304" pitchFamily="18" charset="0"/>
              <a:ea typeface="楷体_GB2312" pitchFamily="49" charset="-122"/>
              <a:sym typeface="Symbol" panose="05050102010706020507" pitchFamily="18" charset="2"/>
            </a:endParaRPr>
          </a:p>
        </p:txBody>
      </p:sp>
      <p:sp>
        <p:nvSpPr>
          <p:cNvPr id="2" name="矩形 1">
            <a:extLst>
              <a:ext uri="{FF2B5EF4-FFF2-40B4-BE49-F238E27FC236}">
                <a16:creationId xmlns:a16="http://schemas.microsoft.com/office/drawing/2014/main" id="{BBC8ED09-EC73-484F-8F6A-E0B8AC7A3B55}"/>
              </a:ext>
            </a:extLst>
          </p:cNvPr>
          <p:cNvSpPr/>
          <p:nvPr/>
        </p:nvSpPr>
        <p:spPr>
          <a:xfrm>
            <a:off x="4896036" y="4427224"/>
            <a:ext cx="3236784" cy="1569660"/>
          </a:xfrm>
          <a:prstGeom prst="rect">
            <a:avLst/>
          </a:prstGeom>
        </p:spPr>
        <p:txBody>
          <a:bodyPr wrap="none">
            <a:spAutoFit/>
          </a:bodyPr>
          <a:lstStyle/>
          <a:p>
            <a:r>
              <a:rPr lang="zh-CN" altLang="en-US" dirty="0">
                <a:solidFill>
                  <a:srgbClr val="FF0000"/>
                </a:solidFill>
              </a:rPr>
              <a:t>错误：</a:t>
            </a:r>
            <a:endParaRPr lang="en-US" altLang="zh-CN" dirty="0">
              <a:solidFill>
                <a:srgbClr val="FF0000"/>
              </a:solidFill>
            </a:endParaRPr>
          </a:p>
          <a:p>
            <a:r>
              <a:rPr lang="en-US" altLang="zh-CN" dirty="0">
                <a:solidFill>
                  <a:srgbClr val="FF0000"/>
                </a:solidFill>
              </a:rPr>
              <a:t>PUSH	data</a:t>
            </a:r>
            <a:r>
              <a:rPr lang="zh-CN" altLang="en-US" dirty="0">
                <a:solidFill>
                  <a:srgbClr val="FF0000"/>
                </a:solidFill>
              </a:rPr>
              <a:t>（立即数）</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POP	data</a:t>
            </a:r>
            <a:r>
              <a:rPr lang="zh-CN" altLang="en-US" dirty="0">
                <a:solidFill>
                  <a:srgbClr val="FF0000"/>
                </a:solidFill>
              </a:rPr>
              <a:t>（立即数）</a:t>
            </a:r>
            <a:endParaRPr lang="zh-CN" altLang="en-US" dirty="0"/>
          </a:p>
        </p:txBody>
      </p:sp>
      <p:sp>
        <p:nvSpPr>
          <p:cNvPr id="7" name="文本框 28673">
            <a:extLst>
              <a:ext uri="{FF2B5EF4-FFF2-40B4-BE49-F238E27FC236}">
                <a16:creationId xmlns:a16="http://schemas.microsoft.com/office/drawing/2014/main" id="{24011856-98CE-7B47-A205-6415FE04D4F4}"/>
              </a:ext>
            </a:extLst>
          </p:cNvPr>
          <p:cNvSpPr txBox="1"/>
          <p:nvPr/>
        </p:nvSpPr>
        <p:spPr>
          <a:xfrm>
            <a:off x="688418" y="3525139"/>
            <a:ext cx="4315630" cy="400110"/>
          </a:xfrm>
          <a:prstGeom prst="rect">
            <a:avLst/>
          </a:prstGeom>
          <a:noFill/>
          <a:ln w="28575">
            <a:solidFill>
              <a:srgbClr val="00B050"/>
            </a:solidFill>
          </a:ln>
        </p:spPr>
        <p:txBody>
          <a:bodyPr wrap="square">
            <a:spAutoFit/>
          </a:bodyPr>
          <a:lstStyle/>
          <a:p>
            <a:pPr marL="457200" indent="-457200">
              <a:spcBef>
                <a:spcPct val="50000"/>
              </a:spcBef>
            </a:pPr>
            <a:r>
              <a:rPr lang="en-US" altLang="zh-CN" sz="2000" b="1" dirty="0">
                <a:solidFill>
                  <a:srgbClr val="FF0000"/>
                </a:solidFill>
                <a:ea typeface="楷体_GB2312" pitchFamily="49" charset="-122"/>
              </a:rPr>
              <a:t>8086</a:t>
            </a:r>
            <a:r>
              <a:rPr lang="zh-CN" altLang="en-US" sz="2000" b="1" dirty="0">
                <a:solidFill>
                  <a:srgbClr val="FF0000"/>
                </a:solidFill>
                <a:ea typeface="楷体_GB2312" pitchFamily="49" charset="-122"/>
              </a:rPr>
              <a:t>不允许</a:t>
            </a:r>
            <a:r>
              <a:rPr lang="en-US" altLang="zh-CN" sz="2000" b="1" dirty="0">
                <a:solidFill>
                  <a:srgbClr val="FF0000"/>
                </a:solidFill>
                <a:ea typeface="楷体_GB2312" pitchFamily="49" charset="-122"/>
              </a:rPr>
              <a:t>push</a:t>
            </a:r>
            <a:r>
              <a:rPr lang="zh-CN" altLang="en-US" sz="2000" b="1" dirty="0">
                <a:solidFill>
                  <a:srgbClr val="FF0000"/>
                </a:solidFill>
                <a:ea typeface="楷体_GB2312" pitchFamily="49" charset="-122"/>
              </a:rPr>
              <a:t>指令使用立即数寻址</a:t>
            </a:r>
            <a:endParaRPr lang="zh-CN" altLang="en-US" sz="2000" b="0" dirty="0">
              <a:solidFill>
                <a:srgbClr val="FF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91897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32769"/>
          <p:cNvSpPr txBox="1"/>
          <p:nvPr/>
        </p:nvSpPr>
        <p:spPr>
          <a:xfrm>
            <a:off x="1600200" y="1085057"/>
            <a:ext cx="5410200" cy="427038"/>
          </a:xfrm>
          <a:prstGeom prst="rect">
            <a:avLst/>
          </a:prstGeom>
          <a:noFill/>
          <a:ln w="9525">
            <a:noFill/>
          </a:ln>
        </p:spPr>
        <p:txBody>
          <a:bodyPr>
            <a:spAutoFit/>
          </a:bodyPr>
          <a:lstStyle/>
          <a:p>
            <a:pPr algn="just" eaLnBrk="0" hangingPunct="0"/>
            <a:r>
              <a:rPr lang="zh-CN" altLang="en-US" sz="2200" b="1" dirty="0">
                <a:solidFill>
                  <a:srgbClr val="000000"/>
                </a:solidFill>
                <a:latin typeface="Times New Roman" panose="02020603050405020304" pitchFamily="18" charset="0"/>
              </a:rPr>
              <a:t>例：假设 </a:t>
            </a:r>
            <a:r>
              <a:rPr lang="zh-CN" altLang="zh-CN" sz="2200" b="1" dirty="0">
                <a:solidFill>
                  <a:srgbClr val="000000"/>
                </a:solidFill>
                <a:latin typeface="Times New Roman" panose="02020603050405020304" pitchFamily="18" charset="0"/>
              </a:rPr>
              <a:t>(AX) = 2107 H ,  执行</a:t>
            </a:r>
            <a:r>
              <a:rPr lang="zh-CN" altLang="en-US" sz="2200" b="1" dirty="0">
                <a:solidFill>
                  <a:srgbClr val="000000"/>
                </a:solidFill>
                <a:latin typeface="Times New Roman" panose="02020603050405020304" pitchFamily="18" charset="0"/>
              </a:rPr>
              <a:t>  </a:t>
            </a:r>
            <a:r>
              <a:rPr lang="en-US" altLang="zh-CN" sz="2200" b="1" dirty="0">
                <a:solidFill>
                  <a:srgbClr val="000000"/>
                </a:solidFill>
                <a:latin typeface="Times New Roman" panose="02020603050405020304" pitchFamily="18" charset="0"/>
              </a:rPr>
              <a:t>PUSH  AX</a:t>
            </a:r>
            <a:endParaRPr lang="en-US" altLang="zh-CN" sz="2200" dirty="0">
              <a:solidFill>
                <a:srgbClr val="000000"/>
              </a:solidFill>
              <a:latin typeface="Times New Roman" panose="02020603050405020304" pitchFamily="18" charset="0"/>
            </a:endParaRPr>
          </a:p>
        </p:txBody>
      </p:sp>
      <p:sp>
        <p:nvSpPr>
          <p:cNvPr id="32771" name="直接连接符 32770"/>
          <p:cNvSpPr/>
          <p:nvPr/>
        </p:nvSpPr>
        <p:spPr>
          <a:xfrm>
            <a:off x="3962400" y="2286000"/>
            <a:ext cx="0" cy="2590800"/>
          </a:xfrm>
          <a:prstGeom prst="line">
            <a:avLst/>
          </a:prstGeom>
          <a:ln w="12700" cap="sq" cmpd="sng">
            <a:solidFill>
              <a:schemeClr val="bg2"/>
            </a:solidFill>
            <a:prstDash val="solid"/>
            <a:headEnd type="none" w="sm" len="sm"/>
            <a:tailEnd type="none" w="sm" len="sm"/>
          </a:ln>
        </p:spPr>
      </p:sp>
      <p:sp>
        <p:nvSpPr>
          <p:cNvPr id="32772" name="直接连接符 32771"/>
          <p:cNvSpPr/>
          <p:nvPr/>
        </p:nvSpPr>
        <p:spPr>
          <a:xfrm>
            <a:off x="2597150" y="4876800"/>
            <a:ext cx="1365250" cy="0"/>
          </a:xfrm>
          <a:prstGeom prst="line">
            <a:avLst/>
          </a:prstGeom>
          <a:ln w="12700" cap="sq" cmpd="sng">
            <a:solidFill>
              <a:schemeClr val="bg2"/>
            </a:solidFill>
            <a:prstDash val="solid"/>
            <a:headEnd type="none" w="sm" len="sm"/>
            <a:tailEnd type="none" w="sm" len="sm"/>
          </a:ln>
        </p:spPr>
      </p:sp>
      <p:sp>
        <p:nvSpPr>
          <p:cNvPr id="32773" name="直接连接符 32772"/>
          <p:cNvSpPr/>
          <p:nvPr/>
        </p:nvSpPr>
        <p:spPr>
          <a:xfrm>
            <a:off x="2597150" y="4495800"/>
            <a:ext cx="1365250" cy="0"/>
          </a:xfrm>
          <a:prstGeom prst="line">
            <a:avLst/>
          </a:prstGeom>
          <a:ln w="12700" cap="sq" cmpd="sng">
            <a:solidFill>
              <a:schemeClr val="bg2"/>
            </a:solidFill>
            <a:prstDash val="solid"/>
            <a:headEnd type="none" w="sm" len="sm"/>
            <a:tailEnd type="none" w="sm" len="sm"/>
          </a:ln>
        </p:spPr>
      </p:sp>
      <p:sp>
        <p:nvSpPr>
          <p:cNvPr id="32774" name="直接连接符 32773"/>
          <p:cNvSpPr/>
          <p:nvPr/>
        </p:nvSpPr>
        <p:spPr>
          <a:xfrm>
            <a:off x="2597150" y="4114800"/>
            <a:ext cx="1365250" cy="0"/>
          </a:xfrm>
          <a:prstGeom prst="line">
            <a:avLst/>
          </a:prstGeom>
          <a:ln w="12700" cap="sq" cmpd="sng">
            <a:solidFill>
              <a:schemeClr val="bg2"/>
            </a:solidFill>
            <a:prstDash val="solid"/>
            <a:headEnd type="none" w="sm" len="sm"/>
            <a:tailEnd type="none" w="sm" len="sm"/>
          </a:ln>
        </p:spPr>
      </p:sp>
      <p:sp>
        <p:nvSpPr>
          <p:cNvPr id="32775" name="直接连接符 32774"/>
          <p:cNvSpPr/>
          <p:nvPr/>
        </p:nvSpPr>
        <p:spPr>
          <a:xfrm>
            <a:off x="2597150" y="3733800"/>
            <a:ext cx="1365250" cy="0"/>
          </a:xfrm>
          <a:prstGeom prst="line">
            <a:avLst/>
          </a:prstGeom>
          <a:ln w="12700" cap="sq" cmpd="sng">
            <a:solidFill>
              <a:schemeClr val="bg2"/>
            </a:solidFill>
            <a:prstDash val="solid"/>
            <a:headEnd type="none" w="sm" len="sm"/>
            <a:tailEnd type="none" w="sm" len="sm"/>
          </a:ln>
        </p:spPr>
      </p:sp>
      <p:sp>
        <p:nvSpPr>
          <p:cNvPr id="32776" name="直接连接符 32775"/>
          <p:cNvSpPr/>
          <p:nvPr/>
        </p:nvSpPr>
        <p:spPr>
          <a:xfrm>
            <a:off x="2597150" y="3352800"/>
            <a:ext cx="1365250" cy="0"/>
          </a:xfrm>
          <a:prstGeom prst="line">
            <a:avLst/>
          </a:prstGeom>
          <a:ln w="12700" cap="sq" cmpd="sng">
            <a:solidFill>
              <a:schemeClr val="bg2"/>
            </a:solidFill>
            <a:prstDash val="solid"/>
            <a:headEnd type="none" w="sm" len="sm"/>
            <a:tailEnd type="none" w="sm" len="sm"/>
          </a:ln>
        </p:spPr>
      </p:sp>
      <p:sp>
        <p:nvSpPr>
          <p:cNvPr id="32777" name="文本框 32776"/>
          <p:cNvSpPr txBox="1"/>
          <p:nvPr/>
        </p:nvSpPr>
        <p:spPr>
          <a:xfrm>
            <a:off x="2955925" y="3429000"/>
            <a:ext cx="647700" cy="1552575"/>
          </a:xfrm>
          <a:prstGeom prst="rect">
            <a:avLst/>
          </a:prstGeom>
          <a:noFill/>
          <a:ln w="12700">
            <a:noFill/>
          </a:ln>
        </p:spPr>
        <p:txBody>
          <a:bodyPr>
            <a:spAutoFit/>
          </a:bodyPr>
          <a:lstStyle/>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endParaRPr lang="en-US" altLang="zh-CN">
              <a:solidFill>
                <a:srgbClr val="000000"/>
              </a:solidFill>
              <a:latin typeface="Times New Roman" panose="02020603050405020304" pitchFamily="18" charset="0"/>
            </a:endParaRPr>
          </a:p>
        </p:txBody>
      </p:sp>
      <p:sp>
        <p:nvSpPr>
          <p:cNvPr id="32778" name="文本框 32777"/>
          <p:cNvSpPr txBox="1"/>
          <p:nvPr/>
        </p:nvSpPr>
        <p:spPr>
          <a:xfrm>
            <a:off x="1447800" y="3352800"/>
            <a:ext cx="1295400" cy="396875"/>
          </a:xfrm>
          <a:prstGeom prst="rect">
            <a:avLst/>
          </a:prstGeom>
          <a:noFill/>
          <a:ln w="9525">
            <a:noFill/>
          </a:ln>
        </p:spPr>
        <p:txBody>
          <a:bodyPr>
            <a:spAutoFit/>
          </a:bodyPr>
          <a:lstStyle/>
          <a:p>
            <a:pPr>
              <a:spcBef>
                <a:spcPct val="50000"/>
              </a:spcBef>
            </a:pP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rPr>
              <a:t>SP</a:t>
            </a: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sym typeface="Symbol" panose="05050102010706020507" pitchFamily="18" charset="2"/>
              </a:rPr>
              <a:t></a:t>
            </a:r>
            <a:endParaRPr lang="en-US" altLang="zh-CN" b="1">
              <a:solidFill>
                <a:srgbClr val="000000"/>
              </a:solidFill>
              <a:latin typeface="Times New Roman" panose="02020603050405020304" pitchFamily="18" charset="0"/>
            </a:endParaRPr>
          </a:p>
        </p:txBody>
      </p:sp>
      <p:sp>
        <p:nvSpPr>
          <p:cNvPr id="32779" name="直接连接符 32778"/>
          <p:cNvSpPr/>
          <p:nvPr/>
        </p:nvSpPr>
        <p:spPr>
          <a:xfrm>
            <a:off x="2597150" y="2286000"/>
            <a:ext cx="0" cy="2590800"/>
          </a:xfrm>
          <a:prstGeom prst="line">
            <a:avLst/>
          </a:prstGeom>
          <a:ln w="12700" cap="sq" cmpd="sng">
            <a:solidFill>
              <a:schemeClr val="bg2"/>
            </a:solidFill>
            <a:prstDash val="solid"/>
            <a:headEnd type="none" w="sm" len="sm"/>
            <a:tailEnd type="none" w="sm" len="sm"/>
          </a:ln>
        </p:spPr>
      </p:sp>
      <p:sp>
        <p:nvSpPr>
          <p:cNvPr id="32780" name="文本框 32779"/>
          <p:cNvSpPr txBox="1"/>
          <p:nvPr/>
        </p:nvSpPr>
        <p:spPr>
          <a:xfrm>
            <a:off x="2209800" y="5181600"/>
            <a:ext cx="2187575" cy="396875"/>
          </a:xfrm>
          <a:prstGeom prst="rect">
            <a:avLst/>
          </a:prstGeom>
          <a:noFill/>
          <a:ln w="12700">
            <a:noFill/>
          </a:ln>
        </p:spPr>
        <p:txBody>
          <a:bodyPr wrap="none">
            <a:spAutoFit/>
          </a:bodyPr>
          <a:lstStyle/>
          <a:p>
            <a:pPr>
              <a:spcBef>
                <a:spcPct val="50000"/>
              </a:spcBef>
            </a:pPr>
            <a:r>
              <a:rPr lang="zh-CN" altLang="zh-CN" sz="2000" b="1" dirty="0">
                <a:solidFill>
                  <a:srgbClr val="000000"/>
                </a:solidFill>
                <a:latin typeface="Times New Roman" panose="02020603050405020304" pitchFamily="18" charset="0"/>
              </a:rPr>
              <a:t>PUSH  AX 执行前</a:t>
            </a:r>
            <a:endParaRPr lang="en-US" altLang="zh-CN">
              <a:solidFill>
                <a:srgbClr val="000000"/>
              </a:solidFill>
              <a:latin typeface="Times New Roman" panose="02020603050405020304" pitchFamily="18" charset="0"/>
            </a:endParaRPr>
          </a:p>
        </p:txBody>
      </p:sp>
      <p:sp>
        <p:nvSpPr>
          <p:cNvPr id="32781" name="文本框 32780"/>
          <p:cNvSpPr txBox="1"/>
          <p:nvPr/>
        </p:nvSpPr>
        <p:spPr>
          <a:xfrm>
            <a:off x="4419600" y="2590800"/>
            <a:ext cx="1295400" cy="396875"/>
          </a:xfrm>
          <a:prstGeom prst="rect">
            <a:avLst/>
          </a:prstGeom>
          <a:noFill/>
          <a:ln w="9525">
            <a:noFill/>
          </a:ln>
        </p:spPr>
        <p:txBody>
          <a:bodyPr>
            <a:spAutoFit/>
          </a:bodyPr>
          <a:lstStyle/>
          <a:p>
            <a:pPr>
              <a:spcBef>
                <a:spcPct val="50000"/>
              </a:spcBef>
            </a:pP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rPr>
              <a:t>SP</a:t>
            </a: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sym typeface="Symbol" panose="05050102010706020507" pitchFamily="18" charset="2"/>
              </a:rPr>
              <a:t></a:t>
            </a:r>
            <a:endParaRPr lang="en-US" altLang="zh-CN" b="1">
              <a:solidFill>
                <a:srgbClr val="000000"/>
              </a:solidFill>
              <a:latin typeface="Times New Roman" panose="02020603050405020304" pitchFamily="18" charset="0"/>
            </a:endParaRPr>
          </a:p>
        </p:txBody>
      </p:sp>
      <p:sp>
        <p:nvSpPr>
          <p:cNvPr id="32782" name="直接连接符 32781"/>
          <p:cNvSpPr/>
          <p:nvPr/>
        </p:nvSpPr>
        <p:spPr>
          <a:xfrm>
            <a:off x="6934200" y="2286000"/>
            <a:ext cx="0" cy="2590800"/>
          </a:xfrm>
          <a:prstGeom prst="line">
            <a:avLst/>
          </a:prstGeom>
          <a:ln w="12700" cap="sq" cmpd="sng">
            <a:solidFill>
              <a:schemeClr val="bg2"/>
            </a:solidFill>
            <a:prstDash val="solid"/>
            <a:headEnd type="none" w="sm" len="sm"/>
            <a:tailEnd type="none" w="sm" len="sm"/>
          </a:ln>
        </p:spPr>
      </p:sp>
      <p:sp>
        <p:nvSpPr>
          <p:cNvPr id="32783" name="直接连接符 32782"/>
          <p:cNvSpPr/>
          <p:nvPr/>
        </p:nvSpPr>
        <p:spPr>
          <a:xfrm>
            <a:off x="5562600" y="4876800"/>
            <a:ext cx="1365250" cy="0"/>
          </a:xfrm>
          <a:prstGeom prst="line">
            <a:avLst/>
          </a:prstGeom>
          <a:ln w="12700" cap="sq" cmpd="sng">
            <a:solidFill>
              <a:schemeClr val="bg2"/>
            </a:solidFill>
            <a:prstDash val="solid"/>
            <a:headEnd type="none" w="sm" len="sm"/>
            <a:tailEnd type="none" w="sm" len="sm"/>
          </a:ln>
        </p:spPr>
      </p:sp>
      <p:sp>
        <p:nvSpPr>
          <p:cNvPr id="32784" name="直接连接符 32783"/>
          <p:cNvSpPr/>
          <p:nvPr/>
        </p:nvSpPr>
        <p:spPr>
          <a:xfrm>
            <a:off x="5568950" y="4495800"/>
            <a:ext cx="1365250" cy="0"/>
          </a:xfrm>
          <a:prstGeom prst="line">
            <a:avLst/>
          </a:prstGeom>
          <a:ln w="12700" cap="sq" cmpd="sng">
            <a:solidFill>
              <a:schemeClr val="bg2"/>
            </a:solidFill>
            <a:prstDash val="solid"/>
            <a:headEnd type="none" w="sm" len="sm"/>
            <a:tailEnd type="none" w="sm" len="sm"/>
          </a:ln>
        </p:spPr>
      </p:sp>
      <p:sp>
        <p:nvSpPr>
          <p:cNvPr id="32785" name="直接连接符 32784"/>
          <p:cNvSpPr/>
          <p:nvPr/>
        </p:nvSpPr>
        <p:spPr>
          <a:xfrm>
            <a:off x="5568950" y="4114800"/>
            <a:ext cx="1365250" cy="0"/>
          </a:xfrm>
          <a:prstGeom prst="line">
            <a:avLst/>
          </a:prstGeom>
          <a:ln w="12700" cap="sq" cmpd="sng">
            <a:solidFill>
              <a:schemeClr val="bg2"/>
            </a:solidFill>
            <a:prstDash val="solid"/>
            <a:headEnd type="none" w="sm" len="sm"/>
            <a:tailEnd type="none" w="sm" len="sm"/>
          </a:ln>
        </p:spPr>
      </p:sp>
      <p:sp>
        <p:nvSpPr>
          <p:cNvPr id="32786" name="直接连接符 32785"/>
          <p:cNvSpPr/>
          <p:nvPr/>
        </p:nvSpPr>
        <p:spPr>
          <a:xfrm>
            <a:off x="5568950" y="3733800"/>
            <a:ext cx="1365250" cy="0"/>
          </a:xfrm>
          <a:prstGeom prst="line">
            <a:avLst/>
          </a:prstGeom>
          <a:ln w="12700" cap="sq" cmpd="sng">
            <a:solidFill>
              <a:schemeClr val="bg2"/>
            </a:solidFill>
            <a:prstDash val="solid"/>
            <a:headEnd type="none" w="sm" len="sm"/>
            <a:tailEnd type="none" w="sm" len="sm"/>
          </a:ln>
        </p:spPr>
      </p:sp>
      <p:sp>
        <p:nvSpPr>
          <p:cNvPr id="32787" name="直接连接符 32786"/>
          <p:cNvSpPr/>
          <p:nvPr/>
        </p:nvSpPr>
        <p:spPr>
          <a:xfrm>
            <a:off x="5568950" y="3352800"/>
            <a:ext cx="1365250" cy="0"/>
          </a:xfrm>
          <a:prstGeom prst="line">
            <a:avLst/>
          </a:prstGeom>
          <a:ln w="12700" cap="sq" cmpd="sng">
            <a:solidFill>
              <a:schemeClr val="bg2"/>
            </a:solidFill>
            <a:prstDash val="solid"/>
            <a:headEnd type="none" w="sm" len="sm"/>
            <a:tailEnd type="none" w="sm" len="sm"/>
          </a:ln>
        </p:spPr>
      </p:sp>
      <p:sp>
        <p:nvSpPr>
          <p:cNvPr id="32788" name="文本框 32787"/>
          <p:cNvSpPr txBox="1"/>
          <p:nvPr/>
        </p:nvSpPr>
        <p:spPr>
          <a:xfrm>
            <a:off x="5927725" y="3429000"/>
            <a:ext cx="647700" cy="1552575"/>
          </a:xfrm>
          <a:prstGeom prst="rect">
            <a:avLst/>
          </a:prstGeom>
          <a:noFill/>
          <a:ln w="12700">
            <a:noFill/>
          </a:ln>
        </p:spPr>
        <p:txBody>
          <a:bodyPr>
            <a:spAutoFit/>
          </a:bodyPr>
          <a:lstStyle/>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endParaRPr lang="en-US" altLang="zh-CN">
              <a:solidFill>
                <a:srgbClr val="000000"/>
              </a:solidFill>
              <a:latin typeface="Times New Roman" panose="02020603050405020304" pitchFamily="18" charset="0"/>
            </a:endParaRPr>
          </a:p>
        </p:txBody>
      </p:sp>
      <p:sp>
        <p:nvSpPr>
          <p:cNvPr id="32789" name="直接连接符 32788"/>
          <p:cNvSpPr/>
          <p:nvPr/>
        </p:nvSpPr>
        <p:spPr>
          <a:xfrm>
            <a:off x="5568950" y="2286000"/>
            <a:ext cx="0" cy="2590800"/>
          </a:xfrm>
          <a:prstGeom prst="line">
            <a:avLst/>
          </a:prstGeom>
          <a:ln w="12700" cap="sq" cmpd="sng">
            <a:solidFill>
              <a:schemeClr val="bg2"/>
            </a:solidFill>
            <a:prstDash val="solid"/>
            <a:headEnd type="none" w="sm" len="sm"/>
            <a:tailEnd type="none" w="sm" len="sm"/>
          </a:ln>
        </p:spPr>
      </p:sp>
      <p:sp>
        <p:nvSpPr>
          <p:cNvPr id="32790" name="直接连接符 32789"/>
          <p:cNvSpPr/>
          <p:nvPr/>
        </p:nvSpPr>
        <p:spPr>
          <a:xfrm>
            <a:off x="5572125" y="2590800"/>
            <a:ext cx="1365250" cy="0"/>
          </a:xfrm>
          <a:prstGeom prst="line">
            <a:avLst/>
          </a:prstGeom>
          <a:ln w="12700" cap="sq" cmpd="sng">
            <a:solidFill>
              <a:schemeClr val="bg2"/>
            </a:solidFill>
            <a:prstDash val="solid"/>
            <a:headEnd type="none" w="sm" len="sm"/>
            <a:tailEnd type="none" w="sm" len="sm"/>
          </a:ln>
        </p:spPr>
      </p:sp>
      <p:sp>
        <p:nvSpPr>
          <p:cNvPr id="32791" name="矩形 32790"/>
          <p:cNvSpPr/>
          <p:nvPr/>
        </p:nvSpPr>
        <p:spPr>
          <a:xfrm>
            <a:off x="5943600" y="2617788"/>
            <a:ext cx="838200" cy="779462"/>
          </a:xfrm>
          <a:prstGeom prst="rect">
            <a:avLst/>
          </a:prstGeom>
          <a:noFill/>
          <a:ln w="12700">
            <a:noFill/>
          </a:ln>
        </p:spPr>
        <p:txBody>
          <a:bodyPr>
            <a:spAutoFit/>
          </a:bodyPr>
          <a:lstStyle/>
          <a:p>
            <a:pPr>
              <a:spcBef>
                <a:spcPct val="50000"/>
              </a:spcBef>
            </a:pPr>
            <a:r>
              <a:rPr lang="en-US" altLang="zh-CN" sz="1800" b="1">
                <a:solidFill>
                  <a:srgbClr val="000000"/>
                </a:solidFill>
                <a:latin typeface="Lucida Sans Unicode" panose="020B0602030504020204" pitchFamily="34" charset="0"/>
              </a:rPr>
              <a:t>07H</a:t>
            </a:r>
          </a:p>
          <a:p>
            <a:pPr>
              <a:spcBef>
                <a:spcPct val="50000"/>
              </a:spcBef>
            </a:pPr>
            <a:r>
              <a:rPr lang="en-US" altLang="zh-CN" sz="1800" b="1">
                <a:solidFill>
                  <a:srgbClr val="000000"/>
                </a:solidFill>
                <a:latin typeface="Lucida Sans Unicode" panose="020B0602030504020204" pitchFamily="34" charset="0"/>
              </a:rPr>
              <a:t>21H</a:t>
            </a:r>
          </a:p>
        </p:txBody>
      </p:sp>
      <p:sp>
        <p:nvSpPr>
          <p:cNvPr id="32792" name="文本框 32791"/>
          <p:cNvSpPr txBox="1"/>
          <p:nvPr/>
        </p:nvSpPr>
        <p:spPr>
          <a:xfrm>
            <a:off x="7010400" y="2209800"/>
            <a:ext cx="1143000" cy="2682875"/>
          </a:xfrm>
          <a:prstGeom prst="rect">
            <a:avLst/>
          </a:prstGeom>
          <a:noFill/>
          <a:ln w="9525">
            <a:noFill/>
          </a:ln>
        </p:spPr>
        <p:txBody>
          <a:bodyPr>
            <a:spAutoFit/>
          </a:bodyPr>
          <a:lstStyle/>
          <a:p>
            <a:pPr>
              <a:spcBef>
                <a:spcPct val="50000"/>
              </a:spcBef>
            </a:pPr>
            <a:r>
              <a:rPr lang="zh-CN" altLang="en-US" sz="2000" b="1" dirty="0">
                <a:solidFill>
                  <a:srgbClr val="000000"/>
                </a:solidFill>
                <a:latin typeface="Times New Roman" panose="02020603050405020304" pitchFamily="18" charset="0"/>
                <a:ea typeface="楷体_GB2312" pitchFamily="49" charset="-122"/>
              </a:rPr>
              <a:t>低地址</a:t>
            </a:r>
          </a:p>
          <a:p>
            <a:pPr>
              <a:spcBef>
                <a:spcPct val="50000"/>
              </a:spcBef>
            </a:pPr>
            <a:endParaRPr lang="zh-CN" altLang="en-US" sz="2000" b="1" dirty="0">
              <a:solidFill>
                <a:srgbClr val="000000"/>
              </a:solidFill>
              <a:latin typeface="Times New Roman" panose="02020603050405020304" pitchFamily="18" charset="0"/>
              <a:ea typeface="楷体_GB2312" pitchFamily="49" charset="-122"/>
            </a:endParaRPr>
          </a:p>
          <a:p>
            <a:pPr>
              <a:spcBef>
                <a:spcPct val="50000"/>
              </a:spcBef>
            </a:pPr>
            <a:endParaRPr lang="zh-CN" altLang="en-US" sz="2000" b="1" dirty="0">
              <a:solidFill>
                <a:srgbClr val="000000"/>
              </a:solidFill>
              <a:latin typeface="Times New Roman" panose="02020603050405020304" pitchFamily="18" charset="0"/>
              <a:ea typeface="楷体_GB2312" pitchFamily="49" charset="-122"/>
            </a:endParaRPr>
          </a:p>
          <a:p>
            <a:pPr>
              <a:spcBef>
                <a:spcPct val="50000"/>
              </a:spcBef>
            </a:pPr>
            <a:endParaRPr lang="zh-CN" altLang="en-US" sz="2000" b="1" dirty="0">
              <a:solidFill>
                <a:srgbClr val="000000"/>
              </a:solidFill>
              <a:latin typeface="Times New Roman" panose="02020603050405020304" pitchFamily="18" charset="0"/>
              <a:ea typeface="楷体_GB2312" pitchFamily="49" charset="-122"/>
            </a:endParaRPr>
          </a:p>
          <a:p>
            <a:pPr>
              <a:spcBef>
                <a:spcPct val="50000"/>
              </a:spcBef>
            </a:pPr>
            <a:r>
              <a:rPr lang="zh-CN" altLang="en-US" sz="2000" b="1" dirty="0">
                <a:solidFill>
                  <a:srgbClr val="000000"/>
                </a:solidFill>
                <a:latin typeface="Times New Roman" panose="02020603050405020304" pitchFamily="18" charset="0"/>
                <a:ea typeface="楷体_GB2312" pitchFamily="49" charset="-122"/>
              </a:rPr>
              <a:t>  </a:t>
            </a:r>
          </a:p>
          <a:p>
            <a:pPr>
              <a:spcBef>
                <a:spcPct val="50000"/>
              </a:spcBef>
            </a:pPr>
            <a:r>
              <a:rPr lang="zh-CN" altLang="en-US" sz="2000" b="1" dirty="0">
                <a:solidFill>
                  <a:srgbClr val="000000"/>
                </a:solidFill>
                <a:latin typeface="Times New Roman" panose="02020603050405020304" pitchFamily="18" charset="0"/>
                <a:ea typeface="楷体_GB2312" pitchFamily="49" charset="-122"/>
              </a:rPr>
              <a:t>高地址</a:t>
            </a:r>
            <a:endParaRPr lang="zh-CN" altLang="en-US" sz="2000" b="1">
              <a:solidFill>
                <a:srgbClr val="000000"/>
              </a:solidFill>
              <a:latin typeface="Times New Roman" panose="02020603050405020304" pitchFamily="18" charset="0"/>
              <a:ea typeface="楷体_GB2312" pitchFamily="49" charset="-122"/>
            </a:endParaRPr>
          </a:p>
        </p:txBody>
      </p:sp>
      <p:sp>
        <p:nvSpPr>
          <p:cNvPr id="32793" name="直接连接符 32792"/>
          <p:cNvSpPr/>
          <p:nvPr/>
        </p:nvSpPr>
        <p:spPr>
          <a:xfrm>
            <a:off x="5572125" y="2971800"/>
            <a:ext cx="1365250" cy="0"/>
          </a:xfrm>
          <a:prstGeom prst="line">
            <a:avLst/>
          </a:prstGeom>
          <a:ln w="12700" cap="sq" cmpd="sng">
            <a:solidFill>
              <a:schemeClr val="bg2"/>
            </a:solidFill>
            <a:prstDash val="solid"/>
            <a:headEnd type="none" w="sm" len="sm"/>
            <a:tailEnd type="none" w="sm" len="sm"/>
          </a:ln>
        </p:spPr>
      </p:sp>
      <p:sp>
        <p:nvSpPr>
          <p:cNvPr id="32794" name="文本框 32793"/>
          <p:cNvSpPr txBox="1"/>
          <p:nvPr/>
        </p:nvSpPr>
        <p:spPr>
          <a:xfrm>
            <a:off x="5192737" y="5181600"/>
            <a:ext cx="2187575" cy="396875"/>
          </a:xfrm>
          <a:prstGeom prst="rect">
            <a:avLst/>
          </a:prstGeom>
          <a:noFill/>
          <a:ln w="12700">
            <a:noFill/>
          </a:ln>
        </p:spPr>
        <p:txBody>
          <a:bodyPr wrap="none">
            <a:spAutoFit/>
          </a:bodyPr>
          <a:lstStyle/>
          <a:p>
            <a:pPr>
              <a:spcBef>
                <a:spcPct val="50000"/>
              </a:spcBef>
            </a:pPr>
            <a:r>
              <a:rPr lang="zh-CN" altLang="zh-CN" sz="2000" b="1" dirty="0">
                <a:solidFill>
                  <a:srgbClr val="000000"/>
                </a:solidFill>
                <a:latin typeface="Times New Roman" panose="02020603050405020304" pitchFamily="18" charset="0"/>
              </a:rPr>
              <a:t>PUSH  AX 执行后</a:t>
            </a:r>
            <a:endParaRPr lang="en-US" altLang="zh-CN" dirty="0">
              <a:solidFill>
                <a:srgbClr val="000000"/>
              </a:solidFill>
              <a:latin typeface="Times New Roman" panose="02020603050405020304" pitchFamily="18" charset="0"/>
            </a:endParaRPr>
          </a:p>
        </p:txBody>
      </p:sp>
      <p:grpSp>
        <p:nvGrpSpPr>
          <p:cNvPr id="32795" name="组合 32794"/>
          <p:cNvGrpSpPr/>
          <p:nvPr/>
        </p:nvGrpSpPr>
        <p:grpSpPr>
          <a:xfrm>
            <a:off x="7162800" y="3124200"/>
            <a:ext cx="1295400" cy="838200"/>
            <a:chOff x="4416" y="2352"/>
            <a:chExt cx="816" cy="528"/>
          </a:xfrm>
        </p:grpSpPr>
        <p:sp>
          <p:nvSpPr>
            <p:cNvPr id="32796" name="文本框 32795"/>
            <p:cNvSpPr txBox="1"/>
            <p:nvPr/>
          </p:nvSpPr>
          <p:spPr>
            <a:xfrm>
              <a:off x="4416" y="2544"/>
              <a:ext cx="816" cy="250"/>
            </a:xfrm>
            <a:prstGeom prst="rect">
              <a:avLst/>
            </a:prstGeom>
            <a:noFill/>
            <a:ln w="9525">
              <a:noFill/>
            </a:ln>
          </p:spPr>
          <p:txBody>
            <a:bodyPr>
              <a:spAutoFit/>
            </a:bodyPr>
            <a:lstStyle/>
            <a:p>
              <a:pPr>
                <a:spcBef>
                  <a:spcPct val="50000"/>
                </a:spcBef>
              </a:pPr>
              <a:r>
                <a:rPr lang="zh-CN" altLang="en-US" sz="2000" b="1" dirty="0">
                  <a:solidFill>
                    <a:srgbClr val="000000"/>
                  </a:solidFill>
                  <a:latin typeface="Times New Roman" panose="02020603050405020304" pitchFamily="18" charset="0"/>
                </a:rPr>
                <a:t>进栈方向</a:t>
              </a:r>
              <a:endParaRPr lang="zh-CN" altLang="en-US" sz="2000" b="1">
                <a:solidFill>
                  <a:srgbClr val="000000"/>
                </a:solidFill>
                <a:latin typeface="Times New Roman" panose="02020603050405020304" pitchFamily="18" charset="0"/>
              </a:endParaRPr>
            </a:p>
          </p:txBody>
        </p:sp>
        <p:sp>
          <p:nvSpPr>
            <p:cNvPr id="32797" name="直接连接符 32796"/>
            <p:cNvSpPr/>
            <p:nvPr/>
          </p:nvSpPr>
          <p:spPr>
            <a:xfrm flipV="1">
              <a:off x="4416" y="2352"/>
              <a:ext cx="0" cy="528"/>
            </a:xfrm>
            <a:prstGeom prst="line">
              <a:avLst/>
            </a:prstGeom>
            <a:ln w="19050" cap="flat" cmpd="sng">
              <a:solidFill>
                <a:schemeClr val="tx2"/>
              </a:solidFill>
              <a:prstDash val="solid"/>
              <a:headEnd type="none" w="med" len="med"/>
              <a:tailEnd type="triangle" w="lg" len="lg"/>
            </a:ln>
          </p:spPr>
        </p:sp>
      </p:grpSp>
      <p:sp>
        <p:nvSpPr>
          <p:cNvPr id="32798" name="直接连接符 32797"/>
          <p:cNvSpPr/>
          <p:nvPr/>
        </p:nvSpPr>
        <p:spPr>
          <a:xfrm>
            <a:off x="5334000" y="2819400"/>
            <a:ext cx="0" cy="762000"/>
          </a:xfrm>
          <a:prstGeom prst="line">
            <a:avLst/>
          </a:prstGeom>
          <a:ln w="12700" cap="sq" cmpd="sng">
            <a:solidFill>
              <a:schemeClr val="bg2"/>
            </a:solidFill>
            <a:prstDash val="solid"/>
            <a:headEnd type="none" w="sm" len="sm"/>
            <a:tailEnd type="none" w="sm" len="sm"/>
          </a:ln>
        </p:spPr>
      </p:sp>
      <p:sp>
        <p:nvSpPr>
          <p:cNvPr id="32799" name="直接连接符 32798"/>
          <p:cNvSpPr/>
          <p:nvPr/>
        </p:nvSpPr>
        <p:spPr>
          <a:xfrm>
            <a:off x="5334000" y="3581400"/>
            <a:ext cx="228600" cy="0"/>
          </a:xfrm>
          <a:prstGeom prst="line">
            <a:avLst/>
          </a:prstGeom>
          <a:ln w="12700" cap="sq" cmpd="sng">
            <a:solidFill>
              <a:schemeClr val="bg2"/>
            </a:solidFill>
            <a:prstDash val="solid"/>
            <a:headEnd type="none" w="sm" len="sm"/>
            <a:tailEnd type="none" w="sm" len="sm"/>
          </a:ln>
        </p:spPr>
      </p:sp>
      <p:sp>
        <p:nvSpPr>
          <p:cNvPr id="32800" name="直接连接符 32799"/>
          <p:cNvSpPr/>
          <p:nvPr/>
        </p:nvSpPr>
        <p:spPr>
          <a:xfrm>
            <a:off x="5257800" y="2819400"/>
            <a:ext cx="76200" cy="0"/>
          </a:xfrm>
          <a:prstGeom prst="line">
            <a:avLst/>
          </a:prstGeom>
          <a:ln w="12700" cap="sq" cmpd="sng">
            <a:solidFill>
              <a:schemeClr val="bg2"/>
            </a:solidFill>
            <a:prstDash val="solid"/>
            <a:headEnd type="none" w="sm" len="sm"/>
            <a:tailEnd type="none" w="sm" len="sm"/>
          </a:ln>
        </p:spPr>
      </p:sp>
      <p:sp>
        <p:nvSpPr>
          <p:cNvPr id="32801" name="上下箭头 32800"/>
          <p:cNvSpPr/>
          <p:nvPr/>
        </p:nvSpPr>
        <p:spPr>
          <a:xfrm>
            <a:off x="3203575" y="2060575"/>
            <a:ext cx="144463" cy="647700"/>
          </a:xfrm>
          <a:prstGeom prst="upDownArrow">
            <a:avLst>
              <a:gd name="adj1" fmla="val 50000"/>
              <a:gd name="adj2" fmla="val 89670"/>
            </a:avLst>
          </a:prstGeom>
          <a:solidFill>
            <a:schemeClr val="accent1"/>
          </a:solidFill>
          <a:ln w="12700" cap="sq" cmpd="sng">
            <a:solidFill>
              <a:schemeClr val="bg2"/>
            </a:solidFill>
            <a:prstDash val="solid"/>
            <a:miter/>
            <a:headEnd type="none" w="sm" len="sm"/>
            <a:tailEnd type="none" w="sm" len="sm"/>
          </a:ln>
        </p:spPr>
        <p:txBody>
          <a:bodyPr/>
          <a:lstStyle/>
          <a:p>
            <a:endParaRPr lang="zh-CN" altLang="en-US"/>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35" name="文本框 34">
            <a:extLst>
              <a:ext uri="{FF2B5EF4-FFF2-40B4-BE49-F238E27FC236}">
                <a16:creationId xmlns:a16="http://schemas.microsoft.com/office/drawing/2014/main" id="{38A25F6B-4242-4D3C-97D9-216DBF4249B9}"/>
              </a:ext>
            </a:extLst>
          </p:cNvPr>
          <p:cNvSpPr txBox="1"/>
          <p:nvPr/>
        </p:nvSpPr>
        <p:spPr>
          <a:xfrm>
            <a:off x="1405976" y="2027237"/>
            <a:ext cx="1295400" cy="396875"/>
          </a:xfrm>
          <a:prstGeom prst="rect">
            <a:avLst/>
          </a:prstGeom>
          <a:noFill/>
          <a:ln w="9525">
            <a:noFill/>
          </a:ln>
        </p:spPr>
        <p:txBody>
          <a:bodyPr>
            <a:spAutoFit/>
          </a:bodyPr>
          <a:lstStyle/>
          <a:p>
            <a:pPr>
              <a:spcBef>
                <a:spcPct val="50000"/>
              </a:spcBef>
            </a:pP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SS</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sym typeface="Symbol" panose="05050102010706020507" pitchFamily="18" charset="2"/>
              </a:rPr>
              <a:t></a:t>
            </a:r>
            <a:endParaRPr lang="en-US" altLang="zh-CN" b="1" dirty="0">
              <a:solidFill>
                <a:srgbClr val="000000"/>
              </a:solidFill>
              <a:latin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3793"/>
          <p:cNvSpPr txBox="1"/>
          <p:nvPr/>
        </p:nvSpPr>
        <p:spPr>
          <a:xfrm>
            <a:off x="1676400" y="2438400"/>
            <a:ext cx="1295400" cy="396875"/>
          </a:xfrm>
          <a:prstGeom prst="rect">
            <a:avLst/>
          </a:prstGeom>
          <a:noFill/>
          <a:ln w="9525">
            <a:noFill/>
          </a:ln>
        </p:spPr>
        <p:txBody>
          <a:bodyPr>
            <a:spAutoFit/>
          </a:bodyPr>
          <a:lstStyle/>
          <a:p>
            <a:pPr>
              <a:spcBef>
                <a:spcPct val="50000"/>
              </a:spcBef>
            </a:pP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rPr>
              <a:t>SP</a:t>
            </a: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sym typeface="Symbol" panose="05050102010706020507" pitchFamily="18" charset="2"/>
              </a:rPr>
              <a:t></a:t>
            </a:r>
            <a:endParaRPr lang="en-US" altLang="zh-CN" b="1">
              <a:solidFill>
                <a:srgbClr val="000000"/>
              </a:solidFill>
              <a:latin typeface="Times New Roman" panose="02020603050405020304" pitchFamily="18" charset="0"/>
            </a:endParaRPr>
          </a:p>
        </p:txBody>
      </p:sp>
      <p:sp>
        <p:nvSpPr>
          <p:cNvPr id="33795" name="直接连接符 33794"/>
          <p:cNvSpPr/>
          <p:nvPr/>
        </p:nvSpPr>
        <p:spPr>
          <a:xfrm>
            <a:off x="4191000" y="2133600"/>
            <a:ext cx="0" cy="2590800"/>
          </a:xfrm>
          <a:prstGeom prst="line">
            <a:avLst/>
          </a:prstGeom>
          <a:ln w="12700" cap="sq" cmpd="sng">
            <a:solidFill>
              <a:schemeClr val="bg2"/>
            </a:solidFill>
            <a:prstDash val="solid"/>
            <a:headEnd type="none" w="sm" len="sm"/>
            <a:tailEnd type="none" w="sm" len="sm"/>
          </a:ln>
        </p:spPr>
      </p:sp>
      <p:sp>
        <p:nvSpPr>
          <p:cNvPr id="33796" name="直接连接符 33795"/>
          <p:cNvSpPr/>
          <p:nvPr/>
        </p:nvSpPr>
        <p:spPr>
          <a:xfrm>
            <a:off x="2819400" y="4724400"/>
            <a:ext cx="1365250" cy="0"/>
          </a:xfrm>
          <a:prstGeom prst="line">
            <a:avLst/>
          </a:prstGeom>
          <a:ln w="12700" cap="sq" cmpd="sng">
            <a:solidFill>
              <a:schemeClr val="bg2"/>
            </a:solidFill>
            <a:prstDash val="solid"/>
            <a:headEnd type="none" w="sm" len="sm"/>
            <a:tailEnd type="none" w="sm" len="sm"/>
          </a:ln>
        </p:spPr>
      </p:sp>
      <p:sp>
        <p:nvSpPr>
          <p:cNvPr id="33797" name="直接连接符 33796"/>
          <p:cNvSpPr/>
          <p:nvPr/>
        </p:nvSpPr>
        <p:spPr>
          <a:xfrm>
            <a:off x="2825750" y="4343400"/>
            <a:ext cx="1365250" cy="0"/>
          </a:xfrm>
          <a:prstGeom prst="line">
            <a:avLst/>
          </a:prstGeom>
          <a:ln w="12700" cap="sq" cmpd="sng">
            <a:solidFill>
              <a:schemeClr val="bg2"/>
            </a:solidFill>
            <a:prstDash val="solid"/>
            <a:headEnd type="none" w="sm" len="sm"/>
            <a:tailEnd type="none" w="sm" len="sm"/>
          </a:ln>
        </p:spPr>
      </p:sp>
      <p:sp>
        <p:nvSpPr>
          <p:cNvPr id="33798" name="直接连接符 33797"/>
          <p:cNvSpPr/>
          <p:nvPr/>
        </p:nvSpPr>
        <p:spPr>
          <a:xfrm>
            <a:off x="2825750" y="3962400"/>
            <a:ext cx="1365250" cy="0"/>
          </a:xfrm>
          <a:prstGeom prst="line">
            <a:avLst/>
          </a:prstGeom>
          <a:ln w="12700" cap="sq" cmpd="sng">
            <a:solidFill>
              <a:schemeClr val="bg2"/>
            </a:solidFill>
            <a:prstDash val="solid"/>
            <a:headEnd type="none" w="sm" len="sm"/>
            <a:tailEnd type="none" w="sm" len="sm"/>
          </a:ln>
        </p:spPr>
      </p:sp>
      <p:sp>
        <p:nvSpPr>
          <p:cNvPr id="33799" name="直接连接符 33798"/>
          <p:cNvSpPr/>
          <p:nvPr/>
        </p:nvSpPr>
        <p:spPr>
          <a:xfrm>
            <a:off x="2825750" y="3581400"/>
            <a:ext cx="1365250" cy="0"/>
          </a:xfrm>
          <a:prstGeom prst="line">
            <a:avLst/>
          </a:prstGeom>
          <a:ln w="12700" cap="sq" cmpd="sng">
            <a:solidFill>
              <a:schemeClr val="bg2"/>
            </a:solidFill>
            <a:prstDash val="solid"/>
            <a:headEnd type="none" w="sm" len="sm"/>
            <a:tailEnd type="none" w="sm" len="sm"/>
          </a:ln>
        </p:spPr>
      </p:sp>
      <p:sp>
        <p:nvSpPr>
          <p:cNvPr id="33800" name="直接连接符 33799"/>
          <p:cNvSpPr/>
          <p:nvPr/>
        </p:nvSpPr>
        <p:spPr>
          <a:xfrm>
            <a:off x="2825750" y="3200400"/>
            <a:ext cx="1365250" cy="0"/>
          </a:xfrm>
          <a:prstGeom prst="line">
            <a:avLst/>
          </a:prstGeom>
          <a:ln w="12700" cap="sq" cmpd="sng">
            <a:solidFill>
              <a:schemeClr val="bg2"/>
            </a:solidFill>
            <a:prstDash val="solid"/>
            <a:headEnd type="none" w="sm" len="sm"/>
            <a:tailEnd type="none" w="sm" len="sm"/>
          </a:ln>
        </p:spPr>
      </p:sp>
      <p:sp>
        <p:nvSpPr>
          <p:cNvPr id="33801" name="文本框 33800"/>
          <p:cNvSpPr txBox="1"/>
          <p:nvPr/>
        </p:nvSpPr>
        <p:spPr>
          <a:xfrm>
            <a:off x="3184525" y="3276600"/>
            <a:ext cx="647700" cy="1552575"/>
          </a:xfrm>
          <a:prstGeom prst="rect">
            <a:avLst/>
          </a:prstGeom>
          <a:noFill/>
          <a:ln w="12700">
            <a:noFill/>
          </a:ln>
        </p:spPr>
        <p:txBody>
          <a:bodyPr>
            <a:spAutoFit/>
          </a:bodyPr>
          <a:lstStyle/>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endParaRPr lang="en-US" altLang="zh-CN">
              <a:solidFill>
                <a:srgbClr val="000000"/>
              </a:solidFill>
              <a:latin typeface="Times New Roman" panose="02020603050405020304" pitchFamily="18" charset="0"/>
            </a:endParaRPr>
          </a:p>
        </p:txBody>
      </p:sp>
      <p:sp>
        <p:nvSpPr>
          <p:cNvPr id="33802" name="直接连接符 33801"/>
          <p:cNvSpPr/>
          <p:nvPr/>
        </p:nvSpPr>
        <p:spPr>
          <a:xfrm>
            <a:off x="2825750" y="2133600"/>
            <a:ext cx="0" cy="2590800"/>
          </a:xfrm>
          <a:prstGeom prst="line">
            <a:avLst/>
          </a:prstGeom>
          <a:ln w="12700" cap="sq" cmpd="sng">
            <a:solidFill>
              <a:schemeClr val="bg2"/>
            </a:solidFill>
            <a:prstDash val="solid"/>
            <a:headEnd type="none" w="sm" len="sm"/>
            <a:tailEnd type="none" w="sm" len="sm"/>
          </a:ln>
        </p:spPr>
      </p:sp>
      <p:sp>
        <p:nvSpPr>
          <p:cNvPr id="33803" name="直接连接符 33802"/>
          <p:cNvSpPr/>
          <p:nvPr/>
        </p:nvSpPr>
        <p:spPr>
          <a:xfrm>
            <a:off x="2828925" y="2438400"/>
            <a:ext cx="1365250" cy="0"/>
          </a:xfrm>
          <a:prstGeom prst="line">
            <a:avLst/>
          </a:prstGeom>
          <a:ln w="12700" cap="sq" cmpd="sng">
            <a:solidFill>
              <a:schemeClr val="bg2"/>
            </a:solidFill>
            <a:prstDash val="solid"/>
            <a:headEnd type="none" w="sm" len="sm"/>
            <a:tailEnd type="none" w="sm" len="sm"/>
          </a:ln>
        </p:spPr>
      </p:sp>
      <p:sp>
        <p:nvSpPr>
          <p:cNvPr id="33804" name="矩形 33803"/>
          <p:cNvSpPr/>
          <p:nvPr/>
        </p:nvSpPr>
        <p:spPr>
          <a:xfrm>
            <a:off x="3200400" y="2465388"/>
            <a:ext cx="838200" cy="779462"/>
          </a:xfrm>
          <a:prstGeom prst="rect">
            <a:avLst/>
          </a:prstGeom>
          <a:noFill/>
          <a:ln w="12700">
            <a:noFill/>
          </a:ln>
        </p:spPr>
        <p:txBody>
          <a:bodyPr>
            <a:spAutoFit/>
          </a:bodyPr>
          <a:lstStyle/>
          <a:p>
            <a:pPr>
              <a:spcBef>
                <a:spcPct val="50000"/>
              </a:spcBef>
            </a:pPr>
            <a:r>
              <a:rPr lang="en-US" altLang="zh-CN" sz="1800" b="1">
                <a:solidFill>
                  <a:srgbClr val="000000"/>
                </a:solidFill>
                <a:latin typeface="Lucida Sans Unicode" panose="020B0602030504020204" pitchFamily="34" charset="0"/>
              </a:rPr>
              <a:t>07H</a:t>
            </a:r>
          </a:p>
          <a:p>
            <a:pPr>
              <a:spcBef>
                <a:spcPct val="50000"/>
              </a:spcBef>
            </a:pPr>
            <a:r>
              <a:rPr lang="en-US" altLang="zh-CN" sz="1800" b="1">
                <a:solidFill>
                  <a:srgbClr val="000000"/>
                </a:solidFill>
                <a:latin typeface="Lucida Sans Unicode" panose="020B0602030504020204" pitchFamily="34" charset="0"/>
              </a:rPr>
              <a:t>21H</a:t>
            </a:r>
          </a:p>
        </p:txBody>
      </p:sp>
      <p:sp>
        <p:nvSpPr>
          <p:cNvPr id="33805" name="直接连接符 33804"/>
          <p:cNvSpPr/>
          <p:nvPr/>
        </p:nvSpPr>
        <p:spPr>
          <a:xfrm>
            <a:off x="2828925" y="2819400"/>
            <a:ext cx="1365250" cy="0"/>
          </a:xfrm>
          <a:prstGeom prst="line">
            <a:avLst/>
          </a:prstGeom>
          <a:ln w="12700" cap="sq" cmpd="sng">
            <a:solidFill>
              <a:schemeClr val="bg2"/>
            </a:solidFill>
            <a:prstDash val="solid"/>
            <a:headEnd type="none" w="sm" len="sm"/>
            <a:tailEnd type="none" w="sm" len="sm"/>
          </a:ln>
        </p:spPr>
      </p:sp>
      <p:sp>
        <p:nvSpPr>
          <p:cNvPr id="33806" name="文本框 33805"/>
          <p:cNvSpPr txBox="1"/>
          <p:nvPr/>
        </p:nvSpPr>
        <p:spPr>
          <a:xfrm>
            <a:off x="2514600" y="5029200"/>
            <a:ext cx="2003425" cy="396875"/>
          </a:xfrm>
          <a:prstGeom prst="rect">
            <a:avLst/>
          </a:prstGeom>
          <a:noFill/>
          <a:ln w="12700">
            <a:noFill/>
          </a:ln>
        </p:spPr>
        <p:txBody>
          <a:bodyPr wrap="none">
            <a:spAutoFit/>
          </a:bodyPr>
          <a:lstStyle/>
          <a:p>
            <a:pPr>
              <a:spcBef>
                <a:spcPct val="50000"/>
              </a:spcBef>
            </a:pPr>
            <a:r>
              <a:rPr lang="zh-CN" altLang="zh-CN" sz="2000" b="1" dirty="0">
                <a:solidFill>
                  <a:srgbClr val="000000"/>
                </a:solidFill>
                <a:latin typeface="Times New Roman" panose="02020603050405020304" pitchFamily="18" charset="0"/>
              </a:rPr>
              <a:t>POP  BX 执行</a:t>
            </a:r>
            <a:r>
              <a:rPr lang="zh-CN" altLang="en-US" sz="2000" b="1">
                <a:solidFill>
                  <a:srgbClr val="000000"/>
                </a:solidFill>
                <a:latin typeface="Times New Roman" panose="02020603050405020304" pitchFamily="18" charset="0"/>
              </a:rPr>
              <a:t>前</a:t>
            </a:r>
            <a:endParaRPr lang="zh-CN" altLang="en-US">
              <a:solidFill>
                <a:srgbClr val="000000"/>
              </a:solidFill>
              <a:latin typeface="Times New Roman" panose="02020603050405020304" pitchFamily="18" charset="0"/>
            </a:endParaRPr>
          </a:p>
        </p:txBody>
      </p:sp>
      <p:sp>
        <p:nvSpPr>
          <p:cNvPr id="33807" name="文本框 33806"/>
          <p:cNvSpPr txBox="1"/>
          <p:nvPr/>
        </p:nvSpPr>
        <p:spPr>
          <a:xfrm>
            <a:off x="4419600" y="3200400"/>
            <a:ext cx="1295400" cy="396875"/>
          </a:xfrm>
          <a:prstGeom prst="rect">
            <a:avLst/>
          </a:prstGeom>
          <a:noFill/>
          <a:ln w="9525">
            <a:noFill/>
          </a:ln>
        </p:spPr>
        <p:txBody>
          <a:bodyPr>
            <a:spAutoFit/>
          </a:bodyPr>
          <a:lstStyle/>
          <a:p>
            <a:pPr>
              <a:spcBef>
                <a:spcPct val="50000"/>
              </a:spcBef>
            </a:pP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rPr>
              <a:t>SP</a:t>
            </a: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sym typeface="Symbol" panose="05050102010706020507" pitchFamily="18" charset="2"/>
              </a:rPr>
              <a:t></a:t>
            </a:r>
            <a:endParaRPr lang="en-US" altLang="zh-CN" b="1">
              <a:solidFill>
                <a:srgbClr val="000000"/>
              </a:solidFill>
              <a:latin typeface="Times New Roman" panose="02020603050405020304" pitchFamily="18" charset="0"/>
            </a:endParaRPr>
          </a:p>
        </p:txBody>
      </p:sp>
      <p:sp>
        <p:nvSpPr>
          <p:cNvPr id="33808" name="直接连接符 33807"/>
          <p:cNvSpPr/>
          <p:nvPr/>
        </p:nvSpPr>
        <p:spPr>
          <a:xfrm>
            <a:off x="6934200" y="2133600"/>
            <a:ext cx="0" cy="2590800"/>
          </a:xfrm>
          <a:prstGeom prst="line">
            <a:avLst/>
          </a:prstGeom>
          <a:ln w="12700" cap="sq" cmpd="sng">
            <a:solidFill>
              <a:schemeClr val="bg2"/>
            </a:solidFill>
            <a:prstDash val="solid"/>
            <a:headEnd type="none" w="sm" len="sm"/>
            <a:tailEnd type="none" w="sm" len="sm"/>
          </a:ln>
        </p:spPr>
      </p:sp>
      <p:sp>
        <p:nvSpPr>
          <p:cNvPr id="33809" name="直接连接符 33808"/>
          <p:cNvSpPr/>
          <p:nvPr/>
        </p:nvSpPr>
        <p:spPr>
          <a:xfrm>
            <a:off x="5562600" y="4724400"/>
            <a:ext cx="1365250" cy="0"/>
          </a:xfrm>
          <a:prstGeom prst="line">
            <a:avLst/>
          </a:prstGeom>
          <a:ln w="12700" cap="sq" cmpd="sng">
            <a:solidFill>
              <a:schemeClr val="bg2"/>
            </a:solidFill>
            <a:prstDash val="solid"/>
            <a:headEnd type="none" w="sm" len="sm"/>
            <a:tailEnd type="none" w="sm" len="sm"/>
          </a:ln>
        </p:spPr>
      </p:sp>
      <p:sp>
        <p:nvSpPr>
          <p:cNvPr id="33810" name="直接连接符 33809"/>
          <p:cNvSpPr/>
          <p:nvPr/>
        </p:nvSpPr>
        <p:spPr>
          <a:xfrm>
            <a:off x="5568950" y="4343400"/>
            <a:ext cx="1365250" cy="0"/>
          </a:xfrm>
          <a:prstGeom prst="line">
            <a:avLst/>
          </a:prstGeom>
          <a:ln w="12700" cap="sq" cmpd="sng">
            <a:solidFill>
              <a:schemeClr val="bg2"/>
            </a:solidFill>
            <a:prstDash val="solid"/>
            <a:headEnd type="none" w="sm" len="sm"/>
            <a:tailEnd type="none" w="sm" len="sm"/>
          </a:ln>
        </p:spPr>
      </p:sp>
      <p:sp>
        <p:nvSpPr>
          <p:cNvPr id="33811" name="直接连接符 33810"/>
          <p:cNvSpPr/>
          <p:nvPr/>
        </p:nvSpPr>
        <p:spPr>
          <a:xfrm>
            <a:off x="5568950" y="3962400"/>
            <a:ext cx="1365250" cy="0"/>
          </a:xfrm>
          <a:prstGeom prst="line">
            <a:avLst/>
          </a:prstGeom>
          <a:ln w="12700" cap="sq" cmpd="sng">
            <a:solidFill>
              <a:schemeClr val="bg2"/>
            </a:solidFill>
            <a:prstDash val="solid"/>
            <a:headEnd type="none" w="sm" len="sm"/>
            <a:tailEnd type="none" w="sm" len="sm"/>
          </a:ln>
        </p:spPr>
      </p:sp>
      <p:sp>
        <p:nvSpPr>
          <p:cNvPr id="33812" name="直接连接符 33811"/>
          <p:cNvSpPr/>
          <p:nvPr/>
        </p:nvSpPr>
        <p:spPr>
          <a:xfrm>
            <a:off x="5568950" y="3581400"/>
            <a:ext cx="1365250" cy="0"/>
          </a:xfrm>
          <a:prstGeom prst="line">
            <a:avLst/>
          </a:prstGeom>
          <a:ln w="12700" cap="sq" cmpd="sng">
            <a:solidFill>
              <a:schemeClr val="bg2"/>
            </a:solidFill>
            <a:prstDash val="solid"/>
            <a:headEnd type="none" w="sm" len="sm"/>
            <a:tailEnd type="none" w="sm" len="sm"/>
          </a:ln>
        </p:spPr>
      </p:sp>
      <p:sp>
        <p:nvSpPr>
          <p:cNvPr id="33813" name="直接连接符 33812"/>
          <p:cNvSpPr/>
          <p:nvPr/>
        </p:nvSpPr>
        <p:spPr>
          <a:xfrm>
            <a:off x="5568950" y="3200400"/>
            <a:ext cx="1365250" cy="0"/>
          </a:xfrm>
          <a:prstGeom prst="line">
            <a:avLst/>
          </a:prstGeom>
          <a:ln w="12700" cap="sq" cmpd="sng">
            <a:solidFill>
              <a:schemeClr val="bg2"/>
            </a:solidFill>
            <a:prstDash val="solid"/>
            <a:headEnd type="none" w="sm" len="sm"/>
            <a:tailEnd type="none" w="sm" len="sm"/>
          </a:ln>
        </p:spPr>
      </p:sp>
      <p:sp>
        <p:nvSpPr>
          <p:cNvPr id="33814" name="文本框 33813"/>
          <p:cNvSpPr txBox="1"/>
          <p:nvPr/>
        </p:nvSpPr>
        <p:spPr>
          <a:xfrm>
            <a:off x="5927725" y="3276600"/>
            <a:ext cx="647700" cy="1552575"/>
          </a:xfrm>
          <a:prstGeom prst="rect">
            <a:avLst/>
          </a:prstGeom>
          <a:noFill/>
          <a:ln w="12700">
            <a:noFill/>
          </a:ln>
        </p:spPr>
        <p:txBody>
          <a:bodyPr>
            <a:spAutoFit/>
          </a:bodyPr>
          <a:lstStyle/>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p>
          <a:p>
            <a:r>
              <a:rPr lang="en-US" altLang="zh-CN" dirty="0">
                <a:solidFill>
                  <a:srgbClr val="000000"/>
                </a:solidFill>
                <a:latin typeface="Times New Roman" panose="02020603050405020304" pitchFamily="18" charset="0"/>
              </a:rPr>
              <a:t>*  *</a:t>
            </a:r>
            <a:endParaRPr lang="en-US" altLang="zh-CN">
              <a:solidFill>
                <a:srgbClr val="000000"/>
              </a:solidFill>
              <a:latin typeface="Times New Roman" panose="02020603050405020304" pitchFamily="18" charset="0"/>
            </a:endParaRPr>
          </a:p>
        </p:txBody>
      </p:sp>
      <p:sp>
        <p:nvSpPr>
          <p:cNvPr id="33815" name="直接连接符 33814"/>
          <p:cNvSpPr/>
          <p:nvPr/>
        </p:nvSpPr>
        <p:spPr>
          <a:xfrm>
            <a:off x="5568950" y="2133600"/>
            <a:ext cx="0" cy="2590800"/>
          </a:xfrm>
          <a:prstGeom prst="line">
            <a:avLst/>
          </a:prstGeom>
          <a:ln w="12700" cap="sq" cmpd="sng">
            <a:solidFill>
              <a:schemeClr val="bg2"/>
            </a:solidFill>
            <a:prstDash val="solid"/>
            <a:headEnd type="none" w="sm" len="sm"/>
            <a:tailEnd type="none" w="sm" len="sm"/>
          </a:ln>
        </p:spPr>
      </p:sp>
      <p:sp>
        <p:nvSpPr>
          <p:cNvPr id="33816" name="直接连接符 33815"/>
          <p:cNvSpPr/>
          <p:nvPr/>
        </p:nvSpPr>
        <p:spPr>
          <a:xfrm>
            <a:off x="5572125" y="2438400"/>
            <a:ext cx="1365250" cy="0"/>
          </a:xfrm>
          <a:prstGeom prst="line">
            <a:avLst/>
          </a:prstGeom>
          <a:ln w="12700" cap="sq" cmpd="sng">
            <a:solidFill>
              <a:schemeClr val="bg2"/>
            </a:solidFill>
            <a:prstDash val="solid"/>
            <a:headEnd type="none" w="sm" len="sm"/>
            <a:tailEnd type="none" w="sm" len="sm"/>
          </a:ln>
        </p:spPr>
      </p:sp>
      <p:sp>
        <p:nvSpPr>
          <p:cNvPr id="33817" name="矩形 33816"/>
          <p:cNvSpPr/>
          <p:nvPr/>
        </p:nvSpPr>
        <p:spPr>
          <a:xfrm>
            <a:off x="5943600" y="2465388"/>
            <a:ext cx="838200" cy="779462"/>
          </a:xfrm>
          <a:prstGeom prst="rect">
            <a:avLst/>
          </a:prstGeom>
          <a:noFill/>
          <a:ln w="12700">
            <a:noFill/>
          </a:ln>
        </p:spPr>
        <p:txBody>
          <a:bodyPr>
            <a:spAutoFit/>
          </a:bodyPr>
          <a:lstStyle/>
          <a:p>
            <a:pPr>
              <a:spcBef>
                <a:spcPct val="50000"/>
              </a:spcBef>
            </a:pPr>
            <a:r>
              <a:rPr lang="en-US" altLang="zh-CN" sz="1800" b="1">
                <a:solidFill>
                  <a:srgbClr val="000000"/>
                </a:solidFill>
                <a:latin typeface="Lucida Sans Unicode" panose="020B0602030504020204" pitchFamily="34" charset="0"/>
              </a:rPr>
              <a:t>07H</a:t>
            </a:r>
          </a:p>
          <a:p>
            <a:pPr>
              <a:spcBef>
                <a:spcPct val="50000"/>
              </a:spcBef>
            </a:pPr>
            <a:r>
              <a:rPr lang="en-US" altLang="zh-CN" sz="1800" b="1">
                <a:solidFill>
                  <a:srgbClr val="000000"/>
                </a:solidFill>
                <a:latin typeface="Lucida Sans Unicode" panose="020B0602030504020204" pitchFamily="34" charset="0"/>
              </a:rPr>
              <a:t>21H</a:t>
            </a:r>
          </a:p>
        </p:txBody>
      </p:sp>
      <p:sp>
        <p:nvSpPr>
          <p:cNvPr id="33818" name="文本框 33817"/>
          <p:cNvSpPr txBox="1"/>
          <p:nvPr/>
        </p:nvSpPr>
        <p:spPr>
          <a:xfrm>
            <a:off x="7010400" y="2057400"/>
            <a:ext cx="1143000" cy="2682875"/>
          </a:xfrm>
          <a:prstGeom prst="rect">
            <a:avLst/>
          </a:prstGeom>
          <a:noFill/>
          <a:ln w="9525">
            <a:noFill/>
          </a:ln>
        </p:spPr>
        <p:txBody>
          <a:bodyPr>
            <a:spAutoFit/>
          </a:bodyPr>
          <a:lstStyle/>
          <a:p>
            <a:pPr>
              <a:spcBef>
                <a:spcPct val="50000"/>
              </a:spcBef>
            </a:pPr>
            <a:r>
              <a:rPr lang="zh-CN" altLang="en-US" sz="2000" b="1" dirty="0">
                <a:solidFill>
                  <a:srgbClr val="000000"/>
                </a:solidFill>
                <a:latin typeface="Times New Roman" panose="02020603050405020304" pitchFamily="18" charset="0"/>
                <a:ea typeface="楷体_GB2312" pitchFamily="49" charset="-122"/>
              </a:rPr>
              <a:t>低地址</a:t>
            </a:r>
          </a:p>
          <a:p>
            <a:pPr>
              <a:spcBef>
                <a:spcPct val="50000"/>
              </a:spcBef>
            </a:pPr>
            <a:endParaRPr lang="zh-CN" altLang="en-US" sz="2000" b="1" dirty="0">
              <a:solidFill>
                <a:srgbClr val="000000"/>
              </a:solidFill>
              <a:latin typeface="Times New Roman" panose="02020603050405020304" pitchFamily="18" charset="0"/>
              <a:ea typeface="楷体_GB2312" pitchFamily="49" charset="-122"/>
            </a:endParaRPr>
          </a:p>
          <a:p>
            <a:pPr>
              <a:spcBef>
                <a:spcPct val="50000"/>
              </a:spcBef>
            </a:pPr>
            <a:endParaRPr lang="zh-CN" altLang="en-US" sz="2000" b="1" dirty="0">
              <a:solidFill>
                <a:srgbClr val="000000"/>
              </a:solidFill>
              <a:latin typeface="Times New Roman" panose="02020603050405020304" pitchFamily="18" charset="0"/>
              <a:ea typeface="楷体_GB2312" pitchFamily="49" charset="-122"/>
            </a:endParaRPr>
          </a:p>
          <a:p>
            <a:pPr>
              <a:spcBef>
                <a:spcPct val="50000"/>
              </a:spcBef>
            </a:pPr>
            <a:endParaRPr lang="zh-CN" altLang="en-US" sz="2000" b="1" dirty="0">
              <a:solidFill>
                <a:srgbClr val="000000"/>
              </a:solidFill>
              <a:latin typeface="Times New Roman" panose="02020603050405020304" pitchFamily="18" charset="0"/>
              <a:ea typeface="楷体_GB2312" pitchFamily="49" charset="-122"/>
            </a:endParaRPr>
          </a:p>
          <a:p>
            <a:pPr>
              <a:spcBef>
                <a:spcPct val="50000"/>
              </a:spcBef>
            </a:pPr>
            <a:r>
              <a:rPr lang="zh-CN" altLang="en-US" sz="2000" b="1" dirty="0">
                <a:solidFill>
                  <a:srgbClr val="000000"/>
                </a:solidFill>
                <a:latin typeface="Times New Roman" panose="02020603050405020304" pitchFamily="18" charset="0"/>
                <a:ea typeface="楷体_GB2312" pitchFamily="49" charset="-122"/>
              </a:rPr>
              <a:t>  </a:t>
            </a:r>
          </a:p>
          <a:p>
            <a:pPr>
              <a:spcBef>
                <a:spcPct val="50000"/>
              </a:spcBef>
            </a:pPr>
            <a:r>
              <a:rPr lang="zh-CN" altLang="en-US" sz="2000" b="1" dirty="0">
                <a:solidFill>
                  <a:srgbClr val="000000"/>
                </a:solidFill>
                <a:latin typeface="Times New Roman" panose="02020603050405020304" pitchFamily="18" charset="0"/>
                <a:ea typeface="楷体_GB2312" pitchFamily="49" charset="-122"/>
              </a:rPr>
              <a:t>高地址</a:t>
            </a:r>
            <a:endParaRPr lang="zh-CN" altLang="en-US" sz="2000" b="1">
              <a:solidFill>
                <a:srgbClr val="000000"/>
              </a:solidFill>
              <a:latin typeface="Times New Roman" panose="02020603050405020304" pitchFamily="18" charset="0"/>
              <a:ea typeface="楷体_GB2312" pitchFamily="49" charset="-122"/>
            </a:endParaRPr>
          </a:p>
        </p:txBody>
      </p:sp>
      <p:sp>
        <p:nvSpPr>
          <p:cNvPr id="33819" name="直接连接符 33818"/>
          <p:cNvSpPr/>
          <p:nvPr/>
        </p:nvSpPr>
        <p:spPr>
          <a:xfrm>
            <a:off x="5572125" y="2819400"/>
            <a:ext cx="1365250" cy="0"/>
          </a:xfrm>
          <a:prstGeom prst="line">
            <a:avLst/>
          </a:prstGeom>
          <a:ln w="12700" cap="sq" cmpd="sng">
            <a:solidFill>
              <a:schemeClr val="bg2"/>
            </a:solidFill>
            <a:prstDash val="solid"/>
            <a:headEnd type="none" w="sm" len="sm"/>
            <a:tailEnd type="none" w="sm" len="sm"/>
          </a:ln>
        </p:spPr>
      </p:sp>
      <p:sp>
        <p:nvSpPr>
          <p:cNvPr id="33820" name="文本框 33819"/>
          <p:cNvSpPr txBox="1"/>
          <p:nvPr/>
        </p:nvSpPr>
        <p:spPr>
          <a:xfrm>
            <a:off x="5105400" y="5029200"/>
            <a:ext cx="2193925" cy="900113"/>
          </a:xfrm>
          <a:prstGeom prst="rect">
            <a:avLst/>
          </a:prstGeom>
          <a:noFill/>
          <a:ln w="12700">
            <a:noFill/>
          </a:ln>
        </p:spPr>
        <p:txBody>
          <a:bodyPr wrap="none">
            <a:spAutoFit/>
          </a:bodyPr>
          <a:lstStyle/>
          <a:p>
            <a:pPr>
              <a:spcBef>
                <a:spcPct val="50000"/>
              </a:spcBef>
            </a:pPr>
            <a:r>
              <a:rPr lang="zh-CN" altLang="zh-CN" sz="2000" b="1" dirty="0">
                <a:solidFill>
                  <a:srgbClr val="000000"/>
                </a:solidFill>
                <a:latin typeface="Times New Roman" panose="02020603050405020304" pitchFamily="18" charset="0"/>
              </a:rPr>
              <a:t>   POP  BX 执行后</a:t>
            </a:r>
            <a:endParaRPr lang="en-US" altLang="zh-CN" sz="2000" b="1">
              <a:solidFill>
                <a:srgbClr val="000000"/>
              </a:solidFill>
              <a:latin typeface="Times New Roman" panose="02020603050405020304" pitchFamily="18" charset="0"/>
            </a:endParaRPr>
          </a:p>
          <a:p>
            <a:pPr>
              <a:spcBef>
                <a:spcPct val="50000"/>
              </a:spcBef>
            </a:pPr>
            <a:r>
              <a:rPr lang="en-US" altLang="zh-CN" sz="2200" b="1" dirty="0">
                <a:solidFill>
                  <a:srgbClr val="000000"/>
                </a:solidFill>
                <a:latin typeface="Times New Roman" panose="02020603050405020304" pitchFamily="18" charset="0"/>
              </a:rPr>
              <a:t>    </a:t>
            </a:r>
            <a:r>
              <a:rPr lang="en-US" altLang="zh-CN" sz="2200" b="1">
                <a:solidFill>
                  <a:srgbClr val="000000"/>
                </a:solidFill>
                <a:latin typeface="Times New Roman" panose="02020603050405020304" pitchFamily="18" charset="0"/>
              </a:rPr>
              <a:t>(BX) = 2107H</a:t>
            </a:r>
          </a:p>
        </p:txBody>
      </p:sp>
      <p:sp>
        <p:nvSpPr>
          <p:cNvPr id="33821" name="文本框 33820"/>
          <p:cNvSpPr txBox="1"/>
          <p:nvPr/>
        </p:nvSpPr>
        <p:spPr>
          <a:xfrm>
            <a:off x="1935162" y="1171576"/>
            <a:ext cx="2209800" cy="427038"/>
          </a:xfrm>
          <a:prstGeom prst="rect">
            <a:avLst/>
          </a:prstGeom>
          <a:noFill/>
          <a:ln w="9525">
            <a:noFill/>
          </a:ln>
        </p:spPr>
        <p:txBody>
          <a:bodyPr>
            <a:spAutoFit/>
          </a:bodyPr>
          <a:lstStyle/>
          <a:p>
            <a:pPr>
              <a:spcBef>
                <a:spcPct val="50000"/>
              </a:spcBef>
            </a:pPr>
            <a:r>
              <a:rPr lang="zh-CN" altLang="en-US" sz="2200" b="1" dirty="0">
                <a:solidFill>
                  <a:srgbClr val="000000"/>
                </a:solidFill>
                <a:latin typeface="Times New Roman" panose="02020603050405020304" pitchFamily="18" charset="0"/>
              </a:rPr>
              <a:t>例：  </a:t>
            </a:r>
            <a:r>
              <a:rPr lang="en-US" altLang="zh-CN" sz="2200" b="1" dirty="0">
                <a:solidFill>
                  <a:srgbClr val="000000"/>
                </a:solidFill>
                <a:latin typeface="Times New Roman" panose="02020603050405020304" pitchFamily="18" charset="0"/>
              </a:rPr>
              <a:t>POP  BX</a:t>
            </a:r>
            <a:endParaRPr lang="en-US" altLang="zh-CN" sz="2200" dirty="0">
              <a:solidFill>
                <a:srgbClr val="000000"/>
              </a:solidFill>
              <a:latin typeface="Times New Roman" panose="02020603050405020304" pitchFamily="18" charset="0"/>
            </a:endParaRPr>
          </a:p>
        </p:txBody>
      </p:sp>
      <p:grpSp>
        <p:nvGrpSpPr>
          <p:cNvPr id="33822" name="组合 33821"/>
          <p:cNvGrpSpPr/>
          <p:nvPr/>
        </p:nvGrpSpPr>
        <p:grpSpPr>
          <a:xfrm>
            <a:off x="7162800" y="3048000"/>
            <a:ext cx="1219200" cy="838200"/>
            <a:chOff x="4704" y="96"/>
            <a:chExt cx="768" cy="528"/>
          </a:xfrm>
        </p:grpSpPr>
        <p:sp>
          <p:nvSpPr>
            <p:cNvPr id="33823" name="直接连接符 33822"/>
            <p:cNvSpPr/>
            <p:nvPr/>
          </p:nvSpPr>
          <p:spPr>
            <a:xfrm rot="10800000" flipV="1">
              <a:off x="4704" y="96"/>
              <a:ext cx="0" cy="528"/>
            </a:xfrm>
            <a:prstGeom prst="line">
              <a:avLst/>
            </a:prstGeom>
            <a:ln w="9525" cap="flat" cmpd="sng">
              <a:solidFill>
                <a:schemeClr val="tx2"/>
              </a:solidFill>
              <a:prstDash val="solid"/>
              <a:headEnd type="none" w="med" len="med"/>
              <a:tailEnd type="triangle" w="lg" len="lg"/>
            </a:ln>
          </p:spPr>
        </p:sp>
        <p:sp>
          <p:nvSpPr>
            <p:cNvPr id="33824" name="文本框 33823"/>
            <p:cNvSpPr txBox="1"/>
            <p:nvPr/>
          </p:nvSpPr>
          <p:spPr>
            <a:xfrm>
              <a:off x="4704" y="288"/>
              <a:ext cx="768" cy="250"/>
            </a:xfrm>
            <a:prstGeom prst="rect">
              <a:avLst/>
            </a:prstGeom>
            <a:noFill/>
            <a:ln w="9525">
              <a:noFill/>
            </a:ln>
          </p:spPr>
          <p:txBody>
            <a:bodyPr>
              <a:spAutoFit/>
            </a:bodyPr>
            <a:lstStyle/>
            <a:p>
              <a:pPr>
                <a:spcBef>
                  <a:spcPct val="50000"/>
                </a:spcBef>
              </a:pPr>
              <a:r>
                <a:rPr lang="zh-CN" altLang="en-US" sz="2000" b="1" dirty="0">
                  <a:solidFill>
                    <a:srgbClr val="000000"/>
                  </a:solidFill>
                  <a:latin typeface="Times New Roman" panose="02020603050405020304" pitchFamily="18" charset="0"/>
                </a:rPr>
                <a:t>出栈方向</a:t>
              </a:r>
              <a:endParaRPr lang="zh-CN" altLang="en-US" sz="2000" b="1">
                <a:solidFill>
                  <a:srgbClr val="000000"/>
                </a:solidFill>
                <a:latin typeface="Times New Roman" panose="02020603050405020304" pitchFamily="18" charset="0"/>
              </a:endParaRPr>
            </a:p>
          </p:txBody>
        </p:sp>
      </p:grpSp>
      <p:sp>
        <p:nvSpPr>
          <p:cNvPr id="3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C2574A-FD21-4792-800D-4CF3A2FCA7F1}"/>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4" name="文本框 3">
            <a:extLst>
              <a:ext uri="{FF2B5EF4-FFF2-40B4-BE49-F238E27FC236}">
                <a16:creationId xmlns:a16="http://schemas.microsoft.com/office/drawing/2014/main" id="{34D19692-657B-4D4C-A16C-A531ED3C8779}"/>
              </a:ext>
            </a:extLst>
          </p:cNvPr>
          <p:cNvSpPr txBox="1"/>
          <p:nvPr/>
        </p:nvSpPr>
        <p:spPr>
          <a:xfrm>
            <a:off x="359532" y="1016732"/>
            <a:ext cx="8280920" cy="769441"/>
          </a:xfrm>
          <a:prstGeom prst="rect">
            <a:avLst/>
          </a:prstGeom>
          <a:noFill/>
          <a:ln w="9525">
            <a:noFill/>
          </a:ln>
        </p:spPr>
        <p:txBody>
          <a:bodyPr wrap="square">
            <a:spAutoFit/>
          </a:bodyPr>
          <a:lstStyle/>
          <a:p>
            <a:pPr>
              <a:spcBef>
                <a:spcPct val="50000"/>
              </a:spcBef>
            </a:pPr>
            <a:r>
              <a:rPr lang="zh-CN" altLang="en-US" sz="2200" b="1" dirty="0">
                <a:solidFill>
                  <a:srgbClr val="000000"/>
                </a:solidFill>
                <a:latin typeface="Times New Roman" panose="02020603050405020304" pitchFamily="18" charset="0"/>
              </a:rPr>
              <a:t>例：开辟一个</a:t>
            </a:r>
            <a:r>
              <a:rPr lang="en-US" altLang="zh-CN" sz="2200" b="1" dirty="0">
                <a:solidFill>
                  <a:srgbClr val="000000"/>
                </a:solidFill>
                <a:latin typeface="Times New Roman" panose="02020603050405020304" pitchFamily="18" charset="0"/>
              </a:rPr>
              <a:t>16</a:t>
            </a:r>
            <a:r>
              <a:rPr lang="zh-CN" altLang="en-US" sz="2200" b="1" dirty="0">
                <a:solidFill>
                  <a:srgbClr val="000000"/>
                </a:solidFill>
                <a:latin typeface="Times New Roman" panose="02020603050405020304" pitchFamily="18" charset="0"/>
              </a:rPr>
              <a:t>字节的堆栈，其</a:t>
            </a:r>
            <a:r>
              <a:rPr lang="en-US" altLang="zh-CN" sz="2200" b="1" dirty="0">
                <a:solidFill>
                  <a:srgbClr val="000000"/>
                </a:solidFill>
                <a:latin typeface="Times New Roman" panose="02020603050405020304" pitchFamily="18" charset="0"/>
              </a:rPr>
              <a:t>SS=1000H</a:t>
            </a:r>
            <a:r>
              <a:rPr lang="zh-CN" altLang="en-US" sz="2200" b="1" dirty="0">
                <a:solidFill>
                  <a:srgbClr val="000000"/>
                </a:solidFill>
                <a:latin typeface="Times New Roman" panose="02020603050405020304" pitchFamily="18" charset="0"/>
              </a:rPr>
              <a:t>，</a:t>
            </a:r>
            <a:r>
              <a:rPr lang="en-US" altLang="zh-CN" sz="2200" b="1" dirty="0">
                <a:solidFill>
                  <a:srgbClr val="000000"/>
                </a:solidFill>
                <a:latin typeface="Times New Roman" panose="02020603050405020304" pitchFamily="18" charset="0"/>
              </a:rPr>
              <a:t>SP</a:t>
            </a:r>
            <a:r>
              <a:rPr lang="zh-CN" altLang="en-US" sz="2200" b="1" dirty="0">
                <a:solidFill>
                  <a:srgbClr val="000000"/>
                </a:solidFill>
                <a:latin typeface="Times New Roman" panose="02020603050405020304" pitchFamily="18" charset="0"/>
              </a:rPr>
              <a:t>指向栈顶。即堆栈的内存地址范围为 ：</a:t>
            </a:r>
            <a:r>
              <a:rPr lang="en-US" altLang="zh-CN" sz="2200" b="1" dirty="0">
                <a:solidFill>
                  <a:srgbClr val="000000"/>
                </a:solidFill>
                <a:latin typeface="Times New Roman" panose="02020603050405020304" pitchFamily="18" charset="0"/>
              </a:rPr>
              <a:t>10000H-1000FH</a:t>
            </a:r>
            <a:r>
              <a:rPr lang="zh-CN" altLang="en-US" sz="2200" b="1" dirty="0">
                <a:solidFill>
                  <a:srgbClr val="000000"/>
                </a:solidFill>
                <a:latin typeface="Times New Roman" panose="02020603050405020304" pitchFamily="18" charset="0"/>
              </a:rPr>
              <a:t>。</a:t>
            </a:r>
            <a:endParaRPr lang="en-US" altLang="zh-CN" sz="2200"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ECE18F09-4D18-4C9D-A238-E66FAD52B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3" y="1992962"/>
            <a:ext cx="7885375" cy="417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 name="文本框 28673">
            <a:extLst>
              <a:ext uri="{FF2B5EF4-FFF2-40B4-BE49-F238E27FC236}">
                <a16:creationId xmlns:a16="http://schemas.microsoft.com/office/drawing/2014/main" id="{DD04E312-0414-B049-A9B5-534F00B43542}"/>
              </a:ext>
            </a:extLst>
          </p:cNvPr>
          <p:cNvSpPr txBox="1"/>
          <p:nvPr/>
        </p:nvSpPr>
        <p:spPr>
          <a:xfrm>
            <a:off x="5292080" y="1401452"/>
            <a:ext cx="1404156" cy="400110"/>
          </a:xfrm>
          <a:prstGeom prst="rect">
            <a:avLst/>
          </a:prstGeom>
          <a:noFill/>
          <a:ln w="28575">
            <a:solidFill>
              <a:srgbClr val="00B050"/>
            </a:solidFill>
          </a:ln>
        </p:spPr>
        <p:txBody>
          <a:bodyPr wrap="square">
            <a:spAutoFit/>
          </a:bodyPr>
          <a:lstStyle/>
          <a:p>
            <a:pPr marL="457200" indent="-457200">
              <a:spcBef>
                <a:spcPct val="50000"/>
              </a:spcBef>
            </a:pPr>
            <a:r>
              <a:rPr lang="en-US" altLang="zh-CN" sz="2000" b="1" dirty="0">
                <a:solidFill>
                  <a:srgbClr val="FF0000"/>
                </a:solidFill>
                <a:ea typeface="楷体_GB2312" pitchFamily="49" charset="-122"/>
              </a:rPr>
              <a:t>PUSH</a:t>
            </a:r>
            <a:r>
              <a:rPr lang="zh-CN" altLang="en-US" sz="2000" b="1" dirty="0">
                <a:solidFill>
                  <a:srgbClr val="FF0000"/>
                </a:solidFill>
                <a:ea typeface="楷体_GB2312" pitchFamily="49" charset="-122"/>
              </a:rPr>
              <a:t> </a:t>
            </a:r>
            <a:r>
              <a:rPr lang="en-US" altLang="zh-CN" sz="2000" dirty="0">
                <a:solidFill>
                  <a:srgbClr val="FF0000"/>
                </a:solidFill>
                <a:ea typeface="楷体_GB2312" pitchFamily="49" charset="-122"/>
              </a:rPr>
              <a:t>AX</a:t>
            </a:r>
          </a:p>
        </p:txBody>
      </p:sp>
    </p:spTree>
    <p:extLst>
      <p:ext uri="{BB962C8B-B14F-4D97-AF65-F5344CB8AC3E}">
        <p14:creationId xmlns:p14="http://schemas.microsoft.com/office/powerpoint/2010/main" val="340620280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C2574A-FD21-4792-800D-4CF3A2FCA7F1}"/>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4" name="文本框 3">
            <a:extLst>
              <a:ext uri="{FF2B5EF4-FFF2-40B4-BE49-F238E27FC236}">
                <a16:creationId xmlns:a16="http://schemas.microsoft.com/office/drawing/2014/main" id="{34D19692-657B-4D4C-A16C-A531ED3C8779}"/>
              </a:ext>
            </a:extLst>
          </p:cNvPr>
          <p:cNvSpPr txBox="1"/>
          <p:nvPr/>
        </p:nvSpPr>
        <p:spPr>
          <a:xfrm>
            <a:off x="359532" y="1016732"/>
            <a:ext cx="8280920" cy="1246495"/>
          </a:xfrm>
          <a:prstGeom prst="rect">
            <a:avLst/>
          </a:prstGeom>
          <a:noFill/>
          <a:ln w="9525">
            <a:noFill/>
          </a:ln>
        </p:spPr>
        <p:txBody>
          <a:bodyPr wrap="square">
            <a:spAutoFit/>
          </a:bodyPr>
          <a:lstStyle/>
          <a:p>
            <a:pPr>
              <a:spcBef>
                <a:spcPct val="50000"/>
              </a:spcBef>
            </a:pPr>
            <a:r>
              <a:rPr lang="zh-CN" altLang="en-US" sz="2200" dirty="0">
                <a:solidFill>
                  <a:srgbClr val="FF0000"/>
                </a:solidFill>
                <a:latin typeface="Times New Roman" panose="02020603050405020304" pitchFamily="18" charset="0"/>
              </a:rPr>
              <a:t>思考：</a:t>
            </a:r>
            <a:r>
              <a:rPr lang="zh-CN" altLang="zh-CN" sz="2000" dirty="0"/>
              <a:t>如果我们将10000H~1000FH 这段空间当作栈，初始状态栈是空的，此时，SS=1000H，SP=？</a:t>
            </a:r>
          </a:p>
          <a:p>
            <a:pPr>
              <a:spcBef>
                <a:spcPct val="50000"/>
              </a:spcBef>
            </a:pPr>
            <a:endParaRPr lang="en-US" altLang="zh-CN" sz="2200" dirty="0">
              <a:solidFill>
                <a:srgbClr val="000000"/>
              </a:solidFill>
              <a:latin typeface="Times New Roman" panose="02020603050405020304" pitchFamily="18" charset="0"/>
            </a:endParaRPr>
          </a:p>
        </p:txBody>
      </p:sp>
      <p:sp>
        <p:nvSpPr>
          <p:cNvPr id="5" name="矩形 4">
            <a:extLst>
              <a:ext uri="{FF2B5EF4-FFF2-40B4-BE49-F238E27FC236}">
                <a16:creationId xmlns:a16="http://schemas.microsoft.com/office/drawing/2014/main" id="{22A04DA5-BB09-4D0D-822D-DB6DC00EAC7F}"/>
              </a:ext>
            </a:extLst>
          </p:cNvPr>
          <p:cNvSpPr/>
          <p:nvPr/>
        </p:nvSpPr>
        <p:spPr>
          <a:xfrm>
            <a:off x="1061610" y="1767050"/>
            <a:ext cx="7056616" cy="1323439"/>
          </a:xfrm>
          <a:prstGeom prst="rect">
            <a:avLst/>
          </a:prstGeom>
        </p:spPr>
        <p:txBody>
          <a:bodyPr wrap="square">
            <a:spAutoFit/>
          </a:bodyPr>
          <a:lstStyle/>
          <a:p>
            <a:pPr marL="342900" indent="-342900">
              <a:buFont typeface="Wingdings" panose="05000000000000000000" pitchFamily="2" charset="2"/>
              <a:buChar char="u"/>
            </a:pPr>
            <a:r>
              <a:rPr lang="zh-CN" altLang="en-US" sz="2000" dirty="0"/>
              <a:t>任意时刻，</a:t>
            </a:r>
            <a:r>
              <a:rPr lang="en-US" altLang="zh-CN" sz="2000" dirty="0"/>
              <a:t>SS:SP</a:t>
            </a:r>
            <a:r>
              <a:rPr lang="zh-CN" altLang="en-US" sz="2000" dirty="0"/>
              <a:t>指向栈顶，当栈中只有一个元素的时候，</a:t>
            </a:r>
            <a:r>
              <a:rPr lang="en-US" altLang="zh-CN" sz="2000" dirty="0"/>
              <a:t>SS = 1000H</a:t>
            </a:r>
            <a:r>
              <a:rPr lang="zh-CN" altLang="en-US" sz="2000" dirty="0"/>
              <a:t>，</a:t>
            </a:r>
            <a:r>
              <a:rPr lang="en-US" altLang="zh-CN" sz="2000" dirty="0"/>
              <a:t>SP=000EH</a:t>
            </a:r>
            <a:r>
              <a:rPr lang="zh-CN" altLang="en-US" sz="2000" dirty="0"/>
              <a:t>。</a:t>
            </a:r>
            <a:endParaRPr lang="en-US" altLang="zh-CN" sz="2000" dirty="0"/>
          </a:p>
          <a:p>
            <a:pPr marL="342900" indent="-342900">
              <a:buFont typeface="Wingdings" panose="05000000000000000000" pitchFamily="2" charset="2"/>
              <a:buChar char="u"/>
            </a:pPr>
            <a:r>
              <a:rPr lang="zh-CN" altLang="zh-CN" sz="2000" dirty="0"/>
              <a:t>栈为空，就相当于栈中唯一的元素出栈，出栈后，SP=SP+2 ，所以当栈为空的时候，SS=1000H，SP=</a:t>
            </a:r>
            <a:r>
              <a:rPr lang="en-US" altLang="zh-CN" sz="2000" dirty="0"/>
              <a:t>00</a:t>
            </a:r>
            <a:r>
              <a:rPr lang="zh-CN" altLang="zh-CN" sz="2000" dirty="0"/>
              <a:t>10H。</a:t>
            </a:r>
            <a:endParaRPr lang="zh-CN" altLang="en-US" sz="2000" dirty="0"/>
          </a:p>
        </p:txBody>
      </p:sp>
      <p:pic>
        <p:nvPicPr>
          <p:cNvPr id="6" name="图片 5">
            <a:extLst>
              <a:ext uri="{FF2B5EF4-FFF2-40B4-BE49-F238E27FC236}">
                <a16:creationId xmlns:a16="http://schemas.microsoft.com/office/drawing/2014/main" id="{B94E7663-B621-49DA-9B84-542022C13E61}"/>
              </a:ext>
            </a:extLst>
          </p:cNvPr>
          <p:cNvPicPr>
            <a:picLocks noChangeAspect="1"/>
          </p:cNvPicPr>
          <p:nvPr/>
        </p:nvPicPr>
        <p:blipFill>
          <a:blip r:embed="rId3"/>
          <a:stretch>
            <a:fillRect/>
          </a:stretch>
        </p:blipFill>
        <p:spPr>
          <a:xfrm>
            <a:off x="1259632" y="3140968"/>
            <a:ext cx="6858594" cy="3212870"/>
          </a:xfrm>
          <a:prstGeom prst="rect">
            <a:avLst/>
          </a:prstGeom>
        </p:spPr>
      </p:pic>
      <p:sp>
        <p:nvSpPr>
          <p:cNvPr id="7" name="文本框 6">
            <a:extLst>
              <a:ext uri="{FF2B5EF4-FFF2-40B4-BE49-F238E27FC236}">
                <a16:creationId xmlns:a16="http://schemas.microsoft.com/office/drawing/2014/main" id="{9990563D-B905-4C28-AE2D-266EFA1C9E87}"/>
              </a:ext>
            </a:extLst>
          </p:cNvPr>
          <p:cNvSpPr txBox="1"/>
          <p:nvPr/>
        </p:nvSpPr>
        <p:spPr>
          <a:xfrm>
            <a:off x="3095836" y="6404317"/>
            <a:ext cx="1781257" cy="461665"/>
          </a:xfrm>
          <a:prstGeom prst="rect">
            <a:avLst/>
          </a:prstGeom>
          <a:noFill/>
        </p:spPr>
        <p:txBody>
          <a:bodyPr wrap="none" rtlCol="0">
            <a:spAutoFit/>
          </a:bodyPr>
          <a:lstStyle/>
          <a:p>
            <a:r>
              <a:rPr lang="zh-CN" altLang="en-US" dirty="0">
                <a:solidFill>
                  <a:srgbClr val="FF0000"/>
                </a:solidFill>
              </a:rPr>
              <a:t>栈满：</a:t>
            </a:r>
            <a:r>
              <a:rPr lang="en-US" altLang="zh-CN" dirty="0">
                <a:solidFill>
                  <a:srgbClr val="FF0000"/>
                </a:solidFill>
              </a:rPr>
              <a:t>SP</a:t>
            </a:r>
            <a:r>
              <a:rPr lang="zh-CN" altLang="en-US" dirty="0">
                <a:solidFill>
                  <a:srgbClr val="FF0000"/>
                </a:solidFill>
              </a:rPr>
              <a:t>？</a:t>
            </a:r>
          </a:p>
        </p:txBody>
      </p:sp>
      <p:sp>
        <p:nvSpPr>
          <p:cNvPr id="9" name="文本框 6">
            <a:extLst>
              <a:ext uri="{FF2B5EF4-FFF2-40B4-BE49-F238E27FC236}">
                <a16:creationId xmlns:a16="http://schemas.microsoft.com/office/drawing/2014/main" id="{FEC6EAE4-D9BF-7449-B4B3-53E0CFE257A1}"/>
              </a:ext>
            </a:extLst>
          </p:cNvPr>
          <p:cNvSpPr txBox="1"/>
          <p:nvPr/>
        </p:nvSpPr>
        <p:spPr>
          <a:xfrm>
            <a:off x="4706545" y="6401281"/>
            <a:ext cx="1572866" cy="461665"/>
          </a:xfrm>
          <a:prstGeom prst="rect">
            <a:avLst/>
          </a:prstGeom>
          <a:noFill/>
        </p:spPr>
        <p:txBody>
          <a:bodyPr wrap="none" rtlCol="0">
            <a:spAutoFit/>
          </a:bodyPr>
          <a:lstStyle/>
          <a:p>
            <a:r>
              <a:rPr lang="en-US" altLang="zh-CN" dirty="0">
                <a:solidFill>
                  <a:srgbClr val="FF0000"/>
                </a:solidFill>
              </a:rPr>
              <a:t>SP=0000H</a:t>
            </a:r>
            <a:endParaRPr lang="zh-CN" altLang="en-US" dirty="0">
              <a:solidFill>
                <a:srgbClr val="FF0000"/>
              </a:solidFill>
            </a:endParaRPr>
          </a:p>
        </p:txBody>
      </p:sp>
    </p:spTree>
    <p:extLst>
      <p:ext uri="{BB962C8B-B14F-4D97-AF65-F5344CB8AC3E}">
        <p14:creationId xmlns:p14="http://schemas.microsoft.com/office/powerpoint/2010/main" val="1441484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28673"/>
          <p:cNvSpPr txBox="1"/>
          <p:nvPr/>
        </p:nvSpPr>
        <p:spPr>
          <a:xfrm>
            <a:off x="1979712" y="1520785"/>
            <a:ext cx="5486400" cy="3816429"/>
          </a:xfrm>
          <a:prstGeom prst="rect">
            <a:avLst/>
          </a:prstGeom>
          <a:noFill/>
          <a:ln w="12700">
            <a:noFill/>
          </a:ln>
        </p:spPr>
        <p:txBody>
          <a:bodyPr>
            <a:spAutoFit/>
          </a:bodyPr>
          <a:lstStyle/>
          <a:p>
            <a:pPr marL="457200" indent="-457200">
              <a:spcBef>
                <a:spcPct val="50000"/>
              </a:spcBef>
            </a:pPr>
            <a:r>
              <a:rPr lang="zh-CN" altLang="en-US" sz="3200" b="1" dirty="0">
                <a:solidFill>
                  <a:srgbClr val="000000"/>
                </a:solidFill>
                <a:latin typeface="Times New Roman" panose="02020603050405020304" pitchFamily="18" charset="0"/>
                <a:ea typeface="楷体_GB2312" pitchFamily="49" charset="-122"/>
              </a:rPr>
              <a:t>重点关注：</a:t>
            </a:r>
          </a:p>
          <a:p>
            <a:pPr marL="457200" indent="-457200">
              <a:spcBef>
                <a:spcPct val="50000"/>
              </a:spcBef>
            </a:pPr>
            <a:endParaRPr lang="zh-CN" altLang="en-US" sz="2800" b="1" dirty="0">
              <a:solidFill>
                <a:srgbClr val="000000"/>
              </a:solidFill>
              <a:latin typeface="Times New Roman" panose="02020603050405020304" pitchFamily="18" charset="0"/>
              <a:ea typeface="楷体_GB2312" pitchFamily="49" charset="-122"/>
            </a:endParaRPr>
          </a:p>
          <a:p>
            <a:pPr marL="457200" indent="-457200">
              <a:spcBef>
                <a:spcPct val="50000"/>
              </a:spcBef>
              <a:buChar char="•"/>
            </a:pPr>
            <a:r>
              <a:rPr lang="zh-CN" altLang="en-US" sz="2800" b="1" dirty="0">
                <a:solidFill>
                  <a:srgbClr val="000000"/>
                </a:solidFill>
                <a:latin typeface="Times New Roman" panose="02020603050405020304" pitchFamily="18" charset="0"/>
                <a:ea typeface="楷体_GB2312" pitchFamily="49" charset="-122"/>
              </a:rPr>
              <a:t>指令的汇编格式及特点</a:t>
            </a:r>
          </a:p>
          <a:p>
            <a:pPr marL="457200" indent="-457200">
              <a:spcBef>
                <a:spcPct val="50000"/>
              </a:spcBef>
              <a:buChar char="•"/>
            </a:pPr>
            <a:r>
              <a:rPr lang="zh-CN" altLang="en-US" sz="2800" b="1" dirty="0">
                <a:solidFill>
                  <a:srgbClr val="000000"/>
                </a:solidFill>
                <a:latin typeface="Times New Roman" panose="02020603050405020304" pitchFamily="18" charset="0"/>
                <a:ea typeface="楷体_GB2312" pitchFamily="49" charset="-122"/>
              </a:rPr>
              <a:t>指令的基本功能</a:t>
            </a:r>
          </a:p>
          <a:p>
            <a:pPr marL="457200" indent="-457200">
              <a:spcBef>
                <a:spcPct val="50000"/>
              </a:spcBef>
              <a:buChar char="•"/>
            </a:pPr>
            <a:r>
              <a:rPr lang="zh-CN" altLang="en-US" sz="2800" b="1" dirty="0">
                <a:solidFill>
                  <a:srgbClr val="000000"/>
                </a:solidFill>
                <a:latin typeface="Times New Roman" panose="02020603050405020304" pitchFamily="18" charset="0"/>
                <a:ea typeface="楷体_GB2312" pitchFamily="49" charset="-122"/>
              </a:rPr>
              <a:t>指令的执行对标志位的影响</a:t>
            </a:r>
          </a:p>
          <a:p>
            <a:pPr marL="457200" indent="-457200">
              <a:spcBef>
                <a:spcPct val="50000"/>
              </a:spcBef>
              <a:buChar char="•"/>
            </a:pPr>
            <a:r>
              <a:rPr lang="zh-CN" altLang="en-US" sz="2800" b="1" dirty="0">
                <a:solidFill>
                  <a:srgbClr val="000000"/>
                </a:solidFill>
                <a:latin typeface="Times New Roman" panose="02020603050405020304" pitchFamily="18" charset="0"/>
                <a:ea typeface="楷体_GB2312" pitchFamily="49" charset="-122"/>
              </a:rPr>
              <a:t>指令的特殊要求</a:t>
            </a:r>
          </a:p>
        </p:txBody>
      </p:sp>
      <p:sp>
        <p:nvSpPr>
          <p:cNvPr id="6"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4&amp;5</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的指令系统</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ChangeArrowheads="1"/>
          </p:cNvSpPr>
          <p:nvPr/>
        </p:nvSpPr>
        <p:spPr bwMode="auto">
          <a:xfrm>
            <a:off x="467544" y="1601788"/>
            <a:ext cx="8156573" cy="1033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50" tIns="54425" rIns="108850" bIns="54425">
            <a:spAutoFit/>
          </a:bodyPr>
          <a:lstStyle/>
          <a:p>
            <a:pPr eaLnBrk="0" hangingPunct="0">
              <a:spcBef>
                <a:spcPct val="0"/>
              </a:spcBef>
            </a:pPr>
            <a:r>
              <a:rPr kumimoji="0" lang="zh-CN" altLang="en-US" sz="2000" b="0" dirty="0">
                <a:latin typeface="华文宋体" panose="02010600040101010101" pitchFamily="2" charset="-122"/>
                <a:ea typeface="华文宋体" panose="02010600040101010101" pitchFamily="2" charset="-122"/>
              </a:rPr>
              <a:t>指令的格式为：</a:t>
            </a:r>
            <a:r>
              <a:rPr kumimoji="0" lang="en-US" altLang="zh-CN" sz="2000" b="0" dirty="0">
                <a:solidFill>
                  <a:srgbClr val="CC0000"/>
                </a:solidFill>
                <a:effectLst>
                  <a:outerShdw blurRad="38100" dist="38100" dir="2700000" algn="tl">
                    <a:srgbClr val="C0C0C0"/>
                  </a:outerShdw>
                </a:effectLst>
                <a:latin typeface="华文宋体" panose="02010600040101010101" pitchFamily="2" charset="-122"/>
                <a:ea typeface="华文宋体" panose="02010600040101010101" pitchFamily="2" charset="-122"/>
              </a:rPr>
              <a:t>PUSHA</a:t>
            </a:r>
          </a:p>
          <a:p>
            <a:pPr eaLnBrk="0" hangingPunct="0">
              <a:spcBef>
                <a:spcPct val="0"/>
              </a:spcBef>
            </a:pPr>
            <a:r>
              <a:rPr kumimoji="0" lang="zh-CN" altLang="en-US" sz="2000" b="0" dirty="0">
                <a:latin typeface="华文宋体" panose="02010600040101010101" pitchFamily="2" charset="-122"/>
                <a:ea typeface="华文宋体" panose="02010600040101010101" pitchFamily="2" charset="-122"/>
              </a:rPr>
              <a:t>      功能：</a:t>
            </a:r>
            <a:r>
              <a:rPr kumimoji="0" lang="en-US" altLang="zh-CN" sz="2000" b="0" dirty="0">
                <a:latin typeface="华文宋体" panose="02010600040101010101" pitchFamily="2" charset="-122"/>
                <a:ea typeface="华文宋体" panose="02010600040101010101" pitchFamily="2" charset="-122"/>
              </a:rPr>
              <a:t>16</a:t>
            </a:r>
            <a:r>
              <a:rPr kumimoji="0" lang="zh-CN" altLang="en-US" sz="2000" b="0" dirty="0">
                <a:latin typeface="华文宋体" panose="02010600040101010101" pitchFamily="2" charset="-122"/>
                <a:ea typeface="华文宋体" panose="02010600040101010101" pitchFamily="2" charset="-122"/>
              </a:rPr>
              <a:t>位通用寄存器依次进栈，次序为</a:t>
            </a:r>
            <a:r>
              <a:rPr kumimoji="0" lang="en-US" altLang="zh-CN" sz="2000" b="0" dirty="0">
                <a:latin typeface="华文宋体" panose="02010600040101010101" pitchFamily="2" charset="-122"/>
                <a:ea typeface="华文宋体" panose="02010600040101010101" pitchFamily="2" charset="-122"/>
              </a:rPr>
              <a:t>AX</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CX</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DX</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BX</a:t>
            </a:r>
            <a:r>
              <a:rPr kumimoji="0" lang="zh-CN" altLang="en-US" sz="2000" b="0" dirty="0">
                <a:latin typeface="华文宋体" panose="02010600040101010101" pitchFamily="2" charset="-122"/>
                <a:ea typeface="华文宋体" panose="02010600040101010101" pitchFamily="2" charset="-122"/>
              </a:rPr>
              <a:t>，指令执行前的</a:t>
            </a:r>
            <a:r>
              <a:rPr kumimoji="0" lang="en-US" altLang="zh-CN" sz="2000" b="0" dirty="0">
                <a:latin typeface="华文宋体" panose="02010600040101010101" pitchFamily="2" charset="-122"/>
                <a:ea typeface="华文宋体" panose="02010600040101010101" pitchFamily="2" charset="-122"/>
              </a:rPr>
              <a:t>SP</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BP</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SI</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DI</a:t>
            </a:r>
            <a:r>
              <a:rPr kumimoji="0" lang="zh-CN" altLang="en-US" sz="2000" b="0" dirty="0">
                <a:latin typeface="华文宋体" panose="02010600040101010101" pitchFamily="2" charset="-122"/>
                <a:ea typeface="华文宋体" panose="02010600040101010101" pitchFamily="2" charset="-122"/>
              </a:rPr>
              <a:t>。指令执行后</a:t>
            </a:r>
            <a:r>
              <a:rPr kumimoji="0" lang="en-US" altLang="zh-CN" sz="2000" b="0" dirty="0">
                <a:latin typeface="华文宋体" panose="02010600040101010101" pitchFamily="2" charset="-122"/>
                <a:ea typeface="华文宋体" panose="02010600040101010101" pitchFamily="2" charset="-122"/>
              </a:rPr>
              <a:t>(SP)-16→(SP)</a:t>
            </a:r>
            <a:r>
              <a:rPr kumimoji="0" lang="zh-CN" altLang="en-US" sz="2000" b="0" dirty="0">
                <a:latin typeface="华文宋体" panose="02010600040101010101" pitchFamily="2" charset="-122"/>
                <a:ea typeface="华文宋体" panose="02010600040101010101" pitchFamily="2" charset="-122"/>
              </a:rPr>
              <a:t>仍指向栈顶。 </a:t>
            </a:r>
          </a:p>
        </p:txBody>
      </p:sp>
      <p:sp>
        <p:nvSpPr>
          <p:cNvPr id="160773" name="Rectangle 5"/>
          <p:cNvSpPr>
            <a:spLocks noChangeArrowheads="1"/>
          </p:cNvSpPr>
          <p:nvPr/>
        </p:nvSpPr>
        <p:spPr bwMode="auto">
          <a:xfrm>
            <a:off x="467648" y="1106488"/>
            <a:ext cx="5313362" cy="44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p>
            <a:pPr eaLnBrk="0" hangingPunct="0">
              <a:spcBef>
                <a:spcPct val="0"/>
              </a:spcBef>
            </a:pPr>
            <a:r>
              <a:rPr kumimoji="0" lang="zh-CN" altLang="en-US" sz="2200" dirty="0">
                <a:latin typeface="华文宋体" panose="02010600040101010101" pitchFamily="2" charset="-122"/>
                <a:ea typeface="华文宋体" panose="02010600040101010101" pitchFamily="2" charset="-122"/>
              </a:rPr>
              <a:t>所有寄存器进栈指令：</a:t>
            </a:r>
            <a:r>
              <a:rPr kumimoji="0" lang="en-US" altLang="zh-CN" sz="2200" dirty="0">
                <a:latin typeface="华文宋体" panose="02010600040101010101" pitchFamily="2" charset="-122"/>
                <a:ea typeface="华文宋体" panose="02010600040101010101" pitchFamily="2" charset="-122"/>
              </a:rPr>
              <a:t>PUSHA</a:t>
            </a:r>
          </a:p>
        </p:txBody>
      </p:sp>
      <p:sp>
        <p:nvSpPr>
          <p:cNvPr id="160774" name="Rectangle 6"/>
          <p:cNvSpPr>
            <a:spLocks noChangeArrowheads="1"/>
          </p:cNvSpPr>
          <p:nvPr/>
        </p:nvSpPr>
        <p:spPr bwMode="auto">
          <a:xfrm>
            <a:off x="450284" y="3740150"/>
            <a:ext cx="8010148" cy="226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50" tIns="54425" rIns="108850" bIns="54425">
            <a:spAutoFit/>
          </a:bodyPr>
          <a:lstStyle/>
          <a:p>
            <a:pPr eaLnBrk="0" hangingPunct="0">
              <a:spcBef>
                <a:spcPct val="0"/>
              </a:spcBef>
            </a:pPr>
            <a:r>
              <a:rPr kumimoji="0" lang="zh-CN" altLang="en-US" sz="2000" b="0" dirty="0">
                <a:latin typeface="华文宋体" panose="02010600040101010101" pitchFamily="2" charset="-122"/>
                <a:ea typeface="华文宋体" panose="02010600040101010101" pitchFamily="2" charset="-122"/>
              </a:rPr>
              <a:t>指令的格式为：</a:t>
            </a:r>
            <a:r>
              <a:rPr kumimoji="0" lang="en-US" altLang="zh-CN" sz="2000" b="0" dirty="0">
                <a:solidFill>
                  <a:srgbClr val="CC0000"/>
                </a:solidFill>
                <a:effectLst>
                  <a:outerShdw blurRad="38100" dist="38100" dir="2700000" algn="tl">
                    <a:srgbClr val="C0C0C0"/>
                  </a:outerShdw>
                </a:effectLst>
                <a:latin typeface="华文宋体" panose="02010600040101010101" pitchFamily="2" charset="-122"/>
                <a:ea typeface="华文宋体" panose="02010600040101010101" pitchFamily="2" charset="-122"/>
              </a:rPr>
              <a:t>POPA</a:t>
            </a:r>
          </a:p>
          <a:p>
            <a:pPr eaLnBrk="0" hangingPunct="0">
              <a:spcBef>
                <a:spcPct val="0"/>
              </a:spcBef>
            </a:pPr>
            <a:r>
              <a:rPr kumimoji="0" lang="en-US" altLang="zh-CN" sz="2000" b="0" dirty="0">
                <a:latin typeface="华文宋体" panose="02010600040101010101" pitchFamily="2" charset="-122"/>
                <a:ea typeface="华文宋体" panose="02010600040101010101" pitchFamily="2" charset="-122"/>
              </a:rPr>
              <a:t>      </a:t>
            </a:r>
            <a:r>
              <a:rPr kumimoji="0" lang="zh-CN" altLang="en-US" sz="2000" b="0" dirty="0">
                <a:latin typeface="华文宋体" panose="02010600040101010101" pitchFamily="2" charset="-122"/>
                <a:ea typeface="华文宋体" panose="02010600040101010101" pitchFamily="2" charset="-122"/>
              </a:rPr>
              <a:t>功能：</a:t>
            </a:r>
            <a:r>
              <a:rPr kumimoji="0" lang="en-US" altLang="zh-CN" sz="2000" b="0" dirty="0">
                <a:latin typeface="华文宋体" panose="02010600040101010101" pitchFamily="2" charset="-122"/>
                <a:ea typeface="华文宋体" panose="02010600040101010101" pitchFamily="2" charset="-122"/>
              </a:rPr>
              <a:t>16</a:t>
            </a:r>
            <a:r>
              <a:rPr kumimoji="0" lang="zh-CN" altLang="en-US" sz="2000" b="0" dirty="0">
                <a:latin typeface="华文宋体" panose="02010600040101010101" pitchFamily="2" charset="-122"/>
                <a:ea typeface="华文宋体" panose="02010600040101010101" pitchFamily="2" charset="-122"/>
              </a:rPr>
              <a:t>位通用寄存器依次出栈，次序为</a:t>
            </a:r>
            <a:r>
              <a:rPr kumimoji="0" lang="en-US" altLang="zh-CN" sz="2000" b="0" dirty="0">
                <a:latin typeface="华文宋体" panose="02010600040101010101" pitchFamily="2" charset="-122"/>
                <a:ea typeface="华文宋体" panose="02010600040101010101" pitchFamily="2" charset="-122"/>
              </a:rPr>
              <a:t>DI</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SI</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BP</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SP</a:t>
            </a:r>
            <a:r>
              <a:rPr kumimoji="0" lang="zh-CN" altLang="en-US" sz="2000" b="0" dirty="0">
                <a:latin typeface="华文宋体" panose="02010600040101010101" pitchFamily="2" charset="-122"/>
                <a:ea typeface="华文宋体" panose="02010600040101010101" pitchFamily="2" charset="-122"/>
              </a:rPr>
              <a:t>，指令执行前的</a:t>
            </a:r>
            <a:r>
              <a:rPr kumimoji="0" lang="en-US" altLang="zh-CN" sz="2000" b="0" dirty="0">
                <a:latin typeface="华文宋体" panose="02010600040101010101" pitchFamily="2" charset="-122"/>
                <a:ea typeface="华文宋体" panose="02010600040101010101" pitchFamily="2" charset="-122"/>
              </a:rPr>
              <a:t>BX</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DX</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CX</a:t>
            </a:r>
            <a:r>
              <a:rPr kumimoji="0" lang="zh-CN" altLang="en-US" sz="2000" b="0" dirty="0">
                <a:latin typeface="华文宋体" panose="02010600040101010101" pitchFamily="2" charset="-122"/>
                <a:ea typeface="华文宋体" panose="02010600040101010101" pitchFamily="2" charset="-122"/>
              </a:rPr>
              <a:t>、</a:t>
            </a:r>
            <a:r>
              <a:rPr kumimoji="0" lang="en-US" altLang="zh-CN" sz="2000" b="0" dirty="0">
                <a:latin typeface="华文宋体" panose="02010600040101010101" pitchFamily="2" charset="-122"/>
                <a:ea typeface="华文宋体" panose="02010600040101010101" pitchFamily="2" charset="-122"/>
              </a:rPr>
              <a:t>AX</a:t>
            </a:r>
            <a:r>
              <a:rPr kumimoji="0" lang="zh-CN" altLang="en-US" sz="2000" b="0" dirty="0">
                <a:latin typeface="华文宋体" panose="02010600040101010101" pitchFamily="2" charset="-122"/>
                <a:ea typeface="华文宋体" panose="02010600040101010101" pitchFamily="2" charset="-122"/>
              </a:rPr>
              <a:t>。指令执行后</a:t>
            </a:r>
            <a:r>
              <a:rPr kumimoji="0" lang="en-US" altLang="zh-CN" sz="2000" b="0" dirty="0">
                <a:latin typeface="华文宋体" panose="02010600040101010101" pitchFamily="2" charset="-122"/>
                <a:ea typeface="华文宋体" panose="02010600040101010101" pitchFamily="2" charset="-122"/>
              </a:rPr>
              <a:t>(SP)+16→(SP) </a:t>
            </a:r>
            <a:r>
              <a:rPr kumimoji="0" lang="zh-CN" altLang="en-US" sz="2000" b="0" dirty="0">
                <a:latin typeface="华文宋体" panose="02010600040101010101" pitchFamily="2" charset="-122"/>
                <a:ea typeface="华文宋体" panose="02010600040101010101" pitchFamily="2" charset="-122"/>
              </a:rPr>
              <a:t>仍指向栈顶。</a:t>
            </a:r>
            <a:endParaRPr kumimoji="0" lang="en-US" altLang="zh-CN" sz="2000" b="0" dirty="0">
              <a:latin typeface="华文宋体" panose="02010600040101010101" pitchFamily="2" charset="-122"/>
              <a:ea typeface="华文宋体" panose="02010600040101010101" pitchFamily="2" charset="-122"/>
            </a:endParaRPr>
          </a:p>
          <a:p>
            <a:pPr eaLnBrk="0" hangingPunct="0">
              <a:spcBef>
                <a:spcPct val="0"/>
              </a:spcBef>
            </a:pPr>
            <a:r>
              <a:rPr lang="en-US" altLang="zh-CN" sz="2000" b="0" dirty="0">
                <a:solidFill>
                  <a:srgbClr val="FF0000"/>
                </a:solidFill>
                <a:latin typeface="华文宋体" panose="02010600040101010101" pitchFamily="2" charset="-122"/>
                <a:ea typeface="华文宋体" panose="02010600040101010101" pitchFamily="2" charset="-122"/>
              </a:rPr>
              <a:t>      </a:t>
            </a:r>
            <a:r>
              <a:rPr kumimoji="0" lang="zh-CN" altLang="en-US" sz="2000" b="0" dirty="0">
                <a:solidFill>
                  <a:srgbClr val="FF0000"/>
                </a:solidFill>
                <a:latin typeface="华文宋体" panose="02010600040101010101" pitchFamily="2" charset="-122"/>
                <a:ea typeface="华文宋体" panose="02010600040101010101" pitchFamily="2" charset="-122"/>
              </a:rPr>
              <a:t>需要说明的是：</a:t>
            </a:r>
            <a:r>
              <a:rPr kumimoji="0" lang="en-US" altLang="zh-CN" sz="2000" b="0" dirty="0">
                <a:latin typeface="华文宋体" panose="02010600040101010101" pitchFamily="2" charset="-122"/>
                <a:ea typeface="华文宋体" panose="02010600040101010101" pitchFamily="2" charset="-122"/>
              </a:rPr>
              <a:t>SP</a:t>
            </a:r>
            <a:r>
              <a:rPr kumimoji="0" lang="zh-CN" altLang="en-US" sz="2000" b="0" dirty="0">
                <a:latin typeface="华文宋体" panose="02010600040101010101" pitchFamily="2" charset="-122"/>
                <a:ea typeface="华文宋体" panose="02010600040101010101" pitchFamily="2" charset="-122"/>
              </a:rPr>
              <a:t>出栈只是修改了指针使其后的</a:t>
            </a:r>
            <a:r>
              <a:rPr kumimoji="0" lang="en-US" altLang="zh-CN" sz="2000" b="0" dirty="0">
                <a:latin typeface="华文宋体" panose="02010600040101010101" pitchFamily="2" charset="-122"/>
                <a:ea typeface="华文宋体" panose="02010600040101010101" pitchFamily="2" charset="-122"/>
              </a:rPr>
              <a:t>BX</a:t>
            </a:r>
            <a:r>
              <a:rPr kumimoji="0" lang="zh-CN" altLang="en-US" sz="2000" b="0" dirty="0">
                <a:latin typeface="华文宋体" panose="02010600040101010101" pitchFamily="2" charset="-122"/>
                <a:ea typeface="华文宋体" panose="02010600040101010101" pitchFamily="2" charset="-122"/>
              </a:rPr>
              <a:t>能够出栈，而堆栈中原先由</a:t>
            </a:r>
            <a:r>
              <a:rPr kumimoji="0" lang="en-US" altLang="zh-CN" sz="2000" b="0" dirty="0">
                <a:latin typeface="华文宋体" panose="02010600040101010101" pitchFamily="2" charset="-122"/>
                <a:ea typeface="华文宋体" panose="02010600040101010101" pitchFamily="2" charset="-122"/>
              </a:rPr>
              <a:t>PUSHA</a:t>
            </a:r>
            <a:r>
              <a:rPr kumimoji="0" lang="zh-CN" altLang="en-US" sz="2000" b="0" dirty="0">
                <a:latin typeface="华文宋体" panose="02010600040101010101" pitchFamily="2" charset="-122"/>
                <a:ea typeface="华文宋体" panose="02010600040101010101" pitchFamily="2" charset="-122"/>
              </a:rPr>
              <a:t>指令存入的</a:t>
            </a:r>
            <a:r>
              <a:rPr kumimoji="0" lang="en-US" altLang="zh-CN" sz="2000" b="0" dirty="0">
                <a:latin typeface="华文宋体" panose="02010600040101010101" pitchFamily="2" charset="-122"/>
                <a:ea typeface="华文宋体" panose="02010600040101010101" pitchFamily="2" charset="-122"/>
              </a:rPr>
              <a:t>SP</a:t>
            </a:r>
            <a:r>
              <a:rPr kumimoji="0" lang="zh-CN" altLang="en-US" sz="2000" b="0" dirty="0">
                <a:latin typeface="华文宋体" panose="02010600040101010101" pitchFamily="2" charset="-122"/>
                <a:ea typeface="华文宋体" panose="02010600040101010101" pitchFamily="2" charset="-122"/>
              </a:rPr>
              <a:t>的原始内容被丢弃，并未真正送到</a:t>
            </a:r>
            <a:r>
              <a:rPr kumimoji="0" lang="en-US" altLang="zh-CN" sz="2000" b="0" dirty="0">
                <a:latin typeface="华文宋体" panose="02010600040101010101" pitchFamily="2" charset="-122"/>
                <a:ea typeface="华文宋体" panose="02010600040101010101" pitchFamily="2" charset="-122"/>
              </a:rPr>
              <a:t>SP</a:t>
            </a:r>
            <a:r>
              <a:rPr kumimoji="0" lang="zh-CN" altLang="en-US" sz="2000" b="0" dirty="0">
                <a:latin typeface="华文宋体" panose="02010600040101010101" pitchFamily="2" charset="-122"/>
                <a:ea typeface="华文宋体" panose="02010600040101010101" pitchFamily="2" charset="-122"/>
              </a:rPr>
              <a:t>寄存器中。</a:t>
            </a:r>
          </a:p>
          <a:p>
            <a:pPr eaLnBrk="0" hangingPunct="0">
              <a:spcBef>
                <a:spcPct val="0"/>
              </a:spcBef>
            </a:pPr>
            <a:r>
              <a:rPr kumimoji="0" lang="zh-CN" altLang="en-US" sz="2000" b="0" dirty="0">
                <a:latin typeface="华文宋体" panose="02010600040101010101" pitchFamily="2" charset="-122"/>
                <a:ea typeface="华文宋体" panose="02010600040101010101" pitchFamily="2" charset="-122"/>
              </a:rPr>
              <a:t>      上述两条堆栈指令均不影响标志位。</a:t>
            </a:r>
          </a:p>
        </p:txBody>
      </p:sp>
      <p:sp>
        <p:nvSpPr>
          <p:cNvPr id="160775" name="Rectangle 7"/>
          <p:cNvSpPr>
            <a:spLocks noChangeArrowheads="1"/>
          </p:cNvSpPr>
          <p:nvPr/>
        </p:nvSpPr>
        <p:spPr bwMode="auto">
          <a:xfrm>
            <a:off x="452120" y="3012193"/>
            <a:ext cx="5570537" cy="44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p>
            <a:pPr eaLnBrk="0" hangingPunct="0">
              <a:spcBef>
                <a:spcPct val="0"/>
              </a:spcBef>
            </a:pPr>
            <a:r>
              <a:rPr kumimoji="0" lang="zh-CN" altLang="en-US" sz="2200" dirty="0">
                <a:latin typeface="华文宋体" panose="02010600040101010101" pitchFamily="2" charset="-122"/>
                <a:ea typeface="华文宋体" panose="02010600040101010101" pitchFamily="2" charset="-122"/>
              </a:rPr>
              <a:t>所有寄存器出栈指令</a:t>
            </a:r>
            <a:r>
              <a:rPr lang="zh-CN" altLang="en-US" sz="2200" dirty="0">
                <a:latin typeface="华文宋体" panose="02010600040101010101" pitchFamily="2" charset="-122"/>
                <a:ea typeface="华文宋体" panose="02010600040101010101" pitchFamily="2" charset="-122"/>
              </a:rPr>
              <a:t>：</a:t>
            </a:r>
            <a:r>
              <a:rPr kumimoji="0" lang="en-US" altLang="zh-CN" sz="2200" dirty="0">
                <a:latin typeface="华文宋体" panose="02010600040101010101" pitchFamily="2" charset="-122"/>
                <a:ea typeface="华文宋体" panose="02010600040101010101" pitchFamily="2" charset="-122"/>
              </a:rPr>
              <a:t>POPA</a:t>
            </a:r>
          </a:p>
        </p:txBody>
      </p:sp>
      <p:sp>
        <p:nvSpPr>
          <p:cNvPr id="1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7" name="Rectangle 6">
            <a:extLst>
              <a:ext uri="{FF2B5EF4-FFF2-40B4-BE49-F238E27FC236}">
                <a16:creationId xmlns:a16="http://schemas.microsoft.com/office/drawing/2014/main" id="{33387B92-EEDA-5142-B9FC-589DA5B0706D}"/>
              </a:ext>
            </a:extLst>
          </p:cNvPr>
          <p:cNvSpPr/>
          <p:nvPr/>
        </p:nvSpPr>
        <p:spPr bwMode="auto">
          <a:xfrm>
            <a:off x="467544" y="1093696"/>
            <a:ext cx="4108314" cy="468052"/>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Rectangle 7">
            <a:extLst>
              <a:ext uri="{FF2B5EF4-FFF2-40B4-BE49-F238E27FC236}">
                <a16:creationId xmlns:a16="http://schemas.microsoft.com/office/drawing/2014/main" id="{B87B0146-7919-7040-A1F3-BA90DC9B0293}"/>
              </a:ext>
            </a:extLst>
          </p:cNvPr>
          <p:cNvSpPr/>
          <p:nvPr/>
        </p:nvSpPr>
        <p:spPr bwMode="auto">
          <a:xfrm>
            <a:off x="467544" y="3007788"/>
            <a:ext cx="4108314" cy="468052"/>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14199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dissolve">
                                      <p:cBhvr>
                                        <p:cTn id="7" dur="500"/>
                                        <p:tgtEl>
                                          <p:spTgt spid="1607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1" presetClass="entr" presetSubtype="0" fill="hold" nodeType="withEffect">
                                  <p:stCondLst>
                                    <p:cond delay="0"/>
                                  </p:stCondLst>
                                  <p:childTnLst>
                                    <p:set>
                                      <p:cBhvr>
                                        <p:cTn id="14" dur="1" fill="hold">
                                          <p:stCondLst>
                                            <p:cond delay="0"/>
                                          </p:stCondLst>
                                        </p:cTn>
                                        <p:tgtEl>
                                          <p:spTgt spid="16077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60774"/>
                                        </p:tgtEl>
                                        <p:attrNameLst>
                                          <p:attrName>style.visibility</p:attrName>
                                        </p:attrNameLst>
                                      </p:cBhvr>
                                      <p:to>
                                        <p:strVal val="visible"/>
                                      </p:to>
                                    </p:set>
                                    <p:animEffect transition="in" filter="dissolve">
                                      <p:cBhvr>
                                        <p:cTn id="19" dur="500"/>
                                        <p:tgtEl>
                                          <p:spTgt spid="16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774"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34817"/>
          <p:cNvSpPr/>
          <p:nvPr/>
        </p:nvSpPr>
        <p:spPr>
          <a:xfrm>
            <a:off x="575556" y="1124744"/>
            <a:ext cx="7956884" cy="5293757"/>
          </a:xfrm>
          <a:prstGeom prst="rect">
            <a:avLst/>
          </a:prstGeom>
          <a:noFill/>
          <a:ln w="12700">
            <a:noFill/>
          </a:ln>
        </p:spPr>
        <p:txBody>
          <a:bodyPr wrap="square">
            <a:spAutoFit/>
          </a:bodyPr>
          <a:lstStyle/>
          <a:p>
            <a:pPr>
              <a:lnSpc>
                <a:spcPct val="130000"/>
              </a:lnSpc>
              <a:buClr>
                <a:schemeClr val="tx2"/>
              </a:buClr>
              <a:buSzPct val="90000"/>
              <a:buFont typeface="Symbol" panose="05050102010706020507" pitchFamily="18" charset="2"/>
              <a:buNone/>
            </a:pPr>
            <a:r>
              <a:rPr lang="zh-CN" altLang="en-US" sz="2000" b="1" dirty="0">
                <a:solidFill>
                  <a:srgbClr val="000000"/>
                </a:solidFill>
                <a:latin typeface="Times New Roman" panose="02020603050405020304" pitchFamily="18" charset="0"/>
              </a:rPr>
              <a:t>例：</a:t>
            </a:r>
            <a:r>
              <a:rPr lang="zh-CN" altLang="en-US" sz="2000" dirty="0">
                <a:solidFill>
                  <a:srgbClr val="000000"/>
                </a:solidFill>
              </a:rPr>
              <a:t>在有子程序或中断调用的程序中，若有些寄存器的内容在子程序或中断调用后还要用到，则可以用堆栈来保存。</a:t>
            </a:r>
            <a:endParaRPr lang="en-US" altLang="zh-CN" sz="2000" b="1" dirty="0">
              <a:solidFill>
                <a:srgbClr val="000000"/>
              </a:solidFill>
              <a:latin typeface="Times New Roman" panose="02020603050405020304" pitchFamily="18" charset="0"/>
            </a:endParaRPr>
          </a:p>
          <a:p>
            <a:pPr>
              <a:lnSpc>
                <a:spcPct val="130000"/>
              </a:lnSpc>
              <a:buClr>
                <a:schemeClr val="tx2"/>
              </a:buClr>
              <a:buSzPct val="90000"/>
              <a:buFont typeface="Symbol" panose="05050102010706020507" pitchFamily="18" charset="2"/>
              <a:buNone/>
            </a:pPr>
            <a:r>
              <a:rPr lang="en-US" altLang="zh-CN" sz="2000" dirty="0">
                <a:solidFill>
                  <a:srgbClr val="000000"/>
                </a:solidFill>
              </a:rPr>
              <a:t>        </a:t>
            </a: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Lucida Sans Unicode" panose="020B0602030504020204" pitchFamily="34" charset="0"/>
              </a:rPr>
              <a:t>PUSH  AX</a:t>
            </a:r>
          </a:p>
          <a:p>
            <a:pPr>
              <a:lnSpc>
                <a:spcPct val="130000"/>
              </a:lnSpc>
              <a:buClr>
                <a:schemeClr val="tx2"/>
              </a:buClr>
              <a:buSzPct val="90000"/>
              <a:buFont typeface="Symbol" panose="05050102010706020507" pitchFamily="18" charset="2"/>
              <a:buNone/>
            </a:pPr>
            <a:r>
              <a:rPr lang="en-US" altLang="zh-CN" sz="2000" b="1" dirty="0">
                <a:solidFill>
                  <a:srgbClr val="000000"/>
                </a:solidFill>
                <a:latin typeface="Lucida Sans Unicode" panose="020B0602030504020204" pitchFamily="34" charset="0"/>
              </a:rPr>
              <a:t>         PUSH  BX</a:t>
            </a:r>
          </a:p>
          <a:p>
            <a:pPr>
              <a:lnSpc>
                <a:spcPct val="130000"/>
              </a:lnSpc>
              <a:buClr>
                <a:schemeClr val="tx2"/>
              </a:buClr>
              <a:buSzPct val="90000"/>
              <a:buFont typeface="Symbol" panose="05050102010706020507" pitchFamily="18" charset="2"/>
              <a:buNone/>
            </a:pPr>
            <a:r>
              <a:rPr lang="en-US" altLang="zh-CN" sz="2000" b="1" dirty="0">
                <a:solidFill>
                  <a:srgbClr val="000000"/>
                </a:solidFill>
                <a:latin typeface="Lucida Sans Unicode" panose="020B0602030504020204" pitchFamily="34" charset="0"/>
              </a:rPr>
              <a:t>         PUSH  CX</a:t>
            </a:r>
          </a:p>
          <a:p>
            <a:pPr>
              <a:lnSpc>
                <a:spcPct val="130000"/>
              </a:lnSpc>
              <a:buClr>
                <a:schemeClr val="tx2"/>
              </a:buClr>
              <a:buSzPct val="90000"/>
              <a:buFont typeface="Symbol" panose="05050102010706020507" pitchFamily="18" charset="2"/>
              <a:buNone/>
            </a:pPr>
            <a:r>
              <a:rPr lang="en-US" altLang="zh-CN" sz="2000" dirty="0">
                <a:solidFill>
                  <a:srgbClr val="000000"/>
                </a:solidFill>
                <a:latin typeface="Lucida Sans Unicode" panose="020B0602030504020204" pitchFamily="34" charset="0"/>
              </a:rPr>
              <a:t>         PUSH  DX 		</a:t>
            </a:r>
            <a:endParaRPr lang="en-US" altLang="zh-CN" sz="2000" b="1" dirty="0">
              <a:solidFill>
                <a:srgbClr val="000000"/>
              </a:solidFill>
              <a:latin typeface="Lucida Sans Unicode" panose="020B0602030504020204" pitchFamily="34" charset="0"/>
            </a:endParaRPr>
          </a:p>
          <a:p>
            <a:pPr>
              <a:lnSpc>
                <a:spcPct val="130000"/>
              </a:lnSpc>
              <a:buClr>
                <a:schemeClr val="tx2"/>
              </a:buClr>
              <a:buSzPct val="90000"/>
              <a:buFont typeface="Symbol" panose="05050102010706020507" pitchFamily="18" charset="2"/>
              <a:buNone/>
            </a:pPr>
            <a:r>
              <a:rPr lang="en-US" altLang="zh-CN" sz="2000" b="1" dirty="0">
                <a:solidFill>
                  <a:srgbClr val="000000"/>
                </a:solidFill>
                <a:latin typeface="Lucida Sans Unicode" panose="020B0602030504020204" pitchFamily="34" charset="0"/>
              </a:rPr>
              <a:t>         ……            </a:t>
            </a:r>
            <a:r>
              <a:rPr lang="en-US" altLang="zh-CN" sz="2000" dirty="0">
                <a:solidFill>
                  <a:srgbClr val="000000"/>
                </a:solidFill>
                <a:latin typeface="楷体_GB2312" pitchFamily="49" charset="-122"/>
                <a:ea typeface="楷体_GB2312" pitchFamily="49" charset="-122"/>
              </a:rPr>
              <a:t>;</a:t>
            </a:r>
            <a:r>
              <a:rPr lang="zh-CN" altLang="en-US" sz="2000" b="1" dirty="0">
                <a:solidFill>
                  <a:srgbClr val="000000"/>
                </a:solidFill>
                <a:latin typeface="楷体_GB2312" pitchFamily="49" charset="-122"/>
                <a:ea typeface="楷体_GB2312" pitchFamily="49" charset="-122"/>
              </a:rPr>
              <a:t>其间用到</a:t>
            </a:r>
            <a:r>
              <a:rPr lang="en-US" altLang="zh-CN" sz="2000" b="1" dirty="0">
                <a:solidFill>
                  <a:srgbClr val="000000"/>
                </a:solidFill>
                <a:latin typeface="Times New Roman" panose="02020603050405020304" pitchFamily="18" charset="0"/>
                <a:ea typeface="楷体_GB2312" pitchFamily="49" charset="-122"/>
              </a:rPr>
              <a:t>AX</a:t>
            </a:r>
            <a:r>
              <a:rPr lang="zh-CN" altLang="en-US" sz="2000" b="1" dirty="0">
                <a:solidFill>
                  <a:srgbClr val="000000"/>
                </a:solidFill>
                <a:latin typeface="Times New Roman" panose="02020603050405020304" pitchFamily="18" charset="0"/>
                <a:ea typeface="楷体_GB2312" pitchFamily="49" charset="-122"/>
              </a:rPr>
              <a:t>、</a:t>
            </a:r>
            <a:r>
              <a:rPr lang="en-US" altLang="zh-CN" sz="2000" b="1" dirty="0">
                <a:solidFill>
                  <a:srgbClr val="000000"/>
                </a:solidFill>
                <a:latin typeface="Times New Roman" panose="02020603050405020304" pitchFamily="18" charset="0"/>
                <a:ea typeface="楷体_GB2312" pitchFamily="49" charset="-122"/>
              </a:rPr>
              <a:t>BX</a:t>
            </a:r>
            <a:r>
              <a:rPr lang="zh-CN" altLang="en-US" sz="2000" b="1" dirty="0">
                <a:solidFill>
                  <a:srgbClr val="000000"/>
                </a:solidFill>
                <a:latin typeface="Times New Roman" panose="02020603050405020304" pitchFamily="18" charset="0"/>
                <a:ea typeface="楷体_GB2312" pitchFamily="49" charset="-122"/>
              </a:rPr>
              <a:t>、</a:t>
            </a:r>
            <a:r>
              <a:rPr lang="en-US" altLang="zh-CN" sz="2000" b="1" dirty="0">
                <a:solidFill>
                  <a:srgbClr val="000000"/>
                </a:solidFill>
                <a:latin typeface="Times New Roman" panose="02020603050405020304" pitchFamily="18" charset="0"/>
                <a:ea typeface="楷体_GB2312" pitchFamily="49" charset="-122"/>
              </a:rPr>
              <a:t>CX</a:t>
            </a:r>
            <a:r>
              <a:rPr lang="zh-CN" altLang="en-US" sz="2000" b="1" dirty="0">
                <a:solidFill>
                  <a:srgbClr val="000000"/>
                </a:solidFill>
                <a:latin typeface="Times New Roman" panose="02020603050405020304" pitchFamily="18" charset="0"/>
                <a:ea typeface="楷体_GB2312" pitchFamily="49" charset="-122"/>
              </a:rPr>
              <a:t>、</a:t>
            </a:r>
            <a:r>
              <a:rPr lang="en-US" altLang="zh-CN" sz="2000" b="1" dirty="0">
                <a:solidFill>
                  <a:srgbClr val="000000"/>
                </a:solidFill>
                <a:latin typeface="Times New Roman" panose="02020603050405020304" pitchFamily="18" charset="0"/>
                <a:ea typeface="楷体_GB2312" pitchFamily="49" charset="-122"/>
              </a:rPr>
              <a:t>DX</a:t>
            </a:r>
          </a:p>
          <a:p>
            <a:pPr>
              <a:lnSpc>
                <a:spcPct val="130000"/>
              </a:lnSpc>
              <a:buClr>
                <a:schemeClr val="tx2"/>
              </a:buClr>
              <a:buSzPct val="90000"/>
              <a:buFont typeface="Symbol" panose="05050102010706020507" pitchFamily="18" charset="2"/>
              <a:buNone/>
            </a:pPr>
            <a:r>
              <a:rPr lang="en-US" altLang="zh-CN" sz="2000" b="1" dirty="0">
                <a:solidFill>
                  <a:srgbClr val="000000"/>
                </a:solidFill>
                <a:latin typeface="Lucida Sans Unicode" panose="020B0602030504020204" pitchFamily="34" charset="0"/>
              </a:rPr>
              <a:t>         POP    DX    </a:t>
            </a:r>
            <a:r>
              <a:rPr lang="en-US" altLang="zh-CN" sz="1800" b="1" dirty="0">
                <a:solidFill>
                  <a:srgbClr val="000000"/>
                </a:solidFill>
                <a:latin typeface="Lucida Sans Unicode" panose="020B0602030504020204" pitchFamily="34" charset="0"/>
              </a:rPr>
              <a:t>; </a:t>
            </a:r>
            <a:r>
              <a:rPr lang="zh-CN" altLang="en-US" sz="1800" b="1" dirty="0">
                <a:solidFill>
                  <a:srgbClr val="000000"/>
                </a:solidFill>
                <a:latin typeface="Lucida Sans Unicode" panose="020B0602030504020204" pitchFamily="34" charset="0"/>
              </a:rPr>
              <a:t>后进先出</a:t>
            </a:r>
          </a:p>
          <a:p>
            <a:pPr>
              <a:lnSpc>
                <a:spcPct val="130000"/>
              </a:lnSpc>
              <a:buClr>
                <a:schemeClr val="tx2"/>
              </a:buClr>
              <a:buSzPct val="90000"/>
            </a:pPr>
            <a:r>
              <a:rPr lang="zh-CN" altLang="en-US" sz="2000" dirty="0">
                <a:solidFill>
                  <a:srgbClr val="000000"/>
                </a:solidFill>
                <a:latin typeface="Lucida Sans Unicode" panose="020B0602030504020204" pitchFamily="34" charset="0"/>
              </a:rPr>
              <a:t>         </a:t>
            </a:r>
            <a:r>
              <a:rPr lang="en-US" altLang="zh-CN" sz="2000" dirty="0">
                <a:solidFill>
                  <a:srgbClr val="000000"/>
                </a:solidFill>
                <a:latin typeface="Lucida Sans Unicode" panose="020B0602030504020204" pitchFamily="34" charset="0"/>
              </a:rPr>
              <a:t>POP    CX</a:t>
            </a:r>
          </a:p>
          <a:p>
            <a:pPr>
              <a:lnSpc>
                <a:spcPct val="130000"/>
              </a:lnSpc>
              <a:buClr>
                <a:schemeClr val="tx2"/>
              </a:buClr>
              <a:buSzPct val="90000"/>
              <a:buFont typeface="Symbol" panose="05050102010706020507" pitchFamily="18" charset="2"/>
              <a:buNone/>
            </a:pPr>
            <a:r>
              <a:rPr lang="zh-CN" altLang="en-US" sz="2000" b="1" dirty="0">
                <a:solidFill>
                  <a:srgbClr val="000000"/>
                </a:solidFill>
                <a:latin typeface="Lucida Sans Unicode" panose="020B0602030504020204" pitchFamily="34" charset="0"/>
              </a:rPr>
              <a:t>         </a:t>
            </a:r>
            <a:r>
              <a:rPr lang="en-US" altLang="zh-CN" sz="2000" b="1" dirty="0">
                <a:solidFill>
                  <a:srgbClr val="000000"/>
                </a:solidFill>
                <a:latin typeface="Lucida Sans Unicode" panose="020B0602030504020204" pitchFamily="34" charset="0"/>
              </a:rPr>
              <a:t>POP    BX</a:t>
            </a:r>
          </a:p>
          <a:p>
            <a:pPr>
              <a:lnSpc>
                <a:spcPct val="130000"/>
              </a:lnSpc>
              <a:buClr>
                <a:schemeClr val="tx2"/>
              </a:buClr>
              <a:buSzPct val="90000"/>
              <a:buFont typeface="Symbol" panose="05050102010706020507" pitchFamily="18" charset="2"/>
              <a:buNone/>
            </a:pPr>
            <a:r>
              <a:rPr lang="en-US" altLang="zh-CN" sz="2000" b="1" dirty="0">
                <a:solidFill>
                  <a:srgbClr val="000000"/>
                </a:solidFill>
                <a:latin typeface="Lucida Sans Unicode" panose="020B0602030504020204" pitchFamily="34" charset="0"/>
              </a:rPr>
              <a:t>         POP    AX</a:t>
            </a:r>
          </a:p>
          <a:p>
            <a:pPr>
              <a:lnSpc>
                <a:spcPct val="130000"/>
              </a:lnSpc>
              <a:buClr>
                <a:schemeClr val="tx2"/>
              </a:buClr>
              <a:buSzPct val="90000"/>
              <a:buFont typeface="Symbol" panose="05050102010706020507" pitchFamily="18" charset="2"/>
              <a:buNone/>
            </a:pPr>
            <a:endParaRPr lang="en-US" altLang="zh-CN" sz="2000" dirty="0">
              <a:solidFill>
                <a:srgbClr val="000000"/>
              </a:solidFill>
              <a:latin typeface="Lucida Sans Unicode" panose="020B0602030504020204" pitchFamily="34" charset="0"/>
            </a:endParaRPr>
          </a:p>
          <a:p>
            <a:pPr>
              <a:lnSpc>
                <a:spcPct val="130000"/>
              </a:lnSpc>
              <a:buClr>
                <a:schemeClr val="tx2"/>
              </a:buClr>
              <a:buSzPct val="90000"/>
              <a:buFont typeface="Symbol" panose="05050102010706020507" pitchFamily="18" charset="2"/>
              <a:buNone/>
            </a:pPr>
            <a:r>
              <a:rPr lang="en-US" altLang="zh-CN" sz="2000" b="1" dirty="0">
                <a:solidFill>
                  <a:srgbClr val="000000"/>
                </a:solidFill>
                <a:latin typeface="Lucida Sans Unicode" panose="020B0602030504020204" pitchFamily="34" charset="0"/>
              </a:rPr>
              <a:t>		</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2" name="矩形 1"/>
          <p:cNvSpPr/>
          <p:nvPr/>
        </p:nvSpPr>
        <p:spPr>
          <a:xfrm>
            <a:off x="6844665" y="3171457"/>
            <a:ext cx="1173719" cy="1200329"/>
          </a:xfrm>
          <a:prstGeom prst="rect">
            <a:avLst/>
          </a:prstGeom>
        </p:spPr>
        <p:txBody>
          <a:bodyPr wrap="none">
            <a:spAutoFit/>
          </a:bodyPr>
          <a:lstStyle/>
          <a:p>
            <a:r>
              <a:rPr lang="en-US" altLang="zh-CN" dirty="0">
                <a:solidFill>
                  <a:srgbClr val="FF3300"/>
                </a:solidFill>
                <a:latin typeface="Lucida Sans Unicode" panose="020B0602030504020204" pitchFamily="34" charset="0"/>
              </a:rPr>
              <a:t>PUSHA</a:t>
            </a:r>
          </a:p>
          <a:p>
            <a:r>
              <a:rPr lang="en-US" altLang="zh-CN" dirty="0">
                <a:solidFill>
                  <a:srgbClr val="FF3300"/>
                </a:solidFill>
                <a:latin typeface="Lucida Sans Unicode" panose="020B0602030504020204" pitchFamily="34" charset="0"/>
              </a:rPr>
              <a:t>…</a:t>
            </a:r>
          </a:p>
          <a:p>
            <a:r>
              <a:rPr lang="en-US" altLang="zh-CN" dirty="0">
                <a:solidFill>
                  <a:srgbClr val="FF3300"/>
                </a:solidFill>
                <a:latin typeface="Lucida Sans Unicode" panose="020B0602030504020204" pitchFamily="34" charset="0"/>
              </a:rPr>
              <a:t>POPA</a:t>
            </a:r>
            <a:endParaRPr lang="zh-CN" altLang="en-US" dirty="0">
              <a:solidFill>
                <a:srgbClr val="FF3300"/>
              </a:solidFill>
            </a:endParaRPr>
          </a:p>
        </p:txBody>
      </p:sp>
    </p:spTree>
    <p:extLst>
      <p:ext uri="{BB962C8B-B14F-4D97-AF65-F5344CB8AC3E}">
        <p14:creationId xmlns:p14="http://schemas.microsoft.com/office/powerpoint/2010/main" val="284826413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C2574A-FD21-4792-800D-4CF3A2FCA7F1}"/>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4" name="文本框 3">
            <a:extLst>
              <a:ext uri="{FF2B5EF4-FFF2-40B4-BE49-F238E27FC236}">
                <a16:creationId xmlns:a16="http://schemas.microsoft.com/office/drawing/2014/main" id="{34D19692-657B-4D4C-A16C-A531ED3C8779}"/>
              </a:ext>
            </a:extLst>
          </p:cNvPr>
          <p:cNvSpPr txBox="1"/>
          <p:nvPr/>
        </p:nvSpPr>
        <p:spPr>
          <a:xfrm>
            <a:off x="359532" y="1016732"/>
            <a:ext cx="8280920" cy="1692771"/>
          </a:xfrm>
          <a:prstGeom prst="rect">
            <a:avLst/>
          </a:prstGeom>
          <a:noFill/>
          <a:ln w="9525">
            <a:noFill/>
          </a:ln>
        </p:spPr>
        <p:txBody>
          <a:bodyPr wrap="square">
            <a:spAutoFit/>
          </a:bodyPr>
          <a:lstStyle/>
          <a:p>
            <a:r>
              <a:rPr lang="zh-CN" altLang="en-US" sz="2200" dirty="0">
                <a:solidFill>
                  <a:srgbClr val="FF0000"/>
                </a:solidFill>
                <a:latin typeface="Times New Roman" panose="02020603050405020304" pitchFamily="18" charset="0"/>
              </a:rPr>
              <a:t>思考：</a:t>
            </a:r>
            <a:r>
              <a:rPr lang="zh-CN" altLang="zh-CN" sz="2000" dirty="0"/>
              <a:t>SS和SP只记录了栈顶的地址，依靠SS和SP可以保证在入栈和出栈时找到栈顶。可是，如何能够保证在入栈、出栈时，栈顶不会超出栈空间？</a:t>
            </a:r>
            <a:endParaRPr lang="en-US" altLang="zh-CN" sz="2000" dirty="0"/>
          </a:p>
          <a:p>
            <a:endParaRPr lang="en-US" altLang="zh-CN" sz="2000" dirty="0">
              <a:solidFill>
                <a:srgbClr val="000000"/>
              </a:solidFill>
              <a:latin typeface="Times New Roman" panose="02020603050405020304" pitchFamily="18" charset="0"/>
            </a:endParaRPr>
          </a:p>
          <a:p>
            <a:endParaRPr lang="en-US" altLang="zh-CN" sz="2200" dirty="0">
              <a:solidFill>
                <a:srgbClr val="000000"/>
              </a:solidFill>
              <a:latin typeface="Times New Roman" panose="02020603050405020304" pitchFamily="18" charset="0"/>
            </a:endParaRPr>
          </a:p>
        </p:txBody>
      </p:sp>
      <p:sp>
        <p:nvSpPr>
          <p:cNvPr id="5" name="矩形 4">
            <a:extLst>
              <a:ext uri="{FF2B5EF4-FFF2-40B4-BE49-F238E27FC236}">
                <a16:creationId xmlns:a16="http://schemas.microsoft.com/office/drawing/2014/main" id="{22A04DA5-BB09-4D0D-822D-DB6DC00EAC7F}"/>
              </a:ext>
            </a:extLst>
          </p:cNvPr>
          <p:cNvSpPr/>
          <p:nvPr/>
        </p:nvSpPr>
        <p:spPr>
          <a:xfrm>
            <a:off x="935596" y="2060848"/>
            <a:ext cx="7416824" cy="4401205"/>
          </a:xfrm>
          <a:prstGeom prst="rect">
            <a:avLst/>
          </a:prstGeom>
        </p:spPr>
        <p:txBody>
          <a:bodyPr wrap="square">
            <a:spAutoFit/>
          </a:bodyPr>
          <a:lstStyle/>
          <a:p>
            <a:pPr marL="360000" indent="-342900">
              <a:spcBef>
                <a:spcPts val="1200"/>
              </a:spcBef>
              <a:buFont typeface="Wingdings" panose="05000000000000000000" pitchFamily="2" charset="2"/>
              <a:buChar char="u"/>
            </a:pPr>
            <a:r>
              <a:rPr lang="zh-CN" altLang="en-US" sz="2000" dirty="0"/>
              <a:t>当栈满的时候再使用</a:t>
            </a:r>
            <a:r>
              <a:rPr lang="en-US" altLang="zh-CN" sz="2000" dirty="0"/>
              <a:t>push</a:t>
            </a:r>
            <a:r>
              <a:rPr lang="zh-CN" altLang="en-US" sz="2000" dirty="0"/>
              <a:t>指令入栈，栈空的时候再使用</a:t>
            </a:r>
            <a:r>
              <a:rPr lang="en-US" altLang="zh-CN" sz="2000" dirty="0"/>
              <a:t>pop</a:t>
            </a:r>
            <a:r>
              <a:rPr lang="zh-CN" altLang="en-US" sz="2000" dirty="0"/>
              <a:t>指令出栈，都将发生栈顶超界问题。</a:t>
            </a:r>
          </a:p>
          <a:p>
            <a:pPr marL="360000" indent="-342900">
              <a:spcBef>
                <a:spcPts val="1200"/>
              </a:spcBef>
              <a:buFont typeface="Wingdings" panose="05000000000000000000" pitchFamily="2" charset="2"/>
              <a:buChar char="u"/>
            </a:pPr>
            <a:r>
              <a:rPr lang="zh-CN" altLang="en-US" sz="2000" dirty="0"/>
              <a:t>因为栈空间之外的空间里很可能存放了具有其他用途的数据、代码等，这些数据、代码可能是我们自己的程序中的，也可能是别的程序中的。</a:t>
            </a:r>
            <a:endParaRPr lang="en-US" altLang="zh-CN" sz="2000" dirty="0"/>
          </a:p>
          <a:p>
            <a:pPr marL="360000" indent="-342900">
              <a:spcBef>
                <a:spcPts val="1200"/>
              </a:spcBef>
              <a:buFont typeface="Wingdings" panose="05000000000000000000" pitchFamily="2" charset="2"/>
              <a:buChar char="u"/>
            </a:pPr>
            <a:r>
              <a:rPr lang="zh-CN" altLang="zh-CN" sz="2000" dirty="0"/>
              <a:t>但是由于我们在入栈出栈时的不小心，而将这些数据、代码意外地改写，将会引发一连串的错误。</a:t>
            </a:r>
          </a:p>
          <a:p>
            <a:pPr marL="360000" indent="-342900">
              <a:spcBef>
                <a:spcPts val="1200"/>
              </a:spcBef>
              <a:buFont typeface="Wingdings" panose="05000000000000000000" pitchFamily="2" charset="2"/>
              <a:buChar char="u"/>
            </a:pPr>
            <a:r>
              <a:rPr lang="zh-CN" altLang="en-US" sz="2000" dirty="0">
                <a:solidFill>
                  <a:srgbClr val="FF0000"/>
                </a:solidFill>
              </a:rPr>
              <a:t>栈顶超界是危险的。</a:t>
            </a:r>
            <a:r>
              <a:rPr lang="en-US" altLang="zh-CN" sz="2000" dirty="0">
                <a:solidFill>
                  <a:srgbClr val="FF0000"/>
                </a:solidFill>
              </a:rPr>
              <a:t>8086CPU</a:t>
            </a:r>
            <a:r>
              <a:rPr lang="zh-CN" altLang="en-US" sz="2000" dirty="0">
                <a:solidFill>
                  <a:srgbClr val="FF0000"/>
                </a:solidFill>
              </a:rPr>
              <a:t>不保证对栈的操作不会超界。</a:t>
            </a:r>
          </a:p>
          <a:p>
            <a:pPr marL="360000" indent="-342900">
              <a:spcBef>
                <a:spcPts val="1200"/>
              </a:spcBef>
              <a:buFont typeface="Wingdings" panose="05000000000000000000" pitchFamily="2" charset="2"/>
              <a:buChar char="u"/>
            </a:pPr>
            <a:r>
              <a:rPr lang="zh-CN" altLang="en-US" sz="2000" dirty="0"/>
              <a:t>这就是说， </a:t>
            </a:r>
            <a:r>
              <a:rPr lang="en-US" altLang="zh-CN" sz="2000" dirty="0"/>
              <a:t>8086CPU </a:t>
            </a:r>
            <a:r>
              <a:rPr lang="zh-CN" altLang="en-US" sz="2000" dirty="0"/>
              <a:t>只知道栈顶在何处（由</a:t>
            </a:r>
            <a:r>
              <a:rPr lang="en-US" altLang="zh-CN" sz="2000" dirty="0"/>
              <a:t>SS:SP</a:t>
            </a:r>
            <a:r>
              <a:rPr lang="zh-CN" altLang="en-US" sz="2000" dirty="0"/>
              <a:t>指示），而不知道安排的栈空间有多大。这点就好像 ，</a:t>
            </a:r>
            <a:r>
              <a:rPr lang="en-US" altLang="zh-CN" sz="2000" dirty="0"/>
              <a:t>CPU </a:t>
            </a:r>
            <a:r>
              <a:rPr lang="zh-CN" altLang="en-US" sz="2000" dirty="0"/>
              <a:t>只知道当前要执行的指令在何处（由</a:t>
            </a:r>
            <a:r>
              <a:rPr lang="en-US" altLang="zh-CN" sz="2000" dirty="0"/>
              <a:t>CS:SP</a:t>
            </a:r>
            <a:r>
              <a:rPr lang="zh-CN" altLang="en-US" sz="2000" dirty="0"/>
              <a:t>指示）而不知道读者要执行的指令有多少。</a:t>
            </a:r>
          </a:p>
        </p:txBody>
      </p:sp>
      <p:sp>
        <p:nvSpPr>
          <p:cNvPr id="3" name="TextBox 2">
            <a:extLst>
              <a:ext uri="{FF2B5EF4-FFF2-40B4-BE49-F238E27FC236}">
                <a16:creationId xmlns:a16="http://schemas.microsoft.com/office/drawing/2014/main" id="{47744368-BE57-E44F-A8BA-47FC5C5A00D5}"/>
              </a:ext>
            </a:extLst>
          </p:cNvPr>
          <p:cNvSpPr txBox="1"/>
          <p:nvPr/>
        </p:nvSpPr>
        <p:spPr>
          <a:xfrm>
            <a:off x="5826964" y="3573016"/>
            <a:ext cx="2536284" cy="2462213"/>
          </a:xfrm>
          <a:prstGeom prst="rect">
            <a:avLst/>
          </a:prstGeom>
          <a:solidFill>
            <a:schemeClr val="bg1"/>
          </a:solidFill>
          <a:ln w="28575">
            <a:solidFill>
              <a:srgbClr val="00B050"/>
            </a:solidFill>
          </a:ln>
        </p:spPr>
        <p:txBody>
          <a:bodyPr wrap="square" rtlCol="0">
            <a:spAutoFit/>
          </a:bodyPr>
          <a:lstStyle/>
          <a:p>
            <a:r>
              <a:rPr lang="zh-CN" altLang="en-US" sz="1400" b="0" dirty="0">
                <a:solidFill>
                  <a:srgbClr val="FF3300"/>
                </a:solidFill>
                <a:latin typeface="SimSun" panose="02010600030101010101" pitchFamily="2" charset="-122"/>
                <a:ea typeface="SimSun" panose="02010600030101010101" pitchFamily="2" charset="-122"/>
              </a:rPr>
              <a:t>对于</a:t>
            </a:r>
            <a:r>
              <a:rPr lang="en-US" altLang="zh-CN" sz="1400" b="0" dirty="0">
                <a:solidFill>
                  <a:srgbClr val="FF3300"/>
                </a:solidFill>
                <a:latin typeface="SimSun" panose="02010600030101010101" pitchFamily="2" charset="-122"/>
                <a:ea typeface="SimSun" panose="02010600030101010101" pitchFamily="2" charset="-122"/>
              </a:rPr>
              <a:t>16</a:t>
            </a:r>
            <a:r>
              <a:rPr lang="zh-CN" altLang="en-US" sz="1400" b="0" dirty="0">
                <a:solidFill>
                  <a:srgbClr val="FF3300"/>
                </a:solidFill>
                <a:latin typeface="SimSun" panose="02010600030101010101" pitchFamily="2" charset="-122"/>
                <a:ea typeface="SimSun" panose="02010600030101010101" pitchFamily="2" charset="-122"/>
              </a:rPr>
              <a:t>位</a:t>
            </a:r>
            <a:r>
              <a:rPr lang="en-US" altLang="zh-CN" sz="1400" b="0" dirty="0">
                <a:solidFill>
                  <a:srgbClr val="FF3300"/>
                </a:solidFill>
                <a:latin typeface="SimSun" panose="02010600030101010101" pitchFamily="2" charset="-122"/>
                <a:ea typeface="SimSun" panose="02010600030101010101" pitchFamily="2" charset="-122"/>
              </a:rPr>
              <a:t>8086</a:t>
            </a:r>
            <a:r>
              <a:rPr lang="zh-CN" altLang="en-US" sz="1400" b="0" dirty="0">
                <a:solidFill>
                  <a:srgbClr val="FF3300"/>
                </a:solidFill>
                <a:latin typeface="SimSun" panose="02010600030101010101" pitchFamily="2" charset="-122"/>
                <a:ea typeface="SimSun" panose="02010600030101010101" pitchFamily="2" charset="-122"/>
              </a:rPr>
              <a:t>系列</a:t>
            </a:r>
            <a:r>
              <a:rPr lang="en-US" altLang="zh-CN" sz="1400" b="0" dirty="0">
                <a:solidFill>
                  <a:srgbClr val="FF3300"/>
                </a:solidFill>
                <a:latin typeface="SimSun" panose="02010600030101010101" pitchFamily="2" charset="-122"/>
                <a:ea typeface="SimSun" panose="02010600030101010101" pitchFamily="2" charset="-122"/>
              </a:rPr>
              <a:t>CPU,</a:t>
            </a:r>
            <a:r>
              <a:rPr lang="zh-CN" altLang="en-US" sz="1400" b="0" dirty="0">
                <a:solidFill>
                  <a:srgbClr val="FF3300"/>
                </a:solidFill>
                <a:latin typeface="SimSun" panose="02010600030101010101" pitchFamily="2" charset="-122"/>
                <a:ea typeface="SimSun" panose="02010600030101010101" pitchFamily="2" charset="-122"/>
              </a:rPr>
              <a:t> 因为无法自动检测栈顶超界现象，所以编程要人为控制。而对于当代</a:t>
            </a:r>
            <a:r>
              <a:rPr lang="en-US" altLang="zh-CN" sz="1400" b="0" dirty="0">
                <a:solidFill>
                  <a:srgbClr val="FF3300"/>
                </a:solidFill>
                <a:latin typeface="SimSun" panose="02010600030101010101" pitchFamily="2" charset="-122"/>
                <a:ea typeface="SimSun" panose="02010600030101010101" pitchFamily="2" charset="-122"/>
              </a:rPr>
              <a:t>32</a:t>
            </a:r>
            <a:r>
              <a:rPr lang="zh-CN" altLang="en-US" sz="1400" b="0" dirty="0">
                <a:solidFill>
                  <a:srgbClr val="FF3300"/>
                </a:solidFill>
                <a:latin typeface="SimSun" panose="02010600030101010101" pitchFamily="2" charset="-122"/>
                <a:ea typeface="SimSun" panose="02010600030101010101" pitchFamily="2" charset="-122"/>
              </a:rPr>
              <a:t>或者</a:t>
            </a:r>
            <a:r>
              <a:rPr lang="en-US" altLang="zh-CN" sz="1400" b="0" dirty="0">
                <a:solidFill>
                  <a:srgbClr val="FF3300"/>
                </a:solidFill>
                <a:latin typeface="SimSun" panose="02010600030101010101" pitchFamily="2" charset="-122"/>
                <a:ea typeface="SimSun" panose="02010600030101010101" pitchFamily="2" charset="-122"/>
              </a:rPr>
              <a:t>64</a:t>
            </a:r>
            <a:r>
              <a:rPr lang="zh-CN" altLang="en-US" sz="1400" b="0" dirty="0">
                <a:solidFill>
                  <a:srgbClr val="FF3300"/>
                </a:solidFill>
                <a:latin typeface="SimSun" panose="02010600030101010101" pitchFamily="2" charset="-122"/>
                <a:ea typeface="SimSun" panose="02010600030101010101" pitchFamily="2" charset="-122"/>
              </a:rPr>
              <a:t>位</a:t>
            </a:r>
            <a:r>
              <a:rPr lang="en-US" altLang="zh-CN" sz="1400" b="0" dirty="0">
                <a:solidFill>
                  <a:srgbClr val="FF3300"/>
                </a:solidFill>
                <a:latin typeface="SimSun" panose="02010600030101010101" pitchFamily="2" charset="-122"/>
                <a:ea typeface="SimSun" panose="02010600030101010101" pitchFamily="2" charset="-122"/>
              </a:rPr>
              <a:t>CPU</a:t>
            </a:r>
            <a:r>
              <a:rPr lang="zh-CN" altLang="en-US" sz="1400" b="0" dirty="0">
                <a:solidFill>
                  <a:srgbClr val="FF3300"/>
                </a:solidFill>
                <a:latin typeface="SimSun" panose="02010600030101010101" pitchFamily="2" charset="-122"/>
                <a:ea typeface="SimSun" panose="02010600030101010101" pitchFamily="2" charset="-122"/>
              </a:rPr>
              <a:t>，会自动检测并对栈顶超界抛出异常。</a:t>
            </a:r>
            <a:endParaRPr lang="en-US" altLang="zh-CN" sz="1400" b="0" dirty="0">
              <a:solidFill>
                <a:srgbClr val="FF3300"/>
              </a:solidFill>
              <a:latin typeface="SimSun" panose="02010600030101010101" pitchFamily="2" charset="-122"/>
              <a:ea typeface="SimSun" panose="02010600030101010101" pitchFamily="2" charset="-122"/>
            </a:endParaRPr>
          </a:p>
          <a:p>
            <a:endParaRPr lang="en-US" altLang="zh-CN" sz="1400" b="0" dirty="0">
              <a:solidFill>
                <a:srgbClr val="FF3300"/>
              </a:solidFill>
              <a:latin typeface="SimSun" panose="02010600030101010101" pitchFamily="2" charset="-122"/>
              <a:ea typeface="SimSun" panose="02010600030101010101" pitchFamily="2" charset="-122"/>
            </a:endParaRPr>
          </a:p>
          <a:p>
            <a:r>
              <a:rPr lang="zh-CN" altLang="en-US" sz="1400" b="0" dirty="0">
                <a:solidFill>
                  <a:srgbClr val="FF3300"/>
                </a:solidFill>
              </a:rPr>
              <a:t>要根据可能用到的最大栈空间，来安排栈的大小，防止入栈的数据太多而导致的超界；防止出栈时栈空了仍然继续出栈而导致的超界。</a:t>
            </a:r>
            <a:endParaRPr lang="en-CN" sz="1400" b="0" dirty="0">
              <a:solidFill>
                <a:srgbClr val="FF3300"/>
              </a:solidFill>
            </a:endParaRPr>
          </a:p>
        </p:txBody>
      </p:sp>
    </p:spTree>
    <p:extLst>
      <p:ext uri="{BB962C8B-B14F-4D97-AF65-F5344CB8AC3E}">
        <p14:creationId xmlns:p14="http://schemas.microsoft.com/office/powerpoint/2010/main" val="847175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dissolv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5841"/>
          <p:cNvSpPr txBox="1"/>
          <p:nvPr/>
        </p:nvSpPr>
        <p:spPr>
          <a:xfrm>
            <a:off x="1223628" y="980728"/>
            <a:ext cx="7056784" cy="4323107"/>
          </a:xfrm>
          <a:prstGeom prst="rect">
            <a:avLst/>
          </a:prstGeom>
          <a:noFill/>
          <a:ln w="9525">
            <a:noFill/>
          </a:ln>
        </p:spPr>
        <p:txBody>
          <a:bodyPr wrap="square">
            <a:spAutoFit/>
          </a:bodyPr>
          <a:lstStyle/>
          <a:p>
            <a:pPr algn="just" eaLnBrk="0" hangingPunct="0">
              <a:lnSpc>
                <a:spcPct val="125000"/>
              </a:lnSpc>
            </a:pPr>
            <a:r>
              <a:rPr lang="en-US" altLang="zh-CN" dirty="0">
                <a:solidFill>
                  <a:srgbClr val="000000"/>
                </a:solidFill>
                <a:latin typeface="Times New Roman" panose="02020603050405020304" pitchFamily="18" charset="0"/>
                <a:sym typeface="Webdings" panose="05030102010509060703" pitchFamily="18" charset="2"/>
              </a:rPr>
              <a:t>     </a:t>
            </a:r>
            <a:r>
              <a:rPr lang="zh-CN" altLang="en-US" sz="2200" b="1" dirty="0">
                <a:solidFill>
                  <a:srgbClr val="000000"/>
                </a:solidFill>
                <a:latin typeface="Times New Roman" panose="02020603050405020304" pitchFamily="18" charset="0"/>
              </a:rPr>
              <a:t>交换指令：</a:t>
            </a:r>
            <a:r>
              <a:rPr lang="en-US" altLang="zh-CN" sz="2200" b="1" dirty="0">
                <a:solidFill>
                  <a:srgbClr val="000000"/>
                </a:solidFill>
                <a:latin typeface="Times New Roman" panose="02020603050405020304" pitchFamily="18" charset="0"/>
              </a:rPr>
              <a:t>XCHG  OPR1, OPR2</a:t>
            </a:r>
          </a:p>
          <a:p>
            <a:pPr algn="just" eaLnBrk="0" hangingPunct="0">
              <a:lnSpc>
                <a:spcPct val="125000"/>
              </a:lnSpc>
            </a:pPr>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(OPR1)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(OPR2)</a:t>
            </a:r>
          </a:p>
          <a:p>
            <a:pPr algn="just" eaLnBrk="0" hangingPunct="0">
              <a:lnSpc>
                <a:spcPct val="125000"/>
              </a:lnSpc>
            </a:pPr>
            <a:r>
              <a:rPr lang="zh-CN" altLang="en-US" sz="2200" b="1" dirty="0">
                <a:solidFill>
                  <a:srgbClr val="C00000"/>
                </a:solidFill>
                <a:latin typeface="Times New Roman" panose="02020603050405020304" pitchFamily="18" charset="0"/>
              </a:rPr>
              <a:t>     用于寄存器之间或者寄存器与存储器之间交换信息。</a:t>
            </a:r>
            <a:endParaRPr lang="en-US" altLang="zh-CN" sz="2200" b="1" dirty="0">
              <a:solidFill>
                <a:srgbClr val="C00000"/>
              </a:solidFill>
              <a:latin typeface="Times New Roman" panose="02020603050405020304" pitchFamily="18" charset="0"/>
            </a:endParaRPr>
          </a:p>
          <a:p>
            <a:pPr eaLnBrk="0" hangingPunct="0">
              <a:lnSpc>
                <a:spcPct val="125000"/>
              </a:lnSpc>
            </a:pPr>
            <a:r>
              <a:rPr lang="zh-CN" altLang="en-US" sz="2200" b="1" dirty="0">
                <a:solidFill>
                  <a:srgbClr val="000000"/>
                </a:solidFill>
                <a:latin typeface="Times New Roman" panose="02020603050405020304" pitchFamily="18" charset="0"/>
                <a:ea typeface="楷体_GB2312" pitchFamily="49" charset="-122"/>
              </a:rPr>
              <a:t>注意</a:t>
            </a:r>
            <a:r>
              <a:rPr lang="en-US" altLang="zh-CN" sz="2200" b="1" dirty="0">
                <a:solidFill>
                  <a:srgbClr val="000000"/>
                </a:solidFill>
                <a:latin typeface="Times New Roman" panose="02020603050405020304" pitchFamily="18" charset="0"/>
                <a:ea typeface="楷体_GB2312" pitchFamily="49" charset="-122"/>
              </a:rPr>
              <a:t>:   </a:t>
            </a:r>
          </a:p>
          <a:p>
            <a:pPr eaLnBrk="0" hangingPunct="0">
              <a:lnSpc>
                <a:spcPct val="125000"/>
              </a:lnSpc>
            </a:pPr>
            <a:r>
              <a:rPr lang="en-US" altLang="zh-CN" sz="2200" b="1" dirty="0">
                <a:solidFill>
                  <a:srgbClr val="000000"/>
                </a:solidFill>
                <a:latin typeface="Times New Roman" panose="02020603050405020304" pitchFamily="18" charset="0"/>
                <a:ea typeface="楷体_GB2312" pitchFamily="49" charset="-122"/>
              </a:rPr>
              <a:t>            </a:t>
            </a:r>
            <a:r>
              <a:rPr lang="en-US" altLang="zh-CN" sz="22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200" b="1" dirty="0">
                <a:solidFill>
                  <a:srgbClr val="000000"/>
                </a:solidFill>
                <a:latin typeface="Times New Roman" panose="02020603050405020304" pitchFamily="18" charset="0"/>
                <a:ea typeface="楷体_GB2312" pitchFamily="49" charset="-122"/>
                <a:sym typeface="Symbol" panose="05050102010706020507" pitchFamily="18" charset="2"/>
              </a:rPr>
              <a:t>不影响标志位</a:t>
            </a:r>
            <a:endParaRPr lang="en-US" altLang="zh-CN" sz="2200" b="1" dirty="0">
              <a:solidFill>
                <a:srgbClr val="000000"/>
              </a:solidFill>
              <a:latin typeface="Times New Roman" panose="02020603050405020304" pitchFamily="18" charset="0"/>
              <a:ea typeface="楷体_GB2312" pitchFamily="49" charset="-122"/>
              <a:sym typeface="Symbol" panose="05050102010706020507" pitchFamily="18" charset="2"/>
            </a:endParaRPr>
          </a:p>
          <a:p>
            <a:pPr eaLnBrk="0" hangingPunct="0">
              <a:lnSpc>
                <a:spcPct val="125000"/>
              </a:lnSpc>
            </a:pPr>
            <a:r>
              <a:rPr lang="zh-CN" altLang="en-US" sz="2200" dirty="0">
                <a:solidFill>
                  <a:srgbClr val="000000"/>
                </a:solidFill>
                <a:ea typeface="楷体_GB2312" pitchFamily="49" charset="-122"/>
                <a:sym typeface="Symbol" panose="05050102010706020507" pitchFamily="18" charset="2"/>
              </a:rPr>
              <a:t>            * 两个操作数中必须有一个是寄存器</a:t>
            </a:r>
            <a:endParaRPr lang="zh-CN" altLang="en-US" sz="2200" b="1" dirty="0">
              <a:solidFill>
                <a:srgbClr val="000000"/>
              </a:solidFill>
              <a:latin typeface="Times New Roman" panose="02020603050405020304" pitchFamily="18" charset="0"/>
              <a:ea typeface="楷体_GB2312" pitchFamily="49" charset="-122"/>
              <a:sym typeface="Symbol" panose="05050102010706020507" pitchFamily="18" charset="2"/>
            </a:endParaRPr>
          </a:p>
          <a:p>
            <a:pPr lvl="1" eaLnBrk="0" hangingPunct="0">
              <a:lnSpc>
                <a:spcPct val="125000"/>
              </a:lnSpc>
            </a:pPr>
            <a:r>
              <a:rPr lang="zh-CN" altLang="en-US" sz="22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2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200" b="1" dirty="0">
                <a:solidFill>
                  <a:srgbClr val="000000"/>
                </a:solidFill>
                <a:latin typeface="Times New Roman" panose="02020603050405020304" pitchFamily="18" charset="0"/>
                <a:ea typeface="楷体_GB2312" pitchFamily="49" charset="-122"/>
                <a:sym typeface="Symbol" panose="05050102010706020507" pitchFamily="18" charset="2"/>
              </a:rPr>
              <a:t>不允许使用段寄存器</a:t>
            </a:r>
            <a:endParaRPr lang="zh-CN" altLang="en-US" sz="2200" b="1" dirty="0">
              <a:solidFill>
                <a:srgbClr val="000000"/>
              </a:solidFill>
              <a:latin typeface="Times New Roman" panose="02020603050405020304" pitchFamily="18" charset="0"/>
            </a:endParaRPr>
          </a:p>
          <a:p>
            <a:pPr lvl="2" algn="just" eaLnBrk="0" hangingPunct="0">
              <a:lnSpc>
                <a:spcPct val="125000"/>
              </a:lnSpc>
            </a:pPr>
            <a:endParaRPr lang="zh-CN" altLang="en-US" sz="2200" b="1" dirty="0">
              <a:solidFill>
                <a:srgbClr val="000000"/>
              </a:solidFill>
              <a:latin typeface="Times New Roman" panose="02020603050405020304" pitchFamily="18" charset="0"/>
            </a:endParaRPr>
          </a:p>
          <a:p>
            <a:pPr algn="just" eaLnBrk="0" hangingPunct="0">
              <a:lnSpc>
                <a:spcPct val="125000"/>
              </a:lnSpc>
            </a:pPr>
            <a:r>
              <a:rPr lang="zh-CN" altLang="en-US" sz="2200" b="1" dirty="0">
                <a:solidFill>
                  <a:srgbClr val="000000"/>
                </a:solidFill>
                <a:latin typeface="Times New Roman" panose="02020603050405020304" pitchFamily="18" charset="0"/>
              </a:rPr>
              <a:t>     例：</a:t>
            </a:r>
            <a:r>
              <a:rPr lang="en-US" altLang="zh-CN" sz="2200" b="1" dirty="0">
                <a:solidFill>
                  <a:srgbClr val="000000"/>
                </a:solidFill>
                <a:latin typeface="Times New Roman" panose="02020603050405020304" pitchFamily="18" charset="0"/>
              </a:rPr>
              <a:t>XCHG  BX, [ BP+SI ]</a:t>
            </a:r>
          </a:p>
          <a:p>
            <a:pPr algn="just" eaLnBrk="0" hangingPunct="0">
              <a:lnSpc>
                <a:spcPct val="125000"/>
              </a:lnSpc>
            </a:pPr>
            <a:r>
              <a:rPr lang="en-US" altLang="zh-CN" sz="2200" b="1" dirty="0">
                <a:solidFill>
                  <a:srgbClr val="000000"/>
                </a:solidFill>
                <a:latin typeface="Times New Roman" panose="02020603050405020304" pitchFamily="18" charset="0"/>
              </a:rPr>
              <a:t>             XCHG  AL, BH</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4" name="Rectangle 6"/>
          <p:cNvSpPr>
            <a:spLocks noChangeArrowheads="1"/>
          </p:cNvSpPr>
          <p:nvPr/>
        </p:nvSpPr>
        <p:spPr bwMode="auto">
          <a:xfrm>
            <a:off x="1200832" y="5329661"/>
            <a:ext cx="6889750" cy="10156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latin typeface="+mn-lt"/>
                <a:ea typeface="华文宋体" panose="02010600040101010101" pitchFamily="2" charset="-122"/>
              </a:rPr>
              <a:t>例  假设</a:t>
            </a:r>
            <a:r>
              <a:rPr lang="en-US" altLang="zh-CN" sz="2000" b="1" dirty="0">
                <a:latin typeface="+mn-lt"/>
                <a:ea typeface="华文宋体" panose="02010600040101010101" pitchFamily="2" charset="-122"/>
              </a:rPr>
              <a:t>(AL)=2AH</a:t>
            </a:r>
            <a:r>
              <a:rPr lang="zh-CN" altLang="en-US" sz="2000" b="1" dirty="0">
                <a:latin typeface="+mn-lt"/>
                <a:ea typeface="华文宋体" panose="02010600040101010101" pitchFamily="2" charset="-122"/>
              </a:rPr>
              <a:t>，</a:t>
            </a:r>
            <a:r>
              <a:rPr lang="en-US" altLang="zh-CN" sz="2000" b="1" dirty="0">
                <a:latin typeface="+mn-lt"/>
                <a:ea typeface="华文宋体" panose="02010600040101010101" pitchFamily="2" charset="-122"/>
              </a:rPr>
              <a:t>(204DH)=5BH</a:t>
            </a:r>
            <a:r>
              <a:rPr lang="zh-CN" altLang="en-US" sz="2000" b="1" dirty="0">
                <a:latin typeface="+mn-lt"/>
                <a:ea typeface="华文宋体" panose="02010600040101010101" pitchFamily="2" charset="-122"/>
              </a:rPr>
              <a:t>，则：</a:t>
            </a:r>
          </a:p>
          <a:p>
            <a:r>
              <a:rPr lang="zh-CN" altLang="en-US" sz="2000" b="1" dirty="0">
                <a:latin typeface="+mn-lt"/>
                <a:ea typeface="华文宋体" panose="02010600040101010101" pitchFamily="2" charset="-122"/>
              </a:rPr>
              <a:t>指令</a:t>
            </a:r>
            <a:r>
              <a:rPr lang="en-US" altLang="zh-CN" sz="2000" b="1" dirty="0">
                <a:latin typeface="+mn-lt"/>
                <a:ea typeface="华文宋体" panose="02010600040101010101" pitchFamily="2" charset="-122"/>
              </a:rPr>
              <a:t>XCHG   AL</a:t>
            </a:r>
            <a:r>
              <a:rPr lang="zh-CN" altLang="en-US" sz="2000" b="1" dirty="0">
                <a:latin typeface="+mn-lt"/>
                <a:ea typeface="华文宋体" panose="02010600040101010101" pitchFamily="2" charset="-122"/>
              </a:rPr>
              <a:t>，</a:t>
            </a:r>
            <a:r>
              <a:rPr lang="en-US" altLang="zh-CN" sz="2000" b="1" dirty="0">
                <a:latin typeface="+mn-lt"/>
                <a:ea typeface="华文宋体" panose="02010600040101010101" pitchFamily="2" charset="-122"/>
              </a:rPr>
              <a:t>[204DH]</a:t>
            </a:r>
          </a:p>
          <a:p>
            <a:r>
              <a:rPr lang="zh-CN" altLang="en-US" sz="2000" b="1" dirty="0">
                <a:latin typeface="+mn-lt"/>
                <a:ea typeface="华文宋体" panose="02010600040101010101" pitchFamily="2" charset="-122"/>
              </a:rPr>
              <a:t>执行后：</a:t>
            </a:r>
            <a:r>
              <a:rPr lang="en-US" altLang="zh-CN" sz="2000" b="1" dirty="0">
                <a:latin typeface="+mn-lt"/>
                <a:ea typeface="华文宋体" panose="02010600040101010101" pitchFamily="2" charset="-122"/>
              </a:rPr>
              <a:t>(AL)=5BH</a:t>
            </a:r>
            <a:r>
              <a:rPr lang="zh-CN" altLang="en-US" sz="2000" b="1" dirty="0">
                <a:latin typeface="+mn-lt"/>
                <a:ea typeface="华文宋体" panose="02010600040101010101" pitchFamily="2" charset="-122"/>
              </a:rPr>
              <a:t>，</a:t>
            </a:r>
            <a:r>
              <a:rPr lang="en-US" altLang="zh-CN" sz="2000" b="1" dirty="0">
                <a:latin typeface="+mn-lt"/>
                <a:ea typeface="华文宋体" panose="02010600040101010101" pitchFamily="2" charset="-122"/>
              </a:rPr>
              <a:t>(204DH)=2AH</a:t>
            </a:r>
            <a:r>
              <a:rPr lang="zh-CN" altLang="en-US" sz="2000" b="1" dirty="0">
                <a:latin typeface="+mn-lt"/>
                <a:ea typeface="华文宋体" panose="02010600040101010101" pitchFamily="2" charset="-122"/>
              </a:rPr>
              <a:t> </a:t>
            </a:r>
          </a:p>
        </p:txBody>
      </p:sp>
      <p:sp>
        <p:nvSpPr>
          <p:cNvPr id="5" name="Rectangle 4">
            <a:extLst>
              <a:ext uri="{FF2B5EF4-FFF2-40B4-BE49-F238E27FC236}">
                <a16:creationId xmlns:a16="http://schemas.microsoft.com/office/drawing/2014/main" id="{ADC7B919-B91A-ED4B-8334-E6C2966F2E24}"/>
              </a:ext>
            </a:extLst>
          </p:cNvPr>
          <p:cNvSpPr/>
          <p:nvPr/>
        </p:nvSpPr>
        <p:spPr bwMode="auto">
          <a:xfrm>
            <a:off x="1691680" y="980728"/>
            <a:ext cx="4108314" cy="468052"/>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79737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Effect transition="in" filter="dissolve">
                                      <p:cBhvr>
                                        <p:cTn id="7" dur="500"/>
                                        <p:tgtEl>
                                          <p:spTgt spid="3584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5842">
                                            <p:txEl>
                                              <p:pRg st="2" end="2"/>
                                            </p:txEl>
                                          </p:spTgt>
                                        </p:tgtEl>
                                        <p:attrNameLst>
                                          <p:attrName>style.visibility</p:attrName>
                                        </p:attrNameLst>
                                      </p:cBhvr>
                                      <p:to>
                                        <p:strVal val="visible"/>
                                      </p:to>
                                    </p:set>
                                    <p:animEffect transition="in" filter="dissolve">
                                      <p:cBhvr>
                                        <p:cTn id="10" dur="500"/>
                                        <p:tgtEl>
                                          <p:spTgt spid="3584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5842">
                                            <p:txEl>
                                              <p:pRg st="3" end="3"/>
                                            </p:txEl>
                                          </p:spTgt>
                                        </p:tgtEl>
                                        <p:attrNameLst>
                                          <p:attrName>style.visibility</p:attrName>
                                        </p:attrNameLst>
                                      </p:cBhvr>
                                      <p:to>
                                        <p:strVal val="visible"/>
                                      </p:to>
                                    </p:set>
                                    <p:animEffect transition="in" filter="dissolve">
                                      <p:cBhvr>
                                        <p:cTn id="15" dur="500"/>
                                        <p:tgtEl>
                                          <p:spTgt spid="3584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5842">
                                            <p:txEl>
                                              <p:pRg st="4" end="4"/>
                                            </p:txEl>
                                          </p:spTgt>
                                        </p:tgtEl>
                                        <p:attrNameLst>
                                          <p:attrName>style.visibility</p:attrName>
                                        </p:attrNameLst>
                                      </p:cBhvr>
                                      <p:to>
                                        <p:strVal val="visible"/>
                                      </p:to>
                                    </p:set>
                                    <p:animEffect transition="in" filter="dissolve">
                                      <p:cBhvr>
                                        <p:cTn id="18" dur="500"/>
                                        <p:tgtEl>
                                          <p:spTgt spid="35842">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5842">
                                            <p:txEl>
                                              <p:pRg st="5" end="5"/>
                                            </p:txEl>
                                          </p:spTgt>
                                        </p:tgtEl>
                                        <p:attrNameLst>
                                          <p:attrName>style.visibility</p:attrName>
                                        </p:attrNameLst>
                                      </p:cBhvr>
                                      <p:to>
                                        <p:strVal val="visible"/>
                                      </p:to>
                                    </p:set>
                                    <p:animEffect transition="in" filter="dissolve">
                                      <p:cBhvr>
                                        <p:cTn id="21" dur="500"/>
                                        <p:tgtEl>
                                          <p:spTgt spid="35842">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5842">
                                            <p:txEl>
                                              <p:pRg st="6" end="6"/>
                                            </p:txEl>
                                          </p:spTgt>
                                        </p:tgtEl>
                                        <p:attrNameLst>
                                          <p:attrName>style.visibility</p:attrName>
                                        </p:attrNameLst>
                                      </p:cBhvr>
                                      <p:to>
                                        <p:strVal val="visible"/>
                                      </p:to>
                                    </p:set>
                                    <p:animEffect transition="in" filter="dissolve">
                                      <p:cBhvr>
                                        <p:cTn id="24" dur="500"/>
                                        <p:tgtEl>
                                          <p:spTgt spid="3584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5842">
                                            <p:txEl>
                                              <p:pRg st="8" end="8"/>
                                            </p:txEl>
                                          </p:spTgt>
                                        </p:tgtEl>
                                        <p:attrNameLst>
                                          <p:attrName>style.visibility</p:attrName>
                                        </p:attrNameLst>
                                      </p:cBhvr>
                                      <p:to>
                                        <p:strVal val="visible"/>
                                      </p:to>
                                    </p:set>
                                    <p:animEffect transition="in" filter="dissolve">
                                      <p:cBhvr>
                                        <p:cTn id="29" dur="500"/>
                                        <p:tgtEl>
                                          <p:spTgt spid="35842">
                                            <p:txEl>
                                              <p:pRg st="8" end="8"/>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5842">
                                            <p:txEl>
                                              <p:pRg st="9" end="9"/>
                                            </p:txEl>
                                          </p:spTgt>
                                        </p:tgtEl>
                                        <p:attrNameLst>
                                          <p:attrName>style.visibility</p:attrName>
                                        </p:attrNameLst>
                                      </p:cBhvr>
                                      <p:to>
                                        <p:strVal val="visible"/>
                                      </p:to>
                                    </p:set>
                                    <p:animEffect transition="in" filter="dissolve">
                                      <p:cBhvr>
                                        <p:cTn id="32" dur="500"/>
                                        <p:tgtEl>
                                          <p:spTgt spid="3584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9" name="文本框 40978"/>
          <p:cNvSpPr txBox="1"/>
          <p:nvPr/>
        </p:nvSpPr>
        <p:spPr>
          <a:xfrm>
            <a:off x="460375" y="980728"/>
            <a:ext cx="8210370" cy="2893100"/>
          </a:xfrm>
          <a:prstGeom prst="rect">
            <a:avLst/>
          </a:prstGeom>
          <a:noFill/>
          <a:ln w="9525">
            <a:noFill/>
          </a:ln>
        </p:spPr>
        <p:txBody>
          <a:bodyPr wrap="square">
            <a:spAutoFit/>
          </a:bodyPr>
          <a:lstStyle/>
          <a:p>
            <a:pPr algn="just" eaLnBrk="0" hangingPunct="0"/>
            <a:r>
              <a:rPr lang="zh-CN" altLang="en-US" sz="2200" b="0" dirty="0">
                <a:solidFill>
                  <a:srgbClr val="000000"/>
                </a:solidFill>
                <a:latin typeface="Times New Roman" panose="02020603050405020304" pitchFamily="18" charset="0"/>
              </a:rPr>
              <a:t>换码指令：</a:t>
            </a:r>
            <a:r>
              <a:rPr lang="en-US" altLang="zh-CN" sz="2200" b="0" dirty="0">
                <a:solidFill>
                  <a:srgbClr val="000000"/>
                </a:solidFill>
                <a:latin typeface="Times New Roman" panose="02020603050405020304" pitchFamily="18" charset="0"/>
              </a:rPr>
              <a:t>XLAT  </a:t>
            </a:r>
            <a:r>
              <a:rPr lang="zh-CN" altLang="en-US" sz="2200" b="0" dirty="0">
                <a:solidFill>
                  <a:srgbClr val="000000"/>
                </a:solidFill>
                <a:latin typeface="Times New Roman" panose="02020603050405020304" pitchFamily="18" charset="0"/>
              </a:rPr>
              <a:t>或　</a:t>
            </a:r>
            <a:r>
              <a:rPr lang="en-US" altLang="zh-CN" sz="2200" b="0" dirty="0">
                <a:solidFill>
                  <a:srgbClr val="000000"/>
                </a:solidFill>
                <a:latin typeface="Times New Roman" panose="02020603050405020304" pitchFamily="18" charset="0"/>
              </a:rPr>
              <a:t>XLAT  </a:t>
            </a:r>
            <a:r>
              <a:rPr lang="en-US" altLang="zh-CN" sz="2200" b="0" dirty="0">
                <a:solidFill>
                  <a:srgbClr val="FF0000"/>
                </a:solidFill>
                <a:latin typeface="Times New Roman" panose="02020603050405020304" pitchFamily="18" charset="0"/>
              </a:rPr>
              <a:t>OPR</a:t>
            </a:r>
            <a:r>
              <a:rPr lang="en-US" altLang="zh-CN" sz="2000" b="0" dirty="0">
                <a:solidFill>
                  <a:srgbClr val="FF0000"/>
                </a:solidFill>
                <a:latin typeface="Times New Roman" panose="02020603050405020304" pitchFamily="18" charset="0"/>
              </a:rPr>
              <a:t> </a:t>
            </a:r>
            <a:r>
              <a:rPr lang="zh-CN" altLang="en-US" sz="1200" b="0" dirty="0">
                <a:solidFill>
                  <a:srgbClr val="FF0000"/>
                </a:solidFill>
                <a:latin typeface="Times New Roman" panose="02020603050405020304" pitchFamily="18" charset="0"/>
              </a:rPr>
              <a:t>（</a:t>
            </a:r>
            <a:r>
              <a:rPr lang="en-US" altLang="zh-CN" sz="1200" b="0" dirty="0">
                <a:solidFill>
                  <a:srgbClr val="FF0000"/>
                </a:solidFill>
                <a:latin typeface="Times New Roman" panose="02020603050405020304" pitchFamily="18" charset="0"/>
              </a:rPr>
              <a:t>OPR</a:t>
            </a:r>
            <a:r>
              <a:rPr lang="zh-CN" altLang="en-US" sz="1200" b="0" dirty="0">
                <a:solidFill>
                  <a:srgbClr val="FF0000"/>
                </a:solidFill>
                <a:latin typeface="Times New Roman" panose="02020603050405020304" pitchFamily="18" charset="0"/>
              </a:rPr>
              <a:t>只是为了增加可读性，首地址需要预先送到</a:t>
            </a:r>
            <a:r>
              <a:rPr lang="en-US" altLang="zh-CN" sz="1200" b="0" dirty="0">
                <a:solidFill>
                  <a:srgbClr val="FF0000"/>
                </a:solidFill>
                <a:latin typeface="Times New Roman" panose="02020603050405020304" pitchFamily="18" charset="0"/>
              </a:rPr>
              <a:t>BX</a:t>
            </a:r>
            <a:r>
              <a:rPr lang="zh-CN" altLang="en-US" sz="1200" b="0" dirty="0">
                <a:solidFill>
                  <a:srgbClr val="FF0000"/>
                </a:solidFill>
                <a:latin typeface="Times New Roman" panose="02020603050405020304" pitchFamily="18" charset="0"/>
              </a:rPr>
              <a:t>）</a:t>
            </a:r>
            <a:endParaRPr lang="en-US" altLang="zh-CN" sz="1200" b="0" dirty="0">
              <a:solidFill>
                <a:srgbClr val="FF0000"/>
              </a:solidFill>
              <a:latin typeface="Times New Roman" panose="02020603050405020304" pitchFamily="18" charset="0"/>
            </a:endParaRPr>
          </a:p>
          <a:p>
            <a:pPr algn="just" eaLnBrk="0" hangingPunct="0"/>
            <a:r>
              <a:rPr lang="zh-CN" altLang="en-US" sz="2000" b="0" dirty="0">
                <a:solidFill>
                  <a:srgbClr val="000000"/>
                </a:solidFill>
                <a:latin typeface="Times New Roman" panose="02020603050405020304" pitchFamily="18" charset="0"/>
              </a:rPr>
              <a:t>执行操作：</a:t>
            </a:r>
            <a:r>
              <a:rPr lang="en-US" altLang="zh-CN" sz="2000" b="0" dirty="0">
                <a:solidFill>
                  <a:srgbClr val="000000"/>
                </a:solidFill>
                <a:latin typeface="Times New Roman" panose="02020603050405020304" pitchFamily="18" charset="0"/>
              </a:rPr>
              <a:t>(AL)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 (BX) + (AL) )</a:t>
            </a:r>
          </a:p>
          <a:p>
            <a:pPr algn="just" eaLnBrk="0" hangingPunct="0"/>
            <a:endParaRPr lang="en-US" altLang="zh-CN" sz="2000" b="0" dirty="0">
              <a:solidFill>
                <a:srgbClr val="000000"/>
              </a:solidFill>
              <a:latin typeface="Times New Roman" panose="02020603050405020304" pitchFamily="18" charset="0"/>
            </a:endParaRPr>
          </a:p>
          <a:p>
            <a:pPr eaLnBrk="0" hangingPunct="0"/>
            <a:r>
              <a:rPr lang="zh-CN" altLang="en-US" sz="2000" b="0" dirty="0">
                <a:solidFill>
                  <a:srgbClr val="000000"/>
                </a:solidFill>
                <a:latin typeface="Times New Roman" panose="02020603050405020304" pitchFamily="18" charset="0"/>
                <a:ea typeface="楷体_GB2312" pitchFamily="49" charset="-122"/>
              </a:rPr>
              <a:t>用于代码转换，例如：把字符扫描码转换成</a:t>
            </a:r>
            <a:r>
              <a:rPr lang="en-US" altLang="zh-CN" sz="2000" b="0" dirty="0">
                <a:solidFill>
                  <a:srgbClr val="000000"/>
                </a:solidFill>
                <a:latin typeface="Times New Roman" panose="02020603050405020304" pitchFamily="18" charset="0"/>
                <a:ea typeface="楷体_GB2312" pitchFamily="49" charset="-122"/>
              </a:rPr>
              <a:t>ASCII</a:t>
            </a:r>
            <a:r>
              <a:rPr lang="zh-CN" altLang="en-US" sz="2000" b="0" dirty="0">
                <a:solidFill>
                  <a:srgbClr val="000000"/>
                </a:solidFill>
                <a:ea typeface="楷体_GB2312" pitchFamily="49" charset="-122"/>
              </a:rPr>
              <a:t>码，或者把数字</a:t>
            </a:r>
            <a:r>
              <a:rPr lang="en-US" altLang="zh-CN" sz="2000" b="0" dirty="0">
                <a:solidFill>
                  <a:srgbClr val="000000"/>
                </a:solidFill>
                <a:ea typeface="楷体_GB2312" pitchFamily="49" charset="-122"/>
              </a:rPr>
              <a:t>0-9</a:t>
            </a:r>
            <a:r>
              <a:rPr lang="zh-CN" altLang="en-US" sz="2000" b="0" dirty="0">
                <a:solidFill>
                  <a:srgbClr val="000000"/>
                </a:solidFill>
                <a:ea typeface="楷体_GB2312" pitchFamily="49" charset="-122"/>
              </a:rPr>
              <a:t>转换成</a:t>
            </a:r>
            <a:r>
              <a:rPr lang="en-US" altLang="zh-CN" sz="2000" b="0" dirty="0">
                <a:solidFill>
                  <a:srgbClr val="000000"/>
                </a:solidFill>
                <a:ea typeface="楷体_GB2312" pitchFamily="49" charset="-122"/>
              </a:rPr>
              <a:t>7</a:t>
            </a:r>
            <a:r>
              <a:rPr lang="zh-CN" altLang="en-US" sz="2000" b="0" dirty="0">
                <a:solidFill>
                  <a:srgbClr val="000000"/>
                </a:solidFill>
                <a:ea typeface="楷体_GB2312" pitchFamily="49" charset="-122"/>
              </a:rPr>
              <a:t>段数码管所需要的相应代码等。</a:t>
            </a:r>
            <a:endParaRPr lang="en-US" altLang="zh-CN" sz="2000" b="0" dirty="0">
              <a:solidFill>
                <a:srgbClr val="000000"/>
              </a:solidFill>
              <a:ea typeface="楷体_GB2312" pitchFamily="49" charset="-122"/>
            </a:endParaRPr>
          </a:p>
          <a:p>
            <a:pPr eaLnBrk="0" hangingPunct="0"/>
            <a:r>
              <a:rPr lang="zh-CN" altLang="en-US" sz="2000" b="0" dirty="0">
                <a:solidFill>
                  <a:srgbClr val="000000"/>
                </a:solidFill>
                <a:ea typeface="楷体_GB2312" pitchFamily="49" charset="-122"/>
              </a:rPr>
              <a:t>在使用这条指令之前，应先建立一个字节表格：</a:t>
            </a:r>
            <a:endParaRPr lang="en-US" altLang="zh-CN" sz="2000" b="0" dirty="0">
              <a:solidFill>
                <a:srgbClr val="000000"/>
              </a:solidFill>
              <a:ea typeface="楷体_GB2312" pitchFamily="49" charset="-122"/>
            </a:endParaRPr>
          </a:p>
          <a:p>
            <a:pPr eaLnBrk="0" hangingPunct="0"/>
            <a:r>
              <a:rPr lang="en-US" altLang="zh-CN" sz="2000" b="0" dirty="0">
                <a:solidFill>
                  <a:srgbClr val="000000"/>
                </a:solidFill>
                <a:ea typeface="楷体_GB2312" pitchFamily="49" charset="-122"/>
              </a:rPr>
              <a:t>	</a:t>
            </a:r>
            <a:r>
              <a:rPr lang="zh-CN" altLang="en-US" sz="2000" b="0" dirty="0">
                <a:solidFill>
                  <a:srgbClr val="000000"/>
                </a:solidFill>
                <a:ea typeface="楷体_GB2312" pitchFamily="49" charset="-122"/>
              </a:rPr>
              <a:t>表格的首地址</a:t>
            </a:r>
            <a:r>
              <a:rPr lang="zh-CN" altLang="zh-CN" sz="2000" b="0" dirty="0">
                <a:solidFill>
                  <a:srgbClr val="000000"/>
                </a:solidFill>
                <a:ea typeface="楷体_GB2312" pitchFamily="49" charset="-122"/>
                <a:sym typeface="Symbol" panose="05050102010706020507" pitchFamily="18" charset="2"/>
              </a:rPr>
              <a:t> </a:t>
            </a:r>
            <a:r>
              <a:rPr lang="en-US" altLang="zh-CN" sz="2000" b="0" dirty="0">
                <a:solidFill>
                  <a:srgbClr val="000000"/>
                </a:solidFill>
                <a:ea typeface="楷体_GB2312" pitchFamily="49" charset="-122"/>
                <a:sym typeface="Symbol" panose="05050102010706020507" pitchFamily="18" charset="2"/>
              </a:rPr>
              <a:t>(BX)</a:t>
            </a:r>
          </a:p>
          <a:p>
            <a:pPr eaLnBrk="0" hangingPunct="0"/>
            <a:r>
              <a:rPr lang="en-US" altLang="zh-CN" sz="2000" b="0" dirty="0">
                <a:solidFill>
                  <a:srgbClr val="000000"/>
                </a:solidFill>
                <a:ea typeface="楷体_GB2312" pitchFamily="49" charset="-122"/>
                <a:sym typeface="Symbol" panose="05050102010706020507" pitchFamily="18" charset="2"/>
              </a:rPr>
              <a:t>	</a:t>
            </a:r>
            <a:r>
              <a:rPr lang="zh-CN" altLang="en-US" sz="2000" b="0" dirty="0">
                <a:solidFill>
                  <a:srgbClr val="000000"/>
                </a:solidFill>
                <a:ea typeface="楷体_GB2312" pitchFamily="49" charset="-122"/>
                <a:sym typeface="Symbol" panose="05050102010706020507" pitchFamily="18" charset="2"/>
              </a:rPr>
              <a:t>需转换的代码相对于首地址的位移量  </a:t>
            </a:r>
            <a:r>
              <a:rPr lang="zh-CN" altLang="zh-CN" sz="2000" b="0" dirty="0">
                <a:solidFill>
                  <a:srgbClr val="000000"/>
                </a:solidFill>
                <a:ea typeface="楷体_GB2312" pitchFamily="49" charset="-122"/>
                <a:sym typeface="Symbol" panose="05050102010706020507" pitchFamily="18" charset="2"/>
              </a:rPr>
              <a:t> (</a:t>
            </a:r>
            <a:r>
              <a:rPr lang="en-US" altLang="zh-CN" sz="2000" b="0" dirty="0">
                <a:solidFill>
                  <a:srgbClr val="000000"/>
                </a:solidFill>
                <a:ea typeface="楷体_GB2312" pitchFamily="49" charset="-122"/>
                <a:sym typeface="Symbol" panose="05050102010706020507" pitchFamily="18" charset="2"/>
              </a:rPr>
              <a:t>AL)</a:t>
            </a:r>
          </a:p>
          <a:p>
            <a:pPr eaLnBrk="0" hangingPunct="0"/>
            <a:r>
              <a:rPr lang="zh-CN" altLang="en-US" sz="2000" b="0" dirty="0">
                <a:solidFill>
                  <a:srgbClr val="000000"/>
                </a:solidFill>
                <a:latin typeface="Times New Roman" panose="02020603050405020304" pitchFamily="18" charset="0"/>
                <a:ea typeface="楷体_GB2312" pitchFamily="49" charset="-122"/>
              </a:rPr>
              <a:t>指令执行完后，</a:t>
            </a:r>
            <a:r>
              <a:rPr lang="en-US" altLang="zh-CN" sz="2000" b="0" dirty="0">
                <a:solidFill>
                  <a:srgbClr val="000000"/>
                </a:solidFill>
                <a:latin typeface="Times New Roman" panose="02020603050405020304" pitchFamily="18" charset="0"/>
                <a:ea typeface="楷体_GB2312" pitchFamily="49" charset="-122"/>
              </a:rPr>
              <a:t>AL</a:t>
            </a:r>
            <a:r>
              <a:rPr lang="zh-CN" altLang="en-US" sz="2000" b="0" dirty="0">
                <a:solidFill>
                  <a:srgbClr val="000000"/>
                </a:solidFill>
                <a:latin typeface="Times New Roman" panose="02020603050405020304" pitchFamily="18" charset="0"/>
                <a:ea typeface="楷体_GB2312" pitchFamily="49" charset="-122"/>
              </a:rPr>
              <a:t>中即为转换后的代码。</a:t>
            </a:r>
            <a:endParaRPr lang="en-US" altLang="zh-CN" sz="2000" b="0" dirty="0">
              <a:solidFill>
                <a:srgbClr val="000000"/>
              </a:solidFill>
              <a:latin typeface="Times New Roman" panose="02020603050405020304" pitchFamily="18" charset="0"/>
              <a:ea typeface="楷体_GB2312" pitchFamily="49" charset="-122"/>
            </a:endParaRPr>
          </a:p>
        </p:txBody>
      </p:sp>
      <p:sp>
        <p:nvSpPr>
          <p:cNvPr id="2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2" name="AutoShape 2" descr="https://timgsa.baidu.com/timg?image&amp;quality=80&amp;size=b9999_10000&amp;sec=1507531882749&amp;di=01c0a9c6ce24291fc22dd196a328f2ae&amp;imgtype=0&amp;src=http%3A%2F%2Fupload.semidata.info%2Fnew.eefocus.com%2Farticle%2Fimage%2F2013%2F08%2F20%2F5212d7382d0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timgsa.baidu.com/timg?image&amp;quality=80&amp;size=b9999_10000&amp;sec=1507531882749&amp;di=01c0a9c6ce24291fc22dd196a328f2ae&amp;imgtype=0&amp;src=http%3A%2F%2Fupload.semidata.info%2Fnew.eefocus.com%2Farticle%2Fimage%2F2013%2F08%2F20%2F5212d7382d04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https://timgsa.baidu.com/timg?image&amp;quality=80&amp;size=b9999_10000&amp;sec=1507531882749&amp;di=01c0a9c6ce24291fc22dd196a328f2ae&amp;imgtype=0&amp;src=http%3A%2F%2Fupload.semidata.info%2Fnew.eefocus.com%2Farticle%2Fimage%2F2013%2F08%2F20%2F5212d7382d042.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TextBox 8">
            <a:extLst>
              <a:ext uri="{FF2B5EF4-FFF2-40B4-BE49-F238E27FC236}">
                <a16:creationId xmlns:a16="http://schemas.microsoft.com/office/drawing/2014/main" id="{A186E718-07CB-594D-9219-B67A4A0A59BA}"/>
              </a:ext>
            </a:extLst>
          </p:cNvPr>
          <p:cNvSpPr txBox="1"/>
          <p:nvPr/>
        </p:nvSpPr>
        <p:spPr>
          <a:xfrm>
            <a:off x="6536216" y="2439469"/>
            <a:ext cx="2536284" cy="1169551"/>
          </a:xfrm>
          <a:prstGeom prst="rect">
            <a:avLst/>
          </a:prstGeom>
          <a:solidFill>
            <a:schemeClr val="bg1"/>
          </a:solidFill>
          <a:ln w="28575">
            <a:solidFill>
              <a:srgbClr val="00B050"/>
            </a:solidFill>
          </a:ln>
        </p:spPr>
        <p:txBody>
          <a:bodyPr wrap="square" rtlCol="0">
            <a:spAutoFit/>
          </a:bodyPr>
          <a:lstStyle/>
          <a:p>
            <a:r>
              <a:rPr lang="zh-CN" altLang="en-US" sz="1400" dirty="0">
                <a:solidFill>
                  <a:srgbClr val="C00000"/>
                </a:solidFill>
                <a:latin typeface="SimSun" panose="02010600030101010101" pitchFamily="2" charset="-122"/>
                <a:ea typeface="SimSun" panose="02010600030101010101" pitchFamily="2" charset="-122"/>
              </a:rPr>
              <a:t>也叫 表格查询转译指令，用于两种不同编码之间的映射转换。比如可用于数据加密。</a:t>
            </a:r>
            <a:endParaRPr lang="en-US" altLang="zh-CN" sz="1400" dirty="0">
              <a:solidFill>
                <a:srgbClr val="C00000"/>
              </a:solidFill>
              <a:latin typeface="SimSun" panose="02010600030101010101" pitchFamily="2" charset="-122"/>
              <a:ea typeface="SimSun" panose="02010600030101010101" pitchFamily="2" charset="-122"/>
            </a:endParaRPr>
          </a:p>
          <a:p>
            <a:endParaRPr lang="en-US" sz="1400" dirty="0">
              <a:solidFill>
                <a:srgbClr val="C00000"/>
              </a:solidFill>
              <a:latin typeface="SimSun" panose="02010600030101010101" pitchFamily="2" charset="-122"/>
              <a:ea typeface="SimSun" panose="02010600030101010101" pitchFamily="2" charset="-122"/>
            </a:endParaRPr>
          </a:p>
          <a:p>
            <a:r>
              <a:rPr lang="zh-CN" altLang="en-US" sz="1400" dirty="0">
                <a:solidFill>
                  <a:srgbClr val="C00000"/>
                </a:solidFill>
                <a:latin typeface="SimSun" panose="02010600030101010101" pitchFamily="2" charset="-122"/>
                <a:ea typeface="SimSun" panose="02010600030101010101" pitchFamily="2" charset="-122"/>
              </a:rPr>
              <a:t>通过转译索引表格来实现。</a:t>
            </a:r>
            <a:endParaRPr lang="en-CN" sz="1400" dirty="0">
              <a:solidFill>
                <a:srgbClr val="C00000"/>
              </a:solidFill>
            </a:endParaRPr>
          </a:p>
        </p:txBody>
      </p:sp>
      <p:sp>
        <p:nvSpPr>
          <p:cNvPr id="10" name="Rectangle 9">
            <a:extLst>
              <a:ext uri="{FF2B5EF4-FFF2-40B4-BE49-F238E27FC236}">
                <a16:creationId xmlns:a16="http://schemas.microsoft.com/office/drawing/2014/main" id="{CB6B6411-6A10-1A4B-89A7-2F52A8767FC4}"/>
              </a:ext>
            </a:extLst>
          </p:cNvPr>
          <p:cNvSpPr/>
          <p:nvPr/>
        </p:nvSpPr>
        <p:spPr bwMode="auto">
          <a:xfrm>
            <a:off x="434988" y="927835"/>
            <a:ext cx="4425044" cy="468052"/>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pic>
        <p:nvPicPr>
          <p:cNvPr id="11" name="Picture 9" descr="https://timgsa.baidu.com/timg?image&amp;quality=80&amp;size=b9999_10000&amp;sec=1507532228615&amp;di=a5bb8c00bba7a7aaedae892a0b2976ca&amp;imgtype=0&amp;src=http%3A%2F%2Fimg8.ph.126.net%2FsyU7q6vx12NhzPdKocv1cw%3D%3D%2F2811653542379765648.gif">
            <a:extLst>
              <a:ext uri="{FF2B5EF4-FFF2-40B4-BE49-F238E27FC236}">
                <a16:creationId xmlns:a16="http://schemas.microsoft.com/office/drawing/2014/main" id="{1D620E76-A2A0-364E-B47D-FF6B71FFD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922" y="3960942"/>
            <a:ext cx="7475518" cy="241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83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79">
                                            <p:txEl>
                                              <p:pRg st="4" end="4"/>
                                            </p:txEl>
                                          </p:spTgt>
                                        </p:tgtEl>
                                        <p:attrNameLst>
                                          <p:attrName>style.visibility</p:attrName>
                                        </p:attrNameLst>
                                      </p:cBhvr>
                                      <p:to>
                                        <p:strVal val="visible"/>
                                      </p:to>
                                    </p:set>
                                    <p:animEffect transition="in" filter="dissolve">
                                      <p:cBhvr>
                                        <p:cTn id="7" dur="500"/>
                                        <p:tgtEl>
                                          <p:spTgt spid="40979">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0979">
                                            <p:txEl>
                                              <p:pRg st="5" end="5"/>
                                            </p:txEl>
                                          </p:spTgt>
                                        </p:tgtEl>
                                        <p:attrNameLst>
                                          <p:attrName>style.visibility</p:attrName>
                                        </p:attrNameLst>
                                      </p:cBhvr>
                                      <p:to>
                                        <p:strVal val="visible"/>
                                      </p:to>
                                    </p:set>
                                    <p:animEffect transition="in" filter="dissolve">
                                      <p:cBhvr>
                                        <p:cTn id="10" dur="500"/>
                                        <p:tgtEl>
                                          <p:spTgt spid="40979">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0979">
                                            <p:txEl>
                                              <p:pRg st="6" end="6"/>
                                            </p:txEl>
                                          </p:spTgt>
                                        </p:tgtEl>
                                        <p:attrNameLst>
                                          <p:attrName>style.visibility</p:attrName>
                                        </p:attrNameLst>
                                      </p:cBhvr>
                                      <p:to>
                                        <p:strVal val="visible"/>
                                      </p:to>
                                    </p:set>
                                    <p:animEffect transition="in" filter="dissolve">
                                      <p:cBhvr>
                                        <p:cTn id="13" dur="500"/>
                                        <p:tgtEl>
                                          <p:spTgt spid="40979">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0979">
                                            <p:txEl>
                                              <p:pRg st="7" end="7"/>
                                            </p:txEl>
                                          </p:spTgt>
                                        </p:tgtEl>
                                        <p:attrNameLst>
                                          <p:attrName>style.visibility</p:attrName>
                                        </p:attrNameLst>
                                      </p:cBhvr>
                                      <p:to>
                                        <p:strVal val="visible"/>
                                      </p:to>
                                    </p:set>
                                    <p:animEffect transition="in" filter="dissolve">
                                      <p:cBhvr>
                                        <p:cTn id="16" dur="500"/>
                                        <p:tgtEl>
                                          <p:spTgt spid="40979">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95056" y="2922153"/>
            <a:ext cx="3581400" cy="3467100"/>
            <a:chOff x="5219700" y="2781300"/>
            <a:chExt cx="3581400" cy="3467100"/>
          </a:xfrm>
        </p:grpSpPr>
        <p:sp>
          <p:nvSpPr>
            <p:cNvPr id="40962" name="直接连接符 40961"/>
            <p:cNvSpPr/>
            <p:nvPr/>
          </p:nvSpPr>
          <p:spPr>
            <a:xfrm>
              <a:off x="6553200" y="3657600"/>
              <a:ext cx="0" cy="2590800"/>
            </a:xfrm>
            <a:prstGeom prst="line">
              <a:avLst/>
            </a:prstGeom>
            <a:ln w="12700" cap="sq" cmpd="sng">
              <a:solidFill>
                <a:schemeClr val="bg2"/>
              </a:solidFill>
              <a:prstDash val="solid"/>
              <a:headEnd type="none" w="sm" len="sm"/>
              <a:tailEnd type="none" w="sm" len="sm"/>
            </a:ln>
          </p:spPr>
        </p:sp>
        <p:sp>
          <p:nvSpPr>
            <p:cNvPr id="40963" name="直接连接符 40962"/>
            <p:cNvSpPr/>
            <p:nvPr/>
          </p:nvSpPr>
          <p:spPr>
            <a:xfrm>
              <a:off x="6553200" y="4114800"/>
              <a:ext cx="1143000" cy="0"/>
            </a:xfrm>
            <a:prstGeom prst="line">
              <a:avLst/>
            </a:prstGeom>
            <a:ln w="12700" cap="sq" cmpd="sng">
              <a:solidFill>
                <a:schemeClr val="bg2"/>
              </a:solidFill>
              <a:prstDash val="solid"/>
              <a:headEnd type="none" w="sm" len="sm"/>
              <a:tailEnd type="none" w="sm" len="sm"/>
            </a:ln>
          </p:spPr>
        </p:sp>
        <p:sp>
          <p:nvSpPr>
            <p:cNvPr id="40964" name="直接连接符 40963"/>
            <p:cNvSpPr/>
            <p:nvPr/>
          </p:nvSpPr>
          <p:spPr>
            <a:xfrm>
              <a:off x="6553200" y="4495800"/>
              <a:ext cx="1143000" cy="0"/>
            </a:xfrm>
            <a:prstGeom prst="line">
              <a:avLst/>
            </a:prstGeom>
            <a:ln w="12700" cap="sq" cmpd="sng">
              <a:solidFill>
                <a:schemeClr val="bg2"/>
              </a:solidFill>
              <a:prstDash val="solid"/>
              <a:headEnd type="none" w="sm" len="sm"/>
              <a:tailEnd type="none" w="sm" len="sm"/>
            </a:ln>
          </p:spPr>
        </p:sp>
        <p:sp>
          <p:nvSpPr>
            <p:cNvPr id="40965" name="直接连接符 40964"/>
            <p:cNvSpPr/>
            <p:nvPr/>
          </p:nvSpPr>
          <p:spPr>
            <a:xfrm>
              <a:off x="6553200" y="4876800"/>
              <a:ext cx="1143000" cy="0"/>
            </a:xfrm>
            <a:prstGeom prst="line">
              <a:avLst/>
            </a:prstGeom>
            <a:ln w="12700" cap="sq" cmpd="sng">
              <a:solidFill>
                <a:schemeClr val="bg2"/>
              </a:solidFill>
              <a:prstDash val="solid"/>
              <a:headEnd type="none" w="sm" len="sm"/>
              <a:tailEnd type="none" w="sm" len="sm"/>
            </a:ln>
          </p:spPr>
        </p:sp>
        <p:sp>
          <p:nvSpPr>
            <p:cNvPr id="40966" name="直接连接符 40965"/>
            <p:cNvSpPr/>
            <p:nvPr/>
          </p:nvSpPr>
          <p:spPr>
            <a:xfrm>
              <a:off x="6553200" y="5257800"/>
              <a:ext cx="1143000" cy="0"/>
            </a:xfrm>
            <a:prstGeom prst="line">
              <a:avLst/>
            </a:prstGeom>
            <a:ln w="12700" cap="sq" cmpd="sng">
              <a:solidFill>
                <a:schemeClr val="bg2"/>
              </a:solidFill>
              <a:prstDash val="solid"/>
              <a:headEnd type="none" w="sm" len="sm"/>
              <a:tailEnd type="none" w="sm" len="sm"/>
            </a:ln>
          </p:spPr>
        </p:sp>
        <p:sp>
          <p:nvSpPr>
            <p:cNvPr id="40967" name="直接连接符 40966"/>
            <p:cNvSpPr/>
            <p:nvPr/>
          </p:nvSpPr>
          <p:spPr>
            <a:xfrm>
              <a:off x="6553200" y="5638800"/>
              <a:ext cx="1143000" cy="0"/>
            </a:xfrm>
            <a:prstGeom prst="line">
              <a:avLst/>
            </a:prstGeom>
            <a:ln w="12700" cap="sq" cmpd="sng">
              <a:solidFill>
                <a:schemeClr val="bg2"/>
              </a:solidFill>
              <a:prstDash val="solid"/>
              <a:headEnd type="none" w="sm" len="sm"/>
              <a:tailEnd type="none" w="sm" len="sm"/>
            </a:ln>
          </p:spPr>
        </p:sp>
        <p:sp>
          <p:nvSpPr>
            <p:cNvPr id="40968" name="直接连接符 40967"/>
            <p:cNvSpPr/>
            <p:nvPr/>
          </p:nvSpPr>
          <p:spPr>
            <a:xfrm>
              <a:off x="7696200" y="3657600"/>
              <a:ext cx="0" cy="2590800"/>
            </a:xfrm>
            <a:prstGeom prst="line">
              <a:avLst/>
            </a:prstGeom>
            <a:ln w="12700" cap="sq" cmpd="sng">
              <a:solidFill>
                <a:schemeClr val="bg2"/>
              </a:solidFill>
              <a:prstDash val="solid"/>
              <a:headEnd type="none" w="sm" len="sm"/>
              <a:tailEnd type="none" w="sm" len="sm"/>
            </a:ln>
          </p:spPr>
        </p:sp>
        <p:sp>
          <p:nvSpPr>
            <p:cNvPr id="40969" name="文本框 40968"/>
            <p:cNvSpPr txBox="1"/>
            <p:nvPr/>
          </p:nvSpPr>
          <p:spPr>
            <a:xfrm>
              <a:off x="5486400" y="4114800"/>
              <a:ext cx="3124200" cy="409575"/>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zh-CN" sz="2000" b="1">
                  <a:solidFill>
                    <a:srgbClr val="000000"/>
                  </a:solidFill>
                  <a:latin typeface="Times New Roman" panose="02020603050405020304" pitchFamily="18" charset="0"/>
                </a:rPr>
                <a:t>(BX)  </a:t>
              </a:r>
              <a:r>
                <a:rPr lang="en-US" altLang="zh-CN" sz="2000" b="1">
                  <a:solidFill>
                    <a:srgbClr val="000000"/>
                  </a:solidFill>
                  <a:latin typeface="Times New Roman" panose="02020603050405020304" pitchFamily="18" charset="0"/>
                  <a:sym typeface="Symbol" panose="05050102010706020507" pitchFamily="18" charset="2"/>
                </a:rPr>
                <a:t>      </a:t>
              </a:r>
              <a:r>
                <a:rPr lang="en-US" altLang="zh-CN" sz="2000" b="1">
                  <a:solidFill>
                    <a:srgbClr val="000000"/>
                  </a:solidFill>
                  <a:latin typeface="Times New Roman" panose="02020603050405020304" pitchFamily="18" charset="0"/>
                </a:rPr>
                <a:t>30 H       F0040</a:t>
              </a:r>
              <a:endParaRPr lang="en-US" altLang="zh-CN">
                <a:solidFill>
                  <a:srgbClr val="000000"/>
                </a:solidFill>
                <a:latin typeface="Times New Roman" panose="02020603050405020304" pitchFamily="18" charset="0"/>
              </a:endParaRPr>
            </a:p>
          </p:txBody>
        </p:sp>
        <p:sp>
          <p:nvSpPr>
            <p:cNvPr id="40970" name="文本框 40969"/>
            <p:cNvSpPr txBox="1"/>
            <p:nvPr/>
          </p:nvSpPr>
          <p:spPr>
            <a:xfrm>
              <a:off x="6781800" y="4495800"/>
              <a:ext cx="1806575" cy="396875"/>
            </a:xfrm>
            <a:prstGeom prst="rect">
              <a:avLst/>
            </a:prstGeom>
            <a:noFill/>
            <a:ln w="12700">
              <a:noFill/>
            </a:ln>
          </p:spPr>
          <p:txBody>
            <a:bodyPr wrap="none">
              <a:spAutoFit/>
            </a:bodyPr>
            <a:lstStyle/>
            <a:p>
              <a:pPr>
                <a:spcBef>
                  <a:spcPct val="50000"/>
                </a:spcBef>
              </a:pPr>
              <a:r>
                <a:rPr lang="en-US" altLang="zh-CN" sz="2000" b="1">
                  <a:solidFill>
                    <a:srgbClr val="000000"/>
                  </a:solidFill>
                  <a:latin typeface="Times New Roman" panose="02020603050405020304" pitchFamily="18" charset="0"/>
                </a:rPr>
                <a:t>31 H       F0041</a:t>
              </a:r>
              <a:endParaRPr lang="en-US" altLang="zh-CN">
                <a:solidFill>
                  <a:srgbClr val="000000"/>
                </a:solidFill>
                <a:latin typeface="Times New Roman" panose="02020603050405020304" pitchFamily="18" charset="0"/>
              </a:endParaRPr>
            </a:p>
          </p:txBody>
        </p:sp>
        <p:sp>
          <p:nvSpPr>
            <p:cNvPr id="40971" name="文本框 40970"/>
            <p:cNvSpPr txBox="1"/>
            <p:nvPr/>
          </p:nvSpPr>
          <p:spPr>
            <a:xfrm>
              <a:off x="5257800" y="4876800"/>
              <a:ext cx="3505200" cy="409575"/>
            </a:xfrm>
            <a:prstGeom prst="rect">
              <a:avLst/>
            </a:prstGeom>
            <a:noFill/>
            <a:ln w="12700" cap="sq" cmpd="sng">
              <a:noFill/>
              <a:prstDash val="solid"/>
              <a:miter/>
              <a:headEnd type="none" w="sm" len="sm"/>
              <a:tailEnd type="none" w="sm" len="sm"/>
            </a:ln>
          </p:spPr>
          <p:txBody>
            <a:bodyPr>
              <a:spAutoFit/>
            </a:bodyPr>
            <a:lstStyle/>
            <a:p>
              <a:pPr>
                <a:spcBef>
                  <a:spcPct val="50000"/>
                </a:spcBef>
              </a:pPr>
              <a:r>
                <a:rPr lang="en-US" altLang="zh-CN" sz="2000" b="1" dirty="0">
                  <a:solidFill>
                    <a:srgbClr val="000000"/>
                  </a:solidFill>
                  <a:latin typeface="Times New Roman" panose="02020603050405020304" pitchFamily="18" charset="0"/>
                </a:rPr>
                <a:t> (AL) = 3        32 H       F0042        </a:t>
              </a:r>
              <a:endParaRPr lang="en-US" altLang="zh-CN" dirty="0">
                <a:solidFill>
                  <a:srgbClr val="000000"/>
                </a:solidFill>
                <a:latin typeface="Times New Roman" panose="02020603050405020304" pitchFamily="18" charset="0"/>
              </a:endParaRPr>
            </a:p>
          </p:txBody>
        </p:sp>
        <p:sp>
          <p:nvSpPr>
            <p:cNvPr id="40972" name="文本框 40971"/>
            <p:cNvSpPr txBox="1"/>
            <p:nvPr/>
          </p:nvSpPr>
          <p:spPr>
            <a:xfrm>
              <a:off x="6781800" y="5257800"/>
              <a:ext cx="1981200" cy="396875"/>
            </a:xfrm>
            <a:prstGeom prst="rect">
              <a:avLst/>
            </a:prstGeom>
            <a:noFill/>
            <a:ln w="12700">
              <a:noFill/>
            </a:ln>
          </p:spPr>
          <p:txBody>
            <a:bodyPr>
              <a:spAutoFit/>
            </a:bodyPr>
            <a:lstStyle/>
            <a:p>
              <a:pPr>
                <a:spcBef>
                  <a:spcPct val="50000"/>
                </a:spcBef>
              </a:pPr>
              <a:r>
                <a:rPr lang="en-US" altLang="zh-CN" sz="2000" b="1">
                  <a:solidFill>
                    <a:srgbClr val="000000"/>
                  </a:solidFill>
                  <a:latin typeface="Times New Roman" panose="02020603050405020304" pitchFamily="18" charset="0"/>
                </a:rPr>
                <a:t>33 H       F0043</a:t>
              </a:r>
              <a:endParaRPr lang="en-US" altLang="zh-CN">
                <a:solidFill>
                  <a:srgbClr val="000000"/>
                </a:solidFill>
                <a:latin typeface="Times New Roman" panose="02020603050405020304" pitchFamily="18" charset="0"/>
              </a:endParaRPr>
            </a:p>
          </p:txBody>
        </p:sp>
        <p:sp>
          <p:nvSpPr>
            <p:cNvPr id="40974" name="直接连接符 40973"/>
            <p:cNvSpPr/>
            <p:nvPr/>
          </p:nvSpPr>
          <p:spPr>
            <a:xfrm>
              <a:off x="6019800" y="3962400"/>
              <a:ext cx="0" cy="228600"/>
            </a:xfrm>
            <a:prstGeom prst="line">
              <a:avLst/>
            </a:prstGeom>
            <a:ln w="12700" cap="sq" cmpd="sng">
              <a:solidFill>
                <a:schemeClr val="bg2"/>
              </a:solidFill>
              <a:prstDash val="solid"/>
              <a:headEnd type="none" w="sm" len="sm"/>
              <a:tailEnd type="none" w="sm" len="sm"/>
            </a:ln>
          </p:spPr>
        </p:sp>
        <p:sp>
          <p:nvSpPr>
            <p:cNvPr id="40975" name="直接连接符 40974"/>
            <p:cNvSpPr/>
            <p:nvPr/>
          </p:nvSpPr>
          <p:spPr>
            <a:xfrm>
              <a:off x="6019800" y="4191000"/>
              <a:ext cx="533400" cy="0"/>
            </a:xfrm>
            <a:prstGeom prst="line">
              <a:avLst/>
            </a:prstGeom>
            <a:ln w="12700" cap="sq" cmpd="sng">
              <a:solidFill>
                <a:schemeClr val="bg2"/>
              </a:solidFill>
              <a:prstDash val="solid"/>
              <a:headEnd type="none" w="sm" len="sm"/>
              <a:tailEnd type="triangle" w="med" len="med"/>
            </a:ln>
          </p:spPr>
        </p:sp>
        <p:sp>
          <p:nvSpPr>
            <p:cNvPr id="40976" name="文本框 40975"/>
            <p:cNvSpPr txBox="1"/>
            <p:nvPr/>
          </p:nvSpPr>
          <p:spPr>
            <a:xfrm>
              <a:off x="5486400" y="3581400"/>
              <a:ext cx="1047750" cy="396875"/>
            </a:xfrm>
            <a:prstGeom prst="rect">
              <a:avLst/>
            </a:prstGeom>
            <a:noFill/>
            <a:ln w="12700">
              <a:noFill/>
            </a:ln>
          </p:spPr>
          <p:txBody>
            <a:bodyPr wrap="none">
              <a:spAutoFit/>
            </a:bodyPr>
            <a:lstStyle/>
            <a:p>
              <a:pPr>
                <a:spcBef>
                  <a:spcPct val="50000"/>
                </a:spcBef>
              </a:pPr>
              <a:r>
                <a:rPr lang="en-US" altLang="zh-CN" sz="2000" b="1">
                  <a:solidFill>
                    <a:srgbClr val="000000"/>
                  </a:solidFill>
                  <a:latin typeface="Times New Roman" panose="02020603050405020304" pitchFamily="18" charset="0"/>
                </a:rPr>
                <a:t>TABLE</a:t>
              </a:r>
              <a:endParaRPr lang="en-US" altLang="zh-CN" sz="2000">
                <a:solidFill>
                  <a:srgbClr val="000000"/>
                </a:solidFill>
                <a:latin typeface="Times New Roman" panose="02020603050405020304" pitchFamily="18" charset="0"/>
              </a:endParaRPr>
            </a:p>
          </p:txBody>
        </p:sp>
        <p:sp>
          <p:nvSpPr>
            <p:cNvPr id="40977" name="文本框 40976"/>
            <p:cNvSpPr txBox="1"/>
            <p:nvPr/>
          </p:nvSpPr>
          <p:spPr>
            <a:xfrm>
              <a:off x="6248400" y="2895600"/>
              <a:ext cx="1830388"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(DS)=F000H</a:t>
              </a:r>
            </a:p>
          </p:txBody>
        </p:sp>
        <p:sp>
          <p:nvSpPr>
            <p:cNvPr id="40978" name="矩形 40977"/>
            <p:cNvSpPr/>
            <p:nvPr/>
          </p:nvSpPr>
          <p:spPr>
            <a:xfrm>
              <a:off x="5219700" y="2781300"/>
              <a:ext cx="3581400" cy="3429000"/>
            </a:xfrm>
            <a:prstGeom prst="rect">
              <a:avLst/>
            </a:prstGeom>
            <a:noFill/>
            <a:ln w="12700" cap="flat" cmpd="sng">
              <a:solidFill>
                <a:schemeClr val="bg2"/>
              </a:solidFill>
              <a:prstDash val="sysDot"/>
              <a:miter/>
              <a:headEnd type="none" w="sm" len="sm"/>
              <a:tailEnd type="none" w="sm" len="sm"/>
            </a:ln>
          </p:spPr>
          <p:txBody>
            <a:bodyPr/>
            <a:lstStyle/>
            <a:p>
              <a:endParaRPr lang="zh-CN" altLang="en-US"/>
            </a:p>
          </p:txBody>
        </p:sp>
      </p:grpSp>
      <p:sp>
        <p:nvSpPr>
          <p:cNvPr id="40979" name="文本框 40978"/>
          <p:cNvSpPr txBox="1"/>
          <p:nvPr/>
        </p:nvSpPr>
        <p:spPr>
          <a:xfrm>
            <a:off x="486644" y="980728"/>
            <a:ext cx="8009792" cy="4789003"/>
          </a:xfrm>
          <a:prstGeom prst="rect">
            <a:avLst/>
          </a:prstGeom>
          <a:noFill/>
          <a:ln w="9525">
            <a:noFill/>
          </a:ln>
        </p:spPr>
        <p:txBody>
          <a:bodyPr wrap="square">
            <a:spAutoFit/>
          </a:bodyPr>
          <a:lstStyle/>
          <a:p>
            <a:pPr algn="just" eaLnBrk="0" hangingPunct="0"/>
            <a:r>
              <a:rPr lang="zh-CN" altLang="en-US" sz="2000" b="0" dirty="0">
                <a:solidFill>
                  <a:srgbClr val="000000"/>
                </a:solidFill>
                <a:latin typeface="Times New Roman" panose="02020603050405020304" pitchFamily="18" charset="0"/>
              </a:rPr>
              <a:t>换码指令：</a:t>
            </a:r>
            <a:r>
              <a:rPr lang="en-US" altLang="zh-CN" sz="2000" b="0" dirty="0">
                <a:solidFill>
                  <a:srgbClr val="000000"/>
                </a:solidFill>
                <a:latin typeface="Times New Roman" panose="02020603050405020304" pitchFamily="18" charset="0"/>
              </a:rPr>
              <a:t>XLAT  </a:t>
            </a:r>
            <a:r>
              <a:rPr lang="zh-CN" altLang="en-US" sz="2000" b="0" dirty="0">
                <a:solidFill>
                  <a:srgbClr val="000000"/>
                </a:solidFill>
                <a:latin typeface="Times New Roman" panose="02020603050405020304" pitchFamily="18" charset="0"/>
              </a:rPr>
              <a:t>或　</a:t>
            </a:r>
            <a:r>
              <a:rPr lang="en-US" altLang="zh-CN" sz="2000" b="0" dirty="0">
                <a:solidFill>
                  <a:srgbClr val="000000"/>
                </a:solidFill>
                <a:latin typeface="Times New Roman" panose="02020603050405020304" pitchFamily="18" charset="0"/>
              </a:rPr>
              <a:t>XLAT  OPR</a:t>
            </a:r>
          </a:p>
          <a:p>
            <a:pPr algn="just" eaLnBrk="0" hangingPunct="0"/>
            <a:r>
              <a:rPr lang="zh-CN" altLang="en-US" sz="2000" b="0" dirty="0">
                <a:solidFill>
                  <a:srgbClr val="000000"/>
                </a:solidFill>
                <a:latin typeface="Times New Roman" panose="02020603050405020304" pitchFamily="18" charset="0"/>
              </a:rPr>
              <a:t>执行操作：</a:t>
            </a:r>
            <a:r>
              <a:rPr lang="en-US" altLang="zh-CN" sz="2000" b="0" dirty="0">
                <a:solidFill>
                  <a:srgbClr val="000000"/>
                </a:solidFill>
                <a:latin typeface="Times New Roman" panose="02020603050405020304" pitchFamily="18" charset="0"/>
              </a:rPr>
              <a:t>(AL)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 (BX) + (AL) )</a:t>
            </a:r>
          </a:p>
          <a:p>
            <a:pPr algn="just" eaLnBrk="0" hangingPunct="0"/>
            <a:endParaRPr lang="en-US" altLang="zh-CN" sz="2000" b="0" dirty="0">
              <a:solidFill>
                <a:srgbClr val="000000"/>
              </a:solidFill>
              <a:latin typeface="Times New Roman" panose="02020603050405020304" pitchFamily="18" charset="0"/>
            </a:endParaRPr>
          </a:p>
          <a:p>
            <a:pPr algn="just" eaLnBrk="0" hangingPunct="0">
              <a:lnSpc>
                <a:spcPct val="130000"/>
              </a:lnSpc>
            </a:pPr>
            <a:r>
              <a:rPr lang="zh-CN" altLang="en-US" sz="2000" dirty="0">
                <a:solidFill>
                  <a:srgbClr val="0000FF"/>
                </a:solidFill>
                <a:ea typeface="楷体_GB2312" pitchFamily="49" charset="-122"/>
              </a:rPr>
              <a:t>例</a:t>
            </a:r>
            <a:r>
              <a:rPr lang="zh-CN" altLang="en-US" sz="2000" b="0" dirty="0">
                <a:solidFill>
                  <a:srgbClr val="000000"/>
                </a:solidFill>
                <a:latin typeface="Times New Roman" panose="02020603050405020304" pitchFamily="18" charset="0"/>
              </a:rPr>
              <a:t>：</a:t>
            </a:r>
            <a:r>
              <a:rPr lang="en-US" altLang="zh-CN" sz="2000" b="0" dirty="0">
                <a:solidFill>
                  <a:srgbClr val="000000"/>
                </a:solidFill>
                <a:latin typeface="Times New Roman" panose="02020603050405020304" pitchFamily="18" charset="0"/>
              </a:rPr>
              <a:t>MOV  BX, OFFSET </a:t>
            </a:r>
            <a:r>
              <a:rPr lang="en-US" altLang="zh-CN" sz="2000" b="0" dirty="0">
                <a:solidFill>
                  <a:srgbClr val="FF0000"/>
                </a:solidFill>
                <a:latin typeface="Times New Roman" panose="02020603050405020304" pitchFamily="18" charset="0"/>
              </a:rPr>
              <a:t>TABLE</a:t>
            </a:r>
            <a:r>
              <a:rPr lang="en-US" altLang="zh-CN" sz="2000" b="0" dirty="0">
                <a:solidFill>
                  <a:srgbClr val="000000"/>
                </a:solidFill>
                <a:latin typeface="Times New Roman" panose="02020603050405020304" pitchFamily="18" charset="0"/>
              </a:rPr>
              <a:t>; (BX)=0040H</a:t>
            </a:r>
          </a:p>
          <a:p>
            <a:pPr algn="just" eaLnBrk="0" hangingPunct="0">
              <a:lnSpc>
                <a:spcPct val="130000"/>
              </a:lnSpc>
            </a:pPr>
            <a:r>
              <a:rPr lang="en-US" altLang="zh-CN" sz="2000" b="0" dirty="0">
                <a:solidFill>
                  <a:srgbClr val="000000"/>
                </a:solidFill>
                <a:latin typeface="Times New Roman" panose="02020603050405020304" pitchFamily="18" charset="0"/>
              </a:rPr>
              <a:t>        MOV  AL, 3</a:t>
            </a:r>
          </a:p>
          <a:p>
            <a:pPr algn="just" eaLnBrk="0" hangingPunct="0">
              <a:lnSpc>
                <a:spcPct val="130000"/>
              </a:lnSpc>
            </a:pPr>
            <a:r>
              <a:rPr lang="en-US" altLang="zh-CN" sz="2000" b="0" dirty="0">
                <a:solidFill>
                  <a:srgbClr val="000000"/>
                </a:solidFill>
                <a:latin typeface="Times New Roman" panose="02020603050405020304" pitchFamily="18" charset="0"/>
              </a:rPr>
              <a:t>        XLAT  </a:t>
            </a:r>
            <a:r>
              <a:rPr lang="en-US" altLang="zh-CN" sz="2000" b="0" dirty="0">
                <a:solidFill>
                  <a:srgbClr val="FF0000"/>
                </a:solidFill>
                <a:latin typeface="Times New Roman" panose="02020603050405020304" pitchFamily="18" charset="0"/>
              </a:rPr>
              <a:t>TABLE</a:t>
            </a:r>
          </a:p>
          <a:p>
            <a:pPr algn="just" eaLnBrk="0" hangingPunct="0">
              <a:lnSpc>
                <a:spcPct val="130000"/>
              </a:lnSpc>
            </a:pPr>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指令执行后 </a:t>
            </a:r>
            <a:r>
              <a:rPr lang="en-US" altLang="zh-CN" sz="2000" b="0" dirty="0">
                <a:solidFill>
                  <a:srgbClr val="000000"/>
                </a:solidFill>
                <a:latin typeface="Times New Roman" panose="02020603050405020304" pitchFamily="18" charset="0"/>
              </a:rPr>
              <a:t>(AL)=33H</a:t>
            </a:r>
          </a:p>
          <a:p>
            <a:pPr algn="just" eaLnBrk="0" hangingPunct="0">
              <a:lnSpc>
                <a:spcPct val="130000"/>
              </a:lnSpc>
            </a:pPr>
            <a:endParaRPr lang="en-US" altLang="zh-CN" sz="2000" b="0" dirty="0">
              <a:solidFill>
                <a:srgbClr val="000000"/>
              </a:solidFill>
            </a:endParaRPr>
          </a:p>
          <a:p>
            <a:pPr algn="just" eaLnBrk="0" hangingPunct="0">
              <a:lnSpc>
                <a:spcPct val="130000"/>
              </a:lnSpc>
            </a:pPr>
            <a:endParaRPr lang="en-US" altLang="zh-CN" sz="2000" b="0" dirty="0">
              <a:solidFill>
                <a:srgbClr val="000000"/>
              </a:solidFill>
              <a:latin typeface="Times New Roman" panose="02020603050405020304" pitchFamily="18" charset="0"/>
            </a:endParaRPr>
          </a:p>
          <a:p>
            <a:pPr eaLnBrk="0" hangingPunct="0"/>
            <a:r>
              <a:rPr lang="zh-CN" altLang="en-US" sz="2000" b="0" dirty="0">
                <a:solidFill>
                  <a:srgbClr val="000000"/>
                </a:solidFill>
                <a:ea typeface="楷体_GB2312" pitchFamily="49" charset="-122"/>
              </a:rPr>
              <a:t>注意</a:t>
            </a:r>
            <a:r>
              <a:rPr lang="en-US" altLang="zh-CN" sz="2000" b="0" dirty="0">
                <a:solidFill>
                  <a:srgbClr val="000000"/>
                </a:solidFill>
                <a:ea typeface="楷体_GB2312" pitchFamily="49" charset="-122"/>
              </a:rPr>
              <a:t>:</a:t>
            </a:r>
          </a:p>
          <a:p>
            <a:pPr eaLnBrk="0" hangingPunct="0"/>
            <a:r>
              <a:rPr lang="en-US" altLang="zh-CN" sz="2000" b="0" dirty="0">
                <a:solidFill>
                  <a:srgbClr val="000000"/>
                </a:solidFill>
                <a:ea typeface="楷体_GB2312" pitchFamily="49" charset="-122"/>
                <a:sym typeface="Symbol" panose="05050102010706020507" pitchFamily="18" charset="2"/>
              </a:rPr>
              <a:t>*</a:t>
            </a:r>
            <a:r>
              <a:rPr lang="zh-CN" altLang="en-US" sz="2000" b="0" dirty="0">
                <a:solidFill>
                  <a:srgbClr val="000000"/>
                </a:solidFill>
                <a:ea typeface="楷体_GB2312" pitchFamily="49" charset="-122"/>
                <a:sym typeface="Symbol" panose="05050102010706020507" pitchFamily="18" charset="2"/>
              </a:rPr>
              <a:t>该指令不影响标志位</a:t>
            </a:r>
          </a:p>
          <a:p>
            <a:pPr eaLnBrk="0" hangingPunct="0">
              <a:lnSpc>
                <a:spcPct val="120000"/>
              </a:lnSpc>
            </a:pPr>
            <a:r>
              <a:rPr lang="en-US" altLang="zh-CN" sz="2000" b="0" dirty="0">
                <a:solidFill>
                  <a:srgbClr val="000000"/>
                </a:solidFill>
                <a:ea typeface="楷体_GB2312" pitchFamily="49" charset="-122"/>
                <a:sym typeface="Symbol" panose="05050102010706020507" pitchFamily="18" charset="2"/>
              </a:rPr>
              <a:t>*</a:t>
            </a:r>
            <a:r>
              <a:rPr lang="zh-CN" altLang="en-US" sz="2000" b="0" dirty="0">
                <a:solidFill>
                  <a:srgbClr val="000000"/>
                </a:solidFill>
                <a:ea typeface="楷体_GB2312" pitchFamily="49" charset="-122"/>
                <a:sym typeface="Symbol" panose="05050102010706020507" pitchFamily="18" charset="2"/>
              </a:rPr>
              <a:t>字节表格长度不能超过</a:t>
            </a:r>
            <a:r>
              <a:rPr lang="en-US" altLang="zh-CN" sz="2000" b="0" dirty="0">
                <a:solidFill>
                  <a:srgbClr val="000000"/>
                </a:solidFill>
                <a:ea typeface="楷体_GB2312" pitchFamily="49" charset="-122"/>
                <a:sym typeface="Symbol" panose="05050102010706020507" pitchFamily="18" charset="2"/>
              </a:rPr>
              <a:t>256</a:t>
            </a:r>
            <a:r>
              <a:rPr lang="zh-CN" altLang="en-US" sz="2000" b="0" dirty="0">
                <a:solidFill>
                  <a:srgbClr val="000000"/>
                </a:solidFill>
                <a:ea typeface="楷体_GB2312" pitchFamily="49" charset="-122"/>
                <a:sym typeface="Symbol" panose="05050102010706020507" pitchFamily="18" charset="2"/>
              </a:rPr>
              <a:t>个字节</a:t>
            </a:r>
            <a:endParaRPr lang="en-US" altLang="zh-CN" sz="2000" b="0" dirty="0">
              <a:solidFill>
                <a:srgbClr val="000000"/>
              </a:solidFill>
              <a:ea typeface="楷体_GB2312" pitchFamily="49" charset="-122"/>
              <a:sym typeface="Symbol" panose="05050102010706020507" pitchFamily="18" charset="2"/>
            </a:endParaRPr>
          </a:p>
          <a:p>
            <a:pPr eaLnBrk="0" hangingPunct="0"/>
            <a:endParaRPr lang="en-US" altLang="zh-CN" sz="2000" b="0" dirty="0">
              <a:solidFill>
                <a:srgbClr val="000000"/>
              </a:solidFill>
              <a:latin typeface="Times New Roman" panose="02020603050405020304" pitchFamily="18" charset="0"/>
              <a:ea typeface="楷体_GB2312" pitchFamily="49" charset="-122"/>
            </a:endParaRPr>
          </a:p>
        </p:txBody>
      </p:sp>
      <p:sp>
        <p:nvSpPr>
          <p:cNvPr id="2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21" name="TextBox 20">
            <a:extLst>
              <a:ext uri="{FF2B5EF4-FFF2-40B4-BE49-F238E27FC236}">
                <a16:creationId xmlns:a16="http://schemas.microsoft.com/office/drawing/2014/main" id="{BDCC7AA5-A2D9-EC4F-91F1-21C2CC5A7AB7}"/>
              </a:ext>
            </a:extLst>
          </p:cNvPr>
          <p:cNvSpPr txBox="1"/>
          <p:nvPr/>
        </p:nvSpPr>
        <p:spPr>
          <a:xfrm>
            <a:off x="1558636" y="5310398"/>
            <a:ext cx="1573203" cy="369332"/>
          </a:xfrm>
          <a:prstGeom prst="rect">
            <a:avLst/>
          </a:prstGeom>
          <a:solidFill>
            <a:schemeClr val="bg1"/>
          </a:solidFill>
          <a:ln w="28575">
            <a:solidFill>
              <a:srgbClr val="00B050"/>
            </a:solidFill>
          </a:ln>
        </p:spPr>
        <p:txBody>
          <a:bodyPr wrap="square" rtlCol="0">
            <a:spAutoFit/>
          </a:bodyPr>
          <a:lstStyle/>
          <a:p>
            <a:r>
              <a:rPr lang="en-CN" altLang="zh-CN" sz="1800" dirty="0">
                <a:solidFill>
                  <a:srgbClr val="C00000"/>
                </a:solidFill>
                <a:latin typeface="SimSun" panose="02010600030101010101" pitchFamily="2" charset="-122"/>
                <a:ea typeface="SimSun" panose="02010600030101010101" pitchFamily="2" charset="-122"/>
              </a:rPr>
              <a:t>AL</a:t>
            </a:r>
            <a:r>
              <a:rPr lang="zh-CN" altLang="en-US" sz="1800" dirty="0">
                <a:solidFill>
                  <a:srgbClr val="C00000"/>
                </a:solidFill>
                <a:latin typeface="SimSun" panose="02010600030101010101" pitchFamily="2" charset="-122"/>
                <a:ea typeface="SimSun" panose="02010600030101010101" pitchFamily="2" charset="-122"/>
              </a:rPr>
              <a:t> 只有</a:t>
            </a:r>
            <a:r>
              <a:rPr lang="en-US" altLang="zh-CN" sz="1800" dirty="0">
                <a:solidFill>
                  <a:srgbClr val="C00000"/>
                </a:solidFill>
                <a:latin typeface="SimSun" panose="02010600030101010101" pitchFamily="2" charset="-122"/>
                <a:ea typeface="SimSun" panose="02010600030101010101" pitchFamily="2" charset="-122"/>
              </a:rPr>
              <a:t>8</a:t>
            </a:r>
            <a:r>
              <a:rPr lang="zh-CN" altLang="en-US" sz="1800" dirty="0">
                <a:solidFill>
                  <a:srgbClr val="C00000"/>
                </a:solidFill>
                <a:latin typeface="SimSun" panose="02010600030101010101" pitchFamily="2" charset="-122"/>
                <a:ea typeface="SimSun" panose="02010600030101010101" pitchFamily="2" charset="-122"/>
              </a:rPr>
              <a:t>位</a:t>
            </a:r>
            <a:endParaRPr lang="en-CN" sz="1800" dirty="0">
              <a:solidFill>
                <a:srgbClr val="C00000"/>
              </a:solidFill>
            </a:endParaRPr>
          </a:p>
        </p:txBody>
      </p:sp>
    </p:spTree>
    <p:extLst>
      <p:ext uri="{BB962C8B-B14F-4D97-AF65-F5344CB8AC3E}">
        <p14:creationId xmlns:p14="http://schemas.microsoft.com/office/powerpoint/2010/main" val="3571829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41985"/>
          <p:cNvSpPr txBox="1"/>
          <p:nvPr/>
        </p:nvSpPr>
        <p:spPr>
          <a:xfrm>
            <a:off x="503548" y="1052736"/>
            <a:ext cx="7920880" cy="5663089"/>
          </a:xfrm>
          <a:prstGeom prst="rect">
            <a:avLst/>
          </a:prstGeom>
          <a:noFill/>
          <a:ln w="9525">
            <a:noFill/>
          </a:ln>
        </p:spPr>
        <p:txBody>
          <a:bodyPr wrap="square">
            <a:spAutoFit/>
          </a:bodyPr>
          <a:lstStyle/>
          <a:p>
            <a:pPr algn="just" eaLnBrk="0" hangingPunct="0">
              <a:spcBef>
                <a:spcPts val="1200"/>
              </a:spcBef>
            </a:pPr>
            <a:r>
              <a:rPr lang="en-US" altLang="zh-CN" b="1" dirty="0">
                <a:solidFill>
                  <a:srgbClr val="000000"/>
                </a:solidFill>
                <a:latin typeface="Times New Roman" panose="02020603050405020304" pitchFamily="18" charset="0"/>
                <a:sym typeface="Symbol" panose="05050102010706020507" pitchFamily="18" charset="2"/>
              </a:rPr>
              <a:t>   </a:t>
            </a:r>
            <a:r>
              <a:rPr lang="zh-CN" altLang="en-US" sz="2800" b="1" dirty="0">
                <a:solidFill>
                  <a:srgbClr val="000000"/>
                </a:solidFill>
                <a:latin typeface="+mn-lt"/>
              </a:rPr>
              <a:t>地址传送指令</a:t>
            </a:r>
          </a:p>
          <a:p>
            <a:pPr algn="just" eaLnBrk="0" hangingPunct="0">
              <a:spcBef>
                <a:spcPts val="1200"/>
              </a:spcBef>
            </a:pPr>
            <a:r>
              <a:rPr lang="zh-CN" altLang="en-US" sz="2000" dirty="0">
                <a:solidFill>
                  <a:srgbClr val="000000"/>
                </a:solidFill>
                <a:latin typeface="+mn-lt"/>
                <a:sym typeface="Webdings" panose="05030102010509060703" pitchFamily="18" charset="2"/>
              </a:rPr>
              <a:t>     </a:t>
            </a:r>
            <a:r>
              <a:rPr lang="zh-CN" altLang="en-US" sz="2000" b="1" dirty="0">
                <a:solidFill>
                  <a:srgbClr val="000000"/>
                </a:solidFill>
                <a:latin typeface="+mn-lt"/>
              </a:rPr>
              <a:t>有效地址送寄存器指令：    </a:t>
            </a:r>
            <a:r>
              <a:rPr lang="en-US" altLang="zh-CN" sz="2000" b="1" dirty="0">
                <a:solidFill>
                  <a:srgbClr val="000000"/>
                </a:solidFill>
                <a:latin typeface="+mn-lt"/>
              </a:rPr>
              <a:t>LEA  REG, SRC</a:t>
            </a:r>
          </a:p>
          <a:p>
            <a:pPr algn="just" eaLnBrk="0" hangingPunct="0">
              <a:spcBef>
                <a:spcPts val="1200"/>
              </a:spcBef>
            </a:pPr>
            <a:r>
              <a:rPr lang="en-US" altLang="zh-CN" sz="2000" b="1" dirty="0">
                <a:solidFill>
                  <a:srgbClr val="000000"/>
                </a:solidFill>
                <a:latin typeface="+mn-lt"/>
              </a:rPr>
              <a:t>     </a:t>
            </a:r>
            <a:r>
              <a:rPr lang="zh-CN" altLang="en-US" sz="2000" b="1" dirty="0">
                <a:solidFill>
                  <a:srgbClr val="000000"/>
                </a:solidFill>
                <a:latin typeface="+mn-lt"/>
              </a:rPr>
              <a:t>执行操作：                      　  </a:t>
            </a:r>
            <a:r>
              <a:rPr lang="en-US" altLang="zh-CN" sz="2000" b="1" dirty="0">
                <a:solidFill>
                  <a:srgbClr val="000000"/>
                </a:solidFill>
                <a:latin typeface="+mn-lt"/>
              </a:rPr>
              <a:t>(REG) </a:t>
            </a:r>
            <a:r>
              <a:rPr lang="en-US" altLang="zh-CN" sz="2000" b="1" dirty="0">
                <a:solidFill>
                  <a:srgbClr val="000000"/>
                </a:solidFill>
                <a:latin typeface="+mn-lt"/>
                <a:sym typeface="Symbol" panose="05050102010706020507" pitchFamily="18" charset="2"/>
              </a:rPr>
              <a:t></a:t>
            </a:r>
            <a:r>
              <a:rPr lang="en-US" altLang="zh-CN" sz="2000" b="1" dirty="0">
                <a:solidFill>
                  <a:srgbClr val="000000"/>
                </a:solidFill>
                <a:latin typeface="+mn-lt"/>
              </a:rPr>
              <a:t> SRC</a:t>
            </a:r>
            <a:r>
              <a:rPr lang="zh-CN" altLang="en-US" sz="2000" b="1" dirty="0">
                <a:solidFill>
                  <a:srgbClr val="000000"/>
                </a:solidFill>
                <a:latin typeface="+mn-lt"/>
              </a:rPr>
              <a:t>的有效地址</a:t>
            </a:r>
            <a:endParaRPr lang="en-US" altLang="zh-CN" sz="2000" b="1" dirty="0">
              <a:solidFill>
                <a:srgbClr val="000000"/>
              </a:solidFill>
              <a:latin typeface="+mn-lt"/>
            </a:endParaRPr>
          </a:p>
          <a:p>
            <a:pPr algn="just" eaLnBrk="0" hangingPunct="0">
              <a:spcBef>
                <a:spcPts val="1200"/>
              </a:spcBef>
            </a:pPr>
            <a:endParaRPr lang="en-US" altLang="zh-CN" sz="2000" dirty="0">
              <a:solidFill>
                <a:srgbClr val="000000"/>
              </a:solidFill>
              <a:latin typeface="+mn-lt"/>
            </a:endParaRPr>
          </a:p>
          <a:p>
            <a:pPr algn="just" eaLnBrk="0" hangingPunct="0">
              <a:spcBef>
                <a:spcPts val="1200"/>
              </a:spcBef>
            </a:pPr>
            <a:r>
              <a:rPr lang="zh-CN" altLang="en-US" sz="2000" dirty="0">
                <a:solidFill>
                  <a:srgbClr val="0000FF"/>
                </a:solidFill>
                <a:ea typeface="楷体_GB2312" pitchFamily="49" charset="-122"/>
              </a:rPr>
              <a:t>     例</a:t>
            </a:r>
            <a:r>
              <a:rPr lang="zh-CN" altLang="en-US" sz="2000" dirty="0">
                <a:solidFill>
                  <a:srgbClr val="000000"/>
                </a:solidFill>
              </a:rPr>
              <a:t>：</a:t>
            </a:r>
            <a:r>
              <a:rPr lang="en-US" altLang="zh-CN" sz="2000" dirty="0">
                <a:solidFill>
                  <a:srgbClr val="000000"/>
                </a:solidFill>
              </a:rPr>
              <a:t>LEA    BX,  [BX+SI+0F62H]</a:t>
            </a:r>
          </a:p>
          <a:p>
            <a:pPr algn="just" eaLnBrk="0" hangingPunct="0">
              <a:spcBef>
                <a:spcPts val="1200"/>
              </a:spcBef>
            </a:pPr>
            <a:r>
              <a:rPr lang="zh-CN" altLang="en-US" sz="2000" b="1" dirty="0">
                <a:solidFill>
                  <a:srgbClr val="000000"/>
                </a:solidFill>
                <a:latin typeface="+mn-lt"/>
              </a:rPr>
              <a:t>             若指令执行前（</a:t>
            </a:r>
            <a:r>
              <a:rPr lang="en-US" altLang="zh-CN" sz="2000" b="1" dirty="0">
                <a:solidFill>
                  <a:srgbClr val="000000"/>
                </a:solidFill>
                <a:latin typeface="+mn-lt"/>
              </a:rPr>
              <a:t>BX</a:t>
            </a:r>
            <a:r>
              <a:rPr lang="zh-CN" altLang="en-US" sz="2000" b="1" dirty="0">
                <a:solidFill>
                  <a:srgbClr val="000000"/>
                </a:solidFill>
                <a:latin typeface="+mn-lt"/>
              </a:rPr>
              <a:t>）</a:t>
            </a:r>
            <a:r>
              <a:rPr lang="en-US" altLang="zh-CN" sz="2000" b="1" dirty="0">
                <a:solidFill>
                  <a:srgbClr val="000000"/>
                </a:solidFill>
                <a:latin typeface="+mn-lt"/>
              </a:rPr>
              <a:t>=0400H</a:t>
            </a:r>
            <a:r>
              <a:rPr lang="zh-CN" altLang="en-US" sz="2000" b="1" dirty="0">
                <a:solidFill>
                  <a:srgbClr val="000000"/>
                </a:solidFill>
                <a:latin typeface="+mn-lt"/>
              </a:rPr>
              <a:t>，（</a:t>
            </a:r>
            <a:r>
              <a:rPr lang="en-US" altLang="zh-CN" sz="2000" b="1" dirty="0">
                <a:solidFill>
                  <a:srgbClr val="000000"/>
                </a:solidFill>
                <a:latin typeface="+mn-lt"/>
              </a:rPr>
              <a:t>SI</a:t>
            </a:r>
            <a:r>
              <a:rPr lang="zh-CN" altLang="en-US" sz="2000" b="1" dirty="0">
                <a:solidFill>
                  <a:srgbClr val="000000"/>
                </a:solidFill>
                <a:latin typeface="+mn-lt"/>
              </a:rPr>
              <a:t>）</a:t>
            </a:r>
            <a:r>
              <a:rPr lang="en-US" altLang="zh-CN" sz="2000" b="1" dirty="0">
                <a:solidFill>
                  <a:srgbClr val="000000"/>
                </a:solidFill>
                <a:latin typeface="+mn-lt"/>
              </a:rPr>
              <a:t>=003CH</a:t>
            </a:r>
          </a:p>
          <a:p>
            <a:pPr algn="just" eaLnBrk="0" hangingPunct="0">
              <a:spcBef>
                <a:spcPts val="1200"/>
              </a:spcBef>
            </a:pPr>
            <a:r>
              <a:rPr lang="zh-CN" altLang="en-US" sz="2000" dirty="0">
                <a:solidFill>
                  <a:srgbClr val="000000"/>
                </a:solidFill>
                <a:latin typeface="+mn-lt"/>
              </a:rPr>
              <a:t>             则指令执行后（</a:t>
            </a:r>
            <a:r>
              <a:rPr lang="en-US" altLang="zh-CN" sz="2000" dirty="0">
                <a:solidFill>
                  <a:srgbClr val="000000"/>
                </a:solidFill>
                <a:latin typeface="+mn-lt"/>
              </a:rPr>
              <a:t>BX</a:t>
            </a:r>
            <a:r>
              <a:rPr lang="zh-CN" altLang="en-US" sz="2000" dirty="0">
                <a:solidFill>
                  <a:srgbClr val="000000"/>
                </a:solidFill>
                <a:latin typeface="+mn-lt"/>
              </a:rPr>
              <a:t>）</a:t>
            </a:r>
            <a:r>
              <a:rPr lang="en-US" altLang="zh-CN" sz="2000" dirty="0">
                <a:solidFill>
                  <a:srgbClr val="000000"/>
                </a:solidFill>
                <a:latin typeface="+mn-lt"/>
              </a:rPr>
              <a:t>=0400+003C+0F62=139EH</a:t>
            </a:r>
          </a:p>
          <a:p>
            <a:pPr algn="just" eaLnBrk="0" hangingPunct="0">
              <a:spcBef>
                <a:spcPts val="1200"/>
              </a:spcBef>
            </a:pPr>
            <a:endParaRPr lang="en-US" altLang="zh-CN" sz="2000" dirty="0">
              <a:solidFill>
                <a:srgbClr val="000000"/>
              </a:solidFill>
              <a:latin typeface="+mn-lt"/>
            </a:endParaRPr>
          </a:p>
          <a:p>
            <a:pPr algn="just" eaLnBrk="0" hangingPunct="0">
              <a:spcBef>
                <a:spcPts val="1200"/>
              </a:spcBef>
            </a:pPr>
            <a:r>
              <a:rPr lang="en-US" altLang="zh-CN" sz="2000" dirty="0">
                <a:solidFill>
                  <a:srgbClr val="FF0000"/>
                </a:solidFill>
              </a:rPr>
              <a:t>      </a:t>
            </a:r>
            <a:r>
              <a:rPr lang="zh-CN" altLang="en-US" sz="2000" dirty="0">
                <a:solidFill>
                  <a:srgbClr val="FF0000"/>
                </a:solidFill>
              </a:rPr>
              <a:t>思考：</a:t>
            </a:r>
            <a:endParaRPr lang="en-US" altLang="zh-CN" sz="2000" dirty="0">
              <a:solidFill>
                <a:srgbClr val="FF0000"/>
              </a:solidFill>
            </a:endParaRPr>
          </a:p>
          <a:p>
            <a:pPr algn="just" eaLnBrk="0" hangingPunct="0">
              <a:spcBef>
                <a:spcPts val="1200"/>
              </a:spcBef>
            </a:pPr>
            <a:r>
              <a:rPr lang="zh-CN" altLang="en-US" sz="2000" dirty="0">
                <a:solidFill>
                  <a:srgbClr val="000000"/>
                </a:solidFill>
              </a:rPr>
              <a:t>（</a:t>
            </a:r>
            <a:r>
              <a:rPr lang="en-US" altLang="zh-CN" sz="2000" dirty="0">
                <a:solidFill>
                  <a:srgbClr val="000000"/>
                </a:solidFill>
              </a:rPr>
              <a:t>1</a:t>
            </a:r>
            <a:r>
              <a:rPr lang="zh-CN" altLang="en-US" sz="2000" dirty="0">
                <a:solidFill>
                  <a:srgbClr val="000000"/>
                </a:solidFill>
              </a:rPr>
              <a:t>）</a:t>
            </a:r>
            <a:r>
              <a:rPr lang="en-US" altLang="zh-CN" sz="2000" dirty="0">
                <a:solidFill>
                  <a:srgbClr val="000000"/>
                </a:solidFill>
              </a:rPr>
              <a:t>MOV    BX,  [BX+SI+0F62H]  </a:t>
            </a:r>
            <a:r>
              <a:rPr lang="zh-CN" altLang="en-US" sz="2000" dirty="0">
                <a:solidFill>
                  <a:srgbClr val="000000"/>
                </a:solidFill>
              </a:rPr>
              <a:t>；该指令与上述指令有何区别？</a:t>
            </a:r>
            <a:endParaRPr lang="en-US" altLang="zh-CN" sz="2000" dirty="0">
              <a:solidFill>
                <a:srgbClr val="000000"/>
              </a:solidFill>
            </a:endParaRPr>
          </a:p>
          <a:p>
            <a:pPr algn="just" eaLnBrk="0" hangingPunct="0">
              <a:spcBef>
                <a:spcPts val="1200"/>
              </a:spcBef>
            </a:pPr>
            <a:r>
              <a:rPr lang="zh-CN" altLang="en-US" sz="2000" b="1" dirty="0">
                <a:solidFill>
                  <a:srgbClr val="000000"/>
                </a:solidFill>
                <a:latin typeface="+mn-lt"/>
              </a:rPr>
              <a:t>（</a:t>
            </a:r>
            <a:r>
              <a:rPr lang="en-US" altLang="zh-CN" sz="2000" b="1" dirty="0">
                <a:solidFill>
                  <a:srgbClr val="000000"/>
                </a:solidFill>
                <a:latin typeface="+mn-lt"/>
              </a:rPr>
              <a:t>2</a:t>
            </a:r>
            <a:r>
              <a:rPr lang="zh-CN" altLang="en-US" sz="2000" b="1" dirty="0">
                <a:solidFill>
                  <a:srgbClr val="000000"/>
                </a:solidFill>
                <a:latin typeface="+mn-lt"/>
              </a:rPr>
              <a:t>）</a:t>
            </a:r>
            <a:r>
              <a:rPr lang="en-US" altLang="zh-CN" sz="2000" b="1" dirty="0">
                <a:solidFill>
                  <a:srgbClr val="000000"/>
                </a:solidFill>
                <a:latin typeface="+mn-lt"/>
              </a:rPr>
              <a:t>LEA      BX</a:t>
            </a:r>
            <a:r>
              <a:rPr lang="zh-CN" altLang="en-US" sz="2000" b="1" dirty="0">
                <a:solidFill>
                  <a:srgbClr val="000000"/>
                </a:solidFill>
                <a:latin typeface="+mn-lt"/>
              </a:rPr>
              <a:t>，</a:t>
            </a:r>
            <a:r>
              <a:rPr lang="en-US" altLang="zh-CN" sz="2000" b="1" dirty="0">
                <a:solidFill>
                  <a:srgbClr val="000000"/>
                </a:solidFill>
                <a:latin typeface="+mn-lt"/>
              </a:rPr>
              <a:t>LIST</a:t>
            </a:r>
          </a:p>
          <a:p>
            <a:pPr algn="just" eaLnBrk="0" hangingPunct="0">
              <a:spcBef>
                <a:spcPts val="1200"/>
              </a:spcBef>
            </a:pPr>
            <a:r>
              <a:rPr lang="en-US" altLang="zh-CN" sz="2000" dirty="0">
                <a:solidFill>
                  <a:srgbClr val="000000"/>
                </a:solidFill>
                <a:latin typeface="+mn-lt"/>
              </a:rPr>
              <a:t>           MOV   BX</a:t>
            </a:r>
            <a:r>
              <a:rPr lang="zh-CN" altLang="en-US" sz="2000" dirty="0">
                <a:solidFill>
                  <a:srgbClr val="000000"/>
                </a:solidFill>
                <a:latin typeface="+mn-lt"/>
              </a:rPr>
              <a:t>，</a:t>
            </a:r>
            <a:r>
              <a:rPr lang="en-US" altLang="zh-CN" sz="2000" dirty="0">
                <a:solidFill>
                  <a:srgbClr val="000000"/>
                </a:solidFill>
                <a:latin typeface="+mn-lt"/>
              </a:rPr>
              <a:t>OFFSET   LIST  </a:t>
            </a:r>
            <a:r>
              <a:rPr lang="zh-CN" altLang="en-US" sz="2000" dirty="0">
                <a:solidFill>
                  <a:srgbClr val="000000"/>
                </a:solidFill>
                <a:latin typeface="+mn-lt"/>
              </a:rPr>
              <a:t>；这两条指令的功能是否相同？</a:t>
            </a:r>
            <a:r>
              <a:rPr lang="en-US" altLang="zh-CN" sz="2000" b="1" dirty="0">
                <a:solidFill>
                  <a:srgbClr val="000000"/>
                </a:solidFill>
                <a:latin typeface="+mn-lt"/>
              </a:rPr>
              <a:t>     </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4" name="Rectangle 3">
            <a:extLst>
              <a:ext uri="{FF2B5EF4-FFF2-40B4-BE49-F238E27FC236}">
                <a16:creationId xmlns:a16="http://schemas.microsoft.com/office/drawing/2014/main" id="{D7C56091-9576-1143-8BB2-713D9B883216}"/>
              </a:ext>
            </a:extLst>
          </p:cNvPr>
          <p:cNvSpPr/>
          <p:nvPr/>
        </p:nvSpPr>
        <p:spPr bwMode="auto">
          <a:xfrm>
            <a:off x="863588" y="1592796"/>
            <a:ext cx="5112568" cy="468052"/>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TextBox 4">
            <a:extLst>
              <a:ext uri="{FF2B5EF4-FFF2-40B4-BE49-F238E27FC236}">
                <a16:creationId xmlns:a16="http://schemas.microsoft.com/office/drawing/2014/main" id="{F859E700-1695-0148-9D31-A83E76572EF0}"/>
              </a:ext>
            </a:extLst>
          </p:cNvPr>
          <p:cNvSpPr txBox="1"/>
          <p:nvPr/>
        </p:nvSpPr>
        <p:spPr>
          <a:xfrm>
            <a:off x="4427984" y="5661248"/>
            <a:ext cx="4320480" cy="738664"/>
          </a:xfrm>
          <a:prstGeom prst="rect">
            <a:avLst/>
          </a:prstGeom>
          <a:solidFill>
            <a:schemeClr val="bg1"/>
          </a:solidFill>
          <a:ln w="28575">
            <a:solidFill>
              <a:srgbClr val="00B050"/>
            </a:solidFill>
          </a:ln>
        </p:spPr>
        <p:txBody>
          <a:bodyPr wrap="square" rtlCol="0">
            <a:spAutoFit/>
          </a:bodyPr>
          <a:lstStyle/>
          <a:p>
            <a:r>
              <a:rPr lang="zh-CN" altLang="en-US" sz="1400" dirty="0">
                <a:solidFill>
                  <a:srgbClr val="C00000"/>
                </a:solidFill>
              </a:rPr>
              <a:t>相同功能。</a:t>
            </a:r>
            <a:r>
              <a:rPr lang="en-US" altLang="zh-CN" sz="1400" dirty="0">
                <a:solidFill>
                  <a:srgbClr val="C00000"/>
                </a:solidFill>
              </a:rPr>
              <a:t>MOV</a:t>
            </a:r>
            <a:r>
              <a:rPr lang="zh-CN" altLang="en-US" sz="1400" dirty="0">
                <a:solidFill>
                  <a:srgbClr val="C00000"/>
                </a:solidFill>
              </a:rPr>
              <a:t>指令比</a:t>
            </a:r>
            <a:r>
              <a:rPr lang="en-US" altLang="zh-CN" sz="1400" dirty="0">
                <a:solidFill>
                  <a:srgbClr val="C00000"/>
                </a:solidFill>
              </a:rPr>
              <a:t>LEA</a:t>
            </a:r>
            <a:r>
              <a:rPr lang="zh-CN" altLang="en-US" sz="1400" dirty="0">
                <a:solidFill>
                  <a:srgbClr val="C00000"/>
                </a:solidFill>
              </a:rPr>
              <a:t>更快，但是</a:t>
            </a:r>
            <a:r>
              <a:rPr lang="en-US" altLang="zh-CN" sz="1400" dirty="0">
                <a:solidFill>
                  <a:srgbClr val="C00000"/>
                </a:solidFill>
              </a:rPr>
              <a:t>OFFSET</a:t>
            </a:r>
            <a:r>
              <a:rPr lang="zh-CN" altLang="en-US" sz="1400" dirty="0">
                <a:solidFill>
                  <a:srgbClr val="C00000"/>
                </a:solidFill>
              </a:rPr>
              <a:t>只能与简单的符号地址相连，而</a:t>
            </a:r>
            <a:r>
              <a:rPr lang="en-US" altLang="zh-CN" sz="1400" dirty="0">
                <a:solidFill>
                  <a:srgbClr val="C00000"/>
                </a:solidFill>
              </a:rPr>
              <a:t>LEA</a:t>
            </a:r>
            <a:r>
              <a:rPr lang="zh-CN" altLang="en-US" sz="1400" dirty="0">
                <a:solidFill>
                  <a:srgbClr val="C00000"/>
                </a:solidFill>
              </a:rPr>
              <a:t>适用范围更广，可以与更复杂的寻址方式相连。</a:t>
            </a:r>
            <a:endParaRPr lang="en-CN" sz="1400" dirty="0">
              <a:solidFill>
                <a:srgbClr val="C00000"/>
              </a:solidFill>
            </a:endParaRPr>
          </a:p>
        </p:txBody>
      </p:sp>
    </p:spTree>
    <p:extLst>
      <p:ext uri="{BB962C8B-B14F-4D97-AF65-F5344CB8AC3E}">
        <p14:creationId xmlns:p14="http://schemas.microsoft.com/office/powerpoint/2010/main" val="2395356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7" dur="500"/>
                                        <p:tgtEl>
                                          <p:spTgt spid="4198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10" dur="500"/>
                                        <p:tgtEl>
                                          <p:spTgt spid="41986">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986">
                                            <p:txEl>
                                              <p:pRg st="6" end="6"/>
                                            </p:txEl>
                                          </p:spTgt>
                                        </p:tgtEl>
                                        <p:attrNameLst>
                                          <p:attrName>style.visibility</p:attrName>
                                        </p:attrNameLst>
                                      </p:cBhvr>
                                      <p:to>
                                        <p:strVal val="visible"/>
                                      </p:to>
                                    </p:set>
                                    <p:animEffect transition="in" filter="blinds(horizontal)">
                                      <p:cBhvr>
                                        <p:cTn id="13" dur="500"/>
                                        <p:tgtEl>
                                          <p:spTgt spid="4198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1986">
                                            <p:txEl>
                                              <p:pRg st="8" end="8"/>
                                            </p:txEl>
                                          </p:spTgt>
                                        </p:tgtEl>
                                        <p:attrNameLst>
                                          <p:attrName>style.visibility</p:attrName>
                                        </p:attrNameLst>
                                      </p:cBhvr>
                                      <p:to>
                                        <p:strVal val="visible"/>
                                      </p:to>
                                    </p:set>
                                    <p:animEffect transition="in" filter="blinds(horizontal)">
                                      <p:cBhvr>
                                        <p:cTn id="18" dur="500"/>
                                        <p:tgtEl>
                                          <p:spTgt spid="41986">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986">
                                            <p:txEl>
                                              <p:pRg st="9" end="9"/>
                                            </p:txEl>
                                          </p:spTgt>
                                        </p:tgtEl>
                                        <p:attrNameLst>
                                          <p:attrName>style.visibility</p:attrName>
                                        </p:attrNameLst>
                                      </p:cBhvr>
                                      <p:to>
                                        <p:strVal val="visible"/>
                                      </p:to>
                                    </p:set>
                                    <p:animEffect transition="in" filter="blinds(horizontal)">
                                      <p:cBhvr>
                                        <p:cTn id="21" dur="500"/>
                                        <p:tgtEl>
                                          <p:spTgt spid="41986">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1986">
                                            <p:txEl>
                                              <p:pRg st="10" end="10"/>
                                            </p:txEl>
                                          </p:spTgt>
                                        </p:tgtEl>
                                        <p:attrNameLst>
                                          <p:attrName>style.visibility</p:attrName>
                                        </p:attrNameLst>
                                      </p:cBhvr>
                                      <p:to>
                                        <p:strVal val="visible"/>
                                      </p:to>
                                    </p:set>
                                    <p:animEffect transition="in" filter="blinds(horizontal)">
                                      <p:cBhvr>
                                        <p:cTn id="26" dur="500"/>
                                        <p:tgtEl>
                                          <p:spTgt spid="41986">
                                            <p:txEl>
                                              <p:pRg st="10" end="1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1986">
                                            <p:txEl>
                                              <p:pRg st="11" end="11"/>
                                            </p:txEl>
                                          </p:spTgt>
                                        </p:tgtEl>
                                        <p:attrNameLst>
                                          <p:attrName>style.visibility</p:attrName>
                                        </p:attrNameLst>
                                      </p:cBhvr>
                                      <p:to>
                                        <p:strVal val="visible"/>
                                      </p:to>
                                    </p:set>
                                    <p:animEffect transition="in" filter="blinds(horizontal)">
                                      <p:cBhvr>
                                        <p:cTn id="29" dur="500"/>
                                        <p:tgtEl>
                                          <p:spTgt spid="41986">
                                            <p:txEl>
                                              <p:pRg st="11" end="1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41985"/>
          <p:cNvSpPr txBox="1"/>
          <p:nvPr/>
        </p:nvSpPr>
        <p:spPr>
          <a:xfrm>
            <a:off x="503548" y="944724"/>
            <a:ext cx="8424936" cy="5733877"/>
          </a:xfrm>
          <a:prstGeom prst="rect">
            <a:avLst/>
          </a:prstGeom>
          <a:noFill/>
          <a:ln w="9525">
            <a:noFill/>
          </a:ln>
        </p:spPr>
        <p:txBody>
          <a:bodyPr wrap="square">
            <a:spAutoFit/>
          </a:bodyPr>
          <a:lstStyle/>
          <a:p>
            <a:pPr algn="just" eaLnBrk="0" hangingPunct="0"/>
            <a:r>
              <a:rPr lang="en-US" altLang="zh-CN" b="1" dirty="0">
                <a:solidFill>
                  <a:srgbClr val="000000"/>
                </a:solidFill>
                <a:latin typeface="Times New Roman" panose="02020603050405020304" pitchFamily="18" charset="0"/>
                <a:sym typeface="Symbol" panose="05050102010706020507" pitchFamily="18" charset="2"/>
              </a:rPr>
              <a:t>   </a:t>
            </a:r>
            <a:r>
              <a:rPr lang="zh-CN" altLang="en-US" sz="2800" b="1" dirty="0">
                <a:solidFill>
                  <a:srgbClr val="000000"/>
                </a:solidFill>
                <a:latin typeface="+mn-lt"/>
              </a:rPr>
              <a:t>地址传送指令</a:t>
            </a:r>
          </a:p>
          <a:p>
            <a:pPr algn="just" eaLnBrk="0" hangingPunct="0"/>
            <a:r>
              <a:rPr lang="en-US" altLang="zh-CN" sz="2000" b="1" dirty="0">
                <a:solidFill>
                  <a:srgbClr val="000000"/>
                </a:solidFill>
                <a:latin typeface="+mn-lt"/>
              </a:rPr>
              <a:t>   </a:t>
            </a:r>
            <a:r>
              <a:rPr lang="en-US" altLang="zh-CN" sz="2000" b="1" dirty="0">
                <a:solidFill>
                  <a:srgbClr val="000000"/>
                </a:solidFill>
                <a:latin typeface="+mn-lt"/>
                <a:sym typeface="Webdings" panose="05030102010509060703" pitchFamily="18" charset="2"/>
              </a:rPr>
              <a:t>  </a:t>
            </a:r>
            <a:r>
              <a:rPr lang="zh-CN" altLang="en-US" sz="2000" b="1" dirty="0">
                <a:solidFill>
                  <a:srgbClr val="000000"/>
                </a:solidFill>
                <a:latin typeface="+mn-lt"/>
              </a:rPr>
              <a:t>指针送寄存器和</a:t>
            </a:r>
            <a:r>
              <a:rPr lang="en-US" altLang="zh-CN" sz="2000" b="1" dirty="0">
                <a:solidFill>
                  <a:srgbClr val="000000"/>
                </a:solidFill>
                <a:latin typeface="+mn-lt"/>
              </a:rPr>
              <a:t>DS</a:t>
            </a:r>
            <a:r>
              <a:rPr lang="zh-CN" altLang="en-US" sz="2000" b="1" dirty="0">
                <a:solidFill>
                  <a:srgbClr val="000000"/>
                </a:solidFill>
                <a:latin typeface="+mn-lt"/>
              </a:rPr>
              <a:t>指令：   </a:t>
            </a:r>
            <a:r>
              <a:rPr lang="en-US" altLang="zh-CN" sz="2000" b="1" dirty="0">
                <a:solidFill>
                  <a:srgbClr val="000000"/>
                </a:solidFill>
                <a:latin typeface="+mn-lt"/>
              </a:rPr>
              <a:t>LDS  REG, SRC</a:t>
            </a:r>
          </a:p>
          <a:p>
            <a:pPr algn="just" eaLnBrk="0" hangingPunct="0">
              <a:spcBef>
                <a:spcPts val="600"/>
              </a:spcBef>
            </a:pPr>
            <a:r>
              <a:rPr lang="en-US" altLang="zh-CN" sz="2000" b="1" dirty="0">
                <a:solidFill>
                  <a:srgbClr val="000000"/>
                </a:solidFill>
                <a:latin typeface="+mn-lt"/>
              </a:rPr>
              <a:t>     </a:t>
            </a:r>
            <a:r>
              <a:rPr lang="zh-CN" altLang="en-US" sz="2000" b="1" dirty="0">
                <a:solidFill>
                  <a:srgbClr val="000000"/>
                </a:solidFill>
                <a:latin typeface="+mn-lt"/>
              </a:rPr>
              <a:t>执行操作：                            </a:t>
            </a:r>
            <a:r>
              <a:rPr lang="en-US" altLang="zh-CN" sz="2000" b="1" dirty="0">
                <a:solidFill>
                  <a:srgbClr val="000000"/>
                </a:solidFill>
                <a:latin typeface="+mn-lt"/>
              </a:rPr>
              <a:t>(REG) </a:t>
            </a:r>
            <a:r>
              <a:rPr lang="en-US" altLang="zh-CN" sz="2000" b="1" dirty="0">
                <a:solidFill>
                  <a:srgbClr val="000000"/>
                </a:solidFill>
                <a:latin typeface="+mn-lt"/>
                <a:sym typeface="Symbol" panose="05050102010706020507" pitchFamily="18" charset="2"/>
              </a:rPr>
              <a:t> </a:t>
            </a:r>
            <a:r>
              <a:rPr lang="en-US" altLang="zh-CN" sz="2000" b="1" dirty="0">
                <a:solidFill>
                  <a:srgbClr val="000000"/>
                </a:solidFill>
                <a:latin typeface="+mn-lt"/>
              </a:rPr>
              <a:t> (SRC)</a:t>
            </a:r>
          </a:p>
          <a:p>
            <a:pPr algn="just" eaLnBrk="0" hangingPunct="0">
              <a:spcBef>
                <a:spcPts val="600"/>
              </a:spcBef>
            </a:pPr>
            <a:r>
              <a:rPr lang="en-US" altLang="zh-CN" sz="2000" b="1" dirty="0">
                <a:solidFill>
                  <a:srgbClr val="000000"/>
                </a:solidFill>
                <a:latin typeface="+mn-lt"/>
              </a:rPr>
              <a:t>                                                     (DS)    </a:t>
            </a:r>
            <a:r>
              <a:rPr lang="en-US" altLang="zh-CN" sz="2000" b="1" dirty="0">
                <a:solidFill>
                  <a:srgbClr val="000000"/>
                </a:solidFill>
                <a:latin typeface="+mn-lt"/>
                <a:sym typeface="Symbol" panose="05050102010706020507" pitchFamily="18" charset="2"/>
              </a:rPr>
              <a:t></a:t>
            </a:r>
            <a:r>
              <a:rPr lang="en-US" altLang="zh-CN" sz="2000" b="1" dirty="0">
                <a:solidFill>
                  <a:srgbClr val="000000"/>
                </a:solidFill>
                <a:latin typeface="+mn-lt"/>
              </a:rPr>
              <a:t>  (SRC+2)</a:t>
            </a:r>
          </a:p>
          <a:p>
            <a:pPr algn="just" eaLnBrk="0" hangingPunct="0">
              <a:spcBef>
                <a:spcPts val="600"/>
              </a:spcBef>
            </a:pPr>
            <a:r>
              <a:rPr lang="en-US" altLang="zh-CN" sz="2000" b="1" dirty="0">
                <a:solidFill>
                  <a:srgbClr val="000000"/>
                </a:solidFill>
                <a:latin typeface="+mn-lt"/>
              </a:rPr>
              <a:t>     	</a:t>
            </a:r>
            <a:r>
              <a:rPr lang="zh-CN" altLang="en-US" sz="2000" b="1" dirty="0">
                <a:solidFill>
                  <a:srgbClr val="FF3300"/>
                </a:solidFill>
                <a:latin typeface="+mn-lt"/>
              </a:rPr>
              <a:t>相继二字 </a:t>
            </a:r>
            <a:r>
              <a:rPr lang="en-US" altLang="zh-CN" sz="2000" b="1" dirty="0">
                <a:solidFill>
                  <a:srgbClr val="FF3300"/>
                </a:solidFill>
                <a:latin typeface="+mn-lt"/>
                <a:sym typeface="Symbol" panose="05050102010706020507" pitchFamily="18" charset="2"/>
              </a:rPr>
              <a:t></a:t>
            </a:r>
            <a:r>
              <a:rPr lang="en-US" altLang="zh-CN" sz="2000" b="1" dirty="0">
                <a:solidFill>
                  <a:srgbClr val="FF3300"/>
                </a:solidFill>
                <a:latin typeface="+mn-lt"/>
              </a:rPr>
              <a:t> </a:t>
            </a:r>
            <a:r>
              <a:rPr lang="zh-CN" altLang="en-US" sz="2000" b="1" dirty="0">
                <a:solidFill>
                  <a:srgbClr val="FF3300"/>
                </a:solidFill>
                <a:latin typeface="+mn-lt"/>
              </a:rPr>
              <a:t>寄存器、</a:t>
            </a:r>
            <a:r>
              <a:rPr lang="en-US" altLang="zh-CN" sz="2000" b="1" dirty="0">
                <a:solidFill>
                  <a:srgbClr val="FF3300"/>
                </a:solidFill>
                <a:latin typeface="+mn-lt"/>
              </a:rPr>
              <a:t>DS</a:t>
            </a:r>
          </a:p>
          <a:p>
            <a:pPr eaLnBrk="0" hangingPunct="0">
              <a:spcBef>
                <a:spcPts val="600"/>
              </a:spcBef>
            </a:pPr>
            <a:r>
              <a:rPr lang="en-US" altLang="zh-CN" sz="2000" dirty="0">
                <a:solidFill>
                  <a:srgbClr val="000000"/>
                </a:solidFill>
                <a:latin typeface="+mn-lt"/>
              </a:rPr>
              <a:t>      </a:t>
            </a:r>
          </a:p>
          <a:p>
            <a:pPr eaLnBrk="0" hangingPunct="0">
              <a:spcBef>
                <a:spcPts val="600"/>
              </a:spcBef>
            </a:pPr>
            <a:r>
              <a:rPr lang="en-US" altLang="zh-CN" sz="2000" dirty="0">
                <a:solidFill>
                  <a:srgbClr val="000000"/>
                </a:solidFill>
                <a:latin typeface="+mn-lt"/>
              </a:rPr>
              <a:t>      </a:t>
            </a:r>
            <a:r>
              <a:rPr lang="zh-CN" altLang="en-US" sz="2000" b="1" dirty="0">
                <a:solidFill>
                  <a:srgbClr val="000000"/>
                </a:solidFill>
                <a:latin typeface="+mn-lt"/>
              </a:rPr>
              <a:t>指针送寄存器和</a:t>
            </a:r>
            <a:r>
              <a:rPr lang="en-US" altLang="zh-CN" sz="2000" b="1" dirty="0">
                <a:solidFill>
                  <a:srgbClr val="000000"/>
                </a:solidFill>
                <a:latin typeface="+mn-lt"/>
              </a:rPr>
              <a:t>ES</a:t>
            </a:r>
            <a:r>
              <a:rPr lang="zh-CN" altLang="en-US" sz="2000" b="1" dirty="0">
                <a:solidFill>
                  <a:srgbClr val="000000"/>
                </a:solidFill>
                <a:latin typeface="+mn-lt"/>
              </a:rPr>
              <a:t>指令：  </a:t>
            </a:r>
            <a:r>
              <a:rPr lang="en-US" altLang="zh-CN" sz="2000" b="1" dirty="0">
                <a:solidFill>
                  <a:srgbClr val="000000"/>
                </a:solidFill>
                <a:latin typeface="+mn-lt"/>
              </a:rPr>
              <a:t>LES  REG, SRC</a:t>
            </a:r>
          </a:p>
          <a:p>
            <a:pPr eaLnBrk="0" hangingPunct="0">
              <a:spcBef>
                <a:spcPts val="600"/>
              </a:spcBef>
            </a:pPr>
            <a:r>
              <a:rPr lang="en-US" altLang="zh-CN" sz="2000" b="1" dirty="0">
                <a:solidFill>
                  <a:srgbClr val="000000"/>
                </a:solidFill>
                <a:latin typeface="+mn-lt"/>
              </a:rPr>
              <a:t>      </a:t>
            </a:r>
            <a:r>
              <a:rPr lang="zh-CN" altLang="en-US" sz="2000" b="1" dirty="0">
                <a:solidFill>
                  <a:srgbClr val="000000"/>
                </a:solidFill>
                <a:latin typeface="+mn-lt"/>
              </a:rPr>
              <a:t>执行操作：                           </a:t>
            </a:r>
            <a:r>
              <a:rPr lang="en-US" altLang="zh-CN" sz="2000" b="1" dirty="0">
                <a:solidFill>
                  <a:srgbClr val="000000"/>
                </a:solidFill>
                <a:latin typeface="+mn-lt"/>
              </a:rPr>
              <a:t>(REG)  </a:t>
            </a:r>
            <a:r>
              <a:rPr lang="en-US" altLang="zh-CN" sz="2000" b="1" dirty="0">
                <a:solidFill>
                  <a:srgbClr val="000000"/>
                </a:solidFill>
                <a:latin typeface="+mn-lt"/>
                <a:sym typeface="Symbol" panose="05050102010706020507" pitchFamily="18" charset="2"/>
              </a:rPr>
              <a:t></a:t>
            </a:r>
            <a:r>
              <a:rPr lang="en-US" altLang="zh-CN" sz="2000" b="1" dirty="0">
                <a:solidFill>
                  <a:srgbClr val="000000"/>
                </a:solidFill>
                <a:latin typeface="+mn-lt"/>
              </a:rPr>
              <a:t>  (SRC)</a:t>
            </a:r>
          </a:p>
          <a:p>
            <a:pPr eaLnBrk="0" hangingPunct="0">
              <a:spcBef>
                <a:spcPts val="600"/>
              </a:spcBef>
            </a:pPr>
            <a:r>
              <a:rPr lang="en-US" altLang="zh-CN" sz="2000" b="1" dirty="0">
                <a:solidFill>
                  <a:srgbClr val="000000"/>
                </a:solidFill>
                <a:latin typeface="+mn-lt"/>
              </a:rPr>
              <a:t>                                                     (ES)      </a:t>
            </a:r>
            <a:r>
              <a:rPr lang="en-US" altLang="zh-CN" sz="2000" b="1" dirty="0">
                <a:solidFill>
                  <a:srgbClr val="000000"/>
                </a:solidFill>
                <a:latin typeface="+mn-lt"/>
                <a:sym typeface="Symbol" panose="05050102010706020507" pitchFamily="18" charset="2"/>
              </a:rPr>
              <a:t></a:t>
            </a:r>
            <a:r>
              <a:rPr lang="en-US" altLang="zh-CN" sz="2000" b="1" dirty="0">
                <a:solidFill>
                  <a:srgbClr val="000000"/>
                </a:solidFill>
                <a:latin typeface="+mn-lt"/>
              </a:rPr>
              <a:t>  (SRC+2)</a:t>
            </a:r>
          </a:p>
          <a:p>
            <a:pPr eaLnBrk="0" hangingPunct="0">
              <a:spcBef>
                <a:spcPts val="600"/>
              </a:spcBef>
            </a:pPr>
            <a:r>
              <a:rPr lang="en-US" altLang="zh-CN" sz="2000" b="1" dirty="0">
                <a:solidFill>
                  <a:srgbClr val="000000"/>
                </a:solidFill>
                <a:latin typeface="+mn-lt"/>
              </a:rPr>
              <a:t>      	</a:t>
            </a:r>
            <a:r>
              <a:rPr lang="zh-CN" altLang="en-US" sz="2000" b="1" dirty="0">
                <a:solidFill>
                  <a:srgbClr val="FF3300"/>
                </a:solidFill>
                <a:latin typeface="+mn-lt"/>
              </a:rPr>
              <a:t>相继二字 </a:t>
            </a:r>
            <a:r>
              <a:rPr lang="en-US" altLang="zh-CN" sz="2000" b="1" dirty="0">
                <a:solidFill>
                  <a:srgbClr val="FF3300"/>
                </a:solidFill>
                <a:latin typeface="+mn-lt"/>
                <a:sym typeface="Symbol" panose="05050102010706020507" pitchFamily="18" charset="2"/>
              </a:rPr>
              <a:t></a:t>
            </a:r>
            <a:r>
              <a:rPr lang="en-US" altLang="zh-CN" sz="2000" b="1" dirty="0">
                <a:solidFill>
                  <a:srgbClr val="FF3300"/>
                </a:solidFill>
                <a:latin typeface="+mn-lt"/>
              </a:rPr>
              <a:t> </a:t>
            </a:r>
            <a:r>
              <a:rPr lang="zh-CN" altLang="en-US" sz="2000" b="1" dirty="0">
                <a:solidFill>
                  <a:srgbClr val="FF3300"/>
                </a:solidFill>
                <a:latin typeface="+mn-lt"/>
              </a:rPr>
              <a:t>寄存器、</a:t>
            </a:r>
            <a:r>
              <a:rPr lang="en-US" altLang="zh-CN" sz="2000" b="1" dirty="0">
                <a:solidFill>
                  <a:srgbClr val="FF3300"/>
                </a:solidFill>
                <a:latin typeface="+mn-lt"/>
              </a:rPr>
              <a:t>ES</a:t>
            </a:r>
          </a:p>
          <a:p>
            <a:pPr eaLnBrk="0" hangingPunct="0">
              <a:spcBef>
                <a:spcPts val="600"/>
              </a:spcBef>
            </a:pPr>
            <a:endParaRPr lang="en-US" altLang="zh-CN" sz="2000" dirty="0">
              <a:solidFill>
                <a:srgbClr val="FF3300"/>
              </a:solidFill>
              <a:latin typeface="+mn-lt"/>
            </a:endParaRPr>
          </a:p>
          <a:p>
            <a:pPr eaLnBrk="0" hangingPunct="0"/>
            <a:r>
              <a:rPr lang="zh-CN" altLang="en-US" sz="2000" dirty="0">
                <a:solidFill>
                  <a:srgbClr val="000000"/>
                </a:solidFill>
                <a:ea typeface="楷体_GB2312" pitchFamily="49" charset="-122"/>
              </a:rPr>
              <a:t>注意</a:t>
            </a:r>
            <a:r>
              <a:rPr lang="en-US" altLang="zh-CN" sz="2000" dirty="0">
                <a:solidFill>
                  <a:srgbClr val="000000"/>
                </a:solidFill>
                <a:ea typeface="楷体_GB2312" pitchFamily="49" charset="-122"/>
              </a:rPr>
              <a:t>:   </a:t>
            </a:r>
          </a:p>
          <a:p>
            <a:pPr eaLnBrk="0" hangingPunct="0">
              <a:lnSpc>
                <a:spcPct val="115000"/>
              </a:lnSpc>
            </a:pPr>
            <a:r>
              <a:rPr lang="en-US" altLang="zh-CN" sz="2000" dirty="0">
                <a:solidFill>
                  <a:srgbClr val="000000"/>
                </a:solidFill>
                <a:ea typeface="楷体_GB2312" pitchFamily="49" charset="-122"/>
              </a:rPr>
              <a:t>           </a:t>
            </a:r>
            <a:r>
              <a:rPr lang="en-US" altLang="zh-CN" sz="2000" dirty="0">
                <a:solidFill>
                  <a:srgbClr val="000000"/>
                </a:solidFill>
                <a:ea typeface="楷体_GB2312" pitchFamily="49" charset="-122"/>
                <a:sym typeface="Symbol" panose="05050102010706020507" pitchFamily="18" charset="2"/>
              </a:rPr>
              <a:t>*  </a:t>
            </a:r>
            <a:r>
              <a:rPr lang="zh-CN" altLang="en-US" sz="2000" dirty="0">
                <a:solidFill>
                  <a:srgbClr val="000000"/>
                </a:solidFill>
                <a:ea typeface="楷体_GB2312" pitchFamily="49" charset="-122"/>
                <a:sym typeface="Symbol" panose="05050102010706020507" pitchFamily="18" charset="2"/>
              </a:rPr>
              <a:t>不影响标志位</a:t>
            </a:r>
          </a:p>
          <a:p>
            <a:pPr lvl="1" eaLnBrk="0" hangingPunct="0">
              <a:lnSpc>
                <a:spcPct val="115000"/>
              </a:lnSpc>
            </a:pPr>
            <a:r>
              <a:rPr lang="zh-CN" altLang="en-US" sz="2000" dirty="0">
                <a:solidFill>
                  <a:srgbClr val="000000"/>
                </a:solidFill>
                <a:ea typeface="楷体_GB2312" pitchFamily="49" charset="-122"/>
                <a:sym typeface="Symbol" panose="05050102010706020507" pitchFamily="18" charset="2"/>
              </a:rPr>
              <a:t>    </a:t>
            </a:r>
            <a:r>
              <a:rPr lang="en-US" altLang="zh-CN" sz="2000" dirty="0">
                <a:solidFill>
                  <a:srgbClr val="000000"/>
                </a:solidFill>
                <a:ea typeface="楷体_GB2312" pitchFamily="49" charset="-122"/>
                <a:sym typeface="Symbol" panose="05050102010706020507" pitchFamily="18" charset="2"/>
              </a:rPr>
              <a:t>*  </a:t>
            </a:r>
            <a:r>
              <a:rPr lang="zh-CN" altLang="zh-CN" sz="2000" dirty="0">
                <a:solidFill>
                  <a:srgbClr val="000000"/>
                </a:solidFill>
                <a:ea typeface="楷体_GB2312" pitchFamily="49" charset="-122"/>
                <a:sym typeface="Symbol" panose="05050102010706020507" pitchFamily="18" charset="2"/>
              </a:rPr>
              <a:t>REG 不能是</a:t>
            </a:r>
            <a:r>
              <a:rPr lang="zh-CN" altLang="en-US" sz="2000" dirty="0">
                <a:solidFill>
                  <a:srgbClr val="000000"/>
                </a:solidFill>
                <a:ea typeface="楷体_GB2312" pitchFamily="49" charset="-122"/>
                <a:sym typeface="Symbol" panose="05050102010706020507" pitchFamily="18" charset="2"/>
              </a:rPr>
              <a:t>段寄存器</a:t>
            </a:r>
          </a:p>
          <a:p>
            <a:pPr lvl="1" eaLnBrk="0" hangingPunct="0">
              <a:lnSpc>
                <a:spcPct val="115000"/>
              </a:lnSpc>
            </a:pPr>
            <a:r>
              <a:rPr lang="zh-CN" altLang="en-US" sz="2000" dirty="0">
                <a:solidFill>
                  <a:srgbClr val="000000"/>
                </a:solidFill>
                <a:ea typeface="楷体_GB2312" pitchFamily="49" charset="-122"/>
                <a:sym typeface="Symbol" panose="05050102010706020507" pitchFamily="18" charset="2"/>
              </a:rPr>
              <a:t>    </a:t>
            </a:r>
            <a:r>
              <a:rPr lang="en-US" altLang="zh-CN" sz="2000" dirty="0">
                <a:solidFill>
                  <a:srgbClr val="000000"/>
                </a:solidFill>
                <a:ea typeface="楷体_GB2312" pitchFamily="49" charset="-122"/>
                <a:sym typeface="Symbol" panose="05050102010706020507" pitchFamily="18" charset="2"/>
              </a:rPr>
              <a:t>*  SRC </a:t>
            </a:r>
            <a:r>
              <a:rPr lang="zh-CN" altLang="en-US" sz="2000" dirty="0">
                <a:solidFill>
                  <a:srgbClr val="000000"/>
                </a:solidFill>
                <a:ea typeface="楷体_GB2312" pitchFamily="49" charset="-122"/>
                <a:sym typeface="Symbol" panose="05050102010706020507" pitchFamily="18" charset="2"/>
              </a:rPr>
              <a:t>必须为存储器寻址方式</a:t>
            </a:r>
            <a:r>
              <a:rPr lang="en-US" altLang="zh-CN" sz="2000" b="1" dirty="0">
                <a:solidFill>
                  <a:srgbClr val="FF3300"/>
                </a:solidFill>
                <a:latin typeface="+mn-lt"/>
              </a:rPr>
              <a:t> </a:t>
            </a:r>
            <a:endParaRPr lang="en-US" altLang="zh-CN" sz="2000" dirty="0">
              <a:solidFill>
                <a:srgbClr val="FF3300"/>
              </a:solidFill>
              <a:latin typeface="+mn-lt"/>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4" name="Rectangle 3">
            <a:extLst>
              <a:ext uri="{FF2B5EF4-FFF2-40B4-BE49-F238E27FC236}">
                <a16:creationId xmlns:a16="http://schemas.microsoft.com/office/drawing/2014/main" id="{900FD94E-59EE-A747-A144-54C1892F697B}"/>
              </a:ext>
            </a:extLst>
          </p:cNvPr>
          <p:cNvSpPr/>
          <p:nvPr/>
        </p:nvSpPr>
        <p:spPr bwMode="auto">
          <a:xfrm>
            <a:off x="863588" y="1376772"/>
            <a:ext cx="5076564" cy="396044"/>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TextBox 4">
            <a:extLst>
              <a:ext uri="{FF2B5EF4-FFF2-40B4-BE49-F238E27FC236}">
                <a16:creationId xmlns:a16="http://schemas.microsoft.com/office/drawing/2014/main" id="{39C48065-1088-7146-9141-F0269F79162E}"/>
              </a:ext>
            </a:extLst>
          </p:cNvPr>
          <p:cNvSpPr txBox="1"/>
          <p:nvPr/>
        </p:nvSpPr>
        <p:spPr>
          <a:xfrm>
            <a:off x="6536216" y="2439469"/>
            <a:ext cx="2536284" cy="954107"/>
          </a:xfrm>
          <a:prstGeom prst="rect">
            <a:avLst/>
          </a:prstGeom>
          <a:solidFill>
            <a:schemeClr val="bg1"/>
          </a:solidFill>
          <a:ln w="28575">
            <a:solidFill>
              <a:srgbClr val="00B050"/>
            </a:solidFill>
          </a:ln>
        </p:spPr>
        <p:txBody>
          <a:bodyPr wrap="square" rtlCol="0">
            <a:spAutoFit/>
          </a:bodyPr>
          <a:lstStyle/>
          <a:p>
            <a:r>
              <a:rPr lang="zh-CN" altLang="en-US" sz="1400" dirty="0">
                <a:solidFill>
                  <a:srgbClr val="C00000"/>
                </a:solidFill>
                <a:latin typeface="SimSun" panose="02010600030101010101" pitchFamily="2" charset="-122"/>
                <a:ea typeface="SimSun" panose="02010600030101010101" pitchFamily="2" charset="-122"/>
              </a:rPr>
              <a:t>可用于同时传送段地址和有效地址，高地址数据装入段寄存器，低地址数据装入相应的存储有效地址的寄存器。</a:t>
            </a:r>
            <a:endParaRPr lang="en-CN" sz="1400" dirty="0">
              <a:solidFill>
                <a:srgbClr val="C00000"/>
              </a:solidFill>
            </a:endParaRPr>
          </a:p>
        </p:txBody>
      </p:sp>
    </p:spTree>
    <p:extLst>
      <p:ext uri="{BB962C8B-B14F-4D97-AF65-F5344CB8AC3E}">
        <p14:creationId xmlns:p14="http://schemas.microsoft.com/office/powerpoint/2010/main" val="1722957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43009"/>
          <p:cNvSpPr txBox="1"/>
          <p:nvPr/>
        </p:nvSpPr>
        <p:spPr>
          <a:xfrm>
            <a:off x="1143000" y="1020762"/>
            <a:ext cx="7389440" cy="1815882"/>
          </a:xfrm>
          <a:prstGeom prst="rect">
            <a:avLst/>
          </a:prstGeom>
          <a:noFill/>
          <a:ln w="9525">
            <a:noFill/>
          </a:ln>
        </p:spPr>
        <p:txBody>
          <a:bodyPr wrap="square">
            <a:spAutoFit/>
          </a:bodyPr>
          <a:lstStyle/>
          <a:p>
            <a:pPr algn="just" eaLnBrk="0" hangingPunct="0"/>
            <a:r>
              <a:rPr lang="zh-CN" altLang="en-US" b="1" dirty="0">
                <a:solidFill>
                  <a:srgbClr val="3333FF"/>
                </a:solidFill>
                <a:latin typeface="Times New Roman" panose="02020603050405020304" pitchFamily="18" charset="0"/>
              </a:rPr>
              <a:t>例</a:t>
            </a:r>
            <a:r>
              <a:rPr lang="zh-CN" altLang="en-US" b="1" dirty="0">
                <a:solidFill>
                  <a:srgbClr val="000000"/>
                </a:solidFill>
                <a:latin typeface="Times New Roman" panose="02020603050405020304" pitchFamily="18" charset="0"/>
              </a:rPr>
              <a:t>：</a:t>
            </a:r>
            <a:r>
              <a:rPr lang="en-US" altLang="zh-CN" sz="2200" b="1" dirty="0">
                <a:solidFill>
                  <a:srgbClr val="000000"/>
                </a:solidFill>
                <a:latin typeface="Times New Roman" panose="02020603050405020304" pitchFamily="18" charset="0"/>
              </a:rPr>
              <a:t>LDS    DI,  [BX]</a:t>
            </a:r>
          </a:p>
          <a:p>
            <a:pPr algn="just" eaLnBrk="0" hangingPunct="0"/>
            <a:r>
              <a:rPr lang="zh-CN" altLang="en-US" sz="2200" dirty="0">
                <a:solidFill>
                  <a:srgbClr val="000000"/>
                </a:solidFill>
                <a:sym typeface="Monotype Sorts" pitchFamily="2" charset="2"/>
              </a:rPr>
              <a:t>如指令执行前（</a:t>
            </a:r>
            <a:r>
              <a:rPr lang="en-US" altLang="zh-CN" sz="2200" dirty="0">
                <a:solidFill>
                  <a:srgbClr val="000000"/>
                </a:solidFill>
                <a:sym typeface="Monotype Sorts" pitchFamily="2" charset="2"/>
              </a:rPr>
              <a:t>DS</a:t>
            </a:r>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=B000H</a:t>
            </a:r>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BX</a:t>
            </a:r>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=080AH</a:t>
            </a:r>
            <a:r>
              <a:rPr lang="zh-CN" altLang="en-US" sz="2200" dirty="0">
                <a:solidFill>
                  <a:srgbClr val="000000"/>
                </a:solidFill>
                <a:sym typeface="Monotype Sorts" pitchFamily="2" charset="2"/>
              </a:rPr>
              <a:t>，</a:t>
            </a:r>
            <a:endParaRPr lang="en-US" altLang="zh-CN" sz="2200" dirty="0">
              <a:solidFill>
                <a:srgbClr val="000000"/>
              </a:solidFill>
              <a:sym typeface="Monotype Sorts" pitchFamily="2" charset="2"/>
            </a:endParaRPr>
          </a:p>
          <a:p>
            <a:pPr algn="just" eaLnBrk="0" hangingPunct="0"/>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B080AH</a:t>
            </a:r>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=05AEH</a:t>
            </a:r>
            <a:r>
              <a:rPr lang="zh-CN" altLang="en-US" sz="2200" dirty="0">
                <a:solidFill>
                  <a:srgbClr val="000000"/>
                </a:solidFill>
                <a:sym typeface="Monotype Sorts" pitchFamily="2" charset="2"/>
              </a:rPr>
              <a:t>， （</a:t>
            </a:r>
            <a:r>
              <a:rPr lang="en-US" altLang="zh-CN" sz="2200" dirty="0">
                <a:solidFill>
                  <a:srgbClr val="000000"/>
                </a:solidFill>
                <a:sym typeface="Monotype Sorts" pitchFamily="2" charset="2"/>
              </a:rPr>
              <a:t>B080CH</a:t>
            </a:r>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=4000H</a:t>
            </a:r>
          </a:p>
          <a:p>
            <a:pPr algn="just" eaLnBrk="0" hangingPunct="0"/>
            <a:endParaRPr lang="en-US" altLang="zh-CN" sz="2200" dirty="0">
              <a:solidFill>
                <a:srgbClr val="000000"/>
              </a:solidFill>
              <a:latin typeface="Times New Roman" panose="02020603050405020304" pitchFamily="18" charset="0"/>
              <a:sym typeface="Monotype Sorts" pitchFamily="2" charset="2"/>
            </a:endParaRPr>
          </a:p>
          <a:p>
            <a:pPr algn="just" eaLnBrk="0" hangingPunct="0"/>
            <a:r>
              <a:rPr lang="zh-CN" altLang="en-US" sz="2200" dirty="0">
                <a:solidFill>
                  <a:srgbClr val="000000"/>
                </a:solidFill>
                <a:sym typeface="Monotype Sorts" pitchFamily="2" charset="2"/>
              </a:rPr>
              <a:t>则指令执行后（</a:t>
            </a:r>
            <a:r>
              <a:rPr lang="en-US" altLang="zh-CN" sz="2200" dirty="0">
                <a:solidFill>
                  <a:srgbClr val="000000"/>
                </a:solidFill>
                <a:sym typeface="Monotype Sorts" pitchFamily="2" charset="2"/>
              </a:rPr>
              <a:t>DI</a:t>
            </a:r>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 05AEH </a:t>
            </a:r>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DS</a:t>
            </a:r>
            <a:r>
              <a:rPr lang="zh-CN" altLang="en-US" sz="2200" dirty="0">
                <a:solidFill>
                  <a:srgbClr val="000000"/>
                </a:solidFill>
                <a:sym typeface="Monotype Sorts" pitchFamily="2" charset="2"/>
              </a:rPr>
              <a:t>）</a:t>
            </a:r>
            <a:r>
              <a:rPr lang="en-US" altLang="zh-CN" sz="2200" dirty="0">
                <a:solidFill>
                  <a:srgbClr val="000000"/>
                </a:solidFill>
                <a:sym typeface="Monotype Sorts" pitchFamily="2" charset="2"/>
              </a:rPr>
              <a:t>=4000H</a:t>
            </a:r>
            <a:endParaRPr lang="en-US" altLang="zh-CN" sz="2200" dirty="0">
              <a:solidFill>
                <a:srgbClr val="000000"/>
              </a:solidFill>
              <a:latin typeface="Times New Roman" panose="02020603050405020304" pitchFamily="18" charset="0"/>
              <a:sym typeface="Monotype Sorts" pitchFamily="2" charset="2"/>
            </a:endParaRPr>
          </a:p>
        </p:txBody>
      </p:sp>
      <p:sp>
        <p:nvSpPr>
          <p:cNvPr id="43012" name="直接连接符 43011"/>
          <p:cNvSpPr/>
          <p:nvPr/>
        </p:nvSpPr>
        <p:spPr>
          <a:xfrm>
            <a:off x="1954007" y="3736107"/>
            <a:ext cx="0" cy="2590800"/>
          </a:xfrm>
          <a:prstGeom prst="line">
            <a:avLst/>
          </a:prstGeom>
          <a:ln w="12700" cap="sq" cmpd="sng">
            <a:solidFill>
              <a:schemeClr val="bg2"/>
            </a:solidFill>
            <a:prstDash val="solid"/>
            <a:headEnd type="none" w="sm" len="sm"/>
            <a:tailEnd type="none" w="sm" len="sm"/>
          </a:ln>
        </p:spPr>
      </p:sp>
      <p:sp>
        <p:nvSpPr>
          <p:cNvPr id="43013" name="直接连接符 43012"/>
          <p:cNvSpPr/>
          <p:nvPr/>
        </p:nvSpPr>
        <p:spPr>
          <a:xfrm>
            <a:off x="1954007" y="4193307"/>
            <a:ext cx="1143000" cy="0"/>
          </a:xfrm>
          <a:prstGeom prst="line">
            <a:avLst/>
          </a:prstGeom>
          <a:ln w="12700" cap="sq" cmpd="sng">
            <a:solidFill>
              <a:schemeClr val="bg2"/>
            </a:solidFill>
            <a:prstDash val="solid"/>
            <a:headEnd type="none" w="sm" len="sm"/>
            <a:tailEnd type="none" w="sm" len="sm"/>
          </a:ln>
        </p:spPr>
      </p:sp>
      <p:sp>
        <p:nvSpPr>
          <p:cNvPr id="43014" name="直接连接符 43013"/>
          <p:cNvSpPr/>
          <p:nvPr/>
        </p:nvSpPr>
        <p:spPr>
          <a:xfrm>
            <a:off x="1954007" y="4574307"/>
            <a:ext cx="1143000" cy="0"/>
          </a:xfrm>
          <a:prstGeom prst="line">
            <a:avLst/>
          </a:prstGeom>
          <a:ln w="12700" cap="sq" cmpd="sng">
            <a:solidFill>
              <a:schemeClr val="bg2"/>
            </a:solidFill>
            <a:prstDash val="solid"/>
            <a:headEnd type="none" w="sm" len="sm"/>
            <a:tailEnd type="none" w="sm" len="sm"/>
          </a:ln>
        </p:spPr>
      </p:sp>
      <p:sp>
        <p:nvSpPr>
          <p:cNvPr id="43015" name="直接连接符 43014"/>
          <p:cNvSpPr/>
          <p:nvPr/>
        </p:nvSpPr>
        <p:spPr>
          <a:xfrm>
            <a:off x="1954007" y="4955307"/>
            <a:ext cx="1143000" cy="0"/>
          </a:xfrm>
          <a:prstGeom prst="line">
            <a:avLst/>
          </a:prstGeom>
          <a:ln w="12700" cap="sq" cmpd="sng">
            <a:solidFill>
              <a:schemeClr val="bg2"/>
            </a:solidFill>
            <a:prstDash val="solid"/>
            <a:headEnd type="none" w="sm" len="sm"/>
            <a:tailEnd type="none" w="sm" len="sm"/>
          </a:ln>
        </p:spPr>
      </p:sp>
      <p:sp>
        <p:nvSpPr>
          <p:cNvPr id="43016" name="直接连接符 43015"/>
          <p:cNvSpPr/>
          <p:nvPr/>
        </p:nvSpPr>
        <p:spPr>
          <a:xfrm>
            <a:off x="1954007" y="5336307"/>
            <a:ext cx="1143000" cy="0"/>
          </a:xfrm>
          <a:prstGeom prst="line">
            <a:avLst/>
          </a:prstGeom>
          <a:ln w="12700" cap="sq" cmpd="sng">
            <a:solidFill>
              <a:schemeClr val="bg2"/>
            </a:solidFill>
            <a:prstDash val="solid"/>
            <a:headEnd type="none" w="sm" len="sm"/>
            <a:tailEnd type="none" w="sm" len="sm"/>
          </a:ln>
        </p:spPr>
      </p:sp>
      <p:sp>
        <p:nvSpPr>
          <p:cNvPr id="43017" name="直接连接符 43016"/>
          <p:cNvSpPr/>
          <p:nvPr/>
        </p:nvSpPr>
        <p:spPr>
          <a:xfrm>
            <a:off x="1954007" y="5717307"/>
            <a:ext cx="1143000" cy="0"/>
          </a:xfrm>
          <a:prstGeom prst="line">
            <a:avLst/>
          </a:prstGeom>
          <a:ln w="12700" cap="sq" cmpd="sng">
            <a:solidFill>
              <a:schemeClr val="bg2"/>
            </a:solidFill>
            <a:prstDash val="solid"/>
            <a:headEnd type="none" w="sm" len="sm"/>
            <a:tailEnd type="none" w="sm" len="sm"/>
          </a:ln>
        </p:spPr>
      </p:sp>
      <p:sp>
        <p:nvSpPr>
          <p:cNvPr id="43018" name="直接连接符 43017"/>
          <p:cNvSpPr/>
          <p:nvPr/>
        </p:nvSpPr>
        <p:spPr>
          <a:xfrm>
            <a:off x="3097007" y="3736107"/>
            <a:ext cx="0" cy="2590800"/>
          </a:xfrm>
          <a:prstGeom prst="line">
            <a:avLst/>
          </a:prstGeom>
          <a:ln w="12700" cap="sq" cmpd="sng">
            <a:solidFill>
              <a:schemeClr val="bg2"/>
            </a:solidFill>
            <a:prstDash val="solid"/>
            <a:headEnd type="none" w="sm" len="sm"/>
            <a:tailEnd type="none" w="sm" len="sm"/>
          </a:ln>
        </p:spPr>
      </p:sp>
      <p:sp>
        <p:nvSpPr>
          <p:cNvPr id="43019" name="文本框 43018"/>
          <p:cNvSpPr txBox="1"/>
          <p:nvPr/>
        </p:nvSpPr>
        <p:spPr>
          <a:xfrm>
            <a:off x="2182607" y="4117107"/>
            <a:ext cx="762000" cy="1616075"/>
          </a:xfrm>
          <a:prstGeom prst="rect">
            <a:avLst/>
          </a:prstGeom>
          <a:noFill/>
          <a:ln w="12700">
            <a:noFill/>
          </a:ln>
        </p:spPr>
        <p:txBody>
          <a:bodyPr>
            <a:spAutoFit/>
          </a:bodyPr>
          <a:lstStyle/>
          <a:p>
            <a:pPr>
              <a:lnSpc>
                <a:spcPct val="125000"/>
              </a:lnSpc>
            </a:pPr>
            <a:r>
              <a:rPr lang="en-US" altLang="zh-CN" sz="2000" b="1" dirty="0">
                <a:solidFill>
                  <a:srgbClr val="000000"/>
                </a:solidFill>
                <a:latin typeface="Times New Roman" panose="02020603050405020304" pitchFamily="18" charset="0"/>
              </a:rPr>
              <a:t>40 H</a:t>
            </a:r>
          </a:p>
          <a:p>
            <a:pPr>
              <a:lnSpc>
                <a:spcPct val="125000"/>
              </a:lnSpc>
            </a:pPr>
            <a:r>
              <a:rPr lang="en-US" altLang="zh-CN" sz="2000" b="1" dirty="0">
                <a:solidFill>
                  <a:srgbClr val="000000"/>
                </a:solidFill>
                <a:latin typeface="Times New Roman" panose="02020603050405020304" pitchFamily="18" charset="0"/>
              </a:rPr>
              <a:t>00 H</a:t>
            </a:r>
          </a:p>
          <a:p>
            <a:pPr>
              <a:lnSpc>
                <a:spcPct val="125000"/>
              </a:lnSpc>
            </a:pPr>
            <a:r>
              <a:rPr lang="en-US" altLang="zh-CN" sz="2000" b="1" dirty="0">
                <a:solidFill>
                  <a:srgbClr val="000000"/>
                </a:solidFill>
                <a:latin typeface="Times New Roman" panose="02020603050405020304" pitchFamily="18" charset="0"/>
              </a:rPr>
              <a:t>00 H</a:t>
            </a:r>
          </a:p>
          <a:p>
            <a:pPr>
              <a:lnSpc>
                <a:spcPct val="125000"/>
              </a:lnSpc>
            </a:pPr>
            <a:r>
              <a:rPr lang="en-US" altLang="zh-CN" sz="2000" b="1" dirty="0">
                <a:solidFill>
                  <a:srgbClr val="000000"/>
                </a:solidFill>
                <a:latin typeface="Times New Roman" panose="02020603050405020304" pitchFamily="18" charset="0"/>
              </a:rPr>
              <a:t>30 H </a:t>
            </a:r>
          </a:p>
        </p:txBody>
      </p:sp>
      <p:sp>
        <p:nvSpPr>
          <p:cNvPr id="43020" name="文本框 43019"/>
          <p:cNvSpPr txBox="1"/>
          <p:nvPr/>
        </p:nvSpPr>
        <p:spPr>
          <a:xfrm>
            <a:off x="316079" y="3951727"/>
            <a:ext cx="1718320" cy="646331"/>
          </a:xfrm>
          <a:prstGeom prst="rect">
            <a:avLst/>
          </a:prstGeom>
          <a:noFill/>
          <a:ln w="12700">
            <a:noFill/>
          </a:ln>
        </p:spPr>
        <p:txBody>
          <a:bodyPr wrap="square">
            <a:spAutoFit/>
          </a:bodyPr>
          <a:lstStyle/>
          <a:p>
            <a:r>
              <a:rPr lang="en-US" altLang="zh-CN" sz="1800" b="1" dirty="0">
                <a:solidFill>
                  <a:srgbClr val="000000"/>
                </a:solidFill>
                <a:latin typeface="Times New Roman" panose="02020603050405020304" pitchFamily="18" charset="0"/>
              </a:rPr>
              <a:t>   </a:t>
            </a:r>
            <a:r>
              <a:rPr lang="en-US" altLang="zh-CN" sz="1800" dirty="0">
                <a:solidFill>
                  <a:srgbClr val="000000"/>
                </a:solidFill>
                <a:sym typeface="Symbol" panose="05050102010706020507" pitchFamily="18" charset="2"/>
              </a:rPr>
              <a:t>DS</a:t>
            </a:r>
            <a:r>
              <a:rPr lang="zh-CN" altLang="en-US" sz="1800" dirty="0">
                <a:solidFill>
                  <a:srgbClr val="000000"/>
                </a:solidFill>
                <a:sym typeface="Symbol" panose="05050102010706020507" pitchFamily="18" charset="2"/>
              </a:rPr>
              <a:t>：</a:t>
            </a:r>
            <a:r>
              <a:rPr lang="en-US" altLang="zh-CN" sz="1800" b="1" dirty="0">
                <a:solidFill>
                  <a:srgbClr val="000000"/>
                </a:solidFill>
                <a:latin typeface="Times New Roman" panose="02020603050405020304" pitchFamily="18" charset="0"/>
              </a:rPr>
              <a:t>TABLE</a:t>
            </a:r>
          </a:p>
          <a:p>
            <a:r>
              <a:rPr lang="en-US" altLang="zh-CN" sz="1800" b="1" dirty="0">
                <a:solidFill>
                  <a:srgbClr val="000000"/>
                </a:solidFill>
                <a:latin typeface="Times New Roman" panose="02020603050405020304" pitchFamily="18" charset="0"/>
                <a:sym typeface="Symbol" panose="05050102010706020507" pitchFamily="18" charset="2"/>
              </a:rPr>
              <a:t>(0000H):1000H</a:t>
            </a:r>
          </a:p>
        </p:txBody>
      </p:sp>
      <p:sp>
        <p:nvSpPr>
          <p:cNvPr id="43021" name="文本框 43020"/>
          <p:cNvSpPr txBox="1"/>
          <p:nvPr/>
        </p:nvSpPr>
        <p:spPr>
          <a:xfrm>
            <a:off x="3752539" y="3385269"/>
            <a:ext cx="4887913" cy="3140075"/>
          </a:xfrm>
          <a:prstGeom prst="rect">
            <a:avLst/>
          </a:prstGeom>
          <a:noFill/>
          <a:ln w="12700">
            <a:noFill/>
          </a:ln>
        </p:spPr>
        <p:txBody>
          <a:bodyPr wrap="none">
            <a:spAutoFit/>
          </a:bodyPr>
          <a:lstStyle/>
          <a:p>
            <a:pPr>
              <a:spcBef>
                <a:spcPct val="50000"/>
              </a:spcBef>
            </a:pPr>
            <a:r>
              <a:rPr lang="en-US" altLang="zh-CN" sz="2000" b="1" dirty="0">
                <a:solidFill>
                  <a:srgbClr val="000000"/>
                </a:solidFill>
                <a:latin typeface="Times New Roman" panose="02020603050405020304" pitchFamily="18" charset="0"/>
              </a:rPr>
              <a:t>MOV  BX, TABLE                   </a:t>
            </a:r>
            <a:r>
              <a:rPr lang="en-US" altLang="zh-CN" sz="1800" b="1" dirty="0">
                <a:solidFill>
                  <a:srgbClr val="000000"/>
                </a:solidFill>
                <a:latin typeface="Times New Roman" panose="02020603050405020304" pitchFamily="18" charset="0"/>
              </a:rPr>
              <a:t>; (BX)=0040H</a:t>
            </a:r>
          </a:p>
          <a:p>
            <a:pPr>
              <a:spcBef>
                <a:spcPct val="50000"/>
              </a:spcBef>
            </a:pPr>
            <a:r>
              <a:rPr lang="en-US" altLang="zh-CN" sz="2000" b="1" dirty="0">
                <a:solidFill>
                  <a:srgbClr val="000000"/>
                </a:solidFill>
                <a:latin typeface="Times New Roman" panose="02020603050405020304" pitchFamily="18" charset="0"/>
              </a:rPr>
              <a:t>MOV  BX, OFFSET TABLE   </a:t>
            </a:r>
            <a:r>
              <a:rPr lang="en-US" altLang="zh-CN" sz="1800" b="1" dirty="0">
                <a:solidFill>
                  <a:srgbClr val="000000"/>
                </a:solidFill>
                <a:latin typeface="Times New Roman" panose="02020603050405020304" pitchFamily="18" charset="0"/>
              </a:rPr>
              <a:t>; (BX)=1000H</a:t>
            </a:r>
          </a:p>
          <a:p>
            <a:pPr>
              <a:spcBef>
                <a:spcPct val="50000"/>
              </a:spcBef>
            </a:pPr>
            <a:r>
              <a:rPr lang="en-US" altLang="zh-CN" sz="2000" b="1" dirty="0">
                <a:solidFill>
                  <a:srgbClr val="000000"/>
                </a:solidFill>
                <a:latin typeface="Times New Roman" panose="02020603050405020304" pitchFamily="18" charset="0"/>
              </a:rPr>
              <a:t>LEA  BX, TABLE                     </a:t>
            </a:r>
            <a:r>
              <a:rPr lang="en-US" altLang="zh-CN" sz="1800" b="1" dirty="0">
                <a:solidFill>
                  <a:srgbClr val="000000"/>
                </a:solidFill>
                <a:latin typeface="Times New Roman" panose="02020603050405020304" pitchFamily="18" charset="0"/>
              </a:rPr>
              <a:t>; (BX)=1000H</a:t>
            </a:r>
          </a:p>
          <a:p>
            <a:pPr>
              <a:spcBef>
                <a:spcPct val="50000"/>
              </a:spcBef>
            </a:pPr>
            <a:r>
              <a:rPr lang="en-US" altLang="zh-CN" sz="2000" b="1" dirty="0">
                <a:solidFill>
                  <a:srgbClr val="000000"/>
                </a:solidFill>
                <a:latin typeface="Times New Roman" panose="02020603050405020304" pitchFamily="18" charset="0"/>
              </a:rPr>
              <a:t>LDS  BX, TABLE                     </a:t>
            </a:r>
            <a:r>
              <a:rPr lang="en-US" altLang="zh-CN" sz="1800" b="1" dirty="0">
                <a:solidFill>
                  <a:srgbClr val="000000"/>
                </a:solidFill>
                <a:latin typeface="Times New Roman" panose="02020603050405020304" pitchFamily="18" charset="0"/>
              </a:rPr>
              <a:t>; (BX)=0040H</a:t>
            </a:r>
          </a:p>
          <a:p>
            <a:pPr>
              <a:spcBef>
                <a:spcPct val="50000"/>
              </a:spcBef>
            </a:pPr>
            <a:r>
              <a:rPr lang="en-US" altLang="zh-CN" sz="2000" b="1" dirty="0">
                <a:solidFill>
                  <a:srgbClr val="000000"/>
                </a:solidFill>
                <a:latin typeface="Times New Roman" panose="02020603050405020304" pitchFamily="18" charset="0"/>
              </a:rPr>
              <a:t>                                                    </a:t>
            </a:r>
            <a:r>
              <a:rPr lang="en-US" altLang="zh-CN" sz="1800" b="1" dirty="0">
                <a:solidFill>
                  <a:srgbClr val="000000"/>
                </a:solidFill>
                <a:latin typeface="Times New Roman" panose="02020603050405020304" pitchFamily="18" charset="0"/>
              </a:rPr>
              <a:t>; (DS)=3000H</a:t>
            </a:r>
          </a:p>
          <a:p>
            <a:pPr>
              <a:spcBef>
                <a:spcPct val="50000"/>
              </a:spcBef>
            </a:pPr>
            <a:r>
              <a:rPr lang="en-US" altLang="zh-CN" sz="2000" b="1" dirty="0">
                <a:solidFill>
                  <a:srgbClr val="000000"/>
                </a:solidFill>
                <a:latin typeface="Times New Roman" panose="02020603050405020304" pitchFamily="18" charset="0"/>
              </a:rPr>
              <a:t>LES  BX, TABLE                     </a:t>
            </a:r>
            <a:r>
              <a:rPr lang="en-US" altLang="zh-CN" sz="1800" b="1" dirty="0">
                <a:solidFill>
                  <a:srgbClr val="000000"/>
                </a:solidFill>
                <a:latin typeface="Times New Roman" panose="02020603050405020304" pitchFamily="18" charset="0"/>
              </a:rPr>
              <a:t>; (BX)=0040H</a:t>
            </a:r>
          </a:p>
          <a:p>
            <a:pPr>
              <a:spcBef>
                <a:spcPct val="50000"/>
              </a:spcBef>
            </a:pPr>
            <a:r>
              <a:rPr lang="en-US" altLang="zh-CN" sz="2000" b="1" dirty="0">
                <a:solidFill>
                  <a:srgbClr val="000000"/>
                </a:solidFill>
                <a:latin typeface="Times New Roman" panose="02020603050405020304" pitchFamily="18" charset="0"/>
              </a:rPr>
              <a:t>                                                    </a:t>
            </a:r>
            <a:r>
              <a:rPr lang="en-US" altLang="zh-CN" sz="1800" b="1" dirty="0">
                <a:solidFill>
                  <a:srgbClr val="000000"/>
                </a:solidFill>
                <a:latin typeface="Times New Roman" panose="02020603050405020304" pitchFamily="18" charset="0"/>
              </a:rPr>
              <a:t>; (ES)=3000H</a:t>
            </a:r>
            <a:endParaRPr lang="en-US" altLang="zh-CN" sz="1800" dirty="0">
              <a:solidFill>
                <a:srgbClr val="000000"/>
              </a:solidFill>
              <a:latin typeface="Times New Roman" panose="02020603050405020304" pitchFamily="18" charset="0"/>
            </a:endParaRPr>
          </a:p>
        </p:txBody>
      </p:sp>
      <p:sp>
        <p:nvSpPr>
          <p:cNvPr id="1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Tree>
    <p:extLst>
      <p:ext uri="{BB962C8B-B14F-4D97-AF65-F5344CB8AC3E}">
        <p14:creationId xmlns:p14="http://schemas.microsoft.com/office/powerpoint/2010/main" val="459621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checkerboard(across)">
                                      <p:cBhvr>
                                        <p:cTn id="7" dur="500"/>
                                        <p:tgtEl>
                                          <p:spTgt spid="43012"/>
                                        </p:tgtEl>
                                      </p:cBhvr>
                                    </p:animEffect>
                                  </p:childTnLst>
                                </p:cTn>
                              </p:par>
                              <p:par>
                                <p:cTn id="8" presetID="5" presetClass="entr" presetSubtype="10" fill="hold" nodeType="withEffect">
                                  <p:stCondLst>
                                    <p:cond delay="0"/>
                                  </p:stCondLst>
                                  <p:childTnLst>
                                    <p:set>
                                      <p:cBhvr>
                                        <p:cTn id="9" dur="1" fill="hold">
                                          <p:stCondLst>
                                            <p:cond delay="0"/>
                                          </p:stCondLst>
                                        </p:cTn>
                                        <p:tgtEl>
                                          <p:spTgt spid="43013"/>
                                        </p:tgtEl>
                                        <p:attrNameLst>
                                          <p:attrName>style.visibility</p:attrName>
                                        </p:attrNameLst>
                                      </p:cBhvr>
                                      <p:to>
                                        <p:strVal val="visible"/>
                                      </p:to>
                                    </p:set>
                                    <p:animEffect transition="in" filter="checkerboard(across)">
                                      <p:cBhvr>
                                        <p:cTn id="10" dur="500"/>
                                        <p:tgtEl>
                                          <p:spTgt spid="43013"/>
                                        </p:tgtEl>
                                      </p:cBhvr>
                                    </p:animEffect>
                                  </p:childTnLst>
                                </p:cTn>
                              </p:par>
                              <p:par>
                                <p:cTn id="11" presetID="5" presetClass="entr" presetSubtype="10" fill="hold" nodeType="withEffect">
                                  <p:stCondLst>
                                    <p:cond delay="0"/>
                                  </p:stCondLst>
                                  <p:childTnLst>
                                    <p:set>
                                      <p:cBhvr>
                                        <p:cTn id="12" dur="1" fill="hold">
                                          <p:stCondLst>
                                            <p:cond delay="0"/>
                                          </p:stCondLst>
                                        </p:cTn>
                                        <p:tgtEl>
                                          <p:spTgt spid="43014"/>
                                        </p:tgtEl>
                                        <p:attrNameLst>
                                          <p:attrName>style.visibility</p:attrName>
                                        </p:attrNameLst>
                                      </p:cBhvr>
                                      <p:to>
                                        <p:strVal val="visible"/>
                                      </p:to>
                                    </p:set>
                                    <p:animEffect transition="in" filter="checkerboard(across)">
                                      <p:cBhvr>
                                        <p:cTn id="13" dur="500"/>
                                        <p:tgtEl>
                                          <p:spTgt spid="43014"/>
                                        </p:tgtEl>
                                      </p:cBhvr>
                                    </p:animEffect>
                                  </p:childTnLst>
                                </p:cTn>
                              </p:par>
                              <p:par>
                                <p:cTn id="14" presetID="5" presetClass="entr" presetSubtype="10" fill="hold" nodeType="withEffect">
                                  <p:stCondLst>
                                    <p:cond delay="0"/>
                                  </p:stCondLst>
                                  <p:childTnLst>
                                    <p:set>
                                      <p:cBhvr>
                                        <p:cTn id="15" dur="1" fill="hold">
                                          <p:stCondLst>
                                            <p:cond delay="0"/>
                                          </p:stCondLst>
                                        </p:cTn>
                                        <p:tgtEl>
                                          <p:spTgt spid="43015"/>
                                        </p:tgtEl>
                                        <p:attrNameLst>
                                          <p:attrName>style.visibility</p:attrName>
                                        </p:attrNameLst>
                                      </p:cBhvr>
                                      <p:to>
                                        <p:strVal val="visible"/>
                                      </p:to>
                                    </p:set>
                                    <p:animEffect transition="in" filter="checkerboard(across)">
                                      <p:cBhvr>
                                        <p:cTn id="16" dur="500"/>
                                        <p:tgtEl>
                                          <p:spTgt spid="43015"/>
                                        </p:tgtEl>
                                      </p:cBhvr>
                                    </p:animEffect>
                                  </p:childTnLst>
                                </p:cTn>
                              </p:par>
                              <p:par>
                                <p:cTn id="17" presetID="5" presetClass="entr" presetSubtype="10" fill="hold" nodeType="withEffect">
                                  <p:stCondLst>
                                    <p:cond delay="0"/>
                                  </p:stCondLst>
                                  <p:childTnLst>
                                    <p:set>
                                      <p:cBhvr>
                                        <p:cTn id="18" dur="1" fill="hold">
                                          <p:stCondLst>
                                            <p:cond delay="0"/>
                                          </p:stCondLst>
                                        </p:cTn>
                                        <p:tgtEl>
                                          <p:spTgt spid="43016"/>
                                        </p:tgtEl>
                                        <p:attrNameLst>
                                          <p:attrName>style.visibility</p:attrName>
                                        </p:attrNameLst>
                                      </p:cBhvr>
                                      <p:to>
                                        <p:strVal val="visible"/>
                                      </p:to>
                                    </p:set>
                                    <p:animEffect transition="in" filter="checkerboard(across)">
                                      <p:cBhvr>
                                        <p:cTn id="19" dur="500"/>
                                        <p:tgtEl>
                                          <p:spTgt spid="43016"/>
                                        </p:tgtEl>
                                      </p:cBhvr>
                                    </p:animEffect>
                                  </p:childTnLst>
                                </p:cTn>
                              </p:par>
                              <p:par>
                                <p:cTn id="20" presetID="5" presetClass="entr" presetSubtype="10" fill="hold" nodeType="withEffect">
                                  <p:stCondLst>
                                    <p:cond delay="0"/>
                                  </p:stCondLst>
                                  <p:childTnLst>
                                    <p:set>
                                      <p:cBhvr>
                                        <p:cTn id="21" dur="1" fill="hold">
                                          <p:stCondLst>
                                            <p:cond delay="0"/>
                                          </p:stCondLst>
                                        </p:cTn>
                                        <p:tgtEl>
                                          <p:spTgt spid="43017"/>
                                        </p:tgtEl>
                                        <p:attrNameLst>
                                          <p:attrName>style.visibility</p:attrName>
                                        </p:attrNameLst>
                                      </p:cBhvr>
                                      <p:to>
                                        <p:strVal val="visible"/>
                                      </p:to>
                                    </p:set>
                                    <p:animEffect transition="in" filter="checkerboard(across)">
                                      <p:cBhvr>
                                        <p:cTn id="22" dur="500"/>
                                        <p:tgtEl>
                                          <p:spTgt spid="43017"/>
                                        </p:tgtEl>
                                      </p:cBhvr>
                                    </p:animEffect>
                                  </p:childTnLst>
                                </p:cTn>
                              </p:par>
                              <p:par>
                                <p:cTn id="23" presetID="5" presetClass="entr" presetSubtype="10" fill="hold" nodeType="withEffect">
                                  <p:stCondLst>
                                    <p:cond delay="0"/>
                                  </p:stCondLst>
                                  <p:childTnLst>
                                    <p:set>
                                      <p:cBhvr>
                                        <p:cTn id="24" dur="1" fill="hold">
                                          <p:stCondLst>
                                            <p:cond delay="0"/>
                                          </p:stCondLst>
                                        </p:cTn>
                                        <p:tgtEl>
                                          <p:spTgt spid="43018"/>
                                        </p:tgtEl>
                                        <p:attrNameLst>
                                          <p:attrName>style.visibility</p:attrName>
                                        </p:attrNameLst>
                                      </p:cBhvr>
                                      <p:to>
                                        <p:strVal val="visible"/>
                                      </p:to>
                                    </p:set>
                                    <p:animEffect transition="in" filter="checkerboard(across)">
                                      <p:cBhvr>
                                        <p:cTn id="25" dur="500"/>
                                        <p:tgtEl>
                                          <p:spTgt spid="4301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3019"/>
                                        </p:tgtEl>
                                        <p:attrNameLst>
                                          <p:attrName>style.visibility</p:attrName>
                                        </p:attrNameLst>
                                      </p:cBhvr>
                                      <p:to>
                                        <p:strVal val="visible"/>
                                      </p:to>
                                    </p:set>
                                    <p:animEffect transition="in" filter="checkerboard(across)">
                                      <p:cBhvr>
                                        <p:cTn id="28" dur="500"/>
                                        <p:tgtEl>
                                          <p:spTgt spid="4301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3020"/>
                                        </p:tgtEl>
                                        <p:attrNameLst>
                                          <p:attrName>style.visibility</p:attrName>
                                        </p:attrNameLst>
                                      </p:cBhvr>
                                      <p:to>
                                        <p:strVal val="visible"/>
                                      </p:to>
                                    </p:set>
                                    <p:animEffect transition="in" filter="checkerboard(across)">
                                      <p:cBhvr>
                                        <p:cTn id="31" dur="500"/>
                                        <p:tgtEl>
                                          <p:spTgt spid="430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3021">
                                            <p:txEl>
                                              <p:pRg st="0" end="0"/>
                                            </p:txEl>
                                          </p:spTgt>
                                        </p:tgtEl>
                                        <p:attrNameLst>
                                          <p:attrName>style.visibility</p:attrName>
                                        </p:attrNameLst>
                                      </p:cBhvr>
                                      <p:to>
                                        <p:strVal val="visible"/>
                                      </p:to>
                                    </p:set>
                                    <p:animEffect transition="in" filter="blinds(horizontal)">
                                      <p:cBhvr>
                                        <p:cTn id="36" dur="500"/>
                                        <p:tgtEl>
                                          <p:spTgt spid="4302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3021">
                                            <p:txEl>
                                              <p:pRg st="1" end="1"/>
                                            </p:txEl>
                                          </p:spTgt>
                                        </p:tgtEl>
                                        <p:attrNameLst>
                                          <p:attrName>style.visibility</p:attrName>
                                        </p:attrNameLst>
                                      </p:cBhvr>
                                      <p:to>
                                        <p:strVal val="visible"/>
                                      </p:to>
                                    </p:set>
                                    <p:animEffect transition="in" filter="blinds(horizontal)">
                                      <p:cBhvr>
                                        <p:cTn id="41" dur="500"/>
                                        <p:tgtEl>
                                          <p:spTgt spid="4302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3021">
                                            <p:txEl>
                                              <p:pRg st="2" end="2"/>
                                            </p:txEl>
                                          </p:spTgt>
                                        </p:tgtEl>
                                        <p:attrNameLst>
                                          <p:attrName>style.visibility</p:attrName>
                                        </p:attrNameLst>
                                      </p:cBhvr>
                                      <p:to>
                                        <p:strVal val="visible"/>
                                      </p:to>
                                    </p:set>
                                    <p:animEffect transition="in" filter="blinds(horizontal)">
                                      <p:cBhvr>
                                        <p:cTn id="46" dur="500"/>
                                        <p:tgtEl>
                                          <p:spTgt spid="43021">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3021">
                                            <p:txEl>
                                              <p:pRg st="3" end="3"/>
                                            </p:txEl>
                                          </p:spTgt>
                                        </p:tgtEl>
                                        <p:attrNameLst>
                                          <p:attrName>style.visibility</p:attrName>
                                        </p:attrNameLst>
                                      </p:cBhvr>
                                      <p:to>
                                        <p:strVal val="visible"/>
                                      </p:to>
                                    </p:set>
                                    <p:animEffect transition="in" filter="blinds(horizontal)">
                                      <p:cBhvr>
                                        <p:cTn id="51" dur="500"/>
                                        <p:tgtEl>
                                          <p:spTgt spid="43021">
                                            <p:txEl>
                                              <p:pRg st="3" end="3"/>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3021">
                                            <p:txEl>
                                              <p:pRg st="4" end="4"/>
                                            </p:txEl>
                                          </p:spTgt>
                                        </p:tgtEl>
                                        <p:attrNameLst>
                                          <p:attrName>style.visibility</p:attrName>
                                        </p:attrNameLst>
                                      </p:cBhvr>
                                      <p:to>
                                        <p:strVal val="visible"/>
                                      </p:to>
                                    </p:set>
                                    <p:animEffect transition="in" filter="blinds(horizontal)">
                                      <p:cBhvr>
                                        <p:cTn id="54" dur="500"/>
                                        <p:tgtEl>
                                          <p:spTgt spid="43021">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3021">
                                            <p:txEl>
                                              <p:pRg st="5" end="5"/>
                                            </p:txEl>
                                          </p:spTgt>
                                        </p:tgtEl>
                                        <p:attrNameLst>
                                          <p:attrName>style.visibility</p:attrName>
                                        </p:attrNameLst>
                                      </p:cBhvr>
                                      <p:to>
                                        <p:strVal val="visible"/>
                                      </p:to>
                                    </p:set>
                                    <p:animEffect transition="in" filter="blinds(horizontal)">
                                      <p:cBhvr>
                                        <p:cTn id="59" dur="500"/>
                                        <p:tgtEl>
                                          <p:spTgt spid="43021">
                                            <p:txEl>
                                              <p:pRg st="5" end="5"/>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3021">
                                            <p:txEl>
                                              <p:pRg st="6" end="6"/>
                                            </p:txEl>
                                          </p:spTgt>
                                        </p:tgtEl>
                                        <p:attrNameLst>
                                          <p:attrName>style.visibility</p:attrName>
                                        </p:attrNameLst>
                                      </p:cBhvr>
                                      <p:to>
                                        <p:strVal val="visible"/>
                                      </p:to>
                                    </p:set>
                                    <p:animEffect transition="in" filter="blinds(horizontal)">
                                      <p:cBhvr>
                                        <p:cTn id="62" dur="500"/>
                                        <p:tgtEl>
                                          <p:spTgt spid="430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9" grpId="0"/>
      <p:bldP spid="430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6987B7-51B8-4DCB-BECA-7B90BB8F89F7}"/>
              </a:ext>
            </a:extLst>
          </p:cNvPr>
          <p:cNvSpPr/>
          <p:nvPr/>
        </p:nvSpPr>
        <p:spPr bwMode="auto">
          <a:xfrm>
            <a:off x="4652963" y="5927869"/>
            <a:ext cx="3696926" cy="579018"/>
          </a:xfrm>
          <a:prstGeom prst="rect">
            <a:avLst/>
          </a:prstGeom>
          <a:solidFill>
            <a:schemeClr val="bg1"/>
          </a:solidFill>
          <a:ln w="9525" cap="flat" cmpd="sng" algn="ct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prstDash val="dash"/>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4034" name="矩形 44033"/>
          <p:cNvSpPr/>
          <p:nvPr/>
        </p:nvSpPr>
        <p:spPr>
          <a:xfrm>
            <a:off x="791580" y="944724"/>
            <a:ext cx="7524836" cy="5139869"/>
          </a:xfrm>
          <a:prstGeom prst="rect">
            <a:avLst/>
          </a:prstGeom>
          <a:noFill/>
          <a:ln w="12700">
            <a:noFill/>
          </a:ln>
        </p:spPr>
        <p:txBody>
          <a:bodyPr wrap="square" anchor="t">
            <a:spAutoFit/>
          </a:bodyPr>
          <a:lstStyle/>
          <a:p>
            <a:pPr eaLnBrk="0" hangingPunct="0"/>
            <a:r>
              <a:rPr lang="en-US" altLang="zh-CN" sz="2000" b="0" dirty="0">
                <a:solidFill>
                  <a:srgbClr val="000000"/>
                </a:solidFill>
                <a:latin typeface="Times New Roman" panose="02020603050405020304" pitchFamily="18" charset="0"/>
                <a:sym typeface="Symbol" panose="05050102010706020507" pitchFamily="18" charset="2"/>
              </a:rPr>
              <a:t>   </a:t>
            </a:r>
            <a:r>
              <a:rPr lang="zh-CN" altLang="en-US" sz="2800" b="0" dirty="0">
                <a:solidFill>
                  <a:srgbClr val="000000"/>
                </a:solidFill>
                <a:latin typeface="Times New Roman" panose="02020603050405020304" pitchFamily="18" charset="0"/>
              </a:rPr>
              <a:t>标志寄存器传送指令</a:t>
            </a:r>
          </a:p>
          <a:p>
            <a:pPr eaLnBrk="0" hangingPunct="0"/>
            <a:r>
              <a:rPr lang="zh-CN" altLang="en-US" sz="2000" b="0" dirty="0">
                <a:solidFill>
                  <a:srgbClr val="000000"/>
                </a:solidFill>
                <a:latin typeface="Times New Roman" panose="02020603050405020304" pitchFamily="18" charset="0"/>
              </a:rPr>
              <a:t>     标志送</a:t>
            </a:r>
            <a:r>
              <a:rPr lang="en-US" altLang="zh-CN" sz="2000" b="0" dirty="0">
                <a:solidFill>
                  <a:srgbClr val="000000"/>
                </a:solidFill>
                <a:latin typeface="Times New Roman" panose="02020603050405020304" pitchFamily="18" charset="0"/>
              </a:rPr>
              <a:t>AH</a:t>
            </a:r>
            <a:r>
              <a:rPr lang="zh-CN" altLang="en-US" sz="2000" b="0" dirty="0">
                <a:solidFill>
                  <a:srgbClr val="000000"/>
                </a:solidFill>
                <a:latin typeface="Times New Roman" panose="02020603050405020304" pitchFamily="18" charset="0"/>
              </a:rPr>
              <a:t>指令：    </a:t>
            </a:r>
            <a:r>
              <a:rPr lang="en-US" altLang="zh-CN" sz="2000" b="0" dirty="0">
                <a:solidFill>
                  <a:srgbClr val="000000"/>
                </a:solidFill>
                <a:latin typeface="Times New Roman" panose="02020603050405020304" pitchFamily="18" charset="0"/>
              </a:rPr>
              <a:t>LAHF</a:t>
            </a:r>
            <a:r>
              <a:rPr lang="zh-CN" altLang="en-US" sz="2000" b="0" dirty="0">
                <a:solidFill>
                  <a:srgbClr val="000000"/>
                </a:solidFill>
                <a:latin typeface="Times New Roman" panose="02020603050405020304" pitchFamily="18" charset="0"/>
              </a:rPr>
              <a:t>（</a:t>
            </a:r>
            <a:r>
              <a:rPr lang="en-US" altLang="zh-CN" sz="2000" b="0" dirty="0">
                <a:solidFill>
                  <a:srgbClr val="000000"/>
                </a:solidFill>
                <a:latin typeface="Times New Roman" panose="02020603050405020304" pitchFamily="18" charset="0"/>
              </a:rPr>
              <a:t>Load AH </a:t>
            </a:r>
            <a:r>
              <a:rPr lang="en-US" altLang="zh-CN" sz="2000" b="0" dirty="0">
                <a:solidFill>
                  <a:srgbClr val="000000"/>
                </a:solidFill>
              </a:rPr>
              <a:t>with Flags</a:t>
            </a:r>
            <a:r>
              <a:rPr lang="zh-CN" altLang="en-US" sz="2000" b="0" dirty="0">
                <a:solidFill>
                  <a:srgbClr val="000000"/>
                </a:solidFill>
                <a:latin typeface="Times New Roman" panose="02020603050405020304" pitchFamily="18" charset="0"/>
              </a:rPr>
              <a:t>）</a:t>
            </a:r>
            <a:endParaRPr lang="en-US" altLang="zh-CN" sz="2000" b="0" dirty="0">
              <a:solidFill>
                <a:srgbClr val="000000"/>
              </a:solidFill>
              <a:latin typeface="Times New Roman" panose="02020603050405020304" pitchFamily="18" charset="0"/>
            </a:endParaRPr>
          </a:p>
          <a:p>
            <a:pPr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(AH) </a:t>
            </a:r>
            <a:r>
              <a:rPr lang="en-US" altLang="zh-CN" sz="2000" b="0" dirty="0">
                <a:solidFill>
                  <a:srgbClr val="000000"/>
                </a:solidFill>
                <a:latin typeface="Times New Roman" panose="02020603050405020304" pitchFamily="18" charset="0"/>
                <a:sym typeface="Symbol" panose="05050102010706020507" pitchFamily="18" charset="2"/>
              </a:rPr>
              <a:t></a:t>
            </a:r>
            <a:r>
              <a:rPr lang="zh-CN" altLang="zh-CN" sz="2000" b="0" dirty="0">
                <a:solidFill>
                  <a:srgbClr val="000000"/>
                </a:solidFill>
                <a:latin typeface="Times New Roman" panose="02020603050405020304" pitchFamily="18" charset="0"/>
              </a:rPr>
              <a:t> (FLAGS的低字节</a:t>
            </a:r>
            <a:r>
              <a:rPr lang="en-US" altLang="zh-CN" sz="2000" b="0" dirty="0">
                <a:solidFill>
                  <a:srgbClr val="000000"/>
                </a:solidFill>
                <a:latin typeface="Times New Roman" panose="02020603050405020304" pitchFamily="18" charset="0"/>
              </a:rPr>
              <a:t>)</a:t>
            </a:r>
          </a:p>
          <a:p>
            <a:pPr eaLnBrk="0" hangingPunct="0"/>
            <a:r>
              <a:rPr lang="en-US" altLang="zh-CN" sz="2000" b="0" dirty="0">
                <a:solidFill>
                  <a:srgbClr val="000000"/>
                </a:solidFill>
                <a:latin typeface="Times New Roman" panose="02020603050405020304" pitchFamily="18" charset="0"/>
              </a:rPr>
              <a:t>     </a:t>
            </a:r>
          </a:p>
          <a:p>
            <a:pPr eaLnBrk="0" hangingPunct="0"/>
            <a:r>
              <a:rPr lang="en-US" altLang="zh-CN" sz="2000" b="0" dirty="0">
                <a:solidFill>
                  <a:srgbClr val="000000"/>
                </a:solidFill>
                <a:latin typeface="Times New Roman" panose="02020603050405020304" pitchFamily="18" charset="0"/>
                <a:sym typeface="Webdings" panose="05030102010509060703" pitchFamily="18" charset="2"/>
              </a:rPr>
              <a:t>     AH</a:t>
            </a:r>
            <a:r>
              <a:rPr lang="zh-CN" altLang="en-US" sz="2000" b="0" dirty="0">
                <a:solidFill>
                  <a:srgbClr val="000000"/>
                </a:solidFill>
                <a:latin typeface="Times New Roman" panose="02020603050405020304" pitchFamily="18" charset="0"/>
              </a:rPr>
              <a:t>送标志寄存器指令：   </a:t>
            </a:r>
            <a:r>
              <a:rPr lang="en-US" altLang="zh-CN" sz="2000" b="0" dirty="0">
                <a:solidFill>
                  <a:srgbClr val="000000"/>
                </a:solidFill>
                <a:latin typeface="Times New Roman" panose="02020603050405020304" pitchFamily="18" charset="0"/>
              </a:rPr>
              <a:t>SAHF</a:t>
            </a:r>
            <a:r>
              <a:rPr lang="zh-CN" altLang="en-US" sz="2000" b="0" dirty="0">
                <a:solidFill>
                  <a:srgbClr val="000000"/>
                </a:solidFill>
              </a:rPr>
              <a:t>（</a:t>
            </a:r>
            <a:r>
              <a:rPr lang="en-US" altLang="zh-CN" sz="2000" b="0" dirty="0">
                <a:solidFill>
                  <a:srgbClr val="000000"/>
                </a:solidFill>
              </a:rPr>
              <a:t>Save AH into Flags</a:t>
            </a:r>
            <a:r>
              <a:rPr lang="zh-CN" altLang="en-US" sz="2000" b="0" dirty="0">
                <a:solidFill>
                  <a:srgbClr val="000000"/>
                </a:solidFill>
              </a:rPr>
              <a:t>）</a:t>
            </a:r>
            <a:endParaRPr lang="en-US" altLang="zh-CN" sz="2000" b="0" dirty="0">
              <a:solidFill>
                <a:srgbClr val="000000"/>
              </a:solidFill>
              <a:latin typeface="Times New Roman" panose="02020603050405020304" pitchFamily="18" charset="0"/>
            </a:endParaRPr>
          </a:p>
          <a:p>
            <a:pPr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(FLAGS</a:t>
            </a:r>
            <a:r>
              <a:rPr lang="zh-CN" altLang="en-US" sz="2000" b="0" dirty="0">
                <a:solidFill>
                  <a:srgbClr val="000000"/>
                </a:solidFill>
                <a:latin typeface="Times New Roman" panose="02020603050405020304" pitchFamily="18" charset="0"/>
              </a:rPr>
              <a:t>的低字节</a:t>
            </a:r>
            <a:r>
              <a:rPr lang="en-US" altLang="zh-CN" sz="2000" b="0" dirty="0">
                <a:solidFill>
                  <a:srgbClr val="000000"/>
                </a:solidFill>
                <a:latin typeface="Times New Roman" panose="02020603050405020304" pitchFamily="18" charset="0"/>
              </a:rPr>
              <a:t>) </a:t>
            </a:r>
            <a:r>
              <a:rPr lang="en-US" altLang="zh-CN" sz="2000" b="0" dirty="0">
                <a:solidFill>
                  <a:srgbClr val="000000"/>
                </a:solidFill>
                <a:latin typeface="Times New Roman" panose="02020603050405020304" pitchFamily="18" charset="0"/>
                <a:sym typeface="Symbol" panose="05050102010706020507" pitchFamily="18" charset="2"/>
              </a:rPr>
              <a:t> </a:t>
            </a:r>
            <a:r>
              <a:rPr lang="en-US" altLang="zh-CN" sz="2000" b="0" dirty="0">
                <a:solidFill>
                  <a:srgbClr val="000000"/>
                </a:solidFill>
                <a:latin typeface="Times New Roman" panose="02020603050405020304" pitchFamily="18" charset="0"/>
              </a:rPr>
              <a:t> (AH)</a:t>
            </a:r>
          </a:p>
          <a:p>
            <a:pPr eaLnBrk="0" hangingPunct="0"/>
            <a:r>
              <a:rPr lang="en-US" altLang="zh-CN" sz="2000" b="0" dirty="0">
                <a:solidFill>
                  <a:srgbClr val="000000"/>
                </a:solidFill>
                <a:latin typeface="Times New Roman" panose="02020603050405020304" pitchFamily="18" charset="0"/>
              </a:rPr>
              <a:t>     </a:t>
            </a:r>
          </a:p>
          <a:p>
            <a:pPr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标志进栈指令：    </a:t>
            </a:r>
            <a:r>
              <a:rPr lang="en-US" altLang="zh-CN" sz="2000" b="0" dirty="0">
                <a:solidFill>
                  <a:srgbClr val="000000"/>
                </a:solidFill>
                <a:latin typeface="Times New Roman" panose="02020603050405020304" pitchFamily="18" charset="0"/>
              </a:rPr>
              <a:t>PUSHF</a:t>
            </a:r>
          </a:p>
          <a:p>
            <a:pPr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(SP)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(SP) - 2</a:t>
            </a:r>
          </a:p>
          <a:p>
            <a:pPr lvl="2" eaLnBrk="0" hangingPunct="0"/>
            <a:r>
              <a:rPr lang="en-US" altLang="zh-CN" sz="2000" b="0" dirty="0">
                <a:solidFill>
                  <a:srgbClr val="000000"/>
                </a:solidFill>
                <a:latin typeface="Times New Roman" panose="02020603050405020304" pitchFamily="18" charset="0"/>
              </a:rPr>
              <a:t>                         ( (SP)+1,  (SP) )  </a:t>
            </a:r>
            <a:r>
              <a:rPr lang="en-US" altLang="zh-CN" sz="2000" b="0" dirty="0">
                <a:solidFill>
                  <a:srgbClr val="000000"/>
                </a:solidFill>
                <a:latin typeface="Times New Roman" panose="02020603050405020304" pitchFamily="18" charset="0"/>
                <a:sym typeface="Symbol" panose="05050102010706020507" pitchFamily="18" charset="2"/>
              </a:rPr>
              <a:t>  </a:t>
            </a:r>
            <a:r>
              <a:rPr lang="en-US" altLang="zh-CN" sz="2000" b="0" dirty="0">
                <a:solidFill>
                  <a:srgbClr val="000000"/>
                </a:solidFill>
                <a:latin typeface="Times New Roman" panose="02020603050405020304" pitchFamily="18" charset="0"/>
              </a:rPr>
              <a:t>(FLAGS)</a:t>
            </a:r>
          </a:p>
          <a:p>
            <a:pPr lvl="2"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　  </a:t>
            </a:r>
          </a:p>
          <a:p>
            <a:pPr eaLnBrk="0" hangingPunct="0"/>
            <a:r>
              <a:rPr lang="zh-CN" altLang="en-US" sz="2000" b="0" dirty="0">
                <a:solidFill>
                  <a:srgbClr val="000000"/>
                </a:solidFill>
                <a:latin typeface="Times New Roman" panose="02020603050405020304" pitchFamily="18" charset="0"/>
                <a:sym typeface="Webdings" panose="05030102010509060703" pitchFamily="18" charset="2"/>
              </a:rPr>
              <a:t>     标志出栈</a:t>
            </a:r>
            <a:r>
              <a:rPr lang="zh-CN" altLang="en-US" sz="2000" b="0" dirty="0">
                <a:solidFill>
                  <a:srgbClr val="000000"/>
                </a:solidFill>
                <a:latin typeface="Times New Roman" panose="02020603050405020304" pitchFamily="18" charset="0"/>
              </a:rPr>
              <a:t>指令：    </a:t>
            </a:r>
            <a:r>
              <a:rPr lang="en-US" altLang="zh-CN" sz="2000" b="0" dirty="0">
                <a:solidFill>
                  <a:srgbClr val="000000"/>
                </a:solidFill>
                <a:latin typeface="Times New Roman" panose="02020603050405020304" pitchFamily="18" charset="0"/>
              </a:rPr>
              <a:t>POPF</a:t>
            </a:r>
          </a:p>
          <a:p>
            <a:pPr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(FLAGS)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 (SP)+1,  (SP) )</a:t>
            </a:r>
          </a:p>
          <a:p>
            <a:pPr lvl="2" eaLnBrk="0" hangingPunct="0"/>
            <a:r>
              <a:rPr lang="en-US" altLang="zh-CN" sz="2000" b="0" dirty="0">
                <a:solidFill>
                  <a:srgbClr val="000000"/>
                </a:solidFill>
                <a:latin typeface="Times New Roman" panose="02020603050405020304" pitchFamily="18" charset="0"/>
              </a:rPr>
              <a:t>                         (SP)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(SP) + 2</a:t>
            </a:r>
          </a:p>
          <a:p>
            <a:pPr lvl="2" eaLnBrk="0" hangingPunct="0"/>
            <a:endParaRPr lang="en-US" altLang="zh-CN" sz="2000" b="0" dirty="0">
              <a:solidFill>
                <a:srgbClr val="000000"/>
              </a:solidFill>
              <a:latin typeface="Times New Roman" panose="02020603050405020304" pitchFamily="18" charset="0"/>
            </a:endParaRPr>
          </a:p>
          <a:p>
            <a:pPr lvl="1" eaLnBrk="0" hangingPunct="0"/>
            <a:r>
              <a:rPr lang="en-US" altLang="zh-CN" sz="2000" b="0" dirty="0">
                <a:solidFill>
                  <a:srgbClr val="000000"/>
                </a:solidFill>
                <a:latin typeface="Times New Roman" panose="02020603050405020304" pitchFamily="18" charset="0"/>
              </a:rPr>
              <a:t>*  SAHF</a:t>
            </a:r>
            <a:r>
              <a:rPr lang="zh-CN" altLang="en-US" sz="2000" b="0" dirty="0">
                <a:solidFill>
                  <a:srgbClr val="000000"/>
                </a:solidFill>
                <a:latin typeface="Times New Roman" panose="02020603050405020304" pitchFamily="18" charset="0"/>
              </a:rPr>
              <a:t>，</a:t>
            </a:r>
            <a:r>
              <a:rPr lang="en-US" altLang="zh-CN" sz="2000" b="0" dirty="0">
                <a:solidFill>
                  <a:srgbClr val="000000"/>
                </a:solidFill>
                <a:latin typeface="Times New Roman" panose="02020603050405020304" pitchFamily="18" charset="0"/>
              </a:rPr>
              <a:t>POPF</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影响标志位</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grpSp>
        <p:nvGrpSpPr>
          <p:cNvPr id="53" name="组合 52"/>
          <p:cNvGrpSpPr/>
          <p:nvPr/>
        </p:nvGrpSpPr>
        <p:grpSpPr>
          <a:xfrm>
            <a:off x="995363" y="6043761"/>
            <a:ext cx="7315200" cy="409575"/>
            <a:chOff x="192" y="2256"/>
            <a:chExt cx="5376" cy="258"/>
          </a:xfrm>
        </p:grpSpPr>
        <p:sp>
          <p:nvSpPr>
            <p:cNvPr id="54" name="文本框 77832"/>
            <p:cNvSpPr txBox="1"/>
            <p:nvPr/>
          </p:nvSpPr>
          <p:spPr>
            <a:xfrm>
              <a:off x="192" y="2256"/>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55" name="文本框 77833"/>
            <p:cNvSpPr txBox="1"/>
            <p:nvPr/>
          </p:nvSpPr>
          <p:spPr>
            <a:xfrm>
              <a:off x="528" y="2256"/>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56" name="文本框 77834"/>
            <p:cNvSpPr txBox="1"/>
            <p:nvPr/>
          </p:nvSpPr>
          <p:spPr>
            <a:xfrm>
              <a:off x="864" y="2256"/>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57" name="文本框 77835"/>
            <p:cNvSpPr txBox="1"/>
            <p:nvPr/>
          </p:nvSpPr>
          <p:spPr>
            <a:xfrm>
              <a:off x="1200" y="2256"/>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58" name="文本框 77836"/>
            <p:cNvSpPr txBox="1"/>
            <p:nvPr/>
          </p:nvSpPr>
          <p:spPr>
            <a:xfrm>
              <a:off x="1536" y="2256"/>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59" name="文本框 77837"/>
            <p:cNvSpPr txBox="1"/>
            <p:nvPr/>
          </p:nvSpPr>
          <p:spPr>
            <a:xfrm>
              <a:off x="1872" y="2256"/>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60" name="文本框 77838"/>
            <p:cNvSpPr txBox="1"/>
            <p:nvPr/>
          </p:nvSpPr>
          <p:spPr>
            <a:xfrm>
              <a:off x="2208" y="2256"/>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61" name="文本框 77839"/>
            <p:cNvSpPr txBox="1"/>
            <p:nvPr/>
          </p:nvSpPr>
          <p:spPr>
            <a:xfrm>
              <a:off x="2544" y="2256"/>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grpSp>
          <p:nvGrpSpPr>
            <p:cNvPr id="62" name="组合 61"/>
            <p:cNvGrpSpPr/>
            <p:nvPr/>
          </p:nvGrpSpPr>
          <p:grpSpPr>
            <a:xfrm>
              <a:off x="2880" y="2256"/>
              <a:ext cx="2688" cy="258"/>
              <a:chOff x="1200" y="2352"/>
              <a:chExt cx="2688" cy="258"/>
            </a:xfrm>
          </p:grpSpPr>
          <p:sp>
            <p:nvSpPr>
              <p:cNvPr id="63" name="文本框 77841"/>
              <p:cNvSpPr txBox="1"/>
              <p:nvPr/>
            </p:nvSpPr>
            <p:spPr>
              <a:xfrm>
                <a:off x="1200" y="2352"/>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64" name="文本框 77842"/>
              <p:cNvSpPr txBox="1"/>
              <p:nvPr/>
            </p:nvSpPr>
            <p:spPr>
              <a:xfrm>
                <a:off x="1536" y="2352"/>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65" name="文本框 77843"/>
              <p:cNvSpPr txBox="1"/>
              <p:nvPr/>
            </p:nvSpPr>
            <p:spPr>
              <a:xfrm>
                <a:off x="1872" y="2352"/>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66" name="文本框 77844"/>
              <p:cNvSpPr txBox="1"/>
              <p:nvPr/>
            </p:nvSpPr>
            <p:spPr>
              <a:xfrm>
                <a:off x="2208" y="2352"/>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67" name="文本框 77845"/>
              <p:cNvSpPr txBox="1"/>
              <p:nvPr/>
            </p:nvSpPr>
            <p:spPr>
              <a:xfrm>
                <a:off x="2544" y="2352"/>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68" name="文本框 77846"/>
              <p:cNvSpPr txBox="1"/>
              <p:nvPr/>
            </p:nvSpPr>
            <p:spPr>
              <a:xfrm>
                <a:off x="2880" y="2352"/>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69" name="文本框 77847"/>
              <p:cNvSpPr txBox="1"/>
              <p:nvPr/>
            </p:nvSpPr>
            <p:spPr>
              <a:xfrm>
                <a:off x="3216" y="2352"/>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sp>
            <p:nvSpPr>
              <p:cNvPr id="70" name="文本框 77848"/>
              <p:cNvSpPr txBox="1"/>
              <p:nvPr/>
            </p:nvSpPr>
            <p:spPr>
              <a:xfrm>
                <a:off x="3552" y="2352"/>
                <a:ext cx="336" cy="258"/>
              </a:xfrm>
              <a:prstGeom prst="rect">
                <a:avLst/>
              </a:prstGeom>
              <a:noFill/>
              <a:ln w="12700" cap="sq" cmpd="sng">
                <a:solidFill>
                  <a:schemeClr val="tx1"/>
                </a:solidFill>
                <a:prstDash val="solid"/>
                <a:miter/>
                <a:headEnd type="none" w="sm" len="sm"/>
                <a:tailEnd type="none" w="sm" len="sm"/>
              </a:ln>
            </p:spPr>
            <p:txBody>
              <a:bodyPr>
                <a:spAutoFit/>
              </a:bodyPr>
              <a:lstStyle/>
              <a:p>
                <a:pPr eaLnBrk="0" hangingPunct="0"/>
                <a:endParaRPr sz="2000" b="1" dirty="0">
                  <a:solidFill>
                    <a:schemeClr val="bg1"/>
                  </a:solidFill>
                  <a:latin typeface="Times New Roman" panose="02020603050405020304" pitchFamily="18" charset="0"/>
                </a:endParaRPr>
              </a:p>
            </p:txBody>
          </p:sp>
        </p:grpSp>
      </p:grpSp>
      <p:sp>
        <p:nvSpPr>
          <p:cNvPr id="71" name="文本框 77851"/>
          <p:cNvSpPr txBox="1"/>
          <p:nvPr/>
        </p:nvSpPr>
        <p:spPr>
          <a:xfrm>
            <a:off x="2857636" y="6086264"/>
            <a:ext cx="5638800" cy="336550"/>
          </a:xfrm>
          <a:prstGeom prst="rect">
            <a:avLst/>
          </a:prstGeom>
          <a:noFill/>
          <a:ln w="12700">
            <a:noFill/>
          </a:ln>
        </p:spPr>
        <p:txBody>
          <a:bodyPr>
            <a:spAutoFit/>
          </a:bodyPr>
          <a:lstStyle/>
          <a:p>
            <a:pPr eaLnBrk="0" hangingPunct="0"/>
            <a:r>
              <a:rPr lang="en-US" altLang="zh-CN" sz="1600" b="1" dirty="0">
                <a:latin typeface="Times New Roman" panose="02020603050405020304" pitchFamily="18" charset="0"/>
              </a:rPr>
              <a:t>OF    </a:t>
            </a:r>
            <a:r>
              <a:rPr lang="en-US" altLang="zh-CN" sz="1600" b="1" dirty="0">
                <a:solidFill>
                  <a:srgbClr val="FF0000"/>
                </a:solidFill>
                <a:latin typeface="Times New Roman" panose="02020603050405020304" pitchFamily="18" charset="0"/>
              </a:rPr>
              <a:t>DF    IF    TF     </a:t>
            </a:r>
            <a:r>
              <a:rPr lang="en-US" altLang="zh-CN" sz="1600" b="1" dirty="0">
                <a:latin typeface="Times New Roman" panose="02020603050405020304" pitchFamily="18" charset="0"/>
              </a:rPr>
              <a:t>SF    ZF            AF             PF             CF</a:t>
            </a:r>
          </a:p>
        </p:txBody>
      </p:sp>
      <p:sp>
        <p:nvSpPr>
          <p:cNvPr id="24" name="Rectangle 23">
            <a:extLst>
              <a:ext uri="{FF2B5EF4-FFF2-40B4-BE49-F238E27FC236}">
                <a16:creationId xmlns:a16="http://schemas.microsoft.com/office/drawing/2014/main" id="{A7DFF62D-8687-3847-BBAF-5EA2DC680CEA}"/>
              </a:ext>
            </a:extLst>
          </p:cNvPr>
          <p:cNvSpPr/>
          <p:nvPr/>
        </p:nvSpPr>
        <p:spPr bwMode="auto">
          <a:xfrm>
            <a:off x="1178466" y="1412776"/>
            <a:ext cx="5373754" cy="337567"/>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 name="Rectangle 24">
            <a:extLst>
              <a:ext uri="{FF2B5EF4-FFF2-40B4-BE49-F238E27FC236}">
                <a16:creationId xmlns:a16="http://schemas.microsoft.com/office/drawing/2014/main" id="{B2F34E3C-876B-514A-B106-5FFC60DB15B3}"/>
              </a:ext>
            </a:extLst>
          </p:cNvPr>
          <p:cNvSpPr/>
          <p:nvPr/>
        </p:nvSpPr>
        <p:spPr bwMode="auto">
          <a:xfrm>
            <a:off x="1129518" y="2312876"/>
            <a:ext cx="5962761" cy="337567"/>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6" name="Rectangle 25">
            <a:extLst>
              <a:ext uri="{FF2B5EF4-FFF2-40B4-BE49-F238E27FC236}">
                <a16:creationId xmlns:a16="http://schemas.microsoft.com/office/drawing/2014/main" id="{84E43E3E-7E23-D440-84CF-C8D2B07F3667}"/>
              </a:ext>
            </a:extLst>
          </p:cNvPr>
          <p:cNvSpPr/>
          <p:nvPr/>
        </p:nvSpPr>
        <p:spPr bwMode="auto">
          <a:xfrm>
            <a:off x="1127672" y="3209567"/>
            <a:ext cx="3068091" cy="337567"/>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7" name="Rectangle 26">
            <a:extLst>
              <a:ext uri="{FF2B5EF4-FFF2-40B4-BE49-F238E27FC236}">
                <a16:creationId xmlns:a16="http://schemas.microsoft.com/office/drawing/2014/main" id="{B654457D-B92D-4D4D-9A26-584EBD02CC71}"/>
              </a:ext>
            </a:extLst>
          </p:cNvPr>
          <p:cNvSpPr/>
          <p:nvPr/>
        </p:nvSpPr>
        <p:spPr bwMode="auto">
          <a:xfrm>
            <a:off x="1127672" y="4457880"/>
            <a:ext cx="3068091" cy="337567"/>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844613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4&amp;5</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的指令系统</a:t>
            </a:r>
          </a:p>
        </p:txBody>
      </p:sp>
      <p:sp>
        <p:nvSpPr>
          <p:cNvPr id="3" name="文本框 2"/>
          <p:cNvSpPr txBox="1"/>
          <p:nvPr/>
        </p:nvSpPr>
        <p:spPr>
          <a:xfrm>
            <a:off x="899592" y="1376772"/>
            <a:ext cx="4824536"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solidFill>
                  <a:srgbClr val="FF0000"/>
                </a:solidFill>
              </a:rPr>
              <a:t>8086/8088</a:t>
            </a:r>
            <a:r>
              <a:rPr lang="zh-CN" altLang="en-US" dirty="0">
                <a:solidFill>
                  <a:srgbClr val="FF0000"/>
                </a:solidFill>
              </a:rPr>
              <a:t>指令概述</a:t>
            </a:r>
          </a:p>
          <a:p>
            <a:pPr marL="342900" indent="-342900">
              <a:lnSpc>
                <a:spcPct val="160000"/>
              </a:lnSpc>
              <a:buClr>
                <a:srgbClr val="FF3300"/>
              </a:buClr>
              <a:buFont typeface="Wingdings" panose="05000000000000000000" charset="0"/>
              <a:buChar char=""/>
            </a:pPr>
            <a:r>
              <a:rPr lang="zh-CN" altLang="en-US" dirty="0"/>
              <a:t>数据传送指令</a:t>
            </a:r>
          </a:p>
          <a:p>
            <a:pPr marL="342900" indent="-342900">
              <a:lnSpc>
                <a:spcPct val="160000"/>
              </a:lnSpc>
              <a:buClr>
                <a:srgbClr val="FF3300"/>
              </a:buClr>
              <a:buFont typeface="Wingdings" panose="05000000000000000000" charset="0"/>
              <a:buChar char=""/>
            </a:pPr>
            <a:r>
              <a:rPr lang="zh-CN" altLang="en-US" dirty="0"/>
              <a:t>算术指令</a:t>
            </a:r>
          </a:p>
          <a:p>
            <a:pPr marL="342900" indent="-342900">
              <a:lnSpc>
                <a:spcPct val="160000"/>
              </a:lnSpc>
              <a:buClr>
                <a:srgbClr val="FF3300"/>
              </a:buClr>
              <a:buFont typeface="Wingdings" panose="05000000000000000000" charset="0"/>
              <a:buChar char=""/>
            </a:pPr>
            <a:r>
              <a:rPr lang="zh-CN" altLang="en-US" dirty="0"/>
              <a:t>逻辑指令</a:t>
            </a:r>
          </a:p>
          <a:p>
            <a:pPr marL="342900" indent="-342900">
              <a:lnSpc>
                <a:spcPct val="160000"/>
              </a:lnSpc>
              <a:buClr>
                <a:srgbClr val="FF3300"/>
              </a:buClr>
              <a:buFont typeface="Wingdings" panose="05000000000000000000" charset="0"/>
              <a:buChar char=""/>
            </a:pPr>
            <a:r>
              <a:rPr lang="zh-CN" altLang="en-US" dirty="0"/>
              <a:t>串处理指令</a:t>
            </a:r>
          </a:p>
          <a:p>
            <a:pPr marL="342900" indent="-342900">
              <a:lnSpc>
                <a:spcPct val="160000"/>
              </a:lnSpc>
              <a:buClr>
                <a:srgbClr val="FF3300"/>
              </a:buClr>
              <a:buFont typeface="Wingdings" panose="05000000000000000000" charset="0"/>
              <a:buChar char=""/>
            </a:pPr>
            <a:r>
              <a:rPr lang="zh-CN" altLang="en-US" dirty="0"/>
              <a:t>处理机控制与杂项操作指令</a:t>
            </a:r>
            <a:endParaRPr lang="zh-CN" altLang="en-US" dirty="0">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45057"/>
          <p:cNvSpPr txBox="1"/>
          <p:nvPr/>
        </p:nvSpPr>
        <p:spPr>
          <a:xfrm>
            <a:off x="452120" y="944724"/>
            <a:ext cx="8050704" cy="5693866"/>
          </a:xfrm>
          <a:prstGeom prst="rect">
            <a:avLst/>
          </a:prstGeom>
          <a:noFill/>
          <a:ln w="9525">
            <a:noFill/>
          </a:ln>
        </p:spPr>
        <p:txBody>
          <a:bodyPr wrap="square">
            <a:spAutoFit/>
          </a:bodyPr>
          <a:lstStyle/>
          <a:p>
            <a:pPr algn="just" eaLnBrk="0" hangingPunct="0"/>
            <a:r>
              <a:rPr lang="en-US" altLang="zh-CN" b="1" dirty="0">
                <a:solidFill>
                  <a:srgbClr val="000000"/>
                </a:solidFill>
                <a:latin typeface="Times New Roman" panose="02020603050405020304" pitchFamily="18" charset="0"/>
                <a:sym typeface="Symbol" panose="05050102010706020507" pitchFamily="18" charset="2"/>
              </a:rPr>
              <a:t>   </a:t>
            </a:r>
            <a:r>
              <a:rPr lang="zh-CN" altLang="en-US" sz="2800" b="0" dirty="0">
                <a:solidFill>
                  <a:srgbClr val="000000"/>
                </a:solidFill>
                <a:latin typeface="Times New Roman" panose="02020603050405020304" pitchFamily="18" charset="0"/>
              </a:rPr>
              <a:t>类型转换指令</a:t>
            </a:r>
          </a:p>
          <a:p>
            <a:pPr algn="just" eaLnBrk="0" hangingPunct="0"/>
            <a:r>
              <a:rPr lang="zh-CN" altLang="en-US" sz="2000" b="0" dirty="0">
                <a:solidFill>
                  <a:srgbClr val="000000"/>
                </a:solidFill>
                <a:latin typeface="Times New Roman" panose="02020603050405020304" pitchFamily="18" charset="0"/>
              </a:rPr>
              <a:t>   </a:t>
            </a:r>
          </a:p>
          <a:p>
            <a:pPr algn="just" eaLnBrk="0" hangingPunct="0"/>
            <a:r>
              <a:rPr lang="zh-CN" altLang="en-US" sz="2000" b="0" dirty="0">
                <a:solidFill>
                  <a:srgbClr val="000000"/>
                </a:solidFill>
                <a:latin typeface="Times New Roman" panose="02020603050405020304" pitchFamily="18" charset="0"/>
              </a:rPr>
              <a:t>    </a:t>
            </a:r>
            <a:r>
              <a:rPr lang="en-US" altLang="zh-CN" sz="2000" b="0" dirty="0">
                <a:solidFill>
                  <a:srgbClr val="000000"/>
                </a:solidFill>
                <a:latin typeface="Times New Roman" panose="02020603050405020304" pitchFamily="18" charset="0"/>
              </a:rPr>
              <a:t>CBW          AL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AX   </a:t>
            </a:r>
            <a:r>
              <a:rPr lang="zh-CN" altLang="en-US" sz="2000" b="0" dirty="0">
                <a:solidFill>
                  <a:srgbClr val="000000"/>
                </a:solidFill>
                <a:latin typeface="Times New Roman" panose="02020603050405020304" pitchFamily="18" charset="0"/>
              </a:rPr>
              <a:t>（</a:t>
            </a:r>
            <a:r>
              <a:rPr lang="en-US" altLang="zh-CN" sz="2000" b="0" dirty="0">
                <a:solidFill>
                  <a:srgbClr val="000000"/>
                </a:solidFill>
                <a:latin typeface="Times New Roman" panose="02020603050405020304" pitchFamily="18" charset="0"/>
              </a:rPr>
              <a:t>AL</a:t>
            </a:r>
            <a:r>
              <a:rPr lang="zh-CN" altLang="en-US" sz="2000" b="0" dirty="0">
                <a:solidFill>
                  <a:srgbClr val="000000"/>
                </a:solidFill>
                <a:latin typeface="Times New Roman" panose="02020603050405020304" pitchFamily="18" charset="0"/>
              </a:rPr>
              <a:t>中的内容符号扩展到</a:t>
            </a:r>
            <a:r>
              <a:rPr lang="en-US" altLang="zh-CN" sz="2000" b="0" dirty="0">
                <a:solidFill>
                  <a:srgbClr val="000000"/>
                </a:solidFill>
                <a:latin typeface="Times New Roman" panose="02020603050405020304" pitchFamily="18" charset="0"/>
              </a:rPr>
              <a:t>AX</a:t>
            </a:r>
            <a:r>
              <a:rPr lang="zh-CN" altLang="en-US" sz="2000" b="0" dirty="0">
                <a:solidFill>
                  <a:srgbClr val="000000"/>
                </a:solidFill>
                <a:latin typeface="Times New Roman" panose="02020603050405020304" pitchFamily="18" charset="0"/>
              </a:rPr>
              <a:t>）</a:t>
            </a:r>
            <a:endParaRPr lang="en-US" altLang="zh-CN" sz="2000" b="0" dirty="0">
              <a:solidFill>
                <a:srgbClr val="000000"/>
              </a:solidFill>
              <a:latin typeface="Times New Roman" panose="02020603050405020304" pitchFamily="18" charset="0"/>
            </a:endParaRPr>
          </a:p>
          <a:p>
            <a:pPr algn="just"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执行操作： 若</a:t>
            </a:r>
            <a:r>
              <a:rPr lang="en-US" altLang="zh-CN" sz="2000" b="0" dirty="0">
                <a:solidFill>
                  <a:srgbClr val="000000"/>
                </a:solidFill>
                <a:latin typeface="Times New Roman" panose="02020603050405020304" pitchFamily="18" charset="0"/>
              </a:rPr>
              <a:t>(AL)</a:t>
            </a:r>
            <a:r>
              <a:rPr lang="zh-CN" altLang="en-US" sz="2000" b="0" dirty="0">
                <a:solidFill>
                  <a:srgbClr val="000000"/>
                </a:solidFill>
                <a:latin typeface="Times New Roman" panose="02020603050405020304" pitchFamily="18" charset="0"/>
              </a:rPr>
              <a:t>的最高有效位为</a:t>
            </a:r>
            <a:r>
              <a:rPr lang="en-US" altLang="zh-CN" sz="2000" b="0" dirty="0">
                <a:solidFill>
                  <a:srgbClr val="000000"/>
                </a:solidFill>
                <a:latin typeface="Times New Roman" panose="02020603050405020304" pitchFamily="18" charset="0"/>
              </a:rPr>
              <a:t>0</a:t>
            </a:r>
            <a:r>
              <a:rPr lang="zh-CN" altLang="en-US" sz="2000" b="0" dirty="0">
                <a:solidFill>
                  <a:srgbClr val="000000"/>
                </a:solidFill>
                <a:latin typeface="Times New Roman" panose="02020603050405020304" pitchFamily="18" charset="0"/>
              </a:rPr>
              <a:t>，则</a:t>
            </a:r>
            <a:r>
              <a:rPr lang="en-US" altLang="zh-CN" sz="2000" b="0" dirty="0">
                <a:solidFill>
                  <a:srgbClr val="000000"/>
                </a:solidFill>
                <a:latin typeface="Times New Roman" panose="02020603050405020304" pitchFamily="18" charset="0"/>
              </a:rPr>
              <a:t>(AH)= 00H</a:t>
            </a:r>
          </a:p>
          <a:p>
            <a:pPr algn="just"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若</a:t>
            </a:r>
            <a:r>
              <a:rPr lang="en-US" altLang="zh-CN" sz="2000" b="0" dirty="0">
                <a:solidFill>
                  <a:srgbClr val="000000"/>
                </a:solidFill>
                <a:latin typeface="Times New Roman" panose="02020603050405020304" pitchFamily="18" charset="0"/>
              </a:rPr>
              <a:t>(AL)</a:t>
            </a:r>
            <a:r>
              <a:rPr lang="zh-CN" altLang="en-US" sz="2000" b="0" dirty="0">
                <a:solidFill>
                  <a:srgbClr val="000000"/>
                </a:solidFill>
                <a:latin typeface="Times New Roman" panose="02020603050405020304" pitchFamily="18" charset="0"/>
              </a:rPr>
              <a:t>的最高有效位为</a:t>
            </a:r>
            <a:r>
              <a:rPr lang="en-US" altLang="zh-CN" sz="2000" b="0" dirty="0">
                <a:solidFill>
                  <a:srgbClr val="000000"/>
                </a:solidFill>
                <a:latin typeface="Times New Roman" panose="02020603050405020304" pitchFamily="18" charset="0"/>
              </a:rPr>
              <a:t>1</a:t>
            </a:r>
            <a:r>
              <a:rPr lang="zh-CN" altLang="en-US" sz="2000" b="0" dirty="0">
                <a:solidFill>
                  <a:srgbClr val="000000"/>
                </a:solidFill>
                <a:latin typeface="Times New Roman" panose="02020603050405020304" pitchFamily="18" charset="0"/>
              </a:rPr>
              <a:t>，则</a:t>
            </a:r>
            <a:r>
              <a:rPr lang="en-US" altLang="zh-CN" sz="2000" b="0" dirty="0">
                <a:solidFill>
                  <a:srgbClr val="000000"/>
                </a:solidFill>
                <a:latin typeface="Times New Roman" panose="02020603050405020304" pitchFamily="18" charset="0"/>
              </a:rPr>
              <a:t>(AH)= FFH</a:t>
            </a:r>
          </a:p>
          <a:p>
            <a:pPr algn="just" eaLnBrk="0" hangingPunct="0"/>
            <a:endParaRPr lang="en-US" altLang="zh-CN" sz="2000" b="0" dirty="0">
              <a:solidFill>
                <a:srgbClr val="000000"/>
              </a:solidFill>
              <a:latin typeface="Times New Roman" panose="02020603050405020304" pitchFamily="18" charset="0"/>
            </a:endParaRPr>
          </a:p>
          <a:p>
            <a:pPr algn="just" eaLnBrk="0" hangingPunct="0"/>
            <a:r>
              <a:rPr lang="en-US" altLang="zh-CN" sz="2000" b="0" dirty="0">
                <a:solidFill>
                  <a:srgbClr val="000000"/>
                </a:solidFill>
                <a:latin typeface="Times New Roman" panose="02020603050405020304" pitchFamily="18" charset="0"/>
              </a:rPr>
              <a:t>    CWD         AX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(DX, AX) </a:t>
            </a:r>
            <a:r>
              <a:rPr lang="zh-CN" altLang="en-US" sz="2000" b="0" dirty="0">
                <a:solidFill>
                  <a:srgbClr val="000000"/>
                </a:solidFill>
              </a:rPr>
              <a:t>（</a:t>
            </a:r>
            <a:r>
              <a:rPr lang="en-US" altLang="zh-CN" sz="2000" b="0" dirty="0">
                <a:solidFill>
                  <a:srgbClr val="000000"/>
                </a:solidFill>
              </a:rPr>
              <a:t>AX</a:t>
            </a:r>
            <a:r>
              <a:rPr lang="zh-CN" altLang="en-US" sz="2000" b="0" dirty="0">
                <a:solidFill>
                  <a:srgbClr val="000000"/>
                </a:solidFill>
              </a:rPr>
              <a:t>中的内容符号扩展到</a:t>
            </a:r>
            <a:r>
              <a:rPr lang="en-US" altLang="zh-CN" sz="2000" b="0" dirty="0">
                <a:solidFill>
                  <a:srgbClr val="000000"/>
                </a:solidFill>
              </a:rPr>
              <a:t>DX</a:t>
            </a:r>
            <a:r>
              <a:rPr lang="zh-CN" altLang="en-US" sz="2000" b="0" dirty="0">
                <a:solidFill>
                  <a:srgbClr val="000000"/>
                </a:solidFill>
              </a:rPr>
              <a:t>：</a:t>
            </a:r>
            <a:r>
              <a:rPr lang="en-US" altLang="zh-CN" sz="2000" b="0" dirty="0">
                <a:solidFill>
                  <a:srgbClr val="000000"/>
                </a:solidFill>
              </a:rPr>
              <a:t>AX</a:t>
            </a:r>
            <a:r>
              <a:rPr lang="zh-CN" altLang="en-US" sz="2000" b="0" dirty="0">
                <a:solidFill>
                  <a:srgbClr val="000000"/>
                </a:solidFill>
              </a:rPr>
              <a:t>）</a:t>
            </a:r>
            <a:endParaRPr lang="en-US" altLang="zh-CN" sz="2000" b="0" dirty="0">
              <a:solidFill>
                <a:srgbClr val="000000"/>
              </a:solidFill>
            </a:endParaRPr>
          </a:p>
          <a:p>
            <a:pPr algn="just"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执行操作：若</a:t>
            </a:r>
            <a:r>
              <a:rPr lang="en-US" altLang="zh-CN" sz="2000" b="0" dirty="0">
                <a:solidFill>
                  <a:srgbClr val="000000"/>
                </a:solidFill>
                <a:latin typeface="Times New Roman" panose="02020603050405020304" pitchFamily="18" charset="0"/>
              </a:rPr>
              <a:t>(AX)</a:t>
            </a:r>
            <a:r>
              <a:rPr lang="zh-CN" altLang="en-US" sz="2000" b="0" dirty="0">
                <a:solidFill>
                  <a:srgbClr val="000000"/>
                </a:solidFill>
                <a:latin typeface="Times New Roman" panose="02020603050405020304" pitchFamily="18" charset="0"/>
              </a:rPr>
              <a:t>的最高有效位为</a:t>
            </a:r>
            <a:r>
              <a:rPr lang="en-US" altLang="zh-CN" sz="2000" b="0" dirty="0">
                <a:solidFill>
                  <a:srgbClr val="000000"/>
                </a:solidFill>
                <a:latin typeface="Times New Roman" panose="02020603050405020304" pitchFamily="18" charset="0"/>
              </a:rPr>
              <a:t>0</a:t>
            </a:r>
            <a:r>
              <a:rPr lang="zh-CN" altLang="en-US" sz="2000" b="0" dirty="0">
                <a:solidFill>
                  <a:srgbClr val="000000"/>
                </a:solidFill>
                <a:latin typeface="Times New Roman" panose="02020603050405020304" pitchFamily="18" charset="0"/>
              </a:rPr>
              <a:t>，则</a:t>
            </a:r>
            <a:r>
              <a:rPr lang="en-US" altLang="zh-CN" sz="2000" b="0" dirty="0">
                <a:solidFill>
                  <a:srgbClr val="000000"/>
                </a:solidFill>
                <a:latin typeface="Times New Roman" panose="02020603050405020304" pitchFamily="18" charset="0"/>
              </a:rPr>
              <a:t>(DX)= 0000H</a:t>
            </a:r>
          </a:p>
          <a:p>
            <a:pPr algn="just"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若</a:t>
            </a:r>
            <a:r>
              <a:rPr lang="en-US" altLang="zh-CN" sz="2000" b="0" dirty="0">
                <a:solidFill>
                  <a:srgbClr val="000000"/>
                </a:solidFill>
                <a:latin typeface="Times New Roman" panose="02020603050405020304" pitchFamily="18" charset="0"/>
              </a:rPr>
              <a:t>(AX)</a:t>
            </a:r>
            <a:r>
              <a:rPr lang="zh-CN" altLang="en-US" sz="2000" b="0" dirty="0">
                <a:solidFill>
                  <a:srgbClr val="000000"/>
                </a:solidFill>
                <a:latin typeface="Times New Roman" panose="02020603050405020304" pitchFamily="18" charset="0"/>
              </a:rPr>
              <a:t>的最高有效位为</a:t>
            </a:r>
            <a:r>
              <a:rPr lang="en-US" altLang="zh-CN" sz="2000" b="0" dirty="0">
                <a:solidFill>
                  <a:srgbClr val="000000"/>
                </a:solidFill>
                <a:latin typeface="Times New Roman" panose="02020603050405020304" pitchFamily="18" charset="0"/>
              </a:rPr>
              <a:t>1</a:t>
            </a:r>
            <a:r>
              <a:rPr lang="zh-CN" altLang="en-US" sz="2000" b="0" dirty="0">
                <a:solidFill>
                  <a:srgbClr val="000000"/>
                </a:solidFill>
                <a:latin typeface="Times New Roman" panose="02020603050405020304" pitchFamily="18" charset="0"/>
              </a:rPr>
              <a:t>，则</a:t>
            </a:r>
            <a:r>
              <a:rPr lang="en-US" altLang="zh-CN" sz="2000" b="0" dirty="0">
                <a:solidFill>
                  <a:srgbClr val="000000"/>
                </a:solidFill>
                <a:latin typeface="Times New Roman" panose="02020603050405020304" pitchFamily="18" charset="0"/>
              </a:rPr>
              <a:t>(DX)= FFFFH</a:t>
            </a:r>
          </a:p>
          <a:p>
            <a:pPr>
              <a:lnSpc>
                <a:spcPct val="70000"/>
              </a:lnSpc>
              <a:spcBef>
                <a:spcPct val="50000"/>
              </a:spcBef>
            </a:pPr>
            <a:r>
              <a:rPr lang="en-US" altLang="zh-CN" sz="2000" b="0" dirty="0">
                <a:solidFill>
                  <a:srgbClr val="000000"/>
                </a:solidFill>
                <a:latin typeface="Times New Roman" panose="02020603050405020304" pitchFamily="18" charset="0"/>
              </a:rPr>
              <a:t>     </a:t>
            </a:r>
          </a:p>
          <a:p>
            <a:pPr>
              <a:lnSpc>
                <a:spcPct val="70000"/>
              </a:lnSpc>
              <a:spcBef>
                <a:spcPct val="50000"/>
              </a:spcBef>
            </a:pPr>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例：</a:t>
            </a:r>
            <a:r>
              <a:rPr lang="en-US" altLang="zh-CN" sz="2000" b="0" dirty="0">
                <a:solidFill>
                  <a:srgbClr val="000000"/>
                </a:solidFill>
                <a:latin typeface="Times New Roman" panose="02020603050405020304" pitchFamily="18" charset="0"/>
              </a:rPr>
              <a:t>(AX) = 0BA45H</a:t>
            </a:r>
          </a:p>
          <a:p>
            <a:pPr>
              <a:lnSpc>
                <a:spcPct val="70000"/>
              </a:lnSpc>
              <a:spcBef>
                <a:spcPct val="50000"/>
              </a:spcBef>
            </a:pPr>
            <a:r>
              <a:rPr lang="en-US" altLang="zh-CN" sz="2000" b="0" dirty="0">
                <a:solidFill>
                  <a:srgbClr val="000000"/>
                </a:solidFill>
                <a:latin typeface="Times New Roman" panose="02020603050405020304" pitchFamily="18" charset="0"/>
              </a:rPr>
              <a:t>             CBW              ; (AX)=0045H</a:t>
            </a:r>
          </a:p>
          <a:p>
            <a:pPr>
              <a:lnSpc>
                <a:spcPct val="70000"/>
              </a:lnSpc>
              <a:spcBef>
                <a:spcPct val="50000"/>
              </a:spcBef>
            </a:pPr>
            <a:r>
              <a:rPr lang="en-US" altLang="zh-CN" sz="2000" b="0" dirty="0">
                <a:solidFill>
                  <a:srgbClr val="000000"/>
                </a:solidFill>
                <a:latin typeface="Times New Roman" panose="02020603050405020304" pitchFamily="18" charset="0"/>
              </a:rPr>
              <a:t>             CWD              ; (DX)=0FFFFH  (AX)=0BA45H</a:t>
            </a:r>
          </a:p>
          <a:p>
            <a:pPr eaLnBrk="0" hangingPunct="0"/>
            <a:endParaRPr lang="en-US" altLang="zh-CN" sz="2000" b="0" dirty="0">
              <a:solidFill>
                <a:srgbClr val="000000"/>
              </a:solidFill>
              <a:latin typeface="Times New Roman" panose="02020603050405020304" pitchFamily="18" charset="0"/>
              <a:ea typeface="楷体_GB2312" pitchFamily="49" charset="-122"/>
            </a:endParaRPr>
          </a:p>
          <a:p>
            <a:pPr eaLnBrk="0" hangingPunct="0"/>
            <a:r>
              <a:rPr lang="zh-CN" altLang="en-US" sz="2000" b="0" dirty="0">
                <a:solidFill>
                  <a:srgbClr val="000000"/>
                </a:solidFill>
                <a:latin typeface="Times New Roman" panose="02020603050405020304" pitchFamily="18" charset="0"/>
                <a:ea typeface="楷体_GB2312" pitchFamily="49" charset="-122"/>
              </a:rPr>
              <a:t>注意</a:t>
            </a:r>
            <a:r>
              <a:rPr lang="en-US" altLang="zh-CN" sz="2000" b="0" dirty="0">
                <a:solidFill>
                  <a:srgbClr val="000000"/>
                </a:solidFill>
                <a:latin typeface="Times New Roman" panose="02020603050405020304" pitchFamily="18" charset="0"/>
                <a:ea typeface="楷体_GB2312" pitchFamily="49" charset="-12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无操作数指令</a:t>
            </a:r>
          </a:p>
          <a:p>
            <a:pPr eaLnBrk="0" hangingPunct="0"/>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隐含对</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AL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或</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AX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进行符号扩展</a:t>
            </a:r>
          </a:p>
          <a:p>
            <a:pPr eaLnBrk="0" hangingPunct="0"/>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不影响</a:t>
            </a:r>
            <a:r>
              <a:rPr lang="zh-CN"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条件标志位</a:t>
            </a:r>
            <a:endParaRPr lang="zh-CN" altLang="en-US" sz="2000" b="0" dirty="0">
              <a:solidFill>
                <a:srgbClr val="000000"/>
              </a:solidFill>
              <a:latin typeface="Times New Roman" panose="02020603050405020304" pitchFamily="18" charset="0"/>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数据传送指令</a:t>
            </a:r>
          </a:p>
        </p:txBody>
      </p:sp>
      <p:sp>
        <p:nvSpPr>
          <p:cNvPr id="4" name="Rectangle 3">
            <a:extLst>
              <a:ext uri="{FF2B5EF4-FFF2-40B4-BE49-F238E27FC236}">
                <a16:creationId xmlns:a16="http://schemas.microsoft.com/office/drawing/2014/main" id="{A045B87E-E1BD-5244-886F-B63FD7DEC931}"/>
              </a:ext>
            </a:extLst>
          </p:cNvPr>
          <p:cNvSpPr/>
          <p:nvPr/>
        </p:nvSpPr>
        <p:spPr bwMode="auto">
          <a:xfrm>
            <a:off x="755577" y="1700808"/>
            <a:ext cx="2376264" cy="337567"/>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Rectangle 4">
            <a:extLst>
              <a:ext uri="{FF2B5EF4-FFF2-40B4-BE49-F238E27FC236}">
                <a16:creationId xmlns:a16="http://schemas.microsoft.com/office/drawing/2014/main" id="{B94D6D8A-2BF6-A64E-A408-639C250C1958}"/>
              </a:ext>
            </a:extLst>
          </p:cNvPr>
          <p:cNvSpPr/>
          <p:nvPr/>
        </p:nvSpPr>
        <p:spPr bwMode="auto">
          <a:xfrm>
            <a:off x="751313" y="2924944"/>
            <a:ext cx="3068091" cy="337567"/>
          </a:xfrm>
          <a:prstGeom prst="rect">
            <a:avLst/>
          </a:prstGeom>
          <a:noFill/>
          <a:ln w="19050" cap="flat" cmpd="sng" algn="ctr">
            <a:solidFill>
              <a:srgbClr val="3333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TextBox 5">
            <a:extLst>
              <a:ext uri="{FF2B5EF4-FFF2-40B4-BE49-F238E27FC236}">
                <a16:creationId xmlns:a16="http://schemas.microsoft.com/office/drawing/2014/main" id="{1C70F890-81B2-A341-B19C-E721CA04103C}"/>
              </a:ext>
            </a:extLst>
          </p:cNvPr>
          <p:cNvSpPr txBox="1"/>
          <p:nvPr/>
        </p:nvSpPr>
        <p:spPr>
          <a:xfrm>
            <a:off x="6278131" y="966787"/>
            <a:ext cx="1966277" cy="307777"/>
          </a:xfrm>
          <a:prstGeom prst="rect">
            <a:avLst/>
          </a:prstGeom>
          <a:solidFill>
            <a:schemeClr val="bg1"/>
          </a:solidFill>
          <a:ln w="28575">
            <a:solidFill>
              <a:srgbClr val="00B050"/>
            </a:solidFill>
          </a:ln>
        </p:spPr>
        <p:txBody>
          <a:bodyPr wrap="square" rtlCol="0">
            <a:spAutoFit/>
          </a:bodyPr>
          <a:lstStyle/>
          <a:p>
            <a:r>
              <a:rPr lang="zh-CN" altLang="en-US" sz="1400" b="0" dirty="0">
                <a:solidFill>
                  <a:srgbClr val="FF3300"/>
                </a:solidFill>
                <a:latin typeface="SimSun" panose="02010600030101010101" pitchFamily="2" charset="-122"/>
                <a:ea typeface="SimSun" panose="02010600030101010101" pitchFamily="2" charset="-122"/>
              </a:rPr>
              <a:t>保持有符号数的值不变</a:t>
            </a:r>
            <a:endParaRPr lang="en-CN" sz="1400" b="0" dirty="0">
              <a:solidFill>
                <a:srgbClr val="FF3300"/>
              </a:solidFill>
            </a:endParaRPr>
          </a:p>
        </p:txBody>
      </p:sp>
      <p:sp>
        <p:nvSpPr>
          <p:cNvPr id="7" name="TextBox 6">
            <a:extLst>
              <a:ext uri="{FF2B5EF4-FFF2-40B4-BE49-F238E27FC236}">
                <a16:creationId xmlns:a16="http://schemas.microsoft.com/office/drawing/2014/main" id="{C536BA2A-8DE9-D847-B0ED-EEC38751B251}"/>
              </a:ext>
            </a:extLst>
          </p:cNvPr>
          <p:cNvSpPr txBox="1"/>
          <p:nvPr/>
        </p:nvSpPr>
        <p:spPr>
          <a:xfrm>
            <a:off x="4327069" y="4257092"/>
            <a:ext cx="1966277" cy="307777"/>
          </a:xfrm>
          <a:prstGeom prst="rect">
            <a:avLst/>
          </a:prstGeom>
          <a:solidFill>
            <a:schemeClr val="bg1"/>
          </a:solidFill>
          <a:ln w="28575">
            <a:solidFill>
              <a:srgbClr val="00B050"/>
            </a:solidFill>
          </a:ln>
        </p:spPr>
        <p:txBody>
          <a:bodyPr wrap="square" rtlCol="0">
            <a:spAutoFit/>
          </a:bodyPr>
          <a:lstStyle/>
          <a:p>
            <a:r>
              <a:rPr lang="en-US" altLang="zh-CN" sz="1400" b="0" dirty="0">
                <a:solidFill>
                  <a:srgbClr val="FF3300"/>
                </a:solidFill>
                <a:latin typeface="SimSun" panose="02010600030101010101" pitchFamily="2" charset="-122"/>
                <a:ea typeface="SimSun" panose="02010600030101010101" pitchFamily="2" charset="-122"/>
              </a:rPr>
              <a:t>1011</a:t>
            </a:r>
            <a:r>
              <a:rPr lang="zh-CN" altLang="en-US" sz="1400" b="0" dirty="0">
                <a:solidFill>
                  <a:srgbClr val="FF3300"/>
                </a:solidFill>
                <a:latin typeface="SimSun" panose="02010600030101010101" pitchFamily="2" charset="-122"/>
                <a:ea typeface="SimSun" panose="02010600030101010101" pitchFamily="2" charset="-122"/>
              </a:rPr>
              <a:t> </a:t>
            </a:r>
            <a:r>
              <a:rPr lang="en-US" altLang="zh-CN" sz="1400" b="0" dirty="0">
                <a:solidFill>
                  <a:srgbClr val="FF3300"/>
                </a:solidFill>
                <a:latin typeface="SimSun" panose="02010600030101010101" pitchFamily="2" charset="-122"/>
                <a:ea typeface="SimSun" panose="02010600030101010101" pitchFamily="2" charset="-122"/>
              </a:rPr>
              <a:t>1010</a:t>
            </a:r>
            <a:r>
              <a:rPr lang="zh-CN" altLang="en-US" sz="1400" b="0" dirty="0">
                <a:solidFill>
                  <a:srgbClr val="FF3300"/>
                </a:solidFill>
                <a:latin typeface="SimSun" panose="02010600030101010101" pitchFamily="2" charset="-122"/>
                <a:ea typeface="SimSun" panose="02010600030101010101" pitchFamily="2" charset="-122"/>
              </a:rPr>
              <a:t> </a:t>
            </a:r>
            <a:r>
              <a:rPr lang="en-US" altLang="zh-CN" sz="1400" b="0" dirty="0">
                <a:solidFill>
                  <a:srgbClr val="FF3300"/>
                </a:solidFill>
                <a:latin typeface="SimSun" panose="02010600030101010101" pitchFamily="2" charset="-122"/>
                <a:ea typeface="SimSun" panose="02010600030101010101" pitchFamily="2" charset="-122"/>
              </a:rPr>
              <a:t>0100</a:t>
            </a:r>
            <a:r>
              <a:rPr lang="zh-CN" altLang="en-US" sz="1400" b="0" dirty="0">
                <a:solidFill>
                  <a:srgbClr val="FF3300"/>
                </a:solidFill>
                <a:latin typeface="SimSun" panose="02010600030101010101" pitchFamily="2" charset="-122"/>
                <a:ea typeface="SimSun" panose="02010600030101010101" pitchFamily="2" charset="-122"/>
              </a:rPr>
              <a:t> </a:t>
            </a:r>
            <a:r>
              <a:rPr lang="en-US" altLang="zh-CN" sz="1400" b="0" dirty="0">
                <a:solidFill>
                  <a:srgbClr val="FF3300"/>
                </a:solidFill>
                <a:latin typeface="SimSun" panose="02010600030101010101" pitchFamily="2" charset="-122"/>
                <a:ea typeface="SimSun" panose="02010600030101010101" pitchFamily="2" charset="-122"/>
              </a:rPr>
              <a:t>0101</a:t>
            </a:r>
            <a:endParaRPr lang="en-CN" sz="1400" b="0" dirty="0">
              <a:solidFill>
                <a:srgbClr val="FF3300"/>
              </a:solidFill>
            </a:endParaRPr>
          </a:p>
        </p:txBody>
      </p:sp>
    </p:spTree>
    <p:extLst>
      <p:ext uri="{BB962C8B-B14F-4D97-AF65-F5344CB8AC3E}">
        <p14:creationId xmlns:p14="http://schemas.microsoft.com/office/powerpoint/2010/main" val="1064079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4&amp;5</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的指令系统</a:t>
            </a:r>
          </a:p>
        </p:txBody>
      </p:sp>
      <p:sp>
        <p:nvSpPr>
          <p:cNvPr id="3" name="文本框 2"/>
          <p:cNvSpPr txBox="1"/>
          <p:nvPr/>
        </p:nvSpPr>
        <p:spPr>
          <a:xfrm>
            <a:off x="899592" y="1376772"/>
            <a:ext cx="4824536"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t>8086/8088</a:t>
            </a:r>
            <a:r>
              <a:rPr lang="zh-CN" altLang="en-US" dirty="0"/>
              <a:t>指令概述</a:t>
            </a:r>
          </a:p>
          <a:p>
            <a:pPr marL="342900" indent="-342900">
              <a:lnSpc>
                <a:spcPct val="160000"/>
              </a:lnSpc>
              <a:buClr>
                <a:srgbClr val="FF3300"/>
              </a:buClr>
              <a:buFont typeface="Wingdings" panose="05000000000000000000" charset="0"/>
              <a:buChar char=""/>
            </a:pPr>
            <a:r>
              <a:rPr lang="zh-CN" altLang="en-US" dirty="0"/>
              <a:t>数据传送指令</a:t>
            </a:r>
          </a:p>
          <a:p>
            <a:pPr marL="342900" indent="-342900">
              <a:lnSpc>
                <a:spcPct val="160000"/>
              </a:lnSpc>
              <a:buClr>
                <a:srgbClr val="FF3300"/>
              </a:buClr>
              <a:buFont typeface="Wingdings" panose="05000000000000000000" charset="0"/>
              <a:buChar char=""/>
            </a:pPr>
            <a:r>
              <a:rPr lang="zh-CN" altLang="en-US" dirty="0">
                <a:solidFill>
                  <a:srgbClr val="FF0000"/>
                </a:solidFill>
              </a:rPr>
              <a:t>算术指令</a:t>
            </a:r>
          </a:p>
          <a:p>
            <a:pPr marL="342900" indent="-342900">
              <a:lnSpc>
                <a:spcPct val="160000"/>
              </a:lnSpc>
              <a:buClr>
                <a:srgbClr val="FF3300"/>
              </a:buClr>
              <a:buFont typeface="Wingdings" panose="05000000000000000000" charset="0"/>
              <a:buChar char=""/>
            </a:pPr>
            <a:r>
              <a:rPr lang="zh-CN" altLang="en-US" dirty="0"/>
              <a:t>逻辑指令</a:t>
            </a:r>
          </a:p>
          <a:p>
            <a:pPr marL="342900" indent="-342900">
              <a:lnSpc>
                <a:spcPct val="160000"/>
              </a:lnSpc>
              <a:buClr>
                <a:srgbClr val="FF3300"/>
              </a:buClr>
              <a:buFont typeface="Wingdings" panose="05000000000000000000" charset="0"/>
              <a:buChar char=""/>
            </a:pPr>
            <a:r>
              <a:rPr lang="zh-CN" altLang="en-US" dirty="0"/>
              <a:t>串处理指令</a:t>
            </a:r>
          </a:p>
          <a:p>
            <a:pPr marL="342900" indent="-342900">
              <a:lnSpc>
                <a:spcPct val="160000"/>
              </a:lnSpc>
              <a:buClr>
                <a:srgbClr val="FF3300"/>
              </a:buClr>
              <a:buFont typeface="Wingdings" panose="05000000000000000000" charset="0"/>
              <a:buChar char=""/>
            </a:pPr>
            <a:r>
              <a:rPr lang="zh-CN" altLang="en-US" dirty="0"/>
              <a:t>处理机控制与杂项操作指令</a:t>
            </a:r>
            <a:endParaRPr lang="zh-CN" altLang="en-US" dirty="0">
              <a:sym typeface="+mn-ea"/>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46081"/>
          <p:cNvSpPr/>
          <p:nvPr/>
        </p:nvSpPr>
        <p:spPr>
          <a:xfrm>
            <a:off x="863588" y="1448780"/>
            <a:ext cx="6705600" cy="4248472"/>
          </a:xfrm>
          <a:prstGeom prst="rect">
            <a:avLst/>
          </a:prstGeom>
          <a:noFill/>
          <a:ln w="12700">
            <a:noFill/>
          </a:ln>
        </p:spPr>
        <p:txBody>
          <a:bodyPr/>
          <a:lstStyle/>
          <a:p>
            <a:pPr marL="1143000" lvl="2" indent="-228600" algn="just">
              <a:lnSpc>
                <a:spcPct val="115000"/>
              </a:lnSpc>
              <a:spcBef>
                <a:spcPct val="20000"/>
              </a:spcBef>
            </a:pPr>
            <a:r>
              <a:rPr lang="en-US" altLang="zh-CN" b="0" dirty="0">
                <a:solidFill>
                  <a:srgbClr val="000000"/>
                </a:solidFill>
                <a:latin typeface="Times New Roman" panose="02020603050405020304" pitchFamily="18" charset="0"/>
                <a:sym typeface="Symbol" panose="05050102010706020507" pitchFamily="18" charset="2"/>
              </a:rPr>
              <a:t>   </a:t>
            </a:r>
            <a:r>
              <a:rPr lang="zh-CN" altLang="en-US" b="0" dirty="0">
                <a:solidFill>
                  <a:srgbClr val="000000"/>
                </a:solidFill>
                <a:latin typeface="Times New Roman" panose="02020603050405020304" pitchFamily="18" charset="0"/>
                <a:ea typeface="楷体_GB2312" pitchFamily="49" charset="-122"/>
              </a:rPr>
              <a:t>加法指令</a:t>
            </a:r>
          </a:p>
          <a:p>
            <a:pPr marL="1143000" lvl="2" indent="-228600" algn="just">
              <a:lnSpc>
                <a:spcPct val="115000"/>
              </a:lnSpc>
              <a:spcBef>
                <a:spcPct val="20000"/>
              </a:spcBef>
            </a:pPr>
            <a:r>
              <a:rPr lang="zh-CN" altLang="en-US" b="0" dirty="0">
                <a:solidFill>
                  <a:srgbClr val="000000"/>
                </a:solidFill>
                <a:latin typeface="Times New Roman" panose="02020603050405020304" pitchFamily="18" charset="0"/>
              </a:rPr>
              <a:t>      </a:t>
            </a:r>
            <a:r>
              <a:rPr lang="en-US" altLang="zh-CN" b="0" dirty="0">
                <a:solidFill>
                  <a:srgbClr val="000000"/>
                </a:solidFill>
                <a:latin typeface="Times New Roman" panose="02020603050405020304" pitchFamily="18" charset="0"/>
              </a:rPr>
              <a:t>ADD</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ADC</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INC</a:t>
            </a:r>
          </a:p>
          <a:p>
            <a:pPr marL="1143000" lvl="2" indent="-228600" algn="just">
              <a:lnSpc>
                <a:spcPct val="115000"/>
              </a:lnSpc>
              <a:spcBef>
                <a:spcPct val="20000"/>
              </a:spcBef>
            </a:pPr>
            <a:r>
              <a:rPr lang="en-US" altLang="zh-CN" b="0" dirty="0">
                <a:solidFill>
                  <a:srgbClr val="000000"/>
                </a:solidFill>
                <a:latin typeface="Times New Roman" panose="02020603050405020304" pitchFamily="18" charset="0"/>
                <a:sym typeface="Symbol" panose="05050102010706020507" pitchFamily="18" charset="2"/>
              </a:rPr>
              <a:t>   </a:t>
            </a:r>
            <a:r>
              <a:rPr lang="zh-CN" altLang="en-US" b="0" dirty="0">
                <a:solidFill>
                  <a:srgbClr val="000000"/>
                </a:solidFill>
                <a:latin typeface="Times New Roman" panose="02020603050405020304" pitchFamily="18" charset="0"/>
                <a:ea typeface="楷体_GB2312" pitchFamily="49" charset="-122"/>
              </a:rPr>
              <a:t>减法指令</a:t>
            </a:r>
          </a:p>
          <a:p>
            <a:pPr marL="1143000" lvl="2" indent="-228600" algn="just">
              <a:lnSpc>
                <a:spcPct val="115000"/>
              </a:lnSpc>
              <a:spcBef>
                <a:spcPct val="20000"/>
              </a:spcBef>
            </a:pPr>
            <a:r>
              <a:rPr lang="zh-CN" altLang="en-US" b="0" dirty="0">
                <a:solidFill>
                  <a:srgbClr val="000000"/>
                </a:solidFill>
                <a:latin typeface="Times New Roman" panose="02020603050405020304" pitchFamily="18" charset="0"/>
              </a:rPr>
              <a:t>      </a:t>
            </a:r>
            <a:r>
              <a:rPr lang="en-US" altLang="zh-CN" b="0" dirty="0">
                <a:solidFill>
                  <a:srgbClr val="000000"/>
                </a:solidFill>
                <a:latin typeface="Times New Roman" panose="02020603050405020304" pitchFamily="18" charset="0"/>
              </a:rPr>
              <a:t>SUB</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SBB</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DEC</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NEG</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CMP</a:t>
            </a:r>
          </a:p>
          <a:p>
            <a:pPr marL="1143000" lvl="2" indent="-228600" algn="just">
              <a:lnSpc>
                <a:spcPct val="115000"/>
              </a:lnSpc>
              <a:spcBef>
                <a:spcPct val="20000"/>
              </a:spcBef>
            </a:pPr>
            <a:r>
              <a:rPr lang="en-US" altLang="zh-CN" b="0" dirty="0">
                <a:solidFill>
                  <a:srgbClr val="000000"/>
                </a:solidFill>
                <a:latin typeface="Times New Roman" panose="02020603050405020304" pitchFamily="18" charset="0"/>
                <a:sym typeface="Symbol" panose="05050102010706020507" pitchFamily="18" charset="2"/>
              </a:rPr>
              <a:t>   </a:t>
            </a:r>
            <a:r>
              <a:rPr lang="zh-CN" altLang="en-US" b="0" dirty="0">
                <a:solidFill>
                  <a:srgbClr val="000000"/>
                </a:solidFill>
                <a:latin typeface="Times New Roman" panose="02020603050405020304" pitchFamily="18" charset="0"/>
                <a:ea typeface="楷体_GB2312" pitchFamily="49" charset="-122"/>
              </a:rPr>
              <a:t>乘法指令</a:t>
            </a:r>
          </a:p>
          <a:p>
            <a:pPr marL="1143000" lvl="2" indent="-228600" algn="just">
              <a:lnSpc>
                <a:spcPct val="115000"/>
              </a:lnSpc>
              <a:spcBef>
                <a:spcPct val="20000"/>
              </a:spcBef>
            </a:pPr>
            <a:r>
              <a:rPr lang="zh-CN" altLang="en-US" b="0" dirty="0">
                <a:solidFill>
                  <a:srgbClr val="000000"/>
                </a:solidFill>
                <a:latin typeface="Times New Roman" panose="02020603050405020304" pitchFamily="18" charset="0"/>
              </a:rPr>
              <a:t>      </a:t>
            </a:r>
            <a:r>
              <a:rPr lang="en-US" altLang="zh-CN" b="0" dirty="0">
                <a:solidFill>
                  <a:srgbClr val="000000"/>
                </a:solidFill>
                <a:latin typeface="Times New Roman" panose="02020603050405020304" pitchFamily="18" charset="0"/>
              </a:rPr>
              <a:t>MUL</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IMUL  </a:t>
            </a:r>
          </a:p>
          <a:p>
            <a:pPr marL="1143000" lvl="2" indent="-228600" algn="just">
              <a:lnSpc>
                <a:spcPct val="115000"/>
              </a:lnSpc>
              <a:spcBef>
                <a:spcPct val="20000"/>
              </a:spcBef>
            </a:pPr>
            <a:r>
              <a:rPr lang="en-US" altLang="zh-CN" b="0" dirty="0">
                <a:solidFill>
                  <a:srgbClr val="000000"/>
                </a:solidFill>
                <a:latin typeface="Times New Roman" panose="02020603050405020304" pitchFamily="18" charset="0"/>
                <a:sym typeface="Symbol" panose="05050102010706020507" pitchFamily="18" charset="2"/>
              </a:rPr>
              <a:t>   </a:t>
            </a:r>
            <a:r>
              <a:rPr lang="zh-CN" altLang="en-US" b="0" dirty="0">
                <a:solidFill>
                  <a:srgbClr val="000000"/>
                </a:solidFill>
                <a:latin typeface="Times New Roman" panose="02020603050405020304" pitchFamily="18" charset="0"/>
                <a:ea typeface="楷体_GB2312" pitchFamily="49" charset="-122"/>
              </a:rPr>
              <a:t>除法指令</a:t>
            </a:r>
          </a:p>
          <a:p>
            <a:pPr marL="1143000" lvl="2" indent="-228600" algn="just">
              <a:lnSpc>
                <a:spcPct val="115000"/>
              </a:lnSpc>
              <a:spcBef>
                <a:spcPct val="20000"/>
              </a:spcBef>
            </a:pPr>
            <a:r>
              <a:rPr lang="zh-CN" altLang="en-US" b="0" dirty="0">
                <a:solidFill>
                  <a:srgbClr val="000000"/>
                </a:solidFill>
                <a:latin typeface="Times New Roman" panose="02020603050405020304" pitchFamily="18" charset="0"/>
              </a:rPr>
              <a:t>      </a:t>
            </a:r>
            <a:r>
              <a:rPr lang="en-US" altLang="zh-CN" b="0" dirty="0">
                <a:solidFill>
                  <a:srgbClr val="000000"/>
                </a:solidFill>
                <a:latin typeface="Times New Roman" panose="02020603050405020304" pitchFamily="18" charset="0"/>
              </a:rPr>
              <a:t>DIV</a:t>
            </a:r>
            <a:r>
              <a:rPr lang="zh-CN" altLang="en-US" b="0" dirty="0">
                <a:solidFill>
                  <a:srgbClr val="000000"/>
                </a:solidFill>
                <a:latin typeface="Times New Roman" panose="02020603050405020304" pitchFamily="18" charset="0"/>
              </a:rPr>
              <a:t>、</a:t>
            </a:r>
            <a:r>
              <a:rPr lang="en-US" altLang="zh-CN" b="0" dirty="0">
                <a:solidFill>
                  <a:srgbClr val="000000"/>
                </a:solidFill>
                <a:latin typeface="Times New Roman" panose="02020603050405020304" pitchFamily="18" charset="0"/>
              </a:rPr>
              <a:t>IDIV</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47105"/>
          <p:cNvSpPr txBox="1"/>
          <p:nvPr/>
        </p:nvSpPr>
        <p:spPr>
          <a:xfrm>
            <a:off x="1043608" y="1268760"/>
            <a:ext cx="7239000" cy="4288931"/>
          </a:xfrm>
          <a:prstGeom prst="rect">
            <a:avLst/>
          </a:prstGeom>
          <a:noFill/>
          <a:ln w="9525">
            <a:noFill/>
          </a:ln>
        </p:spPr>
        <p:txBody>
          <a:bodyPr>
            <a:spAutoFit/>
          </a:bodyPr>
          <a:lstStyle/>
          <a:p>
            <a:pPr algn="just" eaLnBrk="0" hangingPunct="0"/>
            <a:r>
              <a:rPr lang="en-US" altLang="zh-CN" sz="2000" b="0" dirty="0">
                <a:solidFill>
                  <a:srgbClr val="000000"/>
                </a:solidFill>
                <a:sym typeface="Symbol" panose="05050102010706020507" pitchFamily="18" charset="2"/>
              </a:rPr>
              <a:t>   </a:t>
            </a:r>
            <a:r>
              <a:rPr lang="zh-CN" altLang="en-US" sz="2000" b="0" dirty="0">
                <a:solidFill>
                  <a:srgbClr val="000000"/>
                </a:solidFill>
              </a:rPr>
              <a:t>加法指令</a:t>
            </a:r>
          </a:p>
          <a:p>
            <a:pPr algn="just" eaLnBrk="0" hangingPunct="0"/>
            <a:endParaRPr lang="zh-CN" altLang="en-US" sz="2000" b="0" dirty="0">
              <a:solidFill>
                <a:srgbClr val="000000"/>
              </a:solidFill>
            </a:endParaRPr>
          </a:p>
          <a:p>
            <a:pPr algn="just" eaLnBrk="0" hangingPunct="0"/>
            <a:r>
              <a:rPr lang="zh-CN" altLang="en-US" sz="2000" b="0" dirty="0">
                <a:solidFill>
                  <a:srgbClr val="000000"/>
                </a:solidFill>
                <a:sym typeface="Webdings" panose="05030102010509060703" pitchFamily="18" charset="2"/>
              </a:rPr>
              <a:t>     </a:t>
            </a:r>
            <a:r>
              <a:rPr lang="zh-CN" altLang="en-US" sz="2000" b="0" dirty="0">
                <a:solidFill>
                  <a:srgbClr val="000000"/>
                </a:solidFill>
              </a:rPr>
              <a:t>加法指令：    </a:t>
            </a:r>
            <a:r>
              <a:rPr lang="en-US" altLang="zh-CN" sz="2000" b="0" dirty="0">
                <a:solidFill>
                  <a:srgbClr val="000000"/>
                </a:solidFill>
              </a:rPr>
              <a:t>ADD  DST, SRC  </a:t>
            </a:r>
          </a:p>
          <a:p>
            <a:pPr algn="just" eaLnBrk="0" hangingPunct="0"/>
            <a:r>
              <a:rPr lang="en-US" altLang="zh-CN" sz="2000" b="0" dirty="0">
                <a:solidFill>
                  <a:srgbClr val="000000"/>
                </a:solidFill>
              </a:rPr>
              <a:t>     </a:t>
            </a:r>
            <a:r>
              <a:rPr lang="zh-CN" altLang="en-US" sz="2000" b="0" dirty="0">
                <a:solidFill>
                  <a:srgbClr val="000000"/>
                </a:solidFill>
              </a:rPr>
              <a:t>执行操作：    </a:t>
            </a:r>
            <a:r>
              <a:rPr lang="en-US" altLang="zh-CN" sz="2000" b="0" dirty="0">
                <a:solidFill>
                  <a:srgbClr val="000000"/>
                </a:solidFill>
              </a:rPr>
              <a:t>(DST)  </a:t>
            </a:r>
            <a:r>
              <a:rPr lang="en-US" altLang="zh-CN" sz="2000" b="0" dirty="0">
                <a:solidFill>
                  <a:srgbClr val="000000"/>
                </a:solidFill>
                <a:sym typeface="Symbol" panose="05050102010706020507" pitchFamily="18" charset="2"/>
              </a:rPr>
              <a:t></a:t>
            </a:r>
            <a:r>
              <a:rPr lang="en-US" altLang="zh-CN" sz="2000" b="0" dirty="0">
                <a:solidFill>
                  <a:srgbClr val="000000"/>
                </a:solidFill>
              </a:rPr>
              <a:t>  (SRC) + (DST)</a:t>
            </a:r>
          </a:p>
          <a:p>
            <a:pPr algn="just" eaLnBrk="0" hangingPunct="0"/>
            <a:endParaRPr lang="en-US" altLang="zh-CN" sz="2000" b="0" dirty="0">
              <a:solidFill>
                <a:srgbClr val="000000"/>
              </a:solidFill>
            </a:endParaRPr>
          </a:p>
          <a:p>
            <a:pPr algn="just" eaLnBrk="0" hangingPunct="0"/>
            <a:r>
              <a:rPr lang="en-US" altLang="zh-CN" sz="2000" b="0" dirty="0">
                <a:solidFill>
                  <a:srgbClr val="000000"/>
                </a:solidFill>
                <a:sym typeface="Webdings" panose="05030102010509060703" pitchFamily="18" charset="2"/>
              </a:rPr>
              <a:t>     </a:t>
            </a:r>
            <a:r>
              <a:rPr lang="zh-CN" altLang="en-US" sz="2000" b="0" dirty="0">
                <a:solidFill>
                  <a:srgbClr val="000000"/>
                </a:solidFill>
              </a:rPr>
              <a:t>带进位加法指令：  </a:t>
            </a:r>
            <a:r>
              <a:rPr lang="en-US" altLang="zh-CN" sz="2000" b="0" dirty="0">
                <a:solidFill>
                  <a:srgbClr val="000000"/>
                </a:solidFill>
              </a:rPr>
              <a:t>ADC  DST, SRC  </a:t>
            </a:r>
          </a:p>
          <a:p>
            <a:pPr algn="just" eaLnBrk="0" hangingPunct="0"/>
            <a:r>
              <a:rPr lang="en-US" altLang="zh-CN" sz="2000" b="0" dirty="0">
                <a:solidFill>
                  <a:srgbClr val="000000"/>
                </a:solidFill>
              </a:rPr>
              <a:t>     </a:t>
            </a:r>
            <a:r>
              <a:rPr lang="zh-CN" altLang="en-US" sz="2000" b="0" dirty="0">
                <a:solidFill>
                  <a:srgbClr val="000000"/>
                </a:solidFill>
              </a:rPr>
              <a:t>执行操作：    </a:t>
            </a:r>
            <a:r>
              <a:rPr lang="en-US" altLang="zh-CN" sz="2000" b="0" dirty="0">
                <a:solidFill>
                  <a:srgbClr val="000000"/>
                </a:solidFill>
              </a:rPr>
              <a:t>(DST)  </a:t>
            </a:r>
            <a:r>
              <a:rPr lang="en-US" altLang="zh-CN" sz="2000" b="0" dirty="0">
                <a:solidFill>
                  <a:srgbClr val="000000"/>
                </a:solidFill>
                <a:sym typeface="Symbol" panose="05050102010706020507" pitchFamily="18" charset="2"/>
              </a:rPr>
              <a:t></a:t>
            </a:r>
            <a:r>
              <a:rPr lang="en-US" altLang="zh-CN" sz="2000" b="0" dirty="0">
                <a:solidFill>
                  <a:srgbClr val="000000"/>
                </a:solidFill>
              </a:rPr>
              <a:t>  (SRC) + (DST) + CF</a:t>
            </a:r>
          </a:p>
          <a:p>
            <a:pPr algn="just" eaLnBrk="0" hangingPunct="0"/>
            <a:endParaRPr lang="en-US" altLang="zh-CN" sz="2000" b="0" dirty="0">
              <a:solidFill>
                <a:srgbClr val="000000"/>
              </a:solidFill>
            </a:endParaRPr>
          </a:p>
          <a:p>
            <a:pPr algn="just" eaLnBrk="0" hangingPunct="0"/>
            <a:r>
              <a:rPr lang="en-US" altLang="zh-CN" sz="2000" b="0" dirty="0">
                <a:solidFill>
                  <a:srgbClr val="000000"/>
                </a:solidFill>
                <a:sym typeface="Webdings" panose="05030102010509060703" pitchFamily="18" charset="2"/>
              </a:rPr>
              <a:t>     </a:t>
            </a:r>
            <a:r>
              <a:rPr lang="zh-CN" altLang="en-US" sz="2000" b="0" dirty="0">
                <a:solidFill>
                  <a:srgbClr val="000000"/>
                </a:solidFill>
              </a:rPr>
              <a:t>加</a:t>
            </a:r>
            <a:r>
              <a:rPr lang="en-US" altLang="zh-CN" sz="2000" b="0" dirty="0">
                <a:solidFill>
                  <a:srgbClr val="000000"/>
                </a:solidFill>
              </a:rPr>
              <a:t>1</a:t>
            </a:r>
            <a:r>
              <a:rPr lang="zh-CN" altLang="en-US" sz="2000" b="0" dirty="0">
                <a:solidFill>
                  <a:srgbClr val="000000"/>
                </a:solidFill>
              </a:rPr>
              <a:t>指令：        </a:t>
            </a:r>
            <a:r>
              <a:rPr lang="en-US" altLang="zh-CN" sz="2000" b="0" dirty="0">
                <a:solidFill>
                  <a:srgbClr val="000000"/>
                </a:solidFill>
              </a:rPr>
              <a:t>INC  OPR  </a:t>
            </a:r>
          </a:p>
          <a:p>
            <a:pPr algn="just" eaLnBrk="0" hangingPunct="0"/>
            <a:r>
              <a:rPr lang="en-US" altLang="zh-CN" sz="2000" b="0" dirty="0">
                <a:solidFill>
                  <a:srgbClr val="000000"/>
                </a:solidFill>
              </a:rPr>
              <a:t>     </a:t>
            </a:r>
            <a:r>
              <a:rPr lang="zh-CN" altLang="en-US" sz="2000" b="0" dirty="0">
                <a:solidFill>
                  <a:srgbClr val="000000"/>
                </a:solidFill>
              </a:rPr>
              <a:t>执行操作：      </a:t>
            </a:r>
            <a:r>
              <a:rPr lang="en-US" altLang="zh-CN" sz="2000" b="0" dirty="0">
                <a:solidFill>
                  <a:srgbClr val="000000"/>
                </a:solidFill>
              </a:rPr>
              <a:t>(OPR)  </a:t>
            </a:r>
            <a:r>
              <a:rPr lang="en-US" altLang="zh-CN" sz="2000" b="0" dirty="0">
                <a:solidFill>
                  <a:srgbClr val="000000"/>
                </a:solidFill>
                <a:sym typeface="Symbol" panose="05050102010706020507" pitchFamily="18" charset="2"/>
              </a:rPr>
              <a:t></a:t>
            </a:r>
            <a:r>
              <a:rPr lang="en-US" altLang="zh-CN" sz="2000" b="0" dirty="0">
                <a:solidFill>
                  <a:srgbClr val="000000"/>
                </a:solidFill>
              </a:rPr>
              <a:t>  (OPR) + 1</a:t>
            </a:r>
          </a:p>
          <a:p>
            <a:pPr algn="just" eaLnBrk="0" hangingPunct="0"/>
            <a:endParaRPr lang="en-US" altLang="zh-CN" sz="2000" b="0" dirty="0">
              <a:solidFill>
                <a:srgbClr val="000000"/>
              </a:solidFill>
            </a:endParaRPr>
          </a:p>
          <a:p>
            <a:pPr eaLnBrk="0" hangingPunct="0">
              <a:lnSpc>
                <a:spcPct val="140000"/>
              </a:lnSpc>
            </a:pPr>
            <a:r>
              <a:rPr lang="zh-CN" altLang="en-US" sz="2000" b="0" dirty="0">
                <a:solidFill>
                  <a:srgbClr val="000000"/>
                </a:solidFill>
                <a:ea typeface="楷体_GB2312" pitchFamily="49" charset="-122"/>
              </a:rPr>
              <a:t>注意</a:t>
            </a:r>
            <a:r>
              <a:rPr lang="en-US" altLang="zh-CN" sz="2000" b="0" dirty="0">
                <a:solidFill>
                  <a:srgbClr val="000000"/>
                </a:solidFill>
                <a:ea typeface="楷体_GB2312" pitchFamily="49" charset="-122"/>
              </a:rPr>
              <a:t>:             </a:t>
            </a:r>
          </a:p>
          <a:p>
            <a:pPr eaLnBrk="0" hangingPunct="0">
              <a:lnSpc>
                <a:spcPct val="140000"/>
              </a:lnSpc>
            </a:pPr>
            <a:r>
              <a:rPr lang="zh-CN" altLang="zh-CN" sz="2000" b="0" dirty="0">
                <a:solidFill>
                  <a:srgbClr val="000000"/>
                </a:solidFill>
                <a:ea typeface="楷体_GB2312" pitchFamily="49" charset="-122"/>
                <a:sym typeface="Symbol" panose="05050102010706020507" pitchFamily="18" charset="2"/>
              </a:rPr>
              <a:t>   *  除INC指令</a:t>
            </a:r>
            <a:r>
              <a:rPr lang="zh-CN" altLang="en-US" sz="2000" b="0" dirty="0">
                <a:solidFill>
                  <a:srgbClr val="000000"/>
                </a:solidFill>
                <a:ea typeface="楷体_GB2312" pitchFamily="49" charset="-122"/>
                <a:sym typeface="Symbol" panose="05050102010706020507" pitchFamily="18" charset="2"/>
              </a:rPr>
              <a:t>不影响</a:t>
            </a:r>
            <a:r>
              <a:rPr lang="en-US" altLang="zh-CN" sz="2000" b="0" dirty="0">
                <a:solidFill>
                  <a:srgbClr val="000000"/>
                </a:solidFill>
                <a:ea typeface="楷体_GB2312" pitchFamily="49" charset="-122"/>
                <a:sym typeface="Symbol" panose="05050102010706020507" pitchFamily="18" charset="2"/>
              </a:rPr>
              <a:t>CF</a:t>
            </a:r>
            <a:r>
              <a:rPr lang="zh-CN" altLang="en-US" sz="2000" b="0" dirty="0">
                <a:solidFill>
                  <a:srgbClr val="000000"/>
                </a:solidFill>
                <a:ea typeface="楷体_GB2312" pitchFamily="49" charset="-122"/>
                <a:sym typeface="Symbol" panose="05050102010706020507" pitchFamily="18" charset="2"/>
              </a:rPr>
              <a:t>标志外，均对条件标志位有影响。</a:t>
            </a:r>
            <a:endParaRPr lang="en-US" altLang="zh-CN" sz="2000" b="0" dirty="0">
              <a:solidFill>
                <a:srgbClr val="000000"/>
              </a:solidFill>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49153"/>
          <p:cNvSpPr txBox="1"/>
          <p:nvPr/>
        </p:nvSpPr>
        <p:spPr>
          <a:xfrm>
            <a:off x="1236564" y="944724"/>
            <a:ext cx="7391400" cy="430887"/>
          </a:xfrm>
          <a:prstGeom prst="rect">
            <a:avLst/>
          </a:prstGeom>
          <a:noFill/>
          <a:ln w="12700">
            <a:noFill/>
          </a:ln>
        </p:spPr>
        <p:txBody>
          <a:bodyPr>
            <a:spAutoFit/>
          </a:bodyPr>
          <a:lstStyle/>
          <a:p>
            <a:pPr>
              <a:spcBef>
                <a:spcPct val="50000"/>
              </a:spcBef>
            </a:pPr>
            <a:r>
              <a:rPr lang="zh-CN" altLang="en-US" sz="2200" b="0" dirty="0">
                <a:solidFill>
                  <a:srgbClr val="000000"/>
                </a:solidFill>
                <a:latin typeface="Times New Roman" panose="02020603050405020304" pitchFamily="18" charset="0"/>
              </a:rPr>
              <a:t>举例</a:t>
            </a:r>
            <a:r>
              <a:rPr lang="zh-CN" altLang="zh-CN" sz="2200" b="0" dirty="0">
                <a:solidFill>
                  <a:srgbClr val="000000"/>
                </a:solidFill>
                <a:latin typeface="Times New Roman" panose="02020603050405020304" pitchFamily="18" charset="0"/>
              </a:rPr>
              <a:t>:   n=8 bit   带符号数</a:t>
            </a:r>
            <a:r>
              <a:rPr lang="en-US" altLang="zh-CN" sz="2200" b="0" dirty="0">
                <a:solidFill>
                  <a:srgbClr val="000000"/>
                </a:solidFill>
                <a:latin typeface="Times New Roman" panose="02020603050405020304" pitchFamily="18" charset="0"/>
              </a:rPr>
              <a:t>(-128~127)  , </a:t>
            </a:r>
            <a:r>
              <a:rPr lang="zh-CN" altLang="en-US" sz="2200" b="0" dirty="0">
                <a:solidFill>
                  <a:srgbClr val="000000"/>
                </a:solidFill>
                <a:latin typeface="Times New Roman" panose="02020603050405020304" pitchFamily="18" charset="0"/>
              </a:rPr>
              <a:t>无符号数</a:t>
            </a:r>
            <a:r>
              <a:rPr lang="en-US" altLang="zh-CN" sz="2200" b="0" dirty="0">
                <a:solidFill>
                  <a:srgbClr val="000000"/>
                </a:solidFill>
                <a:latin typeface="Times New Roman" panose="02020603050405020304" pitchFamily="18" charset="0"/>
              </a:rPr>
              <a:t>(0~255)</a:t>
            </a:r>
          </a:p>
        </p:txBody>
      </p:sp>
      <p:sp>
        <p:nvSpPr>
          <p:cNvPr id="49155" name="矩形 49154"/>
          <p:cNvSpPr/>
          <p:nvPr/>
        </p:nvSpPr>
        <p:spPr>
          <a:xfrm>
            <a:off x="719572" y="1645940"/>
            <a:ext cx="3429000" cy="1808162"/>
          </a:xfrm>
          <a:prstGeom prst="rect">
            <a:avLst/>
          </a:prstGeom>
          <a:noFill/>
          <a:ln w="12700">
            <a:noFill/>
          </a:ln>
        </p:spPr>
        <p:txBody>
          <a:bodyPr>
            <a:spAutoFit/>
          </a:bodyPr>
          <a:lstStyle/>
          <a:p>
            <a:pPr>
              <a:lnSpc>
                <a:spcPct val="70000"/>
              </a:lnSpc>
              <a:spcBef>
                <a:spcPct val="50000"/>
              </a:spcBef>
            </a:pPr>
            <a:r>
              <a:rPr lang="en-US" altLang="zh-CN"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0 0 0 0   0 1 0 0</a:t>
            </a:r>
          </a:p>
          <a:p>
            <a:pPr>
              <a:lnSpc>
                <a:spcPct val="70000"/>
              </a:lnSpc>
              <a:spcBef>
                <a:spcPct val="50000"/>
              </a:spcBef>
            </a:pPr>
            <a:r>
              <a:rPr lang="en-US" altLang="zh-CN" sz="2000" b="1" dirty="0">
                <a:solidFill>
                  <a:srgbClr val="000000"/>
                </a:solidFill>
                <a:latin typeface="Times New Roman" panose="02020603050405020304" pitchFamily="18" charset="0"/>
              </a:rPr>
              <a:t>        +  0 0 0 0   1 0 1 1</a:t>
            </a:r>
          </a:p>
          <a:p>
            <a:pPr>
              <a:lnSpc>
                <a:spcPct val="70000"/>
              </a:lnSpc>
              <a:spcBef>
                <a:spcPct val="50000"/>
              </a:spcBef>
            </a:pPr>
            <a:r>
              <a:rPr lang="en-US" altLang="zh-CN" sz="2000" b="1" dirty="0">
                <a:solidFill>
                  <a:srgbClr val="000000"/>
                </a:solidFill>
                <a:latin typeface="Times New Roman" panose="02020603050405020304" pitchFamily="18" charset="0"/>
              </a:rPr>
              <a:t>            0 0 0 0   1 1 1 1</a:t>
            </a:r>
          </a:p>
          <a:p>
            <a:pPr>
              <a:lnSpc>
                <a:spcPct val="70000"/>
              </a:lnSpc>
              <a:spcBef>
                <a:spcPct val="50000"/>
              </a:spcBef>
            </a:pPr>
            <a:r>
              <a:rPr lang="zh-CN" altLang="en-US" sz="2000" b="1" dirty="0">
                <a:solidFill>
                  <a:srgbClr val="000000"/>
                </a:solidFill>
                <a:latin typeface="Times New Roman" panose="02020603050405020304" pitchFamily="18" charset="0"/>
              </a:rPr>
              <a:t>带：</a:t>
            </a:r>
            <a:r>
              <a:rPr lang="en-US" altLang="zh-CN" sz="2000" b="1" dirty="0">
                <a:solidFill>
                  <a:srgbClr val="000000"/>
                </a:solidFill>
                <a:latin typeface="Times New Roman" panose="02020603050405020304" pitchFamily="18" charset="0"/>
              </a:rPr>
              <a:t>(+4)+(+11)=+15    OF=0</a:t>
            </a:r>
          </a:p>
          <a:p>
            <a:pPr>
              <a:lnSpc>
                <a:spcPct val="70000"/>
              </a:lnSpc>
              <a:spcBef>
                <a:spcPct val="50000"/>
              </a:spcBef>
            </a:pPr>
            <a:r>
              <a:rPr lang="zh-CN" altLang="en-US" sz="2000" b="1" dirty="0">
                <a:solidFill>
                  <a:srgbClr val="000000"/>
                </a:solidFill>
                <a:latin typeface="Times New Roman" panose="02020603050405020304" pitchFamily="18" charset="0"/>
              </a:rPr>
              <a:t>无：</a:t>
            </a:r>
            <a:r>
              <a:rPr lang="en-US" altLang="zh-CN" sz="2000" b="1" dirty="0">
                <a:solidFill>
                  <a:srgbClr val="000000"/>
                </a:solidFill>
                <a:latin typeface="Times New Roman" panose="02020603050405020304" pitchFamily="18" charset="0"/>
              </a:rPr>
              <a:t>4+11=15                CF=0</a:t>
            </a:r>
          </a:p>
        </p:txBody>
      </p:sp>
      <p:sp>
        <p:nvSpPr>
          <p:cNvPr id="49156" name="直接连接符 49155"/>
          <p:cNvSpPr/>
          <p:nvPr/>
        </p:nvSpPr>
        <p:spPr>
          <a:xfrm>
            <a:off x="1284784" y="2390477"/>
            <a:ext cx="2362200" cy="0"/>
          </a:xfrm>
          <a:prstGeom prst="line">
            <a:avLst/>
          </a:prstGeom>
          <a:ln w="12700" cap="sq" cmpd="sng">
            <a:solidFill>
              <a:schemeClr val="bg2"/>
            </a:solidFill>
            <a:prstDash val="solid"/>
            <a:headEnd type="none" w="sm" len="sm"/>
            <a:tailEnd type="none" w="sm" len="sm"/>
          </a:ln>
        </p:spPr>
      </p:sp>
      <p:sp>
        <p:nvSpPr>
          <p:cNvPr id="49157" name="矩形 49156"/>
          <p:cNvSpPr/>
          <p:nvPr/>
        </p:nvSpPr>
        <p:spPr>
          <a:xfrm>
            <a:off x="647564" y="1476077"/>
            <a:ext cx="3685220" cy="2057400"/>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58" name="矩形 49157"/>
          <p:cNvSpPr/>
          <p:nvPr/>
        </p:nvSpPr>
        <p:spPr>
          <a:xfrm>
            <a:off x="827584" y="3533477"/>
            <a:ext cx="3506788"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带符号数和无符号数都不溢出</a:t>
            </a:r>
          </a:p>
        </p:txBody>
      </p:sp>
      <p:sp>
        <p:nvSpPr>
          <p:cNvPr id="49159" name="直接连接符 49158"/>
          <p:cNvSpPr/>
          <p:nvPr/>
        </p:nvSpPr>
        <p:spPr>
          <a:xfrm>
            <a:off x="5094784" y="4901803"/>
            <a:ext cx="2362200" cy="0"/>
          </a:xfrm>
          <a:prstGeom prst="line">
            <a:avLst/>
          </a:prstGeom>
          <a:ln w="12700" cap="sq" cmpd="sng">
            <a:solidFill>
              <a:schemeClr val="bg2"/>
            </a:solidFill>
            <a:prstDash val="solid"/>
            <a:headEnd type="none" w="sm" len="sm"/>
            <a:tailEnd type="none" w="sm" len="sm"/>
          </a:ln>
        </p:spPr>
      </p:sp>
      <p:sp>
        <p:nvSpPr>
          <p:cNvPr id="49160" name="矩形 49159"/>
          <p:cNvSpPr/>
          <p:nvPr/>
        </p:nvSpPr>
        <p:spPr>
          <a:xfrm>
            <a:off x="4713784" y="4215916"/>
            <a:ext cx="3746648" cy="2057400"/>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61" name="矩形 49160"/>
          <p:cNvSpPr/>
          <p:nvPr/>
        </p:nvSpPr>
        <p:spPr>
          <a:xfrm>
            <a:off x="4713784" y="4292116"/>
            <a:ext cx="3581400" cy="1948226"/>
          </a:xfrm>
          <a:prstGeom prst="rect">
            <a:avLst/>
          </a:prstGeom>
          <a:noFill/>
          <a:ln w="12700">
            <a:noFill/>
          </a:ln>
        </p:spPr>
        <p:txBody>
          <a:bodyPr wrap="square">
            <a:spAutoFit/>
          </a:bodyPr>
          <a:lstStyle/>
          <a:p>
            <a:pPr>
              <a:lnSpc>
                <a:spcPct val="70000"/>
              </a:lnSpc>
              <a:spcBef>
                <a:spcPct val="50000"/>
              </a:spcBef>
            </a:pPr>
            <a:r>
              <a:rPr lang="en-US" altLang="zh-CN" sz="1800" b="1" dirty="0">
                <a:solidFill>
                  <a:srgbClr val="000000"/>
                </a:solidFill>
              </a:rPr>
              <a:t>            0 0 0 0   1 0 0 1 </a:t>
            </a:r>
          </a:p>
          <a:p>
            <a:pPr>
              <a:lnSpc>
                <a:spcPct val="70000"/>
              </a:lnSpc>
              <a:spcBef>
                <a:spcPct val="50000"/>
              </a:spcBef>
            </a:pPr>
            <a:r>
              <a:rPr lang="en-US" altLang="zh-CN" sz="1800" b="1" dirty="0">
                <a:solidFill>
                  <a:srgbClr val="000000"/>
                </a:solidFill>
              </a:rPr>
              <a:t>        +  0 1 1 1   1 1 0 0</a:t>
            </a:r>
          </a:p>
          <a:p>
            <a:pPr>
              <a:lnSpc>
                <a:spcPct val="70000"/>
              </a:lnSpc>
              <a:spcBef>
                <a:spcPct val="50000"/>
              </a:spcBef>
            </a:pPr>
            <a:r>
              <a:rPr lang="en-US" altLang="zh-CN" sz="1800" b="1" dirty="0">
                <a:solidFill>
                  <a:srgbClr val="000000"/>
                </a:solidFill>
              </a:rPr>
              <a:t>            1 0 0 0   0 1 0 1</a:t>
            </a:r>
          </a:p>
          <a:p>
            <a:pPr>
              <a:lnSpc>
                <a:spcPct val="70000"/>
              </a:lnSpc>
              <a:spcBef>
                <a:spcPct val="50000"/>
              </a:spcBef>
            </a:pPr>
            <a:r>
              <a:rPr lang="en-US" altLang="zh-CN" sz="1800" b="1" dirty="0">
                <a:solidFill>
                  <a:srgbClr val="000000"/>
                </a:solidFill>
              </a:rPr>
              <a:t> </a:t>
            </a:r>
            <a:r>
              <a:rPr lang="zh-CN" altLang="en-US" sz="1800" b="1" dirty="0">
                <a:solidFill>
                  <a:srgbClr val="000000"/>
                </a:solidFill>
              </a:rPr>
              <a:t>带</a:t>
            </a:r>
            <a:r>
              <a:rPr lang="en-US" altLang="zh-CN" sz="1800" b="1" dirty="0">
                <a:solidFill>
                  <a:srgbClr val="000000"/>
                </a:solidFill>
              </a:rPr>
              <a:t>:  (+9)+(+124)=133</a:t>
            </a:r>
          </a:p>
          <a:p>
            <a:pPr>
              <a:lnSpc>
                <a:spcPct val="70000"/>
              </a:lnSpc>
              <a:spcBef>
                <a:spcPct val="50000"/>
              </a:spcBef>
            </a:pPr>
            <a:r>
              <a:rPr lang="en-US" altLang="zh-CN" sz="1800" dirty="0">
                <a:solidFill>
                  <a:srgbClr val="000000"/>
                </a:solidFill>
              </a:rPr>
              <a:t>	</a:t>
            </a:r>
            <a:r>
              <a:rPr lang="zh-CN" altLang="en-US" sz="1800" b="1" dirty="0">
                <a:solidFill>
                  <a:srgbClr val="000000"/>
                </a:solidFill>
              </a:rPr>
              <a:t>现为：</a:t>
            </a:r>
            <a:r>
              <a:rPr lang="en-US" altLang="zh-CN" sz="1800" b="1" dirty="0">
                <a:solidFill>
                  <a:srgbClr val="000000"/>
                </a:solidFill>
              </a:rPr>
              <a:t>-123      OF=1</a:t>
            </a:r>
            <a:r>
              <a:rPr lang="zh-CN" altLang="en-US" sz="1800" dirty="0">
                <a:solidFill>
                  <a:srgbClr val="FF3300"/>
                </a:solidFill>
              </a:rPr>
              <a:t> </a:t>
            </a:r>
            <a:endParaRPr lang="en-US" altLang="zh-CN" sz="1800" b="1" dirty="0">
              <a:solidFill>
                <a:srgbClr val="000000"/>
              </a:solidFill>
            </a:endParaRPr>
          </a:p>
          <a:p>
            <a:pPr>
              <a:lnSpc>
                <a:spcPct val="70000"/>
              </a:lnSpc>
              <a:spcBef>
                <a:spcPct val="50000"/>
              </a:spcBef>
            </a:pPr>
            <a:r>
              <a:rPr lang="en-US" altLang="zh-CN" sz="1800" b="1" dirty="0">
                <a:solidFill>
                  <a:srgbClr val="000000"/>
                </a:solidFill>
              </a:rPr>
              <a:t> </a:t>
            </a:r>
            <a:r>
              <a:rPr lang="zh-CN" altLang="en-US" sz="1800" b="1" dirty="0">
                <a:solidFill>
                  <a:srgbClr val="000000"/>
                </a:solidFill>
              </a:rPr>
              <a:t>无</a:t>
            </a:r>
            <a:r>
              <a:rPr lang="en-US" altLang="zh-CN" sz="1800" b="1" dirty="0">
                <a:solidFill>
                  <a:srgbClr val="000000"/>
                </a:solidFill>
              </a:rPr>
              <a:t>:  9+124=133               CF=0</a:t>
            </a:r>
          </a:p>
        </p:txBody>
      </p:sp>
      <p:sp>
        <p:nvSpPr>
          <p:cNvPr id="49162" name="矩形 49161"/>
          <p:cNvSpPr/>
          <p:nvPr/>
        </p:nvSpPr>
        <p:spPr>
          <a:xfrm>
            <a:off x="5551984" y="6236481"/>
            <a:ext cx="1717675"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带符号数溢出</a:t>
            </a:r>
          </a:p>
        </p:txBody>
      </p:sp>
      <p:sp>
        <p:nvSpPr>
          <p:cNvPr id="49163" name="矩形 49162"/>
          <p:cNvSpPr/>
          <p:nvPr/>
        </p:nvSpPr>
        <p:spPr>
          <a:xfrm>
            <a:off x="1741984" y="6200477"/>
            <a:ext cx="1717675"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无符号数溢出</a:t>
            </a:r>
          </a:p>
        </p:txBody>
      </p:sp>
      <p:sp>
        <p:nvSpPr>
          <p:cNvPr id="49164" name="直接连接符 49163"/>
          <p:cNvSpPr/>
          <p:nvPr/>
        </p:nvSpPr>
        <p:spPr>
          <a:xfrm>
            <a:off x="1259632" y="5017368"/>
            <a:ext cx="2362200" cy="0"/>
          </a:xfrm>
          <a:prstGeom prst="line">
            <a:avLst/>
          </a:prstGeom>
          <a:ln w="12700" cap="sq" cmpd="sng">
            <a:solidFill>
              <a:schemeClr val="bg2"/>
            </a:solidFill>
            <a:prstDash val="solid"/>
            <a:headEnd type="none" w="sm" len="sm"/>
            <a:tailEnd type="none" w="sm" len="sm"/>
          </a:ln>
        </p:spPr>
      </p:sp>
      <p:sp>
        <p:nvSpPr>
          <p:cNvPr id="49165" name="矩形 49164"/>
          <p:cNvSpPr/>
          <p:nvPr/>
        </p:nvSpPr>
        <p:spPr>
          <a:xfrm>
            <a:off x="647564" y="4219277"/>
            <a:ext cx="3685220" cy="2057400"/>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66" name="矩形 49165"/>
          <p:cNvSpPr/>
          <p:nvPr/>
        </p:nvSpPr>
        <p:spPr>
          <a:xfrm>
            <a:off x="795772" y="4371677"/>
            <a:ext cx="3276600" cy="1969770"/>
          </a:xfrm>
          <a:prstGeom prst="rect">
            <a:avLst/>
          </a:prstGeom>
          <a:noFill/>
          <a:ln w="12700">
            <a:noFill/>
          </a:ln>
        </p:spPr>
        <p:txBody>
          <a:bodyPr>
            <a:spAutoFit/>
          </a:bodyPr>
          <a:lstStyle/>
          <a:p>
            <a:pPr>
              <a:lnSpc>
                <a:spcPct val="70000"/>
              </a:lnSpc>
              <a:spcBef>
                <a:spcPct val="50000"/>
              </a:spcBef>
            </a:pPr>
            <a:r>
              <a:rPr lang="en-US" altLang="zh-CN" sz="2000" b="1" dirty="0">
                <a:solidFill>
                  <a:srgbClr val="000000"/>
                </a:solidFill>
                <a:latin typeface="Times New Roman" panose="02020603050405020304" pitchFamily="18" charset="0"/>
              </a:rPr>
              <a:t>            </a:t>
            </a:r>
            <a:r>
              <a:rPr lang="en-US" altLang="zh-CN" sz="1800" b="1" dirty="0">
                <a:solidFill>
                  <a:srgbClr val="000000"/>
                </a:solidFill>
              </a:rPr>
              <a:t>0 0 0 0   0 1 1 1</a:t>
            </a:r>
          </a:p>
          <a:p>
            <a:pPr>
              <a:lnSpc>
                <a:spcPct val="70000"/>
              </a:lnSpc>
              <a:spcBef>
                <a:spcPct val="50000"/>
              </a:spcBef>
            </a:pPr>
            <a:r>
              <a:rPr lang="en-US" altLang="zh-CN" sz="1800" b="1" dirty="0">
                <a:solidFill>
                  <a:srgbClr val="000000"/>
                </a:solidFill>
              </a:rPr>
              <a:t>        +   1 1 1 1   1 0 1 1</a:t>
            </a:r>
          </a:p>
          <a:p>
            <a:pPr>
              <a:lnSpc>
                <a:spcPct val="70000"/>
              </a:lnSpc>
              <a:spcBef>
                <a:spcPct val="50000"/>
              </a:spcBef>
            </a:pPr>
            <a:r>
              <a:rPr lang="en-US" altLang="zh-CN" sz="1800" b="1" dirty="0">
                <a:solidFill>
                  <a:srgbClr val="000000"/>
                </a:solidFill>
              </a:rPr>
              <a:t>        1   0 0 0 0   0 0 1 0</a:t>
            </a:r>
          </a:p>
          <a:p>
            <a:pPr>
              <a:lnSpc>
                <a:spcPct val="70000"/>
              </a:lnSpc>
              <a:spcBef>
                <a:spcPct val="50000"/>
              </a:spcBef>
            </a:pPr>
            <a:r>
              <a:rPr lang="zh-CN" altLang="en-US" sz="1800" b="1" dirty="0">
                <a:solidFill>
                  <a:srgbClr val="000000"/>
                </a:solidFill>
              </a:rPr>
              <a:t>带：</a:t>
            </a:r>
            <a:r>
              <a:rPr lang="en-US" altLang="zh-CN" sz="1800" b="1" dirty="0">
                <a:solidFill>
                  <a:srgbClr val="000000"/>
                </a:solidFill>
              </a:rPr>
              <a:t>(+7)+(-5)=+2    OF=0</a:t>
            </a:r>
          </a:p>
          <a:p>
            <a:pPr>
              <a:lnSpc>
                <a:spcPct val="70000"/>
              </a:lnSpc>
              <a:spcBef>
                <a:spcPct val="50000"/>
              </a:spcBef>
            </a:pPr>
            <a:r>
              <a:rPr lang="zh-CN" altLang="en-US" sz="1800" b="1" dirty="0">
                <a:solidFill>
                  <a:srgbClr val="000000"/>
                </a:solidFill>
              </a:rPr>
              <a:t>无：</a:t>
            </a:r>
            <a:r>
              <a:rPr lang="en-US" altLang="zh-CN" sz="1800" b="1" dirty="0">
                <a:solidFill>
                  <a:srgbClr val="000000"/>
                </a:solidFill>
              </a:rPr>
              <a:t>7+251=258</a:t>
            </a:r>
          </a:p>
          <a:p>
            <a:pPr>
              <a:lnSpc>
                <a:spcPct val="70000"/>
              </a:lnSpc>
              <a:spcBef>
                <a:spcPct val="50000"/>
              </a:spcBef>
            </a:pPr>
            <a:r>
              <a:rPr lang="en-US" altLang="zh-CN" sz="1800" dirty="0">
                <a:solidFill>
                  <a:srgbClr val="000000"/>
                </a:solidFill>
              </a:rPr>
              <a:t>	</a:t>
            </a:r>
            <a:r>
              <a:rPr lang="zh-CN" altLang="en-US" sz="1800" dirty="0">
                <a:solidFill>
                  <a:srgbClr val="000000"/>
                </a:solidFill>
              </a:rPr>
              <a:t>现为：</a:t>
            </a:r>
            <a:r>
              <a:rPr lang="en-US" altLang="zh-CN" sz="1800" dirty="0">
                <a:solidFill>
                  <a:srgbClr val="000000"/>
                </a:solidFill>
              </a:rPr>
              <a:t>2</a:t>
            </a:r>
            <a:r>
              <a:rPr lang="en-US" altLang="zh-CN" sz="1800" b="1" dirty="0">
                <a:solidFill>
                  <a:srgbClr val="000000"/>
                </a:solidFill>
              </a:rPr>
              <a:t>        CF=1   </a:t>
            </a:r>
            <a:endParaRPr lang="en-US" altLang="zh-CN" sz="1800" b="1" dirty="0">
              <a:solidFill>
                <a:srgbClr val="FF3300"/>
              </a:solidFill>
            </a:endParaRPr>
          </a:p>
        </p:txBody>
      </p:sp>
      <p:sp>
        <p:nvSpPr>
          <p:cNvPr id="49167" name="直接连接符 49166"/>
          <p:cNvSpPr/>
          <p:nvPr/>
        </p:nvSpPr>
        <p:spPr>
          <a:xfrm flipH="1">
            <a:off x="1564432" y="4941168"/>
            <a:ext cx="152400" cy="0"/>
          </a:xfrm>
          <a:prstGeom prst="line">
            <a:avLst/>
          </a:prstGeom>
          <a:ln w="12700" cap="sq" cmpd="sng">
            <a:solidFill>
              <a:schemeClr val="bg2"/>
            </a:solidFill>
            <a:prstDash val="solid"/>
            <a:headEnd type="none" w="sm" len="sm"/>
            <a:tailEnd type="triangle" w="sm" len="sm"/>
          </a:ln>
        </p:spPr>
      </p:sp>
      <p:sp>
        <p:nvSpPr>
          <p:cNvPr id="49168" name="矩形 49167"/>
          <p:cNvSpPr/>
          <p:nvPr/>
        </p:nvSpPr>
        <p:spPr>
          <a:xfrm>
            <a:off x="4849192" y="3783868"/>
            <a:ext cx="3251200"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带符号数和无符号数都溢出</a:t>
            </a:r>
          </a:p>
        </p:txBody>
      </p:sp>
      <p:sp>
        <p:nvSpPr>
          <p:cNvPr id="49169" name="直接连接符 49168"/>
          <p:cNvSpPr/>
          <p:nvPr/>
        </p:nvSpPr>
        <p:spPr>
          <a:xfrm>
            <a:off x="5094784" y="2203884"/>
            <a:ext cx="2362200" cy="0"/>
          </a:xfrm>
          <a:prstGeom prst="line">
            <a:avLst/>
          </a:prstGeom>
          <a:ln w="12700" cap="sq" cmpd="sng">
            <a:solidFill>
              <a:schemeClr val="bg2"/>
            </a:solidFill>
            <a:prstDash val="solid"/>
            <a:headEnd type="none" w="sm" len="sm"/>
            <a:tailEnd type="none" w="sm" len="sm"/>
          </a:ln>
        </p:spPr>
      </p:sp>
      <p:sp>
        <p:nvSpPr>
          <p:cNvPr id="49170" name="矩形 49169"/>
          <p:cNvSpPr/>
          <p:nvPr/>
        </p:nvSpPr>
        <p:spPr>
          <a:xfrm>
            <a:off x="4713784" y="1362892"/>
            <a:ext cx="3746648" cy="2454275"/>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71" name="矩形 49170"/>
          <p:cNvSpPr/>
          <p:nvPr/>
        </p:nvSpPr>
        <p:spPr>
          <a:xfrm>
            <a:off x="4637584" y="1515293"/>
            <a:ext cx="3657600" cy="2302169"/>
          </a:xfrm>
          <a:prstGeom prst="rect">
            <a:avLst/>
          </a:prstGeom>
          <a:noFill/>
          <a:ln w="12700">
            <a:noFill/>
          </a:ln>
        </p:spPr>
        <p:txBody>
          <a:bodyPr>
            <a:spAutoFit/>
          </a:bodyPr>
          <a:lstStyle/>
          <a:p>
            <a:pPr>
              <a:lnSpc>
                <a:spcPct val="70000"/>
              </a:lnSpc>
              <a:spcBef>
                <a:spcPct val="50000"/>
              </a:spcBef>
            </a:pPr>
            <a:r>
              <a:rPr lang="en-US" altLang="zh-CN" sz="2000" b="1" dirty="0">
                <a:solidFill>
                  <a:srgbClr val="000000"/>
                </a:solidFill>
                <a:latin typeface="Times New Roman" panose="02020603050405020304" pitchFamily="18" charset="0"/>
              </a:rPr>
              <a:t>           </a:t>
            </a:r>
            <a:r>
              <a:rPr lang="en-US" altLang="zh-CN" sz="1800" b="1" dirty="0">
                <a:solidFill>
                  <a:srgbClr val="000000"/>
                </a:solidFill>
              </a:rPr>
              <a:t> 1 0 0 0   0 1 1 1</a:t>
            </a:r>
          </a:p>
          <a:p>
            <a:pPr>
              <a:lnSpc>
                <a:spcPct val="70000"/>
              </a:lnSpc>
              <a:spcBef>
                <a:spcPct val="50000"/>
              </a:spcBef>
            </a:pPr>
            <a:r>
              <a:rPr lang="en-US" altLang="zh-CN" sz="1800" b="1" dirty="0">
                <a:solidFill>
                  <a:srgbClr val="000000"/>
                </a:solidFill>
              </a:rPr>
              <a:t>        +   1 1 1 1   0 1 0 1</a:t>
            </a:r>
          </a:p>
          <a:p>
            <a:pPr>
              <a:lnSpc>
                <a:spcPct val="70000"/>
              </a:lnSpc>
              <a:spcBef>
                <a:spcPct val="50000"/>
              </a:spcBef>
            </a:pPr>
            <a:r>
              <a:rPr lang="en-US" altLang="zh-CN" sz="1800" b="1" dirty="0">
                <a:solidFill>
                  <a:srgbClr val="000000"/>
                </a:solidFill>
              </a:rPr>
              <a:t>        1   0 1 1 1   1 1 0 0</a:t>
            </a:r>
          </a:p>
          <a:p>
            <a:pPr>
              <a:lnSpc>
                <a:spcPct val="70000"/>
              </a:lnSpc>
              <a:spcBef>
                <a:spcPct val="50000"/>
              </a:spcBef>
            </a:pPr>
            <a:r>
              <a:rPr lang="zh-CN" altLang="en-US" sz="1800" b="1" dirty="0">
                <a:solidFill>
                  <a:srgbClr val="000000"/>
                </a:solidFill>
              </a:rPr>
              <a:t>带：</a:t>
            </a:r>
            <a:r>
              <a:rPr lang="en-US" altLang="zh-CN" sz="1800" b="1" dirty="0">
                <a:solidFill>
                  <a:srgbClr val="000000"/>
                </a:solidFill>
              </a:rPr>
              <a:t>(-121)+(-11)=-132</a:t>
            </a:r>
          </a:p>
          <a:p>
            <a:pPr>
              <a:lnSpc>
                <a:spcPct val="70000"/>
              </a:lnSpc>
              <a:spcBef>
                <a:spcPct val="50000"/>
              </a:spcBef>
            </a:pPr>
            <a:r>
              <a:rPr lang="en-US" altLang="zh-CN" sz="1800" dirty="0">
                <a:solidFill>
                  <a:srgbClr val="000000"/>
                </a:solidFill>
              </a:rPr>
              <a:t>	</a:t>
            </a:r>
            <a:r>
              <a:rPr lang="zh-CN" altLang="en-US" sz="1800" dirty="0">
                <a:solidFill>
                  <a:srgbClr val="000000"/>
                </a:solidFill>
              </a:rPr>
              <a:t>现为：</a:t>
            </a:r>
            <a:r>
              <a:rPr lang="en-US" altLang="zh-CN" sz="1800" dirty="0">
                <a:solidFill>
                  <a:srgbClr val="000000"/>
                </a:solidFill>
              </a:rPr>
              <a:t>124  </a:t>
            </a:r>
            <a:r>
              <a:rPr lang="en-US" altLang="zh-CN" sz="1800" b="1" dirty="0">
                <a:solidFill>
                  <a:srgbClr val="000000"/>
                </a:solidFill>
              </a:rPr>
              <a:t>         OF=1 </a:t>
            </a:r>
          </a:p>
          <a:p>
            <a:pPr>
              <a:lnSpc>
                <a:spcPct val="70000"/>
              </a:lnSpc>
              <a:spcBef>
                <a:spcPct val="50000"/>
              </a:spcBef>
            </a:pPr>
            <a:r>
              <a:rPr lang="zh-CN" altLang="en-US" sz="1800" b="1" dirty="0">
                <a:solidFill>
                  <a:srgbClr val="000000"/>
                </a:solidFill>
              </a:rPr>
              <a:t>无：</a:t>
            </a:r>
            <a:r>
              <a:rPr lang="en-US" altLang="zh-CN" sz="1800" b="1" dirty="0">
                <a:solidFill>
                  <a:srgbClr val="000000"/>
                </a:solidFill>
              </a:rPr>
              <a:t>135+245=380</a:t>
            </a:r>
          </a:p>
          <a:p>
            <a:pPr>
              <a:lnSpc>
                <a:spcPct val="70000"/>
              </a:lnSpc>
              <a:spcBef>
                <a:spcPct val="50000"/>
              </a:spcBef>
            </a:pPr>
            <a:r>
              <a:rPr lang="en-US" altLang="zh-CN" sz="1800" dirty="0">
                <a:solidFill>
                  <a:srgbClr val="000000"/>
                </a:solidFill>
              </a:rPr>
              <a:t>	</a:t>
            </a:r>
            <a:r>
              <a:rPr lang="zh-CN" altLang="en-US" sz="1800" dirty="0">
                <a:solidFill>
                  <a:srgbClr val="000000"/>
                </a:solidFill>
              </a:rPr>
              <a:t>现为：</a:t>
            </a:r>
            <a:r>
              <a:rPr lang="en-US" altLang="zh-CN" sz="1800" b="1" dirty="0">
                <a:solidFill>
                  <a:srgbClr val="000000"/>
                </a:solidFill>
              </a:rPr>
              <a:t>124           CF=1 </a:t>
            </a:r>
          </a:p>
        </p:txBody>
      </p:sp>
      <p:sp>
        <p:nvSpPr>
          <p:cNvPr id="49172" name="直接连接符 49171"/>
          <p:cNvSpPr/>
          <p:nvPr/>
        </p:nvSpPr>
        <p:spPr>
          <a:xfrm flipH="1">
            <a:off x="5399584" y="2127684"/>
            <a:ext cx="152400" cy="0"/>
          </a:xfrm>
          <a:prstGeom prst="line">
            <a:avLst/>
          </a:prstGeom>
          <a:ln w="12700" cap="sq" cmpd="sng">
            <a:solidFill>
              <a:schemeClr val="bg2"/>
            </a:solidFill>
            <a:prstDash val="solid"/>
            <a:headEnd type="none" w="sm" len="sm"/>
            <a:tailEnd type="triangle" w="sm" len="sm"/>
          </a:ln>
        </p:spPr>
      </p:sp>
      <p:sp>
        <p:nvSpPr>
          <p:cNvPr id="2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22" name="TextBox 21">
            <a:extLst>
              <a:ext uri="{FF2B5EF4-FFF2-40B4-BE49-F238E27FC236}">
                <a16:creationId xmlns:a16="http://schemas.microsoft.com/office/drawing/2014/main" id="{1F4EAD83-F471-B949-ACA2-FD4BEB9B15DB}"/>
              </a:ext>
            </a:extLst>
          </p:cNvPr>
          <p:cNvSpPr txBox="1"/>
          <p:nvPr/>
        </p:nvSpPr>
        <p:spPr>
          <a:xfrm>
            <a:off x="6923233" y="2439878"/>
            <a:ext cx="1177159" cy="369332"/>
          </a:xfrm>
          <a:prstGeom prst="rect">
            <a:avLst/>
          </a:prstGeom>
          <a:solidFill>
            <a:schemeClr val="bg1"/>
          </a:solidFill>
          <a:ln w="28575">
            <a:solidFill>
              <a:srgbClr val="00B050"/>
            </a:solidFill>
          </a:ln>
        </p:spPr>
        <p:txBody>
          <a:bodyPr wrap="square" rtlCol="0">
            <a:spAutoFit/>
          </a:bodyPr>
          <a:lstStyle/>
          <a:p>
            <a:r>
              <a:rPr lang="zh-CN" altLang="en-CN" sz="1800" dirty="0">
                <a:solidFill>
                  <a:srgbClr val="C00000"/>
                </a:solidFill>
                <a:latin typeface="SimSun" panose="02010600030101010101" pitchFamily="2" charset="-122"/>
                <a:ea typeface="SimSun" panose="02010600030101010101" pitchFamily="2" charset="-122"/>
              </a:rPr>
              <a:t>超过</a:t>
            </a:r>
            <a:r>
              <a:rPr lang="zh-CN" altLang="en-US" sz="1800" dirty="0">
                <a:solidFill>
                  <a:srgbClr val="C00000"/>
                </a:solidFill>
                <a:latin typeface="SimSun" panose="02010600030101010101" pitchFamily="2" charset="-122"/>
                <a:ea typeface="SimSun" panose="02010600030101010101" pitchFamily="2" charset="-122"/>
              </a:rPr>
              <a:t>范围</a:t>
            </a:r>
            <a:endParaRPr lang="en-CN" sz="1800" dirty="0">
              <a:solidFill>
                <a:srgbClr val="C00000"/>
              </a:solidFill>
            </a:endParaRPr>
          </a:p>
        </p:txBody>
      </p:sp>
      <p:sp>
        <p:nvSpPr>
          <p:cNvPr id="24" name="TextBox 23">
            <a:extLst>
              <a:ext uri="{FF2B5EF4-FFF2-40B4-BE49-F238E27FC236}">
                <a16:creationId xmlns:a16="http://schemas.microsoft.com/office/drawing/2014/main" id="{B4C20EC7-EFF8-BA40-8F32-01C0A5BCDC4E}"/>
              </a:ext>
            </a:extLst>
          </p:cNvPr>
          <p:cNvSpPr txBox="1"/>
          <p:nvPr/>
        </p:nvSpPr>
        <p:spPr>
          <a:xfrm>
            <a:off x="6923232" y="3073862"/>
            <a:ext cx="1177159" cy="369332"/>
          </a:xfrm>
          <a:prstGeom prst="rect">
            <a:avLst/>
          </a:prstGeom>
          <a:solidFill>
            <a:schemeClr val="bg1"/>
          </a:solidFill>
          <a:ln w="28575">
            <a:solidFill>
              <a:srgbClr val="00B050"/>
            </a:solidFill>
          </a:ln>
        </p:spPr>
        <p:txBody>
          <a:bodyPr wrap="square" rtlCol="0">
            <a:spAutoFit/>
          </a:bodyPr>
          <a:lstStyle/>
          <a:p>
            <a:r>
              <a:rPr lang="zh-CN" altLang="en-CN" sz="1800" dirty="0">
                <a:solidFill>
                  <a:srgbClr val="C00000"/>
                </a:solidFill>
                <a:latin typeface="SimSun" panose="02010600030101010101" pitchFamily="2" charset="-122"/>
                <a:ea typeface="SimSun" panose="02010600030101010101" pitchFamily="2" charset="-122"/>
              </a:rPr>
              <a:t>超过</a:t>
            </a:r>
            <a:r>
              <a:rPr lang="zh-CN" altLang="en-US" sz="1800" dirty="0">
                <a:solidFill>
                  <a:srgbClr val="C00000"/>
                </a:solidFill>
                <a:latin typeface="SimSun" panose="02010600030101010101" pitchFamily="2" charset="-122"/>
                <a:ea typeface="SimSun" panose="02010600030101010101" pitchFamily="2" charset="-122"/>
              </a:rPr>
              <a:t>范围</a:t>
            </a:r>
            <a:endParaRPr lang="en-CN" sz="1800" dirty="0">
              <a:solidFill>
                <a:srgbClr val="C00000"/>
              </a:solidFill>
            </a:endParaRPr>
          </a:p>
        </p:txBody>
      </p:sp>
      <p:sp>
        <p:nvSpPr>
          <p:cNvPr id="25" name="TextBox 24">
            <a:extLst>
              <a:ext uri="{FF2B5EF4-FFF2-40B4-BE49-F238E27FC236}">
                <a16:creationId xmlns:a16="http://schemas.microsoft.com/office/drawing/2014/main" id="{8C59147A-DF7E-3B46-ACF4-AF663B41470C}"/>
              </a:ext>
            </a:extLst>
          </p:cNvPr>
          <p:cNvSpPr txBox="1"/>
          <p:nvPr/>
        </p:nvSpPr>
        <p:spPr>
          <a:xfrm>
            <a:off x="2600821" y="5656350"/>
            <a:ext cx="1177159" cy="369332"/>
          </a:xfrm>
          <a:prstGeom prst="rect">
            <a:avLst/>
          </a:prstGeom>
          <a:solidFill>
            <a:schemeClr val="bg1"/>
          </a:solidFill>
          <a:ln w="28575">
            <a:solidFill>
              <a:srgbClr val="00B050"/>
            </a:solidFill>
          </a:ln>
        </p:spPr>
        <p:txBody>
          <a:bodyPr wrap="square" rtlCol="0">
            <a:spAutoFit/>
          </a:bodyPr>
          <a:lstStyle/>
          <a:p>
            <a:r>
              <a:rPr lang="zh-CN" altLang="en-CN" sz="1800" dirty="0">
                <a:solidFill>
                  <a:srgbClr val="C00000"/>
                </a:solidFill>
                <a:latin typeface="SimSun" panose="02010600030101010101" pitchFamily="2" charset="-122"/>
                <a:ea typeface="SimSun" panose="02010600030101010101" pitchFamily="2" charset="-122"/>
              </a:rPr>
              <a:t>超过</a:t>
            </a:r>
            <a:r>
              <a:rPr lang="zh-CN" altLang="en-US" sz="1800" dirty="0">
                <a:solidFill>
                  <a:srgbClr val="C00000"/>
                </a:solidFill>
                <a:latin typeface="SimSun" panose="02010600030101010101" pitchFamily="2" charset="-122"/>
                <a:ea typeface="SimSun" panose="02010600030101010101" pitchFamily="2" charset="-122"/>
              </a:rPr>
              <a:t>范围</a:t>
            </a:r>
            <a:endParaRPr lang="en-CN" sz="1800" dirty="0">
              <a:solidFill>
                <a:srgbClr val="C00000"/>
              </a:solidFill>
            </a:endParaRPr>
          </a:p>
        </p:txBody>
      </p:sp>
      <p:sp>
        <p:nvSpPr>
          <p:cNvPr id="26" name="TextBox 25">
            <a:extLst>
              <a:ext uri="{FF2B5EF4-FFF2-40B4-BE49-F238E27FC236}">
                <a16:creationId xmlns:a16="http://schemas.microsoft.com/office/drawing/2014/main" id="{877CB251-C48A-124E-9A2F-42B782BF035E}"/>
              </a:ext>
            </a:extLst>
          </p:cNvPr>
          <p:cNvSpPr txBox="1"/>
          <p:nvPr/>
        </p:nvSpPr>
        <p:spPr>
          <a:xfrm>
            <a:off x="7093255" y="5158041"/>
            <a:ext cx="1177159" cy="369332"/>
          </a:xfrm>
          <a:prstGeom prst="rect">
            <a:avLst/>
          </a:prstGeom>
          <a:solidFill>
            <a:schemeClr val="bg1"/>
          </a:solidFill>
          <a:ln w="28575">
            <a:solidFill>
              <a:srgbClr val="00B050"/>
            </a:solidFill>
          </a:ln>
        </p:spPr>
        <p:txBody>
          <a:bodyPr wrap="square" rtlCol="0">
            <a:spAutoFit/>
          </a:bodyPr>
          <a:lstStyle/>
          <a:p>
            <a:r>
              <a:rPr lang="zh-CN" altLang="en-CN" sz="1800" dirty="0">
                <a:solidFill>
                  <a:srgbClr val="C00000"/>
                </a:solidFill>
                <a:latin typeface="SimSun" panose="02010600030101010101" pitchFamily="2" charset="-122"/>
                <a:ea typeface="SimSun" panose="02010600030101010101" pitchFamily="2" charset="-122"/>
              </a:rPr>
              <a:t>超过</a:t>
            </a:r>
            <a:r>
              <a:rPr lang="zh-CN" altLang="en-US" sz="1800" dirty="0">
                <a:solidFill>
                  <a:srgbClr val="C00000"/>
                </a:solidFill>
                <a:latin typeface="SimSun" panose="02010600030101010101" pitchFamily="2" charset="-122"/>
                <a:ea typeface="SimSun" panose="02010600030101010101" pitchFamily="2" charset="-122"/>
              </a:rPr>
              <a:t>范围</a:t>
            </a:r>
            <a:endParaRPr lang="en-CN" sz="1800"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49153"/>
          <p:cNvSpPr txBox="1"/>
          <p:nvPr/>
        </p:nvSpPr>
        <p:spPr>
          <a:xfrm>
            <a:off x="1236564" y="944724"/>
            <a:ext cx="7391400" cy="430887"/>
          </a:xfrm>
          <a:prstGeom prst="rect">
            <a:avLst/>
          </a:prstGeom>
          <a:noFill/>
          <a:ln w="12700">
            <a:noFill/>
          </a:ln>
        </p:spPr>
        <p:txBody>
          <a:bodyPr>
            <a:spAutoFit/>
          </a:bodyPr>
          <a:lstStyle/>
          <a:p>
            <a:pPr>
              <a:spcBef>
                <a:spcPct val="50000"/>
              </a:spcBef>
            </a:pPr>
            <a:r>
              <a:rPr lang="zh-CN" altLang="en-US" sz="2200" b="0" dirty="0">
                <a:solidFill>
                  <a:srgbClr val="000000"/>
                </a:solidFill>
                <a:latin typeface="Times New Roman" panose="02020603050405020304" pitchFamily="18" charset="0"/>
              </a:rPr>
              <a:t>对无符号数，考虑进位标志</a:t>
            </a:r>
            <a:r>
              <a:rPr lang="en-US" altLang="zh-CN" sz="2200" b="0" dirty="0">
                <a:solidFill>
                  <a:srgbClr val="000000"/>
                </a:solidFill>
                <a:latin typeface="Times New Roman" panose="02020603050405020304" pitchFamily="18" charset="0"/>
              </a:rPr>
              <a:t>CF</a:t>
            </a:r>
            <a:r>
              <a:rPr lang="zh-CN" altLang="en-US" sz="2200" b="0" dirty="0">
                <a:solidFill>
                  <a:srgbClr val="000000"/>
                </a:solidFill>
                <a:latin typeface="Times New Roman" panose="02020603050405020304" pitchFamily="18" charset="0"/>
              </a:rPr>
              <a:t>，则结果正确。</a:t>
            </a:r>
            <a:endParaRPr lang="en-US" altLang="zh-CN" sz="2200" b="0" dirty="0">
              <a:solidFill>
                <a:srgbClr val="000000"/>
              </a:solidFill>
              <a:latin typeface="Times New Roman" panose="02020603050405020304" pitchFamily="18" charset="0"/>
            </a:endParaRPr>
          </a:p>
        </p:txBody>
      </p:sp>
      <p:sp>
        <p:nvSpPr>
          <p:cNvPr id="49155" name="矩形 49154"/>
          <p:cNvSpPr/>
          <p:nvPr/>
        </p:nvSpPr>
        <p:spPr>
          <a:xfrm>
            <a:off x="719572" y="1645940"/>
            <a:ext cx="3429000" cy="1808162"/>
          </a:xfrm>
          <a:prstGeom prst="rect">
            <a:avLst/>
          </a:prstGeom>
          <a:noFill/>
          <a:ln w="12700">
            <a:noFill/>
          </a:ln>
        </p:spPr>
        <p:txBody>
          <a:bodyPr>
            <a:spAutoFit/>
          </a:bodyPr>
          <a:lstStyle/>
          <a:p>
            <a:pPr>
              <a:lnSpc>
                <a:spcPct val="70000"/>
              </a:lnSpc>
              <a:spcBef>
                <a:spcPct val="50000"/>
              </a:spcBef>
            </a:pPr>
            <a:r>
              <a:rPr lang="en-US" altLang="zh-CN"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0 0 0 0   0 1 0 0</a:t>
            </a:r>
          </a:p>
          <a:p>
            <a:pPr>
              <a:lnSpc>
                <a:spcPct val="70000"/>
              </a:lnSpc>
              <a:spcBef>
                <a:spcPct val="50000"/>
              </a:spcBef>
            </a:pPr>
            <a:r>
              <a:rPr lang="en-US" altLang="zh-CN" sz="2000" b="1" dirty="0">
                <a:solidFill>
                  <a:srgbClr val="000000"/>
                </a:solidFill>
                <a:latin typeface="Times New Roman" panose="02020603050405020304" pitchFamily="18" charset="0"/>
              </a:rPr>
              <a:t>        +  0 0 0 0   1 0 1 1</a:t>
            </a:r>
          </a:p>
          <a:p>
            <a:pPr>
              <a:lnSpc>
                <a:spcPct val="70000"/>
              </a:lnSpc>
              <a:spcBef>
                <a:spcPct val="50000"/>
              </a:spcBef>
            </a:pPr>
            <a:r>
              <a:rPr lang="en-US" altLang="zh-CN" sz="2000" b="1" dirty="0">
                <a:solidFill>
                  <a:srgbClr val="000000"/>
                </a:solidFill>
                <a:latin typeface="Times New Roman" panose="02020603050405020304" pitchFamily="18" charset="0"/>
              </a:rPr>
              <a:t>            0 0 0 0   1 1 1 1</a:t>
            </a:r>
          </a:p>
          <a:p>
            <a:pPr>
              <a:lnSpc>
                <a:spcPct val="70000"/>
              </a:lnSpc>
              <a:spcBef>
                <a:spcPct val="50000"/>
              </a:spcBef>
            </a:pPr>
            <a:r>
              <a:rPr lang="zh-CN" altLang="en-US" sz="2000" b="1" dirty="0">
                <a:solidFill>
                  <a:srgbClr val="000000"/>
                </a:solidFill>
                <a:latin typeface="Times New Roman" panose="02020603050405020304" pitchFamily="18" charset="0"/>
              </a:rPr>
              <a:t>带：</a:t>
            </a:r>
            <a:r>
              <a:rPr lang="en-US" altLang="zh-CN" sz="2000" b="1" dirty="0">
                <a:solidFill>
                  <a:srgbClr val="000000"/>
                </a:solidFill>
                <a:latin typeface="Times New Roman" panose="02020603050405020304" pitchFamily="18" charset="0"/>
              </a:rPr>
              <a:t>(+4)+(+11)=+15    OF=0</a:t>
            </a:r>
          </a:p>
          <a:p>
            <a:pPr>
              <a:lnSpc>
                <a:spcPct val="70000"/>
              </a:lnSpc>
              <a:spcBef>
                <a:spcPct val="50000"/>
              </a:spcBef>
            </a:pPr>
            <a:r>
              <a:rPr lang="zh-CN" altLang="en-US" sz="2000" b="1" dirty="0">
                <a:solidFill>
                  <a:srgbClr val="000000"/>
                </a:solidFill>
                <a:latin typeface="Times New Roman" panose="02020603050405020304" pitchFamily="18" charset="0"/>
              </a:rPr>
              <a:t>无：</a:t>
            </a:r>
            <a:r>
              <a:rPr lang="en-US" altLang="zh-CN" sz="2000" b="1" dirty="0">
                <a:solidFill>
                  <a:srgbClr val="000000"/>
                </a:solidFill>
                <a:latin typeface="Times New Roman" panose="02020603050405020304" pitchFamily="18" charset="0"/>
              </a:rPr>
              <a:t>4+11=15                CF=0</a:t>
            </a:r>
          </a:p>
        </p:txBody>
      </p:sp>
      <p:sp>
        <p:nvSpPr>
          <p:cNvPr id="49156" name="直接连接符 49155"/>
          <p:cNvSpPr/>
          <p:nvPr/>
        </p:nvSpPr>
        <p:spPr>
          <a:xfrm>
            <a:off x="1284784" y="2390477"/>
            <a:ext cx="2362200" cy="0"/>
          </a:xfrm>
          <a:prstGeom prst="line">
            <a:avLst/>
          </a:prstGeom>
          <a:ln w="12700" cap="sq" cmpd="sng">
            <a:solidFill>
              <a:schemeClr val="bg2"/>
            </a:solidFill>
            <a:prstDash val="solid"/>
            <a:headEnd type="none" w="sm" len="sm"/>
            <a:tailEnd type="none" w="sm" len="sm"/>
          </a:ln>
        </p:spPr>
      </p:sp>
      <p:sp>
        <p:nvSpPr>
          <p:cNvPr id="49157" name="矩形 49156"/>
          <p:cNvSpPr/>
          <p:nvPr/>
        </p:nvSpPr>
        <p:spPr>
          <a:xfrm>
            <a:off x="647564" y="1476077"/>
            <a:ext cx="3685220" cy="2057400"/>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58" name="矩形 49157"/>
          <p:cNvSpPr/>
          <p:nvPr/>
        </p:nvSpPr>
        <p:spPr>
          <a:xfrm>
            <a:off x="827584" y="3533477"/>
            <a:ext cx="3506788"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带符号数和无符号数都不溢出</a:t>
            </a:r>
          </a:p>
        </p:txBody>
      </p:sp>
      <p:sp>
        <p:nvSpPr>
          <p:cNvPr id="49159" name="直接连接符 49158"/>
          <p:cNvSpPr/>
          <p:nvPr/>
        </p:nvSpPr>
        <p:spPr>
          <a:xfrm>
            <a:off x="5094784" y="5014987"/>
            <a:ext cx="2362200" cy="0"/>
          </a:xfrm>
          <a:prstGeom prst="line">
            <a:avLst/>
          </a:prstGeom>
          <a:ln w="12700" cap="sq" cmpd="sng">
            <a:solidFill>
              <a:schemeClr val="bg2"/>
            </a:solidFill>
            <a:prstDash val="solid"/>
            <a:headEnd type="none" w="sm" len="sm"/>
            <a:tailEnd type="none" w="sm" len="sm"/>
          </a:ln>
        </p:spPr>
      </p:sp>
      <p:sp>
        <p:nvSpPr>
          <p:cNvPr id="49160" name="矩形 49159"/>
          <p:cNvSpPr/>
          <p:nvPr/>
        </p:nvSpPr>
        <p:spPr>
          <a:xfrm>
            <a:off x="4713784" y="4329100"/>
            <a:ext cx="3746648" cy="2057400"/>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61" name="矩形 49160"/>
          <p:cNvSpPr/>
          <p:nvPr/>
        </p:nvSpPr>
        <p:spPr>
          <a:xfrm>
            <a:off x="4713784" y="4405300"/>
            <a:ext cx="3581400" cy="1948226"/>
          </a:xfrm>
          <a:prstGeom prst="rect">
            <a:avLst/>
          </a:prstGeom>
          <a:noFill/>
          <a:ln w="12700">
            <a:noFill/>
          </a:ln>
        </p:spPr>
        <p:txBody>
          <a:bodyPr wrap="square">
            <a:spAutoFit/>
          </a:bodyPr>
          <a:lstStyle/>
          <a:p>
            <a:pPr>
              <a:lnSpc>
                <a:spcPct val="70000"/>
              </a:lnSpc>
              <a:spcBef>
                <a:spcPct val="50000"/>
              </a:spcBef>
            </a:pPr>
            <a:r>
              <a:rPr lang="en-US" altLang="zh-CN" sz="1800" b="1" dirty="0">
                <a:solidFill>
                  <a:srgbClr val="000000"/>
                </a:solidFill>
              </a:rPr>
              <a:t>            0 0 0 0   1 0 0 1 </a:t>
            </a:r>
          </a:p>
          <a:p>
            <a:pPr>
              <a:lnSpc>
                <a:spcPct val="70000"/>
              </a:lnSpc>
              <a:spcBef>
                <a:spcPct val="50000"/>
              </a:spcBef>
            </a:pPr>
            <a:r>
              <a:rPr lang="en-US" altLang="zh-CN" sz="1800" b="1" dirty="0">
                <a:solidFill>
                  <a:srgbClr val="000000"/>
                </a:solidFill>
              </a:rPr>
              <a:t>        +  0 1 1 1   1 1 0 0</a:t>
            </a:r>
          </a:p>
          <a:p>
            <a:pPr>
              <a:lnSpc>
                <a:spcPct val="70000"/>
              </a:lnSpc>
              <a:spcBef>
                <a:spcPct val="50000"/>
              </a:spcBef>
            </a:pPr>
            <a:r>
              <a:rPr lang="en-US" altLang="zh-CN" sz="1800" b="1" dirty="0">
                <a:solidFill>
                  <a:srgbClr val="000000"/>
                </a:solidFill>
              </a:rPr>
              <a:t>            1 0 0 0   0 1 0 1</a:t>
            </a:r>
          </a:p>
          <a:p>
            <a:pPr>
              <a:lnSpc>
                <a:spcPct val="70000"/>
              </a:lnSpc>
              <a:spcBef>
                <a:spcPct val="50000"/>
              </a:spcBef>
            </a:pPr>
            <a:r>
              <a:rPr lang="en-US" altLang="zh-CN" sz="1800" b="1" dirty="0">
                <a:solidFill>
                  <a:srgbClr val="000000"/>
                </a:solidFill>
              </a:rPr>
              <a:t> </a:t>
            </a:r>
            <a:r>
              <a:rPr lang="zh-CN" altLang="en-US" sz="1800" b="1" dirty="0">
                <a:solidFill>
                  <a:srgbClr val="000000"/>
                </a:solidFill>
              </a:rPr>
              <a:t>带</a:t>
            </a:r>
            <a:r>
              <a:rPr lang="en-US" altLang="zh-CN" sz="1800" b="1" dirty="0">
                <a:solidFill>
                  <a:srgbClr val="000000"/>
                </a:solidFill>
              </a:rPr>
              <a:t>:  (+9)+(+124)=133</a:t>
            </a:r>
          </a:p>
          <a:p>
            <a:pPr>
              <a:lnSpc>
                <a:spcPct val="70000"/>
              </a:lnSpc>
              <a:spcBef>
                <a:spcPct val="50000"/>
              </a:spcBef>
            </a:pPr>
            <a:r>
              <a:rPr lang="en-US" altLang="zh-CN" sz="1800" dirty="0">
                <a:solidFill>
                  <a:srgbClr val="000000"/>
                </a:solidFill>
              </a:rPr>
              <a:t>	</a:t>
            </a:r>
            <a:r>
              <a:rPr lang="zh-CN" altLang="en-US" sz="1800" b="1" dirty="0">
                <a:solidFill>
                  <a:srgbClr val="000000"/>
                </a:solidFill>
              </a:rPr>
              <a:t>现为：</a:t>
            </a:r>
            <a:r>
              <a:rPr lang="en-US" altLang="zh-CN" sz="1800" b="1" dirty="0">
                <a:solidFill>
                  <a:srgbClr val="000000"/>
                </a:solidFill>
              </a:rPr>
              <a:t>-123      OF=1</a:t>
            </a:r>
            <a:r>
              <a:rPr lang="zh-CN" altLang="en-US" sz="1800" dirty="0">
                <a:solidFill>
                  <a:srgbClr val="FF3300"/>
                </a:solidFill>
              </a:rPr>
              <a:t> ？</a:t>
            </a:r>
            <a:endParaRPr lang="en-US" altLang="zh-CN" sz="1800" b="1" dirty="0">
              <a:solidFill>
                <a:srgbClr val="000000"/>
              </a:solidFill>
            </a:endParaRPr>
          </a:p>
          <a:p>
            <a:pPr>
              <a:lnSpc>
                <a:spcPct val="70000"/>
              </a:lnSpc>
              <a:spcBef>
                <a:spcPct val="50000"/>
              </a:spcBef>
            </a:pPr>
            <a:r>
              <a:rPr lang="en-US" altLang="zh-CN" sz="1800" b="1" dirty="0">
                <a:solidFill>
                  <a:srgbClr val="000000"/>
                </a:solidFill>
              </a:rPr>
              <a:t> </a:t>
            </a:r>
            <a:r>
              <a:rPr lang="zh-CN" altLang="en-US" sz="1800" b="1" dirty="0">
                <a:solidFill>
                  <a:srgbClr val="000000"/>
                </a:solidFill>
              </a:rPr>
              <a:t>无</a:t>
            </a:r>
            <a:r>
              <a:rPr lang="en-US" altLang="zh-CN" sz="1800" b="1" dirty="0">
                <a:solidFill>
                  <a:srgbClr val="000000"/>
                </a:solidFill>
              </a:rPr>
              <a:t>:  9+124=133               CF=0</a:t>
            </a:r>
          </a:p>
        </p:txBody>
      </p:sp>
      <p:sp>
        <p:nvSpPr>
          <p:cNvPr id="49162" name="矩形 49161"/>
          <p:cNvSpPr/>
          <p:nvPr/>
        </p:nvSpPr>
        <p:spPr>
          <a:xfrm>
            <a:off x="5551984" y="6310300"/>
            <a:ext cx="1717675"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带符号数溢出</a:t>
            </a:r>
          </a:p>
        </p:txBody>
      </p:sp>
      <p:sp>
        <p:nvSpPr>
          <p:cNvPr id="49163" name="矩形 49162"/>
          <p:cNvSpPr/>
          <p:nvPr/>
        </p:nvSpPr>
        <p:spPr>
          <a:xfrm>
            <a:off x="1741984" y="6200477"/>
            <a:ext cx="1717675"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无符号数溢出</a:t>
            </a:r>
          </a:p>
        </p:txBody>
      </p:sp>
      <p:sp>
        <p:nvSpPr>
          <p:cNvPr id="49164" name="直接连接符 49163"/>
          <p:cNvSpPr/>
          <p:nvPr/>
        </p:nvSpPr>
        <p:spPr>
          <a:xfrm>
            <a:off x="1259632" y="5017368"/>
            <a:ext cx="2362200" cy="0"/>
          </a:xfrm>
          <a:prstGeom prst="line">
            <a:avLst/>
          </a:prstGeom>
          <a:ln w="12700" cap="sq" cmpd="sng">
            <a:solidFill>
              <a:schemeClr val="bg2"/>
            </a:solidFill>
            <a:prstDash val="solid"/>
            <a:headEnd type="none" w="sm" len="sm"/>
            <a:tailEnd type="none" w="sm" len="sm"/>
          </a:ln>
        </p:spPr>
      </p:sp>
      <p:sp>
        <p:nvSpPr>
          <p:cNvPr id="49165" name="矩形 49164"/>
          <p:cNvSpPr/>
          <p:nvPr/>
        </p:nvSpPr>
        <p:spPr>
          <a:xfrm>
            <a:off x="647564" y="4219277"/>
            <a:ext cx="3685220" cy="2057400"/>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66" name="矩形 49165"/>
          <p:cNvSpPr/>
          <p:nvPr/>
        </p:nvSpPr>
        <p:spPr>
          <a:xfrm>
            <a:off x="795772" y="4371677"/>
            <a:ext cx="3276600" cy="1969770"/>
          </a:xfrm>
          <a:prstGeom prst="rect">
            <a:avLst/>
          </a:prstGeom>
          <a:noFill/>
          <a:ln w="12700">
            <a:noFill/>
          </a:ln>
        </p:spPr>
        <p:txBody>
          <a:bodyPr>
            <a:spAutoFit/>
          </a:bodyPr>
          <a:lstStyle/>
          <a:p>
            <a:pPr>
              <a:lnSpc>
                <a:spcPct val="70000"/>
              </a:lnSpc>
              <a:spcBef>
                <a:spcPct val="50000"/>
              </a:spcBef>
            </a:pPr>
            <a:r>
              <a:rPr lang="en-US" altLang="zh-CN" sz="2000" b="1" dirty="0">
                <a:solidFill>
                  <a:srgbClr val="000000"/>
                </a:solidFill>
                <a:latin typeface="Times New Roman" panose="02020603050405020304" pitchFamily="18" charset="0"/>
              </a:rPr>
              <a:t>            </a:t>
            </a:r>
            <a:r>
              <a:rPr lang="en-US" altLang="zh-CN" sz="1800" b="1" dirty="0">
                <a:solidFill>
                  <a:srgbClr val="000000"/>
                </a:solidFill>
              </a:rPr>
              <a:t>0 0 0 0   0 1 1 1</a:t>
            </a:r>
          </a:p>
          <a:p>
            <a:pPr>
              <a:lnSpc>
                <a:spcPct val="70000"/>
              </a:lnSpc>
              <a:spcBef>
                <a:spcPct val="50000"/>
              </a:spcBef>
            </a:pPr>
            <a:r>
              <a:rPr lang="en-US" altLang="zh-CN" sz="1800" b="1" dirty="0">
                <a:solidFill>
                  <a:srgbClr val="000000"/>
                </a:solidFill>
              </a:rPr>
              <a:t>        +   1 1 1 1   1 0 1 1</a:t>
            </a:r>
          </a:p>
          <a:p>
            <a:pPr>
              <a:lnSpc>
                <a:spcPct val="70000"/>
              </a:lnSpc>
              <a:spcBef>
                <a:spcPct val="50000"/>
              </a:spcBef>
            </a:pPr>
            <a:r>
              <a:rPr lang="en-US" altLang="zh-CN" sz="1800" b="1" dirty="0">
                <a:solidFill>
                  <a:srgbClr val="000000"/>
                </a:solidFill>
              </a:rPr>
              <a:t>        1   0 0 0 0   0 0 1 0</a:t>
            </a:r>
          </a:p>
          <a:p>
            <a:pPr>
              <a:lnSpc>
                <a:spcPct val="70000"/>
              </a:lnSpc>
              <a:spcBef>
                <a:spcPct val="50000"/>
              </a:spcBef>
            </a:pPr>
            <a:r>
              <a:rPr lang="zh-CN" altLang="en-US" sz="1800" b="1" dirty="0">
                <a:solidFill>
                  <a:srgbClr val="000000"/>
                </a:solidFill>
              </a:rPr>
              <a:t>带：</a:t>
            </a:r>
            <a:r>
              <a:rPr lang="en-US" altLang="zh-CN" sz="1800" b="1" dirty="0">
                <a:solidFill>
                  <a:srgbClr val="000000"/>
                </a:solidFill>
              </a:rPr>
              <a:t>(+7)+(-5)=+2    OF=0</a:t>
            </a:r>
          </a:p>
          <a:p>
            <a:pPr>
              <a:lnSpc>
                <a:spcPct val="70000"/>
              </a:lnSpc>
              <a:spcBef>
                <a:spcPct val="50000"/>
              </a:spcBef>
            </a:pPr>
            <a:r>
              <a:rPr lang="zh-CN" altLang="en-US" sz="1800" b="1" dirty="0">
                <a:solidFill>
                  <a:srgbClr val="000000"/>
                </a:solidFill>
              </a:rPr>
              <a:t>无：</a:t>
            </a:r>
            <a:r>
              <a:rPr lang="en-US" altLang="zh-CN" sz="1800" b="1" dirty="0">
                <a:solidFill>
                  <a:srgbClr val="000000"/>
                </a:solidFill>
              </a:rPr>
              <a:t>7+251=258</a:t>
            </a:r>
          </a:p>
          <a:p>
            <a:pPr>
              <a:lnSpc>
                <a:spcPct val="70000"/>
              </a:lnSpc>
              <a:spcBef>
                <a:spcPct val="50000"/>
              </a:spcBef>
            </a:pPr>
            <a:r>
              <a:rPr lang="en-US" altLang="zh-CN" sz="1800" dirty="0">
                <a:solidFill>
                  <a:srgbClr val="000000"/>
                </a:solidFill>
              </a:rPr>
              <a:t>	</a:t>
            </a:r>
            <a:r>
              <a:rPr lang="zh-CN" altLang="en-US" sz="1800" dirty="0">
                <a:solidFill>
                  <a:srgbClr val="000000"/>
                </a:solidFill>
              </a:rPr>
              <a:t>现为：</a:t>
            </a:r>
            <a:r>
              <a:rPr lang="en-US" altLang="zh-CN" sz="1800" dirty="0">
                <a:solidFill>
                  <a:srgbClr val="000000"/>
                </a:solidFill>
              </a:rPr>
              <a:t>2</a:t>
            </a:r>
            <a:r>
              <a:rPr lang="en-US" altLang="zh-CN" sz="1800" b="1" dirty="0">
                <a:solidFill>
                  <a:srgbClr val="000000"/>
                </a:solidFill>
              </a:rPr>
              <a:t>        CF=1   </a:t>
            </a:r>
            <a:r>
              <a:rPr lang="zh-CN" altLang="en-US" sz="1800" dirty="0">
                <a:solidFill>
                  <a:srgbClr val="FF3300"/>
                </a:solidFill>
              </a:rPr>
              <a:t>√</a:t>
            </a:r>
            <a:endParaRPr lang="en-US" altLang="zh-CN" sz="1800" dirty="0">
              <a:solidFill>
                <a:srgbClr val="FF3300"/>
              </a:solidFill>
            </a:endParaRPr>
          </a:p>
        </p:txBody>
      </p:sp>
      <p:sp>
        <p:nvSpPr>
          <p:cNvPr id="49167" name="直接连接符 49166"/>
          <p:cNvSpPr/>
          <p:nvPr/>
        </p:nvSpPr>
        <p:spPr>
          <a:xfrm flipH="1">
            <a:off x="1564432" y="4941168"/>
            <a:ext cx="152400" cy="0"/>
          </a:xfrm>
          <a:prstGeom prst="line">
            <a:avLst/>
          </a:prstGeom>
          <a:ln w="12700" cap="sq" cmpd="sng">
            <a:solidFill>
              <a:schemeClr val="bg2"/>
            </a:solidFill>
            <a:prstDash val="solid"/>
            <a:headEnd type="none" w="sm" len="sm"/>
            <a:tailEnd type="triangle" w="sm" len="sm"/>
          </a:ln>
        </p:spPr>
      </p:sp>
      <p:sp>
        <p:nvSpPr>
          <p:cNvPr id="49168" name="矩形 49167"/>
          <p:cNvSpPr/>
          <p:nvPr/>
        </p:nvSpPr>
        <p:spPr>
          <a:xfrm>
            <a:off x="4849192" y="3897052"/>
            <a:ext cx="3251200"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带符号数和无符号数都溢出</a:t>
            </a:r>
          </a:p>
        </p:txBody>
      </p:sp>
      <p:sp>
        <p:nvSpPr>
          <p:cNvPr id="49169" name="直接连接符 49168"/>
          <p:cNvSpPr/>
          <p:nvPr/>
        </p:nvSpPr>
        <p:spPr>
          <a:xfrm>
            <a:off x="5094784" y="2317068"/>
            <a:ext cx="2362200" cy="0"/>
          </a:xfrm>
          <a:prstGeom prst="line">
            <a:avLst/>
          </a:prstGeom>
          <a:ln w="12700" cap="sq" cmpd="sng">
            <a:solidFill>
              <a:schemeClr val="bg2"/>
            </a:solidFill>
            <a:prstDash val="solid"/>
            <a:headEnd type="none" w="sm" len="sm"/>
            <a:tailEnd type="none" w="sm" len="sm"/>
          </a:ln>
        </p:spPr>
      </p:sp>
      <p:sp>
        <p:nvSpPr>
          <p:cNvPr id="49170" name="矩形 49169"/>
          <p:cNvSpPr/>
          <p:nvPr/>
        </p:nvSpPr>
        <p:spPr>
          <a:xfrm>
            <a:off x="4713784" y="1476076"/>
            <a:ext cx="3746648" cy="2454275"/>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71" name="矩形 49170"/>
          <p:cNvSpPr/>
          <p:nvPr/>
        </p:nvSpPr>
        <p:spPr>
          <a:xfrm>
            <a:off x="4637584" y="1628477"/>
            <a:ext cx="3657600" cy="2302169"/>
          </a:xfrm>
          <a:prstGeom prst="rect">
            <a:avLst/>
          </a:prstGeom>
          <a:noFill/>
          <a:ln w="12700">
            <a:noFill/>
          </a:ln>
        </p:spPr>
        <p:txBody>
          <a:bodyPr>
            <a:spAutoFit/>
          </a:bodyPr>
          <a:lstStyle/>
          <a:p>
            <a:pPr>
              <a:lnSpc>
                <a:spcPct val="70000"/>
              </a:lnSpc>
              <a:spcBef>
                <a:spcPct val="50000"/>
              </a:spcBef>
            </a:pPr>
            <a:r>
              <a:rPr lang="en-US" altLang="zh-CN" sz="2000" b="1" dirty="0">
                <a:solidFill>
                  <a:srgbClr val="000000"/>
                </a:solidFill>
                <a:latin typeface="Times New Roman" panose="02020603050405020304" pitchFamily="18" charset="0"/>
              </a:rPr>
              <a:t>           </a:t>
            </a:r>
            <a:r>
              <a:rPr lang="en-US" altLang="zh-CN" sz="1800" b="1" dirty="0">
                <a:solidFill>
                  <a:srgbClr val="000000"/>
                </a:solidFill>
              </a:rPr>
              <a:t> 1 0 0 0   0 1 1 1</a:t>
            </a:r>
          </a:p>
          <a:p>
            <a:pPr>
              <a:lnSpc>
                <a:spcPct val="70000"/>
              </a:lnSpc>
              <a:spcBef>
                <a:spcPct val="50000"/>
              </a:spcBef>
            </a:pPr>
            <a:r>
              <a:rPr lang="en-US" altLang="zh-CN" sz="1800" b="1" dirty="0">
                <a:solidFill>
                  <a:srgbClr val="000000"/>
                </a:solidFill>
              </a:rPr>
              <a:t>        +   1 1 1 1   0 1 0 1</a:t>
            </a:r>
          </a:p>
          <a:p>
            <a:pPr>
              <a:lnSpc>
                <a:spcPct val="70000"/>
              </a:lnSpc>
              <a:spcBef>
                <a:spcPct val="50000"/>
              </a:spcBef>
            </a:pPr>
            <a:r>
              <a:rPr lang="en-US" altLang="zh-CN" sz="1800" b="1" dirty="0">
                <a:solidFill>
                  <a:srgbClr val="000000"/>
                </a:solidFill>
              </a:rPr>
              <a:t>        1   0 1 1 1   1 1 0 0</a:t>
            </a:r>
          </a:p>
          <a:p>
            <a:pPr>
              <a:lnSpc>
                <a:spcPct val="70000"/>
              </a:lnSpc>
              <a:spcBef>
                <a:spcPct val="50000"/>
              </a:spcBef>
            </a:pPr>
            <a:r>
              <a:rPr lang="zh-CN" altLang="en-US" sz="1800" b="1" dirty="0">
                <a:solidFill>
                  <a:srgbClr val="000000"/>
                </a:solidFill>
              </a:rPr>
              <a:t>带：</a:t>
            </a:r>
            <a:r>
              <a:rPr lang="en-US" altLang="zh-CN" sz="1800" b="1" dirty="0">
                <a:solidFill>
                  <a:srgbClr val="000000"/>
                </a:solidFill>
              </a:rPr>
              <a:t>(-121)+(-11)=-132</a:t>
            </a:r>
          </a:p>
          <a:p>
            <a:pPr>
              <a:lnSpc>
                <a:spcPct val="70000"/>
              </a:lnSpc>
              <a:spcBef>
                <a:spcPct val="50000"/>
              </a:spcBef>
            </a:pPr>
            <a:r>
              <a:rPr lang="en-US" altLang="zh-CN" sz="1800" dirty="0">
                <a:solidFill>
                  <a:srgbClr val="000000"/>
                </a:solidFill>
              </a:rPr>
              <a:t>	</a:t>
            </a:r>
            <a:r>
              <a:rPr lang="zh-CN" altLang="en-US" sz="1800" dirty="0">
                <a:solidFill>
                  <a:srgbClr val="000000"/>
                </a:solidFill>
              </a:rPr>
              <a:t>现为：</a:t>
            </a:r>
            <a:r>
              <a:rPr lang="en-US" altLang="zh-CN" sz="1800" dirty="0">
                <a:solidFill>
                  <a:srgbClr val="000000"/>
                </a:solidFill>
              </a:rPr>
              <a:t>124  </a:t>
            </a:r>
            <a:r>
              <a:rPr lang="en-US" altLang="zh-CN" sz="1800" b="1" dirty="0">
                <a:solidFill>
                  <a:srgbClr val="000000"/>
                </a:solidFill>
              </a:rPr>
              <a:t>         OF=1 </a:t>
            </a:r>
            <a:r>
              <a:rPr lang="zh-CN" altLang="en-US" sz="1800" dirty="0">
                <a:solidFill>
                  <a:srgbClr val="FF3300"/>
                </a:solidFill>
              </a:rPr>
              <a:t>？</a:t>
            </a:r>
            <a:endParaRPr lang="en-US" altLang="zh-CN" sz="1800" b="1" dirty="0">
              <a:solidFill>
                <a:srgbClr val="000000"/>
              </a:solidFill>
            </a:endParaRPr>
          </a:p>
          <a:p>
            <a:pPr>
              <a:lnSpc>
                <a:spcPct val="70000"/>
              </a:lnSpc>
              <a:spcBef>
                <a:spcPct val="50000"/>
              </a:spcBef>
            </a:pPr>
            <a:r>
              <a:rPr lang="zh-CN" altLang="en-US" sz="1800" b="1" dirty="0">
                <a:solidFill>
                  <a:srgbClr val="000000"/>
                </a:solidFill>
              </a:rPr>
              <a:t>无：</a:t>
            </a:r>
            <a:r>
              <a:rPr lang="en-US" altLang="zh-CN" sz="1800" b="1" dirty="0">
                <a:solidFill>
                  <a:srgbClr val="000000"/>
                </a:solidFill>
              </a:rPr>
              <a:t>135+245=380</a:t>
            </a:r>
          </a:p>
          <a:p>
            <a:pPr>
              <a:lnSpc>
                <a:spcPct val="70000"/>
              </a:lnSpc>
              <a:spcBef>
                <a:spcPct val="50000"/>
              </a:spcBef>
            </a:pPr>
            <a:r>
              <a:rPr lang="en-US" altLang="zh-CN" sz="1800" dirty="0">
                <a:solidFill>
                  <a:srgbClr val="000000"/>
                </a:solidFill>
              </a:rPr>
              <a:t>	</a:t>
            </a:r>
            <a:r>
              <a:rPr lang="zh-CN" altLang="en-US" sz="1800" dirty="0">
                <a:solidFill>
                  <a:srgbClr val="000000"/>
                </a:solidFill>
              </a:rPr>
              <a:t>现为：</a:t>
            </a:r>
            <a:r>
              <a:rPr lang="en-US" altLang="zh-CN" sz="1800" b="1" dirty="0">
                <a:solidFill>
                  <a:srgbClr val="000000"/>
                </a:solidFill>
              </a:rPr>
              <a:t>124           CF=1 </a:t>
            </a:r>
            <a:r>
              <a:rPr lang="zh-CN" altLang="en-US" sz="1800" dirty="0">
                <a:solidFill>
                  <a:srgbClr val="FF3300"/>
                </a:solidFill>
              </a:rPr>
              <a:t>√</a:t>
            </a:r>
            <a:endParaRPr lang="en-US" altLang="zh-CN" sz="1800" dirty="0">
              <a:solidFill>
                <a:srgbClr val="FF3300"/>
              </a:solidFill>
            </a:endParaRPr>
          </a:p>
        </p:txBody>
      </p:sp>
      <p:sp>
        <p:nvSpPr>
          <p:cNvPr id="49172" name="直接连接符 49171"/>
          <p:cNvSpPr/>
          <p:nvPr/>
        </p:nvSpPr>
        <p:spPr>
          <a:xfrm flipH="1">
            <a:off x="5399584" y="2240868"/>
            <a:ext cx="152400" cy="0"/>
          </a:xfrm>
          <a:prstGeom prst="line">
            <a:avLst/>
          </a:prstGeom>
          <a:ln w="12700" cap="sq" cmpd="sng">
            <a:solidFill>
              <a:schemeClr val="bg2"/>
            </a:solidFill>
            <a:prstDash val="solid"/>
            <a:headEnd type="none" w="sm" len="sm"/>
            <a:tailEnd type="triangle" w="sm" len="sm"/>
          </a:ln>
        </p:spPr>
      </p:sp>
      <p:sp>
        <p:nvSpPr>
          <p:cNvPr id="2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extLst>
      <p:ext uri="{BB962C8B-B14F-4D97-AF65-F5344CB8AC3E}">
        <p14:creationId xmlns:p14="http://schemas.microsoft.com/office/powerpoint/2010/main" val="191586911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49153"/>
          <p:cNvSpPr txBox="1"/>
          <p:nvPr/>
        </p:nvSpPr>
        <p:spPr>
          <a:xfrm>
            <a:off x="4463988" y="1160167"/>
            <a:ext cx="4500500" cy="3647152"/>
          </a:xfrm>
          <a:prstGeom prst="rect">
            <a:avLst/>
          </a:prstGeom>
          <a:noFill/>
          <a:ln w="12700">
            <a:noFill/>
          </a:ln>
        </p:spPr>
        <p:txBody>
          <a:bodyPr wrap="square">
            <a:spAutoFit/>
          </a:bodyPr>
          <a:lstStyle/>
          <a:p>
            <a:pPr>
              <a:spcBef>
                <a:spcPct val="50000"/>
              </a:spcBef>
            </a:pPr>
            <a:r>
              <a:rPr lang="zh-CN" altLang="en-US" sz="2200" b="0" dirty="0">
                <a:solidFill>
                  <a:srgbClr val="000000"/>
                </a:solidFill>
                <a:latin typeface="Times New Roman" panose="02020603050405020304" pitchFamily="18" charset="0"/>
              </a:rPr>
              <a:t>对带符号数，若溢出标志</a:t>
            </a:r>
            <a:r>
              <a:rPr lang="en-US" altLang="zh-CN" sz="2200" b="0" dirty="0">
                <a:solidFill>
                  <a:srgbClr val="000000"/>
                </a:solidFill>
                <a:latin typeface="Times New Roman" panose="02020603050405020304" pitchFamily="18" charset="0"/>
              </a:rPr>
              <a:t>OF</a:t>
            </a:r>
            <a:r>
              <a:rPr lang="zh-CN" altLang="en-US" sz="2200" b="0" dirty="0">
                <a:solidFill>
                  <a:srgbClr val="000000"/>
                </a:solidFill>
                <a:latin typeface="Times New Roman" panose="02020603050405020304" pitchFamily="18" charset="0"/>
              </a:rPr>
              <a:t>为</a:t>
            </a:r>
            <a:r>
              <a:rPr lang="en-US" altLang="zh-CN" sz="2200" b="0" dirty="0">
                <a:solidFill>
                  <a:srgbClr val="000000"/>
                </a:solidFill>
                <a:latin typeface="Times New Roman" panose="02020603050405020304" pitchFamily="18" charset="0"/>
              </a:rPr>
              <a:t>1</a:t>
            </a:r>
            <a:r>
              <a:rPr lang="zh-CN" altLang="en-US" sz="2200" b="0" dirty="0">
                <a:solidFill>
                  <a:srgbClr val="000000"/>
                </a:solidFill>
                <a:latin typeface="Times New Roman" panose="02020603050405020304" pitchFamily="18" charset="0"/>
              </a:rPr>
              <a:t>，则计算结果错误。</a:t>
            </a:r>
            <a:endParaRPr lang="en-US" altLang="zh-CN" sz="2200" b="0" dirty="0">
              <a:solidFill>
                <a:srgbClr val="000000"/>
              </a:solidFill>
              <a:latin typeface="Times New Roman" panose="02020603050405020304" pitchFamily="18" charset="0"/>
            </a:endParaRPr>
          </a:p>
          <a:p>
            <a:pPr>
              <a:spcBef>
                <a:spcPct val="50000"/>
              </a:spcBef>
            </a:pPr>
            <a:r>
              <a:rPr lang="zh-CN" altLang="en-US" sz="2200" b="0" dirty="0">
                <a:solidFill>
                  <a:srgbClr val="000000"/>
                </a:solidFill>
              </a:rPr>
              <a:t>溢出产生的原因是所表示的数超过的所给位数的最大能力，</a:t>
            </a:r>
            <a:r>
              <a:rPr lang="en-US" altLang="zh-CN" sz="2200" b="0" dirty="0">
                <a:solidFill>
                  <a:srgbClr val="000000"/>
                </a:solidFill>
              </a:rPr>
              <a:t>8</a:t>
            </a:r>
            <a:r>
              <a:rPr lang="zh-CN" altLang="en-US" sz="2200" b="0" dirty="0">
                <a:solidFill>
                  <a:srgbClr val="000000"/>
                </a:solidFill>
              </a:rPr>
              <a:t>位带符号数的表示范围在</a:t>
            </a:r>
            <a:r>
              <a:rPr lang="en-US" altLang="zh-CN" sz="2200" b="0" dirty="0">
                <a:solidFill>
                  <a:srgbClr val="000000"/>
                </a:solidFill>
              </a:rPr>
              <a:t>-128~+127</a:t>
            </a:r>
            <a:r>
              <a:rPr lang="zh-CN" altLang="en-US" sz="2200" b="0" dirty="0">
                <a:solidFill>
                  <a:srgbClr val="000000"/>
                </a:solidFill>
              </a:rPr>
              <a:t>。</a:t>
            </a:r>
            <a:endParaRPr lang="en-US" altLang="zh-CN" sz="2200" b="0" dirty="0">
              <a:solidFill>
                <a:srgbClr val="000000"/>
              </a:solidFill>
            </a:endParaRPr>
          </a:p>
          <a:p>
            <a:pPr>
              <a:spcBef>
                <a:spcPct val="50000"/>
              </a:spcBef>
            </a:pPr>
            <a:r>
              <a:rPr lang="zh-CN" altLang="en-US" sz="2200" b="0" dirty="0">
                <a:solidFill>
                  <a:srgbClr val="000000"/>
                </a:solidFill>
              </a:rPr>
              <a:t>处理方法：增加位数。左侧例题只要把位数扩展到</a:t>
            </a:r>
            <a:r>
              <a:rPr lang="en-US" altLang="zh-CN" sz="2200" b="0" dirty="0">
                <a:solidFill>
                  <a:srgbClr val="000000"/>
                </a:solidFill>
              </a:rPr>
              <a:t>16</a:t>
            </a:r>
            <a:r>
              <a:rPr lang="zh-CN" altLang="en-US" sz="2200" b="0" dirty="0">
                <a:solidFill>
                  <a:srgbClr val="000000"/>
                </a:solidFill>
              </a:rPr>
              <a:t>位就不会溢出了。</a:t>
            </a:r>
            <a:endParaRPr lang="en-US" altLang="zh-CN" sz="2200" b="0" dirty="0">
              <a:solidFill>
                <a:srgbClr val="000000"/>
              </a:solidFill>
            </a:endParaRPr>
          </a:p>
          <a:p>
            <a:pPr>
              <a:spcBef>
                <a:spcPct val="50000"/>
              </a:spcBef>
            </a:pPr>
            <a:r>
              <a:rPr lang="zh-CN" altLang="en-US" sz="2200" b="0" dirty="0">
                <a:solidFill>
                  <a:srgbClr val="000000"/>
                </a:solidFill>
                <a:latin typeface="Times New Roman" panose="02020603050405020304" pitchFamily="18" charset="0"/>
              </a:rPr>
              <a:t>扩展方法：若最高位为</a:t>
            </a:r>
            <a:r>
              <a:rPr lang="en-US" altLang="zh-CN" sz="2200" b="0" dirty="0">
                <a:solidFill>
                  <a:srgbClr val="000000"/>
                </a:solidFill>
                <a:latin typeface="Times New Roman" panose="02020603050405020304" pitchFamily="18" charset="0"/>
              </a:rPr>
              <a:t>0</a:t>
            </a:r>
            <a:r>
              <a:rPr lang="zh-CN" altLang="en-US" sz="2200" b="0" dirty="0">
                <a:solidFill>
                  <a:srgbClr val="000000"/>
                </a:solidFill>
                <a:latin typeface="Times New Roman" panose="02020603050405020304" pitchFamily="18" charset="0"/>
              </a:rPr>
              <a:t>，则用</a:t>
            </a:r>
            <a:r>
              <a:rPr lang="en-US" altLang="zh-CN" sz="2200" b="0" dirty="0">
                <a:solidFill>
                  <a:srgbClr val="000000"/>
                </a:solidFill>
                <a:latin typeface="Times New Roman" panose="02020603050405020304" pitchFamily="18" charset="0"/>
              </a:rPr>
              <a:t>0</a:t>
            </a:r>
            <a:r>
              <a:rPr lang="zh-CN" altLang="en-US" sz="2200" b="0" dirty="0">
                <a:solidFill>
                  <a:srgbClr val="000000"/>
                </a:solidFill>
                <a:latin typeface="Times New Roman" panose="02020603050405020304" pitchFamily="18" charset="0"/>
              </a:rPr>
              <a:t>扩展，若最高位为</a:t>
            </a:r>
            <a:r>
              <a:rPr lang="en-US" altLang="zh-CN" sz="2200" b="0" dirty="0">
                <a:solidFill>
                  <a:srgbClr val="000000"/>
                </a:solidFill>
                <a:latin typeface="Times New Roman" panose="02020603050405020304" pitchFamily="18" charset="0"/>
              </a:rPr>
              <a:t>1</a:t>
            </a:r>
            <a:r>
              <a:rPr lang="zh-CN" altLang="en-US" sz="2200" b="0" dirty="0">
                <a:solidFill>
                  <a:srgbClr val="000000"/>
                </a:solidFill>
                <a:latin typeface="Times New Roman" panose="02020603050405020304" pitchFamily="18" charset="0"/>
              </a:rPr>
              <a:t>，则用</a:t>
            </a:r>
            <a:r>
              <a:rPr lang="en-US" altLang="zh-CN" sz="2200" b="0" dirty="0">
                <a:solidFill>
                  <a:srgbClr val="000000"/>
                </a:solidFill>
                <a:latin typeface="Times New Roman" panose="02020603050405020304" pitchFamily="18" charset="0"/>
              </a:rPr>
              <a:t>1</a:t>
            </a:r>
            <a:r>
              <a:rPr lang="zh-CN" altLang="en-US" sz="2200" b="0" dirty="0">
                <a:solidFill>
                  <a:srgbClr val="000000"/>
                </a:solidFill>
                <a:latin typeface="Times New Roman" panose="02020603050405020304" pitchFamily="18" charset="0"/>
              </a:rPr>
              <a:t>扩展。</a:t>
            </a:r>
            <a:endParaRPr lang="en-US" altLang="zh-CN" sz="2200" b="0" dirty="0">
              <a:solidFill>
                <a:srgbClr val="000000"/>
              </a:solidFill>
              <a:latin typeface="Times New Roman" panose="02020603050405020304" pitchFamily="18" charset="0"/>
            </a:endParaRPr>
          </a:p>
        </p:txBody>
      </p:sp>
      <p:sp>
        <p:nvSpPr>
          <p:cNvPr id="49159" name="直接连接符 49158"/>
          <p:cNvSpPr/>
          <p:nvPr/>
        </p:nvSpPr>
        <p:spPr>
          <a:xfrm>
            <a:off x="738300" y="4617132"/>
            <a:ext cx="2362200" cy="0"/>
          </a:xfrm>
          <a:prstGeom prst="line">
            <a:avLst/>
          </a:prstGeom>
          <a:ln w="12700" cap="sq" cmpd="sng">
            <a:solidFill>
              <a:schemeClr val="bg2"/>
            </a:solidFill>
            <a:prstDash val="solid"/>
            <a:headEnd type="none" w="sm" len="sm"/>
            <a:tailEnd type="none" w="sm" len="sm"/>
          </a:ln>
        </p:spPr>
      </p:sp>
      <p:sp>
        <p:nvSpPr>
          <p:cNvPr id="49160" name="矩形 49159"/>
          <p:cNvSpPr/>
          <p:nvPr/>
        </p:nvSpPr>
        <p:spPr>
          <a:xfrm>
            <a:off x="357300" y="3931245"/>
            <a:ext cx="3746648" cy="1981200"/>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61" name="矩形 49160"/>
          <p:cNvSpPr/>
          <p:nvPr/>
        </p:nvSpPr>
        <p:spPr>
          <a:xfrm>
            <a:off x="357300" y="4007445"/>
            <a:ext cx="3581400" cy="1948226"/>
          </a:xfrm>
          <a:prstGeom prst="rect">
            <a:avLst/>
          </a:prstGeom>
          <a:noFill/>
          <a:ln w="12700">
            <a:noFill/>
          </a:ln>
        </p:spPr>
        <p:txBody>
          <a:bodyPr wrap="square">
            <a:spAutoFit/>
          </a:bodyPr>
          <a:lstStyle/>
          <a:p>
            <a:pPr>
              <a:lnSpc>
                <a:spcPct val="70000"/>
              </a:lnSpc>
              <a:spcBef>
                <a:spcPct val="50000"/>
              </a:spcBef>
            </a:pPr>
            <a:r>
              <a:rPr lang="en-US" altLang="zh-CN" sz="1800" b="1" dirty="0">
                <a:solidFill>
                  <a:srgbClr val="000000"/>
                </a:solidFill>
              </a:rPr>
              <a:t>            0 0 0 0   1 0 0 1 </a:t>
            </a:r>
          </a:p>
          <a:p>
            <a:pPr>
              <a:lnSpc>
                <a:spcPct val="70000"/>
              </a:lnSpc>
              <a:spcBef>
                <a:spcPct val="50000"/>
              </a:spcBef>
            </a:pPr>
            <a:r>
              <a:rPr lang="en-US" altLang="zh-CN" sz="1800" b="1" dirty="0">
                <a:solidFill>
                  <a:srgbClr val="000000"/>
                </a:solidFill>
              </a:rPr>
              <a:t>        +  0 1 1 1   1 1 0 0</a:t>
            </a:r>
          </a:p>
          <a:p>
            <a:pPr>
              <a:lnSpc>
                <a:spcPct val="70000"/>
              </a:lnSpc>
              <a:spcBef>
                <a:spcPct val="50000"/>
              </a:spcBef>
            </a:pPr>
            <a:r>
              <a:rPr lang="en-US" altLang="zh-CN" sz="1800" b="1" dirty="0">
                <a:solidFill>
                  <a:srgbClr val="000000"/>
                </a:solidFill>
              </a:rPr>
              <a:t>            1 0 0 0   0 1 0 1</a:t>
            </a:r>
          </a:p>
          <a:p>
            <a:pPr>
              <a:lnSpc>
                <a:spcPct val="70000"/>
              </a:lnSpc>
              <a:spcBef>
                <a:spcPct val="50000"/>
              </a:spcBef>
            </a:pPr>
            <a:r>
              <a:rPr lang="en-US" altLang="zh-CN" sz="1800" b="1" dirty="0">
                <a:solidFill>
                  <a:srgbClr val="000000"/>
                </a:solidFill>
              </a:rPr>
              <a:t> </a:t>
            </a:r>
            <a:r>
              <a:rPr lang="zh-CN" altLang="en-US" sz="1800" b="1" dirty="0">
                <a:solidFill>
                  <a:srgbClr val="000000"/>
                </a:solidFill>
              </a:rPr>
              <a:t>带</a:t>
            </a:r>
            <a:r>
              <a:rPr lang="en-US" altLang="zh-CN" sz="1800" b="1" dirty="0">
                <a:solidFill>
                  <a:srgbClr val="000000"/>
                </a:solidFill>
              </a:rPr>
              <a:t>:  (+9)+(+124)=133</a:t>
            </a:r>
          </a:p>
          <a:p>
            <a:pPr>
              <a:lnSpc>
                <a:spcPct val="70000"/>
              </a:lnSpc>
              <a:spcBef>
                <a:spcPct val="50000"/>
              </a:spcBef>
            </a:pPr>
            <a:r>
              <a:rPr lang="en-US" altLang="zh-CN" sz="1800" dirty="0">
                <a:solidFill>
                  <a:srgbClr val="000000"/>
                </a:solidFill>
              </a:rPr>
              <a:t>	</a:t>
            </a:r>
            <a:r>
              <a:rPr lang="zh-CN" altLang="en-US" sz="1800" b="1" dirty="0">
                <a:solidFill>
                  <a:srgbClr val="000000"/>
                </a:solidFill>
              </a:rPr>
              <a:t>现为：</a:t>
            </a:r>
            <a:r>
              <a:rPr lang="en-US" altLang="zh-CN" sz="1800" b="1" dirty="0">
                <a:solidFill>
                  <a:srgbClr val="000000"/>
                </a:solidFill>
              </a:rPr>
              <a:t>-123      OF=1</a:t>
            </a:r>
            <a:r>
              <a:rPr lang="zh-CN" altLang="en-US" sz="1800" dirty="0">
                <a:solidFill>
                  <a:srgbClr val="FF3300"/>
                </a:solidFill>
              </a:rPr>
              <a:t> ？</a:t>
            </a:r>
            <a:endParaRPr lang="en-US" altLang="zh-CN" sz="1800" b="1" dirty="0">
              <a:solidFill>
                <a:srgbClr val="000000"/>
              </a:solidFill>
            </a:endParaRPr>
          </a:p>
          <a:p>
            <a:pPr>
              <a:lnSpc>
                <a:spcPct val="70000"/>
              </a:lnSpc>
              <a:spcBef>
                <a:spcPct val="50000"/>
              </a:spcBef>
            </a:pPr>
            <a:r>
              <a:rPr lang="en-US" altLang="zh-CN" sz="1800" b="1" dirty="0">
                <a:solidFill>
                  <a:srgbClr val="000000"/>
                </a:solidFill>
              </a:rPr>
              <a:t> </a:t>
            </a:r>
            <a:r>
              <a:rPr lang="zh-CN" altLang="en-US" sz="1800" b="1" dirty="0">
                <a:solidFill>
                  <a:srgbClr val="000000"/>
                </a:solidFill>
              </a:rPr>
              <a:t>无</a:t>
            </a:r>
            <a:r>
              <a:rPr lang="en-US" altLang="zh-CN" sz="1800" b="1" dirty="0">
                <a:solidFill>
                  <a:srgbClr val="000000"/>
                </a:solidFill>
              </a:rPr>
              <a:t>:  9+124=133               CF=0</a:t>
            </a:r>
          </a:p>
        </p:txBody>
      </p:sp>
      <p:sp>
        <p:nvSpPr>
          <p:cNvPr id="49162" name="矩形 49161"/>
          <p:cNvSpPr/>
          <p:nvPr/>
        </p:nvSpPr>
        <p:spPr>
          <a:xfrm>
            <a:off x="1195500" y="5912445"/>
            <a:ext cx="1717675"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带符号数溢出</a:t>
            </a:r>
          </a:p>
        </p:txBody>
      </p:sp>
      <p:sp>
        <p:nvSpPr>
          <p:cNvPr id="49168" name="矩形 49167"/>
          <p:cNvSpPr/>
          <p:nvPr/>
        </p:nvSpPr>
        <p:spPr>
          <a:xfrm>
            <a:off x="492708" y="3499197"/>
            <a:ext cx="3251200" cy="396875"/>
          </a:xfrm>
          <a:prstGeom prst="rect">
            <a:avLst/>
          </a:prstGeom>
          <a:noFill/>
          <a:ln w="12700">
            <a:noFill/>
          </a:ln>
        </p:spPr>
        <p:txBody>
          <a:bodyPr wrap="none" anchor="t">
            <a:spAutoFit/>
          </a:bodyPr>
          <a:lstStyle/>
          <a:p>
            <a:r>
              <a:rPr lang="zh-CN" altLang="en-US" sz="2000" b="1" dirty="0">
                <a:solidFill>
                  <a:srgbClr val="000000"/>
                </a:solidFill>
                <a:latin typeface="Times New Roman" panose="02020603050405020304" pitchFamily="18" charset="0"/>
                <a:ea typeface="楷体_GB2312" pitchFamily="49" charset="-122"/>
              </a:rPr>
              <a:t>带符号数和无符号数都溢出</a:t>
            </a:r>
          </a:p>
        </p:txBody>
      </p:sp>
      <p:sp>
        <p:nvSpPr>
          <p:cNvPr id="49169" name="直接连接符 49168"/>
          <p:cNvSpPr/>
          <p:nvPr/>
        </p:nvSpPr>
        <p:spPr>
          <a:xfrm>
            <a:off x="738300" y="1919213"/>
            <a:ext cx="2362200" cy="0"/>
          </a:xfrm>
          <a:prstGeom prst="line">
            <a:avLst/>
          </a:prstGeom>
          <a:ln w="12700" cap="sq" cmpd="sng">
            <a:solidFill>
              <a:schemeClr val="bg2"/>
            </a:solidFill>
            <a:prstDash val="solid"/>
            <a:headEnd type="none" w="sm" len="sm"/>
            <a:tailEnd type="none" w="sm" len="sm"/>
          </a:ln>
        </p:spPr>
      </p:sp>
      <p:sp>
        <p:nvSpPr>
          <p:cNvPr id="49170" name="矩形 49169"/>
          <p:cNvSpPr/>
          <p:nvPr/>
        </p:nvSpPr>
        <p:spPr>
          <a:xfrm>
            <a:off x="357300" y="1082737"/>
            <a:ext cx="3746648" cy="2454275"/>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sp>
        <p:nvSpPr>
          <p:cNvPr id="49171" name="矩形 49170"/>
          <p:cNvSpPr/>
          <p:nvPr/>
        </p:nvSpPr>
        <p:spPr>
          <a:xfrm>
            <a:off x="281100" y="1230622"/>
            <a:ext cx="3657600" cy="2302169"/>
          </a:xfrm>
          <a:prstGeom prst="rect">
            <a:avLst/>
          </a:prstGeom>
          <a:noFill/>
          <a:ln w="12700">
            <a:noFill/>
          </a:ln>
        </p:spPr>
        <p:txBody>
          <a:bodyPr>
            <a:spAutoFit/>
          </a:bodyPr>
          <a:lstStyle/>
          <a:p>
            <a:pPr>
              <a:lnSpc>
                <a:spcPct val="70000"/>
              </a:lnSpc>
              <a:spcBef>
                <a:spcPct val="50000"/>
              </a:spcBef>
            </a:pPr>
            <a:r>
              <a:rPr lang="en-US" altLang="zh-CN" sz="2000" b="1" dirty="0">
                <a:solidFill>
                  <a:srgbClr val="000000"/>
                </a:solidFill>
                <a:latin typeface="Times New Roman" panose="02020603050405020304" pitchFamily="18" charset="0"/>
              </a:rPr>
              <a:t>           </a:t>
            </a:r>
            <a:r>
              <a:rPr lang="en-US" altLang="zh-CN" sz="1800" b="1" dirty="0">
                <a:solidFill>
                  <a:srgbClr val="000000"/>
                </a:solidFill>
              </a:rPr>
              <a:t> 1 0 0 0   0 1 1 1</a:t>
            </a:r>
          </a:p>
          <a:p>
            <a:pPr>
              <a:lnSpc>
                <a:spcPct val="70000"/>
              </a:lnSpc>
              <a:spcBef>
                <a:spcPct val="50000"/>
              </a:spcBef>
            </a:pPr>
            <a:r>
              <a:rPr lang="en-US" altLang="zh-CN" sz="1800" b="1" dirty="0">
                <a:solidFill>
                  <a:srgbClr val="000000"/>
                </a:solidFill>
              </a:rPr>
              <a:t>        +   1 1 1 1   0 1 0 1</a:t>
            </a:r>
          </a:p>
          <a:p>
            <a:pPr>
              <a:lnSpc>
                <a:spcPct val="70000"/>
              </a:lnSpc>
              <a:spcBef>
                <a:spcPct val="50000"/>
              </a:spcBef>
            </a:pPr>
            <a:r>
              <a:rPr lang="en-US" altLang="zh-CN" sz="1800" b="1" dirty="0">
                <a:solidFill>
                  <a:srgbClr val="000000"/>
                </a:solidFill>
              </a:rPr>
              <a:t>        1   0 1 1 1   1 1 0 0</a:t>
            </a:r>
          </a:p>
          <a:p>
            <a:pPr>
              <a:lnSpc>
                <a:spcPct val="70000"/>
              </a:lnSpc>
              <a:spcBef>
                <a:spcPct val="50000"/>
              </a:spcBef>
            </a:pPr>
            <a:r>
              <a:rPr lang="zh-CN" altLang="en-US" sz="1800" b="1" dirty="0">
                <a:solidFill>
                  <a:srgbClr val="000000"/>
                </a:solidFill>
              </a:rPr>
              <a:t>带：</a:t>
            </a:r>
            <a:r>
              <a:rPr lang="en-US" altLang="zh-CN" sz="1800" b="1" dirty="0">
                <a:solidFill>
                  <a:srgbClr val="000000"/>
                </a:solidFill>
              </a:rPr>
              <a:t>(-121)+(-11)=-132</a:t>
            </a:r>
          </a:p>
          <a:p>
            <a:pPr>
              <a:lnSpc>
                <a:spcPct val="70000"/>
              </a:lnSpc>
              <a:spcBef>
                <a:spcPct val="50000"/>
              </a:spcBef>
            </a:pPr>
            <a:r>
              <a:rPr lang="en-US" altLang="zh-CN" sz="1800" dirty="0">
                <a:solidFill>
                  <a:srgbClr val="000000"/>
                </a:solidFill>
              </a:rPr>
              <a:t>	</a:t>
            </a:r>
            <a:r>
              <a:rPr lang="zh-CN" altLang="en-US" sz="1800" dirty="0">
                <a:solidFill>
                  <a:srgbClr val="000000"/>
                </a:solidFill>
              </a:rPr>
              <a:t>现为：</a:t>
            </a:r>
            <a:r>
              <a:rPr lang="en-US" altLang="zh-CN" sz="1800" dirty="0">
                <a:solidFill>
                  <a:srgbClr val="000000"/>
                </a:solidFill>
              </a:rPr>
              <a:t>124  </a:t>
            </a:r>
            <a:r>
              <a:rPr lang="en-US" altLang="zh-CN" sz="1800" b="1" dirty="0">
                <a:solidFill>
                  <a:srgbClr val="000000"/>
                </a:solidFill>
              </a:rPr>
              <a:t>         OF=1 </a:t>
            </a:r>
            <a:r>
              <a:rPr lang="zh-CN" altLang="en-US" sz="1800" dirty="0">
                <a:solidFill>
                  <a:srgbClr val="FF3300"/>
                </a:solidFill>
              </a:rPr>
              <a:t>？</a:t>
            </a:r>
            <a:endParaRPr lang="en-US" altLang="zh-CN" sz="1800" b="1" dirty="0">
              <a:solidFill>
                <a:srgbClr val="000000"/>
              </a:solidFill>
            </a:endParaRPr>
          </a:p>
          <a:p>
            <a:pPr>
              <a:lnSpc>
                <a:spcPct val="70000"/>
              </a:lnSpc>
              <a:spcBef>
                <a:spcPct val="50000"/>
              </a:spcBef>
            </a:pPr>
            <a:r>
              <a:rPr lang="zh-CN" altLang="en-US" sz="1800" b="1" dirty="0">
                <a:solidFill>
                  <a:srgbClr val="000000"/>
                </a:solidFill>
              </a:rPr>
              <a:t>无：</a:t>
            </a:r>
            <a:r>
              <a:rPr lang="en-US" altLang="zh-CN" sz="1800" b="1" dirty="0">
                <a:solidFill>
                  <a:srgbClr val="000000"/>
                </a:solidFill>
              </a:rPr>
              <a:t>135+245=380</a:t>
            </a:r>
          </a:p>
          <a:p>
            <a:pPr>
              <a:lnSpc>
                <a:spcPct val="70000"/>
              </a:lnSpc>
              <a:spcBef>
                <a:spcPct val="50000"/>
              </a:spcBef>
            </a:pPr>
            <a:r>
              <a:rPr lang="en-US" altLang="zh-CN" sz="1800" dirty="0">
                <a:solidFill>
                  <a:srgbClr val="000000"/>
                </a:solidFill>
              </a:rPr>
              <a:t>	</a:t>
            </a:r>
            <a:r>
              <a:rPr lang="zh-CN" altLang="en-US" sz="1800" dirty="0">
                <a:solidFill>
                  <a:srgbClr val="000000"/>
                </a:solidFill>
              </a:rPr>
              <a:t>现为：</a:t>
            </a:r>
            <a:r>
              <a:rPr lang="en-US" altLang="zh-CN" sz="1800" b="1" dirty="0">
                <a:solidFill>
                  <a:srgbClr val="000000"/>
                </a:solidFill>
              </a:rPr>
              <a:t>124           CF=1 </a:t>
            </a:r>
            <a:r>
              <a:rPr lang="zh-CN" altLang="en-US" sz="1800" dirty="0">
                <a:solidFill>
                  <a:srgbClr val="FF3300"/>
                </a:solidFill>
              </a:rPr>
              <a:t>√</a:t>
            </a:r>
            <a:endParaRPr lang="en-US" altLang="zh-CN" sz="1800" dirty="0">
              <a:solidFill>
                <a:srgbClr val="FF3300"/>
              </a:solidFill>
            </a:endParaRPr>
          </a:p>
        </p:txBody>
      </p:sp>
      <p:sp>
        <p:nvSpPr>
          <p:cNvPr id="49172" name="直接连接符 49171"/>
          <p:cNvSpPr/>
          <p:nvPr/>
        </p:nvSpPr>
        <p:spPr>
          <a:xfrm flipH="1">
            <a:off x="1043100" y="1843013"/>
            <a:ext cx="152400" cy="0"/>
          </a:xfrm>
          <a:prstGeom prst="line">
            <a:avLst/>
          </a:prstGeom>
          <a:ln w="12700" cap="sq" cmpd="sng">
            <a:solidFill>
              <a:schemeClr val="bg2"/>
            </a:solidFill>
            <a:prstDash val="solid"/>
            <a:headEnd type="none" w="sm" len="sm"/>
            <a:tailEnd type="triangle" w="sm" len="sm"/>
          </a:ln>
        </p:spPr>
      </p:sp>
      <p:sp>
        <p:nvSpPr>
          <p:cNvPr id="2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14" name="TextBox 13">
            <a:extLst>
              <a:ext uri="{FF2B5EF4-FFF2-40B4-BE49-F238E27FC236}">
                <a16:creationId xmlns:a16="http://schemas.microsoft.com/office/drawing/2014/main" id="{1F91DF92-3B30-614B-8509-1E63E95ACBCA}"/>
              </a:ext>
            </a:extLst>
          </p:cNvPr>
          <p:cNvSpPr txBox="1"/>
          <p:nvPr/>
        </p:nvSpPr>
        <p:spPr>
          <a:xfrm>
            <a:off x="4669451" y="3697634"/>
            <a:ext cx="4320480" cy="2800767"/>
          </a:xfrm>
          <a:prstGeom prst="rect">
            <a:avLst/>
          </a:prstGeom>
          <a:solidFill>
            <a:schemeClr val="bg1"/>
          </a:solidFill>
          <a:ln w="28575">
            <a:solidFill>
              <a:srgbClr val="00B050"/>
            </a:solidFill>
          </a:ln>
        </p:spPr>
        <p:txBody>
          <a:bodyPr wrap="square" rtlCol="0">
            <a:spAutoFit/>
          </a:bodyPr>
          <a:lstStyle/>
          <a:p>
            <a:r>
              <a:rPr lang="zh-CN" altLang="en-US" sz="1600" dirty="0">
                <a:solidFill>
                  <a:srgbClr val="000000"/>
                </a:solidFill>
                <a:ea typeface="楷体_GB2312" pitchFamily="49" charset="-122"/>
              </a:rPr>
              <a:t>为什么加法指令没有必要区分操作数是有符号数还是无符号数：</a:t>
            </a:r>
            <a:endParaRPr lang="en-US" altLang="zh-CN" sz="1600" b="0" dirty="0">
              <a:solidFill>
                <a:srgbClr val="FF0000"/>
              </a:solidFill>
            </a:endParaRPr>
          </a:p>
          <a:p>
            <a:r>
              <a:rPr lang="zh-CN" altLang="en-US" sz="1600" b="0" dirty="0">
                <a:solidFill>
                  <a:srgbClr val="FF0000"/>
                </a:solidFill>
              </a:rPr>
              <a:t>无符号数的加减法与有符号数的补码的加减法是恰巧是一致的。因此有符号数与无符号数可以使用同一指令，得到同一结果。而这一结果是作为有符号数还是无符号数，是由程序员来定义的：如果程序员认为是有符号数的加减法，则他将关心运算结果的溢出标志，以判别结果是否可用；如果程序员认为是无符号数的加减法，则他将关心运算结果的进位标志，看运算结果是否有进</a:t>
            </a:r>
            <a:r>
              <a:rPr lang="en-US" altLang="zh-CN" sz="1600" b="0" dirty="0">
                <a:solidFill>
                  <a:srgbClr val="FF0000"/>
                </a:solidFill>
              </a:rPr>
              <a:t>(</a:t>
            </a:r>
            <a:r>
              <a:rPr lang="zh-CN" altLang="en-US" sz="1600" b="0" dirty="0">
                <a:solidFill>
                  <a:srgbClr val="FF0000"/>
                </a:solidFill>
              </a:rPr>
              <a:t>借</a:t>
            </a:r>
            <a:r>
              <a:rPr lang="en-US" altLang="zh-CN" sz="1600" b="0" dirty="0">
                <a:solidFill>
                  <a:srgbClr val="FF0000"/>
                </a:solidFill>
              </a:rPr>
              <a:t>)</a:t>
            </a:r>
            <a:r>
              <a:rPr lang="zh-CN" altLang="en-US" sz="1600" b="0" dirty="0">
                <a:solidFill>
                  <a:srgbClr val="FF0000"/>
                </a:solidFill>
              </a:rPr>
              <a:t>位。</a:t>
            </a:r>
            <a:endParaRPr lang="en-CN" sz="1600" dirty="0">
              <a:solidFill>
                <a:srgbClr val="FF0000"/>
              </a:solidFill>
            </a:endParaRPr>
          </a:p>
        </p:txBody>
      </p:sp>
    </p:spTree>
    <p:extLst>
      <p:ext uri="{BB962C8B-B14F-4D97-AF65-F5344CB8AC3E}">
        <p14:creationId xmlns:p14="http://schemas.microsoft.com/office/powerpoint/2010/main" val="2555728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48129"/>
          <p:cNvSpPr txBox="1"/>
          <p:nvPr/>
        </p:nvSpPr>
        <p:spPr>
          <a:xfrm>
            <a:off x="1295636" y="1196752"/>
            <a:ext cx="6934200" cy="461665"/>
          </a:xfrm>
          <a:prstGeom prst="rect">
            <a:avLst/>
          </a:prstGeom>
          <a:noFill/>
          <a:ln w="9525">
            <a:noFill/>
          </a:ln>
        </p:spPr>
        <p:txBody>
          <a:bodyPr>
            <a:spAutoFit/>
          </a:bodyPr>
          <a:lstStyle/>
          <a:p>
            <a:pPr algn="just" eaLnBrk="0" hangingPunct="0"/>
            <a:r>
              <a:rPr lang="zh-CN" altLang="en-US" b="1" dirty="0">
                <a:solidFill>
                  <a:srgbClr val="000000"/>
                </a:solidFill>
                <a:latin typeface="Times New Roman" panose="02020603050405020304" pitchFamily="18" charset="0"/>
              </a:rPr>
              <a:t>加法指令对</a:t>
            </a:r>
            <a:r>
              <a:rPr lang="zh-CN" altLang="en-US" b="1" dirty="0">
                <a:solidFill>
                  <a:srgbClr val="000000"/>
                </a:solidFill>
                <a:latin typeface="Times New Roman" panose="02020603050405020304" pitchFamily="18" charset="0"/>
                <a:ea typeface="楷体_GB2312" pitchFamily="49" charset="-122"/>
              </a:rPr>
              <a:t>条件标志位</a:t>
            </a:r>
            <a:r>
              <a:rPr lang="zh-CN" altLang="en-US" b="1" dirty="0">
                <a:solidFill>
                  <a:srgbClr val="000000"/>
                </a:solidFill>
                <a:latin typeface="Times New Roman" panose="02020603050405020304" pitchFamily="18" charset="0"/>
              </a:rPr>
              <a:t>的影响</a:t>
            </a:r>
            <a:endParaRPr lang="zh-CN" altLang="en-US" dirty="0">
              <a:solidFill>
                <a:srgbClr val="000000"/>
              </a:solidFill>
              <a:latin typeface="Times New Roman" panose="02020603050405020304" pitchFamily="18" charset="0"/>
            </a:endParaRPr>
          </a:p>
        </p:txBody>
      </p:sp>
      <p:sp>
        <p:nvSpPr>
          <p:cNvPr id="48131" name="文本框 48130"/>
          <p:cNvSpPr txBox="1"/>
          <p:nvPr/>
        </p:nvSpPr>
        <p:spPr>
          <a:xfrm>
            <a:off x="2087724" y="5409220"/>
            <a:ext cx="4953000" cy="930319"/>
          </a:xfrm>
          <a:prstGeom prst="rect">
            <a:avLst/>
          </a:prstGeom>
          <a:noFill/>
          <a:ln w="12700">
            <a:noFill/>
          </a:ln>
        </p:spPr>
        <p:txBody>
          <a:bodyPr>
            <a:spAutoFit/>
          </a:bodyPr>
          <a:lstStyle/>
          <a:p>
            <a:pPr eaLnBrk="0" hangingPunct="0">
              <a:lnSpc>
                <a:spcPct val="145000"/>
              </a:lnSpc>
            </a:pPr>
            <a:r>
              <a:rPr lang="en-US" altLang="zh-CN" sz="2000" b="1" dirty="0">
                <a:solidFill>
                  <a:srgbClr val="000000"/>
                </a:solidFill>
                <a:latin typeface="Times New Roman" panose="02020603050405020304" pitchFamily="18" charset="0"/>
              </a:rPr>
              <a:t>CF </a:t>
            </a:r>
            <a:r>
              <a:rPr lang="zh-CN" altLang="en-US" sz="2000" b="1" dirty="0">
                <a:solidFill>
                  <a:srgbClr val="000000"/>
                </a:solidFill>
                <a:latin typeface="Times New Roman" panose="02020603050405020304" pitchFamily="18" charset="0"/>
              </a:rPr>
              <a:t>位表示 无符号数 相加的溢出。</a:t>
            </a:r>
          </a:p>
          <a:p>
            <a:pPr eaLnBrk="0" hangingPunct="0">
              <a:lnSpc>
                <a:spcPct val="145000"/>
              </a:lnSpc>
            </a:pPr>
            <a:r>
              <a:rPr lang="en-US" altLang="zh-CN" sz="2000" b="1" dirty="0">
                <a:solidFill>
                  <a:srgbClr val="000000"/>
                </a:solidFill>
                <a:latin typeface="Times New Roman" panose="02020603050405020304" pitchFamily="18" charset="0"/>
              </a:rPr>
              <a:t>OF </a:t>
            </a:r>
            <a:r>
              <a:rPr lang="zh-CN" altLang="en-US" sz="2000" b="1" dirty="0">
                <a:solidFill>
                  <a:srgbClr val="000000"/>
                </a:solidFill>
                <a:latin typeface="Times New Roman" panose="02020603050405020304" pitchFamily="18" charset="0"/>
              </a:rPr>
              <a:t>位表示 带符号数 相加的溢出。</a:t>
            </a:r>
          </a:p>
        </p:txBody>
      </p:sp>
      <p:sp>
        <p:nvSpPr>
          <p:cNvPr id="48132" name="文本框 48131"/>
          <p:cNvSpPr txBox="1"/>
          <p:nvPr/>
        </p:nvSpPr>
        <p:spPr>
          <a:xfrm>
            <a:off x="2590800" y="2100027"/>
            <a:ext cx="1797050" cy="730250"/>
          </a:xfrm>
          <a:prstGeom prst="rect">
            <a:avLst/>
          </a:prstGeom>
          <a:noFill/>
          <a:ln w="12700">
            <a:noFill/>
          </a:ln>
        </p:spPr>
        <p:txBody>
          <a:bodyPr wrap="none">
            <a:spAutoFit/>
          </a:bodyPr>
          <a:lstStyle/>
          <a:p>
            <a:pPr>
              <a:lnSpc>
                <a:spcPct val="70000"/>
              </a:lnSpc>
              <a:spcBef>
                <a:spcPct val="50000"/>
              </a:spcBef>
            </a:pPr>
            <a:r>
              <a:rPr lang="en-US" altLang="zh-CN" sz="2200" b="1" dirty="0">
                <a:solidFill>
                  <a:srgbClr val="000000"/>
                </a:solidFill>
                <a:latin typeface="Times New Roman" panose="02020603050405020304" pitchFamily="18" charset="0"/>
              </a:rPr>
              <a:t>1     </a:t>
            </a:r>
            <a:r>
              <a:rPr lang="zh-CN" altLang="en-US" sz="2200" b="1" dirty="0">
                <a:solidFill>
                  <a:srgbClr val="000000"/>
                </a:solidFill>
                <a:latin typeface="Times New Roman" panose="02020603050405020304" pitchFamily="18" charset="0"/>
              </a:rPr>
              <a:t>结果为负</a:t>
            </a:r>
          </a:p>
          <a:p>
            <a:pPr>
              <a:lnSpc>
                <a:spcPct val="70000"/>
              </a:lnSpc>
              <a:spcBef>
                <a:spcPct val="50000"/>
              </a:spcBef>
            </a:pPr>
            <a:r>
              <a:rPr lang="en-US" altLang="zh-CN" sz="2200" b="1" dirty="0">
                <a:solidFill>
                  <a:srgbClr val="000000"/>
                </a:solidFill>
                <a:latin typeface="Times New Roman" panose="02020603050405020304" pitchFamily="18" charset="0"/>
              </a:rPr>
              <a:t>0     </a:t>
            </a:r>
            <a:r>
              <a:rPr lang="zh-CN" altLang="en-US" sz="2200" b="1" dirty="0">
                <a:solidFill>
                  <a:srgbClr val="000000"/>
                </a:solidFill>
                <a:latin typeface="Times New Roman" panose="02020603050405020304" pitchFamily="18" charset="0"/>
              </a:rPr>
              <a:t>否则</a:t>
            </a:r>
          </a:p>
        </p:txBody>
      </p:sp>
      <p:sp>
        <p:nvSpPr>
          <p:cNvPr id="48133" name="文本框 48132"/>
          <p:cNvSpPr txBox="1"/>
          <p:nvPr/>
        </p:nvSpPr>
        <p:spPr>
          <a:xfrm>
            <a:off x="1600200" y="2176227"/>
            <a:ext cx="712788"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SF=</a:t>
            </a:r>
            <a:endParaRPr lang="en-US" altLang="zh-CN">
              <a:solidFill>
                <a:srgbClr val="000000"/>
              </a:solidFill>
              <a:latin typeface="Times New Roman" panose="02020603050405020304" pitchFamily="18" charset="0"/>
            </a:endParaRPr>
          </a:p>
        </p:txBody>
      </p:sp>
      <p:sp>
        <p:nvSpPr>
          <p:cNvPr id="48134" name="左大括号 48133"/>
          <p:cNvSpPr/>
          <p:nvPr/>
        </p:nvSpPr>
        <p:spPr>
          <a:xfrm>
            <a:off x="2362200" y="2100027"/>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48135" name="文本框 48134"/>
          <p:cNvSpPr txBox="1"/>
          <p:nvPr/>
        </p:nvSpPr>
        <p:spPr>
          <a:xfrm>
            <a:off x="5943600" y="2096852"/>
            <a:ext cx="1655763" cy="730250"/>
          </a:xfrm>
          <a:prstGeom prst="rect">
            <a:avLst/>
          </a:prstGeom>
          <a:noFill/>
          <a:ln w="12700">
            <a:noFill/>
          </a:ln>
        </p:spPr>
        <p:txBody>
          <a:bodyPr wrap="none">
            <a:spAutoFit/>
          </a:bodyPr>
          <a:lstStyle/>
          <a:p>
            <a:pPr>
              <a:lnSpc>
                <a:spcPct val="70000"/>
              </a:lnSpc>
              <a:spcBef>
                <a:spcPct val="50000"/>
              </a:spcBef>
            </a:pPr>
            <a:r>
              <a:rPr lang="en-US" altLang="zh-CN" sz="2200" b="1" dirty="0">
                <a:solidFill>
                  <a:srgbClr val="000000"/>
                </a:solidFill>
                <a:latin typeface="Times New Roman" panose="02020603050405020304" pitchFamily="18" charset="0"/>
              </a:rPr>
              <a:t>1     </a:t>
            </a:r>
            <a:r>
              <a:rPr lang="zh-CN" altLang="en-US" sz="2200" b="1" dirty="0">
                <a:solidFill>
                  <a:srgbClr val="000000"/>
                </a:solidFill>
                <a:latin typeface="Times New Roman" panose="02020603050405020304" pitchFamily="18" charset="0"/>
              </a:rPr>
              <a:t>结果为</a:t>
            </a:r>
            <a:r>
              <a:rPr lang="en-US" altLang="zh-CN" sz="2200" b="1">
                <a:solidFill>
                  <a:srgbClr val="000000"/>
                </a:solidFill>
                <a:latin typeface="Times New Roman" panose="02020603050405020304" pitchFamily="18" charset="0"/>
              </a:rPr>
              <a:t>0</a:t>
            </a:r>
          </a:p>
          <a:p>
            <a:pPr>
              <a:lnSpc>
                <a:spcPct val="70000"/>
              </a:lnSpc>
              <a:spcBef>
                <a:spcPct val="50000"/>
              </a:spcBef>
            </a:pPr>
            <a:r>
              <a:rPr lang="en-US" altLang="zh-CN" sz="2200" b="1" dirty="0">
                <a:solidFill>
                  <a:srgbClr val="000000"/>
                </a:solidFill>
                <a:latin typeface="Times New Roman" panose="02020603050405020304" pitchFamily="18" charset="0"/>
              </a:rPr>
              <a:t>0     </a:t>
            </a:r>
            <a:r>
              <a:rPr lang="zh-CN" altLang="en-US" sz="2200" b="1" dirty="0">
                <a:solidFill>
                  <a:srgbClr val="000000"/>
                </a:solidFill>
                <a:latin typeface="Times New Roman" panose="02020603050405020304" pitchFamily="18" charset="0"/>
              </a:rPr>
              <a:t>否则</a:t>
            </a:r>
            <a:endParaRPr lang="zh-CN" altLang="en-US" sz="2200" b="1">
              <a:solidFill>
                <a:srgbClr val="000000"/>
              </a:solidFill>
              <a:latin typeface="Times New Roman" panose="02020603050405020304" pitchFamily="18" charset="0"/>
            </a:endParaRPr>
          </a:p>
        </p:txBody>
      </p:sp>
      <p:sp>
        <p:nvSpPr>
          <p:cNvPr id="48136" name="文本框 48135"/>
          <p:cNvSpPr txBox="1"/>
          <p:nvPr/>
        </p:nvSpPr>
        <p:spPr>
          <a:xfrm>
            <a:off x="4953000" y="2173052"/>
            <a:ext cx="746125"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ZF=</a:t>
            </a:r>
            <a:endParaRPr lang="en-US" altLang="zh-CN">
              <a:solidFill>
                <a:srgbClr val="000000"/>
              </a:solidFill>
              <a:latin typeface="Times New Roman" panose="02020603050405020304" pitchFamily="18" charset="0"/>
            </a:endParaRPr>
          </a:p>
        </p:txBody>
      </p:sp>
      <p:sp>
        <p:nvSpPr>
          <p:cNvPr id="48137" name="左大括号 48136"/>
          <p:cNvSpPr/>
          <p:nvPr/>
        </p:nvSpPr>
        <p:spPr>
          <a:xfrm>
            <a:off x="5715000" y="2096852"/>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48138" name="文本框 48137"/>
          <p:cNvSpPr txBox="1"/>
          <p:nvPr/>
        </p:nvSpPr>
        <p:spPr>
          <a:xfrm>
            <a:off x="2590800" y="3239852"/>
            <a:ext cx="4773613" cy="750888"/>
          </a:xfrm>
          <a:prstGeom prst="rect">
            <a:avLst/>
          </a:prstGeom>
          <a:noFill/>
          <a:ln w="12700">
            <a:noFill/>
          </a:ln>
        </p:spPr>
        <p:txBody>
          <a:bodyPr wrap="none">
            <a:spAutoFit/>
          </a:bodyPr>
          <a:lstStyle/>
          <a:p>
            <a:pPr>
              <a:lnSpc>
                <a:spcPct val="70000"/>
              </a:lnSpc>
              <a:spcBef>
                <a:spcPct val="50000"/>
              </a:spcBef>
            </a:pPr>
            <a:r>
              <a:rPr lang="en-US" altLang="zh-CN" sz="2200" b="1" dirty="0">
                <a:solidFill>
                  <a:srgbClr val="000000"/>
                </a:solidFill>
                <a:latin typeface="Times New Roman" panose="02020603050405020304" pitchFamily="18" charset="0"/>
              </a:rPr>
              <a:t>1     </a:t>
            </a:r>
            <a:r>
              <a:rPr lang="zh-CN" altLang="en-US" sz="2200" b="1" dirty="0">
                <a:solidFill>
                  <a:srgbClr val="000000"/>
                </a:solidFill>
                <a:latin typeface="Times New Roman" panose="02020603050405020304" pitchFamily="18" charset="0"/>
                <a:ea typeface="楷体_GB2312" pitchFamily="49" charset="-122"/>
              </a:rPr>
              <a:t>和的最高有效位 </a:t>
            </a:r>
            <a:r>
              <a:rPr lang="zh-CN" altLang="en-US" b="1" dirty="0">
                <a:solidFill>
                  <a:srgbClr val="000000"/>
                </a:solidFill>
                <a:latin typeface="Times New Roman" panose="02020603050405020304" pitchFamily="18" charset="0"/>
                <a:ea typeface="楷体_GB2312" pitchFamily="49" charset="-122"/>
              </a:rPr>
              <a:t>有</a:t>
            </a:r>
            <a:r>
              <a:rPr lang="zh-CN" altLang="en-US" sz="2200" b="1" dirty="0">
                <a:solidFill>
                  <a:srgbClr val="000000"/>
                </a:solidFill>
                <a:latin typeface="Times New Roman" panose="02020603050405020304" pitchFamily="18" charset="0"/>
                <a:ea typeface="楷体_GB2312" pitchFamily="49" charset="-122"/>
              </a:rPr>
              <a:t> 向高位的进位</a:t>
            </a:r>
          </a:p>
          <a:p>
            <a:pPr>
              <a:lnSpc>
                <a:spcPct val="70000"/>
              </a:lnSpc>
              <a:spcBef>
                <a:spcPct val="50000"/>
              </a:spcBef>
            </a:pPr>
            <a:r>
              <a:rPr lang="en-US" altLang="zh-CN" sz="2200" b="1" dirty="0">
                <a:solidFill>
                  <a:srgbClr val="000000"/>
                </a:solidFill>
                <a:latin typeface="Times New Roman" panose="02020603050405020304" pitchFamily="18" charset="0"/>
              </a:rPr>
              <a:t>0     </a:t>
            </a:r>
            <a:r>
              <a:rPr lang="zh-CN" altLang="en-US" sz="2200" b="1" dirty="0">
                <a:solidFill>
                  <a:srgbClr val="000000"/>
                </a:solidFill>
                <a:latin typeface="Times New Roman" panose="02020603050405020304" pitchFamily="18" charset="0"/>
                <a:ea typeface="楷体_GB2312" pitchFamily="49" charset="-122"/>
              </a:rPr>
              <a:t>否则</a:t>
            </a:r>
          </a:p>
        </p:txBody>
      </p:sp>
      <p:sp>
        <p:nvSpPr>
          <p:cNvPr id="48139" name="文本框 48138"/>
          <p:cNvSpPr txBox="1"/>
          <p:nvPr/>
        </p:nvSpPr>
        <p:spPr>
          <a:xfrm>
            <a:off x="1600200" y="3316052"/>
            <a:ext cx="763588"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CF=</a:t>
            </a:r>
            <a:endParaRPr lang="en-US" altLang="zh-CN">
              <a:solidFill>
                <a:srgbClr val="000000"/>
              </a:solidFill>
              <a:latin typeface="Times New Roman" panose="02020603050405020304" pitchFamily="18" charset="0"/>
            </a:endParaRPr>
          </a:p>
        </p:txBody>
      </p:sp>
      <p:sp>
        <p:nvSpPr>
          <p:cNvPr id="48140" name="左大括号 48139"/>
          <p:cNvSpPr/>
          <p:nvPr/>
        </p:nvSpPr>
        <p:spPr>
          <a:xfrm>
            <a:off x="2362200" y="3239852"/>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48141" name="文本框 48140"/>
          <p:cNvSpPr txBox="1"/>
          <p:nvPr/>
        </p:nvSpPr>
        <p:spPr>
          <a:xfrm>
            <a:off x="2590800" y="4459052"/>
            <a:ext cx="6011863" cy="730250"/>
          </a:xfrm>
          <a:prstGeom prst="rect">
            <a:avLst/>
          </a:prstGeom>
          <a:noFill/>
          <a:ln w="12700">
            <a:noFill/>
          </a:ln>
        </p:spPr>
        <p:txBody>
          <a:bodyPr wrap="none">
            <a:spAutoFit/>
          </a:bodyPr>
          <a:lstStyle/>
          <a:p>
            <a:pPr>
              <a:lnSpc>
                <a:spcPct val="70000"/>
              </a:lnSpc>
              <a:spcBef>
                <a:spcPct val="50000"/>
              </a:spcBef>
            </a:pPr>
            <a:r>
              <a:rPr lang="en-US" altLang="zh-CN" sz="2200" b="1" dirty="0">
                <a:solidFill>
                  <a:srgbClr val="000000"/>
                </a:solidFill>
                <a:latin typeface="Times New Roman" panose="02020603050405020304" pitchFamily="18" charset="0"/>
              </a:rPr>
              <a:t>1     </a:t>
            </a:r>
            <a:r>
              <a:rPr lang="zh-CN" altLang="en-US" sz="2200" b="1" dirty="0">
                <a:solidFill>
                  <a:srgbClr val="000000"/>
                </a:solidFill>
                <a:latin typeface="Times New Roman" panose="02020603050405020304" pitchFamily="18" charset="0"/>
                <a:ea typeface="楷体_GB2312" pitchFamily="49" charset="-122"/>
              </a:rPr>
              <a:t>两个操作数符号相同，而结果符号与之相反</a:t>
            </a:r>
          </a:p>
          <a:p>
            <a:pPr>
              <a:lnSpc>
                <a:spcPct val="70000"/>
              </a:lnSpc>
              <a:spcBef>
                <a:spcPct val="50000"/>
              </a:spcBef>
            </a:pPr>
            <a:r>
              <a:rPr lang="en-US" altLang="zh-CN" sz="2200" b="1" dirty="0">
                <a:solidFill>
                  <a:srgbClr val="000000"/>
                </a:solidFill>
                <a:latin typeface="Times New Roman" panose="02020603050405020304" pitchFamily="18" charset="0"/>
              </a:rPr>
              <a:t>0     </a:t>
            </a:r>
            <a:r>
              <a:rPr lang="zh-CN" altLang="en-US" sz="2200" b="1" dirty="0">
                <a:solidFill>
                  <a:srgbClr val="000000"/>
                </a:solidFill>
                <a:latin typeface="Times New Roman" panose="02020603050405020304" pitchFamily="18" charset="0"/>
                <a:ea typeface="楷体_GB2312" pitchFamily="49" charset="-122"/>
              </a:rPr>
              <a:t>否则</a:t>
            </a:r>
          </a:p>
        </p:txBody>
      </p:sp>
      <p:sp>
        <p:nvSpPr>
          <p:cNvPr id="48142" name="文本框 48141"/>
          <p:cNvSpPr txBox="1"/>
          <p:nvPr/>
        </p:nvSpPr>
        <p:spPr>
          <a:xfrm>
            <a:off x="1600200" y="4535252"/>
            <a:ext cx="779463"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OF=</a:t>
            </a:r>
            <a:endParaRPr lang="en-US" altLang="zh-CN">
              <a:solidFill>
                <a:srgbClr val="000000"/>
              </a:solidFill>
              <a:latin typeface="Times New Roman" panose="02020603050405020304" pitchFamily="18" charset="0"/>
            </a:endParaRPr>
          </a:p>
        </p:txBody>
      </p:sp>
      <p:sp>
        <p:nvSpPr>
          <p:cNvPr id="48143" name="左大括号 48142"/>
          <p:cNvSpPr/>
          <p:nvPr/>
        </p:nvSpPr>
        <p:spPr>
          <a:xfrm>
            <a:off x="2362200" y="4459052"/>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1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17" name="TextBox 16">
            <a:extLst>
              <a:ext uri="{FF2B5EF4-FFF2-40B4-BE49-F238E27FC236}">
                <a16:creationId xmlns:a16="http://schemas.microsoft.com/office/drawing/2014/main" id="{0E52CAAC-E51D-9748-AD79-7FC4F3CC41AF}"/>
              </a:ext>
            </a:extLst>
          </p:cNvPr>
          <p:cNvSpPr txBox="1"/>
          <p:nvPr/>
        </p:nvSpPr>
        <p:spPr>
          <a:xfrm>
            <a:off x="4490064" y="4870641"/>
            <a:ext cx="2874349" cy="338554"/>
          </a:xfrm>
          <a:prstGeom prst="rect">
            <a:avLst/>
          </a:prstGeom>
          <a:solidFill>
            <a:schemeClr val="bg1"/>
          </a:solidFill>
          <a:ln w="28575">
            <a:solidFill>
              <a:srgbClr val="00B050"/>
            </a:solidFill>
          </a:ln>
        </p:spPr>
        <p:txBody>
          <a:bodyPr wrap="square" rtlCol="0">
            <a:spAutoFit/>
          </a:bodyPr>
          <a:lstStyle/>
          <a:p>
            <a:r>
              <a:rPr lang="zh-CN" altLang="en-US" sz="1600" dirty="0">
                <a:solidFill>
                  <a:srgbClr val="FF0000"/>
                </a:solidFill>
                <a:ea typeface="楷体_GB2312" pitchFamily="49" charset="-122"/>
              </a:rPr>
              <a:t>两个操作数如果符号相反呢？</a:t>
            </a:r>
            <a:endParaRPr lang="en-CN" sz="16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 calcmode="lin" valueType="num">
                                      <p:cBhvr additive="base">
                                        <p:cTn id="12" dur="500" fill="hold"/>
                                        <p:tgtEl>
                                          <p:spTgt spid="48131"/>
                                        </p:tgtEl>
                                        <p:attrNameLst>
                                          <p:attrName>ppt_x</p:attrName>
                                        </p:attrNameLst>
                                      </p:cBhvr>
                                      <p:tavLst>
                                        <p:tav tm="0">
                                          <p:val>
                                            <p:strVal val="0-#ppt_w/2"/>
                                          </p:val>
                                        </p:tav>
                                        <p:tav tm="100000">
                                          <p:val>
                                            <p:strVal val="#ppt_x"/>
                                          </p:val>
                                        </p:tav>
                                      </p:tavLst>
                                    </p:anim>
                                    <p:anim calcmode="lin" valueType="num">
                                      <p:cBhvr additive="base">
                                        <p:cTn id="13"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50177"/>
          <p:cNvSpPr txBox="1"/>
          <p:nvPr/>
        </p:nvSpPr>
        <p:spPr>
          <a:xfrm>
            <a:off x="1676400" y="1124744"/>
            <a:ext cx="6172200" cy="5102935"/>
          </a:xfrm>
          <a:prstGeom prst="rect">
            <a:avLst/>
          </a:prstGeom>
          <a:noFill/>
          <a:ln w="9525">
            <a:noFill/>
          </a:ln>
        </p:spPr>
        <p:txBody>
          <a:bodyPr>
            <a:spAutoFit/>
          </a:bodyPr>
          <a:lstStyle/>
          <a:p>
            <a:pPr algn="just" eaLnBrk="0" hangingPunct="0"/>
            <a:r>
              <a:rPr lang="zh-CN" altLang="en-US" sz="2200" b="0" dirty="0">
                <a:solidFill>
                  <a:srgbClr val="000000"/>
                </a:solidFill>
                <a:latin typeface="Times New Roman" panose="02020603050405020304" pitchFamily="18" charset="0"/>
              </a:rPr>
              <a:t>例：双精度数的加法</a:t>
            </a:r>
            <a:r>
              <a:rPr lang="en-US" altLang="zh-CN" sz="2200" b="0" dirty="0">
                <a:solidFill>
                  <a:srgbClr val="000000"/>
                </a:solidFill>
                <a:latin typeface="Times New Roman" panose="02020603050405020304" pitchFamily="18" charset="0"/>
              </a:rPr>
              <a:t>DX</a:t>
            </a:r>
            <a:r>
              <a:rPr lang="zh-CN" altLang="en-US" sz="2200" b="0" dirty="0">
                <a:solidFill>
                  <a:srgbClr val="000000"/>
                </a:solidFill>
                <a:latin typeface="Times New Roman" panose="02020603050405020304" pitchFamily="18" charset="0"/>
              </a:rPr>
              <a:t>、</a:t>
            </a:r>
            <a:r>
              <a:rPr lang="en-US" altLang="zh-CN" sz="2200" b="0" dirty="0">
                <a:solidFill>
                  <a:srgbClr val="000000"/>
                </a:solidFill>
                <a:latin typeface="Times New Roman" panose="02020603050405020304" pitchFamily="18" charset="0"/>
              </a:rPr>
              <a:t>AX</a:t>
            </a:r>
            <a:r>
              <a:rPr lang="zh-CN" altLang="en-US" sz="2200" b="0" dirty="0">
                <a:solidFill>
                  <a:srgbClr val="000000"/>
                </a:solidFill>
                <a:latin typeface="Times New Roman" panose="02020603050405020304" pitchFamily="18" charset="0"/>
              </a:rPr>
              <a:t>与</a:t>
            </a:r>
            <a:r>
              <a:rPr lang="en-US" altLang="zh-CN" sz="2200" b="0" dirty="0">
                <a:solidFill>
                  <a:srgbClr val="000000"/>
                </a:solidFill>
                <a:latin typeface="Times New Roman" panose="02020603050405020304" pitchFamily="18" charset="0"/>
              </a:rPr>
              <a:t>BX</a:t>
            </a:r>
            <a:r>
              <a:rPr lang="zh-CN" altLang="en-US" sz="2200" b="0" dirty="0">
                <a:solidFill>
                  <a:srgbClr val="000000"/>
                </a:solidFill>
                <a:latin typeface="Times New Roman" panose="02020603050405020304" pitchFamily="18" charset="0"/>
              </a:rPr>
              <a:t>、</a:t>
            </a:r>
            <a:r>
              <a:rPr lang="en-US" altLang="zh-CN" sz="2200" b="0" dirty="0">
                <a:solidFill>
                  <a:srgbClr val="000000"/>
                </a:solidFill>
                <a:latin typeface="Times New Roman" panose="02020603050405020304" pitchFamily="18" charset="0"/>
              </a:rPr>
              <a:t>CX</a:t>
            </a:r>
            <a:r>
              <a:rPr lang="zh-CN" altLang="en-US" sz="2200" b="0" dirty="0">
                <a:solidFill>
                  <a:srgbClr val="000000"/>
                </a:solidFill>
                <a:latin typeface="Times New Roman" panose="02020603050405020304" pitchFamily="18" charset="0"/>
              </a:rPr>
              <a:t>，两个双字长的数相加。</a:t>
            </a:r>
            <a:r>
              <a:rPr lang="en-US" altLang="zh-CN" sz="2200" b="0" dirty="0">
                <a:solidFill>
                  <a:srgbClr val="000000"/>
                </a:solidFill>
                <a:latin typeface="Times New Roman" panose="02020603050405020304" pitchFamily="18" charset="0"/>
              </a:rPr>
              <a:t>DX</a:t>
            </a:r>
            <a:r>
              <a:rPr lang="zh-CN" altLang="en-US" sz="2200" b="0" dirty="0">
                <a:solidFill>
                  <a:srgbClr val="000000"/>
                </a:solidFill>
                <a:latin typeface="Times New Roman" panose="02020603050405020304" pitchFamily="18" charset="0"/>
              </a:rPr>
              <a:t>、</a:t>
            </a:r>
            <a:r>
              <a:rPr lang="en-US" altLang="zh-CN" sz="2200" b="0" dirty="0">
                <a:solidFill>
                  <a:srgbClr val="000000"/>
                </a:solidFill>
                <a:latin typeface="Times New Roman" panose="02020603050405020304" pitchFamily="18" charset="0"/>
              </a:rPr>
              <a:t>BX</a:t>
            </a:r>
            <a:r>
              <a:rPr lang="zh-CN" altLang="en-US" sz="2200" b="0" dirty="0">
                <a:solidFill>
                  <a:srgbClr val="000000"/>
                </a:solidFill>
                <a:latin typeface="Times New Roman" panose="02020603050405020304" pitchFamily="18" charset="0"/>
              </a:rPr>
              <a:t>分别存放高位字。</a:t>
            </a:r>
          </a:p>
          <a:p>
            <a:pPr algn="just" eaLnBrk="0" hangingPunct="0"/>
            <a:endParaRPr lang="zh-CN" altLang="en-US" sz="2200" b="0" dirty="0">
              <a:solidFill>
                <a:srgbClr val="000000"/>
              </a:solidFill>
              <a:latin typeface="Times New Roman" panose="02020603050405020304" pitchFamily="18" charset="0"/>
            </a:endParaRPr>
          </a:p>
          <a:p>
            <a:pPr algn="just" eaLnBrk="0" hangingPunct="0"/>
            <a:r>
              <a:rPr lang="zh-CN" altLang="en-US" sz="2200" b="0" dirty="0">
                <a:solidFill>
                  <a:srgbClr val="000000"/>
                </a:solidFill>
                <a:latin typeface="Times New Roman" panose="02020603050405020304" pitchFamily="18" charset="0"/>
              </a:rPr>
              <a:t>        </a:t>
            </a:r>
            <a:r>
              <a:rPr lang="en-US" altLang="zh-CN" sz="2200" b="0" dirty="0">
                <a:solidFill>
                  <a:srgbClr val="000000"/>
                </a:solidFill>
                <a:latin typeface="Times New Roman" panose="02020603050405020304" pitchFamily="18" charset="0"/>
              </a:rPr>
              <a:t>(DX) = 0002H    (AX) = 0F365H</a:t>
            </a:r>
          </a:p>
          <a:p>
            <a:pPr algn="just" eaLnBrk="0" hangingPunct="0"/>
            <a:r>
              <a:rPr lang="en-US" altLang="zh-CN" sz="2200" b="0" dirty="0">
                <a:solidFill>
                  <a:srgbClr val="000000"/>
                </a:solidFill>
                <a:latin typeface="Times New Roman" panose="02020603050405020304" pitchFamily="18" charset="0"/>
              </a:rPr>
              <a:t>        (BX) = 0005H    (CX) = 0E024H</a:t>
            </a:r>
          </a:p>
          <a:p>
            <a:pPr algn="just" eaLnBrk="0" hangingPunct="0"/>
            <a:endParaRPr lang="en-US" altLang="zh-CN" sz="2200" b="0" dirty="0">
              <a:solidFill>
                <a:srgbClr val="000000"/>
              </a:solidFill>
              <a:latin typeface="Times New Roman" panose="02020603050405020304" pitchFamily="18" charset="0"/>
            </a:endParaRPr>
          </a:p>
          <a:p>
            <a:pPr algn="just" eaLnBrk="0" hangingPunct="0">
              <a:lnSpc>
                <a:spcPct val="130000"/>
              </a:lnSpc>
            </a:pPr>
            <a:r>
              <a:rPr lang="en-US" altLang="zh-CN" sz="2200" b="0" dirty="0">
                <a:solidFill>
                  <a:srgbClr val="000000"/>
                </a:solidFill>
                <a:latin typeface="Times New Roman" panose="02020603050405020304" pitchFamily="18" charset="0"/>
              </a:rPr>
              <a:t>        </a:t>
            </a:r>
            <a:r>
              <a:rPr lang="zh-CN" altLang="en-US" sz="2200" b="0" dirty="0">
                <a:solidFill>
                  <a:srgbClr val="000000"/>
                </a:solidFill>
                <a:latin typeface="Times New Roman" panose="02020603050405020304" pitchFamily="18" charset="0"/>
              </a:rPr>
              <a:t>指令序列  </a:t>
            </a:r>
            <a:r>
              <a:rPr lang="zh-CN" altLang="en-US" sz="2200" b="0" dirty="0">
                <a:solidFill>
                  <a:srgbClr val="000000"/>
                </a:solidFill>
                <a:latin typeface="Times New Roman" panose="02020603050405020304" pitchFamily="18" charset="0"/>
                <a:sym typeface="Monotype Sorts" pitchFamily="2" charset="2"/>
              </a:rPr>
              <a:t> </a:t>
            </a:r>
            <a:r>
              <a:rPr lang="en-US" altLang="zh-CN" sz="2200" b="0" dirty="0">
                <a:solidFill>
                  <a:srgbClr val="000000"/>
                </a:solidFill>
                <a:latin typeface="Times New Roman" panose="02020603050405020304" pitchFamily="18" charset="0"/>
              </a:rPr>
              <a:t>ADD  AX, CX    ; </a:t>
            </a:r>
            <a:r>
              <a:rPr lang="en-US" altLang="zh-CN" sz="2200" b="0" dirty="0">
                <a:solidFill>
                  <a:srgbClr val="000000"/>
                </a:solidFill>
                <a:latin typeface="Times New Roman" panose="02020603050405020304" pitchFamily="18" charset="0"/>
                <a:sym typeface="Monotype Sorts" pitchFamily="2" charset="2"/>
              </a:rPr>
              <a:t>(1) </a:t>
            </a:r>
            <a:endParaRPr lang="en-US" altLang="zh-CN" sz="2200" b="0" dirty="0">
              <a:solidFill>
                <a:srgbClr val="000000"/>
              </a:solidFill>
              <a:latin typeface="Times New Roman" panose="02020603050405020304" pitchFamily="18" charset="0"/>
            </a:endParaRPr>
          </a:p>
          <a:p>
            <a:pPr algn="just" eaLnBrk="0" hangingPunct="0">
              <a:lnSpc>
                <a:spcPct val="130000"/>
              </a:lnSpc>
            </a:pPr>
            <a:r>
              <a:rPr lang="en-US" altLang="zh-CN" sz="2200" b="0" dirty="0">
                <a:solidFill>
                  <a:srgbClr val="000000"/>
                </a:solidFill>
                <a:latin typeface="Times New Roman" panose="02020603050405020304" pitchFamily="18" charset="0"/>
              </a:rPr>
              <a:t>                           ADC  DX, BX    ; (2) </a:t>
            </a:r>
          </a:p>
          <a:p>
            <a:pPr algn="just" eaLnBrk="0" hangingPunct="0"/>
            <a:endParaRPr lang="en-US" altLang="zh-CN" sz="2200" b="0" dirty="0">
              <a:solidFill>
                <a:srgbClr val="000000"/>
              </a:solidFill>
              <a:latin typeface="Times New Roman" panose="02020603050405020304" pitchFamily="18" charset="0"/>
              <a:sym typeface="Monotype Sorts" pitchFamily="2" charset="2"/>
            </a:endParaRPr>
          </a:p>
          <a:p>
            <a:pPr algn="just" eaLnBrk="0" hangingPunct="0">
              <a:lnSpc>
                <a:spcPct val="130000"/>
              </a:lnSpc>
            </a:pPr>
            <a:r>
              <a:rPr lang="en-US" altLang="zh-CN" sz="2200" b="0" dirty="0">
                <a:solidFill>
                  <a:srgbClr val="000000"/>
                </a:solidFill>
                <a:latin typeface="Times New Roman" panose="02020603050405020304" pitchFamily="18" charset="0"/>
                <a:sym typeface="Monotype Sorts" pitchFamily="2" charset="2"/>
              </a:rPr>
              <a:t>        (1) </a:t>
            </a:r>
            <a:r>
              <a:rPr lang="zh-CN" altLang="en-US" sz="2200" b="0" dirty="0">
                <a:solidFill>
                  <a:srgbClr val="000000"/>
                </a:solidFill>
                <a:latin typeface="Times New Roman" panose="02020603050405020304" pitchFamily="18" charset="0"/>
              </a:rPr>
              <a:t>执行后，</a:t>
            </a:r>
            <a:r>
              <a:rPr lang="en-US" altLang="zh-CN" sz="2200" b="0" dirty="0">
                <a:solidFill>
                  <a:srgbClr val="000000"/>
                </a:solidFill>
                <a:latin typeface="Times New Roman" panose="02020603050405020304" pitchFamily="18" charset="0"/>
              </a:rPr>
              <a:t>(AX) = 0D389H   </a:t>
            </a:r>
          </a:p>
          <a:p>
            <a:pPr algn="just" eaLnBrk="0" hangingPunct="0">
              <a:lnSpc>
                <a:spcPct val="130000"/>
              </a:lnSpc>
            </a:pPr>
            <a:r>
              <a:rPr lang="en-US" altLang="zh-CN" sz="2200" b="0" dirty="0">
                <a:solidFill>
                  <a:srgbClr val="000000"/>
                </a:solidFill>
                <a:latin typeface="Times New Roman" panose="02020603050405020304" pitchFamily="18" charset="0"/>
              </a:rPr>
              <a:t>                             CF=1    OF=0    SF=1    ZF=0</a:t>
            </a:r>
          </a:p>
          <a:p>
            <a:pPr algn="just" eaLnBrk="0" hangingPunct="0">
              <a:lnSpc>
                <a:spcPct val="130000"/>
              </a:lnSpc>
            </a:pPr>
            <a:r>
              <a:rPr lang="en-US" altLang="zh-CN" sz="2200" b="0" dirty="0">
                <a:solidFill>
                  <a:srgbClr val="000000"/>
                </a:solidFill>
                <a:latin typeface="Times New Roman" panose="02020603050405020304" pitchFamily="18" charset="0"/>
              </a:rPr>
              <a:t>         (2) </a:t>
            </a:r>
            <a:r>
              <a:rPr lang="zh-CN" altLang="en-US" sz="2200" b="0" dirty="0">
                <a:solidFill>
                  <a:srgbClr val="000000"/>
                </a:solidFill>
                <a:latin typeface="Times New Roman" panose="02020603050405020304" pitchFamily="18" charset="0"/>
              </a:rPr>
              <a:t>执行后，</a:t>
            </a:r>
            <a:r>
              <a:rPr lang="en-US" altLang="zh-CN" sz="2200" b="0" dirty="0">
                <a:solidFill>
                  <a:srgbClr val="000000"/>
                </a:solidFill>
                <a:latin typeface="Times New Roman" panose="02020603050405020304" pitchFamily="18" charset="0"/>
              </a:rPr>
              <a:t>(DX) = 0008H   </a:t>
            </a:r>
          </a:p>
          <a:p>
            <a:pPr algn="just" eaLnBrk="0" hangingPunct="0">
              <a:lnSpc>
                <a:spcPct val="130000"/>
              </a:lnSpc>
            </a:pPr>
            <a:r>
              <a:rPr lang="en-US" altLang="zh-CN" sz="2200" b="0" dirty="0">
                <a:solidFill>
                  <a:srgbClr val="000000"/>
                </a:solidFill>
                <a:latin typeface="Times New Roman" panose="02020603050405020304" pitchFamily="18" charset="0"/>
              </a:rPr>
              <a:t>                             CF=0    OF=0    SF=0    ZF=0</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4" name="TextBox 3">
            <a:extLst>
              <a:ext uri="{FF2B5EF4-FFF2-40B4-BE49-F238E27FC236}">
                <a16:creationId xmlns:a16="http://schemas.microsoft.com/office/drawing/2014/main" id="{BDFF7BBB-AF0D-2A47-99DB-5E6468ADD1EA}"/>
              </a:ext>
            </a:extLst>
          </p:cNvPr>
          <p:cNvSpPr txBox="1"/>
          <p:nvPr/>
        </p:nvSpPr>
        <p:spPr>
          <a:xfrm>
            <a:off x="6484461" y="2672916"/>
            <a:ext cx="2083983" cy="954107"/>
          </a:xfrm>
          <a:prstGeom prst="rect">
            <a:avLst/>
          </a:prstGeom>
          <a:solidFill>
            <a:schemeClr val="bg1"/>
          </a:solidFill>
          <a:ln w="28575">
            <a:solidFill>
              <a:srgbClr val="00B050"/>
            </a:solidFill>
          </a:ln>
        </p:spPr>
        <p:txBody>
          <a:bodyPr wrap="square" rtlCol="0">
            <a:spAutoFit/>
          </a:bodyPr>
          <a:lstStyle/>
          <a:p>
            <a:r>
              <a:rPr lang="zh-CN" altLang="en-US" sz="1400" b="0" dirty="0">
                <a:solidFill>
                  <a:srgbClr val="FF3300"/>
                </a:solidFill>
                <a:latin typeface="SimSun" panose="02010600030101010101" pitchFamily="2" charset="-122"/>
                <a:ea typeface="SimSun" panose="02010600030101010101" pitchFamily="2" charset="-122"/>
              </a:rPr>
              <a:t>带符号的双精度数的溢出，应该根据</a:t>
            </a:r>
            <a:r>
              <a:rPr lang="en-US" altLang="zh-CN" sz="1400" b="0" dirty="0">
                <a:solidFill>
                  <a:srgbClr val="FF3300"/>
                </a:solidFill>
                <a:latin typeface="SimSun" panose="02010600030101010101" pitchFamily="2" charset="-122"/>
                <a:ea typeface="SimSun" panose="02010600030101010101" pitchFamily="2" charset="-122"/>
              </a:rPr>
              <a:t>ADC</a:t>
            </a:r>
            <a:r>
              <a:rPr lang="zh-CN" altLang="en-US" sz="1400" b="0" dirty="0">
                <a:solidFill>
                  <a:srgbClr val="FF3300"/>
                </a:solidFill>
                <a:latin typeface="SimSun" panose="02010600030101010101" pitchFamily="2" charset="-122"/>
                <a:ea typeface="SimSun" panose="02010600030101010101" pitchFamily="2" charset="-122"/>
              </a:rPr>
              <a:t>指令的</a:t>
            </a:r>
            <a:r>
              <a:rPr lang="en-US" altLang="zh-CN" sz="1400" b="0" dirty="0">
                <a:solidFill>
                  <a:srgbClr val="FF3300"/>
                </a:solidFill>
                <a:latin typeface="SimSun" panose="02010600030101010101" pitchFamily="2" charset="-122"/>
                <a:ea typeface="SimSun" panose="02010600030101010101" pitchFamily="2" charset="-122"/>
              </a:rPr>
              <a:t>OF</a:t>
            </a:r>
            <a:r>
              <a:rPr lang="zh-CN" altLang="en-US" sz="1400" b="0" dirty="0">
                <a:solidFill>
                  <a:srgbClr val="FF3300"/>
                </a:solidFill>
                <a:latin typeface="SimSun" panose="02010600030101010101" pitchFamily="2" charset="-122"/>
                <a:ea typeface="SimSun" panose="02010600030101010101" pitchFamily="2" charset="-122"/>
              </a:rPr>
              <a:t>来判断，低位加法的</a:t>
            </a:r>
            <a:r>
              <a:rPr lang="en-US" altLang="zh-CN" sz="1400" b="0" dirty="0">
                <a:solidFill>
                  <a:srgbClr val="FF3300"/>
                </a:solidFill>
                <a:latin typeface="SimSun" panose="02010600030101010101" pitchFamily="2" charset="-122"/>
                <a:ea typeface="SimSun" panose="02010600030101010101" pitchFamily="2" charset="-122"/>
              </a:rPr>
              <a:t>ADD</a:t>
            </a:r>
            <a:r>
              <a:rPr lang="zh-CN" altLang="en-US" sz="1400" b="0" dirty="0">
                <a:solidFill>
                  <a:srgbClr val="FF3300"/>
                </a:solidFill>
                <a:latin typeface="SimSun" panose="02010600030101010101" pitchFamily="2" charset="-122"/>
                <a:ea typeface="SimSun" panose="02010600030101010101" pitchFamily="2" charset="-122"/>
              </a:rPr>
              <a:t>指令的溢出没有意义。</a:t>
            </a:r>
            <a:endParaRPr lang="en-CN" sz="1400" b="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51201"/>
          <p:cNvSpPr txBox="1"/>
          <p:nvPr/>
        </p:nvSpPr>
        <p:spPr>
          <a:xfrm>
            <a:off x="503548" y="944724"/>
            <a:ext cx="7668852" cy="5447645"/>
          </a:xfrm>
          <a:prstGeom prst="rect">
            <a:avLst/>
          </a:prstGeom>
          <a:noFill/>
          <a:ln w="9525">
            <a:noFill/>
          </a:ln>
        </p:spPr>
        <p:txBody>
          <a:bodyPr wrap="square">
            <a:spAutoFit/>
          </a:bodyPr>
          <a:lstStyle/>
          <a:p>
            <a:pPr algn="just" eaLnBrk="0" hangingPunct="0"/>
            <a:r>
              <a:rPr lang="en-US" altLang="zh-CN" sz="2800" b="1" dirty="0">
                <a:solidFill>
                  <a:srgbClr val="000000"/>
                </a:solidFill>
                <a:latin typeface="Times New Roman" panose="02020603050405020304" pitchFamily="18" charset="0"/>
                <a:sym typeface="Symbol" panose="05050102010706020507" pitchFamily="18" charset="2"/>
              </a:rPr>
              <a:t>   </a:t>
            </a:r>
            <a:r>
              <a:rPr lang="zh-CN" altLang="en-US" sz="2000" b="0" dirty="0">
                <a:solidFill>
                  <a:srgbClr val="000000"/>
                </a:solidFill>
                <a:latin typeface="Times New Roman" panose="02020603050405020304" pitchFamily="18" charset="0"/>
              </a:rPr>
              <a:t>减法指令</a:t>
            </a:r>
          </a:p>
          <a:p>
            <a:pPr algn="just" eaLnBrk="0" hangingPunct="0"/>
            <a:endParaRPr lang="zh-CN" altLang="en-US" sz="2000" b="0" dirty="0">
              <a:solidFill>
                <a:srgbClr val="000000"/>
              </a:solidFill>
              <a:latin typeface="Times New Roman" panose="02020603050405020304" pitchFamily="18" charset="0"/>
            </a:endParaRPr>
          </a:p>
          <a:p>
            <a:pPr algn="just" eaLnBrk="0" hangingPunct="0"/>
            <a:r>
              <a:rPr lang="zh-CN" altLang="en-US" sz="2000" b="0" dirty="0">
                <a:solidFill>
                  <a:srgbClr val="000000"/>
                </a:solidFill>
                <a:latin typeface="Times New Roman" panose="02020603050405020304" pitchFamily="18" charset="0"/>
              </a:rPr>
              <a:t>减法指令：       </a:t>
            </a:r>
            <a:r>
              <a:rPr lang="en-US" altLang="zh-CN" sz="2000" b="0" dirty="0">
                <a:solidFill>
                  <a:srgbClr val="000000"/>
                </a:solidFill>
                <a:latin typeface="Times New Roman" panose="02020603050405020304" pitchFamily="18" charset="0"/>
              </a:rPr>
              <a:t>SUB  DST, SRC  </a:t>
            </a:r>
          </a:p>
          <a:p>
            <a:pPr algn="just" eaLnBrk="0" hangingPunct="0"/>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(DST) </a:t>
            </a:r>
            <a:r>
              <a:rPr lang="en-US" altLang="zh-CN" sz="2000" b="0" dirty="0">
                <a:solidFill>
                  <a:srgbClr val="000000"/>
                </a:solidFill>
                <a:latin typeface="Times New Roman" panose="02020603050405020304" pitchFamily="18" charset="0"/>
                <a:sym typeface="Symbol" panose="05050102010706020507" pitchFamily="18" charset="2"/>
              </a:rPr>
              <a:t> </a:t>
            </a:r>
            <a:r>
              <a:rPr lang="en-US" altLang="zh-CN" sz="2000" b="0" dirty="0">
                <a:solidFill>
                  <a:srgbClr val="000000"/>
                </a:solidFill>
                <a:latin typeface="Times New Roman" panose="02020603050405020304" pitchFamily="18" charset="0"/>
              </a:rPr>
              <a:t> (DST) - (SRC)</a:t>
            </a:r>
          </a:p>
          <a:p>
            <a:pPr algn="just" eaLnBrk="0" hangingPunct="0"/>
            <a:endParaRPr lang="en-US" altLang="zh-CN" sz="2000" b="0" dirty="0">
              <a:solidFill>
                <a:srgbClr val="000000"/>
              </a:solidFill>
              <a:latin typeface="Times New Roman" panose="02020603050405020304" pitchFamily="18" charset="0"/>
            </a:endParaRPr>
          </a:p>
          <a:p>
            <a:pPr algn="just" eaLnBrk="0" hangingPunct="0"/>
            <a:r>
              <a:rPr lang="zh-CN" altLang="en-US" sz="2000" b="0" dirty="0">
                <a:solidFill>
                  <a:srgbClr val="000000"/>
                </a:solidFill>
                <a:latin typeface="Times New Roman" panose="02020603050405020304" pitchFamily="18" charset="0"/>
              </a:rPr>
              <a:t>带借位减法指令：   </a:t>
            </a:r>
            <a:r>
              <a:rPr lang="en-US" altLang="zh-CN" sz="2000" b="0" dirty="0">
                <a:solidFill>
                  <a:srgbClr val="000000"/>
                </a:solidFill>
                <a:latin typeface="Times New Roman" panose="02020603050405020304" pitchFamily="18" charset="0"/>
              </a:rPr>
              <a:t>SBB  DST, SRC  </a:t>
            </a:r>
          </a:p>
          <a:p>
            <a:pPr algn="just" eaLnBrk="0" hangingPunct="0"/>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(DST) </a:t>
            </a:r>
            <a:r>
              <a:rPr lang="en-US" altLang="zh-CN" sz="2000" b="0" dirty="0">
                <a:solidFill>
                  <a:srgbClr val="000000"/>
                </a:solidFill>
                <a:latin typeface="Times New Roman" panose="02020603050405020304" pitchFamily="18" charset="0"/>
                <a:sym typeface="Symbol" panose="05050102010706020507" pitchFamily="18" charset="2"/>
              </a:rPr>
              <a:t>  </a:t>
            </a:r>
            <a:r>
              <a:rPr lang="en-US" altLang="zh-CN" sz="2000" b="0" dirty="0">
                <a:solidFill>
                  <a:srgbClr val="000000"/>
                </a:solidFill>
                <a:latin typeface="Times New Roman" panose="02020603050405020304" pitchFamily="18" charset="0"/>
              </a:rPr>
              <a:t>(DST) - (SRC) - CF</a:t>
            </a:r>
          </a:p>
          <a:p>
            <a:pPr algn="just" eaLnBrk="0" hangingPunct="0"/>
            <a:endParaRPr lang="en-US" altLang="zh-CN" sz="2000" b="0" dirty="0">
              <a:solidFill>
                <a:srgbClr val="000000"/>
              </a:solidFill>
              <a:latin typeface="Times New Roman" panose="02020603050405020304" pitchFamily="18" charset="0"/>
            </a:endParaRPr>
          </a:p>
          <a:p>
            <a:pPr algn="just" eaLnBrk="0" hangingPunct="0"/>
            <a:r>
              <a:rPr lang="zh-CN" altLang="en-US" sz="2000" b="0" dirty="0">
                <a:solidFill>
                  <a:srgbClr val="000000"/>
                </a:solidFill>
                <a:latin typeface="Times New Roman" panose="02020603050405020304" pitchFamily="18" charset="0"/>
              </a:rPr>
              <a:t>减</a:t>
            </a:r>
            <a:r>
              <a:rPr lang="en-US" altLang="zh-CN" sz="2000" b="0" dirty="0">
                <a:solidFill>
                  <a:srgbClr val="000000"/>
                </a:solidFill>
                <a:latin typeface="Times New Roman" panose="02020603050405020304" pitchFamily="18" charset="0"/>
              </a:rPr>
              <a:t>1</a:t>
            </a:r>
            <a:r>
              <a:rPr lang="zh-CN" altLang="en-US" sz="2000" b="0" dirty="0">
                <a:solidFill>
                  <a:srgbClr val="000000"/>
                </a:solidFill>
                <a:latin typeface="Times New Roman" panose="02020603050405020304" pitchFamily="18" charset="0"/>
              </a:rPr>
              <a:t>指令：         </a:t>
            </a:r>
            <a:r>
              <a:rPr lang="en-US" altLang="zh-CN" sz="2000" b="0" dirty="0">
                <a:solidFill>
                  <a:srgbClr val="000000"/>
                </a:solidFill>
                <a:latin typeface="Times New Roman" panose="02020603050405020304" pitchFamily="18" charset="0"/>
              </a:rPr>
              <a:t>DEC  OPR  </a:t>
            </a:r>
          </a:p>
          <a:p>
            <a:pPr algn="just" eaLnBrk="0" hangingPunct="0"/>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(OPR) </a:t>
            </a:r>
            <a:r>
              <a:rPr lang="en-US" altLang="zh-CN" sz="2000" b="0" dirty="0">
                <a:solidFill>
                  <a:srgbClr val="000000"/>
                </a:solidFill>
                <a:latin typeface="Times New Roman" panose="02020603050405020304" pitchFamily="18" charset="0"/>
                <a:sym typeface="Symbol" panose="05050102010706020507" pitchFamily="18" charset="2"/>
              </a:rPr>
              <a:t> </a:t>
            </a:r>
            <a:r>
              <a:rPr lang="en-US" altLang="zh-CN" sz="2000" b="0" dirty="0">
                <a:solidFill>
                  <a:srgbClr val="000000"/>
                </a:solidFill>
                <a:latin typeface="Times New Roman" panose="02020603050405020304" pitchFamily="18" charset="0"/>
              </a:rPr>
              <a:t>(OPR) - 1</a:t>
            </a:r>
          </a:p>
          <a:p>
            <a:pPr algn="just" eaLnBrk="0" hangingPunct="0"/>
            <a:endParaRPr lang="en-US" altLang="zh-CN" sz="2000" b="0" dirty="0">
              <a:solidFill>
                <a:srgbClr val="000000"/>
              </a:solidFill>
              <a:latin typeface="Times New Roman" panose="02020603050405020304" pitchFamily="18" charset="0"/>
            </a:endParaRPr>
          </a:p>
          <a:p>
            <a:pPr algn="just" eaLnBrk="0" hangingPunct="0"/>
            <a:r>
              <a:rPr lang="zh-CN" altLang="en-US" sz="2000" b="0" dirty="0">
                <a:solidFill>
                  <a:srgbClr val="000000"/>
                </a:solidFill>
                <a:latin typeface="Times New Roman" panose="02020603050405020304" pitchFamily="18" charset="0"/>
              </a:rPr>
              <a:t>求补指令：       </a:t>
            </a:r>
            <a:r>
              <a:rPr lang="en-US" altLang="zh-CN" sz="2000" b="0" dirty="0">
                <a:solidFill>
                  <a:srgbClr val="000000"/>
                </a:solidFill>
                <a:latin typeface="Times New Roman" panose="02020603050405020304" pitchFamily="18" charset="0"/>
              </a:rPr>
              <a:t>NEG  OPR  </a:t>
            </a:r>
          </a:p>
          <a:p>
            <a:pPr algn="just" eaLnBrk="0" hangingPunct="0"/>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(OPR) </a:t>
            </a:r>
            <a:r>
              <a:rPr lang="en-US" altLang="zh-CN" sz="2000" b="0" dirty="0">
                <a:solidFill>
                  <a:srgbClr val="000000"/>
                </a:solidFill>
                <a:latin typeface="Times New Roman" panose="02020603050405020304" pitchFamily="18" charset="0"/>
                <a:sym typeface="Symbol" panose="05050102010706020507" pitchFamily="18" charset="2"/>
              </a:rPr>
              <a:t> 0FFFFH</a:t>
            </a:r>
            <a:r>
              <a:rPr lang="en-US" altLang="zh-CN" sz="2000" b="0" dirty="0">
                <a:solidFill>
                  <a:srgbClr val="000000"/>
                </a:solidFill>
                <a:latin typeface="Times New Roman" panose="02020603050405020304" pitchFamily="18" charset="0"/>
              </a:rPr>
              <a:t> - (OPR)+1</a:t>
            </a:r>
          </a:p>
          <a:p>
            <a:pPr algn="just" eaLnBrk="0" hangingPunct="0"/>
            <a:endParaRPr lang="en-US" altLang="zh-CN" sz="2000" b="0" dirty="0">
              <a:solidFill>
                <a:srgbClr val="000000"/>
              </a:solidFill>
              <a:latin typeface="Times New Roman" panose="02020603050405020304" pitchFamily="18" charset="0"/>
            </a:endParaRPr>
          </a:p>
          <a:p>
            <a:pPr algn="just" eaLnBrk="0" hangingPunct="0"/>
            <a:r>
              <a:rPr lang="zh-CN" altLang="en-US" sz="2000" b="0" dirty="0">
                <a:solidFill>
                  <a:srgbClr val="000000"/>
                </a:solidFill>
                <a:latin typeface="Times New Roman" panose="02020603050405020304" pitchFamily="18" charset="0"/>
              </a:rPr>
              <a:t>比较指令：       </a:t>
            </a:r>
            <a:r>
              <a:rPr lang="en-US" altLang="zh-CN" sz="2000" b="0" dirty="0">
                <a:solidFill>
                  <a:srgbClr val="000000"/>
                </a:solidFill>
                <a:latin typeface="Times New Roman" panose="02020603050405020304" pitchFamily="18" charset="0"/>
              </a:rPr>
              <a:t>CMP  OPR1, OPR2 </a:t>
            </a:r>
          </a:p>
          <a:p>
            <a:pPr algn="just" eaLnBrk="0" hangingPunct="0"/>
            <a:r>
              <a:rPr lang="zh-CN" altLang="en-US" sz="2000" b="0" dirty="0">
                <a:solidFill>
                  <a:srgbClr val="000000"/>
                </a:solidFill>
                <a:latin typeface="Times New Roman" panose="02020603050405020304" pitchFamily="18" charset="0"/>
              </a:rPr>
              <a:t>执行操作：      </a:t>
            </a:r>
            <a:r>
              <a:rPr lang="en-US" altLang="zh-CN" sz="2000" b="0" dirty="0">
                <a:solidFill>
                  <a:srgbClr val="000000"/>
                </a:solidFill>
                <a:latin typeface="Times New Roman" panose="02020603050405020304" pitchFamily="18" charset="0"/>
              </a:rPr>
              <a:t>(OPR1) - (OPR2)</a:t>
            </a:r>
            <a:r>
              <a:rPr lang="zh-CN" altLang="en-US" sz="2000" b="0" dirty="0">
                <a:solidFill>
                  <a:srgbClr val="000000"/>
                </a:solidFill>
                <a:latin typeface="Times New Roman" panose="02020603050405020304" pitchFamily="18" charset="0"/>
              </a:rPr>
              <a:t>，不保存结果，只是根据结果设置</a:t>
            </a:r>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标志位。</a:t>
            </a:r>
            <a:endParaRPr lang="en-US" altLang="zh-CN" sz="2000" b="0" dirty="0">
              <a:solidFill>
                <a:srgbClr val="000000"/>
              </a:solidFill>
              <a:latin typeface="Times New Roman" panose="02020603050405020304" pitchFamily="18" charset="0"/>
            </a:endParaRPr>
          </a:p>
        </p:txBody>
      </p:sp>
      <p:sp>
        <p:nvSpPr>
          <p:cNvPr id="51203" name="矩形 51202"/>
          <p:cNvSpPr/>
          <p:nvPr/>
        </p:nvSpPr>
        <p:spPr>
          <a:xfrm>
            <a:off x="6480212" y="3465004"/>
            <a:ext cx="2566988" cy="1311275"/>
          </a:xfrm>
          <a:prstGeom prst="rect">
            <a:avLst/>
          </a:prstGeom>
          <a:noFill/>
          <a:ln w="12700">
            <a:noFill/>
          </a:ln>
        </p:spPr>
        <p:txBody>
          <a:bodyPr wrap="none" anchor="t">
            <a:spAutoFit/>
          </a:bodyPr>
          <a:lstStyle/>
          <a:p>
            <a:pPr eaLnBrk="0" hangingPunct="0"/>
            <a:r>
              <a:rPr lang="zh-CN" altLang="en-US" sz="2000" b="0" dirty="0">
                <a:solidFill>
                  <a:srgbClr val="000000"/>
                </a:solidFill>
                <a:latin typeface="Times New Roman" panose="02020603050405020304" pitchFamily="18" charset="0"/>
                <a:ea typeface="楷体_GB2312" pitchFamily="49" charset="-122"/>
              </a:rPr>
              <a:t>注意</a:t>
            </a:r>
            <a:r>
              <a:rPr lang="en-US" altLang="zh-CN" sz="2000" b="0" dirty="0">
                <a:solidFill>
                  <a:srgbClr val="000000"/>
                </a:solidFill>
                <a:latin typeface="Times New Roman" panose="02020603050405020304" pitchFamily="18" charset="0"/>
                <a:ea typeface="楷体_GB2312" pitchFamily="49" charset="-122"/>
              </a:rPr>
              <a:t>:   </a:t>
            </a:r>
          </a:p>
          <a:p>
            <a:pPr eaLnBrk="0" hangingPunct="0"/>
            <a:r>
              <a:rPr lang="zh-CN"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除DEC指令</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不影响</a:t>
            </a:r>
          </a:p>
          <a:p>
            <a:pPr eaLnBrk="0" hangingPunct="0"/>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CF</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标志外，均对条</a:t>
            </a:r>
          </a:p>
          <a:p>
            <a:pPr eaLnBrk="0" hangingPunct="0"/>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    件标志位有影响。</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64872-D964-EE4A-95C2-A94CD8994AF7}"/>
              </a:ext>
            </a:extLst>
          </p:cNvPr>
          <p:cNvSpPr>
            <a:spLocks noGrp="1"/>
          </p:cNvSpPr>
          <p:nvPr>
            <p:ph idx="1"/>
          </p:nvPr>
        </p:nvSpPr>
        <p:spPr>
          <a:xfrm>
            <a:off x="457200" y="1016732"/>
            <a:ext cx="8229600" cy="5114193"/>
          </a:xfrm>
        </p:spPr>
        <p:txBody>
          <a:bodyPr/>
          <a:lstStyle/>
          <a:p>
            <a:r>
              <a:rPr lang="zh-CN" altLang="en-CN" sz="2400" b="0" kern="1200" dirty="0">
                <a:solidFill>
                  <a:schemeClr val="tx1"/>
                </a:solidFill>
                <a:latin typeface="Times New Roman" panose="02020603050405020304" pitchFamily="18" charset="0"/>
                <a:ea typeface="楷体_GB2312" pitchFamily="49" charset="-122"/>
              </a:rPr>
              <a:t>计算机</a:t>
            </a:r>
            <a:r>
              <a:rPr lang="zh-CN" altLang="en-US" sz="2400" b="0" kern="1200" dirty="0">
                <a:solidFill>
                  <a:schemeClr val="tx1"/>
                </a:solidFill>
                <a:latin typeface="Times New Roman" panose="02020603050405020304" pitchFamily="18" charset="0"/>
                <a:ea typeface="楷体_GB2312" pitchFamily="49" charset="-122"/>
              </a:rPr>
              <a:t>是通过执行指令序列来解决问题的，每条指令代表一种基本功能，这些基本功能是在程序运行期间由计算机硬件来实现的。</a:t>
            </a:r>
            <a:endParaRPr lang="en-US" altLang="zh-CN" sz="2400" b="0" kern="1200" dirty="0">
              <a:solidFill>
                <a:schemeClr val="tx1"/>
              </a:solidFill>
              <a:latin typeface="Times New Roman" panose="02020603050405020304" pitchFamily="18" charset="0"/>
              <a:ea typeface="楷体_GB2312" pitchFamily="49" charset="-122"/>
            </a:endParaRPr>
          </a:p>
          <a:p>
            <a:endParaRPr lang="en-US" altLang="zh-CN" sz="2400" b="0" kern="1200" dirty="0">
              <a:solidFill>
                <a:schemeClr val="tx1"/>
              </a:solidFill>
              <a:latin typeface="Times New Roman" panose="02020603050405020304" pitchFamily="18" charset="0"/>
              <a:ea typeface="楷体_GB2312" pitchFamily="49" charset="-122"/>
            </a:endParaRPr>
          </a:p>
          <a:p>
            <a:r>
              <a:rPr lang="zh-CN" altLang="en-US" sz="2400" b="0" kern="1200" dirty="0">
                <a:solidFill>
                  <a:schemeClr val="tx1"/>
                </a:solidFill>
                <a:latin typeface="Times New Roman" panose="02020603050405020304" pitchFamily="18" charset="0"/>
                <a:ea typeface="楷体_GB2312" pitchFamily="49" charset="-122"/>
              </a:rPr>
              <a:t>每种计算机都有对应于自己硬件的一组指令集，供用户使用，这组指令集就是这种计算机的指令系统。</a:t>
            </a:r>
            <a:endParaRPr lang="en-US" altLang="zh-CN" sz="2400" b="0" kern="1200" dirty="0">
              <a:solidFill>
                <a:schemeClr val="tx1"/>
              </a:solidFill>
              <a:latin typeface="Times New Roman" panose="02020603050405020304" pitchFamily="18" charset="0"/>
              <a:ea typeface="楷体_GB2312" pitchFamily="49" charset="-122"/>
            </a:endParaRPr>
          </a:p>
          <a:p>
            <a:endParaRPr lang="en-US" altLang="zh-CN" sz="2400" b="0" kern="1200" dirty="0">
              <a:solidFill>
                <a:schemeClr val="tx1"/>
              </a:solidFill>
              <a:latin typeface="Times New Roman" panose="02020603050405020304" pitchFamily="18" charset="0"/>
              <a:ea typeface="楷体_GB2312" pitchFamily="49" charset="-122"/>
            </a:endParaRPr>
          </a:p>
          <a:p>
            <a:r>
              <a:rPr lang="zh-CN" altLang="en-US" sz="2400" b="0" kern="1200" dirty="0">
                <a:solidFill>
                  <a:schemeClr val="tx1"/>
                </a:solidFill>
                <a:latin typeface="Times New Roman" panose="02020603050405020304" pitchFamily="18" charset="0"/>
                <a:ea typeface="楷体_GB2312" pitchFamily="49" charset="-122"/>
              </a:rPr>
              <a:t>本课程学习基于</a:t>
            </a:r>
            <a:r>
              <a:rPr lang="en-US" altLang="zh-CN" sz="2400" b="0" kern="1200" dirty="0">
                <a:solidFill>
                  <a:schemeClr val="tx1"/>
                </a:solidFill>
                <a:latin typeface="Times New Roman" panose="02020603050405020304" pitchFamily="18" charset="0"/>
                <a:ea typeface="楷体_GB2312" pitchFamily="49" charset="-122"/>
              </a:rPr>
              <a:t>80x86</a:t>
            </a:r>
            <a:r>
              <a:rPr lang="zh-CN" altLang="en-US" sz="2400" b="0" kern="1200" dirty="0">
                <a:solidFill>
                  <a:schemeClr val="tx1"/>
                </a:solidFill>
                <a:latin typeface="Times New Roman" panose="02020603050405020304" pitchFamily="18" charset="0"/>
                <a:ea typeface="楷体_GB2312" pitchFamily="49" charset="-122"/>
              </a:rPr>
              <a:t> </a:t>
            </a:r>
            <a:r>
              <a:rPr lang="en-US" altLang="zh-CN" sz="2400" b="0" kern="1200" dirty="0">
                <a:solidFill>
                  <a:schemeClr val="tx1"/>
                </a:solidFill>
                <a:latin typeface="Times New Roman" panose="02020603050405020304" pitchFamily="18" charset="0"/>
                <a:ea typeface="楷体_GB2312" pitchFamily="49" charset="-122"/>
              </a:rPr>
              <a:t>CPU</a:t>
            </a:r>
            <a:r>
              <a:rPr lang="zh-CN" altLang="en-US" sz="2400" b="0" kern="1200" dirty="0">
                <a:solidFill>
                  <a:schemeClr val="tx1"/>
                </a:solidFill>
                <a:latin typeface="Times New Roman" panose="02020603050405020304" pitchFamily="18" charset="0"/>
                <a:ea typeface="楷体_GB2312" pitchFamily="49" charset="-122"/>
              </a:rPr>
              <a:t>的指令系统。</a:t>
            </a:r>
            <a:endParaRPr lang="en-US" altLang="zh-CN" sz="2400" b="0" kern="1200" dirty="0">
              <a:solidFill>
                <a:schemeClr val="tx1"/>
              </a:solidFill>
              <a:latin typeface="Times New Roman" panose="02020603050405020304" pitchFamily="18" charset="0"/>
              <a:ea typeface="楷体_GB2312" pitchFamily="49" charset="-122"/>
            </a:endParaRPr>
          </a:p>
          <a:p>
            <a:endParaRPr lang="en-US" altLang="zh-CN" b="0" dirty="0">
              <a:solidFill>
                <a:schemeClr val="tx1"/>
              </a:solidFill>
              <a:latin typeface="SimSun" panose="02010600030101010101" pitchFamily="2" charset="-122"/>
              <a:ea typeface="SimSun" panose="02010600030101010101" pitchFamily="2" charset="-122"/>
            </a:endParaRPr>
          </a:p>
          <a:p>
            <a:endParaRPr lang="en-US" altLang="zh-CN" b="0" dirty="0">
              <a:solidFill>
                <a:schemeClr val="tx1"/>
              </a:solidFill>
              <a:latin typeface="SimSun" panose="02010600030101010101" pitchFamily="2" charset="-122"/>
              <a:ea typeface="SimSun" panose="02010600030101010101" pitchFamily="2" charset="-122"/>
            </a:endParaRPr>
          </a:p>
          <a:p>
            <a:pPr marL="0" indent="0">
              <a:buNone/>
            </a:pPr>
            <a:endParaRPr lang="en-US" altLang="zh-CN" b="0" dirty="0">
              <a:solidFill>
                <a:schemeClr val="tx1"/>
              </a:solidFill>
              <a:latin typeface="SimSun" panose="02010600030101010101" pitchFamily="2" charset="-122"/>
              <a:ea typeface="SimSun" panose="02010600030101010101" pitchFamily="2" charset="-122"/>
            </a:endParaRPr>
          </a:p>
        </p:txBody>
      </p:sp>
      <p:sp>
        <p:nvSpPr>
          <p:cNvPr id="7" name="文本框 1">
            <a:extLst>
              <a:ext uri="{FF2B5EF4-FFF2-40B4-BE49-F238E27FC236}">
                <a16:creationId xmlns:a16="http://schemas.microsoft.com/office/drawing/2014/main" id="{36197FB9-12DC-2848-B125-EAC484D8218E}"/>
              </a:ext>
            </a:extLst>
          </p:cNvPr>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extLst>
      <p:ext uri="{BB962C8B-B14F-4D97-AF65-F5344CB8AC3E}">
        <p14:creationId xmlns:p14="http://schemas.microsoft.com/office/powerpoint/2010/main" val="3878405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52225"/>
          <p:cNvSpPr txBox="1"/>
          <p:nvPr/>
        </p:nvSpPr>
        <p:spPr>
          <a:xfrm>
            <a:off x="912812" y="1063588"/>
            <a:ext cx="7391400" cy="457200"/>
          </a:xfrm>
          <a:prstGeom prst="rect">
            <a:avLst/>
          </a:prstGeom>
          <a:noFill/>
          <a:ln w="9525">
            <a:noFill/>
          </a:ln>
        </p:spPr>
        <p:txBody>
          <a:bodyPr>
            <a:spAutoFit/>
          </a:bodyPr>
          <a:lstStyle/>
          <a:p>
            <a:pPr algn="just" eaLnBrk="0" hangingPunct="0"/>
            <a:r>
              <a:rPr lang="zh-CN" altLang="en-US" b="0" dirty="0">
                <a:solidFill>
                  <a:srgbClr val="000000"/>
                </a:solidFill>
                <a:latin typeface="Times New Roman" panose="02020603050405020304" pitchFamily="18" charset="0"/>
              </a:rPr>
              <a:t>减法指令对条件标志位（</a:t>
            </a:r>
            <a:r>
              <a:rPr lang="en-US" altLang="zh-CN" b="0" dirty="0">
                <a:solidFill>
                  <a:srgbClr val="000000"/>
                </a:solidFill>
                <a:latin typeface="Times New Roman" panose="02020603050405020304" pitchFamily="18" charset="0"/>
              </a:rPr>
              <a:t>CF/OF/ZF/SF</a:t>
            </a:r>
            <a:r>
              <a:rPr lang="zh-CN" altLang="en-US" b="0" dirty="0">
                <a:solidFill>
                  <a:srgbClr val="000000"/>
                </a:solidFill>
                <a:latin typeface="Times New Roman" panose="02020603050405020304" pitchFamily="18" charset="0"/>
              </a:rPr>
              <a:t>）的影响：</a:t>
            </a:r>
          </a:p>
        </p:txBody>
      </p:sp>
      <p:sp>
        <p:nvSpPr>
          <p:cNvPr id="52227" name="矩形 52226"/>
          <p:cNvSpPr/>
          <p:nvPr/>
        </p:nvSpPr>
        <p:spPr>
          <a:xfrm>
            <a:off x="2423120" y="5871260"/>
            <a:ext cx="5029200" cy="1014124"/>
          </a:xfrm>
          <a:prstGeom prst="rect">
            <a:avLst/>
          </a:prstGeom>
          <a:noFill/>
          <a:ln w="12700">
            <a:noFill/>
          </a:ln>
        </p:spPr>
        <p:txBody>
          <a:bodyPr>
            <a:spAutoFit/>
          </a:bodyPr>
          <a:lstStyle/>
          <a:p>
            <a:pPr eaLnBrk="0" hangingPunct="0">
              <a:lnSpc>
                <a:spcPct val="145000"/>
              </a:lnSpc>
            </a:pPr>
            <a:r>
              <a:rPr lang="en-US" altLang="zh-CN" sz="2200" b="1" dirty="0">
                <a:solidFill>
                  <a:srgbClr val="000000"/>
                </a:solidFill>
                <a:latin typeface="Times New Roman" panose="02020603050405020304" pitchFamily="18" charset="0"/>
              </a:rPr>
              <a:t>CF </a:t>
            </a:r>
            <a:r>
              <a:rPr lang="zh-CN" altLang="en-US" sz="2200" b="1" dirty="0">
                <a:solidFill>
                  <a:srgbClr val="000000"/>
                </a:solidFill>
                <a:latin typeface="Times New Roman" panose="02020603050405020304" pitchFamily="18" charset="0"/>
              </a:rPr>
              <a:t>位表示 无符号数 减法的溢出。</a:t>
            </a:r>
          </a:p>
          <a:p>
            <a:pPr eaLnBrk="0" hangingPunct="0">
              <a:lnSpc>
                <a:spcPct val="145000"/>
              </a:lnSpc>
            </a:pPr>
            <a:r>
              <a:rPr lang="en-US" altLang="zh-CN" sz="2200" b="1" dirty="0">
                <a:solidFill>
                  <a:srgbClr val="000000"/>
                </a:solidFill>
                <a:latin typeface="Times New Roman" panose="02020603050405020304" pitchFamily="18" charset="0"/>
              </a:rPr>
              <a:t>OF </a:t>
            </a:r>
            <a:r>
              <a:rPr lang="zh-CN" altLang="en-US" sz="2200" b="1" dirty="0">
                <a:solidFill>
                  <a:srgbClr val="000000"/>
                </a:solidFill>
                <a:latin typeface="Times New Roman" panose="02020603050405020304" pitchFamily="18" charset="0"/>
              </a:rPr>
              <a:t>位表示 带符号数 减法的溢出。</a:t>
            </a:r>
          </a:p>
        </p:txBody>
      </p:sp>
      <p:sp>
        <p:nvSpPr>
          <p:cNvPr id="52228" name="文本框 52227"/>
          <p:cNvSpPr txBox="1"/>
          <p:nvPr/>
        </p:nvSpPr>
        <p:spPr>
          <a:xfrm>
            <a:off x="2362200" y="1556792"/>
            <a:ext cx="5335588" cy="750888"/>
          </a:xfrm>
          <a:prstGeom prst="rect">
            <a:avLst/>
          </a:prstGeom>
          <a:noFill/>
          <a:ln w="12700">
            <a:noFill/>
          </a:ln>
        </p:spPr>
        <p:txBody>
          <a:bodyPr wrap="none">
            <a:spAutoFit/>
          </a:bodyPr>
          <a:lstStyle/>
          <a:p>
            <a:pPr>
              <a:lnSpc>
                <a:spcPct val="70000"/>
              </a:lnSpc>
              <a:spcBef>
                <a:spcPct val="50000"/>
              </a:spcBef>
            </a:pPr>
            <a:r>
              <a:rPr lang="en-US" altLang="zh-CN" sz="2200" b="1" dirty="0">
                <a:solidFill>
                  <a:srgbClr val="000000"/>
                </a:solidFill>
                <a:latin typeface="Times New Roman" panose="02020603050405020304" pitchFamily="18" charset="0"/>
              </a:rPr>
              <a:t>1     </a:t>
            </a:r>
            <a:r>
              <a:rPr lang="zh-CN" altLang="en-US" sz="2200" b="1" dirty="0">
                <a:solidFill>
                  <a:srgbClr val="000000"/>
                </a:solidFill>
                <a:latin typeface="Times New Roman" panose="02020603050405020304" pitchFamily="18" charset="0"/>
                <a:ea typeface="楷体_GB2312" pitchFamily="49" charset="-122"/>
              </a:rPr>
              <a:t>被减数的最高有效位</a:t>
            </a:r>
            <a:r>
              <a:rPr lang="zh-CN" altLang="en-US" b="1" dirty="0">
                <a:solidFill>
                  <a:srgbClr val="000000"/>
                </a:solidFill>
                <a:latin typeface="Times New Roman" panose="02020603050405020304" pitchFamily="18" charset="0"/>
                <a:ea typeface="楷体_GB2312" pitchFamily="49" charset="-122"/>
              </a:rPr>
              <a:t>有</a:t>
            </a:r>
            <a:r>
              <a:rPr lang="zh-CN" altLang="en-US" sz="2200" b="1" dirty="0">
                <a:solidFill>
                  <a:srgbClr val="000000"/>
                </a:solidFill>
                <a:latin typeface="Times New Roman" panose="02020603050405020304" pitchFamily="18" charset="0"/>
                <a:ea typeface="楷体_GB2312" pitchFamily="49" charset="-122"/>
              </a:rPr>
              <a:t>向高位的借位</a:t>
            </a:r>
          </a:p>
          <a:p>
            <a:pPr>
              <a:lnSpc>
                <a:spcPct val="70000"/>
              </a:lnSpc>
              <a:spcBef>
                <a:spcPct val="50000"/>
              </a:spcBef>
            </a:pPr>
            <a:r>
              <a:rPr lang="en-US" altLang="zh-CN" sz="2200" b="1" dirty="0">
                <a:solidFill>
                  <a:srgbClr val="000000"/>
                </a:solidFill>
                <a:latin typeface="Times New Roman" panose="02020603050405020304" pitchFamily="18" charset="0"/>
              </a:rPr>
              <a:t>0     </a:t>
            </a:r>
            <a:r>
              <a:rPr lang="zh-CN" altLang="en-US" sz="2200" b="1" dirty="0">
                <a:solidFill>
                  <a:srgbClr val="000000"/>
                </a:solidFill>
                <a:latin typeface="Times New Roman" panose="02020603050405020304" pitchFamily="18" charset="0"/>
                <a:ea typeface="楷体_GB2312" pitchFamily="49" charset="-122"/>
              </a:rPr>
              <a:t>否则</a:t>
            </a:r>
          </a:p>
        </p:txBody>
      </p:sp>
      <p:sp>
        <p:nvSpPr>
          <p:cNvPr id="52229" name="文本框 52228"/>
          <p:cNvSpPr txBox="1"/>
          <p:nvPr/>
        </p:nvSpPr>
        <p:spPr>
          <a:xfrm>
            <a:off x="1371600" y="1632992"/>
            <a:ext cx="763588"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CF=</a:t>
            </a:r>
            <a:endParaRPr lang="en-US" altLang="zh-CN">
              <a:solidFill>
                <a:srgbClr val="000000"/>
              </a:solidFill>
              <a:latin typeface="Times New Roman" panose="02020603050405020304" pitchFamily="18" charset="0"/>
            </a:endParaRPr>
          </a:p>
        </p:txBody>
      </p:sp>
      <p:sp>
        <p:nvSpPr>
          <p:cNvPr id="52230" name="左大括号 52229"/>
          <p:cNvSpPr/>
          <p:nvPr/>
        </p:nvSpPr>
        <p:spPr>
          <a:xfrm>
            <a:off x="2133600" y="1556792"/>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52231" name="文本框 52230"/>
          <p:cNvSpPr txBox="1"/>
          <p:nvPr/>
        </p:nvSpPr>
        <p:spPr>
          <a:xfrm>
            <a:off x="2362200" y="3861048"/>
            <a:ext cx="6573838" cy="730250"/>
          </a:xfrm>
          <a:prstGeom prst="rect">
            <a:avLst/>
          </a:prstGeom>
          <a:noFill/>
          <a:ln w="12700">
            <a:noFill/>
          </a:ln>
        </p:spPr>
        <p:txBody>
          <a:bodyPr wrap="none">
            <a:spAutoFit/>
          </a:bodyPr>
          <a:lstStyle/>
          <a:p>
            <a:pPr>
              <a:lnSpc>
                <a:spcPct val="70000"/>
              </a:lnSpc>
              <a:spcBef>
                <a:spcPct val="50000"/>
              </a:spcBef>
            </a:pPr>
            <a:r>
              <a:rPr lang="en-US" altLang="zh-CN" sz="2200" b="1">
                <a:solidFill>
                  <a:srgbClr val="000000"/>
                </a:solidFill>
                <a:latin typeface="Times New Roman" panose="02020603050405020304" pitchFamily="18" charset="0"/>
              </a:rPr>
              <a:t>1     </a:t>
            </a:r>
            <a:r>
              <a:rPr lang="zh-CN" altLang="en-US" sz="2200" b="1" dirty="0">
                <a:solidFill>
                  <a:srgbClr val="000000"/>
                </a:solidFill>
                <a:latin typeface="Times New Roman" panose="02020603050405020304" pitchFamily="18" charset="0"/>
                <a:ea typeface="楷体_GB2312" pitchFamily="49" charset="-122"/>
              </a:rPr>
              <a:t>两个操作数符号相反，而结果的符号与减数相同</a:t>
            </a:r>
          </a:p>
          <a:p>
            <a:pPr>
              <a:lnSpc>
                <a:spcPct val="70000"/>
              </a:lnSpc>
              <a:spcBef>
                <a:spcPct val="50000"/>
              </a:spcBef>
            </a:pPr>
            <a:r>
              <a:rPr lang="en-US" altLang="zh-CN" sz="2200" b="1">
                <a:solidFill>
                  <a:srgbClr val="000000"/>
                </a:solidFill>
                <a:latin typeface="Times New Roman" panose="02020603050405020304" pitchFamily="18" charset="0"/>
              </a:rPr>
              <a:t>0     </a:t>
            </a:r>
            <a:r>
              <a:rPr lang="zh-CN" altLang="en-US" sz="2200" b="1" dirty="0">
                <a:solidFill>
                  <a:srgbClr val="000000"/>
                </a:solidFill>
                <a:latin typeface="Times New Roman" panose="02020603050405020304" pitchFamily="18" charset="0"/>
                <a:ea typeface="楷体_GB2312" pitchFamily="49" charset="-122"/>
              </a:rPr>
              <a:t>否则</a:t>
            </a:r>
            <a:endParaRPr lang="zh-CN" altLang="en-US" sz="2200" b="1">
              <a:solidFill>
                <a:srgbClr val="000000"/>
              </a:solidFill>
              <a:latin typeface="Times New Roman" panose="02020603050405020304" pitchFamily="18" charset="0"/>
              <a:ea typeface="楷体_GB2312" pitchFamily="49" charset="-122"/>
            </a:endParaRPr>
          </a:p>
        </p:txBody>
      </p:sp>
      <p:sp>
        <p:nvSpPr>
          <p:cNvPr id="52232" name="文本框 52231"/>
          <p:cNvSpPr txBox="1"/>
          <p:nvPr/>
        </p:nvSpPr>
        <p:spPr>
          <a:xfrm>
            <a:off x="1371600" y="3937248"/>
            <a:ext cx="779463"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OF=</a:t>
            </a:r>
            <a:endParaRPr lang="en-US" altLang="zh-CN">
              <a:solidFill>
                <a:srgbClr val="000000"/>
              </a:solidFill>
              <a:latin typeface="Times New Roman" panose="02020603050405020304" pitchFamily="18" charset="0"/>
            </a:endParaRPr>
          </a:p>
        </p:txBody>
      </p:sp>
      <p:sp>
        <p:nvSpPr>
          <p:cNvPr id="52233" name="左大括号 52232"/>
          <p:cNvSpPr/>
          <p:nvPr/>
        </p:nvSpPr>
        <p:spPr>
          <a:xfrm>
            <a:off x="2133600" y="3861048"/>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52234" name="文本框 52233"/>
          <p:cNvSpPr txBox="1"/>
          <p:nvPr/>
        </p:nvSpPr>
        <p:spPr>
          <a:xfrm>
            <a:off x="2362200" y="2816932"/>
            <a:ext cx="4492625" cy="750888"/>
          </a:xfrm>
          <a:prstGeom prst="rect">
            <a:avLst/>
          </a:prstGeom>
          <a:noFill/>
          <a:ln w="12700">
            <a:noFill/>
          </a:ln>
        </p:spPr>
        <p:txBody>
          <a:bodyPr wrap="none">
            <a:spAutoFit/>
          </a:bodyPr>
          <a:lstStyle/>
          <a:p>
            <a:pPr>
              <a:lnSpc>
                <a:spcPct val="70000"/>
              </a:lnSpc>
              <a:spcBef>
                <a:spcPct val="50000"/>
              </a:spcBef>
            </a:pPr>
            <a:r>
              <a:rPr lang="en-US" altLang="zh-CN" sz="2200" b="1" dirty="0">
                <a:solidFill>
                  <a:srgbClr val="FF0000"/>
                </a:solidFill>
                <a:latin typeface="Times New Roman" panose="02020603050405020304" pitchFamily="18" charset="0"/>
              </a:rPr>
              <a:t>1     </a:t>
            </a:r>
            <a:r>
              <a:rPr lang="zh-CN" altLang="en-US" sz="2200" b="1" dirty="0">
                <a:solidFill>
                  <a:srgbClr val="FF0000"/>
                </a:solidFill>
                <a:latin typeface="Times New Roman" panose="02020603050405020304" pitchFamily="18" charset="0"/>
                <a:ea typeface="楷体_GB2312" pitchFamily="49" charset="-122"/>
              </a:rPr>
              <a:t>减法转换为加法运算时</a:t>
            </a:r>
            <a:r>
              <a:rPr lang="zh-CN" altLang="en-US" b="1" dirty="0">
                <a:solidFill>
                  <a:srgbClr val="FF0000"/>
                </a:solidFill>
                <a:latin typeface="Times New Roman" panose="02020603050405020304" pitchFamily="18" charset="0"/>
                <a:ea typeface="楷体_GB2312" pitchFamily="49" charset="-122"/>
              </a:rPr>
              <a:t>无</a:t>
            </a:r>
            <a:r>
              <a:rPr lang="zh-CN" altLang="en-US" sz="2200" b="1" dirty="0">
                <a:solidFill>
                  <a:srgbClr val="FF0000"/>
                </a:solidFill>
                <a:latin typeface="Times New Roman" panose="02020603050405020304" pitchFamily="18" charset="0"/>
                <a:ea typeface="楷体_GB2312" pitchFamily="49" charset="-122"/>
              </a:rPr>
              <a:t>进位</a:t>
            </a:r>
          </a:p>
          <a:p>
            <a:pPr>
              <a:lnSpc>
                <a:spcPct val="70000"/>
              </a:lnSpc>
              <a:spcBef>
                <a:spcPct val="50000"/>
              </a:spcBef>
            </a:pPr>
            <a:r>
              <a:rPr lang="en-US" altLang="zh-CN" sz="2200" b="1" dirty="0">
                <a:solidFill>
                  <a:srgbClr val="FF0000"/>
                </a:solidFill>
                <a:latin typeface="Times New Roman" panose="02020603050405020304" pitchFamily="18" charset="0"/>
              </a:rPr>
              <a:t>0     </a:t>
            </a:r>
            <a:r>
              <a:rPr lang="zh-CN" altLang="en-US" sz="2200" b="1" dirty="0">
                <a:solidFill>
                  <a:srgbClr val="FF0000"/>
                </a:solidFill>
                <a:latin typeface="Times New Roman" panose="02020603050405020304" pitchFamily="18" charset="0"/>
                <a:ea typeface="楷体_GB2312" pitchFamily="49" charset="-122"/>
              </a:rPr>
              <a:t>否则</a:t>
            </a:r>
          </a:p>
        </p:txBody>
      </p:sp>
      <p:sp>
        <p:nvSpPr>
          <p:cNvPr id="52235" name="文本框 52234"/>
          <p:cNvSpPr txBox="1"/>
          <p:nvPr/>
        </p:nvSpPr>
        <p:spPr>
          <a:xfrm>
            <a:off x="1371600" y="2893132"/>
            <a:ext cx="763588" cy="457200"/>
          </a:xfrm>
          <a:prstGeom prst="rect">
            <a:avLst/>
          </a:prstGeom>
          <a:noFill/>
          <a:ln w="12700">
            <a:noFill/>
          </a:ln>
        </p:spPr>
        <p:txBody>
          <a:bodyPr wrap="none">
            <a:spAutoFit/>
          </a:bodyPr>
          <a:lstStyle/>
          <a:p>
            <a:pPr>
              <a:spcBef>
                <a:spcPct val="50000"/>
              </a:spcBef>
            </a:pPr>
            <a:r>
              <a:rPr lang="en-US" altLang="zh-CN" b="1" dirty="0">
                <a:solidFill>
                  <a:srgbClr val="FF0000"/>
                </a:solidFill>
                <a:latin typeface="Times New Roman" panose="02020603050405020304" pitchFamily="18" charset="0"/>
              </a:rPr>
              <a:t>CF=</a:t>
            </a:r>
            <a:endParaRPr lang="en-US" altLang="zh-CN" dirty="0">
              <a:solidFill>
                <a:srgbClr val="FF0000"/>
              </a:solidFill>
              <a:latin typeface="Times New Roman" panose="02020603050405020304" pitchFamily="18" charset="0"/>
            </a:endParaRPr>
          </a:p>
        </p:txBody>
      </p:sp>
      <p:sp>
        <p:nvSpPr>
          <p:cNvPr id="52236" name="左大括号 52235"/>
          <p:cNvSpPr/>
          <p:nvPr/>
        </p:nvSpPr>
        <p:spPr>
          <a:xfrm>
            <a:off x="2133600" y="2816932"/>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solidFill>
                <a:srgbClr val="FF0000"/>
              </a:solidFill>
            </a:endParaRPr>
          </a:p>
        </p:txBody>
      </p:sp>
      <p:sp>
        <p:nvSpPr>
          <p:cNvPr id="1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15" name="文本框 48140"/>
          <p:cNvSpPr txBox="1"/>
          <p:nvPr/>
        </p:nvSpPr>
        <p:spPr>
          <a:xfrm>
            <a:off x="2304553" y="5147022"/>
            <a:ext cx="6011863" cy="730250"/>
          </a:xfrm>
          <a:prstGeom prst="rect">
            <a:avLst/>
          </a:prstGeom>
          <a:noFill/>
          <a:ln w="12700">
            <a:noFill/>
          </a:ln>
        </p:spPr>
        <p:txBody>
          <a:bodyPr wrap="none">
            <a:spAutoFit/>
          </a:bodyPr>
          <a:lstStyle/>
          <a:p>
            <a:pPr>
              <a:lnSpc>
                <a:spcPct val="70000"/>
              </a:lnSpc>
              <a:spcBef>
                <a:spcPct val="50000"/>
              </a:spcBef>
            </a:pPr>
            <a:r>
              <a:rPr lang="en-US" altLang="zh-CN" sz="2200" b="1" dirty="0">
                <a:solidFill>
                  <a:srgbClr val="FF0000"/>
                </a:solidFill>
                <a:latin typeface="Times New Roman" panose="02020603050405020304" pitchFamily="18" charset="0"/>
              </a:rPr>
              <a:t>1     </a:t>
            </a:r>
            <a:r>
              <a:rPr lang="zh-CN" altLang="en-US" sz="2200" b="1" dirty="0">
                <a:solidFill>
                  <a:srgbClr val="FF0000"/>
                </a:solidFill>
                <a:latin typeface="Times New Roman" panose="02020603050405020304" pitchFamily="18" charset="0"/>
                <a:ea typeface="楷体_GB2312" pitchFamily="49" charset="-122"/>
              </a:rPr>
              <a:t>两个操作数符号相同，而结果符号与之相反</a:t>
            </a:r>
          </a:p>
          <a:p>
            <a:pPr>
              <a:lnSpc>
                <a:spcPct val="70000"/>
              </a:lnSpc>
              <a:spcBef>
                <a:spcPct val="50000"/>
              </a:spcBef>
            </a:pPr>
            <a:r>
              <a:rPr lang="en-US" altLang="zh-CN" sz="2200" b="1" dirty="0">
                <a:solidFill>
                  <a:srgbClr val="FF0000"/>
                </a:solidFill>
                <a:latin typeface="Times New Roman" panose="02020603050405020304" pitchFamily="18" charset="0"/>
              </a:rPr>
              <a:t>0     </a:t>
            </a:r>
            <a:r>
              <a:rPr lang="zh-CN" altLang="en-US" sz="2200" b="1" dirty="0">
                <a:solidFill>
                  <a:srgbClr val="FF0000"/>
                </a:solidFill>
                <a:latin typeface="Times New Roman" panose="02020603050405020304" pitchFamily="18" charset="0"/>
                <a:ea typeface="楷体_GB2312" pitchFamily="49" charset="-122"/>
              </a:rPr>
              <a:t>否则</a:t>
            </a:r>
          </a:p>
        </p:txBody>
      </p:sp>
      <p:sp>
        <p:nvSpPr>
          <p:cNvPr id="16" name="文本框 48141"/>
          <p:cNvSpPr txBox="1"/>
          <p:nvPr/>
        </p:nvSpPr>
        <p:spPr>
          <a:xfrm>
            <a:off x="1344265" y="5223222"/>
            <a:ext cx="779463" cy="457200"/>
          </a:xfrm>
          <a:prstGeom prst="rect">
            <a:avLst/>
          </a:prstGeom>
          <a:noFill/>
          <a:ln w="12700">
            <a:noFill/>
          </a:ln>
        </p:spPr>
        <p:txBody>
          <a:bodyPr wrap="none">
            <a:spAutoFit/>
          </a:bodyPr>
          <a:lstStyle/>
          <a:p>
            <a:pPr>
              <a:spcBef>
                <a:spcPct val="50000"/>
              </a:spcBef>
            </a:pPr>
            <a:r>
              <a:rPr lang="en-US" altLang="zh-CN" b="1" dirty="0">
                <a:solidFill>
                  <a:srgbClr val="FF0000"/>
                </a:solidFill>
                <a:latin typeface="Times New Roman" panose="02020603050405020304" pitchFamily="18" charset="0"/>
              </a:rPr>
              <a:t>OF=</a:t>
            </a:r>
            <a:endParaRPr lang="en-US" altLang="zh-CN" dirty="0">
              <a:solidFill>
                <a:srgbClr val="FF0000"/>
              </a:solidFill>
              <a:latin typeface="Times New Roman" panose="02020603050405020304" pitchFamily="18" charset="0"/>
            </a:endParaRPr>
          </a:p>
        </p:txBody>
      </p:sp>
      <p:sp>
        <p:nvSpPr>
          <p:cNvPr id="17" name="左大括号 16"/>
          <p:cNvSpPr/>
          <p:nvPr/>
        </p:nvSpPr>
        <p:spPr>
          <a:xfrm>
            <a:off x="2123728" y="5147022"/>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18" name="文本框 52236"/>
          <p:cNvSpPr txBox="1"/>
          <p:nvPr/>
        </p:nvSpPr>
        <p:spPr>
          <a:xfrm>
            <a:off x="1331640" y="4623519"/>
            <a:ext cx="2350323" cy="461665"/>
          </a:xfrm>
          <a:prstGeom prst="rect">
            <a:avLst/>
          </a:prstGeom>
          <a:noFill/>
          <a:ln w="12700">
            <a:noFill/>
          </a:ln>
        </p:spPr>
        <p:txBody>
          <a:bodyPr wrap="none">
            <a:spAutoFit/>
          </a:bodyPr>
          <a:lstStyle/>
          <a:p>
            <a:pPr>
              <a:spcBef>
                <a:spcPct val="50000"/>
              </a:spcBef>
            </a:pPr>
            <a:r>
              <a:rPr lang="zh-CN" altLang="en-US" b="1" dirty="0">
                <a:solidFill>
                  <a:srgbClr val="FF0000"/>
                </a:solidFill>
                <a:latin typeface="Times New Roman" panose="02020603050405020304" pitchFamily="18" charset="0"/>
              </a:rPr>
              <a:t>或转换成加法：</a:t>
            </a:r>
            <a:endParaRPr lang="zh-CN" altLang="en-US" dirty="0">
              <a:solidFill>
                <a:srgbClr val="FF0000"/>
              </a:solidFill>
              <a:latin typeface="Times New Roman" panose="02020603050405020304" pitchFamily="18" charset="0"/>
            </a:endParaRPr>
          </a:p>
        </p:txBody>
      </p:sp>
      <p:sp>
        <p:nvSpPr>
          <p:cNvPr id="19" name="文本框 52236"/>
          <p:cNvSpPr txBox="1"/>
          <p:nvPr/>
        </p:nvSpPr>
        <p:spPr>
          <a:xfrm>
            <a:off x="1331640" y="2276872"/>
            <a:ext cx="2350323" cy="461665"/>
          </a:xfrm>
          <a:prstGeom prst="rect">
            <a:avLst/>
          </a:prstGeom>
          <a:noFill/>
          <a:ln w="12700">
            <a:noFill/>
          </a:ln>
        </p:spPr>
        <p:txBody>
          <a:bodyPr wrap="none">
            <a:spAutoFit/>
          </a:bodyPr>
          <a:lstStyle/>
          <a:p>
            <a:pPr>
              <a:spcBef>
                <a:spcPct val="50000"/>
              </a:spcBef>
            </a:pPr>
            <a:r>
              <a:rPr lang="zh-CN" altLang="en-US" b="1" dirty="0">
                <a:solidFill>
                  <a:srgbClr val="FF0000"/>
                </a:solidFill>
                <a:latin typeface="Times New Roman" panose="02020603050405020304" pitchFamily="18" charset="0"/>
              </a:rPr>
              <a:t>或转换成加法：</a:t>
            </a:r>
            <a:endParaRPr lang="zh-CN" altLang="en-US" dirty="0">
              <a:solidFill>
                <a:srgbClr val="FF0000"/>
              </a:solidFill>
              <a:latin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53249"/>
          <p:cNvSpPr/>
          <p:nvPr/>
        </p:nvSpPr>
        <p:spPr>
          <a:xfrm>
            <a:off x="732755" y="1035843"/>
            <a:ext cx="4419600" cy="519113"/>
          </a:xfrm>
          <a:prstGeom prst="rect">
            <a:avLst/>
          </a:prstGeom>
          <a:noFill/>
          <a:ln w="12700">
            <a:noFill/>
          </a:ln>
        </p:spPr>
        <p:txBody>
          <a:bodyPr>
            <a:spAutoFit/>
          </a:bodyPr>
          <a:lstStyle/>
          <a:p>
            <a:pPr eaLnBrk="0" hangingPunct="0">
              <a:spcBef>
                <a:spcPct val="50000"/>
              </a:spcBef>
            </a:pPr>
            <a:r>
              <a:rPr lang="en-US" altLang="zh-CN" sz="2800" b="1" dirty="0">
                <a:solidFill>
                  <a:srgbClr val="000000"/>
                </a:solidFill>
                <a:latin typeface="Times New Roman" panose="02020603050405020304" pitchFamily="18" charset="0"/>
              </a:rPr>
              <a:t>NEG </a:t>
            </a:r>
            <a:r>
              <a:rPr lang="zh-CN" altLang="en-US" sz="2800" b="1" dirty="0">
                <a:solidFill>
                  <a:srgbClr val="000000"/>
                </a:solidFill>
                <a:latin typeface="Times New Roman" panose="02020603050405020304" pitchFamily="18" charset="0"/>
              </a:rPr>
              <a:t>指令对</a:t>
            </a:r>
            <a:r>
              <a:rPr lang="en-US" altLang="zh-CN" sz="2800" b="1" dirty="0">
                <a:solidFill>
                  <a:srgbClr val="000000"/>
                </a:solidFill>
                <a:latin typeface="Times New Roman" panose="02020603050405020304" pitchFamily="18" charset="0"/>
              </a:rPr>
              <a:t>CF/OF</a:t>
            </a:r>
            <a:r>
              <a:rPr lang="zh-CN" altLang="en-US" sz="2800" b="1" dirty="0">
                <a:solidFill>
                  <a:srgbClr val="000000"/>
                </a:solidFill>
                <a:latin typeface="Times New Roman" panose="02020603050405020304" pitchFamily="18" charset="0"/>
              </a:rPr>
              <a:t>的影响</a:t>
            </a:r>
          </a:p>
        </p:txBody>
      </p:sp>
      <p:sp>
        <p:nvSpPr>
          <p:cNvPr id="53251" name="文本框 53250"/>
          <p:cNvSpPr txBox="1"/>
          <p:nvPr/>
        </p:nvSpPr>
        <p:spPr>
          <a:xfrm>
            <a:off x="1991072" y="1981200"/>
            <a:ext cx="1936750" cy="1063625"/>
          </a:xfrm>
          <a:prstGeom prst="rect">
            <a:avLst/>
          </a:prstGeom>
          <a:noFill/>
          <a:ln w="12700">
            <a:noFill/>
          </a:ln>
        </p:spPr>
        <p:txBody>
          <a:bodyPr wrap="none">
            <a:spAutoFit/>
          </a:bodyPr>
          <a:lstStyle/>
          <a:p>
            <a:pPr>
              <a:lnSpc>
                <a:spcPct val="145000"/>
              </a:lnSpc>
            </a:pPr>
            <a:r>
              <a:rPr lang="en-US" altLang="zh-CN" sz="2200" b="1">
                <a:solidFill>
                  <a:srgbClr val="000000"/>
                </a:solidFill>
                <a:latin typeface="Times New Roman" panose="02020603050405020304" pitchFamily="18" charset="0"/>
              </a:rPr>
              <a:t>0     </a:t>
            </a:r>
            <a:r>
              <a:rPr lang="zh-CN" altLang="en-US" sz="2200" b="1" dirty="0">
                <a:solidFill>
                  <a:srgbClr val="000000"/>
                </a:solidFill>
                <a:latin typeface="Times New Roman" panose="02020603050405020304" pitchFamily="18" charset="0"/>
                <a:ea typeface="楷体_GB2312" pitchFamily="49" charset="-122"/>
              </a:rPr>
              <a:t>操作数为</a:t>
            </a:r>
            <a:r>
              <a:rPr lang="en-US" altLang="zh-CN" sz="2200" b="1">
                <a:solidFill>
                  <a:srgbClr val="000000"/>
                </a:solidFill>
                <a:latin typeface="Times New Roman" panose="02020603050405020304" pitchFamily="18" charset="0"/>
                <a:ea typeface="楷体_GB2312" pitchFamily="49" charset="-122"/>
              </a:rPr>
              <a:t>0</a:t>
            </a:r>
          </a:p>
          <a:p>
            <a:pPr>
              <a:lnSpc>
                <a:spcPct val="145000"/>
              </a:lnSpc>
            </a:pPr>
            <a:r>
              <a:rPr lang="en-US" altLang="zh-CN" sz="2200" b="1">
                <a:solidFill>
                  <a:srgbClr val="000000"/>
                </a:solidFill>
                <a:latin typeface="Times New Roman" panose="02020603050405020304" pitchFamily="18" charset="0"/>
              </a:rPr>
              <a:t>1     </a:t>
            </a:r>
            <a:r>
              <a:rPr lang="zh-CN" altLang="en-US" sz="2200" b="1" dirty="0">
                <a:solidFill>
                  <a:srgbClr val="000000"/>
                </a:solidFill>
                <a:latin typeface="Times New Roman" panose="02020603050405020304" pitchFamily="18" charset="0"/>
                <a:ea typeface="楷体_GB2312" pitchFamily="49" charset="-122"/>
              </a:rPr>
              <a:t>否则</a:t>
            </a:r>
            <a:endParaRPr lang="zh-CN" altLang="en-US" sz="2200" b="1">
              <a:solidFill>
                <a:srgbClr val="000000"/>
              </a:solidFill>
              <a:latin typeface="Times New Roman" panose="02020603050405020304" pitchFamily="18" charset="0"/>
              <a:ea typeface="楷体_GB2312" pitchFamily="49" charset="-122"/>
            </a:endParaRPr>
          </a:p>
        </p:txBody>
      </p:sp>
      <p:sp>
        <p:nvSpPr>
          <p:cNvPr id="53252" name="文本框 53251"/>
          <p:cNvSpPr txBox="1"/>
          <p:nvPr/>
        </p:nvSpPr>
        <p:spPr>
          <a:xfrm>
            <a:off x="848072" y="2362200"/>
            <a:ext cx="839788"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CF =</a:t>
            </a:r>
            <a:endParaRPr lang="en-US" altLang="zh-CN">
              <a:solidFill>
                <a:srgbClr val="000000"/>
              </a:solidFill>
              <a:latin typeface="Times New Roman" panose="02020603050405020304" pitchFamily="18" charset="0"/>
            </a:endParaRPr>
          </a:p>
        </p:txBody>
      </p:sp>
      <p:sp>
        <p:nvSpPr>
          <p:cNvPr id="53253" name="左大括号 53252"/>
          <p:cNvSpPr/>
          <p:nvPr/>
        </p:nvSpPr>
        <p:spPr>
          <a:xfrm>
            <a:off x="1762472" y="2209800"/>
            <a:ext cx="76200" cy="685800"/>
          </a:xfrm>
          <a:prstGeom prst="leftBrace">
            <a:avLst>
              <a:gd name="adj1" fmla="val 75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53254" name="文本框 53253"/>
          <p:cNvSpPr txBox="1"/>
          <p:nvPr/>
        </p:nvSpPr>
        <p:spPr>
          <a:xfrm>
            <a:off x="1991072" y="3810000"/>
            <a:ext cx="5029200" cy="1462088"/>
          </a:xfrm>
          <a:prstGeom prst="rect">
            <a:avLst/>
          </a:prstGeom>
          <a:noFill/>
          <a:ln w="12700">
            <a:noFill/>
          </a:ln>
        </p:spPr>
        <p:txBody>
          <a:bodyPr>
            <a:spAutoFit/>
          </a:bodyPr>
          <a:lstStyle/>
          <a:p>
            <a:r>
              <a:rPr lang="en-US" altLang="zh-CN" sz="2200" b="1">
                <a:solidFill>
                  <a:srgbClr val="000000"/>
                </a:solidFill>
                <a:latin typeface="Times New Roman" panose="02020603050405020304" pitchFamily="18" charset="0"/>
              </a:rPr>
              <a:t>1     </a:t>
            </a:r>
            <a:r>
              <a:rPr lang="zh-CN" altLang="en-US" sz="2200" b="1" dirty="0">
                <a:solidFill>
                  <a:srgbClr val="000000"/>
                </a:solidFill>
                <a:latin typeface="Times New Roman" panose="02020603050405020304" pitchFamily="18" charset="0"/>
                <a:ea typeface="楷体_GB2312" pitchFamily="49" charset="-122"/>
              </a:rPr>
              <a:t>操作数为 </a:t>
            </a:r>
            <a:r>
              <a:rPr lang="en-US" altLang="zh-CN" sz="2200" b="1" dirty="0">
                <a:solidFill>
                  <a:srgbClr val="000000"/>
                </a:solidFill>
                <a:latin typeface="Times New Roman" panose="02020603050405020304" pitchFamily="18" charset="0"/>
                <a:ea typeface="楷体_GB2312" pitchFamily="49" charset="-122"/>
              </a:rPr>
              <a:t>-128 </a:t>
            </a:r>
            <a:r>
              <a:rPr lang="zh-CN" altLang="en-US" sz="2200" b="1" dirty="0">
                <a:solidFill>
                  <a:srgbClr val="000000"/>
                </a:solidFill>
                <a:latin typeface="Times New Roman" panose="02020603050405020304" pitchFamily="18" charset="0"/>
                <a:ea typeface="楷体_GB2312" pitchFamily="49" charset="-122"/>
              </a:rPr>
              <a:t>（字节运算）</a:t>
            </a:r>
            <a:r>
              <a:rPr lang="zh-CN" altLang="en-US" b="1" dirty="0">
                <a:solidFill>
                  <a:srgbClr val="000000"/>
                </a:solidFill>
                <a:latin typeface="Times New Roman" panose="02020603050405020304" pitchFamily="18" charset="0"/>
                <a:ea typeface="楷体_GB2312" pitchFamily="49" charset="-122"/>
              </a:rPr>
              <a:t>或</a:t>
            </a:r>
            <a:endParaRPr lang="zh-CN" altLang="en-US" sz="2200" b="1" dirty="0">
              <a:solidFill>
                <a:srgbClr val="000000"/>
              </a:solidFill>
              <a:latin typeface="Times New Roman" panose="02020603050405020304" pitchFamily="18" charset="0"/>
              <a:ea typeface="楷体_GB2312" pitchFamily="49" charset="-122"/>
            </a:endParaRPr>
          </a:p>
          <a:p>
            <a:r>
              <a:rPr lang="zh-CN" altLang="en-US" sz="2200" b="1" dirty="0">
                <a:solidFill>
                  <a:srgbClr val="000000"/>
                </a:solidFill>
                <a:latin typeface="Times New Roman" panose="02020603050405020304" pitchFamily="18" charset="0"/>
                <a:ea typeface="楷体_GB2312" pitchFamily="49" charset="-122"/>
              </a:rPr>
              <a:t>       操作数为 </a:t>
            </a:r>
            <a:r>
              <a:rPr lang="en-US" altLang="zh-CN" sz="2200" b="1" dirty="0">
                <a:solidFill>
                  <a:srgbClr val="000000"/>
                </a:solidFill>
                <a:latin typeface="Times New Roman" panose="02020603050405020304" pitchFamily="18" charset="0"/>
                <a:ea typeface="楷体_GB2312" pitchFamily="49" charset="-122"/>
              </a:rPr>
              <a:t>-32768 </a:t>
            </a:r>
            <a:r>
              <a:rPr lang="zh-CN" altLang="en-US" sz="2200" b="1" dirty="0">
                <a:solidFill>
                  <a:srgbClr val="000000"/>
                </a:solidFill>
                <a:latin typeface="Times New Roman" panose="02020603050405020304" pitchFamily="18" charset="0"/>
                <a:ea typeface="楷体_GB2312" pitchFamily="49" charset="-122"/>
              </a:rPr>
              <a:t>（字运算）</a:t>
            </a:r>
          </a:p>
          <a:p>
            <a:endParaRPr lang="zh-CN" altLang="en-US" sz="2200" b="1" dirty="0">
              <a:solidFill>
                <a:srgbClr val="000000"/>
              </a:solidFill>
              <a:latin typeface="Times New Roman" panose="02020603050405020304" pitchFamily="18" charset="0"/>
              <a:ea typeface="楷体_GB2312" pitchFamily="49" charset="-122"/>
            </a:endParaRPr>
          </a:p>
          <a:p>
            <a:r>
              <a:rPr lang="en-US" altLang="zh-CN" sz="2200" b="1">
                <a:solidFill>
                  <a:srgbClr val="000000"/>
                </a:solidFill>
                <a:latin typeface="Times New Roman" panose="02020603050405020304" pitchFamily="18" charset="0"/>
              </a:rPr>
              <a:t>0     </a:t>
            </a:r>
            <a:r>
              <a:rPr lang="zh-CN" altLang="en-US" sz="2200" b="1" dirty="0">
                <a:solidFill>
                  <a:srgbClr val="000000"/>
                </a:solidFill>
                <a:latin typeface="Times New Roman" panose="02020603050405020304" pitchFamily="18" charset="0"/>
                <a:ea typeface="楷体_GB2312" pitchFamily="49" charset="-122"/>
              </a:rPr>
              <a:t>否则</a:t>
            </a:r>
            <a:endParaRPr lang="zh-CN" altLang="en-US" sz="2200" b="1">
              <a:solidFill>
                <a:srgbClr val="000000"/>
              </a:solidFill>
              <a:latin typeface="Times New Roman" panose="02020603050405020304" pitchFamily="18" charset="0"/>
              <a:ea typeface="楷体_GB2312" pitchFamily="49" charset="-122"/>
            </a:endParaRPr>
          </a:p>
        </p:txBody>
      </p:sp>
      <p:sp>
        <p:nvSpPr>
          <p:cNvPr id="53255" name="文本框 53254"/>
          <p:cNvSpPr txBox="1"/>
          <p:nvPr/>
        </p:nvSpPr>
        <p:spPr>
          <a:xfrm>
            <a:off x="848072" y="4343400"/>
            <a:ext cx="855663" cy="457200"/>
          </a:xfrm>
          <a:prstGeom prst="rect">
            <a:avLst/>
          </a:prstGeom>
          <a:noFill/>
          <a:ln w="12700">
            <a:noFill/>
          </a:ln>
        </p:spPr>
        <p:txBody>
          <a:bodyPr wrap="none">
            <a:spAutoFit/>
          </a:bodyPr>
          <a:lstStyle/>
          <a:p>
            <a:pPr>
              <a:spcBef>
                <a:spcPct val="50000"/>
              </a:spcBef>
            </a:pPr>
            <a:r>
              <a:rPr lang="en-US" altLang="zh-CN" b="1">
                <a:solidFill>
                  <a:srgbClr val="000000"/>
                </a:solidFill>
                <a:latin typeface="Times New Roman" panose="02020603050405020304" pitchFamily="18" charset="0"/>
              </a:rPr>
              <a:t>OF =</a:t>
            </a:r>
            <a:endParaRPr lang="en-US" altLang="zh-CN">
              <a:solidFill>
                <a:srgbClr val="000000"/>
              </a:solidFill>
              <a:latin typeface="Times New Roman" panose="02020603050405020304" pitchFamily="18" charset="0"/>
            </a:endParaRPr>
          </a:p>
        </p:txBody>
      </p:sp>
      <p:sp>
        <p:nvSpPr>
          <p:cNvPr id="53256" name="左大括号 53255"/>
          <p:cNvSpPr/>
          <p:nvPr/>
        </p:nvSpPr>
        <p:spPr>
          <a:xfrm>
            <a:off x="1762472" y="3962400"/>
            <a:ext cx="76200" cy="1219200"/>
          </a:xfrm>
          <a:prstGeom prst="leftBrace">
            <a:avLst>
              <a:gd name="adj1" fmla="val 133333"/>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1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14" name="文本框 54283"/>
          <p:cNvSpPr txBox="1"/>
          <p:nvPr/>
        </p:nvSpPr>
        <p:spPr>
          <a:xfrm>
            <a:off x="5252930" y="5181580"/>
            <a:ext cx="2589297" cy="1415772"/>
          </a:xfrm>
          <a:prstGeom prst="rect">
            <a:avLst/>
          </a:prstGeom>
          <a:noFill/>
          <a:ln w="12700">
            <a:noFill/>
          </a:ln>
        </p:spPr>
        <p:txBody>
          <a:bodyPr wrap="square">
            <a:spAutoFit/>
          </a:bodyPr>
          <a:lstStyle/>
          <a:p>
            <a:pPr>
              <a:lnSpc>
                <a:spcPct val="70000"/>
              </a:lnSpc>
              <a:spcBef>
                <a:spcPct val="50000"/>
              </a:spcBef>
            </a:pPr>
            <a:r>
              <a:rPr lang="en-US" altLang="zh-CN" sz="2000" b="1" dirty="0">
                <a:solidFill>
                  <a:srgbClr val="000000"/>
                </a:solidFill>
                <a:latin typeface="Times New Roman" panose="02020603050405020304" pitchFamily="18" charset="0"/>
              </a:rPr>
              <a:t>           1 0 0 0 0 0 0 0</a:t>
            </a:r>
          </a:p>
          <a:p>
            <a:pPr>
              <a:lnSpc>
                <a:spcPct val="70000"/>
              </a:lnSpc>
              <a:spcBef>
                <a:spcPct val="50000"/>
              </a:spcBef>
            </a:pPr>
            <a:r>
              <a:rPr lang="en-US" altLang="zh-CN" sz="2000" b="1" dirty="0">
                <a:solidFill>
                  <a:srgbClr val="000000"/>
                </a:solidFill>
                <a:latin typeface="Times New Roman" panose="02020603050405020304" pitchFamily="18" charset="0"/>
              </a:rPr>
              <a:t>           0 1 1 1 1 1 1 1</a:t>
            </a:r>
          </a:p>
          <a:p>
            <a:pPr>
              <a:lnSpc>
                <a:spcPct val="70000"/>
              </a:lnSpc>
              <a:spcBef>
                <a:spcPct val="50000"/>
              </a:spcBef>
            </a:pPr>
            <a:r>
              <a:rPr lang="en-US" altLang="zh-CN" sz="2000" b="1" dirty="0">
                <a:solidFill>
                  <a:srgbClr val="000000"/>
                </a:solidFill>
                <a:latin typeface="Times New Roman" panose="02020603050405020304" pitchFamily="18" charset="0"/>
              </a:rPr>
              <a:t>       +  0 0 0 0 0 0 0 1</a:t>
            </a:r>
          </a:p>
          <a:p>
            <a:pPr>
              <a:lnSpc>
                <a:spcPct val="70000"/>
              </a:lnSpc>
              <a:spcBef>
                <a:spcPct val="50000"/>
              </a:spcBef>
            </a:pPr>
            <a:r>
              <a:rPr lang="en-US" altLang="zh-CN" sz="2000" b="1" dirty="0">
                <a:solidFill>
                  <a:srgbClr val="000000"/>
                </a:solidFill>
                <a:latin typeface="Times New Roman" panose="02020603050405020304" pitchFamily="18" charset="0"/>
              </a:rPr>
              <a:t>           1 0 0 0 0 0 0 0</a:t>
            </a:r>
          </a:p>
        </p:txBody>
      </p:sp>
      <p:sp>
        <p:nvSpPr>
          <p:cNvPr id="15" name="直接连接符 14"/>
          <p:cNvSpPr/>
          <p:nvPr/>
        </p:nvSpPr>
        <p:spPr>
          <a:xfrm>
            <a:off x="5105923" y="6222980"/>
            <a:ext cx="2814449" cy="0"/>
          </a:xfrm>
          <a:prstGeom prst="line">
            <a:avLst/>
          </a:prstGeom>
          <a:ln w="12700" cap="sq" cmpd="sng">
            <a:solidFill>
              <a:schemeClr val="bg2"/>
            </a:solidFill>
            <a:prstDash val="solid"/>
            <a:headEnd type="none" w="sm" len="sm"/>
            <a:tailEnd type="none" w="sm" len="sm"/>
          </a:ln>
        </p:spPr>
      </p:sp>
      <p:sp>
        <p:nvSpPr>
          <p:cNvPr id="12" name="TextBox 11">
            <a:extLst>
              <a:ext uri="{FF2B5EF4-FFF2-40B4-BE49-F238E27FC236}">
                <a16:creationId xmlns:a16="http://schemas.microsoft.com/office/drawing/2014/main" id="{9092878A-FFAD-2049-9E24-DC4F7BFB60AA}"/>
              </a:ext>
            </a:extLst>
          </p:cNvPr>
          <p:cNvSpPr txBox="1"/>
          <p:nvPr/>
        </p:nvSpPr>
        <p:spPr>
          <a:xfrm>
            <a:off x="4387338" y="2198250"/>
            <a:ext cx="3908590" cy="1077218"/>
          </a:xfrm>
          <a:prstGeom prst="rect">
            <a:avLst/>
          </a:prstGeom>
          <a:solidFill>
            <a:schemeClr val="bg1"/>
          </a:solidFill>
          <a:ln w="28575">
            <a:solidFill>
              <a:srgbClr val="00B050"/>
            </a:solidFill>
          </a:ln>
        </p:spPr>
        <p:txBody>
          <a:bodyPr wrap="square" rtlCol="0">
            <a:spAutoFit/>
          </a:bodyPr>
          <a:lstStyle/>
          <a:p>
            <a:r>
              <a:rPr lang="en-CN" altLang="zh-CN" sz="1600" dirty="0">
                <a:solidFill>
                  <a:srgbClr val="000000"/>
                </a:solidFill>
                <a:ea typeface="楷体_GB2312" pitchFamily="49" charset="-122"/>
              </a:rPr>
              <a:t>NEG</a:t>
            </a:r>
            <a:r>
              <a:rPr lang="zh-CN" altLang="en-US" sz="1600" dirty="0">
                <a:solidFill>
                  <a:srgbClr val="000000"/>
                </a:solidFill>
                <a:ea typeface="楷体_GB2312" pitchFamily="49" charset="-122"/>
              </a:rPr>
              <a:t>：</a:t>
            </a:r>
            <a:endParaRPr lang="en-US" altLang="zh-CN" sz="1600" dirty="0">
              <a:solidFill>
                <a:srgbClr val="000000"/>
              </a:solidFill>
              <a:ea typeface="楷体_GB2312" pitchFamily="49" charset="-122"/>
            </a:endParaRPr>
          </a:p>
          <a:p>
            <a:r>
              <a:rPr lang="en-US" altLang="zh-CN" sz="1600" dirty="0">
                <a:solidFill>
                  <a:srgbClr val="FF0000"/>
                </a:solidFill>
              </a:rPr>
              <a:t>0FFFFH-</a:t>
            </a:r>
            <a:r>
              <a:rPr lang="zh-CN" altLang="en-US" sz="1600" dirty="0">
                <a:solidFill>
                  <a:srgbClr val="FF0000"/>
                </a:solidFill>
              </a:rPr>
              <a:t>操作数</a:t>
            </a:r>
            <a:r>
              <a:rPr lang="en-US" altLang="zh-CN" sz="1600" dirty="0">
                <a:solidFill>
                  <a:srgbClr val="FF0000"/>
                </a:solidFill>
              </a:rPr>
              <a:t>+1 </a:t>
            </a:r>
            <a:r>
              <a:rPr lang="zh-CN" altLang="en-US" sz="1600" dirty="0">
                <a:solidFill>
                  <a:srgbClr val="FF0000"/>
                </a:solidFill>
              </a:rPr>
              <a:t>等效于 </a:t>
            </a:r>
            <a:r>
              <a:rPr lang="en-US" altLang="zh-CN" sz="1600" dirty="0">
                <a:solidFill>
                  <a:srgbClr val="FF0000"/>
                </a:solidFill>
              </a:rPr>
              <a:t>0-</a:t>
            </a:r>
            <a:r>
              <a:rPr lang="zh-CN" altLang="en-US" sz="1600" dirty="0">
                <a:solidFill>
                  <a:srgbClr val="FF0000"/>
                </a:solidFill>
              </a:rPr>
              <a:t>操作数，即</a:t>
            </a:r>
            <a:r>
              <a:rPr lang="zh-CN" altLang="en-CN" sz="1600" dirty="0">
                <a:solidFill>
                  <a:srgbClr val="FF0000"/>
                </a:solidFill>
              </a:rPr>
              <a:t>用</a:t>
            </a:r>
            <a:r>
              <a:rPr lang="en-US" altLang="zh-CN" sz="1600" dirty="0">
                <a:solidFill>
                  <a:srgbClr val="FF0000"/>
                </a:solidFill>
              </a:rPr>
              <a:t>0</a:t>
            </a:r>
            <a:r>
              <a:rPr lang="zh-CN" altLang="en-US" sz="1600" dirty="0">
                <a:solidFill>
                  <a:srgbClr val="FF0000"/>
                </a:solidFill>
              </a:rPr>
              <a:t>减去操作数，只有操作数为</a:t>
            </a:r>
            <a:r>
              <a:rPr lang="en-US" altLang="zh-CN" sz="1600" dirty="0">
                <a:solidFill>
                  <a:srgbClr val="FF0000"/>
                </a:solidFill>
              </a:rPr>
              <a:t>0</a:t>
            </a:r>
            <a:r>
              <a:rPr lang="zh-CN" altLang="en-US" sz="1600" dirty="0">
                <a:solidFill>
                  <a:srgbClr val="FF0000"/>
                </a:solidFill>
              </a:rPr>
              <a:t>时，不需要借位。</a:t>
            </a:r>
            <a:endParaRPr lang="en-US" altLang="zh-CN" sz="1600" dirty="0">
              <a:solidFill>
                <a:srgbClr val="000000"/>
              </a:solidFill>
              <a:ea typeface="楷体_GB2312" pitchFamily="49" charset="-122"/>
            </a:endParaRPr>
          </a:p>
        </p:txBody>
      </p:sp>
      <p:sp>
        <p:nvSpPr>
          <p:cNvPr id="16" name="TextBox 15">
            <a:extLst>
              <a:ext uri="{FF2B5EF4-FFF2-40B4-BE49-F238E27FC236}">
                <a16:creationId xmlns:a16="http://schemas.microsoft.com/office/drawing/2014/main" id="{0A53EA25-2DA9-4A4A-AF98-C156044FCAB9}"/>
              </a:ext>
            </a:extLst>
          </p:cNvPr>
          <p:cNvSpPr txBox="1"/>
          <p:nvPr/>
        </p:nvSpPr>
        <p:spPr>
          <a:xfrm>
            <a:off x="6844665" y="3927901"/>
            <a:ext cx="2200886" cy="584775"/>
          </a:xfrm>
          <a:prstGeom prst="rect">
            <a:avLst/>
          </a:prstGeom>
          <a:solidFill>
            <a:schemeClr val="bg1"/>
          </a:solidFill>
          <a:ln w="28575">
            <a:solidFill>
              <a:srgbClr val="00B050"/>
            </a:solidFill>
          </a:ln>
        </p:spPr>
        <p:txBody>
          <a:bodyPr wrap="square" rtlCol="0">
            <a:spAutoFit/>
          </a:bodyPr>
          <a:lstStyle/>
          <a:p>
            <a:r>
              <a:rPr lang="en-US" altLang="zh-CN" sz="1600" b="0" dirty="0">
                <a:solidFill>
                  <a:srgbClr val="FF0000"/>
                </a:solidFill>
                <a:ea typeface="楷体_GB2312" pitchFamily="49" charset="-122"/>
              </a:rPr>
              <a:t>8</a:t>
            </a:r>
            <a:r>
              <a:rPr lang="zh-CN" altLang="en-US" sz="1600" b="0" dirty="0">
                <a:solidFill>
                  <a:srgbClr val="FF0000"/>
                </a:solidFill>
                <a:ea typeface="楷体_GB2312" pitchFamily="49" charset="-122"/>
              </a:rPr>
              <a:t>位二进制</a:t>
            </a:r>
            <a:r>
              <a:rPr lang="zh-CN" altLang="en-CN" sz="1600" b="0" dirty="0">
                <a:solidFill>
                  <a:srgbClr val="FF0000"/>
                </a:solidFill>
                <a:ea typeface="楷体_GB2312" pitchFamily="49" charset="-122"/>
              </a:rPr>
              <a:t>有符号</a:t>
            </a:r>
            <a:r>
              <a:rPr lang="zh-CN" altLang="en-US" sz="1600" b="0" dirty="0">
                <a:solidFill>
                  <a:srgbClr val="FF0000"/>
                </a:solidFill>
                <a:ea typeface="楷体_GB2312" pitchFamily="49" charset="-122"/>
              </a:rPr>
              <a:t>数表示范围：</a:t>
            </a:r>
            <a:r>
              <a:rPr lang="en-US" altLang="zh-CN" sz="1600" b="0" dirty="0">
                <a:solidFill>
                  <a:srgbClr val="FF0000"/>
                </a:solidFill>
                <a:ea typeface="楷体_GB2312" pitchFamily="49" charset="-122"/>
              </a:rPr>
              <a:t>-128~127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55297"/>
          <p:cNvSpPr txBox="1"/>
          <p:nvPr/>
        </p:nvSpPr>
        <p:spPr>
          <a:xfrm>
            <a:off x="1043608" y="1016732"/>
            <a:ext cx="7239000" cy="4764381"/>
          </a:xfrm>
          <a:prstGeom prst="rect">
            <a:avLst/>
          </a:prstGeom>
          <a:noFill/>
          <a:ln w="9525">
            <a:noFill/>
          </a:ln>
        </p:spPr>
        <p:txBody>
          <a:bodyPr>
            <a:spAutoFit/>
          </a:bodyPr>
          <a:lstStyle/>
          <a:p>
            <a:pPr algn="just" eaLnBrk="0" hangingPunct="0">
              <a:lnSpc>
                <a:spcPct val="115000"/>
              </a:lnSpc>
            </a:pPr>
            <a:r>
              <a:rPr lang="zh-CN" altLang="en-US" sz="2200" b="0" dirty="0">
                <a:solidFill>
                  <a:srgbClr val="000000"/>
                </a:solidFill>
                <a:latin typeface="+mn-lt"/>
              </a:rPr>
              <a:t>例：</a:t>
            </a:r>
            <a:r>
              <a:rPr lang="en-US" altLang="zh-CN" sz="2200" b="0" dirty="0">
                <a:solidFill>
                  <a:srgbClr val="000000"/>
                </a:solidFill>
                <a:latin typeface="+mn-lt"/>
              </a:rPr>
              <a:t>SUB	[SI+14H], 0136H</a:t>
            </a:r>
          </a:p>
          <a:p>
            <a:pPr algn="just" eaLnBrk="0" hangingPunct="0">
              <a:lnSpc>
                <a:spcPct val="115000"/>
              </a:lnSpc>
            </a:pPr>
            <a:r>
              <a:rPr lang="zh-CN" altLang="en-US" sz="2200" b="0" dirty="0">
                <a:solidFill>
                  <a:srgbClr val="000000"/>
                </a:solidFill>
                <a:latin typeface="+mn-lt"/>
              </a:rPr>
              <a:t>若（</a:t>
            </a:r>
            <a:r>
              <a:rPr lang="en-US" altLang="zh-CN" sz="2200" b="0" dirty="0">
                <a:solidFill>
                  <a:srgbClr val="000000"/>
                </a:solidFill>
                <a:latin typeface="+mn-lt"/>
              </a:rPr>
              <a:t>DS</a:t>
            </a:r>
            <a:r>
              <a:rPr lang="zh-CN" altLang="en-US" sz="2200" b="0" dirty="0">
                <a:solidFill>
                  <a:srgbClr val="000000"/>
                </a:solidFill>
                <a:latin typeface="+mn-lt"/>
              </a:rPr>
              <a:t>）</a:t>
            </a:r>
            <a:r>
              <a:rPr lang="en-US" altLang="zh-CN" sz="2200" b="0" dirty="0">
                <a:solidFill>
                  <a:srgbClr val="000000"/>
                </a:solidFill>
                <a:latin typeface="+mn-lt"/>
              </a:rPr>
              <a:t>=3000H</a:t>
            </a:r>
            <a:r>
              <a:rPr lang="zh-CN" altLang="en-US" sz="2200" b="0" dirty="0">
                <a:solidFill>
                  <a:srgbClr val="000000"/>
                </a:solidFill>
                <a:latin typeface="+mn-lt"/>
              </a:rPr>
              <a:t>，（</a:t>
            </a:r>
            <a:r>
              <a:rPr lang="en-US" altLang="zh-CN" sz="2200" b="0" dirty="0">
                <a:solidFill>
                  <a:srgbClr val="000000"/>
                </a:solidFill>
                <a:latin typeface="+mn-lt"/>
              </a:rPr>
              <a:t>SI</a:t>
            </a:r>
            <a:r>
              <a:rPr lang="zh-CN" altLang="en-US" sz="2200" b="0" dirty="0">
                <a:solidFill>
                  <a:srgbClr val="000000"/>
                </a:solidFill>
                <a:latin typeface="+mn-lt"/>
              </a:rPr>
              <a:t>）</a:t>
            </a:r>
            <a:r>
              <a:rPr lang="en-US" altLang="zh-CN" sz="2200" b="0" dirty="0">
                <a:solidFill>
                  <a:srgbClr val="000000"/>
                </a:solidFill>
                <a:latin typeface="+mn-lt"/>
              </a:rPr>
              <a:t>=0040H</a:t>
            </a:r>
            <a:r>
              <a:rPr lang="zh-CN" altLang="en-US" sz="2200" b="0" dirty="0">
                <a:solidFill>
                  <a:srgbClr val="000000"/>
                </a:solidFill>
                <a:latin typeface="+mn-lt"/>
              </a:rPr>
              <a:t>，（</a:t>
            </a:r>
            <a:r>
              <a:rPr lang="en-US" altLang="zh-CN" sz="2200" b="0" dirty="0">
                <a:solidFill>
                  <a:srgbClr val="000000"/>
                </a:solidFill>
                <a:latin typeface="+mn-lt"/>
              </a:rPr>
              <a:t>30054H</a:t>
            </a:r>
            <a:r>
              <a:rPr lang="zh-CN" altLang="en-US" sz="2200" b="0" dirty="0">
                <a:solidFill>
                  <a:srgbClr val="000000"/>
                </a:solidFill>
                <a:latin typeface="+mn-lt"/>
              </a:rPr>
              <a:t>）</a:t>
            </a:r>
            <a:r>
              <a:rPr lang="en-US" altLang="zh-CN" sz="2200" b="0" dirty="0">
                <a:solidFill>
                  <a:srgbClr val="000000"/>
                </a:solidFill>
                <a:latin typeface="+mn-lt"/>
              </a:rPr>
              <a:t>=4336H</a:t>
            </a:r>
          </a:p>
          <a:p>
            <a:pPr algn="just" eaLnBrk="0" hangingPunct="0">
              <a:lnSpc>
                <a:spcPct val="115000"/>
              </a:lnSpc>
            </a:pPr>
            <a:r>
              <a:rPr lang="zh-CN" altLang="en-US" sz="2200" b="0" dirty="0">
                <a:solidFill>
                  <a:srgbClr val="000000"/>
                </a:solidFill>
                <a:latin typeface="+mn-lt"/>
              </a:rPr>
              <a:t>则，指令执行后：</a:t>
            </a:r>
            <a:r>
              <a:rPr lang="zh-CN" altLang="en-US" sz="2200" b="0" dirty="0">
                <a:solidFill>
                  <a:srgbClr val="000000"/>
                </a:solidFill>
              </a:rPr>
              <a:t>（</a:t>
            </a:r>
            <a:r>
              <a:rPr lang="en-US" altLang="zh-CN" sz="2200" b="0" dirty="0">
                <a:solidFill>
                  <a:srgbClr val="000000"/>
                </a:solidFill>
              </a:rPr>
              <a:t>30054H</a:t>
            </a:r>
            <a:r>
              <a:rPr lang="zh-CN" altLang="en-US" sz="2200" b="0" dirty="0">
                <a:solidFill>
                  <a:srgbClr val="000000"/>
                </a:solidFill>
              </a:rPr>
              <a:t>）</a:t>
            </a:r>
            <a:r>
              <a:rPr lang="en-US" altLang="zh-CN" sz="2200" b="0" dirty="0">
                <a:solidFill>
                  <a:srgbClr val="000000"/>
                </a:solidFill>
              </a:rPr>
              <a:t>=4200H</a:t>
            </a:r>
          </a:p>
          <a:p>
            <a:pPr algn="just" eaLnBrk="0" hangingPunct="0">
              <a:lnSpc>
                <a:spcPct val="115000"/>
              </a:lnSpc>
            </a:pPr>
            <a:r>
              <a:rPr lang="en-US" altLang="zh-CN" sz="2200" b="0" dirty="0">
                <a:solidFill>
                  <a:srgbClr val="000000"/>
                </a:solidFill>
              </a:rPr>
              <a:t>	SF=0</a:t>
            </a:r>
            <a:r>
              <a:rPr lang="zh-CN" altLang="en-US" sz="2200" b="0" dirty="0">
                <a:solidFill>
                  <a:srgbClr val="000000"/>
                </a:solidFill>
              </a:rPr>
              <a:t>，</a:t>
            </a:r>
            <a:r>
              <a:rPr lang="en-US" altLang="zh-CN" sz="2200" b="0" dirty="0">
                <a:solidFill>
                  <a:srgbClr val="000000"/>
                </a:solidFill>
              </a:rPr>
              <a:t>CF=0</a:t>
            </a:r>
            <a:r>
              <a:rPr lang="zh-CN" altLang="en-US" sz="2200" b="0" dirty="0">
                <a:solidFill>
                  <a:srgbClr val="000000"/>
                </a:solidFill>
              </a:rPr>
              <a:t>，</a:t>
            </a:r>
            <a:r>
              <a:rPr lang="en-US" altLang="zh-CN" sz="2200" b="0" dirty="0">
                <a:solidFill>
                  <a:srgbClr val="000000"/>
                </a:solidFill>
              </a:rPr>
              <a:t>OF=0</a:t>
            </a:r>
            <a:r>
              <a:rPr lang="zh-CN" altLang="en-US" sz="2200" b="0" dirty="0">
                <a:solidFill>
                  <a:srgbClr val="000000"/>
                </a:solidFill>
              </a:rPr>
              <a:t>，</a:t>
            </a:r>
            <a:r>
              <a:rPr lang="en-US" altLang="zh-CN" sz="2200" b="0" dirty="0">
                <a:solidFill>
                  <a:srgbClr val="000000"/>
                </a:solidFill>
              </a:rPr>
              <a:t>ZF=0</a:t>
            </a:r>
          </a:p>
          <a:p>
            <a:pPr algn="just" eaLnBrk="0" hangingPunct="0">
              <a:lnSpc>
                <a:spcPct val="115000"/>
              </a:lnSpc>
            </a:pPr>
            <a:endParaRPr lang="en-US" altLang="zh-CN" sz="2200" b="0" dirty="0">
              <a:solidFill>
                <a:srgbClr val="000000"/>
              </a:solidFill>
              <a:latin typeface="+mn-lt"/>
            </a:endParaRPr>
          </a:p>
          <a:p>
            <a:pPr algn="just" eaLnBrk="0" hangingPunct="0">
              <a:lnSpc>
                <a:spcPct val="115000"/>
              </a:lnSpc>
            </a:pPr>
            <a:endParaRPr lang="en-US" altLang="zh-CN" sz="2200" b="0" dirty="0">
              <a:solidFill>
                <a:srgbClr val="000000"/>
              </a:solidFill>
              <a:latin typeface="+mn-lt"/>
            </a:endParaRPr>
          </a:p>
          <a:p>
            <a:pPr algn="just" eaLnBrk="0" hangingPunct="0">
              <a:lnSpc>
                <a:spcPct val="115000"/>
              </a:lnSpc>
            </a:pPr>
            <a:r>
              <a:rPr lang="en-US" altLang="zh-CN" sz="2200" b="0" dirty="0">
                <a:solidFill>
                  <a:srgbClr val="000000"/>
                </a:solidFill>
                <a:latin typeface="+mn-lt"/>
              </a:rPr>
              <a:t>SUB	DH, [BP+4]</a:t>
            </a:r>
          </a:p>
          <a:p>
            <a:pPr algn="just" eaLnBrk="0" hangingPunct="0">
              <a:lnSpc>
                <a:spcPct val="115000"/>
              </a:lnSpc>
            </a:pPr>
            <a:r>
              <a:rPr lang="zh-CN" altLang="en-US" sz="2200" b="0" dirty="0">
                <a:solidFill>
                  <a:srgbClr val="000000"/>
                </a:solidFill>
                <a:latin typeface="+mn-lt"/>
              </a:rPr>
              <a:t>若（</a:t>
            </a:r>
            <a:r>
              <a:rPr lang="en-US" altLang="zh-CN" sz="2200" b="0" dirty="0">
                <a:solidFill>
                  <a:srgbClr val="000000"/>
                </a:solidFill>
                <a:latin typeface="+mn-lt"/>
              </a:rPr>
              <a:t>SS</a:t>
            </a:r>
            <a:r>
              <a:rPr lang="zh-CN" altLang="en-US" sz="2200" b="0" dirty="0">
                <a:solidFill>
                  <a:srgbClr val="000000"/>
                </a:solidFill>
                <a:latin typeface="+mn-lt"/>
              </a:rPr>
              <a:t>）</a:t>
            </a:r>
            <a:r>
              <a:rPr lang="en-US" altLang="zh-CN" sz="2200" b="0" dirty="0">
                <a:solidFill>
                  <a:srgbClr val="000000"/>
                </a:solidFill>
                <a:latin typeface="+mn-lt"/>
              </a:rPr>
              <a:t>=0000H</a:t>
            </a:r>
            <a:r>
              <a:rPr lang="zh-CN" altLang="en-US" sz="2200" b="0" dirty="0">
                <a:solidFill>
                  <a:srgbClr val="000000"/>
                </a:solidFill>
                <a:latin typeface="+mn-lt"/>
              </a:rPr>
              <a:t>，（</a:t>
            </a:r>
            <a:r>
              <a:rPr lang="en-US" altLang="zh-CN" sz="2200" b="0" dirty="0">
                <a:solidFill>
                  <a:srgbClr val="000000"/>
                </a:solidFill>
                <a:latin typeface="+mn-lt"/>
              </a:rPr>
              <a:t>BP</a:t>
            </a:r>
            <a:r>
              <a:rPr lang="zh-CN" altLang="en-US" sz="2200" b="0" dirty="0">
                <a:solidFill>
                  <a:srgbClr val="000000"/>
                </a:solidFill>
                <a:latin typeface="+mn-lt"/>
              </a:rPr>
              <a:t>）</a:t>
            </a:r>
            <a:r>
              <a:rPr lang="en-US" altLang="zh-CN" sz="2200" b="0" dirty="0">
                <a:solidFill>
                  <a:srgbClr val="000000"/>
                </a:solidFill>
                <a:latin typeface="+mn-lt"/>
              </a:rPr>
              <a:t>=00E4H</a:t>
            </a:r>
            <a:r>
              <a:rPr lang="zh-CN" altLang="en-US" sz="2200" b="0" dirty="0">
                <a:solidFill>
                  <a:srgbClr val="000000"/>
                </a:solidFill>
                <a:latin typeface="+mn-lt"/>
              </a:rPr>
              <a:t>，</a:t>
            </a:r>
            <a:endParaRPr lang="en-US" altLang="zh-CN" sz="2200" b="0" dirty="0">
              <a:solidFill>
                <a:srgbClr val="000000"/>
              </a:solidFill>
              <a:latin typeface="+mn-lt"/>
            </a:endParaRPr>
          </a:p>
          <a:p>
            <a:pPr algn="just" eaLnBrk="0" hangingPunct="0">
              <a:lnSpc>
                <a:spcPct val="115000"/>
              </a:lnSpc>
            </a:pPr>
            <a:r>
              <a:rPr lang="en-US" altLang="zh-CN" sz="2200" b="0" dirty="0">
                <a:solidFill>
                  <a:srgbClr val="000000"/>
                </a:solidFill>
                <a:latin typeface="+mn-lt"/>
              </a:rPr>
              <a:t>   </a:t>
            </a:r>
            <a:r>
              <a:rPr lang="zh-CN" altLang="en-US" sz="2200" b="0" dirty="0">
                <a:solidFill>
                  <a:srgbClr val="000000"/>
                </a:solidFill>
                <a:latin typeface="+mn-lt"/>
              </a:rPr>
              <a:t>（</a:t>
            </a:r>
            <a:r>
              <a:rPr lang="en-US" altLang="zh-CN" sz="2200" b="0" dirty="0">
                <a:solidFill>
                  <a:srgbClr val="000000"/>
                </a:solidFill>
                <a:latin typeface="+mn-lt"/>
              </a:rPr>
              <a:t>DH</a:t>
            </a:r>
            <a:r>
              <a:rPr lang="zh-CN" altLang="en-US" sz="2200" b="0" dirty="0">
                <a:solidFill>
                  <a:srgbClr val="000000"/>
                </a:solidFill>
                <a:latin typeface="+mn-lt"/>
              </a:rPr>
              <a:t>）</a:t>
            </a:r>
            <a:r>
              <a:rPr lang="en-US" altLang="zh-CN" sz="2200" b="0" dirty="0">
                <a:solidFill>
                  <a:srgbClr val="000000"/>
                </a:solidFill>
                <a:latin typeface="+mn-lt"/>
              </a:rPr>
              <a:t>=41H</a:t>
            </a:r>
            <a:r>
              <a:rPr lang="zh-CN" altLang="en-US" sz="2200" b="0" dirty="0">
                <a:solidFill>
                  <a:srgbClr val="000000"/>
                </a:solidFill>
                <a:latin typeface="+mn-lt"/>
              </a:rPr>
              <a:t>，（</a:t>
            </a:r>
            <a:r>
              <a:rPr lang="en-US" altLang="zh-CN" sz="2200" b="0" dirty="0">
                <a:solidFill>
                  <a:srgbClr val="000000"/>
                </a:solidFill>
                <a:latin typeface="+mn-lt"/>
              </a:rPr>
              <a:t>000E8</a:t>
            </a:r>
            <a:r>
              <a:rPr lang="zh-CN" altLang="en-US" sz="2200" b="0" dirty="0">
                <a:solidFill>
                  <a:srgbClr val="000000"/>
                </a:solidFill>
                <a:latin typeface="+mn-lt"/>
              </a:rPr>
              <a:t>）</a:t>
            </a:r>
            <a:r>
              <a:rPr lang="en-US" altLang="zh-CN" sz="2200" b="0" dirty="0">
                <a:solidFill>
                  <a:srgbClr val="000000"/>
                </a:solidFill>
                <a:latin typeface="+mn-lt"/>
              </a:rPr>
              <a:t>=5AH</a:t>
            </a:r>
          </a:p>
          <a:p>
            <a:pPr algn="just" eaLnBrk="0" hangingPunct="0">
              <a:lnSpc>
                <a:spcPct val="115000"/>
              </a:lnSpc>
            </a:pPr>
            <a:endParaRPr lang="en-US" altLang="zh-CN" sz="2200" b="0" dirty="0">
              <a:solidFill>
                <a:srgbClr val="000000"/>
              </a:solidFill>
              <a:latin typeface="+mn-lt"/>
            </a:endParaRPr>
          </a:p>
          <a:p>
            <a:pPr algn="just" eaLnBrk="0" hangingPunct="0">
              <a:lnSpc>
                <a:spcPct val="115000"/>
              </a:lnSpc>
            </a:pPr>
            <a:r>
              <a:rPr lang="zh-CN" altLang="en-US" sz="2200" b="0" dirty="0">
                <a:solidFill>
                  <a:srgbClr val="000000"/>
                </a:solidFill>
                <a:latin typeface="+mn-lt"/>
              </a:rPr>
              <a:t>则，指令执行后：（</a:t>
            </a:r>
            <a:r>
              <a:rPr lang="en-US" altLang="zh-CN" sz="2200" b="0" dirty="0">
                <a:solidFill>
                  <a:srgbClr val="000000"/>
                </a:solidFill>
              </a:rPr>
              <a:t>DH</a:t>
            </a:r>
            <a:r>
              <a:rPr lang="zh-CN" altLang="en-US" sz="2200" b="0" dirty="0">
                <a:solidFill>
                  <a:srgbClr val="000000"/>
                </a:solidFill>
                <a:latin typeface="+mn-lt"/>
              </a:rPr>
              <a:t>）</a:t>
            </a:r>
            <a:r>
              <a:rPr lang="en-US" altLang="zh-CN" sz="2200" b="0" dirty="0">
                <a:solidFill>
                  <a:srgbClr val="000000"/>
                </a:solidFill>
                <a:latin typeface="+mn-lt"/>
              </a:rPr>
              <a:t>=0E7H</a:t>
            </a:r>
          </a:p>
          <a:p>
            <a:pPr algn="just" eaLnBrk="0" hangingPunct="0">
              <a:lnSpc>
                <a:spcPct val="115000"/>
              </a:lnSpc>
            </a:pPr>
            <a:r>
              <a:rPr lang="en-US" altLang="zh-CN" sz="2200" b="0" dirty="0">
                <a:solidFill>
                  <a:srgbClr val="000000"/>
                </a:solidFill>
                <a:latin typeface="+mn-lt"/>
              </a:rPr>
              <a:t>	</a:t>
            </a:r>
            <a:r>
              <a:rPr lang="en-US" altLang="zh-CN" sz="2200" b="0" dirty="0">
                <a:solidFill>
                  <a:srgbClr val="000000"/>
                </a:solidFill>
              </a:rPr>
              <a:t>SF=1</a:t>
            </a:r>
            <a:r>
              <a:rPr lang="zh-CN" altLang="en-US" sz="2200" b="0" dirty="0">
                <a:solidFill>
                  <a:srgbClr val="000000"/>
                </a:solidFill>
              </a:rPr>
              <a:t>，</a:t>
            </a:r>
            <a:r>
              <a:rPr lang="en-US" altLang="zh-CN" sz="2200" b="0" dirty="0">
                <a:solidFill>
                  <a:srgbClr val="000000"/>
                </a:solidFill>
              </a:rPr>
              <a:t>CF=1</a:t>
            </a:r>
            <a:r>
              <a:rPr lang="zh-CN" altLang="en-US" sz="2200" b="0" dirty="0">
                <a:solidFill>
                  <a:srgbClr val="000000"/>
                </a:solidFill>
              </a:rPr>
              <a:t>，</a:t>
            </a:r>
            <a:r>
              <a:rPr lang="en-US" altLang="zh-CN" sz="2200" b="0" dirty="0">
                <a:solidFill>
                  <a:srgbClr val="000000"/>
                </a:solidFill>
              </a:rPr>
              <a:t>OF=0</a:t>
            </a:r>
            <a:r>
              <a:rPr lang="zh-CN" altLang="en-US" sz="2200" b="0" dirty="0">
                <a:solidFill>
                  <a:srgbClr val="000000"/>
                </a:solidFill>
              </a:rPr>
              <a:t>，</a:t>
            </a:r>
            <a:r>
              <a:rPr lang="en-US" altLang="zh-CN" sz="2200" b="0" dirty="0">
                <a:solidFill>
                  <a:srgbClr val="000000"/>
                </a:solidFill>
              </a:rPr>
              <a:t>ZF=0</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extLst>
      <p:ext uri="{BB962C8B-B14F-4D97-AF65-F5344CB8AC3E}">
        <p14:creationId xmlns:p14="http://schemas.microsoft.com/office/powerpoint/2010/main" val="237959602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55297"/>
          <p:cNvSpPr txBox="1"/>
          <p:nvPr/>
        </p:nvSpPr>
        <p:spPr>
          <a:xfrm>
            <a:off x="935596" y="944724"/>
            <a:ext cx="7239000" cy="1649682"/>
          </a:xfrm>
          <a:prstGeom prst="rect">
            <a:avLst/>
          </a:prstGeom>
          <a:noFill/>
          <a:ln w="9525">
            <a:noFill/>
          </a:ln>
        </p:spPr>
        <p:txBody>
          <a:bodyPr>
            <a:spAutoFit/>
          </a:bodyPr>
          <a:lstStyle/>
          <a:p>
            <a:pPr algn="just" eaLnBrk="0" hangingPunct="0">
              <a:lnSpc>
                <a:spcPct val="115000"/>
              </a:lnSpc>
            </a:pPr>
            <a:r>
              <a:rPr lang="zh-CN" altLang="en-US" sz="2200" b="0" dirty="0">
                <a:solidFill>
                  <a:srgbClr val="000000"/>
                </a:solidFill>
                <a:latin typeface="+mn-lt"/>
              </a:rPr>
              <a:t>例：</a:t>
            </a:r>
            <a:r>
              <a:rPr lang="en-US" altLang="zh-CN" sz="2200" b="0" dirty="0">
                <a:solidFill>
                  <a:srgbClr val="000000"/>
                </a:solidFill>
                <a:latin typeface="+mn-lt"/>
              </a:rPr>
              <a:t>x</a:t>
            </a:r>
            <a:r>
              <a:rPr lang="zh-CN" altLang="en-US" sz="2200" b="0" dirty="0">
                <a:solidFill>
                  <a:srgbClr val="000000"/>
                </a:solidFill>
                <a:latin typeface="+mn-lt"/>
              </a:rPr>
              <a:t>、</a:t>
            </a:r>
            <a:r>
              <a:rPr lang="en-US" altLang="zh-CN" sz="2200" b="0" dirty="0">
                <a:solidFill>
                  <a:srgbClr val="000000"/>
                </a:solidFill>
                <a:latin typeface="+mn-lt"/>
              </a:rPr>
              <a:t>y</a:t>
            </a:r>
            <a:r>
              <a:rPr lang="zh-CN" altLang="en-US" sz="2200" b="0" dirty="0">
                <a:solidFill>
                  <a:srgbClr val="000000"/>
                </a:solidFill>
                <a:latin typeface="+mn-lt"/>
              </a:rPr>
              <a:t>、</a:t>
            </a:r>
            <a:r>
              <a:rPr lang="en-US" altLang="zh-CN" sz="2200" b="0" dirty="0">
                <a:solidFill>
                  <a:srgbClr val="000000"/>
                </a:solidFill>
                <a:latin typeface="+mn-lt"/>
              </a:rPr>
              <a:t>z </a:t>
            </a:r>
            <a:r>
              <a:rPr lang="zh-CN" altLang="en-US" sz="2200" b="0" dirty="0">
                <a:solidFill>
                  <a:srgbClr val="000000"/>
                </a:solidFill>
                <a:latin typeface="+mn-lt"/>
              </a:rPr>
              <a:t>均为双精度数，分别存放在地址为</a:t>
            </a:r>
            <a:r>
              <a:rPr lang="en-US" altLang="zh-CN" sz="2200" b="0" dirty="0">
                <a:solidFill>
                  <a:srgbClr val="000000"/>
                </a:solidFill>
                <a:latin typeface="+mn-lt"/>
              </a:rPr>
              <a:t>X, X+2</a:t>
            </a:r>
            <a:r>
              <a:rPr lang="zh-CN" altLang="en-US" sz="2200" b="0" dirty="0">
                <a:solidFill>
                  <a:srgbClr val="000000"/>
                </a:solidFill>
                <a:latin typeface="+mn-lt"/>
              </a:rPr>
              <a:t>；        </a:t>
            </a:r>
            <a:r>
              <a:rPr lang="en-US" altLang="zh-CN" sz="2200" b="0" dirty="0">
                <a:solidFill>
                  <a:srgbClr val="000000"/>
                </a:solidFill>
                <a:latin typeface="+mn-lt"/>
              </a:rPr>
              <a:t>Y, Y+2</a:t>
            </a:r>
            <a:r>
              <a:rPr lang="zh-CN" altLang="en-US" sz="2200" b="0" dirty="0">
                <a:solidFill>
                  <a:srgbClr val="000000"/>
                </a:solidFill>
                <a:latin typeface="+mn-lt"/>
              </a:rPr>
              <a:t>；</a:t>
            </a:r>
            <a:r>
              <a:rPr lang="en-US" altLang="zh-CN" sz="2200" b="0" dirty="0">
                <a:solidFill>
                  <a:srgbClr val="000000"/>
                </a:solidFill>
                <a:latin typeface="+mn-lt"/>
              </a:rPr>
              <a:t>Z, Z+2</a:t>
            </a:r>
            <a:r>
              <a:rPr lang="zh-CN" altLang="en-US" sz="2200" b="0" dirty="0">
                <a:solidFill>
                  <a:srgbClr val="000000"/>
                </a:solidFill>
                <a:latin typeface="+mn-lt"/>
              </a:rPr>
              <a:t>的存储单元中，存放时，高字节存放在高地址中，低字节存放在低地址中，用指令序列实现：</a:t>
            </a:r>
          </a:p>
          <a:p>
            <a:pPr algn="just" eaLnBrk="0" hangingPunct="0">
              <a:lnSpc>
                <a:spcPct val="115000"/>
              </a:lnSpc>
            </a:pPr>
            <a:r>
              <a:rPr lang="zh-CN" altLang="en-US" sz="2200" b="0" dirty="0">
                <a:solidFill>
                  <a:srgbClr val="000000"/>
                </a:solidFill>
                <a:latin typeface="+mn-lt"/>
              </a:rPr>
              <a:t>        </a:t>
            </a:r>
            <a:r>
              <a:rPr lang="en-US" altLang="zh-CN" sz="2200" b="0" dirty="0">
                <a:solidFill>
                  <a:srgbClr val="000000"/>
                </a:solidFill>
                <a:latin typeface="+mn-lt"/>
              </a:rPr>
              <a:t>W </a:t>
            </a:r>
            <a:r>
              <a:rPr lang="en-US" altLang="zh-CN" sz="2200" b="0" dirty="0">
                <a:solidFill>
                  <a:srgbClr val="000000"/>
                </a:solidFill>
                <a:latin typeface="+mn-lt"/>
                <a:sym typeface="Symbol" panose="05050102010706020507" pitchFamily="18" charset="2"/>
              </a:rPr>
              <a:t></a:t>
            </a:r>
            <a:r>
              <a:rPr lang="en-US" altLang="zh-CN" sz="2200" b="0" dirty="0">
                <a:solidFill>
                  <a:srgbClr val="000000"/>
                </a:solidFill>
                <a:latin typeface="+mn-lt"/>
              </a:rPr>
              <a:t>  x + y + 24 - z </a:t>
            </a:r>
            <a:r>
              <a:rPr lang="zh-CN" altLang="en-US" sz="2200" b="0" dirty="0">
                <a:solidFill>
                  <a:srgbClr val="000000"/>
                </a:solidFill>
                <a:latin typeface="+mn-lt"/>
              </a:rPr>
              <a:t>，并用</a:t>
            </a:r>
            <a:r>
              <a:rPr lang="en-US" altLang="zh-CN" sz="2200" b="0" dirty="0">
                <a:solidFill>
                  <a:srgbClr val="000000"/>
                </a:solidFill>
                <a:latin typeface="+mn-lt"/>
              </a:rPr>
              <a:t>W, W+2</a:t>
            </a:r>
            <a:r>
              <a:rPr lang="zh-CN" altLang="en-US" sz="2200" b="0" dirty="0">
                <a:solidFill>
                  <a:srgbClr val="000000"/>
                </a:solidFill>
                <a:latin typeface="+mn-lt"/>
              </a:rPr>
              <a:t>单元存放</a:t>
            </a:r>
            <a:r>
              <a:rPr lang="en-US" altLang="zh-CN" sz="2200" b="0" dirty="0">
                <a:solidFill>
                  <a:srgbClr val="000000"/>
                </a:solidFill>
                <a:latin typeface="+mn-lt"/>
              </a:rPr>
              <a:t>W</a:t>
            </a:r>
          </a:p>
        </p:txBody>
      </p:sp>
      <p:sp>
        <p:nvSpPr>
          <p:cNvPr id="55299" name="矩形 55298"/>
          <p:cNvSpPr/>
          <p:nvPr/>
        </p:nvSpPr>
        <p:spPr>
          <a:xfrm>
            <a:off x="1779984" y="2636912"/>
            <a:ext cx="6248400" cy="4060825"/>
          </a:xfrm>
          <a:prstGeom prst="rect">
            <a:avLst/>
          </a:prstGeom>
          <a:noFill/>
          <a:ln w="12700">
            <a:noFill/>
          </a:ln>
        </p:spPr>
        <p:txBody>
          <a:bodyPr>
            <a:spAutoFit/>
          </a:bodyPr>
          <a:lstStyle/>
          <a:p>
            <a:pPr eaLnBrk="0" hangingPunct="0">
              <a:lnSpc>
                <a:spcPct val="130000"/>
              </a:lnSpc>
            </a:pPr>
            <a:r>
              <a:rPr lang="en-US" altLang="zh-CN" sz="2000" b="0" dirty="0">
                <a:solidFill>
                  <a:srgbClr val="000000"/>
                </a:solidFill>
                <a:latin typeface="+mn-lt"/>
              </a:rPr>
              <a:t>MOV  AX,  X</a:t>
            </a:r>
          </a:p>
          <a:p>
            <a:pPr eaLnBrk="0" hangingPunct="0">
              <a:lnSpc>
                <a:spcPct val="130000"/>
              </a:lnSpc>
            </a:pPr>
            <a:r>
              <a:rPr lang="en-US" altLang="zh-CN" sz="2000" b="0" dirty="0">
                <a:solidFill>
                  <a:srgbClr val="000000"/>
                </a:solidFill>
                <a:latin typeface="+mn-lt"/>
              </a:rPr>
              <a:t>MOV  DX,  X+2</a:t>
            </a:r>
          </a:p>
          <a:p>
            <a:pPr eaLnBrk="0" hangingPunct="0">
              <a:lnSpc>
                <a:spcPct val="130000"/>
              </a:lnSpc>
            </a:pPr>
            <a:r>
              <a:rPr lang="en-US" altLang="zh-CN" sz="2000" b="0" dirty="0">
                <a:solidFill>
                  <a:srgbClr val="000000"/>
                </a:solidFill>
                <a:latin typeface="+mn-lt"/>
              </a:rPr>
              <a:t>ADD  AX,  Y</a:t>
            </a:r>
          </a:p>
          <a:p>
            <a:pPr eaLnBrk="0" hangingPunct="0">
              <a:lnSpc>
                <a:spcPct val="130000"/>
              </a:lnSpc>
            </a:pPr>
            <a:r>
              <a:rPr lang="en-US" altLang="zh-CN" sz="2000" b="0" dirty="0">
                <a:solidFill>
                  <a:srgbClr val="000000"/>
                </a:solidFill>
                <a:latin typeface="+mn-lt"/>
              </a:rPr>
              <a:t>ADC  DX,  Y+2      ;  </a:t>
            </a:r>
            <a:r>
              <a:rPr lang="en-US" altLang="zh-CN" sz="2000" b="0" dirty="0" err="1">
                <a:solidFill>
                  <a:srgbClr val="000000"/>
                </a:solidFill>
                <a:latin typeface="+mn-lt"/>
              </a:rPr>
              <a:t>x+y</a:t>
            </a:r>
            <a:endParaRPr lang="en-US" altLang="zh-CN" sz="2000" b="0" dirty="0">
              <a:solidFill>
                <a:srgbClr val="000000"/>
              </a:solidFill>
              <a:latin typeface="+mn-lt"/>
            </a:endParaRPr>
          </a:p>
          <a:p>
            <a:pPr eaLnBrk="0" hangingPunct="0">
              <a:lnSpc>
                <a:spcPct val="130000"/>
              </a:lnSpc>
            </a:pPr>
            <a:r>
              <a:rPr lang="en-US" altLang="zh-CN" sz="2000" b="0" dirty="0">
                <a:solidFill>
                  <a:srgbClr val="000000"/>
                </a:solidFill>
                <a:latin typeface="+mn-lt"/>
              </a:rPr>
              <a:t>ADD  AX,  24</a:t>
            </a:r>
          </a:p>
          <a:p>
            <a:pPr eaLnBrk="0" hangingPunct="0">
              <a:lnSpc>
                <a:spcPct val="130000"/>
              </a:lnSpc>
            </a:pPr>
            <a:r>
              <a:rPr lang="en-US" altLang="zh-CN" sz="2000" b="0" dirty="0">
                <a:solidFill>
                  <a:srgbClr val="000000"/>
                </a:solidFill>
                <a:latin typeface="+mn-lt"/>
              </a:rPr>
              <a:t>ADC  DX,  0        ;  x+y+24</a:t>
            </a:r>
          </a:p>
          <a:p>
            <a:pPr eaLnBrk="0" hangingPunct="0">
              <a:lnSpc>
                <a:spcPct val="130000"/>
              </a:lnSpc>
            </a:pPr>
            <a:r>
              <a:rPr lang="en-US" altLang="zh-CN" sz="2000" b="0" dirty="0">
                <a:solidFill>
                  <a:srgbClr val="000000"/>
                </a:solidFill>
                <a:latin typeface="+mn-lt"/>
              </a:rPr>
              <a:t>SUB  AX,  Z</a:t>
            </a:r>
          </a:p>
          <a:p>
            <a:pPr eaLnBrk="0" hangingPunct="0">
              <a:lnSpc>
                <a:spcPct val="130000"/>
              </a:lnSpc>
            </a:pPr>
            <a:r>
              <a:rPr lang="en-US" altLang="zh-CN" sz="2000" b="0" dirty="0">
                <a:solidFill>
                  <a:srgbClr val="000000"/>
                </a:solidFill>
                <a:latin typeface="+mn-lt"/>
              </a:rPr>
              <a:t>SBB  DX,  Z+2      ;  x+y+24-z</a:t>
            </a:r>
          </a:p>
          <a:p>
            <a:pPr eaLnBrk="0" hangingPunct="0">
              <a:lnSpc>
                <a:spcPct val="130000"/>
              </a:lnSpc>
            </a:pPr>
            <a:r>
              <a:rPr lang="en-US" altLang="zh-CN" sz="2000" b="0" dirty="0">
                <a:solidFill>
                  <a:srgbClr val="000000"/>
                </a:solidFill>
                <a:latin typeface="+mn-lt"/>
              </a:rPr>
              <a:t>MOV  W,   AX</a:t>
            </a:r>
          </a:p>
          <a:p>
            <a:pPr eaLnBrk="0" hangingPunct="0">
              <a:lnSpc>
                <a:spcPct val="130000"/>
              </a:lnSpc>
            </a:pPr>
            <a:r>
              <a:rPr lang="en-US" altLang="zh-CN" sz="2000" b="0" dirty="0">
                <a:solidFill>
                  <a:srgbClr val="000000"/>
                </a:solidFill>
                <a:latin typeface="+mn-lt"/>
              </a:rPr>
              <a:t>MOV  W+2, DX       ;  </a:t>
            </a:r>
            <a:r>
              <a:rPr lang="zh-CN" altLang="en-US" sz="2000" b="0" dirty="0">
                <a:solidFill>
                  <a:srgbClr val="000000"/>
                </a:solidFill>
                <a:latin typeface="+mn-lt"/>
              </a:rPr>
              <a:t>结果存入</a:t>
            </a:r>
            <a:r>
              <a:rPr lang="en-US" altLang="zh-CN" sz="2000" b="0" dirty="0">
                <a:solidFill>
                  <a:srgbClr val="000000"/>
                </a:solidFill>
                <a:latin typeface="+mn-lt"/>
              </a:rPr>
              <a:t>W, W+2</a:t>
            </a:r>
            <a:r>
              <a:rPr lang="zh-CN" altLang="en-US" sz="2000" b="0" dirty="0">
                <a:solidFill>
                  <a:srgbClr val="000000"/>
                </a:solidFill>
                <a:latin typeface="+mn-lt"/>
              </a:rPr>
              <a:t>单元</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框 56321"/>
          <p:cNvSpPr txBox="1"/>
          <p:nvPr/>
        </p:nvSpPr>
        <p:spPr>
          <a:xfrm>
            <a:off x="1181100" y="1052736"/>
            <a:ext cx="7239000" cy="3610219"/>
          </a:xfrm>
          <a:prstGeom prst="rect">
            <a:avLst/>
          </a:prstGeom>
          <a:noFill/>
          <a:ln w="9525">
            <a:noFill/>
          </a:ln>
        </p:spPr>
        <p:txBody>
          <a:bodyPr>
            <a:spAutoFit/>
          </a:bodyPr>
          <a:lstStyle/>
          <a:p>
            <a:pPr algn="just" eaLnBrk="0" hangingPunct="0"/>
            <a:r>
              <a:rPr lang="en-US" altLang="zh-CN" sz="2200" b="0" dirty="0">
                <a:solidFill>
                  <a:srgbClr val="000000"/>
                </a:solidFill>
                <a:latin typeface="华文宋体" panose="02010600040101010101" pitchFamily="2" charset="-122"/>
                <a:ea typeface="华文宋体" panose="02010600040101010101" pitchFamily="2" charset="-122"/>
                <a:sym typeface="Symbol" panose="05050102010706020507" pitchFamily="18" charset="2"/>
              </a:rPr>
              <a:t>   </a:t>
            </a:r>
            <a:r>
              <a:rPr lang="zh-CN" altLang="en-US" sz="2200" b="0" dirty="0">
                <a:solidFill>
                  <a:srgbClr val="000000"/>
                </a:solidFill>
                <a:latin typeface="华文宋体" panose="02010600040101010101" pitchFamily="2" charset="-122"/>
                <a:ea typeface="华文宋体" panose="02010600040101010101" pitchFamily="2" charset="-122"/>
              </a:rPr>
              <a:t>乘法指令</a:t>
            </a:r>
          </a:p>
          <a:p>
            <a:pPr algn="just" eaLnBrk="0" hangingPunct="0"/>
            <a:endParaRPr lang="zh-CN" altLang="en-US" sz="2200" b="0" dirty="0">
              <a:solidFill>
                <a:srgbClr val="000000"/>
              </a:solidFill>
              <a:latin typeface="华文宋体" panose="02010600040101010101" pitchFamily="2" charset="-122"/>
              <a:ea typeface="华文宋体" panose="02010600040101010101" pitchFamily="2" charset="-122"/>
            </a:endParaRPr>
          </a:p>
          <a:p>
            <a:pPr algn="just" eaLnBrk="0" hangingPunct="0">
              <a:lnSpc>
                <a:spcPct val="120000"/>
              </a:lnSpc>
            </a:pPr>
            <a:r>
              <a:rPr lang="zh-CN" altLang="en-US" sz="2200" b="0" dirty="0">
                <a:solidFill>
                  <a:srgbClr val="000000"/>
                </a:solidFill>
                <a:latin typeface="华文宋体" panose="02010600040101010101" pitchFamily="2" charset="-122"/>
                <a:ea typeface="华文宋体" panose="02010600040101010101" pitchFamily="2" charset="-122"/>
                <a:sym typeface="Webdings" panose="05030102010509060703" pitchFamily="18" charset="2"/>
              </a:rPr>
              <a:t>     </a:t>
            </a:r>
            <a:r>
              <a:rPr lang="zh-CN" altLang="en-US" sz="2200" b="0" dirty="0">
                <a:solidFill>
                  <a:srgbClr val="000000"/>
                </a:solidFill>
                <a:latin typeface="华文宋体" panose="02010600040101010101" pitchFamily="2" charset="-122"/>
                <a:ea typeface="华文宋体" panose="02010600040101010101" pitchFamily="2" charset="-122"/>
              </a:rPr>
              <a:t>无符号数乘法指令：        </a:t>
            </a:r>
            <a:r>
              <a:rPr lang="en-US" altLang="zh-CN" sz="2200" b="0" dirty="0">
                <a:solidFill>
                  <a:srgbClr val="000000"/>
                </a:solidFill>
                <a:latin typeface="华文宋体" panose="02010600040101010101" pitchFamily="2" charset="-122"/>
                <a:ea typeface="华文宋体" panose="02010600040101010101" pitchFamily="2" charset="-122"/>
              </a:rPr>
              <a:t>MUL  SRC</a:t>
            </a:r>
          </a:p>
          <a:p>
            <a:pPr algn="just" eaLnBrk="0" hangingPunct="0">
              <a:spcBef>
                <a:spcPct val="30000"/>
              </a:spcBef>
            </a:pPr>
            <a:r>
              <a:rPr lang="en-US" altLang="zh-CN" sz="2200" b="0" dirty="0">
                <a:solidFill>
                  <a:srgbClr val="000000"/>
                </a:solidFill>
                <a:latin typeface="华文宋体" panose="02010600040101010101" pitchFamily="2" charset="-122"/>
                <a:ea typeface="华文宋体" panose="02010600040101010101" pitchFamily="2" charset="-122"/>
              </a:rPr>
              <a:t>     </a:t>
            </a:r>
            <a:r>
              <a:rPr lang="zh-CN" altLang="en-US" sz="2200" b="0" dirty="0">
                <a:solidFill>
                  <a:srgbClr val="000000"/>
                </a:solidFill>
                <a:latin typeface="华文宋体" panose="02010600040101010101" pitchFamily="2" charset="-122"/>
                <a:ea typeface="华文宋体" panose="02010600040101010101" pitchFamily="2" charset="-122"/>
              </a:rPr>
              <a:t>带符号数乘法指令：        </a:t>
            </a:r>
            <a:r>
              <a:rPr lang="en-US" altLang="zh-CN" sz="2200" b="0" dirty="0">
                <a:solidFill>
                  <a:srgbClr val="000000"/>
                </a:solidFill>
                <a:latin typeface="华文宋体" panose="02010600040101010101" pitchFamily="2" charset="-122"/>
                <a:ea typeface="华文宋体" panose="02010600040101010101" pitchFamily="2" charset="-122"/>
              </a:rPr>
              <a:t>IMUL  SRC</a:t>
            </a:r>
          </a:p>
          <a:p>
            <a:pPr algn="just" eaLnBrk="0" hangingPunct="0">
              <a:lnSpc>
                <a:spcPct val="120000"/>
              </a:lnSpc>
            </a:pPr>
            <a:endParaRPr lang="en-US" altLang="zh-CN" sz="2200" b="0" dirty="0">
              <a:solidFill>
                <a:srgbClr val="000000"/>
              </a:solidFill>
              <a:latin typeface="华文宋体" panose="02010600040101010101" pitchFamily="2" charset="-122"/>
              <a:ea typeface="华文宋体" panose="02010600040101010101" pitchFamily="2" charset="-122"/>
            </a:endParaRPr>
          </a:p>
          <a:p>
            <a:pPr algn="just" eaLnBrk="0" hangingPunct="0">
              <a:lnSpc>
                <a:spcPct val="120000"/>
              </a:lnSpc>
            </a:pPr>
            <a:r>
              <a:rPr lang="en-US" altLang="zh-CN" sz="2200" b="0" dirty="0">
                <a:solidFill>
                  <a:srgbClr val="000000"/>
                </a:solidFill>
                <a:latin typeface="华文宋体" panose="02010600040101010101" pitchFamily="2" charset="-122"/>
                <a:ea typeface="华文宋体" panose="02010600040101010101" pitchFamily="2" charset="-122"/>
              </a:rPr>
              <a:t>     </a:t>
            </a:r>
            <a:r>
              <a:rPr lang="zh-CN" altLang="en-US" sz="2200" b="0" dirty="0">
                <a:solidFill>
                  <a:srgbClr val="000000"/>
                </a:solidFill>
                <a:latin typeface="华文宋体" panose="02010600040101010101" pitchFamily="2" charset="-122"/>
                <a:ea typeface="华文宋体" panose="02010600040101010101" pitchFamily="2" charset="-122"/>
              </a:rPr>
              <a:t>执行操作：</a:t>
            </a:r>
          </a:p>
          <a:p>
            <a:pPr algn="just" eaLnBrk="0" hangingPunct="0">
              <a:lnSpc>
                <a:spcPct val="120000"/>
              </a:lnSpc>
            </a:pPr>
            <a:r>
              <a:rPr lang="zh-CN" altLang="en-US" sz="2200" b="0" dirty="0">
                <a:solidFill>
                  <a:srgbClr val="000000"/>
                </a:solidFill>
                <a:latin typeface="华文宋体" panose="02010600040101010101" pitchFamily="2" charset="-122"/>
                <a:ea typeface="华文宋体" panose="02010600040101010101" pitchFamily="2" charset="-122"/>
              </a:rPr>
              <a:t>                       字节操作数  </a:t>
            </a:r>
            <a:r>
              <a:rPr lang="en-US" altLang="zh-CN" sz="2200" b="0" dirty="0">
                <a:solidFill>
                  <a:srgbClr val="000000"/>
                </a:solidFill>
                <a:latin typeface="华文宋体" panose="02010600040101010101" pitchFamily="2" charset="-122"/>
                <a:ea typeface="华文宋体" panose="02010600040101010101" pitchFamily="2" charset="-122"/>
              </a:rPr>
              <a:t>(AX) </a:t>
            </a:r>
            <a:r>
              <a:rPr lang="en-US" altLang="zh-CN" sz="2200" b="0" dirty="0">
                <a:solidFill>
                  <a:srgbClr val="000000"/>
                </a:solidFill>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a:solidFill>
                  <a:srgbClr val="000000"/>
                </a:solidFill>
                <a:latin typeface="华文宋体" panose="02010600040101010101" pitchFamily="2" charset="-122"/>
                <a:ea typeface="华文宋体" panose="02010600040101010101" pitchFamily="2" charset="-122"/>
              </a:rPr>
              <a:t>  (AL) * (SRC)</a:t>
            </a:r>
          </a:p>
          <a:p>
            <a:pPr algn="just" eaLnBrk="0" hangingPunct="0">
              <a:lnSpc>
                <a:spcPct val="120000"/>
              </a:lnSpc>
            </a:pPr>
            <a:r>
              <a:rPr lang="en-US" altLang="zh-CN" sz="2200" b="0" dirty="0">
                <a:solidFill>
                  <a:srgbClr val="000000"/>
                </a:solidFill>
                <a:latin typeface="华文宋体" panose="02010600040101010101" pitchFamily="2" charset="-122"/>
                <a:ea typeface="华文宋体" panose="02010600040101010101" pitchFamily="2" charset="-122"/>
              </a:rPr>
              <a:t>                       </a:t>
            </a:r>
            <a:r>
              <a:rPr lang="zh-CN" altLang="en-US" sz="2200" b="0" dirty="0">
                <a:solidFill>
                  <a:srgbClr val="000000"/>
                </a:solidFill>
                <a:latin typeface="华文宋体" panose="02010600040101010101" pitchFamily="2" charset="-122"/>
                <a:ea typeface="华文宋体" panose="02010600040101010101" pitchFamily="2" charset="-122"/>
              </a:rPr>
              <a:t>字操作数      </a:t>
            </a:r>
            <a:r>
              <a:rPr lang="en-US" altLang="zh-CN" sz="2200" b="0" dirty="0">
                <a:solidFill>
                  <a:srgbClr val="000000"/>
                </a:solidFill>
                <a:latin typeface="华文宋体" panose="02010600040101010101" pitchFamily="2" charset="-122"/>
                <a:ea typeface="华文宋体" panose="02010600040101010101" pitchFamily="2" charset="-122"/>
              </a:rPr>
              <a:t>(DX, AX) </a:t>
            </a:r>
            <a:r>
              <a:rPr lang="en-US" altLang="zh-CN" sz="2200" b="0" dirty="0">
                <a:solidFill>
                  <a:srgbClr val="000000"/>
                </a:solidFill>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a:solidFill>
                  <a:srgbClr val="000000"/>
                </a:solidFill>
                <a:latin typeface="华文宋体" panose="02010600040101010101" pitchFamily="2" charset="-122"/>
                <a:ea typeface="华文宋体" panose="02010600040101010101" pitchFamily="2" charset="-122"/>
              </a:rPr>
              <a:t>  (AX) * (SRC)</a:t>
            </a:r>
          </a:p>
          <a:p>
            <a:pPr algn="just" eaLnBrk="0" hangingPunct="0"/>
            <a:endParaRPr lang="en-US" altLang="zh-CN" b="1" dirty="0">
              <a:solidFill>
                <a:srgbClr val="000000"/>
              </a:solidFill>
              <a:latin typeface="Times New Roman" panose="02020603050405020304" pitchFamily="18" charset="0"/>
            </a:endParaRPr>
          </a:p>
        </p:txBody>
      </p:sp>
      <p:sp>
        <p:nvSpPr>
          <p:cNvPr id="56323" name="矩形 56322"/>
          <p:cNvSpPr/>
          <p:nvPr/>
        </p:nvSpPr>
        <p:spPr>
          <a:xfrm>
            <a:off x="1475656" y="4545124"/>
            <a:ext cx="5943600" cy="1917700"/>
          </a:xfrm>
          <a:prstGeom prst="rect">
            <a:avLst/>
          </a:prstGeom>
          <a:noFill/>
          <a:ln w="12700">
            <a:noFill/>
          </a:ln>
        </p:spPr>
        <p:txBody>
          <a:bodyPr>
            <a:spAutoFit/>
          </a:bodyPr>
          <a:lstStyle/>
          <a:p>
            <a:pPr eaLnBrk="0" hangingPunct="0"/>
            <a:r>
              <a:rPr lang="zh-CN" altLang="en-US" sz="2200" b="0" dirty="0">
                <a:solidFill>
                  <a:srgbClr val="000000"/>
                </a:solidFill>
                <a:latin typeface="Times New Roman" panose="02020603050405020304" pitchFamily="18" charset="0"/>
                <a:ea typeface="楷体_GB2312" pitchFamily="49" charset="-122"/>
              </a:rPr>
              <a:t>注意</a:t>
            </a:r>
            <a:r>
              <a:rPr lang="en-US" altLang="zh-CN" sz="2200" b="0" dirty="0">
                <a:solidFill>
                  <a:srgbClr val="000000"/>
                </a:solidFill>
                <a:latin typeface="Times New Roman" panose="02020603050405020304" pitchFamily="18" charset="0"/>
                <a:ea typeface="楷体_GB2312" pitchFamily="49" charset="-122"/>
              </a:rPr>
              <a:t>:</a:t>
            </a:r>
            <a:r>
              <a:rPr lang="en-US" altLang="zh-CN" b="0" dirty="0">
                <a:solidFill>
                  <a:srgbClr val="000000"/>
                </a:solidFill>
                <a:latin typeface="Times New Roman" panose="02020603050405020304" pitchFamily="18" charset="0"/>
                <a:ea typeface="楷体_GB2312" pitchFamily="49" charset="-122"/>
              </a:rPr>
              <a:t>   </a:t>
            </a:r>
          </a:p>
          <a:p>
            <a:pPr lvl="2" eaLnBrk="0" hangingPunct="0">
              <a:lnSpc>
                <a:spcPct val="120000"/>
              </a:lnSpc>
            </a:pP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AL (AX)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为隐含的乘数寄存器。</a:t>
            </a:r>
          </a:p>
          <a:p>
            <a:pPr lvl="2" eaLnBrk="0" hangingPunct="0">
              <a:lnSpc>
                <a:spcPct val="120000"/>
              </a:lnSpc>
            </a:pP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AX (DX,AX)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为隐含的乘积寄存器。</a:t>
            </a:r>
          </a:p>
          <a:p>
            <a:pPr lvl="2" eaLnBrk="0" hangingPunct="0">
              <a:lnSpc>
                <a:spcPct val="120000"/>
              </a:lnSpc>
            </a:pP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SRC</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不能为立即数。</a:t>
            </a:r>
          </a:p>
          <a:p>
            <a:pPr lvl="2" eaLnBrk="0" hangingPunct="0">
              <a:lnSpc>
                <a:spcPct val="120000"/>
              </a:lnSpc>
            </a:pP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除</a:t>
            </a:r>
            <a:r>
              <a:rPr lang="zh-CN"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CF和OF外，对条件标志位</a:t>
            </a:r>
            <a:r>
              <a:rPr lang="zh-CN" altLang="zh-CN" sz="2000" b="0" dirty="0">
                <a:solidFill>
                  <a:srgbClr val="FF0000"/>
                </a:solidFill>
                <a:latin typeface="Times New Roman" panose="02020603050405020304" pitchFamily="18" charset="0"/>
                <a:ea typeface="楷体_GB2312" pitchFamily="49" charset="-122"/>
                <a:sym typeface="Symbol" panose="05050102010706020507" pitchFamily="18" charset="2"/>
              </a:rPr>
              <a:t>无定义</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5" name="TextBox 4">
            <a:extLst>
              <a:ext uri="{FF2B5EF4-FFF2-40B4-BE49-F238E27FC236}">
                <a16:creationId xmlns:a16="http://schemas.microsoft.com/office/drawing/2014/main" id="{31CCFEE6-E1F3-CF4A-9CAD-2A9D9EC15A14}"/>
              </a:ext>
            </a:extLst>
          </p:cNvPr>
          <p:cNvSpPr txBox="1"/>
          <p:nvPr/>
        </p:nvSpPr>
        <p:spPr>
          <a:xfrm>
            <a:off x="6744119" y="5631827"/>
            <a:ext cx="2351119" cy="830997"/>
          </a:xfrm>
          <a:prstGeom prst="rect">
            <a:avLst/>
          </a:prstGeom>
          <a:solidFill>
            <a:schemeClr val="bg1"/>
          </a:solidFill>
          <a:ln w="28575">
            <a:solidFill>
              <a:srgbClr val="00B050"/>
            </a:solidFill>
          </a:ln>
        </p:spPr>
        <p:txBody>
          <a:bodyPr wrap="square" rtlCol="0">
            <a:spAutoFit/>
          </a:bodyPr>
          <a:lstStyle/>
          <a:p>
            <a:r>
              <a:rPr lang="zh-CN" altLang="en-CN" sz="1600" b="0" dirty="0">
                <a:solidFill>
                  <a:srgbClr val="FF0000"/>
                </a:solidFill>
                <a:ea typeface="楷体_GB2312" pitchFamily="49" charset="-122"/>
              </a:rPr>
              <a:t>无定义</a:t>
            </a:r>
            <a:r>
              <a:rPr lang="zh-CN" altLang="en-US" sz="1600" b="0" dirty="0">
                <a:solidFill>
                  <a:srgbClr val="FF0000"/>
                </a:solidFill>
                <a:ea typeface="楷体_GB2312" pitchFamily="49" charset="-122"/>
              </a:rPr>
              <a:t>不是没影响，无定义是指指令执行之后的标志位状态不定。</a:t>
            </a:r>
            <a:endParaRPr lang="en-US" altLang="zh-CN" sz="1600" b="0" dirty="0">
              <a:solidFill>
                <a:srgbClr val="FF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580" y="1340768"/>
            <a:ext cx="7596844" cy="3785652"/>
          </a:xfrm>
          <a:prstGeom prst="rect">
            <a:avLst/>
          </a:prstGeom>
          <a:noFill/>
        </p:spPr>
        <p:txBody>
          <a:bodyPr wrap="square" rtlCol="0">
            <a:spAutoFit/>
          </a:bodyPr>
          <a:lstStyle/>
          <a:p>
            <a:r>
              <a:rPr lang="zh-CN" altLang="en-US" b="0" dirty="0"/>
              <a:t>注意：</a:t>
            </a:r>
            <a:r>
              <a:rPr lang="en-US" altLang="zh-CN" b="0" dirty="0"/>
              <a:t>MUL</a:t>
            </a:r>
            <a:r>
              <a:rPr lang="zh-CN" altLang="en-US" b="0" dirty="0"/>
              <a:t>和</a:t>
            </a:r>
            <a:r>
              <a:rPr lang="en-US" altLang="zh-CN" b="0" dirty="0"/>
              <a:t>IMUL</a:t>
            </a:r>
            <a:r>
              <a:rPr lang="zh-CN" altLang="en-US" b="0" dirty="0"/>
              <a:t>指令的使用条件是由数的格式决定的。如：</a:t>
            </a:r>
            <a:endParaRPr lang="en-US" altLang="zh-CN" b="0" dirty="0"/>
          </a:p>
          <a:p>
            <a:r>
              <a:rPr lang="en-US" altLang="zh-CN" b="0" dirty="0"/>
              <a:t>	</a:t>
            </a:r>
            <a:r>
              <a:rPr lang="zh-CN" altLang="en-US" b="0" dirty="0"/>
              <a:t>（</a:t>
            </a:r>
            <a:r>
              <a:rPr lang="en-US" altLang="zh-CN" b="0" dirty="0"/>
              <a:t>11111111b</a:t>
            </a:r>
            <a:r>
              <a:rPr lang="zh-CN" altLang="en-US" b="0" dirty="0"/>
              <a:t>）*（</a:t>
            </a:r>
            <a:r>
              <a:rPr lang="en-US" altLang="zh-CN" b="0" dirty="0"/>
              <a:t>11111111b</a:t>
            </a:r>
            <a:r>
              <a:rPr lang="zh-CN" altLang="en-US" b="0" dirty="0"/>
              <a:t>）</a:t>
            </a:r>
            <a:endParaRPr lang="en-US" altLang="zh-CN" b="0" dirty="0"/>
          </a:p>
          <a:p>
            <a:endParaRPr lang="en-US" altLang="zh-CN" b="0" dirty="0"/>
          </a:p>
          <a:p>
            <a:r>
              <a:rPr lang="zh-CN" altLang="en-US" b="0" dirty="0"/>
              <a:t>若是无符号数：</a:t>
            </a:r>
            <a:r>
              <a:rPr lang="en-US" altLang="zh-CN" b="0" dirty="0"/>
              <a:t>255d</a:t>
            </a:r>
            <a:r>
              <a:rPr lang="zh-CN" altLang="en-US" b="0" dirty="0"/>
              <a:t>*</a:t>
            </a:r>
            <a:r>
              <a:rPr lang="en-US" altLang="zh-CN" b="0" dirty="0"/>
              <a:t>255d=65025d</a:t>
            </a:r>
          </a:p>
          <a:p>
            <a:r>
              <a:rPr lang="zh-CN" altLang="en-US" b="0" dirty="0"/>
              <a:t>若是带符号数： （</a:t>
            </a:r>
            <a:r>
              <a:rPr lang="en-US" altLang="zh-CN" b="0" dirty="0"/>
              <a:t>-1</a:t>
            </a:r>
            <a:r>
              <a:rPr lang="zh-CN" altLang="en-US" b="0" dirty="0"/>
              <a:t>）* （</a:t>
            </a:r>
            <a:r>
              <a:rPr lang="en-US" altLang="zh-CN" b="0" dirty="0"/>
              <a:t>-1</a:t>
            </a:r>
            <a:r>
              <a:rPr lang="zh-CN" altLang="en-US" b="0" dirty="0"/>
              <a:t>）</a:t>
            </a:r>
            <a:r>
              <a:rPr lang="en-US" altLang="zh-CN" b="0" dirty="0"/>
              <a:t>=1</a:t>
            </a:r>
          </a:p>
          <a:p>
            <a:endParaRPr lang="en-US" altLang="zh-CN" b="0" dirty="0"/>
          </a:p>
          <a:p>
            <a:r>
              <a:rPr lang="zh-CN" altLang="en-US" b="0" dirty="0"/>
              <a:t>因此，必须根据所要相乘的数的格式来决定选用哪一种命令。</a:t>
            </a:r>
            <a:endParaRPr lang="en-US" altLang="zh-CN" b="0" dirty="0"/>
          </a:p>
          <a:p>
            <a:endParaRPr lang="zh-CN" altLang="en-US"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580" y="1340768"/>
            <a:ext cx="7596844" cy="4893647"/>
          </a:xfrm>
          <a:prstGeom prst="rect">
            <a:avLst/>
          </a:prstGeom>
          <a:noFill/>
        </p:spPr>
        <p:txBody>
          <a:bodyPr wrap="square" rtlCol="0">
            <a:spAutoFit/>
          </a:bodyPr>
          <a:lstStyle/>
          <a:p>
            <a:r>
              <a:rPr lang="zh-CN" altLang="en-US" dirty="0"/>
              <a:t>例：如（</a:t>
            </a:r>
            <a:r>
              <a:rPr lang="en-US" altLang="zh-CN" dirty="0"/>
              <a:t>AL</a:t>
            </a:r>
            <a:r>
              <a:rPr lang="zh-CN" altLang="en-US" dirty="0"/>
              <a:t>）</a:t>
            </a:r>
            <a:r>
              <a:rPr lang="en-US" altLang="zh-CN" dirty="0"/>
              <a:t>=0B4H</a:t>
            </a:r>
            <a:r>
              <a:rPr lang="zh-CN" altLang="en-US" dirty="0"/>
              <a:t>，（</a:t>
            </a:r>
            <a:r>
              <a:rPr lang="en-US" altLang="zh-CN" dirty="0"/>
              <a:t>BL</a:t>
            </a:r>
            <a:r>
              <a:rPr lang="zh-CN" altLang="en-US" dirty="0"/>
              <a:t>）</a:t>
            </a:r>
            <a:r>
              <a:rPr lang="en-US" altLang="zh-CN" dirty="0"/>
              <a:t>=11H</a:t>
            </a:r>
            <a:r>
              <a:rPr lang="zh-CN" altLang="en-US" dirty="0"/>
              <a:t>，求：</a:t>
            </a:r>
            <a:endParaRPr lang="en-US" altLang="zh-CN" dirty="0"/>
          </a:p>
          <a:p>
            <a:r>
              <a:rPr lang="en-US" altLang="zh-CN" dirty="0"/>
              <a:t>	IMUL	  BL</a:t>
            </a:r>
          </a:p>
          <a:p>
            <a:r>
              <a:rPr lang="en-US" altLang="zh-CN" dirty="0"/>
              <a:t>	MUL     BL</a:t>
            </a:r>
          </a:p>
          <a:p>
            <a:endParaRPr lang="en-US" altLang="zh-CN" dirty="0"/>
          </a:p>
          <a:p>
            <a:r>
              <a:rPr lang="zh-CN" altLang="en-US" dirty="0"/>
              <a:t>分析： </a:t>
            </a:r>
            <a:endParaRPr lang="en-US" altLang="zh-CN" dirty="0"/>
          </a:p>
          <a:p>
            <a:r>
              <a:rPr lang="zh-CN" altLang="en-US" dirty="0"/>
              <a:t>（</a:t>
            </a:r>
            <a:r>
              <a:rPr lang="en-US" altLang="zh-CN" dirty="0"/>
              <a:t>AL</a:t>
            </a:r>
            <a:r>
              <a:rPr lang="zh-CN" altLang="en-US" dirty="0"/>
              <a:t>）</a:t>
            </a:r>
            <a:r>
              <a:rPr lang="en-US" altLang="zh-CN" dirty="0"/>
              <a:t>=0B4H</a:t>
            </a:r>
            <a:r>
              <a:rPr lang="zh-CN" altLang="en-US" dirty="0"/>
              <a:t>为无符号数的</a:t>
            </a:r>
            <a:r>
              <a:rPr lang="en-US" altLang="zh-CN" dirty="0"/>
              <a:t>180</a:t>
            </a:r>
            <a:r>
              <a:rPr lang="zh-CN" altLang="en-US" dirty="0"/>
              <a:t>，有符号数的</a:t>
            </a:r>
            <a:r>
              <a:rPr lang="en-US" altLang="zh-CN" dirty="0"/>
              <a:t>-76</a:t>
            </a:r>
            <a:r>
              <a:rPr lang="zh-CN" altLang="en-US" dirty="0"/>
              <a:t>；</a:t>
            </a:r>
            <a:endParaRPr lang="en-US" altLang="zh-CN" dirty="0"/>
          </a:p>
          <a:p>
            <a:r>
              <a:rPr lang="zh-CN" altLang="en-US" dirty="0"/>
              <a:t>（</a:t>
            </a:r>
            <a:r>
              <a:rPr lang="en-US" altLang="zh-CN" dirty="0"/>
              <a:t>BL</a:t>
            </a:r>
            <a:r>
              <a:rPr lang="zh-CN" altLang="en-US" dirty="0"/>
              <a:t>）</a:t>
            </a:r>
            <a:r>
              <a:rPr lang="en-US" altLang="zh-CN" dirty="0"/>
              <a:t>=11H</a:t>
            </a:r>
            <a:r>
              <a:rPr lang="zh-CN" altLang="en-US" dirty="0"/>
              <a:t>为无符号数的</a:t>
            </a:r>
            <a:r>
              <a:rPr lang="en-US" altLang="zh-CN" dirty="0"/>
              <a:t>17</a:t>
            </a:r>
            <a:r>
              <a:rPr lang="zh-CN" altLang="en-US" dirty="0"/>
              <a:t>，有符号数的</a:t>
            </a:r>
            <a:r>
              <a:rPr lang="en-US" altLang="zh-CN" dirty="0"/>
              <a:t>17.</a:t>
            </a:r>
          </a:p>
          <a:p>
            <a:endParaRPr lang="en-US" altLang="zh-CN" dirty="0"/>
          </a:p>
          <a:p>
            <a:r>
              <a:rPr lang="zh-CN" altLang="en-US" dirty="0"/>
              <a:t>因此：</a:t>
            </a:r>
            <a:endParaRPr lang="en-US" altLang="zh-CN" dirty="0"/>
          </a:p>
          <a:p>
            <a:r>
              <a:rPr lang="en-US" altLang="zh-CN" dirty="0"/>
              <a:t>MUL	  BL</a:t>
            </a:r>
            <a:r>
              <a:rPr lang="zh-CN" altLang="en-US" dirty="0"/>
              <a:t>的执行结果为：（</a:t>
            </a:r>
            <a:r>
              <a:rPr lang="en-US" altLang="zh-CN" dirty="0"/>
              <a:t>AX</a:t>
            </a:r>
            <a:r>
              <a:rPr lang="zh-CN" altLang="en-US" dirty="0"/>
              <a:t>）</a:t>
            </a:r>
            <a:r>
              <a:rPr lang="en-US" altLang="zh-CN" dirty="0"/>
              <a:t>=0BF4H</a:t>
            </a:r>
            <a:r>
              <a:rPr lang="zh-CN" altLang="en-US" dirty="0"/>
              <a:t>（</a:t>
            </a:r>
            <a:r>
              <a:rPr lang="en-US" altLang="zh-CN" dirty="0"/>
              <a:t>3060</a:t>
            </a:r>
            <a:r>
              <a:rPr lang="zh-CN" altLang="en-US" dirty="0"/>
              <a:t>）</a:t>
            </a:r>
            <a:endParaRPr lang="en-US" altLang="zh-CN" dirty="0"/>
          </a:p>
          <a:p>
            <a:endParaRPr lang="zh-CN" altLang="en-US" dirty="0"/>
          </a:p>
          <a:p>
            <a:r>
              <a:rPr lang="en-US" altLang="zh-CN" dirty="0"/>
              <a:t>IMUL	  BL</a:t>
            </a:r>
            <a:r>
              <a:rPr lang="zh-CN" altLang="en-US" dirty="0"/>
              <a:t>的执行结果为：（</a:t>
            </a:r>
            <a:r>
              <a:rPr lang="en-US" altLang="zh-CN" dirty="0"/>
              <a:t>AX</a:t>
            </a:r>
            <a:r>
              <a:rPr lang="zh-CN" altLang="en-US" dirty="0"/>
              <a:t>）</a:t>
            </a:r>
            <a:r>
              <a:rPr lang="en-US" altLang="zh-CN" dirty="0"/>
              <a:t>=0FAF4H</a:t>
            </a:r>
            <a:r>
              <a:rPr lang="zh-CN" altLang="en-US" dirty="0"/>
              <a:t>（</a:t>
            </a:r>
            <a:r>
              <a:rPr lang="en-US" altLang="zh-CN" dirty="0"/>
              <a:t>-1292</a:t>
            </a:r>
            <a:r>
              <a:rPr lang="zh-CN" altLang="en-US" dirty="0"/>
              <a:t>）</a:t>
            </a:r>
            <a:endParaRPr lang="en-US" altLang="zh-CN" dirty="0"/>
          </a:p>
          <a:p>
            <a:endParaRPr lang="en-US" altLang="zh-CN"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extLst>
      <p:ext uri="{BB962C8B-B14F-4D97-AF65-F5344CB8AC3E}">
        <p14:creationId xmlns:p14="http://schemas.microsoft.com/office/powerpoint/2010/main" val="385667477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框 57345"/>
          <p:cNvSpPr txBox="1"/>
          <p:nvPr/>
        </p:nvSpPr>
        <p:spPr>
          <a:xfrm>
            <a:off x="896900" y="1051148"/>
            <a:ext cx="6172200" cy="461665"/>
          </a:xfrm>
          <a:prstGeom prst="rect">
            <a:avLst/>
          </a:prstGeom>
          <a:noFill/>
          <a:ln w="9525">
            <a:noFill/>
          </a:ln>
        </p:spPr>
        <p:txBody>
          <a:bodyPr>
            <a:spAutoFit/>
          </a:bodyPr>
          <a:lstStyle/>
          <a:p>
            <a:pPr algn="just" eaLnBrk="0" hangingPunct="0"/>
            <a:r>
              <a:rPr lang="zh-CN" altLang="en-US" b="1" dirty="0">
                <a:solidFill>
                  <a:srgbClr val="000000"/>
                </a:solidFill>
                <a:latin typeface="Times New Roman" panose="02020603050405020304" pitchFamily="18" charset="0"/>
              </a:rPr>
              <a:t>乘法指令对 </a:t>
            </a:r>
            <a:r>
              <a:rPr lang="en-US" altLang="zh-CN" b="1" dirty="0">
                <a:solidFill>
                  <a:srgbClr val="000000"/>
                </a:solidFill>
                <a:latin typeface="Times New Roman" panose="02020603050405020304" pitchFamily="18" charset="0"/>
              </a:rPr>
              <a:t>CF/OF </a:t>
            </a:r>
            <a:r>
              <a:rPr lang="zh-CN" altLang="en-US" b="1" dirty="0">
                <a:solidFill>
                  <a:srgbClr val="000000"/>
                </a:solidFill>
                <a:latin typeface="Times New Roman" panose="02020603050405020304" pitchFamily="18" charset="0"/>
              </a:rPr>
              <a:t>的影响：</a:t>
            </a:r>
          </a:p>
        </p:txBody>
      </p:sp>
      <p:sp>
        <p:nvSpPr>
          <p:cNvPr id="57347" name="矩形 57346"/>
          <p:cNvSpPr/>
          <p:nvPr/>
        </p:nvSpPr>
        <p:spPr>
          <a:xfrm>
            <a:off x="756692" y="3547468"/>
            <a:ext cx="7391400" cy="2862322"/>
          </a:xfrm>
          <a:prstGeom prst="rect">
            <a:avLst/>
          </a:prstGeom>
          <a:noFill/>
          <a:ln w="12700">
            <a:noFill/>
          </a:ln>
        </p:spPr>
        <p:txBody>
          <a:bodyPr>
            <a:spAutoFit/>
          </a:bodyPr>
          <a:lstStyle/>
          <a:p>
            <a:pPr eaLnBrk="0" hangingPunct="0"/>
            <a:r>
              <a:rPr lang="zh-CN" altLang="en-US" sz="2000" b="1" dirty="0">
                <a:solidFill>
                  <a:srgbClr val="000000"/>
                </a:solidFill>
                <a:latin typeface="Times New Roman" panose="02020603050405020304" pitchFamily="18" charset="0"/>
              </a:rPr>
              <a:t>例：</a:t>
            </a:r>
            <a:r>
              <a:rPr lang="en-US" altLang="zh-CN" sz="2000" b="1" dirty="0">
                <a:solidFill>
                  <a:srgbClr val="000000"/>
                </a:solidFill>
                <a:latin typeface="Times New Roman" panose="02020603050405020304" pitchFamily="18" charset="0"/>
              </a:rPr>
              <a:t>(AX) = 16A5H</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(BX) = 0611H</a:t>
            </a:r>
          </a:p>
          <a:p>
            <a:pPr eaLnBrk="0" hangingPunct="0"/>
            <a:r>
              <a:rPr lang="en-US" altLang="zh-CN" sz="2000" b="1" dirty="0">
                <a:solidFill>
                  <a:srgbClr val="000000"/>
                </a:solidFill>
                <a:latin typeface="Times New Roman" panose="02020603050405020304" pitchFamily="18" charset="0"/>
              </a:rPr>
              <a:t>   </a:t>
            </a:r>
          </a:p>
          <a:p>
            <a:pPr eaLnBrk="0" hangingPunct="0"/>
            <a:r>
              <a:rPr lang="en-US" altLang="zh-CN" sz="2000" b="1" dirty="0">
                <a:solidFill>
                  <a:srgbClr val="000000"/>
                </a:solidFill>
                <a:latin typeface="Times New Roman" panose="02020603050405020304" pitchFamily="18" charset="0"/>
              </a:rPr>
              <a:t>  (1)     IMUL  BL         ;  (AX)  </a:t>
            </a:r>
            <a:r>
              <a:rPr lang="en-US" altLang="zh-CN" sz="2000" b="1" dirty="0">
                <a:solidFill>
                  <a:srgbClr val="000000"/>
                </a:solidFill>
                <a:latin typeface="Times New Roman" panose="02020603050405020304" pitchFamily="18" charset="0"/>
                <a:sym typeface="Symbol" panose="05050102010706020507" pitchFamily="18" charset="2"/>
              </a:rPr>
              <a:t>  (AL) * (BL)</a:t>
            </a:r>
          </a:p>
          <a:p>
            <a:r>
              <a:rPr lang="en-US" altLang="zh-CN" sz="2000"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  A5*11 </a:t>
            </a:r>
            <a:r>
              <a:rPr lang="en-US" altLang="zh-CN" sz="2000" b="1" dirty="0">
                <a:solidFill>
                  <a:srgbClr val="000000"/>
                </a:solidFill>
                <a:latin typeface="Times New Roman" panose="02020603050405020304" pitchFamily="18" charset="0"/>
                <a:sym typeface="Symbol" panose="05050102010706020507" pitchFamily="18" charset="2"/>
              </a:rPr>
              <a:t> 5B*11=060B  F9F5</a:t>
            </a:r>
            <a:endParaRPr lang="en-US" altLang="zh-CN" sz="2000" dirty="0">
              <a:solidFill>
                <a:srgbClr val="000000"/>
              </a:solidFill>
              <a:latin typeface="Times New Roman" panose="02020603050405020304" pitchFamily="18" charset="0"/>
            </a:endParaRPr>
          </a:p>
          <a:p>
            <a:pPr eaLnBrk="0" hangingPunct="0"/>
            <a:r>
              <a:rPr lang="en-US" altLang="zh-CN" sz="2000" b="1" dirty="0">
                <a:solidFill>
                  <a:srgbClr val="000000"/>
                </a:solidFill>
                <a:latin typeface="Times New Roman" panose="02020603050405020304" pitchFamily="18" charset="0"/>
              </a:rPr>
              <a:t>                                      ;  (AX) = 0F9F5H     CF=OF=1</a:t>
            </a:r>
          </a:p>
          <a:p>
            <a:pPr eaLnBrk="0" hangingPunct="0"/>
            <a:endParaRPr lang="en-US" altLang="zh-CN" sz="2000" b="1" dirty="0">
              <a:solidFill>
                <a:srgbClr val="000000"/>
              </a:solidFill>
              <a:latin typeface="Times New Roman" panose="02020603050405020304" pitchFamily="18" charset="0"/>
            </a:endParaRPr>
          </a:p>
          <a:p>
            <a:pPr eaLnBrk="0" hangingPunct="0"/>
            <a:r>
              <a:rPr lang="en-US" altLang="zh-CN" sz="2000" b="1" dirty="0">
                <a:solidFill>
                  <a:srgbClr val="000000"/>
                </a:solidFill>
                <a:latin typeface="Times New Roman" panose="02020603050405020304" pitchFamily="18" charset="0"/>
              </a:rPr>
              <a:t>  (2)     MUL  BX         ;  (DX, AX)  </a:t>
            </a:r>
            <a:r>
              <a:rPr lang="en-US" altLang="zh-CN" sz="2000" b="1" dirty="0">
                <a:solidFill>
                  <a:srgbClr val="000000"/>
                </a:solidFill>
                <a:latin typeface="Times New Roman" panose="02020603050405020304" pitchFamily="18" charset="0"/>
                <a:sym typeface="Symbol" panose="05050102010706020507" pitchFamily="18" charset="2"/>
              </a:rPr>
              <a:t>  (AX) * (BX)</a:t>
            </a:r>
          </a:p>
          <a:p>
            <a:r>
              <a:rPr lang="en-US" altLang="zh-CN" sz="2000"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  16A5*0611=0089 5EF5</a:t>
            </a:r>
            <a:endParaRPr lang="en-US" altLang="zh-CN" sz="2000" dirty="0">
              <a:solidFill>
                <a:srgbClr val="000000"/>
              </a:solidFill>
              <a:latin typeface="Times New Roman" panose="02020603050405020304" pitchFamily="18" charset="0"/>
            </a:endParaRPr>
          </a:p>
          <a:p>
            <a:pPr eaLnBrk="0" hangingPunct="0"/>
            <a:r>
              <a:rPr lang="en-US" altLang="zh-CN" sz="2000" b="1" dirty="0">
                <a:solidFill>
                  <a:srgbClr val="000000"/>
                </a:solidFill>
                <a:latin typeface="Times New Roman" panose="02020603050405020304" pitchFamily="18" charset="0"/>
              </a:rPr>
              <a:t>                                     ;  (DX)=0089H  (AX)=5EF5H   CF=OF=1</a:t>
            </a:r>
          </a:p>
        </p:txBody>
      </p:sp>
      <p:sp>
        <p:nvSpPr>
          <p:cNvPr id="57348" name="文本框 57347"/>
          <p:cNvSpPr txBox="1"/>
          <p:nvPr/>
        </p:nvSpPr>
        <p:spPr>
          <a:xfrm>
            <a:off x="3803576" y="1664804"/>
            <a:ext cx="3060700" cy="730250"/>
          </a:xfrm>
          <a:prstGeom prst="rect">
            <a:avLst/>
          </a:prstGeom>
          <a:noFill/>
          <a:ln w="12700">
            <a:noFill/>
          </a:ln>
        </p:spPr>
        <p:txBody>
          <a:bodyPr wrap="none">
            <a:spAutoFit/>
          </a:bodyPr>
          <a:lstStyle/>
          <a:p>
            <a:pPr>
              <a:lnSpc>
                <a:spcPct val="70000"/>
              </a:lnSpc>
              <a:spcBef>
                <a:spcPct val="50000"/>
              </a:spcBef>
            </a:pPr>
            <a:r>
              <a:rPr lang="en-US" altLang="zh-CN" sz="2200" b="1">
                <a:solidFill>
                  <a:srgbClr val="000000"/>
                </a:solidFill>
                <a:latin typeface="Times New Roman" panose="02020603050405020304" pitchFamily="18" charset="0"/>
              </a:rPr>
              <a:t>00     </a:t>
            </a:r>
            <a:r>
              <a:rPr lang="zh-CN" altLang="en-US" sz="2200" b="1" dirty="0">
                <a:solidFill>
                  <a:srgbClr val="000000"/>
                </a:solidFill>
                <a:latin typeface="Times New Roman" panose="02020603050405020304" pitchFamily="18" charset="0"/>
                <a:ea typeface="楷体_GB2312" pitchFamily="49" charset="-122"/>
              </a:rPr>
              <a:t>乘积的高一半为零</a:t>
            </a:r>
          </a:p>
          <a:p>
            <a:pPr>
              <a:lnSpc>
                <a:spcPct val="70000"/>
              </a:lnSpc>
              <a:spcBef>
                <a:spcPct val="50000"/>
              </a:spcBef>
            </a:pPr>
            <a:r>
              <a:rPr lang="en-US" altLang="zh-CN" sz="2200" b="1">
                <a:solidFill>
                  <a:srgbClr val="000000"/>
                </a:solidFill>
                <a:latin typeface="Times New Roman" panose="02020603050405020304" pitchFamily="18" charset="0"/>
              </a:rPr>
              <a:t>11     </a:t>
            </a:r>
            <a:r>
              <a:rPr lang="zh-CN" altLang="en-US" sz="2200" b="1" dirty="0">
                <a:solidFill>
                  <a:srgbClr val="000000"/>
                </a:solidFill>
                <a:latin typeface="Times New Roman" panose="02020603050405020304" pitchFamily="18" charset="0"/>
                <a:ea typeface="楷体_GB2312" pitchFamily="49" charset="-122"/>
              </a:rPr>
              <a:t>否则</a:t>
            </a:r>
            <a:endParaRPr lang="zh-CN" altLang="en-US" sz="2200" b="1">
              <a:solidFill>
                <a:srgbClr val="000000"/>
              </a:solidFill>
              <a:latin typeface="Times New Roman" panose="02020603050405020304" pitchFamily="18" charset="0"/>
              <a:ea typeface="楷体_GB2312" pitchFamily="49" charset="-122"/>
            </a:endParaRPr>
          </a:p>
        </p:txBody>
      </p:sp>
      <p:sp>
        <p:nvSpPr>
          <p:cNvPr id="57349" name="文本框 57348"/>
          <p:cNvSpPr txBox="1"/>
          <p:nvPr/>
        </p:nvSpPr>
        <p:spPr>
          <a:xfrm>
            <a:off x="935596" y="1817204"/>
            <a:ext cx="2679451" cy="430887"/>
          </a:xfrm>
          <a:prstGeom prst="rect">
            <a:avLst/>
          </a:prstGeom>
          <a:noFill/>
          <a:ln w="12700">
            <a:noFill/>
          </a:ln>
        </p:spPr>
        <p:txBody>
          <a:bodyPr wrap="none">
            <a:spAutoFit/>
          </a:bodyPr>
          <a:lstStyle/>
          <a:p>
            <a:pPr>
              <a:spcBef>
                <a:spcPct val="50000"/>
              </a:spcBef>
            </a:pPr>
            <a:r>
              <a:rPr lang="zh-CN" altLang="zh-CN" sz="2200" b="1" dirty="0">
                <a:solidFill>
                  <a:srgbClr val="000000"/>
                </a:solidFill>
                <a:latin typeface="Times New Roman" panose="02020603050405020304" pitchFamily="18" charset="0"/>
              </a:rPr>
              <a:t>MUL指令</a:t>
            </a:r>
            <a:r>
              <a:rPr lang="en-US" altLang="zh-CN" sz="2200" b="1" dirty="0">
                <a:solidFill>
                  <a:srgbClr val="000000"/>
                </a:solidFill>
                <a:latin typeface="Times New Roman" panose="02020603050405020304" pitchFamily="18" charset="0"/>
              </a:rPr>
              <a:t>: CF, OF =</a:t>
            </a:r>
            <a:endParaRPr lang="en-US" altLang="zh-CN" sz="2200" dirty="0">
              <a:solidFill>
                <a:srgbClr val="000000"/>
              </a:solidFill>
              <a:latin typeface="Times New Roman" panose="02020603050405020304" pitchFamily="18" charset="0"/>
            </a:endParaRPr>
          </a:p>
        </p:txBody>
      </p:sp>
      <p:sp>
        <p:nvSpPr>
          <p:cNvPr id="57350" name="左大括号 57349"/>
          <p:cNvSpPr/>
          <p:nvPr/>
        </p:nvSpPr>
        <p:spPr>
          <a:xfrm>
            <a:off x="3727376" y="1664804"/>
            <a:ext cx="95250" cy="685800"/>
          </a:xfrm>
          <a:prstGeom prst="leftBrace">
            <a:avLst>
              <a:gd name="adj1" fmla="val 60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57351" name="文本框 57350"/>
          <p:cNvSpPr txBox="1"/>
          <p:nvPr/>
        </p:nvSpPr>
        <p:spPr>
          <a:xfrm>
            <a:off x="3803576" y="2503004"/>
            <a:ext cx="5027612" cy="730250"/>
          </a:xfrm>
          <a:prstGeom prst="rect">
            <a:avLst/>
          </a:prstGeom>
          <a:noFill/>
          <a:ln w="12700">
            <a:noFill/>
          </a:ln>
        </p:spPr>
        <p:txBody>
          <a:bodyPr wrap="none">
            <a:spAutoFit/>
          </a:bodyPr>
          <a:lstStyle/>
          <a:p>
            <a:pPr>
              <a:lnSpc>
                <a:spcPct val="70000"/>
              </a:lnSpc>
              <a:spcBef>
                <a:spcPct val="50000"/>
              </a:spcBef>
            </a:pPr>
            <a:r>
              <a:rPr lang="en-US" altLang="zh-CN" sz="2200" b="1" dirty="0">
                <a:solidFill>
                  <a:srgbClr val="000000"/>
                </a:solidFill>
                <a:latin typeface="Times New Roman" panose="02020603050405020304" pitchFamily="18" charset="0"/>
              </a:rPr>
              <a:t>00     </a:t>
            </a:r>
            <a:r>
              <a:rPr lang="zh-CN" altLang="en-US" sz="2200" b="1" dirty="0">
                <a:solidFill>
                  <a:srgbClr val="000000"/>
                </a:solidFill>
                <a:latin typeface="Times New Roman" panose="02020603050405020304" pitchFamily="18" charset="0"/>
                <a:ea typeface="楷体_GB2312" pitchFamily="49" charset="-122"/>
              </a:rPr>
              <a:t>乘积的高一半是低一半的符号扩展</a:t>
            </a:r>
          </a:p>
          <a:p>
            <a:pPr>
              <a:lnSpc>
                <a:spcPct val="70000"/>
              </a:lnSpc>
              <a:spcBef>
                <a:spcPct val="50000"/>
              </a:spcBef>
            </a:pPr>
            <a:r>
              <a:rPr lang="en-US" altLang="zh-CN" sz="2200" b="1" dirty="0">
                <a:solidFill>
                  <a:srgbClr val="000000"/>
                </a:solidFill>
                <a:latin typeface="Times New Roman" panose="02020603050405020304" pitchFamily="18" charset="0"/>
              </a:rPr>
              <a:t>11     </a:t>
            </a:r>
            <a:r>
              <a:rPr lang="zh-CN" altLang="en-US" sz="2200" b="1" dirty="0">
                <a:solidFill>
                  <a:srgbClr val="000000"/>
                </a:solidFill>
                <a:latin typeface="Times New Roman" panose="02020603050405020304" pitchFamily="18" charset="0"/>
                <a:ea typeface="楷体_GB2312" pitchFamily="49" charset="-122"/>
              </a:rPr>
              <a:t>否则</a:t>
            </a:r>
          </a:p>
        </p:txBody>
      </p:sp>
      <p:sp>
        <p:nvSpPr>
          <p:cNvPr id="57352" name="文本框 57351"/>
          <p:cNvSpPr txBox="1"/>
          <p:nvPr/>
        </p:nvSpPr>
        <p:spPr>
          <a:xfrm>
            <a:off x="755576" y="2579204"/>
            <a:ext cx="2942344" cy="461665"/>
          </a:xfrm>
          <a:prstGeom prst="rect">
            <a:avLst/>
          </a:prstGeom>
          <a:noFill/>
          <a:ln w="12700">
            <a:noFill/>
          </a:ln>
        </p:spPr>
        <p:txBody>
          <a:bodyPr wrap="none">
            <a:spAutoFit/>
          </a:bodyPr>
          <a:lstStyle/>
          <a:p>
            <a:pPr>
              <a:spcBef>
                <a:spcPct val="50000"/>
              </a:spcBef>
            </a:pPr>
            <a:r>
              <a:rPr lang="en-US" altLang="zh-CN" b="1" dirty="0">
                <a:solidFill>
                  <a:srgbClr val="000000"/>
                </a:solidFill>
                <a:latin typeface="Times New Roman" panose="02020603050405020304" pitchFamily="18" charset="0"/>
              </a:rPr>
              <a:t>  </a:t>
            </a:r>
            <a:r>
              <a:rPr lang="zh-CN" altLang="zh-CN" sz="2200" b="1" dirty="0">
                <a:solidFill>
                  <a:srgbClr val="000000"/>
                </a:solidFill>
                <a:latin typeface="Times New Roman" panose="02020603050405020304" pitchFamily="18" charset="0"/>
              </a:rPr>
              <a:t>IMUL指令</a:t>
            </a:r>
            <a:r>
              <a:rPr lang="en-US" altLang="zh-CN" sz="2200" b="1" dirty="0">
                <a:solidFill>
                  <a:srgbClr val="000000"/>
                </a:solidFill>
                <a:latin typeface="Times New Roman" panose="02020603050405020304" pitchFamily="18" charset="0"/>
              </a:rPr>
              <a:t>: CF, OF =</a:t>
            </a:r>
            <a:endParaRPr lang="en-US" altLang="zh-CN" sz="2200" dirty="0">
              <a:solidFill>
                <a:srgbClr val="000000"/>
              </a:solidFill>
              <a:latin typeface="Times New Roman" panose="02020603050405020304" pitchFamily="18" charset="0"/>
            </a:endParaRPr>
          </a:p>
        </p:txBody>
      </p:sp>
      <p:sp>
        <p:nvSpPr>
          <p:cNvPr id="57353" name="左大括号 57352"/>
          <p:cNvSpPr/>
          <p:nvPr/>
        </p:nvSpPr>
        <p:spPr>
          <a:xfrm>
            <a:off x="3727376" y="2503004"/>
            <a:ext cx="95250" cy="685800"/>
          </a:xfrm>
          <a:prstGeom prst="leftBrace">
            <a:avLst>
              <a:gd name="adj1" fmla="val 60000"/>
              <a:gd name="adj2" fmla="val 50000"/>
            </a:avLst>
          </a:prstGeom>
          <a:noFill/>
          <a:ln w="12700" cap="sq" cmpd="sng">
            <a:solidFill>
              <a:schemeClr val="bg2"/>
            </a:solidFill>
            <a:prstDash val="solid"/>
            <a:headEnd type="none" w="sm" len="sm"/>
            <a:tailEnd type="none" w="sm" len="sm"/>
          </a:ln>
        </p:spPr>
        <p:txBody>
          <a:bodyPr/>
          <a:lstStyle/>
          <a:p>
            <a:endParaRPr lang="zh-CN" altLang="en-US"/>
          </a:p>
        </p:txBody>
      </p:sp>
      <p:sp>
        <p:nvSpPr>
          <p:cNvPr id="57354" name="文本框 57353"/>
          <p:cNvSpPr txBox="1"/>
          <p:nvPr/>
        </p:nvSpPr>
        <p:spPr>
          <a:xfrm>
            <a:off x="5980348" y="3201271"/>
            <a:ext cx="2469840" cy="1015663"/>
          </a:xfrm>
          <a:prstGeom prst="rect">
            <a:avLst/>
          </a:prstGeom>
          <a:noFill/>
          <a:ln w="12700">
            <a:noFill/>
          </a:ln>
        </p:spPr>
        <p:txBody>
          <a:bodyPr wrap="square">
            <a:spAutoFit/>
          </a:bodyPr>
          <a:lstStyle/>
          <a:p>
            <a:pPr>
              <a:spcBef>
                <a:spcPct val="50000"/>
              </a:spcBef>
            </a:pPr>
            <a:r>
              <a:rPr lang="en-US" altLang="zh-CN" dirty="0">
                <a:solidFill>
                  <a:srgbClr val="000000"/>
                </a:solidFill>
                <a:latin typeface="Times New Roman" panose="02020603050405020304" pitchFamily="18" charset="0"/>
              </a:rPr>
              <a:t>A5:</a:t>
            </a:r>
            <a:r>
              <a:rPr lang="zh-CN" altLang="en-US"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1010 0101</a:t>
            </a:r>
          </a:p>
          <a:p>
            <a:pPr>
              <a:spcBef>
                <a:spcPct val="50000"/>
              </a:spcBef>
            </a:pPr>
            <a:r>
              <a:rPr lang="zh-CN" altLang="en-US" dirty="0">
                <a:solidFill>
                  <a:srgbClr val="000000"/>
                </a:solidFill>
                <a:latin typeface="Times New Roman" panose="02020603050405020304" pitchFamily="18" charset="0"/>
              </a:rPr>
              <a:t>求补：</a:t>
            </a:r>
            <a:r>
              <a:rPr lang="en-US" altLang="zh-CN" dirty="0">
                <a:solidFill>
                  <a:srgbClr val="000000"/>
                </a:solidFill>
                <a:latin typeface="Times New Roman" panose="02020603050405020304" pitchFamily="18" charset="0"/>
              </a:rPr>
              <a:t>0101 1011</a:t>
            </a:r>
          </a:p>
        </p:txBody>
      </p:sp>
      <p:sp>
        <p:nvSpPr>
          <p:cNvPr id="57355" name="椭圆 57354"/>
          <p:cNvSpPr/>
          <p:nvPr/>
        </p:nvSpPr>
        <p:spPr>
          <a:xfrm>
            <a:off x="5904148" y="3003848"/>
            <a:ext cx="2469840" cy="1371600"/>
          </a:xfrm>
          <a:prstGeom prst="roundRect">
            <a:avLst/>
          </a:prstGeom>
          <a:noFill/>
          <a:ln w="12700" cap="sq" cmpd="sng">
            <a:solidFill>
              <a:schemeClr val="bg2"/>
            </a:solidFill>
            <a:prstDash val="solid"/>
            <a:headEnd type="none" w="sm" len="sm"/>
            <a:tailEnd type="none" w="sm" len="sm"/>
          </a:ln>
        </p:spPr>
        <p:txBody>
          <a:bodyPr/>
          <a:lstStyle/>
          <a:p>
            <a:endParaRPr lang="zh-CN" altLang="en-US"/>
          </a:p>
        </p:txBody>
      </p:sp>
      <p:sp>
        <p:nvSpPr>
          <p:cNvPr id="1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14" name="TextBox 13">
            <a:extLst>
              <a:ext uri="{FF2B5EF4-FFF2-40B4-BE49-F238E27FC236}">
                <a16:creationId xmlns:a16="http://schemas.microsoft.com/office/drawing/2014/main" id="{97B3C3EB-2C47-344F-A52C-C3BA9324A56C}"/>
              </a:ext>
            </a:extLst>
          </p:cNvPr>
          <p:cNvSpPr txBox="1"/>
          <p:nvPr/>
        </p:nvSpPr>
        <p:spPr>
          <a:xfrm>
            <a:off x="4986181" y="946863"/>
            <a:ext cx="3908590" cy="584775"/>
          </a:xfrm>
          <a:prstGeom prst="rect">
            <a:avLst/>
          </a:prstGeom>
          <a:solidFill>
            <a:schemeClr val="bg1"/>
          </a:solidFill>
          <a:ln w="28575">
            <a:solidFill>
              <a:srgbClr val="00B050"/>
            </a:solidFill>
          </a:ln>
        </p:spPr>
        <p:txBody>
          <a:bodyPr wrap="square" rtlCol="0">
            <a:spAutoFit/>
          </a:bodyPr>
          <a:lstStyle/>
          <a:p>
            <a:r>
              <a:rPr lang="zh-CN" altLang="en-CN" sz="1600" b="0" dirty="0">
                <a:solidFill>
                  <a:srgbClr val="FF0000"/>
                </a:solidFill>
                <a:ea typeface="楷体_GB2312" pitchFamily="49" charset="-122"/>
              </a:rPr>
              <a:t>可以</a:t>
            </a:r>
            <a:r>
              <a:rPr lang="zh-CN" altLang="en-US" sz="1600" b="0" dirty="0">
                <a:solidFill>
                  <a:srgbClr val="FF0000"/>
                </a:solidFill>
                <a:ea typeface="楷体_GB2312" pitchFamily="49" charset="-122"/>
              </a:rPr>
              <a:t>用来检验字节（字）相乘的结果是字节还是字（字还是双字）；</a:t>
            </a:r>
            <a:endParaRPr lang="en-US" altLang="zh-CN" sz="1600" b="0" dirty="0">
              <a:solidFill>
                <a:srgbClr val="FF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58369"/>
          <p:cNvSpPr txBox="1"/>
          <p:nvPr/>
        </p:nvSpPr>
        <p:spPr>
          <a:xfrm>
            <a:off x="452120" y="1040534"/>
            <a:ext cx="8440360" cy="5016758"/>
          </a:xfrm>
          <a:prstGeom prst="rect">
            <a:avLst/>
          </a:prstGeom>
          <a:noFill/>
          <a:ln w="9525">
            <a:noFill/>
          </a:ln>
        </p:spPr>
        <p:txBody>
          <a:bodyPr wrap="square">
            <a:spAutoFit/>
          </a:bodyPr>
          <a:lstStyle/>
          <a:p>
            <a:pPr algn="just" eaLnBrk="0" hangingPunct="0"/>
            <a:r>
              <a:rPr lang="en-US" altLang="zh-CN" b="1" dirty="0">
                <a:solidFill>
                  <a:srgbClr val="000000"/>
                </a:solidFill>
                <a:latin typeface="Times New Roman" panose="02020603050405020304" pitchFamily="18" charset="0"/>
                <a:sym typeface="Symbol" panose="05050102010706020507" pitchFamily="18" charset="2"/>
              </a:rPr>
              <a:t>   </a:t>
            </a:r>
            <a:r>
              <a:rPr lang="zh-CN" altLang="en-US" sz="2000" b="0" dirty="0">
                <a:solidFill>
                  <a:srgbClr val="000000"/>
                </a:solidFill>
                <a:latin typeface="Times New Roman" panose="02020603050405020304" pitchFamily="18" charset="0"/>
              </a:rPr>
              <a:t>除法指令</a:t>
            </a:r>
          </a:p>
          <a:p>
            <a:pPr algn="just" eaLnBrk="0" hangingPunct="0"/>
            <a:r>
              <a:rPr lang="zh-CN" altLang="en-US" sz="2000" b="0" dirty="0">
                <a:solidFill>
                  <a:srgbClr val="000000"/>
                </a:solidFill>
                <a:latin typeface="Times New Roman" panose="02020603050405020304" pitchFamily="18" charset="0"/>
                <a:sym typeface="Webdings" panose="05030102010509060703" pitchFamily="18" charset="2"/>
              </a:rPr>
              <a:t>     </a:t>
            </a:r>
            <a:r>
              <a:rPr lang="zh-CN" altLang="en-US" sz="2000" b="0" dirty="0">
                <a:solidFill>
                  <a:srgbClr val="000000"/>
                </a:solidFill>
                <a:latin typeface="Times New Roman" panose="02020603050405020304" pitchFamily="18" charset="0"/>
              </a:rPr>
              <a:t>无符号数除法指令：   </a:t>
            </a:r>
            <a:r>
              <a:rPr lang="en-US" altLang="zh-CN" sz="2000" b="0" dirty="0">
                <a:solidFill>
                  <a:srgbClr val="000000"/>
                </a:solidFill>
                <a:latin typeface="Times New Roman" panose="02020603050405020304" pitchFamily="18" charset="0"/>
              </a:rPr>
              <a:t>DIV  SRC</a:t>
            </a:r>
          </a:p>
          <a:p>
            <a:pPr algn="just" eaLnBrk="0" hangingPunct="0">
              <a:spcAft>
                <a:spcPct val="30000"/>
              </a:spcAft>
            </a:pPr>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带符号数除法指令：   </a:t>
            </a:r>
            <a:r>
              <a:rPr lang="en-US" altLang="zh-CN" sz="2000" b="0" dirty="0">
                <a:solidFill>
                  <a:srgbClr val="000000"/>
                </a:solidFill>
                <a:latin typeface="Times New Roman" panose="02020603050405020304" pitchFamily="18" charset="0"/>
              </a:rPr>
              <a:t>IDIV  SRC  (</a:t>
            </a:r>
            <a:r>
              <a:rPr lang="zh-CN" altLang="en-US" sz="2000" b="0" dirty="0">
                <a:solidFill>
                  <a:srgbClr val="FF0000"/>
                </a:solidFill>
                <a:latin typeface="Times New Roman" panose="02020603050405020304" pitchFamily="18" charset="0"/>
              </a:rPr>
              <a:t>余数的符号和被除数相同</a:t>
            </a:r>
            <a:r>
              <a:rPr lang="en-US" altLang="zh-CN" sz="2000" b="0" dirty="0">
                <a:solidFill>
                  <a:srgbClr val="000000"/>
                </a:solidFill>
                <a:latin typeface="Times New Roman" panose="02020603050405020304" pitchFamily="18" charset="0"/>
              </a:rPr>
              <a:t>)</a:t>
            </a:r>
          </a:p>
          <a:p>
            <a:pPr algn="just" eaLnBrk="0" hangingPunct="0"/>
            <a:r>
              <a:rPr lang="en-US" altLang="zh-CN" sz="2000" b="0" dirty="0">
                <a:solidFill>
                  <a:srgbClr val="000000"/>
                </a:solidFill>
                <a:latin typeface="Times New Roman" panose="02020603050405020304" pitchFamily="18" charset="0"/>
              </a:rPr>
              <a:t>     </a:t>
            </a:r>
            <a:r>
              <a:rPr lang="zh-CN" altLang="en-US" sz="2000" b="0" dirty="0">
                <a:solidFill>
                  <a:srgbClr val="000000"/>
                </a:solidFill>
                <a:latin typeface="Times New Roman" panose="02020603050405020304" pitchFamily="18" charset="0"/>
              </a:rPr>
              <a:t>执行操作： </a:t>
            </a:r>
          </a:p>
          <a:p>
            <a:pPr algn="just" eaLnBrk="0" hangingPunct="0">
              <a:lnSpc>
                <a:spcPct val="110000"/>
              </a:lnSpc>
            </a:pPr>
            <a:r>
              <a:rPr lang="zh-CN" altLang="en-US" sz="2000" b="0" dirty="0">
                <a:solidFill>
                  <a:srgbClr val="000000"/>
                </a:solidFill>
                <a:latin typeface="Times New Roman" panose="02020603050405020304" pitchFamily="18" charset="0"/>
              </a:rPr>
              <a:t>                    字节操作  </a:t>
            </a:r>
            <a:r>
              <a:rPr lang="en-US" altLang="zh-CN" sz="2000" b="0" dirty="0">
                <a:solidFill>
                  <a:srgbClr val="000000"/>
                </a:solidFill>
                <a:latin typeface="Times New Roman" panose="02020603050405020304" pitchFamily="18" charset="0"/>
              </a:rPr>
              <a:t>(AL)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(AX) / (SRC) </a:t>
            </a:r>
            <a:r>
              <a:rPr lang="zh-CN" altLang="en-US" sz="2000" b="0" dirty="0">
                <a:solidFill>
                  <a:srgbClr val="000000"/>
                </a:solidFill>
                <a:latin typeface="Times New Roman" panose="02020603050405020304" pitchFamily="18" charset="0"/>
              </a:rPr>
              <a:t>的商</a:t>
            </a:r>
          </a:p>
          <a:p>
            <a:pPr algn="just" eaLnBrk="0" hangingPunct="0">
              <a:lnSpc>
                <a:spcPct val="110000"/>
              </a:lnSpc>
            </a:pPr>
            <a:r>
              <a:rPr lang="zh-CN" altLang="en-US" sz="2000" b="0" dirty="0">
                <a:solidFill>
                  <a:srgbClr val="000000"/>
                </a:solidFill>
                <a:latin typeface="Times New Roman" panose="02020603050405020304" pitchFamily="18" charset="0"/>
              </a:rPr>
              <a:t>                                      </a:t>
            </a:r>
            <a:r>
              <a:rPr lang="en-US" altLang="zh-CN" sz="2000" b="0" dirty="0">
                <a:solidFill>
                  <a:srgbClr val="000000"/>
                </a:solidFill>
                <a:latin typeface="Times New Roman" panose="02020603050405020304" pitchFamily="18" charset="0"/>
              </a:rPr>
              <a:t>(AH)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(AX) / (SRC) </a:t>
            </a:r>
            <a:r>
              <a:rPr lang="zh-CN" altLang="en-US" sz="2000" b="0" dirty="0">
                <a:solidFill>
                  <a:srgbClr val="000000"/>
                </a:solidFill>
                <a:latin typeface="Times New Roman" panose="02020603050405020304" pitchFamily="18" charset="0"/>
              </a:rPr>
              <a:t>的余数</a:t>
            </a:r>
          </a:p>
          <a:p>
            <a:pPr algn="just" eaLnBrk="0" hangingPunct="0">
              <a:lnSpc>
                <a:spcPct val="110000"/>
              </a:lnSpc>
            </a:pPr>
            <a:endParaRPr lang="zh-CN" altLang="en-US" sz="2000" b="0" dirty="0">
              <a:solidFill>
                <a:srgbClr val="000000"/>
              </a:solidFill>
              <a:latin typeface="Times New Roman" panose="02020603050405020304" pitchFamily="18" charset="0"/>
            </a:endParaRPr>
          </a:p>
          <a:p>
            <a:pPr algn="just" eaLnBrk="0" hangingPunct="0">
              <a:lnSpc>
                <a:spcPct val="110000"/>
              </a:lnSpc>
            </a:pPr>
            <a:r>
              <a:rPr lang="zh-CN" altLang="en-US" sz="2000" b="0" dirty="0">
                <a:solidFill>
                  <a:srgbClr val="000000"/>
                </a:solidFill>
                <a:latin typeface="Times New Roman" panose="02020603050405020304" pitchFamily="18" charset="0"/>
              </a:rPr>
              <a:t>                    字操作      </a:t>
            </a:r>
            <a:r>
              <a:rPr lang="en-US" altLang="zh-CN" sz="2000" b="0" dirty="0">
                <a:solidFill>
                  <a:srgbClr val="000000"/>
                </a:solidFill>
                <a:latin typeface="Times New Roman" panose="02020603050405020304" pitchFamily="18" charset="0"/>
              </a:rPr>
              <a:t>(AX)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(DX, AX) / (SRC) </a:t>
            </a:r>
            <a:r>
              <a:rPr lang="zh-CN" altLang="en-US" sz="2000" b="0" dirty="0">
                <a:solidFill>
                  <a:srgbClr val="000000"/>
                </a:solidFill>
                <a:latin typeface="Times New Roman" panose="02020603050405020304" pitchFamily="18" charset="0"/>
              </a:rPr>
              <a:t>的商</a:t>
            </a:r>
          </a:p>
          <a:p>
            <a:pPr algn="just" eaLnBrk="0" hangingPunct="0">
              <a:lnSpc>
                <a:spcPct val="110000"/>
              </a:lnSpc>
            </a:pPr>
            <a:r>
              <a:rPr lang="zh-CN" altLang="en-US" sz="2000" b="0" dirty="0">
                <a:solidFill>
                  <a:srgbClr val="000000"/>
                </a:solidFill>
                <a:latin typeface="Times New Roman" panose="02020603050405020304" pitchFamily="18" charset="0"/>
              </a:rPr>
              <a:t>                                      </a:t>
            </a:r>
            <a:r>
              <a:rPr lang="en-US" altLang="zh-CN" sz="2000" b="0" dirty="0">
                <a:solidFill>
                  <a:srgbClr val="000000"/>
                </a:solidFill>
                <a:latin typeface="Times New Roman" panose="02020603050405020304" pitchFamily="18" charset="0"/>
              </a:rPr>
              <a:t>(DX) </a:t>
            </a:r>
            <a:r>
              <a:rPr lang="en-US" altLang="zh-CN" sz="2000" b="0" dirty="0">
                <a:solidFill>
                  <a:srgbClr val="000000"/>
                </a:solidFill>
                <a:latin typeface="Times New Roman" panose="02020603050405020304" pitchFamily="18" charset="0"/>
                <a:sym typeface="Symbol" panose="05050102010706020507" pitchFamily="18" charset="2"/>
              </a:rPr>
              <a:t></a:t>
            </a:r>
            <a:r>
              <a:rPr lang="en-US" altLang="zh-CN" sz="2000" b="0" dirty="0">
                <a:solidFill>
                  <a:srgbClr val="000000"/>
                </a:solidFill>
                <a:latin typeface="Times New Roman" panose="02020603050405020304" pitchFamily="18" charset="0"/>
              </a:rPr>
              <a:t> (DX, AX) / (SRC) </a:t>
            </a:r>
            <a:r>
              <a:rPr lang="zh-CN" altLang="en-US" sz="2000" b="0" dirty="0">
                <a:solidFill>
                  <a:srgbClr val="000000"/>
                </a:solidFill>
                <a:latin typeface="Times New Roman" panose="02020603050405020304" pitchFamily="18" charset="0"/>
              </a:rPr>
              <a:t>的余数</a:t>
            </a:r>
          </a:p>
          <a:p>
            <a:pPr algn="just" eaLnBrk="0" hangingPunct="0"/>
            <a:endParaRPr lang="zh-CN" altLang="en-US" sz="2000" b="0" dirty="0">
              <a:solidFill>
                <a:srgbClr val="000000"/>
              </a:solidFill>
              <a:latin typeface="Times New Roman" panose="02020603050405020304" pitchFamily="18" charset="0"/>
            </a:endParaRPr>
          </a:p>
          <a:p>
            <a:pPr lvl="1" eaLnBrk="0" hangingPunct="0"/>
            <a:r>
              <a:rPr lang="zh-CN" altLang="en-US" sz="2000" b="0" dirty="0">
                <a:solidFill>
                  <a:srgbClr val="000000"/>
                </a:solidFill>
                <a:latin typeface="Times New Roman" panose="02020603050405020304" pitchFamily="18" charset="0"/>
                <a:ea typeface="楷体_GB2312" pitchFamily="49" charset="-122"/>
              </a:rPr>
              <a:t>注意</a:t>
            </a:r>
            <a:r>
              <a:rPr lang="en-US" altLang="zh-CN" sz="2000" b="0" dirty="0">
                <a:solidFill>
                  <a:srgbClr val="000000"/>
                </a:solidFill>
                <a:latin typeface="Times New Roman" panose="02020603050405020304" pitchFamily="18" charset="0"/>
                <a:ea typeface="楷体_GB2312" pitchFamily="49" charset="-12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  AX (DX,AX)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为隐含的被除数寄存器。</a:t>
            </a:r>
          </a:p>
          <a:p>
            <a:pPr lvl="1" eaLnBrk="0" hangingPunct="0"/>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AL (AX)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为隐含的商寄存器。</a:t>
            </a:r>
          </a:p>
          <a:p>
            <a:pPr lvl="1" eaLnBrk="0" hangingPunct="0"/>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AH (DX) </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为隐含的余数寄存器。</a:t>
            </a:r>
          </a:p>
          <a:p>
            <a:pPr lvl="1" eaLnBrk="0" hangingPunct="0"/>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SRC</a:t>
            </a:r>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不能为立即数。</a:t>
            </a:r>
          </a:p>
          <a:p>
            <a:pPr lvl="1" eaLnBrk="0" hangingPunct="0"/>
            <a:r>
              <a:rPr lang="zh-CN" altLang="en-US"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zh-CN" sz="2000" b="0" dirty="0">
                <a:solidFill>
                  <a:srgbClr val="FF0000"/>
                </a:solidFill>
                <a:latin typeface="Times New Roman" panose="02020603050405020304" pitchFamily="18" charset="0"/>
                <a:ea typeface="楷体_GB2312" pitchFamily="49" charset="-122"/>
                <a:sym typeface="Symbol" panose="05050102010706020507" pitchFamily="18" charset="2"/>
              </a:rPr>
              <a:t>对所有条件标志位均无定义</a:t>
            </a:r>
            <a:r>
              <a:rPr lang="zh-CN" altLang="zh-CN" sz="2000" b="0" dirty="0">
                <a:solidFill>
                  <a:srgbClr val="000000"/>
                </a:solidFill>
                <a:latin typeface="Times New Roman" panose="02020603050405020304" pitchFamily="18" charset="0"/>
                <a:ea typeface="楷体_GB2312" pitchFamily="49" charset="-122"/>
                <a:sym typeface="Symbol" panose="05050102010706020507" pitchFamily="18" charset="2"/>
              </a:rPr>
              <a:t>。</a:t>
            </a:r>
            <a:endParaRPr lang="en-US" altLang="zh-CN" sz="2000" b="0" u="sng" dirty="0">
              <a:solidFill>
                <a:srgbClr val="000000"/>
              </a:solidFill>
              <a:ea typeface="楷体_GB2312" pitchFamily="49" charset="-122"/>
              <a:sym typeface="Symbol" panose="05050102010706020507" pitchFamily="18" charset="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3A5E76-F346-491F-B29F-EE9159A007CB}"/>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
        <p:nvSpPr>
          <p:cNvPr id="3" name="文本框 2">
            <a:extLst>
              <a:ext uri="{FF2B5EF4-FFF2-40B4-BE49-F238E27FC236}">
                <a16:creationId xmlns:a16="http://schemas.microsoft.com/office/drawing/2014/main" id="{810477A5-DF99-4650-AF28-D981D1D514B1}"/>
              </a:ext>
            </a:extLst>
          </p:cNvPr>
          <p:cNvSpPr txBox="1"/>
          <p:nvPr/>
        </p:nvSpPr>
        <p:spPr>
          <a:xfrm>
            <a:off x="452120" y="1040534"/>
            <a:ext cx="5704056" cy="1384995"/>
          </a:xfrm>
          <a:prstGeom prst="rect">
            <a:avLst/>
          </a:prstGeom>
          <a:noFill/>
          <a:ln w="9525">
            <a:noFill/>
          </a:ln>
        </p:spPr>
        <p:txBody>
          <a:bodyPr wrap="square">
            <a:spAutoFit/>
          </a:bodyPr>
          <a:lstStyle/>
          <a:p>
            <a:pPr algn="just" eaLnBrk="0" hangingPunct="0"/>
            <a:r>
              <a:rPr lang="en-US" altLang="zh-CN" b="1" dirty="0">
                <a:solidFill>
                  <a:srgbClr val="000000"/>
                </a:solidFill>
                <a:latin typeface="Times New Roman" panose="02020603050405020304" pitchFamily="18" charset="0"/>
                <a:sym typeface="Symbol" panose="05050102010706020507" pitchFamily="18" charset="2"/>
              </a:rPr>
              <a:t>   </a:t>
            </a:r>
            <a:r>
              <a:rPr lang="zh-CN" altLang="en-US" b="1" dirty="0">
                <a:solidFill>
                  <a:srgbClr val="000000"/>
                </a:solidFill>
                <a:latin typeface="Times New Roman" panose="02020603050405020304" pitchFamily="18" charset="0"/>
                <a:sym typeface="Symbol" panose="05050102010706020507" pitchFamily="18" charset="2"/>
              </a:rPr>
              <a:t>思考：</a:t>
            </a:r>
            <a:endParaRPr lang="en-US" altLang="zh-CN" b="1" dirty="0">
              <a:solidFill>
                <a:srgbClr val="000000"/>
              </a:solidFill>
              <a:latin typeface="Times New Roman" panose="02020603050405020304" pitchFamily="18" charset="0"/>
              <a:sym typeface="Symbol" panose="05050102010706020507" pitchFamily="18" charset="2"/>
            </a:endParaRPr>
          </a:p>
          <a:p>
            <a:pPr lvl="1" algn="just" eaLnBrk="0" hangingPunct="0"/>
            <a:r>
              <a:rPr lang="en-US" altLang="zh-CN" sz="2000" dirty="0">
                <a:solidFill>
                  <a:srgbClr val="000000"/>
                </a:solidFill>
                <a:sym typeface="Symbol" panose="05050102010706020507" pitchFamily="18" charset="2"/>
              </a:rPr>
              <a:t>MOV  AX,</a:t>
            </a:r>
            <a:r>
              <a:rPr lang="zh-CN" altLang="en-US" sz="2000" dirty="0">
                <a:solidFill>
                  <a:srgbClr val="000000"/>
                </a:solidFill>
                <a:sym typeface="Symbol" panose="05050102010706020507" pitchFamily="18" charset="2"/>
              </a:rPr>
              <a:t> </a:t>
            </a:r>
            <a:r>
              <a:rPr lang="en-US" altLang="zh-CN" sz="2000" dirty="0">
                <a:solidFill>
                  <a:srgbClr val="000000"/>
                </a:solidFill>
                <a:sym typeface="Symbol" panose="05050102010706020507" pitchFamily="18" charset="2"/>
              </a:rPr>
              <a:t>2EE0H	;12000</a:t>
            </a:r>
          </a:p>
          <a:p>
            <a:pPr lvl="1" algn="just" eaLnBrk="0" hangingPunct="0"/>
            <a:r>
              <a:rPr lang="en-US" altLang="zh-CN" sz="2000" dirty="0">
                <a:solidFill>
                  <a:srgbClr val="000000"/>
                </a:solidFill>
                <a:sym typeface="Symbol" panose="05050102010706020507" pitchFamily="18" charset="2"/>
              </a:rPr>
              <a:t>MOV  BL, 8</a:t>
            </a:r>
          </a:p>
          <a:p>
            <a:pPr lvl="1" algn="just" eaLnBrk="0" hangingPunct="0"/>
            <a:r>
              <a:rPr lang="en-US" altLang="zh-CN" sz="2000" dirty="0">
                <a:solidFill>
                  <a:srgbClr val="000000"/>
                </a:solidFill>
                <a:sym typeface="Symbol" panose="05050102010706020507" pitchFamily="18" charset="2"/>
              </a:rPr>
              <a:t>DIV    BL</a:t>
            </a:r>
            <a:endParaRPr lang="zh-CN" altLang="en-US" sz="2000" b="0" dirty="0">
              <a:solidFill>
                <a:srgbClr val="000000"/>
              </a:solidFill>
              <a:latin typeface="Times New Roman" panose="02020603050405020304" pitchFamily="18" charset="0"/>
            </a:endParaRPr>
          </a:p>
        </p:txBody>
      </p:sp>
      <p:sp>
        <p:nvSpPr>
          <p:cNvPr id="4" name="文本框 3">
            <a:extLst>
              <a:ext uri="{FF2B5EF4-FFF2-40B4-BE49-F238E27FC236}">
                <a16:creationId xmlns:a16="http://schemas.microsoft.com/office/drawing/2014/main" id="{6A5B54C5-DE0E-441B-8C54-5474F0A45664}"/>
              </a:ext>
            </a:extLst>
          </p:cNvPr>
          <p:cNvSpPr txBox="1"/>
          <p:nvPr/>
        </p:nvSpPr>
        <p:spPr>
          <a:xfrm>
            <a:off x="971600" y="2708920"/>
            <a:ext cx="2066591" cy="1200329"/>
          </a:xfrm>
          <a:prstGeom prst="rect">
            <a:avLst/>
          </a:prstGeom>
          <a:noFill/>
        </p:spPr>
        <p:txBody>
          <a:bodyPr wrap="none" rtlCol="0">
            <a:spAutoFit/>
          </a:bodyPr>
          <a:lstStyle/>
          <a:p>
            <a:r>
              <a:rPr lang="zh-CN" altLang="en-US" dirty="0"/>
              <a:t>计算结果：</a:t>
            </a:r>
            <a:endParaRPr lang="en-US" altLang="zh-CN" dirty="0"/>
          </a:p>
          <a:p>
            <a:r>
              <a:rPr lang="zh-CN" altLang="en-US" dirty="0"/>
              <a:t>商</a:t>
            </a:r>
            <a:r>
              <a:rPr lang="en-US" altLang="zh-CN" dirty="0"/>
              <a:t>: 1500=&gt;AL</a:t>
            </a:r>
          </a:p>
          <a:p>
            <a:r>
              <a:rPr lang="zh-CN" altLang="en-US" dirty="0"/>
              <a:t>余数</a:t>
            </a:r>
            <a:r>
              <a:rPr lang="en-US" altLang="zh-CN" dirty="0"/>
              <a:t>: 0=&gt;AH</a:t>
            </a:r>
            <a:endParaRPr lang="zh-CN" altLang="en-US" dirty="0"/>
          </a:p>
        </p:txBody>
      </p:sp>
      <p:sp>
        <p:nvSpPr>
          <p:cNvPr id="5" name="矩形 4">
            <a:extLst>
              <a:ext uri="{FF2B5EF4-FFF2-40B4-BE49-F238E27FC236}">
                <a16:creationId xmlns:a16="http://schemas.microsoft.com/office/drawing/2014/main" id="{9EEAA9BF-F8E1-4432-B4ED-B43FA71FD17D}"/>
              </a:ext>
            </a:extLst>
          </p:cNvPr>
          <p:cNvSpPr/>
          <p:nvPr/>
        </p:nvSpPr>
        <p:spPr>
          <a:xfrm>
            <a:off x="3314876" y="2967335"/>
            <a:ext cx="492443" cy="923330"/>
          </a:xfrm>
          <a:prstGeom prst="rect">
            <a:avLst/>
          </a:prstGeom>
          <a:noFill/>
        </p:spPr>
        <p:txBody>
          <a:bodyPr wrap="none" lIns="91440" tIns="45720" rIns="91440" bIns="45720">
            <a:spAutoFit/>
          </a:bodyPr>
          <a:lstStyle/>
          <a:p>
            <a:pPr algn="ctr"/>
            <a:r>
              <a:rPr lang="en-US" altLang="zh-CN" sz="5400" b="0" cap="none" spc="0" dirty="0">
                <a:ln w="0"/>
                <a:solidFill>
                  <a:srgbClr val="FF0000"/>
                </a:solidFill>
                <a:effectLst>
                  <a:outerShdw blurRad="38100" dist="25400" dir="5400000" algn="ctr" rotWithShape="0">
                    <a:srgbClr val="6E747A">
                      <a:alpha val="43000"/>
                    </a:srgbClr>
                  </a:outerShdw>
                </a:effectLst>
              </a:rPr>
              <a:t>?</a:t>
            </a:r>
            <a:endParaRPr lang="zh-CN" altLang="en-US" sz="5400" b="0" cap="none" spc="0" dirty="0">
              <a:ln w="0"/>
              <a:solidFill>
                <a:srgbClr val="FF0000"/>
              </a:solidFill>
              <a:effectLst>
                <a:outerShdw blurRad="38100" dist="25400" dir="5400000" algn="ctr" rotWithShape="0">
                  <a:srgbClr val="6E747A">
                    <a:alpha val="43000"/>
                  </a:srgbClr>
                </a:outerShdw>
              </a:effectLst>
            </a:endParaRPr>
          </a:p>
        </p:txBody>
      </p:sp>
      <p:sp>
        <p:nvSpPr>
          <p:cNvPr id="6" name="文本框 5">
            <a:extLst>
              <a:ext uri="{FF2B5EF4-FFF2-40B4-BE49-F238E27FC236}">
                <a16:creationId xmlns:a16="http://schemas.microsoft.com/office/drawing/2014/main" id="{8D709979-D6FF-4E83-8EB2-E2ABB100C9A6}"/>
              </a:ext>
            </a:extLst>
          </p:cNvPr>
          <p:cNvSpPr txBox="1"/>
          <p:nvPr/>
        </p:nvSpPr>
        <p:spPr>
          <a:xfrm>
            <a:off x="4283968" y="2524254"/>
            <a:ext cx="4608512" cy="1938992"/>
          </a:xfrm>
          <a:prstGeom prst="rect">
            <a:avLst/>
          </a:prstGeom>
          <a:noFill/>
        </p:spPr>
        <p:txBody>
          <a:bodyPr wrap="square" rtlCol="0">
            <a:spAutoFit/>
          </a:bodyPr>
          <a:lstStyle/>
          <a:p>
            <a:r>
              <a:rPr lang="zh-CN" altLang="en-US" dirty="0"/>
              <a:t>问题：</a:t>
            </a:r>
            <a:endParaRPr lang="en-US" altLang="zh-CN" dirty="0"/>
          </a:p>
          <a:p>
            <a:pPr algn="just"/>
            <a:r>
              <a:rPr lang="zh-CN" altLang="en-US" dirty="0">
                <a:solidFill>
                  <a:srgbClr val="FF0000"/>
                </a:solidFill>
              </a:rPr>
              <a:t>只要字节除法操作</a:t>
            </a:r>
            <a:r>
              <a:rPr lang="en-US" altLang="zh-CN" dirty="0">
                <a:solidFill>
                  <a:srgbClr val="FF0000"/>
                </a:solidFill>
              </a:rPr>
              <a:t>AH</a:t>
            </a:r>
            <a:r>
              <a:rPr lang="zh-CN" altLang="en-US" dirty="0">
                <a:solidFill>
                  <a:srgbClr val="FF0000"/>
                </a:solidFill>
              </a:rPr>
              <a:t>绝对值大于等于除数的绝对值、或者字除法操作</a:t>
            </a:r>
            <a:r>
              <a:rPr lang="en-US" altLang="zh-CN" dirty="0">
                <a:solidFill>
                  <a:srgbClr val="FF0000"/>
                </a:solidFill>
              </a:rPr>
              <a:t>DX</a:t>
            </a:r>
            <a:r>
              <a:rPr lang="zh-CN" altLang="en-US" dirty="0">
                <a:solidFill>
                  <a:srgbClr val="FF0000"/>
                </a:solidFill>
              </a:rPr>
              <a:t>的绝对值大于等于除数绝对值，都会发生除法溢出！</a:t>
            </a:r>
            <a:endParaRPr lang="en-US" altLang="zh-CN" dirty="0">
              <a:solidFill>
                <a:srgbClr val="FF0000"/>
              </a:solidFill>
            </a:endParaRPr>
          </a:p>
        </p:txBody>
      </p:sp>
      <p:sp>
        <p:nvSpPr>
          <p:cNvPr id="7" name="文本框 6">
            <a:extLst>
              <a:ext uri="{FF2B5EF4-FFF2-40B4-BE49-F238E27FC236}">
                <a16:creationId xmlns:a16="http://schemas.microsoft.com/office/drawing/2014/main" id="{4FAF96F6-2269-48B9-85F9-E4006B988A98}"/>
              </a:ext>
            </a:extLst>
          </p:cNvPr>
          <p:cNvSpPr txBox="1"/>
          <p:nvPr/>
        </p:nvSpPr>
        <p:spPr>
          <a:xfrm>
            <a:off x="971600" y="4343794"/>
            <a:ext cx="4608512" cy="2062103"/>
          </a:xfrm>
          <a:prstGeom prst="rect">
            <a:avLst/>
          </a:prstGeom>
          <a:noFill/>
        </p:spPr>
        <p:txBody>
          <a:bodyPr wrap="square" rtlCol="0">
            <a:spAutoFit/>
          </a:bodyPr>
          <a:lstStyle/>
          <a:p>
            <a:r>
              <a:rPr lang="zh-CN" altLang="en-US" dirty="0"/>
              <a:t>如何解决？</a:t>
            </a:r>
            <a:endParaRPr lang="en-US" altLang="zh-CN" dirty="0"/>
          </a:p>
          <a:p>
            <a:pPr algn="just"/>
            <a:r>
              <a:rPr lang="zh-CN" altLang="en-US" dirty="0"/>
              <a:t>操作数先扩展，再做除法。</a:t>
            </a:r>
            <a:endParaRPr lang="en-US" altLang="zh-CN" dirty="0"/>
          </a:p>
          <a:p>
            <a:pPr lvl="1" algn="just" eaLnBrk="0" hangingPunct="0"/>
            <a:r>
              <a:rPr lang="en-US" altLang="zh-CN" sz="2000" dirty="0">
                <a:solidFill>
                  <a:srgbClr val="000000"/>
                </a:solidFill>
                <a:sym typeface="Symbol" panose="05050102010706020507" pitchFamily="18" charset="2"/>
              </a:rPr>
              <a:t>MOV  AX,</a:t>
            </a:r>
            <a:r>
              <a:rPr lang="zh-CN" altLang="en-US" sz="2000" dirty="0">
                <a:solidFill>
                  <a:srgbClr val="000000"/>
                </a:solidFill>
                <a:sym typeface="Symbol" panose="05050102010706020507" pitchFamily="18" charset="2"/>
              </a:rPr>
              <a:t> </a:t>
            </a:r>
            <a:r>
              <a:rPr lang="en-US" altLang="zh-CN" sz="2000" dirty="0">
                <a:solidFill>
                  <a:srgbClr val="000000"/>
                </a:solidFill>
                <a:sym typeface="Symbol" panose="05050102010706020507" pitchFamily="18" charset="2"/>
              </a:rPr>
              <a:t>2EE0H	;12000</a:t>
            </a:r>
          </a:p>
          <a:p>
            <a:pPr lvl="1" algn="just" eaLnBrk="0" hangingPunct="0"/>
            <a:r>
              <a:rPr lang="en-US" altLang="zh-CN" sz="2000" dirty="0">
                <a:solidFill>
                  <a:srgbClr val="FF0000"/>
                </a:solidFill>
              </a:rPr>
              <a:t>CWD	???</a:t>
            </a:r>
          </a:p>
          <a:p>
            <a:pPr lvl="1" algn="just" eaLnBrk="0" hangingPunct="0"/>
            <a:r>
              <a:rPr lang="en-US" altLang="zh-CN" sz="2000" dirty="0">
                <a:solidFill>
                  <a:srgbClr val="000000"/>
                </a:solidFill>
                <a:sym typeface="Symbol" panose="05050102010706020507" pitchFamily="18" charset="2"/>
              </a:rPr>
              <a:t>MOV  BX, 8</a:t>
            </a:r>
          </a:p>
          <a:p>
            <a:pPr lvl="1" algn="just" eaLnBrk="0" hangingPunct="0"/>
            <a:r>
              <a:rPr lang="en-US" altLang="zh-CN" sz="2000" dirty="0">
                <a:solidFill>
                  <a:srgbClr val="000000"/>
                </a:solidFill>
                <a:sym typeface="Symbol" panose="05050102010706020507" pitchFamily="18" charset="2"/>
              </a:rPr>
              <a:t>DIV    BX</a:t>
            </a:r>
            <a:endParaRPr lang="en-US" altLang="zh-CN" dirty="0"/>
          </a:p>
        </p:txBody>
      </p:sp>
      <p:sp>
        <p:nvSpPr>
          <p:cNvPr id="8" name="文本框 7">
            <a:extLst>
              <a:ext uri="{FF2B5EF4-FFF2-40B4-BE49-F238E27FC236}">
                <a16:creationId xmlns:a16="http://schemas.microsoft.com/office/drawing/2014/main" id="{EF43D960-8C86-403F-82F5-74393AA87A2C}"/>
              </a:ext>
            </a:extLst>
          </p:cNvPr>
          <p:cNvSpPr txBox="1"/>
          <p:nvPr/>
        </p:nvSpPr>
        <p:spPr>
          <a:xfrm>
            <a:off x="5904148" y="4805458"/>
            <a:ext cx="2084225" cy="1200329"/>
          </a:xfrm>
          <a:prstGeom prst="rect">
            <a:avLst/>
          </a:prstGeom>
          <a:noFill/>
        </p:spPr>
        <p:txBody>
          <a:bodyPr wrap="none" rtlCol="0">
            <a:spAutoFit/>
          </a:bodyPr>
          <a:lstStyle/>
          <a:p>
            <a:r>
              <a:rPr lang="zh-CN" altLang="en-US" dirty="0"/>
              <a:t>计算结果：</a:t>
            </a:r>
            <a:endParaRPr lang="en-US" altLang="zh-CN" dirty="0"/>
          </a:p>
          <a:p>
            <a:r>
              <a:rPr lang="zh-CN" altLang="en-US" dirty="0"/>
              <a:t>商</a:t>
            </a:r>
            <a:r>
              <a:rPr lang="en-US" altLang="zh-CN" dirty="0"/>
              <a:t>: 1500=&gt;AX</a:t>
            </a:r>
          </a:p>
          <a:p>
            <a:r>
              <a:rPr lang="zh-CN" altLang="en-US" dirty="0"/>
              <a:t>余数</a:t>
            </a:r>
            <a:r>
              <a:rPr lang="en-US" altLang="zh-CN" dirty="0"/>
              <a:t>: 0=&gt;DX</a:t>
            </a:r>
            <a:endParaRPr lang="zh-CN" altLang="en-US" dirty="0"/>
          </a:p>
        </p:txBody>
      </p:sp>
      <p:sp>
        <p:nvSpPr>
          <p:cNvPr id="13" name="TextBox 12">
            <a:extLst>
              <a:ext uri="{FF2B5EF4-FFF2-40B4-BE49-F238E27FC236}">
                <a16:creationId xmlns:a16="http://schemas.microsoft.com/office/drawing/2014/main" id="{358B4297-718D-6C4A-A63B-D4F060D73E9B}"/>
              </a:ext>
            </a:extLst>
          </p:cNvPr>
          <p:cNvSpPr txBox="1"/>
          <p:nvPr/>
        </p:nvSpPr>
        <p:spPr>
          <a:xfrm>
            <a:off x="3347864" y="5423289"/>
            <a:ext cx="1152128" cy="523220"/>
          </a:xfrm>
          <a:prstGeom prst="rect">
            <a:avLst/>
          </a:prstGeom>
          <a:solidFill>
            <a:schemeClr val="bg1"/>
          </a:solidFill>
          <a:ln w="28575">
            <a:solidFill>
              <a:srgbClr val="00B050"/>
            </a:solidFill>
          </a:ln>
        </p:spPr>
        <p:txBody>
          <a:bodyPr wrap="square" rtlCol="0">
            <a:spAutoFit/>
          </a:bodyPr>
          <a:lstStyle/>
          <a:p>
            <a:r>
              <a:rPr lang="en-US" altLang="zh-CN" sz="1400" dirty="0">
                <a:solidFill>
                  <a:srgbClr val="FF0000"/>
                </a:solidFill>
              </a:rPr>
              <a:t>MOV</a:t>
            </a:r>
            <a:r>
              <a:rPr lang="zh-CN" altLang="en-US" sz="1400" dirty="0">
                <a:solidFill>
                  <a:srgbClr val="FF0000"/>
                </a:solidFill>
              </a:rPr>
              <a:t> </a:t>
            </a:r>
            <a:r>
              <a:rPr lang="en-US" altLang="zh-CN" sz="1400" dirty="0">
                <a:solidFill>
                  <a:srgbClr val="FF0000"/>
                </a:solidFill>
              </a:rPr>
              <a:t>DX,</a:t>
            </a:r>
            <a:r>
              <a:rPr lang="zh-CN" altLang="en-US" sz="1400" dirty="0">
                <a:solidFill>
                  <a:srgbClr val="FF0000"/>
                </a:solidFill>
              </a:rPr>
              <a:t> </a:t>
            </a:r>
            <a:r>
              <a:rPr lang="en-US" altLang="zh-CN" sz="1400" dirty="0">
                <a:solidFill>
                  <a:srgbClr val="FF0000"/>
                </a:solidFill>
              </a:rPr>
              <a:t>0</a:t>
            </a:r>
          </a:p>
          <a:p>
            <a:r>
              <a:rPr lang="zh-CN" altLang="en-US" sz="1400" dirty="0">
                <a:solidFill>
                  <a:srgbClr val="FF0000"/>
                </a:solidFill>
              </a:rPr>
              <a:t>更合理</a:t>
            </a:r>
          </a:p>
        </p:txBody>
      </p:sp>
    </p:spTree>
    <p:extLst>
      <p:ext uri="{BB962C8B-B14F-4D97-AF65-F5344CB8AC3E}">
        <p14:creationId xmlns:p14="http://schemas.microsoft.com/office/powerpoint/2010/main" val="3764541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ChangeArrowheads="1"/>
          </p:cNvSpPr>
          <p:nvPr/>
        </p:nvSpPr>
        <p:spPr bwMode="auto">
          <a:xfrm>
            <a:off x="12700" y="2024001"/>
            <a:ext cx="7194550"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lvl="1" algn="l">
              <a:spcAft>
                <a:spcPct val="30000"/>
              </a:spcAft>
            </a:pPr>
            <a:r>
              <a:rPr lang="en-US" altLang="zh-CN" sz="2400" dirty="0">
                <a:solidFill>
                  <a:srgbClr val="0000FF"/>
                </a:solidFill>
                <a:ea typeface="楷体_GB2312" pitchFamily="49" charset="-122"/>
              </a:rPr>
              <a:t>(1) </a:t>
            </a:r>
            <a:r>
              <a:rPr lang="zh-CN" altLang="en-US" sz="2400" dirty="0">
                <a:solidFill>
                  <a:srgbClr val="0000FF"/>
                </a:solidFill>
                <a:ea typeface="楷体_GB2312" pitchFamily="49" charset="-122"/>
              </a:rPr>
              <a:t>操作码</a:t>
            </a:r>
          </a:p>
          <a:p>
            <a:pPr lvl="2" algn="l"/>
            <a:r>
              <a:rPr lang="zh-CN" altLang="en-US" sz="2400" dirty="0">
                <a:ea typeface="楷体_GB2312" pitchFamily="49" charset="-122"/>
              </a:rPr>
              <a:t>指明</a:t>
            </a:r>
            <a:r>
              <a:rPr lang="en-US" altLang="zh-CN" sz="2400" dirty="0">
                <a:ea typeface="楷体_GB2312" pitchFamily="49" charset="-122"/>
              </a:rPr>
              <a:t>CPU</a:t>
            </a:r>
            <a:r>
              <a:rPr lang="zh-CN" altLang="en-US" sz="2400" dirty="0">
                <a:ea typeface="楷体_GB2312" pitchFamily="49" charset="-122"/>
              </a:rPr>
              <a:t>要执行什么样的操作。</a:t>
            </a:r>
          </a:p>
          <a:p>
            <a:pPr lvl="2" algn="l"/>
            <a:r>
              <a:rPr lang="zh-CN" altLang="en-US" sz="2400" dirty="0">
                <a:ea typeface="楷体_GB2312" pitchFamily="49" charset="-122"/>
              </a:rPr>
              <a:t>是一条指令必不可少的部分，用助记符表示</a:t>
            </a:r>
            <a:r>
              <a:rPr lang="zh-CN" altLang="en-US" sz="2400" dirty="0"/>
              <a:t>。</a:t>
            </a:r>
          </a:p>
        </p:txBody>
      </p:sp>
      <p:sp>
        <p:nvSpPr>
          <p:cNvPr id="62466" name="Text Box 2"/>
          <p:cNvSpPr txBox="1">
            <a:spLocks noChangeArrowheads="1"/>
          </p:cNvSpPr>
          <p:nvPr/>
        </p:nvSpPr>
        <p:spPr bwMode="auto">
          <a:xfrm>
            <a:off x="503548" y="966162"/>
            <a:ext cx="5722404" cy="941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ct val="30000"/>
              </a:spcAft>
              <a:buClr>
                <a:srgbClr val="FF3300"/>
              </a:buClr>
              <a:buFont typeface="Wingdings" panose="05000000000000000000" pitchFamily="2" charset="2"/>
              <a:buChar char="l"/>
            </a:pPr>
            <a:r>
              <a:rPr lang="en-US" altLang="zh-CN" sz="2400" dirty="0">
                <a:latin typeface="宋体" panose="02010600030101010101" pitchFamily="2" charset="-122"/>
              </a:rPr>
              <a:t> </a:t>
            </a:r>
            <a:r>
              <a:rPr lang="zh-CN" altLang="en-US" sz="2400" dirty="0">
                <a:ea typeface="楷体_GB2312" pitchFamily="49" charset="-122"/>
              </a:rPr>
              <a:t>指令格式        </a:t>
            </a:r>
            <a:r>
              <a:rPr lang="zh-CN" altLang="en-US" sz="2400" dirty="0">
                <a:solidFill>
                  <a:srgbClr val="0000FF"/>
                </a:solidFill>
                <a:ea typeface="楷体_GB2312" pitchFamily="49" charset="-122"/>
              </a:rPr>
              <a:t>操作码</a:t>
            </a:r>
            <a:r>
              <a:rPr lang="zh-CN" altLang="en-US" sz="2400" dirty="0">
                <a:ea typeface="楷体_GB2312" pitchFamily="49" charset="-122"/>
              </a:rPr>
              <a:t>        </a:t>
            </a:r>
            <a:r>
              <a:rPr lang="zh-CN" altLang="en-US" sz="2400" dirty="0">
                <a:solidFill>
                  <a:srgbClr val="0000FF"/>
                </a:solidFill>
                <a:ea typeface="楷体_GB2312" pitchFamily="49" charset="-122"/>
              </a:rPr>
              <a:t>操作数</a:t>
            </a:r>
            <a:endParaRPr lang="zh-CN" altLang="en-US" sz="2400" dirty="0">
              <a:ea typeface="楷体_GB2312" pitchFamily="49" charset="-122"/>
            </a:endParaRPr>
          </a:p>
          <a:p>
            <a:pPr lvl="1" algn="just">
              <a:spcAft>
                <a:spcPct val="30000"/>
              </a:spcAft>
            </a:pPr>
            <a:r>
              <a:rPr lang="zh-CN" altLang="en-US" sz="2400" dirty="0">
                <a:ea typeface="楷体_GB2312" pitchFamily="49" charset="-122"/>
              </a:rPr>
              <a:t>            例        </a:t>
            </a:r>
            <a:r>
              <a:rPr lang="en-US" altLang="zh-CN" sz="2400" dirty="0">
                <a:ea typeface="楷体_GB2312" pitchFamily="49" charset="-122"/>
              </a:rPr>
              <a:t>ADD         AL</a:t>
            </a:r>
            <a:r>
              <a:rPr lang="zh-CN" altLang="en-US" sz="2400" dirty="0">
                <a:ea typeface="楷体_GB2312" pitchFamily="49" charset="-122"/>
              </a:rPr>
              <a:t>，</a:t>
            </a:r>
            <a:r>
              <a:rPr lang="en-US" altLang="zh-CN" sz="2400" dirty="0">
                <a:ea typeface="楷体_GB2312" pitchFamily="49" charset="-122"/>
              </a:rPr>
              <a:t>10H</a:t>
            </a:r>
          </a:p>
        </p:txBody>
      </p:sp>
      <p:grpSp>
        <p:nvGrpSpPr>
          <p:cNvPr id="62477" name="Group 13"/>
          <p:cNvGrpSpPr/>
          <p:nvPr/>
        </p:nvGrpSpPr>
        <p:grpSpPr bwMode="auto">
          <a:xfrm>
            <a:off x="1905000" y="3392996"/>
            <a:ext cx="4624388" cy="1962806"/>
            <a:chOff x="1104" y="1968"/>
            <a:chExt cx="2913" cy="1248"/>
          </a:xfrm>
        </p:grpSpPr>
        <p:sp>
          <p:nvSpPr>
            <p:cNvPr id="62469" name="Text Box 5"/>
            <p:cNvSpPr txBox="1">
              <a:spLocks noChangeArrowheads="1"/>
            </p:cNvSpPr>
            <p:nvPr/>
          </p:nvSpPr>
          <p:spPr bwMode="auto">
            <a:xfrm>
              <a:off x="2545" y="1968"/>
              <a:ext cx="1472" cy="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p>
              <a:pPr algn="just"/>
              <a:r>
                <a:rPr lang="zh-CN" altLang="en-US" sz="2200" dirty="0">
                  <a:ea typeface="楷体_GB2312" pitchFamily="49" charset="-122"/>
                </a:rPr>
                <a:t>数据传送</a:t>
              </a:r>
            </a:p>
            <a:p>
              <a:pPr algn="just"/>
              <a:r>
                <a:rPr lang="zh-CN" altLang="en-US" sz="2200" dirty="0">
                  <a:ea typeface="楷体_GB2312" pitchFamily="49" charset="-122"/>
                </a:rPr>
                <a:t>算术运算</a:t>
              </a:r>
            </a:p>
            <a:p>
              <a:pPr algn="just"/>
              <a:r>
                <a:rPr lang="zh-CN" altLang="en-US" sz="2200" dirty="0">
                  <a:ea typeface="楷体_GB2312" pitchFamily="49" charset="-122"/>
                </a:rPr>
                <a:t>逻辑运算</a:t>
              </a:r>
            </a:p>
            <a:p>
              <a:pPr algn="just"/>
              <a:r>
                <a:rPr lang="zh-CN" altLang="en-US" sz="2200" dirty="0">
                  <a:ea typeface="楷体_GB2312" pitchFamily="49" charset="-122"/>
                </a:rPr>
                <a:t>串操作</a:t>
              </a:r>
            </a:p>
            <a:p>
              <a:pPr algn="just"/>
              <a:r>
                <a:rPr lang="zh-CN" altLang="en-US" sz="2200" dirty="0">
                  <a:ea typeface="楷体_GB2312" pitchFamily="49" charset="-122"/>
                </a:rPr>
                <a:t>控制转移</a:t>
              </a:r>
            </a:p>
            <a:p>
              <a:pPr algn="just"/>
              <a:r>
                <a:rPr lang="zh-CN" altLang="en-US" sz="2200" dirty="0">
                  <a:ea typeface="楷体_GB2312" pitchFamily="49" charset="-122"/>
                </a:rPr>
                <a:t>处理机控制</a:t>
              </a:r>
              <a:endParaRPr lang="zh-CN" altLang="en-US" sz="2200" b="0" dirty="0"/>
            </a:p>
          </p:txBody>
        </p:sp>
        <p:sp>
          <p:nvSpPr>
            <p:cNvPr id="62470" name="Text Box 6"/>
            <p:cNvSpPr txBox="1">
              <a:spLocks noChangeArrowheads="1"/>
            </p:cNvSpPr>
            <p:nvPr/>
          </p:nvSpPr>
          <p:spPr bwMode="auto">
            <a:xfrm>
              <a:off x="1104" y="2288"/>
              <a:ext cx="129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p>
              <a:pPr algn="just"/>
              <a:r>
                <a:rPr lang="en-US" altLang="zh-CN" sz="3600" dirty="0"/>
                <a:t>   </a:t>
              </a:r>
              <a:r>
                <a:rPr lang="zh-CN" altLang="en-US" sz="2200" dirty="0">
                  <a:solidFill>
                    <a:srgbClr val="FF3300"/>
                  </a:solidFill>
                  <a:ea typeface="楷体_GB2312" pitchFamily="49" charset="-122"/>
                </a:rPr>
                <a:t>按功能</a:t>
              </a:r>
            </a:p>
            <a:p>
              <a:pPr algn="just"/>
              <a:r>
                <a:rPr lang="zh-CN" altLang="en-US" sz="2200" dirty="0">
                  <a:solidFill>
                    <a:srgbClr val="FF3300"/>
                  </a:solidFill>
                  <a:ea typeface="楷体_GB2312" pitchFamily="49" charset="-122"/>
                </a:rPr>
                <a:t>指令分六类</a:t>
              </a:r>
              <a:endParaRPr lang="zh-CN" altLang="en-US" sz="3600" dirty="0"/>
            </a:p>
            <a:p>
              <a:pPr algn="just"/>
              <a:endParaRPr lang="en-US" altLang="zh-CN" sz="1000" b="0" dirty="0"/>
            </a:p>
          </p:txBody>
        </p:sp>
        <p:sp>
          <p:nvSpPr>
            <p:cNvPr id="62471" name="AutoShape 7"/>
            <p:cNvSpPr/>
            <p:nvPr/>
          </p:nvSpPr>
          <p:spPr bwMode="auto">
            <a:xfrm>
              <a:off x="2256" y="2067"/>
              <a:ext cx="192" cy="1149"/>
            </a:xfrm>
            <a:prstGeom prst="leftBrace">
              <a:avLst>
                <a:gd name="adj1" fmla="val 49870"/>
                <a:gd name="adj2" fmla="val 50000"/>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2474" name="Text Box 10"/>
          <p:cNvSpPr txBox="1">
            <a:spLocks noChangeArrowheads="1"/>
          </p:cNvSpPr>
          <p:nvPr/>
        </p:nvSpPr>
        <p:spPr bwMode="auto">
          <a:xfrm>
            <a:off x="609600" y="5096873"/>
            <a:ext cx="7022740" cy="1351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ts val="600"/>
              </a:spcAft>
            </a:pPr>
            <a:r>
              <a:rPr lang="en-US" altLang="zh-CN" sz="2400" dirty="0">
                <a:solidFill>
                  <a:srgbClr val="0000FF"/>
                </a:solidFill>
                <a:ea typeface="楷体_GB2312" pitchFamily="49" charset="-122"/>
              </a:rPr>
              <a:t>(2) </a:t>
            </a:r>
            <a:r>
              <a:rPr lang="zh-CN" altLang="en-US" sz="2400" dirty="0">
                <a:solidFill>
                  <a:srgbClr val="0000FF"/>
                </a:solidFill>
                <a:ea typeface="楷体_GB2312" pitchFamily="49" charset="-122"/>
              </a:rPr>
              <a:t>操作数</a:t>
            </a:r>
          </a:p>
          <a:p>
            <a:pPr lvl="1" algn="just">
              <a:spcAft>
                <a:spcPct val="20000"/>
              </a:spcAft>
            </a:pPr>
            <a:r>
              <a:rPr lang="zh-CN" altLang="en-US" sz="2400" dirty="0">
                <a:ea typeface="楷体_GB2312" pitchFamily="49" charset="-122"/>
              </a:rPr>
              <a:t>指明参与操作的数据或数据所在的地方。</a:t>
            </a:r>
          </a:p>
          <a:p>
            <a:pPr lvl="1" algn="just">
              <a:spcAft>
                <a:spcPct val="20000"/>
              </a:spcAft>
            </a:pPr>
            <a:r>
              <a:rPr lang="zh-CN" altLang="en-US" sz="2400" dirty="0">
                <a:ea typeface="楷体_GB2312" pitchFamily="49" charset="-122"/>
              </a:rPr>
              <a:t>了解操作数的</a:t>
            </a:r>
            <a:r>
              <a:rPr lang="zh-CN" altLang="en-US" sz="2400" dirty="0">
                <a:solidFill>
                  <a:srgbClr val="FF3300"/>
                </a:solidFill>
                <a:ea typeface="楷体_GB2312" pitchFamily="49" charset="-122"/>
              </a:rPr>
              <a:t>来源</a:t>
            </a:r>
            <a:r>
              <a:rPr lang="zh-CN" altLang="en-US" sz="2400" dirty="0">
                <a:ea typeface="楷体_GB2312" pitchFamily="49" charset="-122"/>
              </a:rPr>
              <a:t>、</a:t>
            </a:r>
            <a:r>
              <a:rPr lang="zh-CN" altLang="en-US" sz="2400" dirty="0">
                <a:solidFill>
                  <a:srgbClr val="FF3300"/>
                </a:solidFill>
                <a:ea typeface="楷体_GB2312" pitchFamily="49" charset="-122"/>
              </a:rPr>
              <a:t>个数</a:t>
            </a:r>
            <a:r>
              <a:rPr lang="zh-CN" altLang="en-US" sz="2400" dirty="0">
                <a:ea typeface="楷体_GB2312" pitchFamily="49" charset="-122"/>
              </a:rPr>
              <a:t>、</a:t>
            </a:r>
            <a:r>
              <a:rPr lang="zh-CN" altLang="en-US" sz="2400" dirty="0">
                <a:solidFill>
                  <a:srgbClr val="FF3300"/>
                </a:solidFill>
                <a:ea typeface="楷体_GB2312" pitchFamily="49" charset="-122"/>
              </a:rPr>
              <a:t>类型</a:t>
            </a:r>
            <a:r>
              <a:rPr lang="zh-CN" altLang="en-US" sz="2400" dirty="0">
                <a:ea typeface="楷体_GB2312" pitchFamily="49" charset="-122"/>
              </a:rPr>
              <a:t>、</a:t>
            </a:r>
            <a:r>
              <a:rPr lang="zh-CN" altLang="en-US" sz="2400" dirty="0">
                <a:solidFill>
                  <a:srgbClr val="FF3300"/>
                </a:solidFill>
                <a:ea typeface="楷体_GB2312" pitchFamily="49" charset="-122"/>
              </a:rPr>
              <a:t>执行速度</a:t>
            </a:r>
            <a:r>
              <a:rPr lang="zh-CN" altLang="en-US" sz="2400" dirty="0">
                <a:ea typeface="楷体_GB2312" pitchFamily="49" charset="-122"/>
              </a:rPr>
              <a:t>。</a:t>
            </a:r>
            <a:endParaRPr lang="zh-CN" altLang="en-US" dirty="0"/>
          </a:p>
        </p:txBody>
      </p:sp>
      <p:sp>
        <p:nvSpPr>
          <p:cNvPr id="12"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
        <p:nvSpPr>
          <p:cNvPr id="11" name="文本框 9218">
            <a:extLst>
              <a:ext uri="{FF2B5EF4-FFF2-40B4-BE49-F238E27FC236}">
                <a16:creationId xmlns:a16="http://schemas.microsoft.com/office/drawing/2014/main" id="{489313CB-F2DC-474D-AC2C-DF1B104166E8}"/>
              </a:ext>
            </a:extLst>
          </p:cNvPr>
          <p:cNvSpPr txBox="1"/>
          <p:nvPr/>
        </p:nvSpPr>
        <p:spPr>
          <a:xfrm>
            <a:off x="5508104" y="332697"/>
            <a:ext cx="3467184" cy="6280630"/>
          </a:xfrm>
          <a:prstGeom prst="rect">
            <a:avLst/>
          </a:prstGeom>
          <a:solidFill>
            <a:schemeClr val="bg1"/>
          </a:solidFill>
          <a:ln w="12700" cmpd="sng">
            <a:solidFill>
              <a:srgbClr val="FF3300"/>
            </a:solidFill>
            <a:prstDash val="solid"/>
          </a:ln>
        </p:spPr>
        <p:txBody>
          <a:bodyPr wrap="square">
            <a:spAutoFit/>
          </a:bodyPr>
          <a:lstStyle/>
          <a:p>
            <a:pPr>
              <a:lnSpc>
                <a:spcPct val="20000"/>
              </a:lnSpc>
              <a:spcBef>
                <a:spcPct val="50000"/>
              </a:spcBef>
            </a:pPr>
            <a:endParaRPr lang="en-US" altLang="zh-CN" sz="20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zh-CN" altLang="en-US"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例：</a:t>
            </a:r>
            <a:r>
              <a:rPr lang="en-US" altLang="zh-CN"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result=a+b</a:t>
            </a:r>
          </a:p>
          <a:p>
            <a:pPr>
              <a:lnSpc>
                <a:spcPct val="20000"/>
              </a:lnSpc>
              <a:spcBef>
                <a:spcPct val="50000"/>
              </a:spcBef>
            </a:pPr>
            <a:endPar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50000"/>
              </a:lnSpc>
              <a:spcBef>
                <a:spcPct val="50000"/>
              </a:spcBef>
            </a:pPr>
            <a:r>
              <a:rPr lang="zh-CN" altLang="en-US" sz="1800" noProof="1">
                <a:solidFill>
                  <a:schemeClr val="bg2"/>
                </a:solidFill>
                <a:latin typeface="黑体" panose="02010609060101010101" pitchFamily="2" charset="-122"/>
                <a:ea typeface="黑体" panose="02010609060101010101" pitchFamily="2" charset="-122"/>
                <a:cs typeface="+mn-ea"/>
              </a:rPr>
              <a:t>  </a:t>
            </a:r>
            <a:r>
              <a:rPr lang="en-US" altLang="zh-CN" sz="1800" noProof="1">
                <a:solidFill>
                  <a:schemeClr val="bg2"/>
                </a:solidFill>
                <a:latin typeface="黑体" panose="02010609060101010101" pitchFamily="2" charset="-122"/>
                <a:ea typeface="黑体" panose="02010609060101010101" pitchFamily="2" charset="-122"/>
                <a:cs typeface="+mn-ea"/>
              </a:rPr>
              <a:t>a	db  1</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b	db  2</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result  db  ?</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string  db  'result=$’</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ends	</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assume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cs:code,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ds:data</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ax,data</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ds,ax</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al,a</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al,b</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result,al</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lea   dx,string</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ah,09</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result,30h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dl,result</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ah,2</a:t>
            </a:r>
          </a:p>
          <a:p>
            <a:pPr>
              <a:lnSpc>
                <a:spcPct val="4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ah,4ch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    ends</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endParaRPr lang="en-US" altLang="zh-CN" sz="1800" b="1" noProof="1">
              <a:solidFill>
                <a:schemeClr val="bg2"/>
              </a:solidFill>
              <a:latin typeface="黑体" panose="02010609060101010101" pitchFamily="2" charset="-122"/>
              <a:ea typeface="黑体" panose="02010609060101010101" pitchFamily="2" charset="-122"/>
              <a:cs typeface="+mn-ea"/>
            </a:endParaRPr>
          </a:p>
        </p:txBody>
      </p:sp>
      <p:sp>
        <p:nvSpPr>
          <p:cNvPr id="13" name="Rectangle 12">
            <a:extLst>
              <a:ext uri="{FF2B5EF4-FFF2-40B4-BE49-F238E27FC236}">
                <a16:creationId xmlns:a16="http://schemas.microsoft.com/office/drawing/2014/main" id="{9C0013AA-7114-9344-86C4-EA4E4EFF991D}"/>
              </a:ext>
            </a:extLst>
          </p:cNvPr>
          <p:cNvSpPr/>
          <p:nvPr/>
        </p:nvSpPr>
        <p:spPr bwMode="auto">
          <a:xfrm>
            <a:off x="6408204" y="2741673"/>
            <a:ext cx="2052227" cy="3243611"/>
          </a:xfrm>
          <a:prstGeom prst="rect">
            <a:avLst/>
          </a:prstGeom>
          <a:noFill/>
          <a:ln w="19050"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64864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dissolve">
                                      <p:cBhvr>
                                        <p:cTn id="7" dur="500"/>
                                        <p:tgtEl>
                                          <p:spTgt spid="624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77"/>
                                        </p:tgtEl>
                                        <p:attrNameLst>
                                          <p:attrName>style.visibility</p:attrName>
                                        </p:attrNameLst>
                                      </p:cBhvr>
                                      <p:to>
                                        <p:strVal val="visible"/>
                                      </p:to>
                                    </p:set>
                                    <p:animEffect transition="in" filter="dissolve">
                                      <p:cBhvr>
                                        <p:cTn id="12" dur="500"/>
                                        <p:tgtEl>
                                          <p:spTgt spid="624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474"/>
                                        </p:tgtEl>
                                        <p:attrNameLst>
                                          <p:attrName>style.visibility</p:attrName>
                                        </p:attrNameLst>
                                      </p:cBhvr>
                                      <p:to>
                                        <p:strVal val="visible"/>
                                      </p:to>
                                    </p:set>
                                    <p:animEffect transition="in" filter="dissolve">
                                      <p:cBhvr>
                                        <p:cTn id="17" dur="500"/>
                                        <p:tgtEl>
                                          <p:spTgt spid="6247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p:bldP spid="62474" grpId="0"/>
      <p:bldP spid="11" grpId="0" animBg="1"/>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9393"/>
          <p:cNvSpPr txBox="1"/>
          <p:nvPr/>
        </p:nvSpPr>
        <p:spPr>
          <a:xfrm>
            <a:off x="1259632" y="1152893"/>
            <a:ext cx="7086600" cy="400110"/>
          </a:xfrm>
          <a:prstGeom prst="rect">
            <a:avLst/>
          </a:prstGeom>
          <a:noFill/>
          <a:ln w="9525">
            <a:noFill/>
          </a:ln>
        </p:spPr>
        <p:txBody>
          <a:bodyPr>
            <a:spAutoFit/>
          </a:bodyPr>
          <a:lstStyle/>
          <a:p>
            <a:pPr algn="just" eaLnBrk="0" hangingPunct="0"/>
            <a:r>
              <a:rPr lang="zh-CN" altLang="en-US" sz="2000" b="0" dirty="0">
                <a:solidFill>
                  <a:srgbClr val="000000"/>
                </a:solidFill>
                <a:latin typeface="Times New Roman" panose="02020603050405020304" pitchFamily="18" charset="0"/>
              </a:rPr>
              <a:t>例：</a:t>
            </a:r>
            <a:r>
              <a:rPr lang="en-US" altLang="zh-CN" sz="2000" b="0" dirty="0">
                <a:solidFill>
                  <a:srgbClr val="000000"/>
                </a:solidFill>
                <a:latin typeface="Times New Roman" panose="02020603050405020304" pitchFamily="18" charset="0"/>
              </a:rPr>
              <a:t>x , y , z , v </a:t>
            </a:r>
            <a:r>
              <a:rPr lang="zh-CN" altLang="en-US" sz="2000" b="0" dirty="0">
                <a:solidFill>
                  <a:srgbClr val="000000"/>
                </a:solidFill>
                <a:latin typeface="Times New Roman" panose="02020603050405020304" pitchFamily="18" charset="0"/>
              </a:rPr>
              <a:t>均为</a:t>
            </a:r>
            <a:r>
              <a:rPr lang="en-US" altLang="zh-CN" sz="2000" b="0" dirty="0">
                <a:solidFill>
                  <a:srgbClr val="000000"/>
                </a:solidFill>
                <a:latin typeface="Times New Roman" panose="02020603050405020304" pitchFamily="18" charset="0"/>
              </a:rPr>
              <a:t>16</a:t>
            </a:r>
            <a:r>
              <a:rPr lang="zh-CN" altLang="en-US" sz="2000" b="0" dirty="0">
                <a:solidFill>
                  <a:srgbClr val="000000"/>
                </a:solidFill>
                <a:latin typeface="Times New Roman" panose="02020603050405020304" pitchFamily="18" charset="0"/>
              </a:rPr>
              <a:t>位带符号数，计算</a:t>
            </a:r>
            <a:r>
              <a:rPr lang="en-US" altLang="zh-CN" sz="2000" b="0" dirty="0">
                <a:solidFill>
                  <a:srgbClr val="000000"/>
                </a:solidFill>
                <a:latin typeface="Times New Roman" panose="02020603050405020304" pitchFamily="18" charset="0"/>
              </a:rPr>
              <a:t>(v-(x*</a:t>
            </a:r>
            <a:r>
              <a:rPr lang="en-US" altLang="zh-CN" sz="2000" b="0" dirty="0" err="1">
                <a:solidFill>
                  <a:srgbClr val="000000"/>
                </a:solidFill>
                <a:latin typeface="Times New Roman" panose="02020603050405020304" pitchFamily="18" charset="0"/>
              </a:rPr>
              <a:t>y+z</a:t>
            </a:r>
            <a:r>
              <a:rPr lang="en-US" altLang="zh-CN" sz="2000" b="0" dirty="0">
                <a:solidFill>
                  <a:srgbClr val="000000"/>
                </a:solidFill>
                <a:latin typeface="Times New Roman" panose="02020603050405020304" pitchFamily="18" charset="0"/>
              </a:rPr>
              <a:t>–540))/x</a:t>
            </a:r>
          </a:p>
        </p:txBody>
      </p:sp>
      <p:sp>
        <p:nvSpPr>
          <p:cNvPr id="59395" name="矩形 59394"/>
          <p:cNvSpPr/>
          <p:nvPr/>
        </p:nvSpPr>
        <p:spPr>
          <a:xfrm>
            <a:off x="1368128" y="1664804"/>
            <a:ext cx="7010400" cy="4708981"/>
          </a:xfrm>
          <a:prstGeom prst="rect">
            <a:avLst/>
          </a:prstGeom>
          <a:noFill/>
          <a:ln w="12700">
            <a:noFill/>
          </a:ln>
        </p:spPr>
        <p:txBody>
          <a:bodyPr>
            <a:spAutoFit/>
          </a:bodyPr>
          <a:lstStyle/>
          <a:p>
            <a:pPr eaLnBrk="0" hangingPunct="0"/>
            <a:r>
              <a:rPr lang="en-US" altLang="zh-CN" sz="2000" b="0" dirty="0">
                <a:solidFill>
                  <a:srgbClr val="000000"/>
                </a:solidFill>
                <a:latin typeface="+mn-lt"/>
              </a:rPr>
              <a:t>MOV   AX, X </a:t>
            </a:r>
          </a:p>
          <a:p>
            <a:pPr eaLnBrk="0" hangingPunct="0"/>
            <a:r>
              <a:rPr lang="en-US" altLang="zh-CN" sz="2000" b="0" dirty="0">
                <a:solidFill>
                  <a:srgbClr val="000000"/>
                </a:solidFill>
                <a:latin typeface="+mn-lt"/>
              </a:rPr>
              <a:t>IMUL  Y          ;  x*y →</a:t>
            </a:r>
            <a:r>
              <a:rPr lang="zh-CN" altLang="en-US" sz="2000" b="0" dirty="0">
                <a:solidFill>
                  <a:srgbClr val="000000"/>
                </a:solidFill>
                <a:latin typeface="+mn-lt"/>
              </a:rPr>
              <a:t>（</a:t>
            </a:r>
            <a:r>
              <a:rPr lang="en-US" altLang="zh-CN" sz="2000" b="0" dirty="0">
                <a:solidFill>
                  <a:srgbClr val="000000"/>
                </a:solidFill>
                <a:latin typeface="+mn-lt"/>
              </a:rPr>
              <a:t>DX,AX</a:t>
            </a:r>
            <a:r>
              <a:rPr lang="zh-CN" altLang="en-US" sz="2000" b="0" dirty="0">
                <a:solidFill>
                  <a:srgbClr val="000000"/>
                </a:solidFill>
                <a:latin typeface="+mn-lt"/>
              </a:rPr>
              <a:t>）</a:t>
            </a:r>
          </a:p>
          <a:p>
            <a:pPr eaLnBrk="0" hangingPunct="0"/>
            <a:r>
              <a:rPr lang="en-US" altLang="zh-CN" sz="2000" b="0" dirty="0">
                <a:solidFill>
                  <a:srgbClr val="000000"/>
                </a:solidFill>
                <a:latin typeface="+mn-lt"/>
              </a:rPr>
              <a:t>MOV   CX, AX</a:t>
            </a:r>
          </a:p>
          <a:p>
            <a:pPr eaLnBrk="0" hangingPunct="0"/>
            <a:r>
              <a:rPr lang="en-US" altLang="zh-CN" sz="2000" b="0" dirty="0">
                <a:solidFill>
                  <a:srgbClr val="000000"/>
                </a:solidFill>
                <a:latin typeface="+mn-lt"/>
              </a:rPr>
              <a:t>MOV   BX, DX</a:t>
            </a:r>
          </a:p>
          <a:p>
            <a:pPr eaLnBrk="0" hangingPunct="0"/>
            <a:r>
              <a:rPr lang="en-US" altLang="zh-CN" sz="2000" b="0" dirty="0">
                <a:solidFill>
                  <a:srgbClr val="000000"/>
                </a:solidFill>
                <a:latin typeface="+mn-lt"/>
              </a:rPr>
              <a:t>MOV   AX, Z</a:t>
            </a:r>
          </a:p>
          <a:p>
            <a:pPr eaLnBrk="0" hangingPunct="0"/>
            <a:r>
              <a:rPr lang="en-US" altLang="zh-CN" sz="2000" b="0" dirty="0">
                <a:solidFill>
                  <a:srgbClr val="FF0000"/>
                </a:solidFill>
                <a:latin typeface="+mn-lt"/>
              </a:rPr>
              <a:t>CWD</a:t>
            </a:r>
            <a:r>
              <a:rPr lang="en-US" altLang="zh-CN" sz="2000" b="0" dirty="0">
                <a:solidFill>
                  <a:srgbClr val="000000"/>
                </a:solidFill>
                <a:latin typeface="+mn-lt"/>
              </a:rPr>
              <a:t>              </a:t>
            </a:r>
            <a:r>
              <a:rPr lang="zh-CN" altLang="en-US" sz="2000" b="0" dirty="0">
                <a:solidFill>
                  <a:srgbClr val="000000"/>
                </a:solidFill>
                <a:latin typeface="+mn-lt"/>
              </a:rPr>
              <a:t>；</a:t>
            </a:r>
            <a:r>
              <a:rPr lang="en-US" altLang="zh-CN" sz="2000" b="0" dirty="0">
                <a:solidFill>
                  <a:srgbClr val="000000"/>
                </a:solidFill>
                <a:latin typeface="+mn-lt"/>
              </a:rPr>
              <a:t>Z →</a:t>
            </a:r>
            <a:r>
              <a:rPr lang="zh-CN" altLang="en-US" sz="2000" b="0" dirty="0">
                <a:solidFill>
                  <a:srgbClr val="000000"/>
                </a:solidFill>
                <a:latin typeface="+mn-lt"/>
              </a:rPr>
              <a:t>（</a:t>
            </a:r>
            <a:r>
              <a:rPr lang="en-US" altLang="zh-CN" sz="2000" b="0" dirty="0">
                <a:solidFill>
                  <a:srgbClr val="000000"/>
                </a:solidFill>
                <a:latin typeface="+mn-lt"/>
              </a:rPr>
              <a:t>DX</a:t>
            </a:r>
            <a:r>
              <a:rPr lang="zh-CN" altLang="en-US" sz="2000" b="0" dirty="0">
                <a:solidFill>
                  <a:srgbClr val="000000"/>
                </a:solidFill>
                <a:latin typeface="+mn-lt"/>
              </a:rPr>
              <a:t>，</a:t>
            </a:r>
            <a:r>
              <a:rPr lang="en-US" altLang="zh-CN" sz="2000" b="0" dirty="0">
                <a:solidFill>
                  <a:srgbClr val="000000"/>
                </a:solidFill>
                <a:latin typeface="+mn-lt"/>
              </a:rPr>
              <a:t>AX</a:t>
            </a:r>
            <a:r>
              <a:rPr lang="zh-CN" altLang="en-US" sz="2000" b="0" dirty="0">
                <a:solidFill>
                  <a:srgbClr val="000000"/>
                </a:solidFill>
                <a:latin typeface="+mn-lt"/>
              </a:rPr>
              <a:t>）</a:t>
            </a:r>
          </a:p>
          <a:p>
            <a:pPr eaLnBrk="0" hangingPunct="0"/>
            <a:r>
              <a:rPr lang="en-US" altLang="zh-CN" sz="2000" b="0" dirty="0">
                <a:solidFill>
                  <a:srgbClr val="000000"/>
                </a:solidFill>
                <a:latin typeface="+mn-lt"/>
              </a:rPr>
              <a:t>ADD   CX, AX</a:t>
            </a:r>
          </a:p>
          <a:p>
            <a:pPr eaLnBrk="0" hangingPunct="0"/>
            <a:r>
              <a:rPr lang="en-US" altLang="zh-CN" sz="2000" b="0" dirty="0">
                <a:solidFill>
                  <a:srgbClr val="FF0000"/>
                </a:solidFill>
                <a:latin typeface="+mn-lt"/>
              </a:rPr>
              <a:t>ADC</a:t>
            </a:r>
            <a:r>
              <a:rPr lang="en-US" altLang="zh-CN" sz="2000" b="0" dirty="0">
                <a:solidFill>
                  <a:srgbClr val="000000"/>
                </a:solidFill>
                <a:latin typeface="+mn-lt"/>
              </a:rPr>
              <a:t>   BX, DX     ;  x*</a:t>
            </a:r>
            <a:r>
              <a:rPr lang="en-US" altLang="zh-CN" sz="2000" b="0" dirty="0" err="1">
                <a:solidFill>
                  <a:srgbClr val="000000"/>
                </a:solidFill>
                <a:latin typeface="+mn-lt"/>
              </a:rPr>
              <a:t>y+z</a:t>
            </a:r>
            <a:r>
              <a:rPr lang="en-US" altLang="zh-CN" sz="2000" b="0" dirty="0">
                <a:solidFill>
                  <a:srgbClr val="000000"/>
                </a:solidFill>
                <a:latin typeface="+mn-lt"/>
              </a:rPr>
              <a:t> →</a:t>
            </a:r>
            <a:r>
              <a:rPr lang="zh-CN" altLang="en-US" sz="2000" b="0" dirty="0">
                <a:solidFill>
                  <a:srgbClr val="000000"/>
                </a:solidFill>
                <a:latin typeface="+mn-lt"/>
              </a:rPr>
              <a:t>（</a:t>
            </a:r>
            <a:r>
              <a:rPr lang="en-US" altLang="zh-CN" sz="2000" b="0" dirty="0">
                <a:solidFill>
                  <a:srgbClr val="000000"/>
                </a:solidFill>
                <a:latin typeface="+mn-lt"/>
              </a:rPr>
              <a:t>BX</a:t>
            </a:r>
            <a:r>
              <a:rPr lang="zh-CN" altLang="en-US" sz="2000" b="0" dirty="0">
                <a:solidFill>
                  <a:srgbClr val="000000"/>
                </a:solidFill>
                <a:latin typeface="+mn-lt"/>
              </a:rPr>
              <a:t>，</a:t>
            </a:r>
            <a:r>
              <a:rPr lang="en-US" altLang="zh-CN" sz="2000" b="0" dirty="0">
                <a:solidFill>
                  <a:srgbClr val="000000"/>
                </a:solidFill>
                <a:latin typeface="+mn-lt"/>
              </a:rPr>
              <a:t>CX</a:t>
            </a:r>
            <a:r>
              <a:rPr lang="zh-CN" altLang="en-US" sz="2000" b="0" dirty="0">
                <a:solidFill>
                  <a:srgbClr val="000000"/>
                </a:solidFill>
                <a:latin typeface="+mn-lt"/>
              </a:rPr>
              <a:t>）</a:t>
            </a:r>
          </a:p>
          <a:p>
            <a:pPr eaLnBrk="0" hangingPunct="0"/>
            <a:r>
              <a:rPr lang="en-US" altLang="zh-CN" sz="2000" b="0" dirty="0">
                <a:solidFill>
                  <a:srgbClr val="000000"/>
                </a:solidFill>
                <a:latin typeface="+mn-lt"/>
              </a:rPr>
              <a:t>SUB   CX, 540 </a:t>
            </a:r>
          </a:p>
          <a:p>
            <a:pPr eaLnBrk="0" hangingPunct="0"/>
            <a:r>
              <a:rPr lang="en-US" altLang="zh-CN" sz="2000" b="0" dirty="0">
                <a:solidFill>
                  <a:srgbClr val="FF0000"/>
                </a:solidFill>
                <a:latin typeface="+mn-lt"/>
              </a:rPr>
              <a:t>SBB</a:t>
            </a:r>
            <a:r>
              <a:rPr lang="en-US" altLang="zh-CN" sz="2000" b="0" dirty="0">
                <a:solidFill>
                  <a:srgbClr val="000000"/>
                </a:solidFill>
                <a:latin typeface="+mn-lt"/>
              </a:rPr>
              <a:t>   BX, 0      ;  x*y+z-540</a:t>
            </a:r>
          </a:p>
          <a:p>
            <a:pPr eaLnBrk="0" hangingPunct="0"/>
            <a:r>
              <a:rPr lang="en-US" altLang="zh-CN" sz="2000" b="0" dirty="0">
                <a:solidFill>
                  <a:srgbClr val="000000"/>
                </a:solidFill>
                <a:latin typeface="+mn-lt"/>
              </a:rPr>
              <a:t>MOV   AX, V</a:t>
            </a:r>
          </a:p>
          <a:p>
            <a:pPr eaLnBrk="0" hangingPunct="0"/>
            <a:r>
              <a:rPr lang="en-US" altLang="zh-CN" sz="2000" b="0" dirty="0">
                <a:solidFill>
                  <a:srgbClr val="FF0000"/>
                </a:solidFill>
                <a:latin typeface="+mn-lt"/>
              </a:rPr>
              <a:t>CWD</a:t>
            </a:r>
            <a:r>
              <a:rPr lang="en-US" altLang="zh-CN" sz="2000" b="0" dirty="0">
                <a:solidFill>
                  <a:srgbClr val="000000"/>
                </a:solidFill>
                <a:latin typeface="+mn-lt"/>
              </a:rPr>
              <a:t>              </a:t>
            </a:r>
            <a:r>
              <a:rPr lang="zh-CN" altLang="en-US" sz="2000" b="0" dirty="0">
                <a:solidFill>
                  <a:srgbClr val="000000"/>
                </a:solidFill>
                <a:latin typeface="+mn-lt"/>
              </a:rPr>
              <a:t>；</a:t>
            </a:r>
            <a:r>
              <a:rPr lang="en-US" altLang="zh-CN" sz="2000" b="0" dirty="0">
                <a:solidFill>
                  <a:srgbClr val="000000"/>
                </a:solidFill>
                <a:latin typeface="+mn-lt"/>
              </a:rPr>
              <a:t>V →</a:t>
            </a:r>
            <a:r>
              <a:rPr lang="zh-CN" altLang="en-US" sz="2000" b="0" dirty="0">
                <a:solidFill>
                  <a:srgbClr val="000000"/>
                </a:solidFill>
                <a:latin typeface="+mn-lt"/>
              </a:rPr>
              <a:t>（</a:t>
            </a:r>
            <a:r>
              <a:rPr lang="en-US" altLang="zh-CN" sz="2000" b="0" dirty="0">
                <a:solidFill>
                  <a:srgbClr val="000000"/>
                </a:solidFill>
                <a:latin typeface="+mn-lt"/>
              </a:rPr>
              <a:t>DX</a:t>
            </a:r>
            <a:r>
              <a:rPr lang="zh-CN" altLang="en-US" sz="2000" b="0" dirty="0">
                <a:solidFill>
                  <a:srgbClr val="000000"/>
                </a:solidFill>
                <a:latin typeface="+mn-lt"/>
              </a:rPr>
              <a:t>，</a:t>
            </a:r>
            <a:r>
              <a:rPr lang="en-US" altLang="zh-CN" sz="2000" b="0" dirty="0">
                <a:solidFill>
                  <a:srgbClr val="000000"/>
                </a:solidFill>
                <a:latin typeface="+mn-lt"/>
              </a:rPr>
              <a:t>AX</a:t>
            </a:r>
            <a:r>
              <a:rPr lang="zh-CN" altLang="en-US" sz="2000" b="0" dirty="0">
                <a:solidFill>
                  <a:srgbClr val="000000"/>
                </a:solidFill>
                <a:latin typeface="+mn-lt"/>
              </a:rPr>
              <a:t>）</a:t>
            </a:r>
          </a:p>
          <a:p>
            <a:pPr eaLnBrk="0" hangingPunct="0"/>
            <a:r>
              <a:rPr lang="en-US" altLang="zh-CN" sz="2000" b="0" dirty="0">
                <a:solidFill>
                  <a:srgbClr val="000000"/>
                </a:solidFill>
                <a:latin typeface="+mn-lt"/>
              </a:rPr>
              <a:t>SUB   AX, CX</a:t>
            </a:r>
          </a:p>
          <a:p>
            <a:pPr eaLnBrk="0" hangingPunct="0"/>
            <a:r>
              <a:rPr lang="en-US" altLang="zh-CN" sz="2000" b="0" dirty="0">
                <a:solidFill>
                  <a:srgbClr val="FF0000"/>
                </a:solidFill>
                <a:latin typeface="+mn-lt"/>
              </a:rPr>
              <a:t>SBB</a:t>
            </a:r>
            <a:r>
              <a:rPr lang="en-US" altLang="zh-CN" sz="2000" b="0" dirty="0">
                <a:solidFill>
                  <a:srgbClr val="000000"/>
                </a:solidFill>
                <a:latin typeface="+mn-lt"/>
              </a:rPr>
              <a:t>   DX, BX     ;  v-(x*y+z-540)</a:t>
            </a:r>
          </a:p>
          <a:p>
            <a:pPr eaLnBrk="0" hangingPunct="0"/>
            <a:r>
              <a:rPr lang="en-US" altLang="zh-CN" sz="2000" b="0" dirty="0">
                <a:solidFill>
                  <a:srgbClr val="000000"/>
                </a:solidFill>
                <a:latin typeface="+mn-lt"/>
              </a:rPr>
              <a:t>IDIV  X          ;  (v-(x*y+z-540))/x→</a:t>
            </a:r>
            <a:r>
              <a:rPr lang="zh-CN" altLang="en-US" sz="2000" b="0" dirty="0">
                <a:solidFill>
                  <a:srgbClr val="000000"/>
                </a:solidFill>
                <a:latin typeface="+mn-lt"/>
              </a:rPr>
              <a:t>（</a:t>
            </a:r>
            <a:r>
              <a:rPr lang="en-US" altLang="zh-CN" sz="2000" b="0" dirty="0">
                <a:solidFill>
                  <a:srgbClr val="000000"/>
                </a:solidFill>
                <a:latin typeface="+mn-lt"/>
              </a:rPr>
              <a:t>AX</a:t>
            </a:r>
            <a:r>
              <a:rPr lang="zh-CN" altLang="en-US" sz="2000" b="0" dirty="0">
                <a:solidFill>
                  <a:srgbClr val="000000"/>
                </a:solidFill>
                <a:latin typeface="+mn-lt"/>
              </a:rPr>
              <a:t>），余数</a:t>
            </a:r>
            <a:r>
              <a:rPr lang="en-US" altLang="zh-CN" sz="2000" b="0" dirty="0">
                <a:solidFill>
                  <a:srgbClr val="000000"/>
                </a:solidFill>
                <a:latin typeface="+mn-lt"/>
              </a:rPr>
              <a:t>→</a:t>
            </a:r>
            <a:r>
              <a:rPr lang="zh-CN" altLang="en-US" sz="2000" b="0" dirty="0">
                <a:solidFill>
                  <a:srgbClr val="000000"/>
                </a:solidFill>
                <a:latin typeface="+mn-lt"/>
              </a:rPr>
              <a:t>（</a:t>
            </a:r>
            <a:r>
              <a:rPr lang="en-US" altLang="zh-CN" sz="2000" b="0" dirty="0">
                <a:solidFill>
                  <a:srgbClr val="000000"/>
                </a:solidFill>
                <a:latin typeface="+mn-lt"/>
              </a:rPr>
              <a:t>DX</a:t>
            </a:r>
            <a:r>
              <a:rPr lang="zh-CN" altLang="en-US" sz="2000" b="0" dirty="0">
                <a:solidFill>
                  <a:srgbClr val="000000"/>
                </a:solidFill>
                <a:latin typeface="+mn-lt"/>
              </a:rPr>
              <a:t>）</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算术指令</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4&amp;5</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的指令系统</a:t>
            </a:r>
          </a:p>
        </p:txBody>
      </p:sp>
      <p:sp>
        <p:nvSpPr>
          <p:cNvPr id="3" name="文本框 2"/>
          <p:cNvSpPr txBox="1"/>
          <p:nvPr/>
        </p:nvSpPr>
        <p:spPr>
          <a:xfrm>
            <a:off x="899592" y="1376772"/>
            <a:ext cx="4824536"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t>8086/8088</a:t>
            </a:r>
            <a:r>
              <a:rPr lang="zh-CN" altLang="en-US" dirty="0"/>
              <a:t>指令概述</a:t>
            </a:r>
          </a:p>
          <a:p>
            <a:pPr marL="342900" indent="-342900">
              <a:lnSpc>
                <a:spcPct val="160000"/>
              </a:lnSpc>
              <a:buClr>
                <a:srgbClr val="FF3300"/>
              </a:buClr>
              <a:buFont typeface="Wingdings" panose="05000000000000000000" charset="0"/>
              <a:buChar char=""/>
            </a:pPr>
            <a:r>
              <a:rPr lang="zh-CN" altLang="en-US" dirty="0"/>
              <a:t>数据传送指令</a:t>
            </a:r>
          </a:p>
          <a:p>
            <a:pPr marL="342900" indent="-342900">
              <a:lnSpc>
                <a:spcPct val="160000"/>
              </a:lnSpc>
              <a:buClr>
                <a:srgbClr val="FF3300"/>
              </a:buClr>
              <a:buFont typeface="Wingdings" panose="05000000000000000000" charset="0"/>
              <a:buChar char=""/>
            </a:pPr>
            <a:r>
              <a:rPr lang="zh-CN" altLang="en-US" dirty="0"/>
              <a:t>算术指令</a:t>
            </a:r>
          </a:p>
          <a:p>
            <a:pPr marL="342900" indent="-342900">
              <a:lnSpc>
                <a:spcPct val="160000"/>
              </a:lnSpc>
              <a:buClr>
                <a:srgbClr val="FF3300"/>
              </a:buClr>
              <a:buFont typeface="Wingdings" panose="05000000000000000000" charset="0"/>
              <a:buChar char=""/>
            </a:pPr>
            <a:r>
              <a:rPr lang="zh-CN" altLang="en-US" dirty="0">
                <a:solidFill>
                  <a:srgbClr val="FF0000"/>
                </a:solidFill>
              </a:rPr>
              <a:t>逻辑指令</a:t>
            </a:r>
          </a:p>
          <a:p>
            <a:pPr marL="342900" indent="-342900">
              <a:lnSpc>
                <a:spcPct val="160000"/>
              </a:lnSpc>
              <a:buClr>
                <a:srgbClr val="FF3300"/>
              </a:buClr>
              <a:buFont typeface="Wingdings" panose="05000000000000000000" charset="0"/>
              <a:buChar char=""/>
            </a:pPr>
            <a:r>
              <a:rPr lang="zh-CN" altLang="en-US" dirty="0"/>
              <a:t>串处理指令</a:t>
            </a:r>
          </a:p>
          <a:p>
            <a:pPr marL="342900" indent="-342900">
              <a:lnSpc>
                <a:spcPct val="160000"/>
              </a:lnSpc>
              <a:buClr>
                <a:srgbClr val="FF3300"/>
              </a:buClr>
              <a:buFont typeface="Wingdings" panose="05000000000000000000" charset="0"/>
              <a:buChar char=""/>
            </a:pPr>
            <a:r>
              <a:rPr lang="zh-CN" altLang="en-US" dirty="0"/>
              <a:t>处理机控制与杂项操作指令</a:t>
            </a:r>
            <a:endParaRPr lang="zh-CN" altLang="en-US" dirty="0">
              <a:sym typeface="+mn-ea"/>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67585"/>
          <p:cNvSpPr/>
          <p:nvPr/>
        </p:nvSpPr>
        <p:spPr>
          <a:xfrm>
            <a:off x="1475656" y="1448780"/>
            <a:ext cx="6705600" cy="3170099"/>
          </a:xfrm>
          <a:prstGeom prst="rect">
            <a:avLst/>
          </a:prstGeom>
          <a:noFill/>
          <a:ln w="12700">
            <a:noFill/>
          </a:ln>
        </p:spPr>
        <p:txBody>
          <a:bodyPr>
            <a:spAutoFit/>
          </a:bodyPr>
          <a:lstStyle/>
          <a:p>
            <a:pPr>
              <a:spcBef>
                <a:spcPct val="50000"/>
              </a:spcBef>
              <a:buClr>
                <a:schemeClr val="tx2"/>
              </a:buClr>
              <a:buSzPct val="90000"/>
            </a:pPr>
            <a:r>
              <a:rPr lang="zh-CN" altLang="en-US" sz="2000" b="0" dirty="0">
                <a:solidFill>
                  <a:srgbClr val="000000"/>
                </a:solidFill>
                <a:latin typeface="+mn-lt"/>
              </a:rPr>
              <a:t>逻辑指令：</a:t>
            </a:r>
          </a:p>
          <a:p>
            <a:pPr>
              <a:spcBef>
                <a:spcPct val="50000"/>
              </a:spcBef>
              <a:buClr>
                <a:schemeClr val="tx2"/>
              </a:buClr>
              <a:buSzPct val="90000"/>
            </a:pPr>
            <a:endParaRPr lang="zh-CN" altLang="en-US" sz="2000" b="0" dirty="0">
              <a:solidFill>
                <a:srgbClr val="000000"/>
              </a:solidFill>
              <a:latin typeface="+mn-lt"/>
              <a:sym typeface="Symbol" panose="05050102010706020507" pitchFamily="18" charset="2"/>
            </a:endParaRPr>
          </a:p>
          <a:p>
            <a:pPr>
              <a:spcBef>
                <a:spcPct val="50000"/>
              </a:spcBef>
              <a:buClr>
                <a:schemeClr val="tx2"/>
              </a:buClr>
              <a:buSzPct val="90000"/>
            </a:pPr>
            <a:r>
              <a:rPr lang="zh-CN" altLang="en-US" sz="2000" b="0" dirty="0">
                <a:solidFill>
                  <a:srgbClr val="000000"/>
                </a:solidFill>
                <a:latin typeface="+mn-lt"/>
                <a:sym typeface="Symbol" panose="05050102010706020507" pitchFamily="18" charset="2"/>
              </a:rPr>
              <a:t>      </a:t>
            </a:r>
            <a:r>
              <a:rPr lang="en-US" altLang="zh-CN" sz="2000" b="0" dirty="0">
                <a:solidFill>
                  <a:srgbClr val="000000"/>
                </a:solidFill>
                <a:latin typeface="+mn-lt"/>
                <a:sym typeface="Symbol" panose="05050102010706020507" pitchFamily="18" charset="2"/>
              </a:rPr>
              <a:t>   </a:t>
            </a:r>
            <a:r>
              <a:rPr lang="zh-CN" altLang="en-US" sz="2000" b="0" dirty="0">
                <a:solidFill>
                  <a:srgbClr val="000000"/>
                </a:solidFill>
                <a:latin typeface="+mn-lt"/>
              </a:rPr>
              <a:t>逻辑运算指令</a:t>
            </a:r>
          </a:p>
          <a:p>
            <a:pPr>
              <a:spcBef>
                <a:spcPct val="50000"/>
              </a:spcBef>
              <a:buClr>
                <a:schemeClr val="tx2"/>
              </a:buClr>
              <a:buSzPct val="90000"/>
            </a:pPr>
            <a:r>
              <a:rPr lang="zh-CN" altLang="en-US" sz="2000" b="0" dirty="0">
                <a:solidFill>
                  <a:srgbClr val="000000"/>
                </a:solidFill>
                <a:latin typeface="+mn-lt"/>
              </a:rPr>
              <a:t>         </a:t>
            </a:r>
            <a:r>
              <a:rPr lang="en-US" altLang="zh-CN" sz="2000" b="0" dirty="0">
                <a:solidFill>
                  <a:srgbClr val="000000"/>
                </a:solidFill>
                <a:latin typeface="+mn-lt"/>
              </a:rPr>
              <a:t>AND</a:t>
            </a:r>
            <a:r>
              <a:rPr lang="zh-CN" altLang="en-US" sz="2000" b="0" dirty="0">
                <a:solidFill>
                  <a:srgbClr val="000000"/>
                </a:solidFill>
                <a:latin typeface="+mn-lt"/>
              </a:rPr>
              <a:t>、</a:t>
            </a:r>
            <a:r>
              <a:rPr lang="en-US" altLang="zh-CN" sz="2000" b="0" dirty="0">
                <a:solidFill>
                  <a:srgbClr val="000000"/>
                </a:solidFill>
                <a:latin typeface="+mn-lt"/>
              </a:rPr>
              <a:t>OR</a:t>
            </a:r>
            <a:r>
              <a:rPr lang="zh-CN" altLang="en-US" sz="2000" b="0" dirty="0">
                <a:solidFill>
                  <a:srgbClr val="000000"/>
                </a:solidFill>
                <a:latin typeface="+mn-lt"/>
              </a:rPr>
              <a:t>、</a:t>
            </a:r>
            <a:r>
              <a:rPr lang="en-US" altLang="zh-CN" sz="2000" b="0" dirty="0">
                <a:solidFill>
                  <a:srgbClr val="000000"/>
                </a:solidFill>
                <a:latin typeface="+mn-lt"/>
              </a:rPr>
              <a:t>NOT</a:t>
            </a:r>
            <a:r>
              <a:rPr lang="zh-CN" altLang="en-US" sz="2000" b="0" dirty="0">
                <a:solidFill>
                  <a:srgbClr val="000000"/>
                </a:solidFill>
                <a:latin typeface="+mn-lt"/>
              </a:rPr>
              <a:t>、</a:t>
            </a:r>
            <a:r>
              <a:rPr lang="en-US" altLang="zh-CN" sz="2000" b="0" dirty="0">
                <a:solidFill>
                  <a:srgbClr val="000000"/>
                </a:solidFill>
                <a:latin typeface="+mn-lt"/>
              </a:rPr>
              <a:t>XOR</a:t>
            </a:r>
            <a:r>
              <a:rPr lang="zh-CN" altLang="en-US" sz="2000" b="0" dirty="0">
                <a:solidFill>
                  <a:srgbClr val="000000"/>
                </a:solidFill>
                <a:latin typeface="+mn-lt"/>
              </a:rPr>
              <a:t>、</a:t>
            </a:r>
            <a:r>
              <a:rPr lang="en-US" altLang="zh-CN" sz="2000" b="0" dirty="0">
                <a:solidFill>
                  <a:srgbClr val="000000"/>
                </a:solidFill>
                <a:latin typeface="+mn-lt"/>
              </a:rPr>
              <a:t>TEST </a:t>
            </a:r>
          </a:p>
          <a:p>
            <a:pPr>
              <a:spcBef>
                <a:spcPct val="50000"/>
              </a:spcBef>
            </a:pPr>
            <a:r>
              <a:rPr lang="en-US" altLang="zh-CN" sz="2000" b="0" dirty="0">
                <a:solidFill>
                  <a:srgbClr val="000000"/>
                </a:solidFill>
                <a:latin typeface="+mn-lt"/>
                <a:sym typeface="Symbol" panose="05050102010706020507" pitchFamily="18" charset="2"/>
              </a:rPr>
              <a:t>         </a:t>
            </a:r>
            <a:r>
              <a:rPr lang="zh-CN" altLang="en-US" sz="2000" b="0" dirty="0">
                <a:solidFill>
                  <a:srgbClr val="000000"/>
                </a:solidFill>
                <a:latin typeface="+mn-lt"/>
              </a:rPr>
              <a:t>移位指令和循环移位指令</a:t>
            </a:r>
          </a:p>
          <a:p>
            <a:pPr>
              <a:spcBef>
                <a:spcPct val="50000"/>
              </a:spcBef>
            </a:pPr>
            <a:r>
              <a:rPr lang="zh-CN" altLang="en-US" sz="2000" b="0" dirty="0">
                <a:solidFill>
                  <a:srgbClr val="000000"/>
                </a:solidFill>
                <a:latin typeface="+mn-lt"/>
              </a:rPr>
              <a:t>         </a:t>
            </a:r>
            <a:r>
              <a:rPr lang="en-US" altLang="zh-CN" sz="2000" b="0" dirty="0">
                <a:solidFill>
                  <a:srgbClr val="000000"/>
                </a:solidFill>
                <a:latin typeface="+mn-lt"/>
              </a:rPr>
              <a:t>SHL</a:t>
            </a:r>
            <a:r>
              <a:rPr lang="zh-CN" altLang="en-US" sz="2000" b="0" dirty="0">
                <a:solidFill>
                  <a:srgbClr val="000000"/>
                </a:solidFill>
                <a:latin typeface="+mn-lt"/>
              </a:rPr>
              <a:t>、</a:t>
            </a:r>
            <a:r>
              <a:rPr lang="en-US" altLang="zh-CN" sz="2000" b="0" dirty="0">
                <a:solidFill>
                  <a:srgbClr val="000000"/>
                </a:solidFill>
                <a:latin typeface="+mn-lt"/>
              </a:rPr>
              <a:t>SHR </a:t>
            </a:r>
            <a:r>
              <a:rPr lang="zh-CN" altLang="en-US" sz="2000" b="0" dirty="0">
                <a:solidFill>
                  <a:srgbClr val="000000"/>
                </a:solidFill>
                <a:latin typeface="+mn-lt"/>
              </a:rPr>
              <a:t>、 </a:t>
            </a:r>
            <a:r>
              <a:rPr lang="en-US" altLang="zh-CN" sz="2000" b="0" dirty="0">
                <a:solidFill>
                  <a:srgbClr val="000000"/>
                </a:solidFill>
                <a:latin typeface="+mn-lt"/>
              </a:rPr>
              <a:t>SAL </a:t>
            </a:r>
            <a:r>
              <a:rPr lang="zh-CN" altLang="en-US" sz="2000" b="0" dirty="0">
                <a:solidFill>
                  <a:srgbClr val="000000"/>
                </a:solidFill>
                <a:latin typeface="+mn-lt"/>
              </a:rPr>
              <a:t>、</a:t>
            </a:r>
            <a:r>
              <a:rPr lang="en-US" altLang="zh-CN" sz="2000" b="0" dirty="0">
                <a:solidFill>
                  <a:srgbClr val="000000"/>
                </a:solidFill>
                <a:latin typeface="+mn-lt"/>
              </a:rPr>
              <a:t>SAR</a:t>
            </a:r>
            <a:r>
              <a:rPr lang="zh-CN" altLang="en-US" sz="2000" b="0" dirty="0">
                <a:solidFill>
                  <a:srgbClr val="000000"/>
                </a:solidFill>
                <a:latin typeface="+mn-lt"/>
              </a:rPr>
              <a:t>、</a:t>
            </a:r>
          </a:p>
          <a:p>
            <a:pPr>
              <a:spcBef>
                <a:spcPct val="50000"/>
              </a:spcBef>
            </a:pPr>
            <a:r>
              <a:rPr lang="zh-CN" altLang="en-US" sz="2000" b="0" dirty="0">
                <a:solidFill>
                  <a:srgbClr val="000000"/>
                </a:solidFill>
                <a:latin typeface="+mn-lt"/>
              </a:rPr>
              <a:t>          </a:t>
            </a:r>
            <a:r>
              <a:rPr lang="en-US" altLang="zh-CN" sz="2000" b="0" dirty="0">
                <a:solidFill>
                  <a:srgbClr val="000000"/>
                </a:solidFill>
                <a:latin typeface="+mn-lt"/>
              </a:rPr>
              <a:t>ROL</a:t>
            </a:r>
            <a:r>
              <a:rPr lang="zh-CN" altLang="en-US" sz="2000" b="0" dirty="0">
                <a:solidFill>
                  <a:srgbClr val="000000"/>
                </a:solidFill>
                <a:latin typeface="+mn-lt"/>
              </a:rPr>
              <a:t>、</a:t>
            </a:r>
            <a:r>
              <a:rPr lang="en-US" altLang="zh-CN" sz="2000" b="0" dirty="0">
                <a:solidFill>
                  <a:srgbClr val="000000"/>
                </a:solidFill>
                <a:latin typeface="+mn-lt"/>
              </a:rPr>
              <a:t>ROR</a:t>
            </a:r>
            <a:r>
              <a:rPr lang="zh-CN" altLang="en-US" sz="2000" b="0" dirty="0">
                <a:solidFill>
                  <a:srgbClr val="000000"/>
                </a:solidFill>
                <a:latin typeface="+mn-lt"/>
              </a:rPr>
              <a:t>、</a:t>
            </a:r>
            <a:r>
              <a:rPr lang="en-US" altLang="zh-CN" sz="2000" b="0" dirty="0">
                <a:solidFill>
                  <a:srgbClr val="000000"/>
                </a:solidFill>
                <a:latin typeface="+mn-lt"/>
              </a:rPr>
              <a:t>RCL</a:t>
            </a:r>
            <a:r>
              <a:rPr lang="zh-CN" altLang="en-US" sz="2000" b="0" dirty="0">
                <a:solidFill>
                  <a:srgbClr val="000000"/>
                </a:solidFill>
                <a:latin typeface="+mn-lt"/>
              </a:rPr>
              <a:t>、</a:t>
            </a:r>
            <a:r>
              <a:rPr lang="en-US" altLang="zh-CN" sz="2000" b="0" dirty="0">
                <a:solidFill>
                  <a:srgbClr val="000000"/>
                </a:solidFill>
                <a:latin typeface="+mn-lt"/>
              </a:rPr>
              <a:t>RCR</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逻辑指令</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8609"/>
          <p:cNvSpPr/>
          <p:nvPr/>
        </p:nvSpPr>
        <p:spPr>
          <a:xfrm>
            <a:off x="755576" y="1718523"/>
            <a:ext cx="7272808" cy="4832092"/>
          </a:xfrm>
          <a:prstGeom prst="rect">
            <a:avLst/>
          </a:prstGeom>
          <a:noFill/>
          <a:ln w="12700">
            <a:noFill/>
          </a:ln>
        </p:spPr>
        <p:txBody>
          <a:bodyPr wrap="square" anchor="ctr">
            <a:spAutoFit/>
          </a:bodyPr>
          <a:lstStyle/>
          <a:p>
            <a:pPr eaLnBrk="0" hangingPunct="0"/>
            <a:r>
              <a:rPr lang="zh-CN" altLang="en-US" sz="2200" b="1" dirty="0">
                <a:solidFill>
                  <a:srgbClr val="000000"/>
                </a:solidFill>
                <a:latin typeface="Times New Roman" panose="02020603050405020304" pitchFamily="18" charset="0"/>
              </a:rPr>
              <a:t>逻辑非指令：</a:t>
            </a:r>
            <a:r>
              <a:rPr lang="en-US" altLang="zh-CN" sz="2200" b="1" dirty="0">
                <a:solidFill>
                  <a:srgbClr val="000000"/>
                </a:solidFill>
                <a:latin typeface="Times New Roman" panose="02020603050405020304" pitchFamily="18" charset="0"/>
              </a:rPr>
              <a:t>NOT  OPR                       </a:t>
            </a:r>
            <a:r>
              <a:rPr lang="en-US" altLang="zh-CN" sz="1800" b="1" dirty="0">
                <a:solidFill>
                  <a:srgbClr val="000000"/>
                </a:solidFill>
                <a:latin typeface="Times New Roman" panose="02020603050405020304" pitchFamily="18" charset="0"/>
              </a:rPr>
              <a:t>*  OPR</a:t>
            </a:r>
            <a:r>
              <a:rPr lang="zh-CN" altLang="zh-CN" sz="1800" b="1" dirty="0">
                <a:solidFill>
                  <a:srgbClr val="000000"/>
                </a:solidFill>
                <a:latin typeface="Times New Roman" panose="02020603050405020304" pitchFamily="18" charset="0"/>
                <a:ea typeface="楷体_GB2312" pitchFamily="49" charset="-122"/>
              </a:rPr>
              <a:t>不能为立即数</a:t>
            </a:r>
            <a:endParaRPr lang="en-US" altLang="zh-CN" sz="1800" b="1" dirty="0">
              <a:solidFill>
                <a:srgbClr val="000000"/>
              </a:solidFill>
              <a:latin typeface="Times New Roman" panose="02020603050405020304" pitchFamily="18" charset="0"/>
            </a:endParaRPr>
          </a:p>
          <a:p>
            <a:pPr eaLnBrk="0" hangingPunct="0"/>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(OPR) </a:t>
            </a:r>
            <a:r>
              <a:rPr lang="en-US" altLang="zh-CN" sz="2200" b="1" dirty="0">
                <a:solidFill>
                  <a:srgbClr val="000000"/>
                </a:solidFill>
                <a:latin typeface="Times New Roman" panose="02020603050405020304" pitchFamily="18" charset="0"/>
                <a:sym typeface="Symbol" panose="05050102010706020507" pitchFamily="18" charset="2"/>
              </a:rPr>
              <a:t></a:t>
            </a:r>
            <a:r>
              <a:rPr lang="en-US" altLang="zh-CN" sz="2200" b="1" dirty="0">
                <a:solidFill>
                  <a:srgbClr val="000000"/>
                </a:solidFill>
                <a:latin typeface="Times New Roman" panose="02020603050405020304" pitchFamily="18" charset="0"/>
              </a:rPr>
              <a:t> (OPR)</a:t>
            </a:r>
            <a:r>
              <a:rPr lang="zh-CN" altLang="en-US" sz="2200" b="1" dirty="0">
                <a:solidFill>
                  <a:srgbClr val="000000"/>
                </a:solidFill>
                <a:latin typeface="Times New Roman" panose="02020603050405020304" pitchFamily="18" charset="0"/>
              </a:rPr>
              <a:t>取反</a:t>
            </a:r>
            <a:r>
              <a:rPr lang="en-US" altLang="zh-CN" sz="2200" b="1" dirty="0">
                <a:solidFill>
                  <a:srgbClr val="000000"/>
                </a:solidFill>
                <a:latin typeface="Times New Roman" panose="02020603050405020304" pitchFamily="18" charset="0"/>
              </a:rPr>
              <a:t>      </a:t>
            </a:r>
            <a:r>
              <a:rPr lang="en-US" altLang="zh-CN" sz="1800" b="1" dirty="0">
                <a:solidFill>
                  <a:srgbClr val="000000"/>
                </a:solidFill>
                <a:latin typeface="Times New Roman" panose="02020603050405020304" pitchFamily="18" charset="0"/>
              </a:rPr>
              <a:t>*  </a:t>
            </a:r>
            <a:r>
              <a:rPr lang="zh-CN" altLang="zh-CN" sz="1800" b="1" dirty="0">
                <a:solidFill>
                  <a:srgbClr val="000000"/>
                </a:solidFill>
                <a:latin typeface="Times New Roman" panose="02020603050405020304" pitchFamily="18" charset="0"/>
                <a:ea typeface="楷体_GB2312" pitchFamily="49" charset="-122"/>
              </a:rPr>
              <a:t>不影响标志位</a:t>
            </a:r>
            <a:r>
              <a:rPr lang="en-US" altLang="zh-CN" sz="2200" b="1" dirty="0">
                <a:solidFill>
                  <a:srgbClr val="000000"/>
                </a:solidFill>
                <a:latin typeface="Times New Roman" panose="02020603050405020304" pitchFamily="18" charset="0"/>
              </a:rPr>
              <a:t> </a:t>
            </a:r>
          </a:p>
          <a:p>
            <a:pPr eaLnBrk="0" hangingPunct="0"/>
            <a:endParaRPr lang="en-US" altLang="zh-CN" sz="2200" b="1" dirty="0">
              <a:solidFill>
                <a:srgbClr val="000000"/>
              </a:solidFill>
              <a:latin typeface="Times New Roman" panose="02020603050405020304" pitchFamily="18" charset="0"/>
            </a:endParaRPr>
          </a:p>
          <a:p>
            <a:pPr eaLnBrk="0" hangingPunct="0"/>
            <a:r>
              <a:rPr lang="zh-CN" altLang="en-US" sz="2200" b="1" dirty="0">
                <a:solidFill>
                  <a:srgbClr val="000000"/>
                </a:solidFill>
                <a:latin typeface="Times New Roman" panose="02020603050405020304" pitchFamily="18" charset="0"/>
              </a:rPr>
              <a:t>逻辑与指令：</a:t>
            </a:r>
            <a:r>
              <a:rPr lang="en-US" altLang="zh-CN" sz="2200" b="1" dirty="0">
                <a:solidFill>
                  <a:srgbClr val="000000"/>
                </a:solidFill>
                <a:latin typeface="Times New Roman" panose="02020603050405020304" pitchFamily="18" charset="0"/>
              </a:rPr>
              <a:t>AND  DST, SRC</a:t>
            </a:r>
          </a:p>
          <a:p>
            <a:pPr eaLnBrk="0" hangingPunct="0"/>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(DST)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(DST)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(SRC)</a:t>
            </a:r>
          </a:p>
          <a:p>
            <a:pPr eaLnBrk="0" hangingPunct="0"/>
            <a:endParaRPr lang="en-US" altLang="zh-CN" sz="2200" b="1" dirty="0">
              <a:solidFill>
                <a:srgbClr val="000000"/>
              </a:solidFill>
              <a:latin typeface="Times New Roman" panose="02020603050405020304" pitchFamily="18" charset="0"/>
            </a:endParaRPr>
          </a:p>
          <a:p>
            <a:pPr eaLnBrk="0" hangingPunct="0"/>
            <a:r>
              <a:rPr lang="zh-CN" altLang="en-US" sz="2200" b="1" dirty="0">
                <a:solidFill>
                  <a:srgbClr val="000000"/>
                </a:solidFill>
                <a:latin typeface="Times New Roman" panose="02020603050405020304" pitchFamily="18" charset="0"/>
              </a:rPr>
              <a:t>逻辑或指令：</a:t>
            </a:r>
            <a:r>
              <a:rPr lang="en-US" altLang="zh-CN" sz="2200" b="1" dirty="0">
                <a:solidFill>
                  <a:srgbClr val="000000"/>
                </a:solidFill>
                <a:latin typeface="Times New Roman" panose="02020603050405020304" pitchFamily="18" charset="0"/>
              </a:rPr>
              <a:t>OR  DST, SRC</a:t>
            </a:r>
          </a:p>
          <a:p>
            <a:pPr eaLnBrk="0" hangingPunct="0"/>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(DST)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(DST)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(SRC)</a:t>
            </a:r>
          </a:p>
          <a:p>
            <a:pPr eaLnBrk="0" hangingPunct="0"/>
            <a:endParaRPr lang="en-US" altLang="zh-CN" sz="2200" b="1" dirty="0">
              <a:solidFill>
                <a:srgbClr val="000000"/>
              </a:solidFill>
              <a:latin typeface="Times New Roman" panose="02020603050405020304" pitchFamily="18" charset="0"/>
            </a:endParaRPr>
          </a:p>
          <a:p>
            <a:pPr eaLnBrk="0" hangingPunct="0"/>
            <a:r>
              <a:rPr lang="zh-CN" altLang="en-US" sz="2200" b="1" dirty="0">
                <a:solidFill>
                  <a:srgbClr val="000000"/>
                </a:solidFill>
                <a:latin typeface="Times New Roman" panose="02020603050405020304" pitchFamily="18" charset="0"/>
              </a:rPr>
              <a:t>异或指令：    </a:t>
            </a:r>
            <a:r>
              <a:rPr lang="en-US" altLang="zh-CN" sz="2200" b="1" dirty="0">
                <a:solidFill>
                  <a:srgbClr val="000000"/>
                </a:solidFill>
                <a:latin typeface="Times New Roman" panose="02020603050405020304" pitchFamily="18" charset="0"/>
              </a:rPr>
              <a:t>XOR  DST, SRC</a:t>
            </a:r>
          </a:p>
          <a:p>
            <a:pPr eaLnBrk="0" hangingPunct="0"/>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(DST)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(DST)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(SRC)</a:t>
            </a:r>
          </a:p>
          <a:p>
            <a:pPr eaLnBrk="0" hangingPunct="0"/>
            <a:endParaRPr lang="en-US" altLang="zh-CN" sz="2200" b="1" dirty="0">
              <a:solidFill>
                <a:srgbClr val="000000"/>
              </a:solidFill>
              <a:latin typeface="Times New Roman" panose="02020603050405020304" pitchFamily="18" charset="0"/>
            </a:endParaRPr>
          </a:p>
          <a:p>
            <a:pPr eaLnBrk="0" hangingPunct="0"/>
            <a:r>
              <a:rPr lang="zh-CN" altLang="en-US" sz="2200" b="1" dirty="0">
                <a:solidFill>
                  <a:srgbClr val="000000"/>
                </a:solidFill>
                <a:latin typeface="Times New Roman" panose="02020603050405020304" pitchFamily="18" charset="0"/>
              </a:rPr>
              <a:t>测试指令：    </a:t>
            </a:r>
            <a:r>
              <a:rPr lang="en-US" altLang="zh-CN" sz="2200" b="1" dirty="0">
                <a:solidFill>
                  <a:srgbClr val="000000"/>
                </a:solidFill>
                <a:latin typeface="Times New Roman" panose="02020603050405020304" pitchFamily="18" charset="0"/>
              </a:rPr>
              <a:t>TEST  OPR1, OPR2</a:t>
            </a:r>
            <a:br>
              <a:rPr lang="en-US" altLang="zh-CN" sz="2200" b="1" dirty="0">
                <a:solidFill>
                  <a:srgbClr val="000000"/>
                </a:solidFill>
                <a:latin typeface="Times New Roman" panose="02020603050405020304" pitchFamily="18" charset="0"/>
              </a:rPr>
            </a:br>
            <a:r>
              <a:rPr lang="zh-CN" altLang="en-US" sz="2200" b="1" dirty="0">
                <a:solidFill>
                  <a:srgbClr val="000000"/>
                </a:solidFill>
                <a:latin typeface="Times New Roman" panose="02020603050405020304" pitchFamily="18" charset="0"/>
              </a:rPr>
              <a:t>执行操作：    </a:t>
            </a:r>
            <a:r>
              <a:rPr lang="en-US" altLang="zh-CN" sz="2200" b="1" dirty="0">
                <a:solidFill>
                  <a:srgbClr val="000000"/>
                </a:solidFill>
                <a:latin typeface="Times New Roman" panose="02020603050405020304" pitchFamily="18" charset="0"/>
              </a:rPr>
              <a:t>(OPR1) </a:t>
            </a:r>
            <a:r>
              <a:rPr lang="en-US" altLang="zh-CN" sz="2200" b="1" dirty="0">
                <a:solidFill>
                  <a:srgbClr val="000000"/>
                </a:solidFill>
                <a:latin typeface="Times New Roman" panose="02020603050405020304" pitchFamily="18" charset="0"/>
                <a:sym typeface="Symbol" panose="05050102010706020507" pitchFamily="18" charset="2"/>
              </a:rPr>
              <a:t> </a:t>
            </a:r>
            <a:r>
              <a:rPr lang="en-US" altLang="zh-CN" sz="2200" b="1" dirty="0">
                <a:solidFill>
                  <a:srgbClr val="000000"/>
                </a:solidFill>
                <a:latin typeface="Times New Roman" panose="02020603050405020304" pitchFamily="18" charset="0"/>
              </a:rPr>
              <a:t>(OPR2)</a:t>
            </a:r>
          </a:p>
        </p:txBody>
      </p:sp>
      <p:sp>
        <p:nvSpPr>
          <p:cNvPr id="68611" name="右大括号 68610"/>
          <p:cNvSpPr/>
          <p:nvPr/>
        </p:nvSpPr>
        <p:spPr>
          <a:xfrm>
            <a:off x="5784776" y="2886794"/>
            <a:ext cx="228600" cy="3505200"/>
          </a:xfrm>
          <a:prstGeom prst="rightBrace">
            <a:avLst>
              <a:gd name="adj1" fmla="val 127777"/>
              <a:gd name="adj2" fmla="val 50000"/>
            </a:avLst>
          </a:prstGeom>
          <a:noFill/>
          <a:ln w="12700" cap="sq" cmpd="sng">
            <a:solidFill>
              <a:schemeClr val="bg2"/>
            </a:solidFill>
            <a:prstDash val="solid"/>
            <a:headEnd type="none" w="med" len="med"/>
            <a:tailEnd type="none" w="med" len="med"/>
          </a:ln>
        </p:spPr>
        <p:txBody>
          <a:bodyPr/>
          <a:lstStyle/>
          <a:p>
            <a:endParaRPr lang="zh-CN" altLang="en-US"/>
          </a:p>
        </p:txBody>
      </p:sp>
      <p:sp>
        <p:nvSpPr>
          <p:cNvPr id="68612" name="文本框 68611"/>
          <p:cNvSpPr txBox="1"/>
          <p:nvPr/>
        </p:nvSpPr>
        <p:spPr>
          <a:xfrm>
            <a:off x="6034014" y="4182194"/>
            <a:ext cx="2646362" cy="779463"/>
          </a:xfrm>
          <a:prstGeom prst="rect">
            <a:avLst/>
          </a:prstGeom>
          <a:noFill/>
          <a:ln w="12700">
            <a:noFill/>
          </a:ln>
        </p:spPr>
        <p:txBody>
          <a:bodyPr wrap="none" anchor="ctr">
            <a:spAutoFit/>
          </a:bodyPr>
          <a:lstStyle/>
          <a:p>
            <a:pPr eaLnBrk="0" hangingPunct="0">
              <a:spcBef>
                <a:spcPct val="50000"/>
              </a:spcBef>
            </a:pPr>
            <a:r>
              <a:rPr lang="en-US" altLang="zh-CN" sz="1800" b="1">
                <a:solidFill>
                  <a:srgbClr val="000000"/>
                </a:solidFill>
                <a:latin typeface="Times New Roman" panose="02020603050405020304" pitchFamily="18" charset="0"/>
              </a:rPr>
              <a:t>CF OF SF ZF PF  AF</a:t>
            </a:r>
          </a:p>
          <a:p>
            <a:pPr eaLnBrk="0" hangingPunct="0">
              <a:spcBef>
                <a:spcPct val="50000"/>
              </a:spcBef>
            </a:pPr>
            <a:r>
              <a:rPr lang="en-US" altLang="zh-CN" sz="1800" b="1">
                <a:solidFill>
                  <a:srgbClr val="000000"/>
                </a:solidFill>
                <a:latin typeface="Times New Roman" panose="02020603050405020304" pitchFamily="18" charset="0"/>
              </a:rPr>
              <a:t> 0     0    *    *    *   </a:t>
            </a:r>
            <a:r>
              <a:rPr lang="zh-CN" altLang="zh-CN" sz="1800" b="1" dirty="0">
                <a:solidFill>
                  <a:srgbClr val="000000"/>
                </a:solidFill>
                <a:latin typeface="Times New Roman" panose="02020603050405020304" pitchFamily="18" charset="0"/>
                <a:ea typeface="楷体_GB2312" pitchFamily="49" charset="-122"/>
              </a:rPr>
              <a:t>无定义</a:t>
            </a:r>
            <a:endParaRPr lang="en-US" altLang="zh-CN" sz="1800">
              <a:solidFill>
                <a:srgbClr val="000000"/>
              </a:solidFill>
              <a:latin typeface="Times New Roman" panose="02020603050405020304" pitchFamily="18" charset="0"/>
            </a:endParaRPr>
          </a:p>
        </p:txBody>
      </p:sp>
      <p:sp>
        <p:nvSpPr>
          <p:cNvPr id="68613" name="左大括号 68612"/>
          <p:cNvSpPr/>
          <p:nvPr/>
        </p:nvSpPr>
        <p:spPr>
          <a:xfrm rot="16200000">
            <a:off x="7308776" y="4639394"/>
            <a:ext cx="76200" cy="685800"/>
          </a:xfrm>
          <a:prstGeom prst="leftBrace">
            <a:avLst>
              <a:gd name="adj1" fmla="val 75000"/>
              <a:gd name="adj2" fmla="val 50000"/>
            </a:avLst>
          </a:prstGeom>
          <a:noFill/>
          <a:ln w="12700" cap="sq" cmpd="sng">
            <a:solidFill>
              <a:schemeClr val="bg2"/>
            </a:solidFill>
            <a:prstDash val="solid"/>
            <a:headEnd type="none" w="med" len="med"/>
            <a:tailEnd type="none" w="med" len="med"/>
          </a:ln>
        </p:spPr>
        <p:txBody>
          <a:bodyPr/>
          <a:lstStyle/>
          <a:p>
            <a:endParaRPr lang="zh-CN" altLang="en-US"/>
          </a:p>
        </p:txBody>
      </p:sp>
      <p:sp>
        <p:nvSpPr>
          <p:cNvPr id="68614" name="文本框 68613"/>
          <p:cNvSpPr txBox="1"/>
          <p:nvPr/>
        </p:nvSpPr>
        <p:spPr>
          <a:xfrm>
            <a:off x="6318176" y="5172794"/>
            <a:ext cx="2089150" cy="396875"/>
          </a:xfrm>
          <a:prstGeom prst="rect">
            <a:avLst/>
          </a:prstGeom>
          <a:noFill/>
          <a:ln w="12700">
            <a:noFill/>
          </a:ln>
        </p:spPr>
        <p:txBody>
          <a:bodyPr wrap="none" anchor="ctr">
            <a:spAutoFit/>
          </a:bodyPr>
          <a:lstStyle/>
          <a:p>
            <a:pPr algn="ctr" eaLnBrk="0" hangingPunct="0">
              <a:spcBef>
                <a:spcPct val="50000"/>
              </a:spcBef>
            </a:pPr>
            <a:r>
              <a:rPr lang="en-US" altLang="zh-CN" sz="2000" dirty="0">
                <a:solidFill>
                  <a:srgbClr val="000000"/>
                </a:solidFill>
                <a:latin typeface="Times New Roman" panose="02020603050405020304" pitchFamily="18" charset="0"/>
              </a:rPr>
              <a:t> </a:t>
            </a:r>
            <a:r>
              <a:rPr lang="zh-CN" altLang="en-US" sz="1800" b="1" dirty="0">
                <a:solidFill>
                  <a:srgbClr val="000000"/>
                </a:solidFill>
                <a:latin typeface="Times New Roman" panose="02020603050405020304" pitchFamily="18" charset="0"/>
                <a:ea typeface="楷体_GB2312" pitchFamily="49" charset="-122"/>
              </a:rPr>
              <a:t>根据运算结果设置</a:t>
            </a:r>
            <a:endParaRPr lang="zh-CN" altLang="en-US" sz="1800" b="1">
              <a:solidFill>
                <a:srgbClr val="000000"/>
              </a:solidFill>
              <a:latin typeface="Times New Roman" panose="02020603050405020304" pitchFamily="18" charset="0"/>
              <a:ea typeface="楷体_GB2312" pitchFamily="49"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逻辑指令</a:t>
            </a:r>
          </a:p>
        </p:txBody>
      </p:sp>
      <p:sp>
        <p:nvSpPr>
          <p:cNvPr id="2" name="矩形 1"/>
          <p:cNvSpPr/>
          <p:nvPr/>
        </p:nvSpPr>
        <p:spPr>
          <a:xfrm>
            <a:off x="755576" y="1051296"/>
            <a:ext cx="2350323" cy="461665"/>
          </a:xfrm>
          <a:prstGeom prst="rect">
            <a:avLst/>
          </a:prstGeom>
        </p:spPr>
        <p:txBody>
          <a:bodyPr wrap="none">
            <a:spAutoFit/>
          </a:bodyPr>
          <a:lstStyle/>
          <a:p>
            <a:pPr>
              <a:spcBef>
                <a:spcPct val="50000"/>
              </a:spcBef>
              <a:buClr>
                <a:schemeClr val="tx2"/>
              </a:buClr>
              <a:buSzPct val="90000"/>
            </a:pPr>
            <a:r>
              <a:rPr lang="zh-CN" altLang="en-US" dirty="0">
                <a:solidFill>
                  <a:srgbClr val="000000"/>
                </a:solidFill>
              </a:rPr>
              <a:t>逻辑运算指令：</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69633"/>
          <p:cNvSpPr txBox="1"/>
          <p:nvPr/>
        </p:nvSpPr>
        <p:spPr>
          <a:xfrm>
            <a:off x="1115616" y="958105"/>
            <a:ext cx="3505200" cy="5451475"/>
          </a:xfrm>
          <a:prstGeom prst="rect">
            <a:avLst/>
          </a:prstGeom>
          <a:noFill/>
          <a:ln w="9525">
            <a:noFill/>
          </a:ln>
        </p:spPr>
        <p:txBody>
          <a:bodyPr>
            <a:spAutoFit/>
          </a:bodyPr>
          <a:lstStyle/>
          <a:p>
            <a:pPr algn="just" eaLnBrk="0" hangingPunct="0"/>
            <a:r>
              <a:rPr lang="zh-CN" altLang="en-US" sz="2200" b="1" dirty="0">
                <a:solidFill>
                  <a:srgbClr val="000000"/>
                </a:solidFill>
                <a:latin typeface="Times New Roman" panose="02020603050405020304" pitchFamily="18" charset="0"/>
              </a:rPr>
              <a:t>例：屏蔽</a:t>
            </a:r>
            <a:r>
              <a:rPr lang="en-US" altLang="zh-CN" sz="2200" b="1" dirty="0">
                <a:solidFill>
                  <a:srgbClr val="000000"/>
                </a:solidFill>
                <a:latin typeface="Times New Roman" panose="02020603050405020304" pitchFamily="18" charset="0"/>
              </a:rPr>
              <a:t>AL</a:t>
            </a:r>
            <a:r>
              <a:rPr lang="zh-CN" altLang="en-US" sz="2200" b="1" dirty="0">
                <a:solidFill>
                  <a:srgbClr val="000000"/>
                </a:solidFill>
                <a:latin typeface="Times New Roman" panose="02020603050405020304" pitchFamily="18" charset="0"/>
              </a:rPr>
              <a:t>的第</a:t>
            </a:r>
            <a:r>
              <a:rPr lang="en-US" altLang="zh-CN" sz="2200" b="1" dirty="0">
                <a:solidFill>
                  <a:srgbClr val="000000"/>
                </a:solidFill>
                <a:latin typeface="Times New Roman" panose="02020603050405020304" pitchFamily="18" charset="0"/>
              </a:rPr>
              <a:t>0</a:t>
            </a:r>
            <a:r>
              <a:rPr lang="zh-CN" altLang="en-US" sz="2200" b="1" dirty="0">
                <a:solidFill>
                  <a:srgbClr val="000000"/>
                </a:solidFill>
                <a:latin typeface="Times New Roman" panose="02020603050405020304" pitchFamily="18" charset="0"/>
              </a:rPr>
              <a:t>、</a:t>
            </a:r>
            <a:r>
              <a:rPr lang="en-US" altLang="zh-CN" sz="2200" b="1" dirty="0">
                <a:solidFill>
                  <a:srgbClr val="000000"/>
                </a:solidFill>
                <a:latin typeface="Times New Roman" panose="02020603050405020304" pitchFamily="18" charset="0"/>
              </a:rPr>
              <a:t>1</a:t>
            </a:r>
            <a:r>
              <a:rPr lang="zh-CN" altLang="en-US" sz="2200" b="1" dirty="0">
                <a:solidFill>
                  <a:srgbClr val="000000"/>
                </a:solidFill>
                <a:latin typeface="Times New Roman" panose="02020603050405020304" pitchFamily="18" charset="0"/>
              </a:rPr>
              <a:t>两位</a:t>
            </a:r>
          </a:p>
          <a:p>
            <a:pPr algn="just" eaLnBrk="0" hangingPunct="0"/>
            <a:r>
              <a:rPr lang="zh-CN" altLang="en-US" sz="2200" b="1">
                <a:solidFill>
                  <a:srgbClr val="000000"/>
                </a:solidFill>
                <a:latin typeface="Times New Roman" panose="02020603050405020304" pitchFamily="18" charset="0"/>
              </a:rPr>
              <a:t>         </a:t>
            </a:r>
          </a:p>
          <a:p>
            <a:pPr algn="just" eaLnBrk="0" hangingPunct="0"/>
            <a:r>
              <a:rPr lang="zh-CN" altLang="en-US" sz="2200" b="1">
                <a:solidFill>
                  <a:srgbClr val="000000"/>
                </a:solidFill>
                <a:latin typeface="Times New Roman" panose="02020603050405020304" pitchFamily="18" charset="0"/>
              </a:rPr>
              <a:t>            </a:t>
            </a:r>
            <a:r>
              <a:rPr lang="en-US" altLang="zh-CN" sz="2200" b="1">
                <a:solidFill>
                  <a:srgbClr val="000000"/>
                </a:solidFill>
                <a:latin typeface="Times New Roman" panose="02020603050405020304" pitchFamily="18" charset="0"/>
              </a:rPr>
              <a:t>AND  AL, 0FCH</a:t>
            </a:r>
          </a:p>
          <a:p>
            <a:pPr lvl="3" algn="just" eaLnBrk="0" hangingPunct="0"/>
            <a:endParaRPr lang="en-US" altLang="zh-CN" sz="2200" b="1">
              <a:solidFill>
                <a:srgbClr val="000000"/>
              </a:solidFill>
              <a:latin typeface="Times New Roman" panose="02020603050405020304" pitchFamily="18" charset="0"/>
            </a:endParaRPr>
          </a:p>
          <a:p>
            <a:pPr algn="just" eaLnBrk="0" hangingPunct="0"/>
            <a:r>
              <a:rPr lang="zh-CN" altLang="en-US" sz="2200" b="1" dirty="0">
                <a:solidFill>
                  <a:srgbClr val="000000"/>
                </a:solidFill>
                <a:latin typeface="Times New Roman" panose="02020603050405020304" pitchFamily="18" charset="0"/>
              </a:rPr>
              <a:t>例：置</a:t>
            </a:r>
            <a:r>
              <a:rPr lang="en-US" altLang="zh-CN" sz="2200" b="1" dirty="0">
                <a:solidFill>
                  <a:srgbClr val="000000"/>
                </a:solidFill>
                <a:latin typeface="Times New Roman" panose="02020603050405020304" pitchFamily="18" charset="0"/>
              </a:rPr>
              <a:t>AL</a:t>
            </a:r>
            <a:r>
              <a:rPr lang="zh-CN" altLang="en-US" sz="2200" b="1" dirty="0">
                <a:solidFill>
                  <a:srgbClr val="000000"/>
                </a:solidFill>
                <a:latin typeface="Times New Roman" panose="02020603050405020304" pitchFamily="18" charset="0"/>
              </a:rPr>
              <a:t>的第</a:t>
            </a:r>
            <a:r>
              <a:rPr lang="en-US" altLang="zh-CN" sz="2200" b="1" dirty="0">
                <a:solidFill>
                  <a:srgbClr val="000000"/>
                </a:solidFill>
                <a:latin typeface="Times New Roman" panose="02020603050405020304" pitchFamily="18" charset="0"/>
              </a:rPr>
              <a:t>5</a:t>
            </a:r>
            <a:r>
              <a:rPr lang="zh-CN" altLang="en-US" sz="2200" b="1" dirty="0">
                <a:solidFill>
                  <a:srgbClr val="000000"/>
                </a:solidFill>
                <a:latin typeface="Times New Roman" panose="02020603050405020304" pitchFamily="18" charset="0"/>
              </a:rPr>
              <a:t>位为</a:t>
            </a:r>
            <a:r>
              <a:rPr lang="en-US" altLang="zh-CN" sz="2200" b="1">
                <a:solidFill>
                  <a:srgbClr val="000000"/>
                </a:solidFill>
                <a:latin typeface="Times New Roman" panose="02020603050405020304" pitchFamily="18" charset="0"/>
              </a:rPr>
              <a:t>1</a:t>
            </a:r>
          </a:p>
          <a:p>
            <a:pPr algn="just" eaLnBrk="0" hangingPunct="0"/>
            <a:r>
              <a:rPr lang="en-US" altLang="zh-CN" sz="2200" b="1">
                <a:solidFill>
                  <a:srgbClr val="000000"/>
                </a:solidFill>
                <a:latin typeface="Times New Roman" panose="02020603050405020304" pitchFamily="18" charset="0"/>
              </a:rPr>
              <a:t>         </a:t>
            </a:r>
          </a:p>
          <a:p>
            <a:pPr algn="just" eaLnBrk="0" hangingPunct="0"/>
            <a:r>
              <a:rPr lang="en-US" altLang="zh-CN" sz="2200" b="1">
                <a:solidFill>
                  <a:srgbClr val="000000"/>
                </a:solidFill>
                <a:latin typeface="Times New Roman" panose="02020603050405020304" pitchFamily="18" charset="0"/>
              </a:rPr>
              <a:t>            OR  AL, 20H</a:t>
            </a:r>
          </a:p>
          <a:p>
            <a:pPr lvl="3" algn="just" eaLnBrk="0" hangingPunct="0"/>
            <a:r>
              <a:rPr lang="en-US" altLang="zh-CN" sz="2200" b="1">
                <a:solidFill>
                  <a:srgbClr val="000000"/>
                </a:solidFill>
                <a:latin typeface="Times New Roman" panose="02020603050405020304" pitchFamily="18" charset="0"/>
              </a:rPr>
              <a:t>                  </a:t>
            </a:r>
          </a:p>
          <a:p>
            <a:pPr algn="just" eaLnBrk="0" hangingPunct="0"/>
            <a:r>
              <a:rPr lang="zh-CN" altLang="en-US" sz="2200" b="1" dirty="0">
                <a:solidFill>
                  <a:srgbClr val="000000"/>
                </a:solidFill>
                <a:latin typeface="Times New Roman" panose="02020603050405020304" pitchFamily="18" charset="0"/>
              </a:rPr>
              <a:t>例：使</a:t>
            </a:r>
            <a:r>
              <a:rPr lang="en-US" altLang="zh-CN" sz="2200" b="1" dirty="0">
                <a:solidFill>
                  <a:srgbClr val="000000"/>
                </a:solidFill>
                <a:latin typeface="Times New Roman" panose="02020603050405020304" pitchFamily="18" charset="0"/>
              </a:rPr>
              <a:t>AL</a:t>
            </a:r>
            <a:r>
              <a:rPr lang="zh-CN" altLang="en-US" sz="2200" b="1" dirty="0">
                <a:solidFill>
                  <a:srgbClr val="000000"/>
                </a:solidFill>
                <a:latin typeface="Times New Roman" panose="02020603050405020304" pitchFamily="18" charset="0"/>
              </a:rPr>
              <a:t>的第</a:t>
            </a:r>
            <a:r>
              <a:rPr lang="en-US" altLang="zh-CN" sz="2200" b="1" dirty="0">
                <a:solidFill>
                  <a:srgbClr val="000000"/>
                </a:solidFill>
                <a:latin typeface="Times New Roman" panose="02020603050405020304" pitchFamily="18" charset="0"/>
              </a:rPr>
              <a:t>0</a:t>
            </a:r>
            <a:r>
              <a:rPr lang="zh-CN" altLang="en-US" sz="2200" b="1" dirty="0">
                <a:solidFill>
                  <a:srgbClr val="000000"/>
                </a:solidFill>
                <a:latin typeface="Times New Roman" panose="02020603050405020304" pitchFamily="18" charset="0"/>
              </a:rPr>
              <a:t>、</a:t>
            </a:r>
            <a:r>
              <a:rPr lang="en-US" altLang="zh-CN" sz="2200" b="1" dirty="0">
                <a:solidFill>
                  <a:srgbClr val="000000"/>
                </a:solidFill>
                <a:latin typeface="Times New Roman" panose="02020603050405020304" pitchFamily="18" charset="0"/>
              </a:rPr>
              <a:t>1</a:t>
            </a:r>
            <a:r>
              <a:rPr lang="zh-CN" altLang="en-US" sz="2200" b="1" dirty="0">
                <a:solidFill>
                  <a:srgbClr val="000000"/>
                </a:solidFill>
                <a:latin typeface="Times New Roman" panose="02020603050405020304" pitchFamily="18" charset="0"/>
              </a:rPr>
              <a:t>位变反</a:t>
            </a:r>
          </a:p>
          <a:p>
            <a:pPr algn="just" eaLnBrk="0" hangingPunct="0"/>
            <a:r>
              <a:rPr lang="zh-CN" altLang="en-US" sz="2200" b="1">
                <a:solidFill>
                  <a:srgbClr val="000000"/>
                </a:solidFill>
                <a:latin typeface="Times New Roman" panose="02020603050405020304" pitchFamily="18" charset="0"/>
              </a:rPr>
              <a:t>         </a:t>
            </a:r>
          </a:p>
          <a:p>
            <a:pPr algn="just" eaLnBrk="0" hangingPunct="0"/>
            <a:r>
              <a:rPr lang="zh-CN" altLang="en-US" sz="2200" b="1">
                <a:solidFill>
                  <a:srgbClr val="000000"/>
                </a:solidFill>
                <a:latin typeface="Times New Roman" panose="02020603050405020304" pitchFamily="18" charset="0"/>
              </a:rPr>
              <a:t>            </a:t>
            </a:r>
            <a:r>
              <a:rPr lang="en-US" altLang="zh-CN" sz="2200" b="1">
                <a:solidFill>
                  <a:srgbClr val="000000"/>
                </a:solidFill>
                <a:latin typeface="Times New Roman" panose="02020603050405020304" pitchFamily="18" charset="0"/>
              </a:rPr>
              <a:t>XOR  AL, 3</a:t>
            </a:r>
          </a:p>
          <a:p>
            <a:pPr algn="just" eaLnBrk="0" hangingPunct="0"/>
            <a:endParaRPr lang="en-US" altLang="zh-CN" sz="2200" b="1">
              <a:solidFill>
                <a:srgbClr val="000000"/>
              </a:solidFill>
              <a:latin typeface="Lucida Console" panose="020B0609040504020204" pitchFamily="49" charset="0"/>
            </a:endParaRPr>
          </a:p>
          <a:p>
            <a:pPr algn="just" eaLnBrk="0" hangingPunct="0"/>
            <a:r>
              <a:rPr lang="zh-CN" altLang="en-US" sz="2200" b="1" dirty="0">
                <a:solidFill>
                  <a:srgbClr val="000000"/>
                </a:solidFill>
                <a:latin typeface="Times New Roman" panose="02020603050405020304" pitchFamily="18" charset="0"/>
              </a:rPr>
              <a:t>例：测试某些位是</a:t>
            </a:r>
            <a:r>
              <a:rPr lang="en-US" altLang="zh-CN" sz="2200" b="1">
                <a:solidFill>
                  <a:srgbClr val="000000"/>
                </a:solidFill>
                <a:latin typeface="Times New Roman" panose="02020603050405020304" pitchFamily="18" charset="0"/>
              </a:rPr>
              <a:t>0</a:t>
            </a:r>
            <a:r>
              <a:rPr lang="zh-CN" altLang="en-US" sz="2200" b="1">
                <a:solidFill>
                  <a:srgbClr val="000000"/>
                </a:solidFill>
                <a:latin typeface="Times New Roman" panose="02020603050405020304" pitchFamily="18" charset="0"/>
              </a:rPr>
              <a:t>是</a:t>
            </a:r>
            <a:r>
              <a:rPr lang="en-US" altLang="zh-CN" sz="2200" b="1">
                <a:solidFill>
                  <a:srgbClr val="000000"/>
                </a:solidFill>
                <a:latin typeface="Times New Roman" panose="02020603050405020304" pitchFamily="18" charset="0"/>
              </a:rPr>
              <a:t>1</a:t>
            </a:r>
          </a:p>
          <a:p>
            <a:pPr algn="just" eaLnBrk="0" hangingPunct="0"/>
            <a:r>
              <a:rPr lang="en-US" altLang="zh-CN" sz="2200" b="1">
                <a:solidFill>
                  <a:srgbClr val="000000"/>
                </a:solidFill>
                <a:latin typeface="Times New Roman" panose="02020603050405020304" pitchFamily="18" charset="0"/>
              </a:rPr>
              <a:t>            </a:t>
            </a:r>
          </a:p>
          <a:p>
            <a:pPr algn="just" eaLnBrk="0" hangingPunct="0"/>
            <a:r>
              <a:rPr lang="en-US" altLang="zh-CN" sz="2200" b="1">
                <a:solidFill>
                  <a:srgbClr val="000000"/>
                </a:solidFill>
                <a:latin typeface="Times New Roman" panose="02020603050405020304" pitchFamily="18" charset="0"/>
              </a:rPr>
              <a:t>            TEST  AL, 1</a:t>
            </a:r>
          </a:p>
          <a:p>
            <a:pPr algn="just" eaLnBrk="0" hangingPunct="0"/>
            <a:r>
              <a:rPr lang="en-US" altLang="zh-CN" sz="2200" b="1">
                <a:solidFill>
                  <a:srgbClr val="000000"/>
                </a:solidFill>
                <a:latin typeface="Times New Roman" panose="02020603050405020304" pitchFamily="18" charset="0"/>
              </a:rPr>
              <a:t>            JZ       EVEN</a:t>
            </a:r>
          </a:p>
        </p:txBody>
      </p:sp>
      <p:sp>
        <p:nvSpPr>
          <p:cNvPr id="69635" name="文本框 69634"/>
          <p:cNvSpPr txBox="1"/>
          <p:nvPr/>
        </p:nvSpPr>
        <p:spPr>
          <a:xfrm>
            <a:off x="4697016" y="2189881"/>
            <a:ext cx="2971800" cy="1158875"/>
          </a:xfrm>
          <a:prstGeom prst="rect">
            <a:avLst/>
          </a:prstGeom>
          <a:noFill/>
          <a:ln w="12700">
            <a:noFill/>
          </a:ln>
        </p:spPr>
        <p:txBody>
          <a:bodyPr anchor="ctr">
            <a:spAutoFit/>
          </a:bodyPr>
          <a:lstStyle/>
          <a:p>
            <a:pPr eaLnBrk="0" hangingPunct="0">
              <a:lnSpc>
                <a:spcPct val="50000"/>
              </a:lnSpc>
              <a:spcBef>
                <a:spcPct val="50000"/>
              </a:spcBef>
            </a:pPr>
            <a:r>
              <a:rPr lang="en-US" altLang="zh-CN" sz="2000" b="1" dirty="0">
                <a:solidFill>
                  <a:srgbClr val="000000"/>
                </a:solidFill>
                <a:latin typeface="Times New Roman" panose="02020603050405020304" pitchFamily="18" charset="0"/>
              </a:rPr>
              <a:t>    </a:t>
            </a:r>
          </a:p>
          <a:p>
            <a:pPr eaLnBrk="0" hangingPunct="0">
              <a:lnSpc>
                <a:spcPct val="50000"/>
              </a:lnSpc>
              <a:spcBef>
                <a:spcPct val="50000"/>
              </a:spcBef>
            </a:pPr>
            <a:r>
              <a:rPr lang="en-US" altLang="zh-CN" sz="2000" b="1" dirty="0">
                <a:solidFill>
                  <a:srgbClr val="000000"/>
                </a:solidFill>
                <a:latin typeface="Times New Roman" panose="02020603050405020304" pitchFamily="18" charset="0"/>
              </a:rPr>
              <a:t>                 * * * *  * * * *</a:t>
            </a:r>
          </a:p>
          <a:p>
            <a:pPr eaLnBrk="0" hangingPunct="0">
              <a:lnSpc>
                <a:spcPct val="50000"/>
              </a:lnSpc>
              <a:spcBef>
                <a:spcPct val="50000"/>
              </a:spcBef>
            </a:pPr>
            <a:r>
              <a:rPr lang="en-US" altLang="zh-CN" sz="2000" b="1" dirty="0">
                <a:solidFill>
                  <a:srgbClr val="000000"/>
                </a:solidFill>
                <a:latin typeface="Times New Roman" panose="02020603050405020304" pitchFamily="18" charset="0"/>
              </a:rPr>
              <a:t>    </a:t>
            </a:r>
            <a:r>
              <a:rPr lang="en-US" altLang="zh-CN" sz="2000" b="1">
                <a:solidFill>
                  <a:srgbClr val="000000"/>
                </a:solidFill>
                <a:latin typeface="Times New Roman" panose="02020603050405020304" pitchFamily="18" charset="0"/>
              </a:rPr>
              <a:t>OR       0 0 1 0  0 0 0 0</a:t>
            </a:r>
          </a:p>
          <a:p>
            <a:pPr eaLnBrk="0" hangingPunct="0">
              <a:lnSpc>
                <a:spcPct val="50000"/>
              </a:lnSpc>
              <a:spcBef>
                <a:spcPct val="50000"/>
              </a:spcBef>
            </a:pPr>
            <a:r>
              <a:rPr lang="en-US" altLang="zh-CN" sz="2000" b="1">
                <a:solidFill>
                  <a:srgbClr val="000000"/>
                </a:solidFill>
                <a:latin typeface="Times New Roman" panose="02020603050405020304" pitchFamily="18" charset="0"/>
              </a:rPr>
              <a:t>                 * * 1 *  * * * *</a:t>
            </a:r>
          </a:p>
        </p:txBody>
      </p:sp>
      <p:sp>
        <p:nvSpPr>
          <p:cNvPr id="69636" name="直接连接符 69635"/>
          <p:cNvSpPr/>
          <p:nvPr/>
        </p:nvSpPr>
        <p:spPr>
          <a:xfrm>
            <a:off x="4939904" y="3028081"/>
            <a:ext cx="2514600" cy="0"/>
          </a:xfrm>
          <a:prstGeom prst="line">
            <a:avLst/>
          </a:prstGeom>
          <a:ln w="12700" cap="sq" cmpd="sng">
            <a:solidFill>
              <a:schemeClr val="bg2"/>
            </a:solidFill>
            <a:prstDash val="solid"/>
            <a:headEnd type="none" w="med" len="med"/>
            <a:tailEnd type="none" w="med" len="med"/>
          </a:ln>
        </p:spPr>
      </p:sp>
      <p:sp>
        <p:nvSpPr>
          <p:cNvPr id="69637" name="文本框 69636"/>
          <p:cNvSpPr txBox="1"/>
          <p:nvPr/>
        </p:nvSpPr>
        <p:spPr>
          <a:xfrm>
            <a:off x="4697016" y="3409081"/>
            <a:ext cx="2971800" cy="1463675"/>
          </a:xfrm>
          <a:prstGeom prst="rect">
            <a:avLst/>
          </a:prstGeom>
          <a:noFill/>
          <a:ln w="12700">
            <a:noFill/>
          </a:ln>
        </p:spPr>
        <p:txBody>
          <a:bodyPr anchor="ctr">
            <a:spAutoFit/>
          </a:bodyPr>
          <a:lstStyle/>
          <a:p>
            <a:pPr eaLnBrk="0" hangingPunct="0">
              <a:lnSpc>
                <a:spcPct val="50000"/>
              </a:lnSpc>
              <a:spcBef>
                <a:spcPct val="50000"/>
              </a:spcBef>
            </a:pPr>
            <a:r>
              <a:rPr lang="en-US" altLang="zh-CN" sz="2000" b="1" dirty="0">
                <a:solidFill>
                  <a:srgbClr val="000000"/>
                </a:solidFill>
                <a:latin typeface="Times New Roman" panose="02020603050405020304" pitchFamily="18" charset="0"/>
              </a:rPr>
              <a:t>    </a:t>
            </a:r>
          </a:p>
          <a:p>
            <a:pPr eaLnBrk="0" hangingPunct="0">
              <a:lnSpc>
                <a:spcPct val="50000"/>
              </a:lnSpc>
              <a:spcBef>
                <a:spcPct val="50000"/>
              </a:spcBef>
            </a:pPr>
            <a:r>
              <a:rPr lang="en-US" altLang="zh-CN" sz="2000" b="1" dirty="0">
                <a:solidFill>
                  <a:srgbClr val="000000"/>
                </a:solidFill>
                <a:latin typeface="Times New Roman" panose="02020603050405020304" pitchFamily="18" charset="0"/>
              </a:rPr>
              <a:t>                 * * * *  * * </a:t>
            </a:r>
            <a:r>
              <a:rPr lang="en-US" altLang="zh-CN" sz="2000" b="1">
                <a:solidFill>
                  <a:srgbClr val="000000"/>
                </a:solidFill>
                <a:latin typeface="Times New Roman" panose="02020603050405020304" pitchFamily="18" charset="0"/>
              </a:rPr>
              <a:t>0 1</a:t>
            </a:r>
          </a:p>
          <a:p>
            <a:pPr eaLnBrk="0" hangingPunct="0">
              <a:lnSpc>
                <a:spcPct val="50000"/>
              </a:lnSpc>
              <a:spcBef>
                <a:spcPct val="50000"/>
              </a:spcBef>
            </a:pPr>
            <a:r>
              <a:rPr lang="en-US" altLang="zh-CN" sz="2000" b="1">
                <a:solidFill>
                  <a:srgbClr val="000000"/>
                </a:solidFill>
                <a:latin typeface="Times New Roman" panose="02020603050405020304" pitchFamily="18" charset="0"/>
              </a:rPr>
              <a:t>    XOR    0 0 0 0  0 0 1 1</a:t>
            </a:r>
          </a:p>
          <a:p>
            <a:pPr eaLnBrk="0" hangingPunct="0">
              <a:lnSpc>
                <a:spcPct val="50000"/>
              </a:lnSpc>
              <a:spcBef>
                <a:spcPct val="50000"/>
              </a:spcBef>
            </a:pPr>
            <a:r>
              <a:rPr lang="en-US" altLang="zh-CN" sz="2000" b="1">
                <a:solidFill>
                  <a:srgbClr val="000000"/>
                </a:solidFill>
                <a:latin typeface="Times New Roman" panose="02020603050405020304" pitchFamily="18" charset="0"/>
              </a:rPr>
              <a:t>  </a:t>
            </a:r>
          </a:p>
          <a:p>
            <a:pPr eaLnBrk="0" hangingPunct="0">
              <a:lnSpc>
                <a:spcPct val="50000"/>
              </a:lnSpc>
              <a:spcBef>
                <a:spcPct val="50000"/>
              </a:spcBef>
            </a:pPr>
            <a:r>
              <a:rPr lang="en-US" altLang="zh-CN" sz="2000" b="1">
                <a:solidFill>
                  <a:srgbClr val="000000"/>
                </a:solidFill>
                <a:latin typeface="Times New Roman" panose="02020603050405020304" pitchFamily="18" charset="0"/>
              </a:rPr>
              <a:t>                 * * * *  * * 1 0</a:t>
            </a:r>
          </a:p>
        </p:txBody>
      </p:sp>
      <p:sp>
        <p:nvSpPr>
          <p:cNvPr id="69638" name="直接连接符 69637"/>
          <p:cNvSpPr/>
          <p:nvPr/>
        </p:nvSpPr>
        <p:spPr>
          <a:xfrm>
            <a:off x="4970066" y="4399681"/>
            <a:ext cx="2514600" cy="0"/>
          </a:xfrm>
          <a:prstGeom prst="line">
            <a:avLst/>
          </a:prstGeom>
          <a:ln w="12700" cap="sq" cmpd="sng">
            <a:solidFill>
              <a:schemeClr val="bg2"/>
            </a:solidFill>
            <a:prstDash val="solid"/>
            <a:headEnd type="none" w="med" len="med"/>
            <a:tailEnd type="none" w="med" len="med"/>
          </a:ln>
        </p:spPr>
      </p:sp>
      <p:sp>
        <p:nvSpPr>
          <p:cNvPr id="69639" name="椭圆 69638"/>
          <p:cNvSpPr/>
          <p:nvPr/>
        </p:nvSpPr>
        <p:spPr>
          <a:xfrm>
            <a:off x="7027466" y="4475881"/>
            <a:ext cx="457200" cy="381000"/>
          </a:xfrm>
          <a:prstGeom prst="ellipse">
            <a:avLst/>
          </a:prstGeom>
          <a:noFill/>
          <a:ln w="12700" cap="sq" cmpd="sng">
            <a:solidFill>
              <a:schemeClr val="tx2"/>
            </a:solidFill>
            <a:prstDash val="solid"/>
            <a:headEnd type="none" w="med" len="med"/>
            <a:tailEnd type="none" w="med" len="med"/>
          </a:ln>
        </p:spPr>
        <p:txBody>
          <a:bodyPr/>
          <a:lstStyle/>
          <a:p>
            <a:endParaRPr lang="zh-CN" altLang="en-US"/>
          </a:p>
        </p:txBody>
      </p:sp>
      <p:sp>
        <p:nvSpPr>
          <p:cNvPr id="69640" name="椭圆 69639"/>
          <p:cNvSpPr/>
          <p:nvPr/>
        </p:nvSpPr>
        <p:spPr>
          <a:xfrm>
            <a:off x="7027466" y="3561481"/>
            <a:ext cx="457200" cy="381000"/>
          </a:xfrm>
          <a:prstGeom prst="ellipse">
            <a:avLst/>
          </a:prstGeom>
          <a:noFill/>
          <a:ln w="12700" cap="sq" cmpd="sng">
            <a:solidFill>
              <a:schemeClr val="hlink"/>
            </a:solidFill>
            <a:prstDash val="solid"/>
            <a:headEnd type="none" w="med" len="med"/>
            <a:tailEnd type="none" w="med" len="med"/>
          </a:ln>
        </p:spPr>
        <p:txBody>
          <a:bodyPr/>
          <a:lstStyle/>
          <a:p>
            <a:endParaRPr lang="zh-CN" altLang="en-US"/>
          </a:p>
        </p:txBody>
      </p:sp>
      <p:sp>
        <p:nvSpPr>
          <p:cNvPr id="69641" name="文本框 69640"/>
          <p:cNvSpPr txBox="1"/>
          <p:nvPr/>
        </p:nvSpPr>
        <p:spPr>
          <a:xfrm>
            <a:off x="4697016" y="894481"/>
            <a:ext cx="2971800" cy="1158875"/>
          </a:xfrm>
          <a:prstGeom prst="rect">
            <a:avLst/>
          </a:prstGeom>
          <a:noFill/>
          <a:ln w="12700">
            <a:noFill/>
          </a:ln>
        </p:spPr>
        <p:txBody>
          <a:bodyPr anchor="ctr">
            <a:spAutoFit/>
          </a:bodyPr>
          <a:lstStyle/>
          <a:p>
            <a:pPr eaLnBrk="0" hangingPunct="0">
              <a:lnSpc>
                <a:spcPct val="50000"/>
              </a:lnSpc>
              <a:spcBef>
                <a:spcPct val="50000"/>
              </a:spcBef>
            </a:pPr>
            <a:r>
              <a:rPr lang="en-US" altLang="zh-CN" sz="2000" b="1" dirty="0">
                <a:solidFill>
                  <a:srgbClr val="000000"/>
                </a:solidFill>
                <a:latin typeface="Times New Roman" panose="02020603050405020304" pitchFamily="18" charset="0"/>
              </a:rPr>
              <a:t>    </a:t>
            </a:r>
          </a:p>
          <a:p>
            <a:pPr eaLnBrk="0" hangingPunct="0">
              <a:lnSpc>
                <a:spcPct val="50000"/>
              </a:lnSpc>
              <a:spcBef>
                <a:spcPct val="50000"/>
              </a:spcBef>
            </a:pPr>
            <a:r>
              <a:rPr lang="en-US" altLang="zh-CN" sz="2000" b="1" dirty="0">
                <a:solidFill>
                  <a:srgbClr val="000000"/>
                </a:solidFill>
                <a:latin typeface="Times New Roman" panose="02020603050405020304" pitchFamily="18" charset="0"/>
              </a:rPr>
              <a:t>                 * * * *  * * * *</a:t>
            </a:r>
          </a:p>
          <a:p>
            <a:pPr eaLnBrk="0" hangingPunct="0">
              <a:lnSpc>
                <a:spcPct val="50000"/>
              </a:lnSpc>
              <a:spcBef>
                <a:spcPct val="50000"/>
              </a:spcBef>
            </a:pPr>
            <a:r>
              <a:rPr lang="en-US" altLang="zh-CN" sz="2000" b="1" dirty="0">
                <a:solidFill>
                  <a:srgbClr val="000000"/>
                </a:solidFill>
                <a:latin typeface="Times New Roman" panose="02020603050405020304" pitchFamily="18" charset="0"/>
              </a:rPr>
              <a:t>    </a:t>
            </a:r>
            <a:r>
              <a:rPr lang="en-US" altLang="zh-CN" sz="2000" b="1">
                <a:solidFill>
                  <a:srgbClr val="000000"/>
                </a:solidFill>
                <a:latin typeface="Times New Roman" panose="02020603050405020304" pitchFamily="18" charset="0"/>
              </a:rPr>
              <a:t>AND    1 1 1 1  1 1 0 0</a:t>
            </a:r>
          </a:p>
          <a:p>
            <a:pPr eaLnBrk="0" hangingPunct="0">
              <a:lnSpc>
                <a:spcPct val="50000"/>
              </a:lnSpc>
              <a:spcBef>
                <a:spcPct val="50000"/>
              </a:spcBef>
            </a:pPr>
            <a:r>
              <a:rPr lang="en-US" altLang="zh-CN" sz="2000" b="1">
                <a:solidFill>
                  <a:srgbClr val="000000"/>
                </a:solidFill>
                <a:latin typeface="Times New Roman" panose="02020603050405020304" pitchFamily="18" charset="0"/>
              </a:rPr>
              <a:t>                 * * * *  * * 0 0</a:t>
            </a:r>
          </a:p>
        </p:txBody>
      </p:sp>
      <p:sp>
        <p:nvSpPr>
          <p:cNvPr id="69642" name="直接连接符 69641"/>
          <p:cNvSpPr/>
          <p:nvPr/>
        </p:nvSpPr>
        <p:spPr>
          <a:xfrm>
            <a:off x="4941491" y="1732681"/>
            <a:ext cx="2514600" cy="0"/>
          </a:xfrm>
          <a:prstGeom prst="line">
            <a:avLst/>
          </a:prstGeom>
          <a:ln w="12700" cap="sq" cmpd="sng">
            <a:solidFill>
              <a:schemeClr val="bg2"/>
            </a:solidFill>
            <a:prstDash val="solid"/>
            <a:headEnd type="none" w="med" len="med"/>
            <a:tailEnd type="none" w="med" len="med"/>
          </a:ln>
        </p:spPr>
      </p:sp>
      <p:sp>
        <p:nvSpPr>
          <p:cNvPr id="69643" name="文本框 69642"/>
          <p:cNvSpPr txBox="1"/>
          <p:nvPr/>
        </p:nvSpPr>
        <p:spPr>
          <a:xfrm>
            <a:off x="4735116" y="5214069"/>
            <a:ext cx="3455988" cy="1311275"/>
          </a:xfrm>
          <a:prstGeom prst="rect">
            <a:avLst/>
          </a:prstGeom>
          <a:noFill/>
          <a:ln w="12700">
            <a:noFill/>
          </a:ln>
        </p:spPr>
        <p:txBody>
          <a:bodyPr>
            <a:spAutoFit/>
          </a:bodyPr>
          <a:lstStyle/>
          <a:p>
            <a:r>
              <a:rPr lang="en-US" altLang="zh-CN" sz="2000" b="1" dirty="0">
                <a:solidFill>
                  <a:srgbClr val="000000"/>
                </a:solidFill>
                <a:latin typeface="Times New Roman" panose="02020603050405020304" pitchFamily="18" charset="0"/>
              </a:rPr>
              <a:t>                * * * *  * * * *</a:t>
            </a:r>
          </a:p>
          <a:p>
            <a:r>
              <a:rPr lang="en-US" altLang="zh-CN" sz="2000" b="1" dirty="0">
                <a:solidFill>
                  <a:srgbClr val="000000"/>
                </a:solidFill>
                <a:latin typeface="Times New Roman" panose="02020603050405020304" pitchFamily="18" charset="0"/>
              </a:rPr>
              <a:t>    </a:t>
            </a:r>
            <a:r>
              <a:rPr lang="en-US" altLang="zh-CN" sz="2000" b="1">
                <a:solidFill>
                  <a:srgbClr val="000000"/>
                </a:solidFill>
                <a:latin typeface="Times New Roman" panose="02020603050405020304" pitchFamily="18" charset="0"/>
              </a:rPr>
              <a:t>AND    0 0 0 0  0 0 0 1</a:t>
            </a:r>
          </a:p>
          <a:p>
            <a:endParaRPr lang="en-US" altLang="zh-CN" sz="2000" b="1">
              <a:solidFill>
                <a:srgbClr val="000000"/>
              </a:solidFill>
              <a:latin typeface="Times New Roman" panose="02020603050405020304" pitchFamily="18" charset="0"/>
            </a:endParaRPr>
          </a:p>
          <a:p>
            <a:r>
              <a:rPr lang="en-US" altLang="zh-CN" sz="2000" b="1">
                <a:solidFill>
                  <a:srgbClr val="000000"/>
                </a:solidFill>
                <a:latin typeface="Times New Roman" panose="02020603050405020304" pitchFamily="18" charset="0"/>
              </a:rPr>
              <a:t>                 0 0 0 0  0 0 0 *</a:t>
            </a:r>
          </a:p>
        </p:txBody>
      </p:sp>
      <p:sp>
        <p:nvSpPr>
          <p:cNvPr id="69644" name="直接连接符 69643"/>
          <p:cNvSpPr/>
          <p:nvPr/>
        </p:nvSpPr>
        <p:spPr>
          <a:xfrm>
            <a:off x="5024041" y="6006231"/>
            <a:ext cx="2592388" cy="0"/>
          </a:xfrm>
          <a:prstGeom prst="line">
            <a:avLst/>
          </a:prstGeom>
          <a:ln w="12700" cap="sq" cmpd="sng">
            <a:solidFill>
              <a:schemeClr val="bg2"/>
            </a:solidFill>
            <a:prstDash val="solid"/>
            <a:headEnd type="none" w="sm" len="sm"/>
            <a:tailEnd type="none" w="sm" len="sm"/>
          </a:ln>
        </p:spPr>
      </p:sp>
      <p:sp>
        <p:nvSpPr>
          <p:cNvPr id="1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逻辑指令</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70657"/>
          <p:cNvSpPr txBox="1"/>
          <p:nvPr/>
        </p:nvSpPr>
        <p:spPr>
          <a:xfrm>
            <a:off x="452120" y="1664804"/>
            <a:ext cx="4911968" cy="4708981"/>
          </a:xfrm>
          <a:prstGeom prst="rect">
            <a:avLst/>
          </a:prstGeom>
          <a:noFill/>
          <a:ln w="9525">
            <a:noFill/>
          </a:ln>
        </p:spPr>
        <p:txBody>
          <a:bodyPr wrap="square">
            <a:spAutoFit/>
          </a:bodyPr>
          <a:lstStyle/>
          <a:p>
            <a:pPr algn="just" eaLnBrk="0" hangingPunct="0"/>
            <a:r>
              <a:rPr lang="zh-CN" altLang="en-US" sz="2000" b="0" dirty="0">
                <a:solidFill>
                  <a:srgbClr val="FF0000"/>
                </a:solidFill>
              </a:rPr>
              <a:t>逻辑左移  </a:t>
            </a:r>
            <a:r>
              <a:rPr lang="en-US" altLang="zh-CN" sz="2000" b="0" dirty="0">
                <a:solidFill>
                  <a:srgbClr val="FF0000"/>
                </a:solidFill>
              </a:rPr>
              <a:t>SHL  OPR, CNT</a:t>
            </a:r>
          </a:p>
          <a:p>
            <a:pPr algn="just" eaLnBrk="0" hangingPunct="0"/>
            <a:endParaRPr lang="en-US" altLang="zh-CN" sz="2000" b="0" dirty="0">
              <a:solidFill>
                <a:srgbClr val="FF0000"/>
              </a:solidFill>
            </a:endParaRPr>
          </a:p>
          <a:p>
            <a:pPr algn="just" eaLnBrk="0" hangingPunct="0"/>
            <a:r>
              <a:rPr lang="zh-CN" altLang="en-US" sz="2000" b="0" dirty="0">
                <a:solidFill>
                  <a:srgbClr val="FF0000"/>
                </a:solidFill>
              </a:rPr>
              <a:t>逻辑右移  </a:t>
            </a:r>
            <a:r>
              <a:rPr lang="en-US" altLang="zh-CN" sz="2000" b="0" dirty="0">
                <a:solidFill>
                  <a:srgbClr val="FF0000"/>
                </a:solidFill>
              </a:rPr>
              <a:t>SHR  OPR, CNT</a:t>
            </a:r>
          </a:p>
          <a:p>
            <a:pPr algn="just" eaLnBrk="0" hangingPunct="0"/>
            <a:endParaRPr lang="en-US" altLang="zh-CN" sz="2000" b="0" dirty="0">
              <a:solidFill>
                <a:srgbClr val="FF0000"/>
              </a:solidFill>
            </a:endParaRPr>
          </a:p>
          <a:p>
            <a:pPr algn="just" eaLnBrk="0" hangingPunct="0"/>
            <a:r>
              <a:rPr lang="zh-CN" altLang="en-US" sz="2000" b="0" dirty="0">
                <a:solidFill>
                  <a:srgbClr val="FF0000"/>
                </a:solidFill>
              </a:rPr>
              <a:t>算术左移  </a:t>
            </a:r>
            <a:r>
              <a:rPr lang="en-US" altLang="zh-CN" sz="2000" b="0" dirty="0">
                <a:solidFill>
                  <a:srgbClr val="FF0000"/>
                </a:solidFill>
              </a:rPr>
              <a:t>SAL  OPR, CNT</a:t>
            </a:r>
            <a:r>
              <a:rPr lang="zh-CN" altLang="en-US" sz="2000" b="0" dirty="0">
                <a:solidFill>
                  <a:srgbClr val="FF0000"/>
                </a:solidFill>
              </a:rPr>
              <a:t>（同逻辑左移）</a:t>
            </a:r>
          </a:p>
          <a:p>
            <a:pPr algn="just" eaLnBrk="0" hangingPunct="0"/>
            <a:endParaRPr lang="zh-CN" altLang="en-US" sz="2000" b="0" dirty="0">
              <a:solidFill>
                <a:srgbClr val="FF0000"/>
              </a:solidFill>
            </a:endParaRPr>
          </a:p>
          <a:p>
            <a:pPr algn="just" eaLnBrk="0" hangingPunct="0"/>
            <a:r>
              <a:rPr lang="zh-CN" altLang="en-US" sz="2000" b="0" dirty="0">
                <a:solidFill>
                  <a:srgbClr val="FF0000"/>
                </a:solidFill>
              </a:rPr>
              <a:t>算术右移  </a:t>
            </a:r>
            <a:r>
              <a:rPr lang="en-US" altLang="zh-CN" sz="2000" b="0" dirty="0">
                <a:solidFill>
                  <a:srgbClr val="FF0000"/>
                </a:solidFill>
              </a:rPr>
              <a:t>SAR  OPR, CNT</a:t>
            </a:r>
          </a:p>
          <a:p>
            <a:pPr algn="just" eaLnBrk="0" hangingPunct="0"/>
            <a:endParaRPr lang="en-US" altLang="zh-CN" sz="2000" b="0" dirty="0">
              <a:solidFill>
                <a:srgbClr val="000000"/>
              </a:solidFill>
            </a:endParaRPr>
          </a:p>
          <a:p>
            <a:pPr eaLnBrk="0" hangingPunct="0"/>
            <a:r>
              <a:rPr lang="zh-CN" altLang="en-US" sz="2000" b="0" dirty="0">
                <a:solidFill>
                  <a:srgbClr val="000000"/>
                </a:solidFill>
              </a:rPr>
              <a:t>循环左移  </a:t>
            </a:r>
            <a:r>
              <a:rPr lang="en-US" altLang="zh-CN" sz="2000" b="0" dirty="0">
                <a:solidFill>
                  <a:srgbClr val="000000"/>
                </a:solidFill>
              </a:rPr>
              <a:t>ROL  OPR, CNT</a:t>
            </a:r>
          </a:p>
          <a:p>
            <a:pPr eaLnBrk="0" hangingPunct="0"/>
            <a:endParaRPr lang="en-US" altLang="zh-CN" sz="2000" b="0" dirty="0">
              <a:solidFill>
                <a:srgbClr val="000000"/>
              </a:solidFill>
            </a:endParaRPr>
          </a:p>
          <a:p>
            <a:pPr eaLnBrk="0" hangingPunct="0"/>
            <a:r>
              <a:rPr lang="zh-CN" altLang="en-US" sz="2000" b="0" dirty="0">
                <a:solidFill>
                  <a:srgbClr val="000000"/>
                </a:solidFill>
              </a:rPr>
              <a:t>循环右移  </a:t>
            </a:r>
            <a:r>
              <a:rPr lang="en-US" altLang="zh-CN" sz="2000" b="0" dirty="0">
                <a:solidFill>
                  <a:srgbClr val="000000"/>
                </a:solidFill>
              </a:rPr>
              <a:t>ROR  OPR, CNT</a:t>
            </a:r>
          </a:p>
          <a:p>
            <a:pPr eaLnBrk="0" hangingPunct="0"/>
            <a:endParaRPr lang="en-US" altLang="zh-CN" sz="2000" b="0" dirty="0">
              <a:solidFill>
                <a:srgbClr val="000000"/>
              </a:solidFill>
            </a:endParaRPr>
          </a:p>
          <a:p>
            <a:pPr eaLnBrk="0" hangingPunct="0"/>
            <a:r>
              <a:rPr lang="zh-CN" altLang="en-US" sz="2000" b="0" dirty="0">
                <a:solidFill>
                  <a:srgbClr val="000000"/>
                </a:solidFill>
              </a:rPr>
              <a:t>带进位循环左移  </a:t>
            </a:r>
            <a:r>
              <a:rPr lang="en-US" altLang="zh-CN" sz="2000" b="0" dirty="0">
                <a:solidFill>
                  <a:srgbClr val="000000"/>
                </a:solidFill>
              </a:rPr>
              <a:t>RCL  OPR, CNT</a:t>
            </a:r>
          </a:p>
          <a:p>
            <a:pPr eaLnBrk="0" hangingPunct="0"/>
            <a:endParaRPr lang="en-US" altLang="zh-CN" sz="2000" b="0" dirty="0">
              <a:solidFill>
                <a:srgbClr val="000000"/>
              </a:solidFill>
            </a:endParaRPr>
          </a:p>
          <a:p>
            <a:pPr eaLnBrk="0" hangingPunct="0"/>
            <a:r>
              <a:rPr lang="zh-CN" altLang="en-US" sz="2000" b="0" dirty="0">
                <a:solidFill>
                  <a:srgbClr val="000000"/>
                </a:solidFill>
              </a:rPr>
              <a:t>带进位循环右移  </a:t>
            </a:r>
            <a:r>
              <a:rPr lang="en-US" altLang="zh-CN" sz="2000" b="0" dirty="0">
                <a:solidFill>
                  <a:srgbClr val="000000"/>
                </a:solidFill>
              </a:rPr>
              <a:t>RCR  OPR, CNT</a:t>
            </a:r>
          </a:p>
        </p:txBody>
      </p:sp>
      <p:sp>
        <p:nvSpPr>
          <p:cNvPr id="70683" name="矩形 70682"/>
          <p:cNvSpPr/>
          <p:nvPr/>
        </p:nvSpPr>
        <p:spPr>
          <a:xfrm>
            <a:off x="468268" y="950168"/>
            <a:ext cx="4523995" cy="523220"/>
          </a:xfrm>
          <a:prstGeom prst="rect">
            <a:avLst/>
          </a:prstGeom>
          <a:noFill/>
          <a:ln w="12700">
            <a:noFill/>
          </a:ln>
        </p:spPr>
        <p:txBody>
          <a:bodyPr wrap="none" anchor="t">
            <a:spAutoFit/>
          </a:bodyPr>
          <a:lstStyle/>
          <a:p>
            <a:r>
              <a:rPr lang="en-US" altLang="zh-CN" b="1" dirty="0">
                <a:solidFill>
                  <a:srgbClr val="000000"/>
                </a:solidFill>
                <a:latin typeface="Times New Roman" panose="02020603050405020304" pitchFamily="18" charset="0"/>
                <a:sym typeface="Symbol" panose="05050102010706020507" pitchFamily="18" charset="2"/>
              </a:rPr>
              <a:t>   </a:t>
            </a:r>
            <a:r>
              <a:rPr lang="zh-CN" altLang="en-US" sz="2800" b="1" dirty="0">
                <a:solidFill>
                  <a:srgbClr val="FF0000"/>
                </a:solidFill>
                <a:latin typeface="Times New Roman" panose="02020603050405020304" pitchFamily="18" charset="0"/>
              </a:rPr>
              <a:t>移位指令</a:t>
            </a:r>
            <a:r>
              <a:rPr lang="zh-CN" altLang="en-US" sz="2800" b="1" dirty="0">
                <a:solidFill>
                  <a:srgbClr val="000000"/>
                </a:solidFill>
                <a:latin typeface="Times New Roman" panose="02020603050405020304" pitchFamily="18" charset="0"/>
              </a:rPr>
              <a:t>和循环移位指令</a:t>
            </a:r>
          </a:p>
        </p:txBody>
      </p:sp>
      <p:sp>
        <p:nvSpPr>
          <p:cNvPr id="3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逻辑指令</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312" y="1664804"/>
            <a:ext cx="33813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312" y="2312876"/>
            <a:ext cx="34480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848930"/>
            <a:ext cx="33813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2427" y="3392996"/>
            <a:ext cx="32480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2427" y="4019294"/>
            <a:ext cx="33147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8668" y="4617132"/>
            <a:ext cx="32766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5172757"/>
            <a:ext cx="31337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8375" y="5782357"/>
            <a:ext cx="31051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177943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72705"/>
          <p:cNvSpPr/>
          <p:nvPr/>
        </p:nvSpPr>
        <p:spPr>
          <a:xfrm>
            <a:off x="914400" y="1052736"/>
            <a:ext cx="184150" cy="457200"/>
          </a:xfrm>
          <a:prstGeom prst="rect">
            <a:avLst/>
          </a:prstGeom>
          <a:noFill/>
          <a:ln w="12700">
            <a:noFill/>
          </a:ln>
        </p:spPr>
        <p:txBody>
          <a:bodyPr wrap="none" anchor="ctr">
            <a:spAutoFit/>
          </a:bodyPr>
          <a:lstStyle/>
          <a:p>
            <a:pPr eaLnBrk="0" hangingPunct="0"/>
            <a:endParaRPr dirty="0">
              <a:solidFill>
                <a:srgbClr val="000000"/>
              </a:solidFill>
              <a:latin typeface="Times New Roman" panose="02020603050405020304" pitchFamily="18" charset="0"/>
            </a:endParaRPr>
          </a:p>
        </p:txBody>
      </p:sp>
      <p:sp>
        <p:nvSpPr>
          <p:cNvPr id="72708" name="文本框 72707"/>
          <p:cNvSpPr txBox="1"/>
          <p:nvPr/>
        </p:nvSpPr>
        <p:spPr>
          <a:xfrm>
            <a:off x="611559" y="896380"/>
            <a:ext cx="7956551" cy="5709255"/>
          </a:xfrm>
          <a:prstGeom prst="rect">
            <a:avLst/>
          </a:prstGeom>
          <a:noFill/>
          <a:ln w="12700">
            <a:noFill/>
          </a:ln>
        </p:spPr>
        <p:txBody>
          <a:bodyPr wrap="square" anchor="ctr">
            <a:spAutoFit/>
          </a:bodyPr>
          <a:lstStyle/>
          <a:p>
            <a:pPr>
              <a:spcBef>
                <a:spcPct val="50000"/>
              </a:spcBef>
            </a:pPr>
            <a:r>
              <a:rPr lang="zh-CN" altLang="en-US" sz="2000" b="0" dirty="0">
                <a:solidFill>
                  <a:srgbClr val="000000"/>
                </a:solidFill>
                <a:latin typeface="+mn-lt"/>
              </a:rPr>
              <a:t>注意</a:t>
            </a:r>
            <a:r>
              <a:rPr lang="en-US" altLang="zh-CN" sz="2000" b="0" dirty="0">
                <a:solidFill>
                  <a:srgbClr val="000000"/>
                </a:solidFill>
                <a:latin typeface="+mn-lt"/>
              </a:rPr>
              <a:t>: </a:t>
            </a:r>
            <a:r>
              <a:rPr lang="en-US" altLang="zh-CN" sz="2000" b="0" dirty="0">
                <a:solidFill>
                  <a:srgbClr val="000000"/>
                </a:solidFill>
                <a:latin typeface="+mn-lt"/>
                <a:sym typeface="Symbol" panose="05050102010706020507" pitchFamily="18" charset="2"/>
              </a:rPr>
              <a:t>  </a:t>
            </a:r>
          </a:p>
          <a:p>
            <a:pPr>
              <a:spcBef>
                <a:spcPts val="600"/>
              </a:spcBef>
            </a:pPr>
            <a:r>
              <a:rPr lang="en-US" altLang="zh-CN" sz="2000" b="0" dirty="0">
                <a:solidFill>
                  <a:srgbClr val="000000"/>
                </a:solidFill>
                <a:latin typeface="+mn-lt"/>
                <a:sym typeface="Symbol" panose="05050102010706020507" pitchFamily="18" charset="2"/>
              </a:rPr>
              <a:t>*  OPR</a:t>
            </a:r>
            <a:r>
              <a:rPr lang="zh-CN" altLang="en-US" sz="2000" b="0" dirty="0">
                <a:solidFill>
                  <a:srgbClr val="000000"/>
                </a:solidFill>
                <a:latin typeface="+mn-lt"/>
                <a:sym typeface="Symbol" panose="05050102010706020507" pitchFamily="18" charset="2"/>
              </a:rPr>
              <a:t>可用除立即数以外的任何寻址方式 </a:t>
            </a:r>
          </a:p>
          <a:p>
            <a:pPr>
              <a:spcBef>
                <a:spcPts val="600"/>
              </a:spcBef>
            </a:pPr>
            <a:r>
              <a:rPr lang="en-US" altLang="zh-CN" sz="2000" b="0" dirty="0">
                <a:solidFill>
                  <a:srgbClr val="000000"/>
                </a:solidFill>
                <a:latin typeface="+mn-lt"/>
                <a:sym typeface="Symbol" panose="05050102010706020507" pitchFamily="18" charset="2"/>
              </a:rPr>
              <a:t>*  </a:t>
            </a:r>
            <a:r>
              <a:rPr lang="en-US" altLang="zh-CN" sz="2000" b="0" dirty="0">
                <a:solidFill>
                  <a:srgbClr val="000000"/>
                </a:solidFill>
                <a:latin typeface="+mn-lt"/>
              </a:rPr>
              <a:t>CNT=1</a:t>
            </a:r>
            <a:r>
              <a:rPr lang="zh-CN" altLang="en-US" sz="2000" b="0" dirty="0">
                <a:solidFill>
                  <a:srgbClr val="000000"/>
                </a:solidFill>
                <a:latin typeface="+mn-lt"/>
              </a:rPr>
              <a:t>，</a:t>
            </a:r>
            <a:r>
              <a:rPr lang="en-US" altLang="zh-CN" sz="2000" b="0" dirty="0">
                <a:solidFill>
                  <a:srgbClr val="000000"/>
                </a:solidFill>
                <a:latin typeface="+mn-lt"/>
              </a:rPr>
              <a:t>SHL    OPR, 1</a:t>
            </a:r>
          </a:p>
          <a:p>
            <a:pPr>
              <a:spcBef>
                <a:spcPts val="600"/>
              </a:spcBef>
            </a:pPr>
            <a:r>
              <a:rPr lang="en-US" altLang="zh-CN" sz="2000" b="0" dirty="0">
                <a:solidFill>
                  <a:srgbClr val="000000"/>
                </a:solidFill>
                <a:latin typeface="+mn-lt"/>
              </a:rPr>
              <a:t>    CNT&gt;1</a:t>
            </a:r>
            <a:r>
              <a:rPr lang="zh-CN" altLang="en-US" sz="2000" b="0" dirty="0">
                <a:solidFill>
                  <a:srgbClr val="000000"/>
                </a:solidFill>
                <a:latin typeface="+mn-lt"/>
              </a:rPr>
              <a:t>，</a:t>
            </a:r>
            <a:r>
              <a:rPr lang="en-US" altLang="zh-CN" sz="2000" b="0" dirty="0">
                <a:solidFill>
                  <a:srgbClr val="000000"/>
                </a:solidFill>
                <a:latin typeface="+mn-lt"/>
              </a:rPr>
              <a:t>MOV  CL,    CNT</a:t>
            </a:r>
          </a:p>
          <a:p>
            <a:pPr>
              <a:spcBef>
                <a:spcPts val="600"/>
              </a:spcBef>
            </a:pPr>
            <a:r>
              <a:rPr lang="en-US" altLang="zh-CN" sz="2000" b="0" dirty="0">
                <a:solidFill>
                  <a:srgbClr val="000000"/>
                </a:solidFill>
                <a:latin typeface="+mn-lt"/>
              </a:rPr>
              <a:t>                     SHL    OPR, CL        ; </a:t>
            </a:r>
            <a:r>
              <a:rPr lang="zh-CN" altLang="zh-CN" sz="2000" b="0" dirty="0">
                <a:solidFill>
                  <a:srgbClr val="000000"/>
                </a:solidFill>
                <a:latin typeface="+mn-lt"/>
              </a:rPr>
              <a:t>以</a:t>
            </a:r>
            <a:r>
              <a:rPr lang="en-US" altLang="zh-CN" sz="2000" b="0" dirty="0">
                <a:solidFill>
                  <a:srgbClr val="000000"/>
                </a:solidFill>
                <a:latin typeface="+mn-lt"/>
              </a:rPr>
              <a:t>SHL</a:t>
            </a:r>
            <a:r>
              <a:rPr lang="zh-CN" altLang="zh-CN" sz="2000" b="0" dirty="0">
                <a:solidFill>
                  <a:srgbClr val="000000"/>
                </a:solidFill>
                <a:latin typeface="+mn-lt"/>
              </a:rPr>
              <a:t>为例</a:t>
            </a:r>
            <a:endParaRPr lang="en-US" altLang="zh-CN" sz="2000" b="0" dirty="0">
              <a:solidFill>
                <a:srgbClr val="000000"/>
              </a:solidFill>
              <a:latin typeface="+mn-lt"/>
              <a:sym typeface="Symbol" panose="05050102010706020507" pitchFamily="18" charset="2"/>
            </a:endParaRPr>
          </a:p>
          <a:p>
            <a:pPr>
              <a:spcBef>
                <a:spcPts val="600"/>
              </a:spcBef>
            </a:pPr>
            <a:r>
              <a:rPr lang="en-US" altLang="zh-CN" sz="2000" b="0" dirty="0">
                <a:solidFill>
                  <a:srgbClr val="000000"/>
                </a:solidFill>
                <a:latin typeface="+mn-lt"/>
                <a:sym typeface="Symbol" panose="05050102010706020507" pitchFamily="18" charset="2"/>
              </a:rPr>
              <a:t>*  </a:t>
            </a:r>
            <a:r>
              <a:rPr lang="zh-CN" altLang="en-US" sz="2000" b="0" dirty="0">
                <a:solidFill>
                  <a:srgbClr val="000000"/>
                </a:solidFill>
                <a:latin typeface="+mn-lt"/>
                <a:sym typeface="Symbol" panose="05050102010706020507" pitchFamily="18" charset="2"/>
              </a:rPr>
              <a:t>条件标志位：</a:t>
            </a:r>
          </a:p>
          <a:p>
            <a:pPr>
              <a:spcBef>
                <a:spcPts val="600"/>
              </a:spcBef>
            </a:pPr>
            <a:r>
              <a:rPr lang="zh-CN" altLang="en-US" sz="2000" b="0" dirty="0">
                <a:solidFill>
                  <a:srgbClr val="000000"/>
                </a:solidFill>
                <a:latin typeface="+mn-lt"/>
                <a:sym typeface="Symbol" panose="05050102010706020507" pitchFamily="18" charset="2"/>
              </a:rPr>
              <a:t>      </a:t>
            </a:r>
            <a:r>
              <a:rPr lang="en-US" altLang="zh-CN" sz="2000" b="0" dirty="0">
                <a:solidFill>
                  <a:srgbClr val="000000"/>
                </a:solidFill>
                <a:latin typeface="+mn-lt"/>
                <a:sym typeface="Symbol" panose="05050102010706020507" pitchFamily="18" charset="2"/>
              </a:rPr>
              <a:t>CF = </a:t>
            </a:r>
            <a:r>
              <a:rPr lang="zh-CN" altLang="en-US" sz="2000" b="0" dirty="0">
                <a:solidFill>
                  <a:srgbClr val="000000"/>
                </a:solidFill>
                <a:latin typeface="+mn-lt"/>
                <a:sym typeface="Symbol" panose="05050102010706020507" pitchFamily="18" charset="2"/>
              </a:rPr>
              <a:t>移入的数值</a:t>
            </a:r>
          </a:p>
          <a:p>
            <a:pPr>
              <a:spcBef>
                <a:spcPts val="600"/>
              </a:spcBef>
            </a:pPr>
            <a:r>
              <a:rPr lang="zh-CN" altLang="en-US" sz="2000" b="0" dirty="0">
                <a:solidFill>
                  <a:srgbClr val="000000"/>
                </a:solidFill>
                <a:latin typeface="+mn-lt"/>
                <a:sym typeface="Symbol" panose="05050102010706020507" pitchFamily="18" charset="2"/>
              </a:rPr>
              <a:t>                   </a:t>
            </a:r>
            <a:r>
              <a:rPr lang="en-US" altLang="en-US" sz="2000" b="0" dirty="0">
                <a:solidFill>
                  <a:srgbClr val="000000"/>
                </a:solidFill>
                <a:latin typeface="+mn-lt"/>
                <a:sym typeface="Symbol" panose="05050102010706020507" pitchFamily="18" charset="2"/>
              </a:rPr>
              <a:t>1    </a:t>
            </a:r>
            <a:r>
              <a:rPr lang="en-US" altLang="zh-CN" sz="2000" b="0" dirty="0">
                <a:solidFill>
                  <a:srgbClr val="000000"/>
                </a:solidFill>
                <a:latin typeface="+mn-lt"/>
                <a:sym typeface="Symbol" panose="05050102010706020507" pitchFamily="18" charset="2"/>
              </a:rPr>
              <a:t>CNT=1</a:t>
            </a:r>
            <a:r>
              <a:rPr lang="zh-CN" altLang="en-US" sz="2000" b="0" dirty="0">
                <a:solidFill>
                  <a:srgbClr val="000000"/>
                </a:solidFill>
                <a:latin typeface="+mn-lt"/>
                <a:sym typeface="Symbol" panose="05050102010706020507" pitchFamily="18" charset="2"/>
              </a:rPr>
              <a:t>时，最高有效位的值发生变化</a:t>
            </a:r>
          </a:p>
          <a:p>
            <a:pPr>
              <a:spcBef>
                <a:spcPts val="600"/>
              </a:spcBef>
            </a:pPr>
            <a:r>
              <a:rPr lang="en-US" altLang="en-US" sz="2000" b="0" dirty="0">
                <a:solidFill>
                  <a:srgbClr val="000000"/>
                </a:solidFill>
                <a:latin typeface="+mn-lt"/>
                <a:sym typeface="Symbol" panose="05050102010706020507" pitchFamily="18" charset="2"/>
              </a:rPr>
              <a:t>                   0    </a:t>
            </a:r>
            <a:r>
              <a:rPr lang="en-US" altLang="zh-CN" sz="2000" b="0" dirty="0">
                <a:solidFill>
                  <a:srgbClr val="000000"/>
                </a:solidFill>
                <a:latin typeface="+mn-lt"/>
                <a:sym typeface="Symbol" panose="05050102010706020507" pitchFamily="18" charset="2"/>
              </a:rPr>
              <a:t>CNT=1</a:t>
            </a:r>
            <a:r>
              <a:rPr lang="zh-CN" altLang="en-US" sz="2000" b="0" dirty="0">
                <a:solidFill>
                  <a:srgbClr val="000000"/>
                </a:solidFill>
                <a:latin typeface="+mn-lt"/>
                <a:sym typeface="Symbol" panose="05050102010706020507" pitchFamily="18" charset="2"/>
              </a:rPr>
              <a:t>时，最高有效位的值不变</a:t>
            </a:r>
            <a:endParaRPr lang="en-US" altLang="zh-CN" sz="2000" b="0" dirty="0">
              <a:solidFill>
                <a:srgbClr val="000000"/>
              </a:solidFill>
              <a:latin typeface="+mn-lt"/>
              <a:sym typeface="Symbol" panose="05050102010706020507" pitchFamily="18" charset="2"/>
            </a:endParaRPr>
          </a:p>
          <a:p>
            <a:pPr>
              <a:spcBef>
                <a:spcPts val="600"/>
              </a:spcBef>
            </a:pPr>
            <a:r>
              <a:rPr lang="zh-CN" altLang="en-US" sz="2000" b="0" dirty="0">
                <a:solidFill>
                  <a:srgbClr val="000000"/>
                </a:solidFill>
                <a:latin typeface="+mn-lt"/>
                <a:sym typeface="Symbol" panose="05050102010706020507" pitchFamily="18" charset="2"/>
              </a:rPr>
              <a:t>                    无定义</a:t>
            </a:r>
            <a:r>
              <a:rPr lang="en-US" altLang="zh-CN" sz="2000" b="0" dirty="0">
                <a:solidFill>
                  <a:srgbClr val="000000"/>
                </a:solidFill>
                <a:latin typeface="+mn-lt"/>
                <a:sym typeface="Symbol" panose="05050102010706020507" pitchFamily="18" charset="2"/>
              </a:rPr>
              <a:t>,</a:t>
            </a:r>
            <a:r>
              <a:rPr lang="zh-CN" altLang="en-US" sz="2000" b="0" dirty="0">
                <a:solidFill>
                  <a:srgbClr val="000000"/>
                </a:solidFill>
                <a:latin typeface="+mn-lt"/>
                <a:sym typeface="Symbol" panose="05050102010706020507" pitchFamily="18" charset="2"/>
              </a:rPr>
              <a:t>     </a:t>
            </a:r>
            <a:r>
              <a:rPr lang="en-US" altLang="zh-CN" sz="2000" b="0" dirty="0">
                <a:solidFill>
                  <a:srgbClr val="000000"/>
                </a:solidFill>
                <a:latin typeface="+mn-lt"/>
                <a:sym typeface="Symbol" panose="05050102010706020507" pitchFamily="18" charset="2"/>
              </a:rPr>
              <a:t>CNT&gt;1</a:t>
            </a:r>
            <a:r>
              <a:rPr lang="zh-CN" altLang="en-US" sz="2000" b="0" dirty="0">
                <a:solidFill>
                  <a:srgbClr val="000000"/>
                </a:solidFill>
                <a:latin typeface="+mn-lt"/>
                <a:sym typeface="Symbol" panose="05050102010706020507" pitchFamily="18" charset="2"/>
              </a:rPr>
              <a:t>时。</a:t>
            </a:r>
          </a:p>
          <a:p>
            <a:pPr>
              <a:spcBef>
                <a:spcPts val="600"/>
              </a:spcBef>
            </a:pPr>
            <a:r>
              <a:rPr lang="zh-CN" altLang="en-US" sz="2000" b="0" dirty="0">
                <a:solidFill>
                  <a:srgbClr val="000000"/>
                </a:solidFill>
                <a:latin typeface="+mn-lt"/>
                <a:sym typeface="Symbol" panose="05050102010706020507" pitchFamily="18" charset="2"/>
              </a:rPr>
              <a:t>      移位指令：</a:t>
            </a:r>
            <a:r>
              <a:rPr lang="zh-CN" altLang="zh-CN" sz="2000" b="0" dirty="0">
                <a:solidFill>
                  <a:srgbClr val="000000"/>
                </a:solidFill>
                <a:latin typeface="+mn-lt"/>
                <a:sym typeface="Symbol" panose="05050102010706020507" pitchFamily="18" charset="2"/>
              </a:rPr>
              <a:t>SF、ZF、PF 根据移位结果设置，AF无定义</a:t>
            </a:r>
          </a:p>
          <a:p>
            <a:pPr>
              <a:spcBef>
                <a:spcPts val="600"/>
              </a:spcBef>
            </a:pPr>
            <a:r>
              <a:rPr lang="zh-CN" altLang="zh-CN" sz="2000" b="0" dirty="0">
                <a:solidFill>
                  <a:srgbClr val="000000"/>
                </a:solidFill>
                <a:latin typeface="+mn-lt"/>
                <a:sym typeface="Symbol" panose="05050102010706020507" pitchFamily="18" charset="2"/>
              </a:rPr>
              <a:t>      循环移位指令：不影响 </a:t>
            </a:r>
            <a:r>
              <a:rPr lang="en-US" altLang="zh-CN" sz="2000" b="0" dirty="0">
                <a:solidFill>
                  <a:srgbClr val="000000"/>
                </a:solidFill>
                <a:latin typeface="+mn-lt"/>
                <a:sym typeface="Symbol" panose="05050102010706020507" pitchFamily="18" charset="2"/>
              </a:rPr>
              <a:t>SF</a:t>
            </a:r>
            <a:r>
              <a:rPr lang="zh-CN" altLang="en-US" sz="2000" b="0" dirty="0">
                <a:solidFill>
                  <a:srgbClr val="000000"/>
                </a:solidFill>
                <a:latin typeface="+mn-lt"/>
                <a:sym typeface="Symbol" panose="05050102010706020507" pitchFamily="18" charset="2"/>
              </a:rPr>
              <a:t>、</a:t>
            </a:r>
            <a:r>
              <a:rPr lang="en-US" altLang="zh-CN" sz="2000" b="0" dirty="0">
                <a:solidFill>
                  <a:srgbClr val="000000"/>
                </a:solidFill>
                <a:latin typeface="+mn-lt"/>
                <a:sym typeface="Symbol" panose="05050102010706020507" pitchFamily="18" charset="2"/>
              </a:rPr>
              <a:t>ZF</a:t>
            </a:r>
            <a:r>
              <a:rPr lang="zh-CN" altLang="en-US" sz="2000" b="0" dirty="0">
                <a:solidFill>
                  <a:srgbClr val="000000"/>
                </a:solidFill>
                <a:latin typeface="+mn-lt"/>
                <a:sym typeface="Symbol" panose="05050102010706020507" pitchFamily="18" charset="2"/>
              </a:rPr>
              <a:t>、</a:t>
            </a:r>
            <a:r>
              <a:rPr lang="en-US" altLang="zh-CN" sz="2000" b="0" dirty="0">
                <a:solidFill>
                  <a:srgbClr val="000000"/>
                </a:solidFill>
                <a:latin typeface="+mn-lt"/>
                <a:sym typeface="Symbol" panose="05050102010706020507" pitchFamily="18" charset="2"/>
              </a:rPr>
              <a:t>PF</a:t>
            </a:r>
            <a:r>
              <a:rPr lang="zh-CN" altLang="en-US" sz="2000" b="0" dirty="0">
                <a:solidFill>
                  <a:srgbClr val="000000"/>
                </a:solidFill>
                <a:latin typeface="+mn-lt"/>
                <a:sym typeface="Symbol" panose="05050102010706020507" pitchFamily="18" charset="2"/>
              </a:rPr>
              <a:t>、</a:t>
            </a:r>
            <a:r>
              <a:rPr lang="en-US" altLang="zh-CN" sz="2000" b="0" dirty="0">
                <a:solidFill>
                  <a:srgbClr val="000000"/>
                </a:solidFill>
                <a:latin typeface="+mn-lt"/>
                <a:sym typeface="Symbol" panose="05050102010706020507" pitchFamily="18" charset="2"/>
              </a:rPr>
              <a:t>AF</a:t>
            </a:r>
          </a:p>
          <a:p>
            <a:pPr>
              <a:spcBef>
                <a:spcPts val="600"/>
              </a:spcBef>
            </a:pPr>
            <a:r>
              <a:rPr lang="en-US" altLang="zh-CN" sz="2000" b="0" dirty="0">
                <a:solidFill>
                  <a:srgbClr val="000000"/>
                </a:solidFill>
                <a:sym typeface="Symbol" panose="05050102010706020507" pitchFamily="18" charset="2"/>
              </a:rPr>
              <a:t>*  </a:t>
            </a:r>
            <a:r>
              <a:rPr lang="zh-CN" altLang="en-US" sz="2000" b="0" dirty="0">
                <a:solidFill>
                  <a:srgbClr val="000000"/>
                </a:solidFill>
                <a:sym typeface="Symbol" panose="05050102010706020507" pitchFamily="18" charset="2"/>
              </a:rPr>
              <a:t>移位指令可以用来作乘</a:t>
            </a:r>
            <a:r>
              <a:rPr lang="en-US" altLang="zh-CN" sz="2000" b="0" dirty="0">
                <a:solidFill>
                  <a:srgbClr val="000000"/>
                </a:solidFill>
                <a:sym typeface="Symbol" panose="05050102010706020507" pitchFamily="18" charset="2"/>
              </a:rPr>
              <a:t>2</a:t>
            </a:r>
            <a:r>
              <a:rPr lang="zh-CN" altLang="en-US" sz="2000" b="0" dirty="0">
                <a:solidFill>
                  <a:srgbClr val="000000"/>
                </a:solidFill>
                <a:sym typeface="Symbol" panose="05050102010706020507" pitchFamily="18" charset="2"/>
              </a:rPr>
              <a:t>或除</a:t>
            </a:r>
            <a:r>
              <a:rPr lang="en-US" altLang="zh-CN" sz="2000" b="0" dirty="0">
                <a:solidFill>
                  <a:srgbClr val="000000"/>
                </a:solidFill>
                <a:sym typeface="Symbol" panose="05050102010706020507" pitchFamily="18" charset="2"/>
              </a:rPr>
              <a:t>2</a:t>
            </a:r>
            <a:r>
              <a:rPr lang="zh-CN" altLang="en-US" sz="2000" b="0" dirty="0">
                <a:solidFill>
                  <a:srgbClr val="000000"/>
                </a:solidFill>
                <a:sym typeface="Symbol" panose="05050102010706020507" pitchFamily="18" charset="2"/>
              </a:rPr>
              <a:t>的操作，其中算术移位指令用于带符   号数运算，逻辑移位用于无符号数运算。</a:t>
            </a:r>
          </a:p>
          <a:p>
            <a:pPr>
              <a:spcBef>
                <a:spcPts val="600"/>
              </a:spcBef>
            </a:pPr>
            <a:endParaRPr lang="en-US" altLang="zh-CN" sz="2000" b="0" dirty="0">
              <a:solidFill>
                <a:srgbClr val="000000"/>
              </a:solidFill>
              <a:latin typeface="+mn-lt"/>
              <a:sym typeface="Symbol" panose="05050102010706020507" pitchFamily="18" charset="2"/>
            </a:endParaRPr>
          </a:p>
        </p:txBody>
      </p:sp>
      <p:sp>
        <p:nvSpPr>
          <p:cNvPr id="72709" name="文本框 72708"/>
          <p:cNvSpPr txBox="1"/>
          <p:nvPr/>
        </p:nvSpPr>
        <p:spPr>
          <a:xfrm>
            <a:off x="895722" y="3968229"/>
            <a:ext cx="855663" cy="396875"/>
          </a:xfrm>
          <a:prstGeom prst="rect">
            <a:avLst/>
          </a:prstGeom>
          <a:noFill/>
          <a:ln w="12700">
            <a:noFill/>
          </a:ln>
        </p:spPr>
        <p:txBody>
          <a:bodyPr anchor="ctr">
            <a:spAutoFit/>
          </a:bodyPr>
          <a:lstStyle/>
          <a:p>
            <a:pPr algn="ctr" eaLnBrk="0" hangingPunct="0">
              <a:spcBef>
                <a:spcPct val="50000"/>
              </a:spcBef>
            </a:pPr>
            <a:r>
              <a:rPr lang="en-US" altLang="zh-CN" sz="2000" b="1" dirty="0">
                <a:solidFill>
                  <a:srgbClr val="000000"/>
                </a:solidFill>
                <a:latin typeface="Times New Roman" panose="02020603050405020304" pitchFamily="18" charset="0"/>
              </a:rPr>
              <a:t>OF =</a:t>
            </a:r>
            <a:endParaRPr lang="en-US" altLang="zh-CN" sz="2000" dirty="0">
              <a:solidFill>
                <a:srgbClr val="000000"/>
              </a:solidFill>
              <a:latin typeface="Times New Roman" panose="02020603050405020304" pitchFamily="18" charset="0"/>
            </a:endParaRPr>
          </a:p>
        </p:txBody>
      </p:sp>
      <p:sp>
        <p:nvSpPr>
          <p:cNvPr id="72710" name="左大括号 72709"/>
          <p:cNvSpPr/>
          <p:nvPr/>
        </p:nvSpPr>
        <p:spPr>
          <a:xfrm>
            <a:off x="1784722" y="3789040"/>
            <a:ext cx="86978" cy="713420"/>
          </a:xfrm>
          <a:prstGeom prst="leftBrace">
            <a:avLst>
              <a:gd name="adj1" fmla="val 58333"/>
              <a:gd name="adj2" fmla="val 50000"/>
            </a:avLst>
          </a:prstGeom>
          <a:noFill/>
          <a:ln w="12700" cap="sq" cmpd="sng">
            <a:solidFill>
              <a:schemeClr val="tx1"/>
            </a:solidFill>
            <a:prstDash val="solid"/>
            <a:headEnd type="none" w="med" len="med"/>
            <a:tailEnd type="none" w="med" len="med"/>
          </a:ln>
        </p:spPr>
        <p:txBody>
          <a:bodyPr/>
          <a:lstStyle/>
          <a:p>
            <a:endParaRPr lang="zh-CN" altLang="en-US"/>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逻辑指令</a:t>
            </a:r>
          </a:p>
        </p:txBody>
      </p:sp>
    </p:spTree>
    <p:extLst>
      <p:ext uri="{BB962C8B-B14F-4D97-AF65-F5344CB8AC3E}">
        <p14:creationId xmlns:p14="http://schemas.microsoft.com/office/powerpoint/2010/main" val="333346339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73729"/>
          <p:cNvSpPr/>
          <p:nvPr/>
        </p:nvSpPr>
        <p:spPr>
          <a:xfrm>
            <a:off x="1049796" y="1052736"/>
            <a:ext cx="7086600" cy="457200"/>
          </a:xfrm>
          <a:prstGeom prst="rect">
            <a:avLst/>
          </a:prstGeom>
          <a:noFill/>
          <a:ln w="12700">
            <a:noFill/>
          </a:ln>
        </p:spPr>
        <p:txBody>
          <a:bodyPr anchor="ctr">
            <a:spAutoFit/>
          </a:bodyPr>
          <a:lstStyle/>
          <a:p>
            <a:pPr eaLnBrk="0" hangingPunct="0">
              <a:lnSpc>
                <a:spcPct val="120000"/>
              </a:lnSpc>
            </a:pPr>
            <a:r>
              <a:rPr lang="zh-CN" altLang="en-US" sz="2000" b="0" dirty="0">
                <a:solidFill>
                  <a:srgbClr val="000000"/>
                </a:solidFill>
                <a:latin typeface="Times New Roman" panose="02020603050405020304" pitchFamily="18" charset="0"/>
              </a:rPr>
              <a:t>例：</a:t>
            </a:r>
            <a:r>
              <a:rPr lang="en-US" altLang="zh-CN" sz="2000" b="0" dirty="0">
                <a:solidFill>
                  <a:srgbClr val="000000"/>
                </a:solidFill>
                <a:latin typeface="Times New Roman" panose="02020603050405020304" pitchFamily="18" charset="0"/>
              </a:rPr>
              <a:t>(AX)= 0012H</a:t>
            </a:r>
            <a:r>
              <a:rPr lang="zh-CN" altLang="en-US" sz="2000" b="0" dirty="0">
                <a:solidFill>
                  <a:srgbClr val="000000"/>
                </a:solidFill>
                <a:latin typeface="Times New Roman" panose="02020603050405020304" pitchFamily="18" charset="0"/>
              </a:rPr>
              <a:t>，</a:t>
            </a:r>
            <a:r>
              <a:rPr lang="en-US" altLang="zh-CN" sz="2000" b="0" dirty="0">
                <a:solidFill>
                  <a:srgbClr val="000000"/>
                </a:solidFill>
                <a:latin typeface="Times New Roman" panose="02020603050405020304" pitchFamily="18" charset="0"/>
              </a:rPr>
              <a:t>(BX)= 0034H</a:t>
            </a:r>
            <a:r>
              <a:rPr lang="zh-CN" altLang="en-US" sz="2000" b="0" dirty="0">
                <a:solidFill>
                  <a:srgbClr val="000000"/>
                </a:solidFill>
                <a:latin typeface="Times New Roman" panose="02020603050405020304" pitchFamily="18" charset="0"/>
              </a:rPr>
              <a:t>，把它们装配成</a:t>
            </a:r>
            <a:r>
              <a:rPr lang="en-US" altLang="zh-CN" sz="2000" b="0" dirty="0">
                <a:solidFill>
                  <a:srgbClr val="000000"/>
                </a:solidFill>
                <a:latin typeface="Times New Roman" panose="02020603050405020304" pitchFamily="18" charset="0"/>
              </a:rPr>
              <a:t>(AX)= 1234H</a:t>
            </a:r>
            <a:endParaRPr lang="en-US" altLang="zh-CN" sz="2000" b="1" dirty="0">
              <a:solidFill>
                <a:srgbClr val="000000"/>
              </a:solidFill>
              <a:latin typeface="Lucida Console" panose="020B0609040504020204" pitchFamily="49" charset="0"/>
            </a:endParaRPr>
          </a:p>
        </p:txBody>
      </p:sp>
      <p:sp>
        <p:nvSpPr>
          <p:cNvPr id="73731" name="矩形 73730"/>
          <p:cNvSpPr/>
          <p:nvPr/>
        </p:nvSpPr>
        <p:spPr>
          <a:xfrm>
            <a:off x="1049796" y="2924944"/>
            <a:ext cx="7345362" cy="3816429"/>
          </a:xfrm>
          <a:prstGeom prst="rect">
            <a:avLst/>
          </a:prstGeom>
          <a:noFill/>
          <a:ln w="12700">
            <a:noFill/>
          </a:ln>
        </p:spPr>
        <p:txBody>
          <a:bodyPr>
            <a:spAutoFit/>
          </a:bodyPr>
          <a:lstStyle/>
          <a:p>
            <a:pPr eaLnBrk="0" hangingPunct="0">
              <a:lnSpc>
                <a:spcPct val="120000"/>
              </a:lnSpc>
              <a:spcBef>
                <a:spcPct val="50000"/>
              </a:spcBef>
            </a:pPr>
            <a:r>
              <a:rPr lang="zh-CN" altLang="en-US" sz="2000" b="0" dirty="0">
                <a:solidFill>
                  <a:srgbClr val="000000"/>
                </a:solidFill>
                <a:latin typeface="+mn-lt"/>
              </a:rPr>
              <a:t>例：</a:t>
            </a:r>
            <a:r>
              <a:rPr lang="en-US" altLang="zh-CN" sz="2000" b="0" dirty="0">
                <a:solidFill>
                  <a:srgbClr val="000000"/>
                </a:solidFill>
                <a:latin typeface="+mn-lt"/>
              </a:rPr>
              <a:t>(BX) = 84F0H</a:t>
            </a:r>
          </a:p>
          <a:p>
            <a:pPr eaLnBrk="0" hangingPunct="0">
              <a:lnSpc>
                <a:spcPct val="120000"/>
              </a:lnSpc>
              <a:spcBef>
                <a:spcPct val="50000"/>
              </a:spcBef>
            </a:pPr>
            <a:r>
              <a:rPr lang="zh-CN" altLang="zh-CN" sz="2000" b="0" dirty="0">
                <a:solidFill>
                  <a:srgbClr val="000000"/>
                </a:solidFill>
                <a:latin typeface="+mn-lt"/>
              </a:rPr>
              <a:t>        </a:t>
            </a:r>
            <a:r>
              <a:rPr lang="en-US" altLang="zh-CN" sz="2000" b="0" dirty="0">
                <a:solidFill>
                  <a:srgbClr val="000000"/>
                </a:solidFill>
                <a:latin typeface="+mn-lt"/>
              </a:rPr>
              <a:t>	</a:t>
            </a:r>
            <a:r>
              <a:rPr lang="zh-CN" altLang="zh-CN" sz="2000" b="0" dirty="0">
                <a:solidFill>
                  <a:srgbClr val="000000"/>
                </a:solidFill>
                <a:latin typeface="+mn-lt"/>
              </a:rPr>
              <a:t>(</a:t>
            </a:r>
            <a:r>
              <a:rPr lang="en-US" altLang="zh-CN" sz="2000" b="0" dirty="0">
                <a:solidFill>
                  <a:srgbClr val="000000"/>
                </a:solidFill>
                <a:latin typeface="+mn-lt"/>
              </a:rPr>
              <a:t>1</a:t>
            </a:r>
            <a:r>
              <a:rPr lang="zh-CN" altLang="zh-CN" sz="2000" b="0" dirty="0">
                <a:solidFill>
                  <a:srgbClr val="000000"/>
                </a:solidFill>
                <a:latin typeface="+mn-lt"/>
              </a:rPr>
              <a:t>)  (BX) 为带符号数，求</a:t>
            </a:r>
            <a:r>
              <a:rPr lang="en-US" altLang="zh-CN" sz="2000" b="0" dirty="0">
                <a:solidFill>
                  <a:srgbClr val="000000"/>
                </a:solidFill>
                <a:latin typeface="+mn-lt"/>
              </a:rPr>
              <a:t> (BX) ×2 </a:t>
            </a:r>
          </a:p>
          <a:p>
            <a:pPr eaLnBrk="0" hangingPunct="0">
              <a:lnSpc>
                <a:spcPct val="120000"/>
              </a:lnSpc>
            </a:pPr>
            <a:r>
              <a:rPr lang="en-US" altLang="zh-CN" sz="2000" b="0" dirty="0">
                <a:solidFill>
                  <a:srgbClr val="000000"/>
                </a:solidFill>
                <a:latin typeface="+mn-lt"/>
              </a:rPr>
              <a:t>	         SAL  BX, 1      ; (BX) = 09E0H, OF=1</a:t>
            </a:r>
          </a:p>
          <a:p>
            <a:pPr eaLnBrk="0" hangingPunct="0">
              <a:lnSpc>
                <a:spcPct val="120000"/>
              </a:lnSpc>
            </a:pPr>
            <a:endParaRPr lang="en-US" altLang="zh-CN" sz="2000" b="0" dirty="0">
              <a:solidFill>
                <a:srgbClr val="000000"/>
              </a:solidFill>
              <a:latin typeface="+mn-lt"/>
            </a:endParaRPr>
          </a:p>
          <a:p>
            <a:pPr eaLnBrk="0" hangingPunct="0">
              <a:lnSpc>
                <a:spcPct val="120000"/>
              </a:lnSpc>
              <a:spcBef>
                <a:spcPts val="0"/>
              </a:spcBef>
              <a:spcAft>
                <a:spcPts val="0"/>
              </a:spcAft>
            </a:pPr>
            <a:r>
              <a:rPr lang="en-US" altLang="zh-CN" sz="2000" b="0" dirty="0">
                <a:solidFill>
                  <a:srgbClr val="000000"/>
                </a:solidFill>
              </a:rPr>
              <a:t>	</a:t>
            </a:r>
            <a:r>
              <a:rPr lang="zh-CN" altLang="zh-CN" sz="2000" b="0" dirty="0">
                <a:solidFill>
                  <a:srgbClr val="000000"/>
                </a:solidFill>
              </a:rPr>
              <a:t> (</a:t>
            </a:r>
            <a:r>
              <a:rPr lang="en-US" altLang="zh-CN" sz="2000" b="0" dirty="0">
                <a:solidFill>
                  <a:srgbClr val="000000"/>
                </a:solidFill>
              </a:rPr>
              <a:t>2</a:t>
            </a:r>
            <a:r>
              <a:rPr lang="zh-CN" altLang="zh-CN" sz="2000" b="0" dirty="0">
                <a:solidFill>
                  <a:srgbClr val="000000"/>
                </a:solidFill>
              </a:rPr>
              <a:t>)  (BX) 为</a:t>
            </a:r>
            <a:r>
              <a:rPr lang="zh-CN" altLang="zh-CN" sz="2000" b="0" dirty="0">
                <a:solidFill>
                  <a:srgbClr val="FF0000"/>
                </a:solidFill>
              </a:rPr>
              <a:t>无符号数</a:t>
            </a:r>
            <a:r>
              <a:rPr lang="zh-CN" altLang="zh-CN" sz="2000" b="0" dirty="0">
                <a:solidFill>
                  <a:srgbClr val="000000"/>
                </a:solidFill>
              </a:rPr>
              <a:t>，求</a:t>
            </a:r>
            <a:r>
              <a:rPr lang="en-US" altLang="zh-CN" sz="2000" b="0" dirty="0">
                <a:solidFill>
                  <a:srgbClr val="000000"/>
                </a:solidFill>
              </a:rPr>
              <a:t> (BX) / 2</a:t>
            </a:r>
          </a:p>
          <a:p>
            <a:pPr eaLnBrk="0" hangingPunct="0">
              <a:lnSpc>
                <a:spcPct val="120000"/>
              </a:lnSpc>
              <a:spcBef>
                <a:spcPts val="0"/>
              </a:spcBef>
              <a:spcAft>
                <a:spcPts val="0"/>
              </a:spcAft>
            </a:pPr>
            <a:r>
              <a:rPr lang="en-US" altLang="zh-CN" sz="2000" b="0" dirty="0">
                <a:solidFill>
                  <a:srgbClr val="000000"/>
                </a:solidFill>
              </a:rPr>
              <a:t>                        </a:t>
            </a:r>
            <a:r>
              <a:rPr lang="en-US" altLang="zh-CN" sz="2000" b="0" dirty="0">
                <a:solidFill>
                  <a:srgbClr val="FF0000"/>
                </a:solidFill>
              </a:rPr>
              <a:t>SHR</a:t>
            </a:r>
            <a:r>
              <a:rPr lang="en-US" altLang="zh-CN" sz="2000" b="0" dirty="0">
                <a:solidFill>
                  <a:srgbClr val="000000"/>
                </a:solidFill>
              </a:rPr>
              <a:t>  BX, 1      ; (BX) = 4278H</a:t>
            </a:r>
            <a:r>
              <a:rPr lang="zh-CN" altLang="zh-CN" sz="2000" b="0" dirty="0">
                <a:solidFill>
                  <a:srgbClr val="000000"/>
                </a:solidFill>
                <a:latin typeface="+mn-lt"/>
              </a:rPr>
              <a:t>    </a:t>
            </a:r>
            <a:endParaRPr lang="en-US" altLang="zh-CN" sz="2000" b="0" dirty="0">
              <a:solidFill>
                <a:srgbClr val="000000"/>
              </a:solidFill>
              <a:latin typeface="+mn-lt"/>
            </a:endParaRPr>
          </a:p>
          <a:p>
            <a:pPr eaLnBrk="0" hangingPunct="0">
              <a:lnSpc>
                <a:spcPct val="120000"/>
              </a:lnSpc>
              <a:spcBef>
                <a:spcPts val="0"/>
              </a:spcBef>
              <a:spcAft>
                <a:spcPts val="0"/>
              </a:spcAft>
            </a:pPr>
            <a:r>
              <a:rPr lang="zh-CN" altLang="zh-CN" sz="2000" b="0" dirty="0">
                <a:solidFill>
                  <a:srgbClr val="000000"/>
                </a:solidFill>
                <a:latin typeface="+mn-lt"/>
              </a:rPr>
              <a:t>   </a:t>
            </a:r>
            <a:endParaRPr lang="en-US" altLang="zh-CN" sz="2000" b="0" dirty="0">
              <a:solidFill>
                <a:srgbClr val="000000"/>
              </a:solidFill>
              <a:latin typeface="+mn-lt"/>
            </a:endParaRPr>
          </a:p>
          <a:p>
            <a:pPr eaLnBrk="0" hangingPunct="0">
              <a:lnSpc>
                <a:spcPct val="120000"/>
              </a:lnSpc>
            </a:pPr>
            <a:r>
              <a:rPr lang="en-US" altLang="zh-CN" sz="2000" b="0" dirty="0">
                <a:solidFill>
                  <a:srgbClr val="000000"/>
                </a:solidFill>
                <a:latin typeface="+mn-lt"/>
              </a:rPr>
              <a:t>	</a:t>
            </a:r>
            <a:r>
              <a:rPr lang="zh-CN" altLang="zh-CN" sz="2000" b="0" dirty="0">
                <a:solidFill>
                  <a:srgbClr val="000000"/>
                </a:solidFill>
                <a:latin typeface="+mn-lt"/>
              </a:rPr>
              <a:t> (3)  (BX) 为</a:t>
            </a:r>
            <a:r>
              <a:rPr lang="zh-CN" altLang="zh-CN" sz="2000" b="0" dirty="0">
                <a:solidFill>
                  <a:srgbClr val="FF0000"/>
                </a:solidFill>
                <a:latin typeface="+mn-lt"/>
              </a:rPr>
              <a:t>带符号数</a:t>
            </a:r>
            <a:r>
              <a:rPr lang="zh-CN" altLang="zh-CN" sz="2000" b="0" dirty="0">
                <a:solidFill>
                  <a:srgbClr val="000000"/>
                </a:solidFill>
                <a:latin typeface="+mn-lt"/>
              </a:rPr>
              <a:t>，求</a:t>
            </a:r>
            <a:r>
              <a:rPr lang="en-US" altLang="zh-CN" sz="2000" b="0" dirty="0">
                <a:solidFill>
                  <a:srgbClr val="000000"/>
                </a:solidFill>
                <a:latin typeface="+mn-lt"/>
              </a:rPr>
              <a:t> (BX) / 4</a:t>
            </a:r>
          </a:p>
          <a:p>
            <a:r>
              <a:rPr lang="en-US" altLang="zh-CN" sz="2000" b="0" dirty="0">
                <a:solidFill>
                  <a:srgbClr val="000000"/>
                </a:solidFill>
                <a:latin typeface="+mn-lt"/>
              </a:rPr>
              <a:t>          	         MOV  CL,  2                                             </a:t>
            </a:r>
          </a:p>
          <a:p>
            <a:r>
              <a:rPr lang="en-US" altLang="zh-CN" sz="2000" b="0" dirty="0">
                <a:solidFill>
                  <a:srgbClr val="000000"/>
                </a:solidFill>
                <a:latin typeface="+mn-lt"/>
              </a:rPr>
              <a:t>	         </a:t>
            </a:r>
            <a:r>
              <a:rPr lang="en-US" altLang="zh-CN" sz="2000" b="0" dirty="0">
                <a:solidFill>
                  <a:srgbClr val="FF0000"/>
                </a:solidFill>
                <a:latin typeface="+mn-lt"/>
              </a:rPr>
              <a:t>SAR</a:t>
            </a:r>
            <a:r>
              <a:rPr lang="en-US" altLang="zh-CN" sz="2000" b="0" dirty="0">
                <a:solidFill>
                  <a:srgbClr val="000000"/>
                </a:solidFill>
                <a:latin typeface="+mn-lt"/>
              </a:rPr>
              <a:t>  BX, CL      ; (BX) = 0E13CH</a:t>
            </a:r>
          </a:p>
        </p:txBody>
      </p:sp>
      <p:sp>
        <p:nvSpPr>
          <p:cNvPr id="73732" name="矩形 73731"/>
          <p:cNvSpPr/>
          <p:nvPr/>
        </p:nvSpPr>
        <p:spPr>
          <a:xfrm>
            <a:off x="3027189" y="1592795"/>
            <a:ext cx="2133600" cy="1200329"/>
          </a:xfrm>
          <a:prstGeom prst="rect">
            <a:avLst/>
          </a:prstGeom>
          <a:noFill/>
          <a:ln w="12700">
            <a:noFill/>
          </a:ln>
        </p:spPr>
        <p:txBody>
          <a:bodyPr>
            <a:spAutoFit/>
          </a:bodyPr>
          <a:lstStyle/>
          <a:p>
            <a:pPr eaLnBrk="0" hangingPunct="0">
              <a:lnSpc>
                <a:spcPct val="120000"/>
              </a:lnSpc>
            </a:pPr>
            <a:r>
              <a:rPr lang="en-US" altLang="zh-CN" sz="2000" b="0" dirty="0">
                <a:solidFill>
                  <a:srgbClr val="000000"/>
                </a:solidFill>
                <a:latin typeface="+mn-lt"/>
              </a:rPr>
              <a:t>MOV  CL, 8</a:t>
            </a:r>
          </a:p>
          <a:p>
            <a:pPr eaLnBrk="0" hangingPunct="0">
              <a:lnSpc>
                <a:spcPct val="120000"/>
              </a:lnSpc>
            </a:pPr>
            <a:r>
              <a:rPr lang="en-US" altLang="zh-CN" sz="2000" b="0" dirty="0">
                <a:solidFill>
                  <a:srgbClr val="000000"/>
                </a:solidFill>
                <a:latin typeface="+mn-lt"/>
              </a:rPr>
              <a:t>ROL  AX, CL</a:t>
            </a:r>
          </a:p>
          <a:p>
            <a:pPr eaLnBrk="0" hangingPunct="0">
              <a:lnSpc>
                <a:spcPct val="120000"/>
              </a:lnSpc>
            </a:pPr>
            <a:r>
              <a:rPr lang="en-US" altLang="zh-CN" sz="2000" b="0" dirty="0">
                <a:solidFill>
                  <a:srgbClr val="000000"/>
                </a:solidFill>
                <a:latin typeface="+mn-lt"/>
              </a:rPr>
              <a:t>ADD  AX, BX</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逻辑指令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0-#ppt_w/2"/>
                                          </p:val>
                                        </p:tav>
                                        <p:tav tm="100000">
                                          <p:val>
                                            <p:strVal val="#ppt_x"/>
                                          </p:val>
                                        </p:tav>
                                      </p:tavLst>
                                    </p:anim>
                                    <p:anim calcmode="lin" valueType="num">
                                      <p:cBhvr additive="base">
                                        <p:cTn id="8"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1"/>
                                        </p:tgtEl>
                                        <p:attrNameLst>
                                          <p:attrName>style.visibility</p:attrName>
                                        </p:attrNameLst>
                                      </p:cBhvr>
                                      <p:to>
                                        <p:strVal val="visible"/>
                                      </p:to>
                                    </p:set>
                                    <p:anim calcmode="lin" valueType="num">
                                      <p:cBhvr additive="base">
                                        <p:cTn id="13" dur="500" fill="hold"/>
                                        <p:tgtEl>
                                          <p:spTgt spid="73731"/>
                                        </p:tgtEl>
                                        <p:attrNameLst>
                                          <p:attrName>ppt_x</p:attrName>
                                        </p:attrNameLst>
                                      </p:cBhvr>
                                      <p:tavLst>
                                        <p:tav tm="0">
                                          <p:val>
                                            <p:strVal val="0-#ppt_w/2"/>
                                          </p:val>
                                        </p:tav>
                                        <p:tav tm="100000">
                                          <p:val>
                                            <p:strVal val="#ppt_x"/>
                                          </p:val>
                                        </p:tav>
                                      </p:tavLst>
                                    </p:anim>
                                    <p:anim calcmode="lin" valueType="num">
                                      <p:cBhvr additive="base">
                                        <p:cTn id="14" dur="500" fill="hold"/>
                                        <p:tgtEl>
                                          <p:spTgt spid="73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72705"/>
          <p:cNvSpPr/>
          <p:nvPr/>
        </p:nvSpPr>
        <p:spPr>
          <a:xfrm>
            <a:off x="914400" y="1052736"/>
            <a:ext cx="184150" cy="457200"/>
          </a:xfrm>
          <a:prstGeom prst="rect">
            <a:avLst/>
          </a:prstGeom>
          <a:noFill/>
          <a:ln w="12700">
            <a:noFill/>
          </a:ln>
        </p:spPr>
        <p:txBody>
          <a:bodyPr wrap="none" anchor="ctr">
            <a:spAutoFit/>
          </a:bodyPr>
          <a:lstStyle/>
          <a:p>
            <a:pPr eaLnBrk="0" hangingPunct="0"/>
            <a:endParaRPr dirty="0">
              <a:solidFill>
                <a:srgbClr val="000000"/>
              </a:solidFill>
              <a:latin typeface="Times New Roman" panose="02020603050405020304" pitchFamily="18" charset="0"/>
            </a:endParaRPr>
          </a:p>
        </p:txBody>
      </p:sp>
      <p:sp>
        <p:nvSpPr>
          <p:cNvPr id="72708" name="文本框 72707"/>
          <p:cNvSpPr txBox="1"/>
          <p:nvPr/>
        </p:nvSpPr>
        <p:spPr>
          <a:xfrm>
            <a:off x="467536" y="1117521"/>
            <a:ext cx="7956551" cy="784830"/>
          </a:xfrm>
          <a:prstGeom prst="rect">
            <a:avLst/>
          </a:prstGeom>
          <a:noFill/>
          <a:ln w="12700">
            <a:noFill/>
          </a:ln>
        </p:spPr>
        <p:txBody>
          <a:bodyPr wrap="square" anchor="ctr">
            <a:spAutoFit/>
          </a:bodyPr>
          <a:lstStyle/>
          <a:p>
            <a:pPr>
              <a:spcBef>
                <a:spcPts val="600"/>
              </a:spcBef>
            </a:pPr>
            <a:r>
              <a:rPr lang="zh-CN" altLang="en-US" sz="2000" b="0" dirty="0">
                <a:solidFill>
                  <a:srgbClr val="FF0000"/>
                </a:solidFill>
                <a:latin typeface="+mn-lt"/>
                <a:sym typeface="Symbol" panose="05050102010706020507" pitchFamily="18" charset="2"/>
              </a:rPr>
              <a:t>循环移位和带进位循环移位的区别：</a:t>
            </a:r>
          </a:p>
          <a:p>
            <a:pPr>
              <a:spcBef>
                <a:spcPts val="600"/>
              </a:spcBef>
            </a:pPr>
            <a:endParaRPr lang="en-US" altLang="zh-CN" sz="2000" b="0" dirty="0">
              <a:solidFill>
                <a:srgbClr val="000000"/>
              </a:solidFill>
              <a:latin typeface="+mn-lt"/>
              <a:sym typeface="Symbol" panose="05050102010706020507" pitchFamily="18" charset="2"/>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逻辑指令</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76707"/>
            <a:ext cx="33147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976707"/>
            <a:ext cx="31337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75431" y="2780928"/>
            <a:ext cx="7965021" cy="3477875"/>
          </a:xfrm>
          <a:prstGeom prst="rect">
            <a:avLst/>
          </a:prstGeom>
        </p:spPr>
        <p:txBody>
          <a:bodyPr wrap="square">
            <a:spAutoFit/>
          </a:bodyPr>
          <a:lstStyle/>
          <a:p>
            <a:r>
              <a:rPr lang="zh-CN" altLang="en-US" sz="2000" b="0" dirty="0">
                <a:solidFill>
                  <a:srgbClr val="000000"/>
                </a:solidFill>
                <a:latin typeface="+mn-lt"/>
              </a:rPr>
              <a:t>以</a:t>
            </a:r>
            <a:r>
              <a:rPr lang="en-US" altLang="zh-CN" sz="2000" b="0" dirty="0">
                <a:solidFill>
                  <a:srgbClr val="000000"/>
                </a:solidFill>
                <a:latin typeface="+mn-lt"/>
              </a:rPr>
              <a:t>ROL</a:t>
            </a:r>
            <a:r>
              <a:rPr lang="zh-CN" altLang="en-US" sz="2000" b="0" dirty="0">
                <a:solidFill>
                  <a:srgbClr val="000000"/>
                </a:solidFill>
                <a:latin typeface="+mn-lt"/>
              </a:rPr>
              <a:t>和</a:t>
            </a:r>
            <a:r>
              <a:rPr lang="en-US" altLang="zh-CN" sz="2000" b="0" dirty="0">
                <a:solidFill>
                  <a:srgbClr val="000000"/>
                </a:solidFill>
                <a:latin typeface="+mn-lt"/>
              </a:rPr>
              <a:t>RCL</a:t>
            </a:r>
            <a:r>
              <a:rPr lang="zh-CN" altLang="en-US" sz="2000" b="0" dirty="0">
                <a:solidFill>
                  <a:srgbClr val="000000"/>
                </a:solidFill>
                <a:latin typeface="+mn-lt"/>
              </a:rPr>
              <a:t>为例：</a:t>
            </a:r>
            <a:endParaRPr lang="en-US" altLang="zh-CN" sz="2000" b="0" dirty="0">
              <a:solidFill>
                <a:srgbClr val="000000"/>
              </a:solidFill>
              <a:latin typeface="+mn-lt"/>
            </a:endParaRPr>
          </a:p>
          <a:p>
            <a:r>
              <a:rPr lang="zh-CN" altLang="en-US" sz="2000" b="0" dirty="0">
                <a:solidFill>
                  <a:srgbClr val="000000"/>
                </a:solidFill>
                <a:latin typeface="+mn-lt"/>
              </a:rPr>
              <a:t>简单的说就是</a:t>
            </a:r>
            <a:r>
              <a:rPr lang="en-US" altLang="zh-CN" sz="2000" b="0" dirty="0">
                <a:solidFill>
                  <a:srgbClr val="000000"/>
                </a:solidFill>
                <a:latin typeface="+mn-lt"/>
              </a:rPr>
              <a:t>ROL</a:t>
            </a:r>
            <a:r>
              <a:rPr lang="zh-CN" altLang="en-US" sz="2000" b="0" dirty="0">
                <a:solidFill>
                  <a:srgbClr val="000000"/>
                </a:solidFill>
                <a:latin typeface="+mn-lt"/>
              </a:rPr>
              <a:t>只是二进制本身首尾相衔接的循环左移，每左移一位就将最高位送入</a:t>
            </a:r>
            <a:r>
              <a:rPr lang="en-US" altLang="zh-CN" sz="2000" b="0" dirty="0">
                <a:solidFill>
                  <a:srgbClr val="000000"/>
                </a:solidFill>
                <a:latin typeface="+mn-lt"/>
              </a:rPr>
              <a:t>CF</a:t>
            </a:r>
            <a:r>
              <a:rPr lang="zh-CN" altLang="en-US" sz="2000" b="0" dirty="0">
                <a:solidFill>
                  <a:srgbClr val="000000"/>
                </a:solidFill>
                <a:latin typeface="+mn-lt"/>
              </a:rPr>
              <a:t>（进位标志），但是</a:t>
            </a:r>
            <a:r>
              <a:rPr lang="en-US" altLang="zh-CN" sz="2000" b="0" dirty="0">
                <a:solidFill>
                  <a:srgbClr val="000000"/>
                </a:solidFill>
                <a:latin typeface="+mn-lt"/>
              </a:rPr>
              <a:t>CF</a:t>
            </a:r>
            <a:r>
              <a:rPr lang="zh-CN" altLang="en-US" sz="2000" b="0" dirty="0">
                <a:solidFill>
                  <a:srgbClr val="000000"/>
                </a:solidFill>
                <a:latin typeface="+mn-lt"/>
              </a:rPr>
              <a:t>不参与循环。</a:t>
            </a:r>
          </a:p>
          <a:p>
            <a:r>
              <a:rPr lang="zh-CN" altLang="en-US" sz="2000" b="0" dirty="0">
                <a:solidFill>
                  <a:srgbClr val="000000"/>
                </a:solidFill>
                <a:latin typeface="+mn-lt"/>
              </a:rPr>
              <a:t>而</a:t>
            </a:r>
            <a:r>
              <a:rPr lang="en-US" altLang="zh-CN" sz="2000" b="0" dirty="0">
                <a:solidFill>
                  <a:srgbClr val="000000"/>
                </a:solidFill>
                <a:latin typeface="+mn-lt"/>
              </a:rPr>
              <a:t>RCL</a:t>
            </a:r>
            <a:r>
              <a:rPr lang="zh-CN" altLang="en-US" sz="2000" b="0" dirty="0">
                <a:solidFill>
                  <a:srgbClr val="000000"/>
                </a:solidFill>
                <a:latin typeface="+mn-lt"/>
              </a:rPr>
              <a:t>是把</a:t>
            </a:r>
            <a:r>
              <a:rPr lang="en-US" altLang="zh-CN" sz="2000" b="0" dirty="0">
                <a:solidFill>
                  <a:srgbClr val="000000"/>
                </a:solidFill>
                <a:latin typeface="+mn-lt"/>
              </a:rPr>
              <a:t>CF</a:t>
            </a:r>
            <a:r>
              <a:rPr lang="zh-CN" altLang="en-US" sz="2000" b="0" dirty="0">
                <a:solidFill>
                  <a:srgbClr val="000000"/>
                </a:solidFill>
                <a:latin typeface="+mn-lt"/>
              </a:rPr>
              <a:t>也参与进循环里面，以</a:t>
            </a:r>
            <a:r>
              <a:rPr lang="en-US" altLang="zh-CN" sz="2000" b="0" dirty="0">
                <a:solidFill>
                  <a:srgbClr val="000000"/>
                </a:solidFill>
                <a:latin typeface="+mn-lt"/>
              </a:rPr>
              <a:t>8</a:t>
            </a:r>
            <a:r>
              <a:rPr lang="zh-CN" altLang="en-US" sz="2000" b="0" dirty="0">
                <a:solidFill>
                  <a:srgbClr val="000000"/>
                </a:solidFill>
                <a:latin typeface="+mn-lt"/>
              </a:rPr>
              <a:t>位字节循环为例，相当于</a:t>
            </a:r>
            <a:r>
              <a:rPr lang="en-US" altLang="zh-CN" sz="2000" b="0" dirty="0">
                <a:solidFill>
                  <a:srgbClr val="000000"/>
                </a:solidFill>
                <a:latin typeface="+mn-lt"/>
              </a:rPr>
              <a:t>8</a:t>
            </a:r>
            <a:r>
              <a:rPr lang="zh-CN" altLang="en-US" sz="2000" b="0" dirty="0">
                <a:solidFill>
                  <a:srgbClr val="000000"/>
                </a:solidFill>
                <a:latin typeface="+mn-lt"/>
              </a:rPr>
              <a:t>位二进制循环变成了</a:t>
            </a:r>
            <a:r>
              <a:rPr lang="en-US" altLang="zh-CN" sz="2000" b="0" dirty="0">
                <a:solidFill>
                  <a:srgbClr val="000000"/>
                </a:solidFill>
                <a:latin typeface="+mn-lt"/>
              </a:rPr>
              <a:t>9</a:t>
            </a:r>
            <a:r>
              <a:rPr lang="zh-CN" altLang="en-US" sz="2000" b="0" dirty="0">
                <a:solidFill>
                  <a:srgbClr val="000000"/>
                </a:solidFill>
                <a:latin typeface="+mn-lt"/>
              </a:rPr>
              <a:t>位二进制循环。</a:t>
            </a:r>
            <a:endParaRPr lang="en-US" altLang="zh-CN" sz="2000" b="0" dirty="0">
              <a:solidFill>
                <a:srgbClr val="000000"/>
              </a:solidFill>
              <a:latin typeface="+mn-lt"/>
            </a:endParaRPr>
          </a:p>
          <a:p>
            <a:endParaRPr lang="en-US" altLang="zh-CN" sz="2000" b="0" dirty="0">
              <a:solidFill>
                <a:srgbClr val="000000"/>
              </a:solidFill>
              <a:latin typeface="+mn-lt"/>
            </a:endParaRPr>
          </a:p>
          <a:p>
            <a:r>
              <a:rPr lang="zh-CN" altLang="en-US" sz="2000" b="0" dirty="0"/>
              <a:t>比如，二进制数</a:t>
            </a:r>
            <a:r>
              <a:rPr lang="en-US" altLang="zh-CN" sz="2000" b="0" dirty="0"/>
              <a:t>00110101</a:t>
            </a:r>
            <a:r>
              <a:rPr lang="zh-CN" altLang="en-US" sz="2000" b="0" dirty="0"/>
              <a:t>，假设进位</a:t>
            </a:r>
            <a:r>
              <a:rPr lang="en-US" altLang="zh-CN" sz="2000" b="0" dirty="0"/>
              <a:t>CF</a:t>
            </a:r>
            <a:r>
              <a:rPr lang="zh-CN" altLang="en-US" sz="2000" b="0" dirty="0"/>
              <a:t>为</a:t>
            </a:r>
            <a:r>
              <a:rPr lang="en-US" altLang="zh-CN" sz="2000" b="0" dirty="0"/>
              <a:t>1</a:t>
            </a:r>
            <a:r>
              <a:rPr lang="zh-CN" altLang="en-US" sz="2000" b="0" dirty="0"/>
              <a:t>。</a:t>
            </a:r>
            <a:br>
              <a:rPr lang="zh-CN" altLang="en-US" sz="2000" dirty="0"/>
            </a:br>
            <a:r>
              <a:rPr lang="zh-CN" altLang="en-US" sz="2000" b="0" dirty="0"/>
              <a:t>那么</a:t>
            </a:r>
            <a:r>
              <a:rPr lang="en-US" altLang="zh-CN" sz="2000" b="0" dirty="0"/>
              <a:t>ROL 3: </a:t>
            </a:r>
            <a:r>
              <a:rPr lang="zh-CN" altLang="en-US" sz="2000" b="0" dirty="0"/>
              <a:t>表示</a:t>
            </a:r>
            <a:r>
              <a:rPr lang="en-US" altLang="zh-CN" sz="2000" b="0" dirty="0"/>
              <a:t>00110101 -&gt;01101010 -&gt;11010100 -&gt;10101001</a:t>
            </a:r>
            <a:br>
              <a:rPr lang="zh-CN" altLang="en-US" sz="2000" dirty="0"/>
            </a:br>
            <a:r>
              <a:rPr lang="zh-CN" altLang="en-US" sz="2000" dirty="0"/>
              <a:t>        </a:t>
            </a:r>
            <a:r>
              <a:rPr lang="en-US" altLang="zh-CN" sz="2000" b="0" dirty="0"/>
              <a:t>RCL 3: </a:t>
            </a:r>
            <a:r>
              <a:rPr lang="zh-CN" altLang="en-US" sz="2000" b="0" dirty="0"/>
              <a:t>表示</a:t>
            </a:r>
            <a:r>
              <a:rPr lang="en-US" altLang="zh-CN" sz="2000" b="0" dirty="0"/>
              <a:t>1+00110101 -&gt;0+01101011</a:t>
            </a:r>
            <a:r>
              <a:rPr lang="zh-CN" altLang="en-US" sz="2000" b="0" dirty="0"/>
              <a:t>（原借位的值</a:t>
            </a:r>
            <a:r>
              <a:rPr lang="en-US" altLang="zh-CN" sz="2000" b="0" dirty="0"/>
              <a:t>1</a:t>
            </a:r>
            <a:r>
              <a:rPr lang="zh-CN" altLang="en-US" sz="2000" b="0" dirty="0"/>
              <a:t>进入现在值的最低位，此时原最高位的</a:t>
            </a:r>
            <a:r>
              <a:rPr lang="en-US" altLang="zh-CN" sz="2000" b="0" dirty="0"/>
              <a:t>0</a:t>
            </a:r>
            <a:r>
              <a:rPr lang="zh-CN" altLang="en-US" sz="2000" b="0" dirty="0"/>
              <a:t>进入借位） </a:t>
            </a:r>
            <a:r>
              <a:rPr lang="en-US" altLang="zh-CN" sz="2000" b="0" dirty="0"/>
              <a:t>-&gt;0+11010110 -&gt; 1+</a:t>
            </a:r>
            <a:r>
              <a:rPr lang="en-US" altLang="zh-CN" sz="2000" b="0" dirty="0">
                <a:solidFill>
                  <a:srgbClr val="FF0000"/>
                </a:solidFill>
              </a:rPr>
              <a:t>10101100</a:t>
            </a:r>
            <a:r>
              <a:rPr lang="en-US" altLang="zh-CN" sz="2000" b="0" dirty="0"/>
              <a:t>, </a:t>
            </a:r>
            <a:r>
              <a:rPr lang="zh-CN" altLang="en-US" sz="2000" b="0" dirty="0"/>
              <a:t>相当于变成九位</a:t>
            </a:r>
            <a:r>
              <a:rPr lang="en-US" altLang="zh-CN" sz="2000" b="0" dirty="0"/>
              <a:t>100110101</a:t>
            </a:r>
            <a:r>
              <a:rPr lang="zh-CN" altLang="en-US" sz="2000" b="0" dirty="0"/>
              <a:t>循环，结果取最低的八位。</a:t>
            </a:r>
            <a:endParaRPr lang="zh-CN" altLang="en-US" sz="2000" b="0" dirty="0">
              <a:solidFill>
                <a:srgbClr val="000000"/>
              </a:solidFill>
              <a:latin typeface="+mn-lt"/>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4&amp;5</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的指令系统</a:t>
            </a:r>
          </a:p>
        </p:txBody>
      </p:sp>
      <p:sp>
        <p:nvSpPr>
          <p:cNvPr id="3" name="文本框 2"/>
          <p:cNvSpPr txBox="1"/>
          <p:nvPr/>
        </p:nvSpPr>
        <p:spPr>
          <a:xfrm>
            <a:off x="899592" y="1376772"/>
            <a:ext cx="4824536"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t>8086/8088</a:t>
            </a:r>
            <a:r>
              <a:rPr lang="zh-CN" altLang="en-US" dirty="0"/>
              <a:t>指令概述</a:t>
            </a:r>
          </a:p>
          <a:p>
            <a:pPr marL="342900" indent="-342900">
              <a:lnSpc>
                <a:spcPct val="160000"/>
              </a:lnSpc>
              <a:buClr>
                <a:srgbClr val="FF3300"/>
              </a:buClr>
              <a:buFont typeface="Wingdings" panose="05000000000000000000" charset="0"/>
              <a:buChar char=""/>
            </a:pPr>
            <a:r>
              <a:rPr lang="zh-CN" altLang="en-US" dirty="0"/>
              <a:t>数据传送指令</a:t>
            </a:r>
          </a:p>
          <a:p>
            <a:pPr marL="342900" indent="-342900">
              <a:lnSpc>
                <a:spcPct val="160000"/>
              </a:lnSpc>
              <a:buClr>
                <a:srgbClr val="FF3300"/>
              </a:buClr>
              <a:buFont typeface="Wingdings" panose="05000000000000000000" charset="0"/>
              <a:buChar char=""/>
            </a:pPr>
            <a:r>
              <a:rPr lang="zh-CN" altLang="en-US" dirty="0"/>
              <a:t>算术指令</a:t>
            </a:r>
          </a:p>
          <a:p>
            <a:pPr marL="342900" indent="-342900">
              <a:lnSpc>
                <a:spcPct val="160000"/>
              </a:lnSpc>
              <a:buClr>
                <a:srgbClr val="FF3300"/>
              </a:buClr>
              <a:buFont typeface="Wingdings" panose="05000000000000000000" charset="0"/>
              <a:buChar char=""/>
            </a:pPr>
            <a:r>
              <a:rPr lang="zh-CN" altLang="en-US" dirty="0"/>
              <a:t>逻辑指令</a:t>
            </a:r>
          </a:p>
          <a:p>
            <a:pPr marL="342900" indent="-342900">
              <a:lnSpc>
                <a:spcPct val="160000"/>
              </a:lnSpc>
              <a:buClr>
                <a:srgbClr val="FF3300"/>
              </a:buClr>
              <a:buFont typeface="Wingdings" panose="05000000000000000000" charset="0"/>
              <a:buChar char=""/>
            </a:pPr>
            <a:r>
              <a:rPr lang="zh-CN" altLang="en-US" dirty="0">
                <a:solidFill>
                  <a:srgbClr val="FF0000"/>
                </a:solidFill>
              </a:rPr>
              <a:t>串处理指令</a:t>
            </a:r>
          </a:p>
          <a:p>
            <a:pPr marL="342900" indent="-342900">
              <a:lnSpc>
                <a:spcPct val="160000"/>
              </a:lnSpc>
              <a:buClr>
                <a:srgbClr val="FF3300"/>
              </a:buClr>
              <a:buFont typeface="Wingdings" panose="05000000000000000000" charset="0"/>
              <a:buChar char=""/>
            </a:pPr>
            <a:r>
              <a:rPr lang="zh-CN" altLang="en-US" dirty="0"/>
              <a:t>处理机控制与杂项操作指令</a:t>
            </a:r>
            <a:endParaRPr lang="zh-CN" altLang="en-US" dirty="0">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381000" y="981498"/>
            <a:ext cx="8537575" cy="5152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lvl="1">
              <a:spcAft>
                <a:spcPct val="80000"/>
              </a:spcAft>
            </a:pPr>
            <a:r>
              <a:rPr lang="zh-CN" altLang="en-US" dirty="0">
                <a:solidFill>
                  <a:srgbClr val="0000FF"/>
                </a:solidFill>
                <a:ea typeface="楷体_GB2312" pitchFamily="49" charset="-122"/>
              </a:rPr>
              <a:t>操作数</a:t>
            </a:r>
            <a:r>
              <a:rPr lang="zh-CN" altLang="en-US" sz="2400" dirty="0">
                <a:solidFill>
                  <a:srgbClr val="FF3300"/>
                </a:solidFill>
                <a:ea typeface="楷体_GB2312" pitchFamily="49" charset="-122"/>
              </a:rPr>
              <a:t>三种来源：</a:t>
            </a:r>
            <a:endParaRPr lang="zh-CN" altLang="en-US" sz="2400" dirty="0">
              <a:ea typeface="楷体_GB2312" pitchFamily="49" charset="-122"/>
            </a:endParaRPr>
          </a:p>
          <a:p>
            <a:pPr lvl="1" algn="l">
              <a:spcAft>
                <a:spcPct val="40000"/>
              </a:spcAft>
            </a:pPr>
            <a:r>
              <a:rPr lang="zh-CN" altLang="en-US" sz="2400" dirty="0">
                <a:solidFill>
                  <a:srgbClr val="FF3300"/>
                </a:solidFill>
                <a:ea typeface="楷体_GB2312" pitchFamily="49" charset="-122"/>
              </a:rPr>
              <a:t>①</a:t>
            </a:r>
            <a:r>
              <a:rPr lang="zh-CN" altLang="en-US" sz="2400" dirty="0">
                <a:ea typeface="楷体_GB2312" pitchFamily="49" charset="-122"/>
              </a:rPr>
              <a:t> 操作数在指令中，称</a:t>
            </a:r>
            <a:r>
              <a:rPr lang="zh-CN" altLang="en-US" sz="2400" dirty="0">
                <a:solidFill>
                  <a:srgbClr val="FF0000"/>
                </a:solidFill>
                <a:ea typeface="楷体_GB2312" pitchFamily="49" charset="-122"/>
              </a:rPr>
              <a:t>立即数操作数</a:t>
            </a:r>
            <a:endParaRPr lang="zh-CN" altLang="en-US" sz="2400" dirty="0">
              <a:ea typeface="楷体_GB2312" pitchFamily="49" charset="-122"/>
            </a:endParaRPr>
          </a:p>
          <a:p>
            <a:pPr lvl="2" algn="l">
              <a:spcAft>
                <a:spcPct val="80000"/>
              </a:spcAft>
            </a:pPr>
            <a:r>
              <a:rPr lang="zh-CN" altLang="en-US" sz="2400" dirty="0">
                <a:ea typeface="楷体_GB2312" pitchFamily="49" charset="-122"/>
              </a:rPr>
              <a:t>     如    </a:t>
            </a:r>
            <a:r>
              <a:rPr lang="en-US" altLang="zh-CN" sz="2400" dirty="0">
                <a:ea typeface="楷体_GB2312" pitchFamily="49" charset="-122"/>
              </a:rPr>
              <a:t>MOV  AL,  </a:t>
            </a:r>
            <a:r>
              <a:rPr lang="en-US" altLang="zh-CN" sz="2400" dirty="0">
                <a:solidFill>
                  <a:srgbClr val="FF0000"/>
                </a:solidFill>
                <a:ea typeface="楷体_GB2312" pitchFamily="49" charset="-122"/>
              </a:rPr>
              <a:t>9</a:t>
            </a:r>
            <a:r>
              <a:rPr lang="en-US" altLang="zh-CN" sz="2400" dirty="0">
                <a:ea typeface="楷体_GB2312" pitchFamily="49" charset="-122"/>
              </a:rPr>
              <a:t>  </a:t>
            </a:r>
          </a:p>
          <a:p>
            <a:pPr lvl="1" algn="l">
              <a:spcAft>
                <a:spcPct val="40000"/>
              </a:spcAft>
            </a:pPr>
            <a:r>
              <a:rPr lang="en-US" altLang="zh-CN" sz="2400" dirty="0">
                <a:solidFill>
                  <a:srgbClr val="FF3300"/>
                </a:solidFill>
                <a:ea typeface="楷体_GB2312" pitchFamily="49" charset="-122"/>
              </a:rPr>
              <a:t>②</a:t>
            </a:r>
            <a:r>
              <a:rPr lang="en-US" altLang="zh-CN" sz="2400" dirty="0">
                <a:ea typeface="楷体_GB2312" pitchFamily="49" charset="-122"/>
              </a:rPr>
              <a:t> </a:t>
            </a:r>
            <a:r>
              <a:rPr lang="zh-CN" altLang="en-US" sz="2400" dirty="0">
                <a:ea typeface="楷体_GB2312" pitchFamily="49" charset="-122"/>
              </a:rPr>
              <a:t>操作数在寄存器中，称</a:t>
            </a:r>
            <a:r>
              <a:rPr lang="zh-CN" altLang="en-US" sz="2400" dirty="0">
                <a:solidFill>
                  <a:srgbClr val="FF0000"/>
                </a:solidFill>
                <a:ea typeface="楷体_GB2312" pitchFamily="49" charset="-122"/>
              </a:rPr>
              <a:t>寄存器操作数</a:t>
            </a:r>
            <a:endParaRPr lang="zh-CN" altLang="en-US" sz="2400" dirty="0">
              <a:ea typeface="楷体_GB2312" pitchFamily="49" charset="-122"/>
            </a:endParaRPr>
          </a:p>
          <a:p>
            <a:pPr lvl="2" algn="l">
              <a:spcAft>
                <a:spcPct val="40000"/>
              </a:spcAft>
            </a:pPr>
            <a:r>
              <a:rPr lang="zh-CN" altLang="en-US" sz="2400" dirty="0">
                <a:ea typeface="楷体_GB2312" pitchFamily="49" charset="-122"/>
              </a:rPr>
              <a:t>指令中给出用符号表示的寄存器名。</a:t>
            </a:r>
          </a:p>
          <a:p>
            <a:pPr lvl="2" algn="l">
              <a:spcAft>
                <a:spcPct val="80000"/>
              </a:spcAft>
            </a:pPr>
            <a:r>
              <a:rPr lang="zh-CN" altLang="en-US" sz="2400" dirty="0">
                <a:ea typeface="楷体_GB2312" pitchFamily="49" charset="-122"/>
              </a:rPr>
              <a:t>    如    </a:t>
            </a:r>
            <a:r>
              <a:rPr lang="en-US" altLang="zh-CN" sz="2400" dirty="0">
                <a:ea typeface="楷体_GB2312" pitchFamily="49" charset="-122"/>
              </a:rPr>
              <a:t>MOV  </a:t>
            </a:r>
            <a:r>
              <a:rPr lang="en-US" altLang="zh-CN" sz="2400" dirty="0">
                <a:solidFill>
                  <a:srgbClr val="FF0000"/>
                </a:solidFill>
                <a:ea typeface="楷体_GB2312" pitchFamily="49" charset="-122"/>
              </a:rPr>
              <a:t>AL</a:t>
            </a:r>
            <a:r>
              <a:rPr lang="en-US" altLang="zh-CN" sz="2400" dirty="0">
                <a:ea typeface="楷体_GB2312" pitchFamily="49" charset="-122"/>
              </a:rPr>
              <a:t>,  9</a:t>
            </a:r>
            <a:r>
              <a:rPr lang="zh-CN" altLang="en-US" sz="2400" dirty="0">
                <a:ea typeface="楷体_GB2312" pitchFamily="49" charset="-122"/>
              </a:rPr>
              <a:t>；</a:t>
            </a:r>
            <a:r>
              <a:rPr lang="en-US" altLang="zh-CN" sz="2400" dirty="0">
                <a:ea typeface="楷体_GB2312" pitchFamily="49" charset="-122"/>
              </a:rPr>
              <a:t>MOV   </a:t>
            </a:r>
            <a:r>
              <a:rPr lang="en-US" altLang="zh-CN" sz="2400" dirty="0">
                <a:solidFill>
                  <a:srgbClr val="FF0000"/>
                </a:solidFill>
                <a:ea typeface="楷体_GB2312" pitchFamily="49" charset="-122"/>
              </a:rPr>
              <a:t>AL</a:t>
            </a:r>
            <a:r>
              <a:rPr lang="en-US" altLang="zh-CN" sz="2400" dirty="0">
                <a:ea typeface="楷体_GB2312" pitchFamily="49" charset="-122"/>
              </a:rPr>
              <a:t>,  </a:t>
            </a:r>
            <a:r>
              <a:rPr lang="en-US" altLang="zh-CN" sz="2400" dirty="0">
                <a:solidFill>
                  <a:srgbClr val="FF0000"/>
                </a:solidFill>
                <a:ea typeface="楷体_GB2312" pitchFamily="49" charset="-122"/>
              </a:rPr>
              <a:t>BL</a:t>
            </a:r>
            <a:r>
              <a:rPr lang="en-US" altLang="zh-CN" sz="2400" dirty="0">
                <a:ea typeface="楷体_GB2312" pitchFamily="49" charset="-122"/>
              </a:rPr>
              <a:t> </a:t>
            </a:r>
          </a:p>
          <a:p>
            <a:pPr lvl="1" algn="l">
              <a:spcAft>
                <a:spcPct val="40000"/>
              </a:spcAft>
            </a:pPr>
            <a:r>
              <a:rPr lang="en-US" altLang="zh-CN" sz="2400" dirty="0">
                <a:solidFill>
                  <a:srgbClr val="FF3300"/>
                </a:solidFill>
                <a:ea typeface="楷体_GB2312" pitchFamily="49" charset="-122"/>
              </a:rPr>
              <a:t>③</a:t>
            </a:r>
            <a:r>
              <a:rPr lang="en-US" altLang="zh-CN" sz="2400" dirty="0">
                <a:ea typeface="楷体_GB2312" pitchFamily="49" charset="-122"/>
              </a:rPr>
              <a:t> </a:t>
            </a:r>
            <a:r>
              <a:rPr lang="zh-CN" altLang="en-US" sz="2400" dirty="0">
                <a:ea typeface="楷体_GB2312" pitchFamily="49" charset="-122"/>
              </a:rPr>
              <a:t>操作数在内存单元中，称</a:t>
            </a:r>
            <a:r>
              <a:rPr lang="zh-CN" altLang="en-US" sz="2400" dirty="0">
                <a:solidFill>
                  <a:srgbClr val="FF0000"/>
                </a:solidFill>
                <a:ea typeface="楷体_GB2312" pitchFamily="49" charset="-122"/>
              </a:rPr>
              <a:t>存储器操作数</a:t>
            </a:r>
            <a:r>
              <a:rPr lang="zh-CN" altLang="en-US" sz="2400" dirty="0">
                <a:ea typeface="楷体_GB2312" pitchFamily="49" charset="-122"/>
              </a:rPr>
              <a:t>或</a:t>
            </a:r>
            <a:r>
              <a:rPr lang="zh-CN" altLang="en-US" sz="2400" dirty="0">
                <a:solidFill>
                  <a:srgbClr val="FF0000"/>
                </a:solidFill>
                <a:ea typeface="楷体_GB2312" pitchFamily="49" charset="-122"/>
              </a:rPr>
              <a:t>内存操作数</a:t>
            </a:r>
            <a:endParaRPr lang="zh-CN" altLang="en-US" sz="2400" dirty="0">
              <a:ea typeface="楷体_GB2312" pitchFamily="49" charset="-122"/>
            </a:endParaRPr>
          </a:p>
          <a:p>
            <a:pPr lvl="1" algn="l">
              <a:spcAft>
                <a:spcPct val="40000"/>
              </a:spcAft>
            </a:pPr>
            <a:r>
              <a:rPr lang="zh-CN" altLang="en-US" sz="2400" dirty="0">
                <a:ea typeface="楷体_GB2312" pitchFamily="49" charset="-122"/>
              </a:rPr>
              <a:t>     指令中给出该内存单元的地址。用</a:t>
            </a:r>
            <a:r>
              <a:rPr lang="en-US" altLang="zh-CN" sz="2400" dirty="0">
                <a:solidFill>
                  <a:srgbClr val="FF3300"/>
                </a:solidFill>
                <a:ea typeface="楷体_GB2312" pitchFamily="49" charset="-122"/>
              </a:rPr>
              <a:t>[   ]</a:t>
            </a:r>
            <a:r>
              <a:rPr lang="zh-CN" altLang="en-US" sz="2400" dirty="0">
                <a:ea typeface="楷体_GB2312" pitchFamily="49" charset="-122"/>
              </a:rPr>
              <a:t>表示存储器操作数</a:t>
            </a:r>
          </a:p>
          <a:p>
            <a:pPr lvl="2" algn="l">
              <a:spcAft>
                <a:spcPct val="40000"/>
              </a:spcAft>
            </a:pPr>
            <a:r>
              <a:rPr lang="zh-CN" altLang="en-US" sz="2400" dirty="0">
                <a:ea typeface="楷体_GB2312" pitchFamily="49" charset="-122"/>
              </a:rPr>
              <a:t>    如    </a:t>
            </a:r>
            <a:r>
              <a:rPr lang="en-US" altLang="zh-CN" sz="2400" dirty="0">
                <a:ea typeface="楷体_GB2312" pitchFamily="49" charset="-122"/>
              </a:rPr>
              <a:t>MOV  AL ,  </a:t>
            </a:r>
            <a:r>
              <a:rPr lang="en-US" altLang="zh-CN" sz="2400" dirty="0">
                <a:solidFill>
                  <a:srgbClr val="FF0000"/>
                </a:solidFill>
                <a:ea typeface="楷体_GB2312" pitchFamily="49" charset="-122"/>
              </a:rPr>
              <a:t>[2000H]</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75777"/>
          <p:cNvSpPr/>
          <p:nvPr/>
        </p:nvSpPr>
        <p:spPr>
          <a:xfrm>
            <a:off x="431540" y="1160748"/>
            <a:ext cx="8691880" cy="4647426"/>
          </a:xfrm>
          <a:prstGeom prst="rect">
            <a:avLst/>
          </a:prstGeom>
          <a:noFill/>
          <a:ln w="12700">
            <a:noFill/>
          </a:ln>
        </p:spPr>
        <p:txBody>
          <a:bodyPr wrap="square">
            <a:spAutoFit/>
          </a:bodyPr>
          <a:lstStyle/>
          <a:p>
            <a:pPr>
              <a:spcBef>
                <a:spcPct val="50000"/>
              </a:spcBef>
              <a:buClr>
                <a:schemeClr val="tx2"/>
              </a:buClr>
              <a:buSzPct val="90000"/>
              <a:buFont typeface="Symbol" panose="05050102010706020507" pitchFamily="18" charset="2"/>
              <a:buNone/>
            </a:pPr>
            <a:r>
              <a:rPr lang="zh-CN" altLang="en-US" sz="2000" b="0" dirty="0">
                <a:solidFill>
                  <a:srgbClr val="000000"/>
                </a:solidFill>
                <a:latin typeface="+mn-lt"/>
              </a:rPr>
              <a:t>串处理指令：</a:t>
            </a:r>
          </a:p>
          <a:p>
            <a:pPr>
              <a:spcBef>
                <a:spcPct val="50000"/>
              </a:spcBef>
              <a:buClr>
                <a:schemeClr val="tx2"/>
              </a:buClr>
              <a:buSzPct val="90000"/>
              <a:buFont typeface="Symbol" panose="05050102010706020507" pitchFamily="18" charset="2"/>
              <a:buNone/>
            </a:pPr>
            <a:r>
              <a:rPr lang="zh-CN" altLang="en-US" sz="2000" b="0" dirty="0">
                <a:solidFill>
                  <a:srgbClr val="000000"/>
                </a:solidFill>
                <a:latin typeface="+mn-lt"/>
                <a:sym typeface="Symbol" panose="05050102010706020507" pitchFamily="18" charset="2"/>
              </a:rPr>
              <a:t>      </a:t>
            </a:r>
            <a:r>
              <a:rPr lang="en-US" altLang="zh-CN" sz="2000" b="0" dirty="0">
                <a:solidFill>
                  <a:srgbClr val="000000"/>
                </a:solidFill>
                <a:latin typeface="+mn-lt"/>
                <a:sym typeface="Symbol" panose="05050102010706020507" pitchFamily="18" charset="2"/>
              </a:rPr>
              <a:t>   </a:t>
            </a:r>
            <a:r>
              <a:rPr lang="zh-CN" altLang="en-US" sz="2000" b="0" dirty="0">
                <a:solidFill>
                  <a:srgbClr val="000000"/>
                </a:solidFill>
                <a:latin typeface="+mn-lt"/>
                <a:ea typeface="楷体_GB2312" pitchFamily="49" charset="-122"/>
              </a:rPr>
              <a:t>设置方向标志指令</a:t>
            </a:r>
          </a:p>
          <a:p>
            <a:pPr>
              <a:spcBef>
                <a:spcPct val="50000"/>
              </a:spcBef>
              <a:buClr>
                <a:schemeClr val="tx2"/>
              </a:buClr>
              <a:buSzPct val="90000"/>
              <a:buFont typeface="Symbol" panose="05050102010706020507" pitchFamily="18" charset="2"/>
              <a:buNone/>
            </a:pPr>
            <a:r>
              <a:rPr lang="zh-CN" altLang="en-US" sz="2000" b="0" dirty="0">
                <a:solidFill>
                  <a:srgbClr val="000000"/>
                </a:solidFill>
                <a:latin typeface="+mn-lt"/>
                <a:ea typeface="楷体_GB2312" pitchFamily="49" charset="-122"/>
              </a:rPr>
              <a:t>           </a:t>
            </a:r>
            <a:r>
              <a:rPr lang="en-US" altLang="zh-CN" sz="2000" b="0" dirty="0">
                <a:solidFill>
                  <a:srgbClr val="000000"/>
                </a:solidFill>
                <a:latin typeface="+mn-lt"/>
              </a:rPr>
              <a:t>CLD</a:t>
            </a:r>
            <a:r>
              <a:rPr lang="zh-CN" altLang="en-US" sz="2000" b="0" dirty="0">
                <a:solidFill>
                  <a:srgbClr val="000000"/>
                </a:solidFill>
                <a:latin typeface="+mn-lt"/>
              </a:rPr>
              <a:t>、</a:t>
            </a:r>
            <a:r>
              <a:rPr lang="en-US" altLang="zh-CN" sz="2000" b="0" dirty="0">
                <a:solidFill>
                  <a:srgbClr val="000000"/>
                </a:solidFill>
                <a:latin typeface="+mn-lt"/>
              </a:rPr>
              <a:t>STD</a:t>
            </a:r>
          </a:p>
          <a:p>
            <a:pPr>
              <a:lnSpc>
                <a:spcPct val="130000"/>
              </a:lnSpc>
              <a:spcBef>
                <a:spcPct val="50000"/>
              </a:spcBef>
            </a:pPr>
            <a:r>
              <a:rPr lang="en-US" altLang="zh-CN" sz="2000" b="0" dirty="0">
                <a:solidFill>
                  <a:srgbClr val="000000"/>
                </a:solidFill>
                <a:latin typeface="+mn-lt"/>
                <a:sym typeface="Symbol" panose="05050102010706020507" pitchFamily="18" charset="2"/>
              </a:rPr>
              <a:t>         </a:t>
            </a:r>
            <a:r>
              <a:rPr lang="zh-CN" altLang="en-US" sz="2000" b="0" dirty="0">
                <a:solidFill>
                  <a:srgbClr val="000000"/>
                </a:solidFill>
                <a:latin typeface="+mn-lt"/>
                <a:ea typeface="楷体_GB2312" pitchFamily="49" charset="-122"/>
              </a:rPr>
              <a:t>串处理指令                          </a:t>
            </a:r>
            <a:r>
              <a:rPr lang="en-US" altLang="zh-CN" sz="2000" b="0" dirty="0">
                <a:solidFill>
                  <a:srgbClr val="000000"/>
                </a:solidFill>
                <a:latin typeface="+mn-lt"/>
                <a:sym typeface="Symbol" panose="05050102010706020507" pitchFamily="18" charset="2"/>
              </a:rPr>
              <a:t>   </a:t>
            </a:r>
            <a:r>
              <a:rPr lang="zh-CN" altLang="en-US" sz="2000" b="0" dirty="0">
                <a:solidFill>
                  <a:srgbClr val="000000"/>
                </a:solidFill>
                <a:latin typeface="+mn-lt"/>
                <a:ea typeface="楷体_GB2312" pitchFamily="49" charset="-122"/>
              </a:rPr>
              <a:t>串重复前缀</a:t>
            </a:r>
          </a:p>
          <a:p>
            <a:pPr>
              <a:lnSpc>
                <a:spcPct val="130000"/>
              </a:lnSpc>
              <a:spcBef>
                <a:spcPct val="50000"/>
              </a:spcBef>
            </a:pPr>
            <a:r>
              <a:rPr lang="zh-CN" altLang="en-US" sz="2000" b="0" dirty="0">
                <a:solidFill>
                  <a:srgbClr val="000000"/>
                </a:solidFill>
                <a:latin typeface="+mn-lt"/>
              </a:rPr>
              <a:t>          串传送：</a:t>
            </a:r>
            <a:r>
              <a:rPr lang="en-US" altLang="zh-CN" sz="2000" b="0" dirty="0">
                <a:solidFill>
                  <a:srgbClr val="000000"/>
                </a:solidFill>
                <a:latin typeface="+mn-lt"/>
              </a:rPr>
              <a:t>MOVS                         </a:t>
            </a:r>
            <a:r>
              <a:rPr lang="zh-CN" altLang="en-US" sz="2000" b="0" dirty="0">
                <a:solidFill>
                  <a:srgbClr val="000000"/>
                </a:solidFill>
                <a:latin typeface="+mn-lt"/>
              </a:rPr>
              <a:t>重复：</a:t>
            </a:r>
            <a:r>
              <a:rPr lang="en-US" altLang="zh-CN" sz="2000" b="0" dirty="0">
                <a:solidFill>
                  <a:srgbClr val="000000"/>
                </a:solidFill>
                <a:latin typeface="+mn-lt"/>
              </a:rPr>
              <a:t>REP</a:t>
            </a:r>
          </a:p>
          <a:p>
            <a:pPr>
              <a:lnSpc>
                <a:spcPct val="130000"/>
              </a:lnSpc>
              <a:spcBef>
                <a:spcPct val="50000"/>
              </a:spcBef>
            </a:pPr>
            <a:r>
              <a:rPr lang="en-US" altLang="zh-CN" sz="2000" b="0" dirty="0">
                <a:solidFill>
                  <a:srgbClr val="000000"/>
                </a:solidFill>
                <a:latin typeface="+mn-lt"/>
              </a:rPr>
              <a:t>          </a:t>
            </a:r>
            <a:r>
              <a:rPr lang="zh-CN" altLang="en-US" sz="2000" b="0" dirty="0">
                <a:solidFill>
                  <a:srgbClr val="000000"/>
                </a:solidFill>
                <a:latin typeface="+mn-lt"/>
              </a:rPr>
              <a:t>存入串：</a:t>
            </a:r>
            <a:r>
              <a:rPr lang="en-US" altLang="zh-CN" sz="2000" b="0" dirty="0">
                <a:solidFill>
                  <a:srgbClr val="000000"/>
                </a:solidFill>
                <a:latin typeface="+mn-lt"/>
              </a:rPr>
              <a:t>STOS                           </a:t>
            </a:r>
            <a:r>
              <a:rPr lang="zh-CN" altLang="en-US" sz="2000" b="0" dirty="0">
                <a:solidFill>
                  <a:srgbClr val="000000"/>
                </a:solidFill>
                <a:latin typeface="+mn-lt"/>
              </a:rPr>
              <a:t>相等</a:t>
            </a:r>
            <a:r>
              <a:rPr lang="en-US" altLang="zh-CN" sz="2000" b="0" dirty="0">
                <a:solidFill>
                  <a:srgbClr val="000000"/>
                </a:solidFill>
                <a:latin typeface="+mn-lt"/>
              </a:rPr>
              <a:t>/</a:t>
            </a:r>
            <a:r>
              <a:rPr lang="zh-CN" altLang="en-US" sz="2000" b="0" dirty="0">
                <a:solidFill>
                  <a:srgbClr val="000000"/>
                </a:solidFill>
                <a:latin typeface="+mn-lt"/>
              </a:rPr>
              <a:t>为零则重复：</a:t>
            </a:r>
            <a:r>
              <a:rPr lang="en-US" altLang="zh-CN" sz="2000" b="0" dirty="0">
                <a:solidFill>
                  <a:srgbClr val="000000"/>
                </a:solidFill>
                <a:latin typeface="+mn-lt"/>
              </a:rPr>
              <a:t>REPE/REPZ</a:t>
            </a:r>
          </a:p>
          <a:p>
            <a:pPr>
              <a:lnSpc>
                <a:spcPct val="130000"/>
              </a:lnSpc>
              <a:spcBef>
                <a:spcPct val="50000"/>
              </a:spcBef>
            </a:pPr>
            <a:r>
              <a:rPr lang="en-US" altLang="zh-CN" sz="2000" b="0" dirty="0">
                <a:solidFill>
                  <a:srgbClr val="000000"/>
                </a:solidFill>
                <a:latin typeface="+mn-lt"/>
              </a:rPr>
              <a:t>          </a:t>
            </a:r>
            <a:r>
              <a:rPr lang="zh-CN" altLang="en-US" sz="2000" b="0" dirty="0">
                <a:solidFill>
                  <a:srgbClr val="FF0000"/>
                </a:solidFill>
                <a:latin typeface="+mn-lt"/>
              </a:rPr>
              <a:t>取出串：</a:t>
            </a:r>
            <a:r>
              <a:rPr lang="en-US" altLang="zh-CN" sz="2000" b="0" dirty="0">
                <a:solidFill>
                  <a:srgbClr val="FF0000"/>
                </a:solidFill>
                <a:latin typeface="+mn-lt"/>
              </a:rPr>
              <a:t>LODS</a:t>
            </a:r>
            <a:r>
              <a:rPr lang="en-US" altLang="zh-CN" sz="2000" b="0" dirty="0">
                <a:solidFill>
                  <a:srgbClr val="000000"/>
                </a:solidFill>
                <a:latin typeface="+mn-lt"/>
              </a:rPr>
              <a:t>                          </a:t>
            </a:r>
            <a:r>
              <a:rPr lang="zh-CN" altLang="en-US" sz="2000" b="0" dirty="0">
                <a:solidFill>
                  <a:srgbClr val="000000"/>
                </a:solidFill>
                <a:latin typeface="+mn-lt"/>
              </a:rPr>
              <a:t>不</a:t>
            </a:r>
            <a:r>
              <a:rPr lang="zh-CN" altLang="en-US" sz="2000" b="0" dirty="0">
                <a:solidFill>
                  <a:srgbClr val="000000"/>
                </a:solidFill>
              </a:rPr>
              <a:t>相等</a:t>
            </a:r>
            <a:r>
              <a:rPr lang="en-US" altLang="zh-CN" sz="2000" b="0" dirty="0">
                <a:solidFill>
                  <a:srgbClr val="000000"/>
                </a:solidFill>
              </a:rPr>
              <a:t>/</a:t>
            </a:r>
            <a:r>
              <a:rPr lang="zh-CN" altLang="en-US" sz="2000" b="0" dirty="0">
                <a:solidFill>
                  <a:srgbClr val="000000"/>
                </a:solidFill>
              </a:rPr>
              <a:t>不为零则重复：</a:t>
            </a:r>
            <a:r>
              <a:rPr lang="en-US" altLang="zh-CN" sz="2000" b="0" dirty="0">
                <a:solidFill>
                  <a:srgbClr val="000000"/>
                </a:solidFill>
                <a:latin typeface="+mn-lt"/>
              </a:rPr>
              <a:t>REPNE/REPNZ</a:t>
            </a:r>
          </a:p>
          <a:p>
            <a:pPr>
              <a:lnSpc>
                <a:spcPct val="130000"/>
              </a:lnSpc>
              <a:spcBef>
                <a:spcPct val="50000"/>
              </a:spcBef>
            </a:pPr>
            <a:r>
              <a:rPr lang="en-US" altLang="zh-CN" sz="2000" b="0" dirty="0">
                <a:solidFill>
                  <a:srgbClr val="000000"/>
                </a:solidFill>
                <a:latin typeface="+mn-lt"/>
              </a:rPr>
              <a:t>          </a:t>
            </a:r>
            <a:r>
              <a:rPr lang="zh-CN" altLang="en-US" sz="2000" b="0" dirty="0">
                <a:solidFill>
                  <a:srgbClr val="000000"/>
                </a:solidFill>
                <a:latin typeface="+mn-lt"/>
              </a:rPr>
              <a:t>串比较：</a:t>
            </a:r>
            <a:r>
              <a:rPr lang="en-US" altLang="zh-CN" sz="2000" b="0" dirty="0">
                <a:solidFill>
                  <a:srgbClr val="000000"/>
                </a:solidFill>
                <a:latin typeface="+mn-lt"/>
              </a:rPr>
              <a:t>CMPS</a:t>
            </a:r>
          </a:p>
          <a:p>
            <a:pPr>
              <a:lnSpc>
                <a:spcPct val="130000"/>
              </a:lnSpc>
              <a:spcBef>
                <a:spcPct val="50000"/>
              </a:spcBef>
            </a:pPr>
            <a:r>
              <a:rPr lang="en-US" altLang="zh-CN" sz="2000" b="0" dirty="0">
                <a:solidFill>
                  <a:srgbClr val="000000"/>
                </a:solidFill>
                <a:latin typeface="+mn-lt"/>
              </a:rPr>
              <a:t>          </a:t>
            </a:r>
            <a:r>
              <a:rPr lang="zh-CN" altLang="en-US" sz="2000" b="0" dirty="0">
                <a:solidFill>
                  <a:srgbClr val="000000"/>
                </a:solidFill>
                <a:latin typeface="+mn-lt"/>
              </a:rPr>
              <a:t>串扫描：</a:t>
            </a:r>
            <a:r>
              <a:rPr lang="en-US" altLang="zh-CN" sz="2000" b="0" dirty="0">
                <a:solidFill>
                  <a:srgbClr val="000000"/>
                </a:solidFill>
                <a:latin typeface="+mn-lt"/>
              </a:rPr>
              <a:t>SCAS</a:t>
            </a:r>
            <a:r>
              <a:rPr lang="en-US" altLang="zh-CN" sz="2000" b="0" dirty="0">
                <a:solidFill>
                  <a:srgbClr val="000000"/>
                </a:solidFill>
                <a:latin typeface="+mn-lt"/>
                <a:sym typeface="Symbol" panose="05050102010706020507" pitchFamily="18" charset="2"/>
              </a:rPr>
              <a:t>      </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76801"/>
          <p:cNvSpPr/>
          <p:nvPr/>
        </p:nvSpPr>
        <p:spPr>
          <a:xfrm>
            <a:off x="863588" y="1295883"/>
            <a:ext cx="7668852" cy="4561249"/>
          </a:xfrm>
          <a:prstGeom prst="rect">
            <a:avLst/>
          </a:prstGeom>
          <a:noFill/>
          <a:ln w="12700">
            <a:noFill/>
          </a:ln>
        </p:spPr>
        <p:txBody>
          <a:bodyPr wrap="square">
            <a:spAutoFit/>
          </a:bodyPr>
          <a:lstStyle/>
          <a:p>
            <a:pPr>
              <a:spcBef>
                <a:spcPct val="50000"/>
              </a:spcBef>
              <a:buClr>
                <a:schemeClr val="tx2"/>
              </a:buClr>
              <a:buSzPct val="75000"/>
              <a:buFont typeface="Wingdings" panose="05000000000000000000" pitchFamily="2" charset="2"/>
              <a:buNone/>
            </a:pPr>
            <a:r>
              <a:rPr lang="zh-CN" altLang="en-US" b="0" dirty="0">
                <a:solidFill>
                  <a:srgbClr val="000000"/>
                </a:solidFill>
                <a:latin typeface="Times New Roman" panose="02020603050405020304" pitchFamily="18" charset="0"/>
                <a:sym typeface="Webdings" panose="05030102010509060703" pitchFamily="18" charset="2"/>
              </a:rPr>
              <a:t>与 </a:t>
            </a:r>
            <a:r>
              <a:rPr lang="en-US" altLang="zh-CN" b="0" dirty="0">
                <a:solidFill>
                  <a:srgbClr val="000000"/>
                </a:solidFill>
                <a:latin typeface="Times New Roman" panose="02020603050405020304" pitchFamily="18" charset="0"/>
                <a:sym typeface="Webdings" panose="05030102010509060703" pitchFamily="18" charset="2"/>
              </a:rPr>
              <a:t>REP </a:t>
            </a:r>
            <a:r>
              <a:rPr lang="zh-CN" altLang="en-US" b="0" dirty="0">
                <a:solidFill>
                  <a:srgbClr val="000000"/>
                </a:solidFill>
                <a:latin typeface="Times New Roman" panose="02020603050405020304" pitchFamily="18" charset="0"/>
                <a:sym typeface="Webdings" panose="05030102010509060703" pitchFamily="18" charset="2"/>
              </a:rPr>
              <a:t>配合工作的 </a:t>
            </a:r>
            <a:r>
              <a:rPr lang="en-US" altLang="zh-CN" b="0" dirty="0">
                <a:solidFill>
                  <a:srgbClr val="000000"/>
                </a:solidFill>
                <a:latin typeface="Times New Roman" panose="02020603050405020304" pitchFamily="18" charset="0"/>
                <a:sym typeface="Webdings" panose="05030102010509060703" pitchFamily="18" charset="2"/>
              </a:rPr>
              <a:t>MOVS / STOS</a:t>
            </a:r>
          </a:p>
          <a:p>
            <a:pPr>
              <a:spcBef>
                <a:spcPct val="50000"/>
              </a:spcBef>
              <a:buClr>
                <a:schemeClr val="tx2"/>
              </a:buClr>
              <a:buSzPct val="75000"/>
              <a:buFont typeface="Wingdings" panose="05000000000000000000" pitchFamily="2" charset="2"/>
              <a:buNone/>
            </a:pPr>
            <a:r>
              <a:rPr lang="en-US" altLang="zh-CN" b="0" dirty="0">
                <a:solidFill>
                  <a:srgbClr val="000000"/>
                </a:solidFill>
                <a:latin typeface="Times New Roman" panose="02020603050405020304" pitchFamily="18" charset="0"/>
                <a:sym typeface="Webdings" panose="05030102010509060703" pitchFamily="18" charset="2"/>
              </a:rPr>
              <a:t>     </a:t>
            </a:r>
          </a:p>
          <a:p>
            <a:pPr>
              <a:lnSpc>
                <a:spcPct val="160000"/>
              </a:lnSpc>
              <a:buClr>
                <a:schemeClr val="tx2"/>
              </a:buClr>
              <a:buSzPct val="75000"/>
              <a:buFont typeface="Wingdings" panose="05000000000000000000" pitchFamily="2" charset="2"/>
              <a:buNone/>
            </a:pPr>
            <a:r>
              <a:rPr lang="en-US" altLang="zh-CN" b="0" dirty="0">
                <a:solidFill>
                  <a:srgbClr val="000000"/>
                </a:solidFill>
                <a:latin typeface="Times New Roman" panose="02020603050405020304" pitchFamily="18" charset="0"/>
                <a:sym typeface="Webdings" panose="05030102010509060703" pitchFamily="18" charset="2"/>
              </a:rPr>
              <a:t>     REP</a:t>
            </a:r>
            <a:r>
              <a:rPr lang="zh-CN" altLang="en-US" b="0" dirty="0">
                <a:solidFill>
                  <a:srgbClr val="000000"/>
                </a:solidFill>
                <a:latin typeface="Times New Roman" panose="02020603050405020304" pitchFamily="18" charset="0"/>
                <a:sym typeface="Webdings" panose="05030102010509060703" pitchFamily="18" charset="2"/>
              </a:rPr>
              <a:t>：重复操作直到计数器（</a:t>
            </a:r>
            <a:r>
              <a:rPr lang="en-US" altLang="zh-CN" b="0" dirty="0">
                <a:solidFill>
                  <a:srgbClr val="000000"/>
                </a:solidFill>
                <a:latin typeface="Times New Roman" panose="02020603050405020304" pitchFamily="18" charset="0"/>
                <a:sym typeface="Webdings" panose="05030102010509060703" pitchFamily="18" charset="2"/>
              </a:rPr>
              <a:t>CX</a:t>
            </a:r>
            <a:r>
              <a:rPr lang="zh-CN" altLang="en-US" b="0" dirty="0">
                <a:solidFill>
                  <a:srgbClr val="000000"/>
                </a:solidFill>
                <a:latin typeface="Times New Roman" panose="02020603050405020304" pitchFamily="18" charset="0"/>
                <a:sym typeface="Webdings" panose="05030102010509060703" pitchFamily="18" charset="2"/>
              </a:rPr>
              <a:t>）的值为</a:t>
            </a:r>
            <a:r>
              <a:rPr lang="en-US" altLang="zh-CN" b="0" dirty="0">
                <a:solidFill>
                  <a:srgbClr val="000000"/>
                </a:solidFill>
                <a:latin typeface="Times New Roman" panose="02020603050405020304" pitchFamily="18" charset="0"/>
                <a:sym typeface="Webdings" panose="05030102010509060703" pitchFamily="18" charset="2"/>
              </a:rPr>
              <a:t>0</a:t>
            </a:r>
            <a:r>
              <a:rPr lang="zh-CN" altLang="en-US" b="0" dirty="0">
                <a:solidFill>
                  <a:srgbClr val="000000"/>
                </a:solidFill>
                <a:latin typeface="Times New Roman" panose="02020603050405020304" pitchFamily="18" charset="0"/>
                <a:sym typeface="Webdings" panose="05030102010509060703" pitchFamily="18" charset="2"/>
              </a:rPr>
              <a:t>为止。</a:t>
            </a:r>
            <a:endParaRPr lang="en-US" altLang="zh-CN" b="0" dirty="0">
              <a:solidFill>
                <a:srgbClr val="000000"/>
              </a:solidFill>
              <a:latin typeface="Times New Roman" panose="02020603050405020304" pitchFamily="18" charset="0"/>
              <a:sym typeface="Webdings" panose="05030102010509060703" pitchFamily="18" charset="2"/>
            </a:endParaRPr>
          </a:p>
          <a:p>
            <a:pPr>
              <a:lnSpc>
                <a:spcPct val="160000"/>
              </a:lnSpc>
              <a:buClr>
                <a:schemeClr val="tx2"/>
              </a:buClr>
              <a:buSzPct val="75000"/>
              <a:buFont typeface="Wingdings" panose="05000000000000000000" pitchFamily="2" charset="2"/>
              <a:buNone/>
            </a:pPr>
            <a:r>
              <a:rPr lang="en-US" altLang="zh-CN" b="0" dirty="0">
                <a:solidFill>
                  <a:srgbClr val="000000"/>
                </a:solidFill>
                <a:latin typeface="Times New Roman" panose="02020603050405020304" pitchFamily="18" charset="0"/>
                <a:sym typeface="Webdings" panose="05030102010509060703" pitchFamily="18" charset="2"/>
              </a:rPr>
              <a:t>    </a:t>
            </a:r>
            <a:r>
              <a:rPr lang="zh-CN" altLang="en-US" b="0" dirty="0">
                <a:solidFill>
                  <a:srgbClr val="000000"/>
                </a:solidFill>
                <a:latin typeface="Times New Roman" panose="02020603050405020304" pitchFamily="18" charset="0"/>
                <a:sym typeface="Webdings" panose="05030102010509060703" pitchFamily="18" charset="2"/>
              </a:rPr>
              <a:t>执行操作：</a:t>
            </a:r>
          </a:p>
          <a:p>
            <a:pPr lvl="2">
              <a:lnSpc>
                <a:spcPct val="160000"/>
              </a:lnSpc>
              <a:buClr>
                <a:schemeClr val="tx2"/>
              </a:buClr>
              <a:buSzPct val="75000"/>
              <a:buFont typeface="Wingdings" panose="05000000000000000000" pitchFamily="2" charset="2"/>
              <a:buNone/>
            </a:pPr>
            <a:r>
              <a:rPr lang="en-US" altLang="zh-CN" b="0" dirty="0">
                <a:solidFill>
                  <a:srgbClr val="000000"/>
                </a:solidFill>
                <a:latin typeface="Times New Roman" panose="02020603050405020304" pitchFamily="18" charset="0"/>
                <a:sym typeface="Webdings" panose="05030102010509060703" pitchFamily="18" charset="2"/>
              </a:rPr>
              <a:t>(1)   </a:t>
            </a:r>
            <a:r>
              <a:rPr lang="zh-CN" altLang="en-US" b="0" dirty="0">
                <a:solidFill>
                  <a:srgbClr val="000000"/>
                </a:solidFill>
                <a:latin typeface="Times New Roman" panose="02020603050405020304" pitchFamily="18" charset="0"/>
                <a:ea typeface="楷体_GB2312" pitchFamily="49" charset="-122"/>
                <a:sym typeface="Webdings" panose="05030102010509060703" pitchFamily="18" charset="2"/>
              </a:rPr>
              <a:t>如 </a:t>
            </a:r>
            <a:r>
              <a:rPr lang="zh-CN" altLang="zh-CN" b="0" dirty="0">
                <a:solidFill>
                  <a:srgbClr val="000000"/>
                </a:solidFill>
                <a:latin typeface="Times New Roman" panose="02020603050405020304" pitchFamily="18" charset="0"/>
                <a:ea typeface="楷体_GB2312" pitchFamily="49" charset="-122"/>
                <a:sym typeface="Webdings" panose="05030102010509060703" pitchFamily="18" charset="2"/>
              </a:rPr>
              <a:t>(CX)=0 则退出</a:t>
            </a:r>
            <a:r>
              <a:rPr lang="zh-CN" altLang="en-US" b="0" dirty="0">
                <a:solidFill>
                  <a:srgbClr val="000000"/>
                </a:solidFill>
                <a:latin typeface="Times New Roman" panose="02020603050405020304" pitchFamily="18" charset="0"/>
                <a:ea typeface="楷体_GB2312" pitchFamily="49" charset="-122"/>
                <a:sym typeface="Webdings" panose="05030102010509060703" pitchFamily="18" charset="2"/>
              </a:rPr>
              <a:t> </a:t>
            </a:r>
            <a:r>
              <a:rPr lang="en-US" altLang="zh-CN" b="0" dirty="0">
                <a:solidFill>
                  <a:srgbClr val="000000"/>
                </a:solidFill>
                <a:latin typeface="Times New Roman" panose="02020603050405020304" pitchFamily="18" charset="0"/>
                <a:ea typeface="楷体_GB2312" pitchFamily="49" charset="-122"/>
                <a:sym typeface="Webdings" panose="05030102010509060703" pitchFamily="18" charset="2"/>
              </a:rPr>
              <a:t>REP</a:t>
            </a:r>
            <a:r>
              <a:rPr lang="zh-CN" altLang="en-US" b="0" dirty="0">
                <a:solidFill>
                  <a:srgbClr val="000000"/>
                </a:solidFill>
                <a:latin typeface="Times New Roman" panose="02020603050405020304" pitchFamily="18" charset="0"/>
                <a:ea typeface="楷体_GB2312" pitchFamily="49" charset="-122"/>
                <a:sym typeface="Webdings" panose="05030102010509060703" pitchFamily="18" charset="2"/>
              </a:rPr>
              <a:t>，否则转</a:t>
            </a:r>
            <a:r>
              <a:rPr lang="en-US" altLang="zh-CN" b="0" dirty="0">
                <a:solidFill>
                  <a:srgbClr val="000000"/>
                </a:solidFill>
                <a:latin typeface="Times New Roman" panose="02020603050405020304" pitchFamily="18" charset="0"/>
                <a:ea typeface="楷体_GB2312" pitchFamily="49" charset="-122"/>
                <a:sym typeface="Webdings" panose="05030102010509060703" pitchFamily="18" charset="2"/>
              </a:rPr>
              <a:t>(2)</a:t>
            </a:r>
            <a:r>
              <a:rPr lang="zh-CN" altLang="en-US" b="0" dirty="0">
                <a:solidFill>
                  <a:srgbClr val="000000"/>
                </a:solidFill>
                <a:latin typeface="Times New Roman" panose="02020603050405020304" pitchFamily="18" charset="0"/>
                <a:ea typeface="楷体_GB2312" pitchFamily="49" charset="-122"/>
                <a:sym typeface="Webdings" panose="05030102010509060703" pitchFamily="18" charset="2"/>
              </a:rPr>
              <a:t>；</a:t>
            </a:r>
            <a:endParaRPr lang="en-US" altLang="zh-CN" b="0" dirty="0">
              <a:solidFill>
                <a:srgbClr val="000000"/>
              </a:solidFill>
              <a:latin typeface="Times New Roman" panose="02020603050405020304" pitchFamily="18" charset="0"/>
              <a:ea typeface="楷体_GB2312" pitchFamily="49" charset="-122"/>
              <a:sym typeface="Webdings" panose="05030102010509060703" pitchFamily="18" charset="2"/>
            </a:endParaRPr>
          </a:p>
          <a:p>
            <a:pPr lvl="2">
              <a:lnSpc>
                <a:spcPct val="160000"/>
              </a:lnSpc>
              <a:buClr>
                <a:schemeClr val="tx2"/>
              </a:buClr>
              <a:buSzPct val="75000"/>
              <a:buFont typeface="Wingdings" panose="05000000000000000000" pitchFamily="2" charset="2"/>
              <a:buNone/>
            </a:pPr>
            <a:r>
              <a:rPr lang="en-US" altLang="zh-CN" b="0" dirty="0">
                <a:solidFill>
                  <a:srgbClr val="000000"/>
                </a:solidFill>
                <a:latin typeface="Times New Roman" panose="02020603050405020304" pitchFamily="18" charset="0"/>
                <a:sym typeface="Webdings" panose="05030102010509060703" pitchFamily="18" charset="2"/>
              </a:rPr>
              <a:t>(2)   (CX) </a:t>
            </a:r>
            <a:r>
              <a:rPr lang="en-US" altLang="zh-CN" b="0" dirty="0">
                <a:solidFill>
                  <a:srgbClr val="000000"/>
                </a:solidFill>
                <a:latin typeface="Times New Roman" panose="02020603050405020304" pitchFamily="18" charset="0"/>
                <a:sym typeface="Symbol" panose="05050102010706020507" pitchFamily="18" charset="2"/>
              </a:rPr>
              <a:t> (CX) -1</a:t>
            </a:r>
            <a:r>
              <a:rPr lang="zh-CN" altLang="en-US" b="0" dirty="0">
                <a:solidFill>
                  <a:srgbClr val="000000"/>
                </a:solidFill>
                <a:latin typeface="Times New Roman" panose="02020603050405020304" pitchFamily="18" charset="0"/>
                <a:sym typeface="Symbol" panose="05050102010706020507" pitchFamily="18" charset="2"/>
              </a:rPr>
              <a:t>；</a:t>
            </a:r>
            <a:endParaRPr lang="en-US" altLang="zh-CN" b="0" dirty="0">
              <a:solidFill>
                <a:srgbClr val="000000"/>
              </a:solidFill>
              <a:latin typeface="Times New Roman" panose="02020603050405020304" pitchFamily="18" charset="0"/>
              <a:sym typeface="Symbol" panose="05050102010706020507" pitchFamily="18" charset="2"/>
            </a:endParaRPr>
          </a:p>
          <a:p>
            <a:pPr lvl="2">
              <a:lnSpc>
                <a:spcPct val="160000"/>
              </a:lnSpc>
              <a:buClr>
                <a:schemeClr val="tx2"/>
              </a:buClr>
              <a:buSzPct val="75000"/>
              <a:buFont typeface="Wingdings" panose="05000000000000000000" pitchFamily="2" charset="2"/>
              <a:buNone/>
            </a:pPr>
            <a:r>
              <a:rPr lang="en-US" altLang="zh-CN" b="0" dirty="0">
                <a:solidFill>
                  <a:srgbClr val="000000"/>
                </a:solidFill>
                <a:latin typeface="Times New Roman" panose="02020603050405020304" pitchFamily="18" charset="0"/>
                <a:sym typeface="Symbol" panose="05050102010706020507" pitchFamily="18" charset="2"/>
              </a:rPr>
              <a:t>(3)   </a:t>
            </a:r>
            <a:r>
              <a:rPr lang="zh-CN" altLang="en-US" b="0" dirty="0">
                <a:solidFill>
                  <a:srgbClr val="000000"/>
                </a:solidFill>
                <a:latin typeface="Times New Roman" panose="02020603050405020304" pitchFamily="18" charset="0"/>
                <a:ea typeface="楷体_GB2312" pitchFamily="49" charset="-122"/>
                <a:sym typeface="Symbol" panose="05050102010706020507" pitchFamily="18" charset="2"/>
              </a:rPr>
              <a:t>执行 </a:t>
            </a:r>
            <a:r>
              <a:rPr lang="en-US" altLang="zh-CN" b="0" dirty="0">
                <a:solidFill>
                  <a:srgbClr val="000000"/>
                </a:solidFill>
                <a:latin typeface="Times New Roman" panose="02020603050405020304" pitchFamily="18" charset="0"/>
                <a:ea typeface="楷体_GB2312" pitchFamily="49" charset="-122"/>
                <a:sym typeface="Webdings" panose="05030102010509060703" pitchFamily="18" charset="2"/>
              </a:rPr>
              <a:t>MOVS / STOS </a:t>
            </a:r>
            <a:r>
              <a:rPr lang="zh-CN" altLang="en-US" b="0" dirty="0">
                <a:solidFill>
                  <a:srgbClr val="000000"/>
                </a:solidFill>
                <a:latin typeface="Times New Roman" panose="02020603050405020304" pitchFamily="18" charset="0"/>
                <a:ea typeface="楷体_GB2312" pitchFamily="49" charset="-122"/>
                <a:sym typeface="Webdings" panose="05030102010509060703" pitchFamily="18" charset="2"/>
              </a:rPr>
              <a:t>；</a:t>
            </a:r>
            <a:endParaRPr lang="en-US" altLang="zh-CN" b="0" dirty="0">
              <a:solidFill>
                <a:srgbClr val="000000"/>
              </a:solidFill>
              <a:latin typeface="Times New Roman" panose="02020603050405020304" pitchFamily="18" charset="0"/>
              <a:ea typeface="楷体_GB2312" pitchFamily="49" charset="-122"/>
              <a:sym typeface="Webdings" panose="05030102010509060703" pitchFamily="18" charset="2"/>
            </a:endParaRPr>
          </a:p>
          <a:p>
            <a:pPr lvl="2">
              <a:lnSpc>
                <a:spcPct val="160000"/>
              </a:lnSpc>
              <a:buClr>
                <a:schemeClr val="tx2"/>
              </a:buClr>
              <a:buSzPct val="75000"/>
              <a:buFont typeface="Wingdings" panose="05000000000000000000" pitchFamily="2" charset="2"/>
              <a:buNone/>
            </a:pPr>
            <a:r>
              <a:rPr lang="en-US" altLang="zh-CN" b="0" dirty="0">
                <a:solidFill>
                  <a:srgbClr val="000000"/>
                </a:solidFill>
                <a:latin typeface="Times New Roman" panose="02020603050405020304" pitchFamily="18" charset="0"/>
                <a:sym typeface="Webdings" panose="05030102010509060703" pitchFamily="18" charset="2"/>
              </a:rPr>
              <a:t>(4)   </a:t>
            </a:r>
            <a:r>
              <a:rPr lang="zh-CN" altLang="en-US" b="0" dirty="0">
                <a:solidFill>
                  <a:srgbClr val="000000"/>
                </a:solidFill>
                <a:latin typeface="Times New Roman" panose="02020603050405020304" pitchFamily="18" charset="0"/>
                <a:ea typeface="楷体_GB2312" pitchFamily="49" charset="-122"/>
                <a:sym typeface="Webdings" panose="05030102010509060703" pitchFamily="18" charset="2"/>
              </a:rPr>
              <a:t>重复 </a:t>
            </a:r>
            <a:r>
              <a:rPr lang="en-US" altLang="zh-CN" b="0" dirty="0">
                <a:solidFill>
                  <a:srgbClr val="000000"/>
                </a:solidFill>
                <a:latin typeface="Times New Roman" panose="02020603050405020304" pitchFamily="18" charset="0"/>
                <a:ea typeface="楷体_GB2312" pitchFamily="49" charset="-122"/>
                <a:sym typeface="Webdings" panose="05030102010509060703" pitchFamily="18" charset="2"/>
              </a:rPr>
              <a:t>(1) ~ (3)</a:t>
            </a:r>
            <a:r>
              <a:rPr lang="zh-CN" altLang="en-US" b="0" dirty="0">
                <a:solidFill>
                  <a:srgbClr val="000000"/>
                </a:solidFill>
                <a:latin typeface="Times New Roman" panose="02020603050405020304" pitchFamily="18" charset="0"/>
                <a:ea typeface="楷体_GB2312" pitchFamily="49" charset="-122"/>
                <a:sym typeface="Webdings" panose="05030102010509060703" pitchFamily="18" charset="2"/>
              </a:rPr>
              <a:t>。</a:t>
            </a:r>
            <a:endParaRPr lang="en-US" altLang="zh-CN" b="0" dirty="0">
              <a:solidFill>
                <a:srgbClr val="000000"/>
              </a:solidFill>
              <a:latin typeface="Times New Roman" panose="02020603050405020304" pitchFamily="18" charset="0"/>
              <a:ea typeface="楷体_GB2312" pitchFamily="49" charset="-122"/>
              <a:sym typeface="Webdings" panose="05030102010509060703" pitchFamily="18" charset="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文本框 77825"/>
          <p:cNvSpPr txBox="1"/>
          <p:nvPr/>
        </p:nvSpPr>
        <p:spPr>
          <a:xfrm>
            <a:off x="647564" y="1088740"/>
            <a:ext cx="7755632" cy="5404621"/>
          </a:xfrm>
          <a:prstGeom prst="rect">
            <a:avLst/>
          </a:prstGeom>
          <a:noFill/>
          <a:ln w="9525">
            <a:noFill/>
          </a:ln>
        </p:spPr>
        <p:txBody>
          <a:bodyPr wrap="square">
            <a:spAutoFit/>
          </a:bodyPr>
          <a:lstStyle/>
          <a:p>
            <a:pPr algn="just" eaLnBrk="0" hangingPunct="0">
              <a:lnSpc>
                <a:spcPct val="120000"/>
              </a:lnSpc>
            </a:pPr>
            <a:r>
              <a:rPr lang="en-US" altLang="zh-CN" sz="2000" b="0" dirty="0">
                <a:solidFill>
                  <a:srgbClr val="000000"/>
                </a:solidFill>
                <a:latin typeface="+mn-lt"/>
              </a:rPr>
              <a:t>MOVS </a:t>
            </a:r>
            <a:r>
              <a:rPr lang="zh-CN" altLang="en-US" sz="2000" b="0" dirty="0">
                <a:solidFill>
                  <a:srgbClr val="000000"/>
                </a:solidFill>
                <a:latin typeface="+mn-lt"/>
              </a:rPr>
              <a:t>串传送指令：</a:t>
            </a:r>
            <a:endParaRPr lang="en-US" altLang="zh-CN" sz="2000" b="0" dirty="0">
              <a:solidFill>
                <a:srgbClr val="000000"/>
              </a:solidFill>
              <a:latin typeface="+mn-lt"/>
            </a:endParaRPr>
          </a:p>
          <a:p>
            <a:pPr algn="just" eaLnBrk="0" hangingPunct="0">
              <a:lnSpc>
                <a:spcPct val="120000"/>
              </a:lnSpc>
            </a:pPr>
            <a:r>
              <a:rPr lang="en-US" altLang="zh-CN" sz="2000" b="0" dirty="0">
                <a:solidFill>
                  <a:srgbClr val="000000"/>
                </a:solidFill>
                <a:latin typeface="+mn-lt"/>
              </a:rPr>
              <a:t>	MOVS    DST, SRC  </a:t>
            </a:r>
            <a:r>
              <a:rPr lang="zh-CN" altLang="en-US" sz="2000" b="0" dirty="0">
                <a:solidFill>
                  <a:srgbClr val="000000"/>
                </a:solidFill>
                <a:latin typeface="+mn-lt"/>
              </a:rPr>
              <a:t>（在操作数明确是字节、还是字传送）</a:t>
            </a:r>
            <a:endParaRPr lang="en-US" altLang="zh-CN" sz="2000" b="0" dirty="0">
              <a:solidFill>
                <a:srgbClr val="000000"/>
              </a:solidFill>
              <a:latin typeface="+mn-lt"/>
            </a:endParaRPr>
          </a:p>
          <a:p>
            <a:pPr algn="just" eaLnBrk="0" hangingPunct="0">
              <a:lnSpc>
                <a:spcPct val="120000"/>
              </a:lnSpc>
            </a:pPr>
            <a:r>
              <a:rPr lang="en-US" altLang="zh-CN" sz="2000" b="0" dirty="0">
                <a:solidFill>
                  <a:srgbClr val="000000"/>
                </a:solidFill>
                <a:latin typeface="+mn-lt"/>
              </a:rPr>
              <a:t>	MOVSB                    </a:t>
            </a:r>
            <a:r>
              <a:rPr lang="zh-CN" altLang="en-US" sz="2000" b="0" dirty="0">
                <a:solidFill>
                  <a:srgbClr val="000000"/>
                </a:solidFill>
                <a:latin typeface="+mn-lt"/>
              </a:rPr>
              <a:t>（字节）</a:t>
            </a:r>
            <a:endParaRPr lang="en-US" altLang="zh-CN" sz="2000" b="0" dirty="0">
              <a:solidFill>
                <a:srgbClr val="000000"/>
              </a:solidFill>
              <a:latin typeface="+mn-lt"/>
            </a:endParaRPr>
          </a:p>
          <a:p>
            <a:pPr algn="just" eaLnBrk="0" hangingPunct="0">
              <a:lnSpc>
                <a:spcPct val="120000"/>
              </a:lnSpc>
            </a:pPr>
            <a:r>
              <a:rPr lang="en-US" altLang="zh-CN" sz="2000" b="0" dirty="0">
                <a:solidFill>
                  <a:srgbClr val="000000"/>
                </a:solidFill>
                <a:latin typeface="+mn-lt"/>
              </a:rPr>
              <a:t>	MOVSW                   </a:t>
            </a:r>
            <a:r>
              <a:rPr lang="zh-CN" altLang="en-US" sz="2000" b="0" dirty="0">
                <a:solidFill>
                  <a:srgbClr val="000000"/>
                </a:solidFill>
                <a:latin typeface="+mn-lt"/>
              </a:rPr>
              <a:t>（字）</a:t>
            </a:r>
            <a:endParaRPr lang="en-US" altLang="zh-CN" sz="2000" b="0" dirty="0">
              <a:solidFill>
                <a:srgbClr val="000000"/>
              </a:solidFill>
              <a:latin typeface="+mn-lt"/>
            </a:endParaRPr>
          </a:p>
          <a:p>
            <a:pPr algn="just" eaLnBrk="0" hangingPunct="0">
              <a:lnSpc>
                <a:spcPct val="120000"/>
              </a:lnSpc>
            </a:pPr>
            <a:endParaRPr lang="en-US" altLang="zh-CN" sz="2000" b="0" dirty="0">
              <a:solidFill>
                <a:srgbClr val="000000"/>
              </a:solidFill>
              <a:latin typeface="+mn-lt"/>
            </a:endParaRPr>
          </a:p>
          <a:p>
            <a:pPr algn="just" eaLnBrk="0" hangingPunct="0">
              <a:lnSpc>
                <a:spcPct val="115000"/>
              </a:lnSpc>
            </a:pPr>
            <a:r>
              <a:rPr lang="zh-CN" altLang="en-US" sz="2000" b="0" dirty="0">
                <a:solidFill>
                  <a:srgbClr val="000000"/>
                </a:solidFill>
              </a:rPr>
              <a:t> </a:t>
            </a:r>
            <a:r>
              <a:rPr lang="en-US" altLang="zh-CN" sz="2000" b="0" dirty="0">
                <a:solidFill>
                  <a:srgbClr val="000000"/>
                </a:solidFill>
              </a:rPr>
              <a:t>REP MOVS</a:t>
            </a:r>
            <a:r>
              <a:rPr lang="zh-CN" altLang="en-US" sz="2000" b="0" dirty="0">
                <a:solidFill>
                  <a:srgbClr val="000000"/>
                </a:solidFill>
              </a:rPr>
              <a:t>：将数据段中的整串数据传送到附加段中。</a:t>
            </a:r>
          </a:p>
          <a:p>
            <a:pPr algn="just" eaLnBrk="0" hangingPunct="0">
              <a:lnSpc>
                <a:spcPct val="115000"/>
              </a:lnSpc>
            </a:pPr>
            <a:r>
              <a:rPr lang="zh-CN" altLang="en-US" sz="2000" b="0" dirty="0">
                <a:solidFill>
                  <a:srgbClr val="000000"/>
                </a:solidFill>
              </a:rPr>
              <a:t>      源串（</a:t>
            </a:r>
            <a:r>
              <a:rPr lang="zh-CN" altLang="en-US" sz="2000" b="0" dirty="0">
                <a:solidFill>
                  <a:srgbClr val="FF0000"/>
                </a:solidFill>
              </a:rPr>
              <a:t>默认</a:t>
            </a:r>
            <a:r>
              <a:rPr lang="zh-CN" altLang="en-US" sz="2000" b="0" dirty="0">
                <a:solidFill>
                  <a:srgbClr val="000000"/>
                </a:solidFill>
              </a:rPr>
              <a:t>数据段，</a:t>
            </a:r>
            <a:r>
              <a:rPr lang="zh-CN" altLang="en-US" sz="2000" b="0" dirty="0">
                <a:solidFill>
                  <a:srgbClr val="FF0000"/>
                </a:solidFill>
              </a:rPr>
              <a:t>可用段前缀修改</a:t>
            </a:r>
            <a:r>
              <a:rPr lang="zh-CN" altLang="en-US" sz="2000" b="0" dirty="0">
                <a:solidFill>
                  <a:srgbClr val="000000"/>
                </a:solidFill>
              </a:rPr>
              <a:t>）</a:t>
            </a:r>
            <a:r>
              <a:rPr lang="en-US" altLang="zh-CN" sz="2000" b="0" dirty="0">
                <a:solidFill>
                  <a:srgbClr val="000000"/>
                </a:solidFill>
              </a:rPr>
              <a:t>→ </a:t>
            </a:r>
            <a:r>
              <a:rPr lang="zh-CN" altLang="en-US" sz="2000" b="0" dirty="0">
                <a:solidFill>
                  <a:srgbClr val="000000"/>
                </a:solidFill>
              </a:rPr>
              <a:t>目的串（</a:t>
            </a:r>
            <a:r>
              <a:rPr lang="zh-CN" altLang="en-US" sz="2000" b="0" dirty="0">
                <a:solidFill>
                  <a:srgbClr val="FF0000"/>
                </a:solidFill>
              </a:rPr>
              <a:t>必须</a:t>
            </a:r>
            <a:r>
              <a:rPr lang="zh-CN" altLang="en-US" sz="2000" b="0" dirty="0">
                <a:solidFill>
                  <a:srgbClr val="000000"/>
                </a:solidFill>
              </a:rPr>
              <a:t>附加段）</a:t>
            </a:r>
            <a:endParaRPr lang="en-US" altLang="zh-CN" sz="2000" b="0" dirty="0">
              <a:solidFill>
                <a:srgbClr val="000000"/>
              </a:solidFill>
              <a:latin typeface="+mn-lt"/>
            </a:endParaRPr>
          </a:p>
          <a:p>
            <a:pPr lvl="1" algn="just" eaLnBrk="0" hangingPunct="0"/>
            <a:endParaRPr lang="zh-CN" altLang="en-US" sz="2000" b="0" dirty="0">
              <a:solidFill>
                <a:srgbClr val="000000"/>
              </a:solidFill>
              <a:latin typeface="+mn-lt"/>
            </a:endParaRPr>
          </a:p>
          <a:p>
            <a:pPr algn="just" eaLnBrk="0" hangingPunct="0">
              <a:lnSpc>
                <a:spcPct val="115000"/>
              </a:lnSpc>
            </a:pPr>
            <a:r>
              <a:rPr lang="zh-CN" altLang="en-US" sz="2000" b="0" dirty="0">
                <a:solidFill>
                  <a:srgbClr val="000000"/>
                </a:solidFill>
                <a:latin typeface="+mn-lt"/>
              </a:rPr>
              <a:t>例：</a:t>
            </a:r>
            <a:r>
              <a:rPr lang="en-US" altLang="zh-CN" sz="2000" b="0" dirty="0">
                <a:solidFill>
                  <a:srgbClr val="FF0000"/>
                </a:solidFill>
                <a:latin typeface="+mn-lt"/>
              </a:rPr>
              <a:t>MOVS</a:t>
            </a:r>
            <a:r>
              <a:rPr lang="en-US" altLang="zh-CN" sz="2000" b="0" dirty="0">
                <a:solidFill>
                  <a:srgbClr val="000000"/>
                </a:solidFill>
                <a:latin typeface="+mn-lt"/>
              </a:rPr>
              <a:t>  ES: </a:t>
            </a:r>
            <a:r>
              <a:rPr lang="en-US" altLang="zh-CN" sz="2000" b="0" dirty="0">
                <a:solidFill>
                  <a:srgbClr val="FF0000"/>
                </a:solidFill>
                <a:latin typeface="+mn-lt"/>
              </a:rPr>
              <a:t>BYTE PTR </a:t>
            </a:r>
            <a:r>
              <a:rPr lang="en-US" altLang="zh-CN" sz="2000" b="0" dirty="0">
                <a:solidFill>
                  <a:srgbClr val="000000"/>
                </a:solidFill>
                <a:latin typeface="+mn-lt"/>
              </a:rPr>
              <a:t>[DI],  DS: [SI]</a:t>
            </a:r>
          </a:p>
          <a:p>
            <a:pPr algn="just" eaLnBrk="0" hangingPunct="0">
              <a:lnSpc>
                <a:spcPct val="115000"/>
              </a:lnSpc>
            </a:pPr>
            <a:r>
              <a:rPr lang="en-US" altLang="zh-CN" sz="2000" b="0" dirty="0">
                <a:solidFill>
                  <a:srgbClr val="000000"/>
                </a:solidFill>
                <a:latin typeface="+mn-lt"/>
              </a:rPr>
              <a:t>        </a:t>
            </a:r>
            <a:r>
              <a:rPr lang="zh-CN" altLang="en-US" sz="2000" b="0" dirty="0">
                <a:solidFill>
                  <a:srgbClr val="000000"/>
                </a:solidFill>
                <a:latin typeface="+mn-lt"/>
              </a:rPr>
              <a:t>执行操作：</a:t>
            </a:r>
          </a:p>
          <a:p>
            <a:pPr algn="just" eaLnBrk="0" hangingPunct="0">
              <a:lnSpc>
                <a:spcPct val="115000"/>
              </a:lnSpc>
            </a:pPr>
            <a:r>
              <a:rPr lang="zh-CN" altLang="en-US" sz="2000" b="0" dirty="0">
                <a:solidFill>
                  <a:srgbClr val="000000"/>
                </a:solidFill>
                <a:latin typeface="+mn-lt"/>
              </a:rPr>
              <a:t>        </a:t>
            </a:r>
            <a:r>
              <a:rPr lang="en-US" altLang="zh-CN" sz="2000" b="0" dirty="0">
                <a:solidFill>
                  <a:srgbClr val="000000"/>
                </a:solidFill>
                <a:latin typeface="+mn-lt"/>
              </a:rPr>
              <a:t>(1)  ((DI)) ← ((SI))</a:t>
            </a:r>
          </a:p>
          <a:p>
            <a:pPr algn="just" eaLnBrk="0" hangingPunct="0">
              <a:lnSpc>
                <a:spcPct val="115000"/>
              </a:lnSpc>
            </a:pPr>
            <a:r>
              <a:rPr lang="en-US" altLang="zh-CN" sz="2000" b="0" dirty="0">
                <a:solidFill>
                  <a:srgbClr val="000000"/>
                </a:solidFill>
                <a:latin typeface="+mn-lt"/>
              </a:rPr>
              <a:t>        (2)  </a:t>
            </a:r>
            <a:r>
              <a:rPr lang="zh-CN" altLang="en-US" sz="2000" b="0" dirty="0">
                <a:solidFill>
                  <a:srgbClr val="000000"/>
                </a:solidFill>
                <a:latin typeface="+mn-lt"/>
              </a:rPr>
              <a:t>字节操作：</a:t>
            </a:r>
            <a:r>
              <a:rPr lang="en-US" altLang="zh-CN" sz="2000" b="0" dirty="0">
                <a:solidFill>
                  <a:srgbClr val="000000"/>
                </a:solidFill>
                <a:latin typeface="+mn-lt"/>
              </a:rPr>
              <a:t>(SI)←(SI)±1,  (DI)←(DI)±1</a:t>
            </a:r>
          </a:p>
          <a:p>
            <a:pPr algn="just" eaLnBrk="0" hangingPunct="0">
              <a:lnSpc>
                <a:spcPct val="115000"/>
              </a:lnSpc>
            </a:pPr>
            <a:r>
              <a:rPr lang="en-US" altLang="zh-CN" sz="2000" b="0" dirty="0">
                <a:solidFill>
                  <a:srgbClr val="000000"/>
                </a:solidFill>
                <a:latin typeface="+mn-lt"/>
              </a:rPr>
              <a:t>                 </a:t>
            </a:r>
            <a:r>
              <a:rPr lang="zh-CN" altLang="en-US" sz="2000" b="0" dirty="0">
                <a:solidFill>
                  <a:srgbClr val="000000"/>
                </a:solidFill>
                <a:latin typeface="+mn-lt"/>
              </a:rPr>
              <a:t>字操作： </a:t>
            </a:r>
            <a:r>
              <a:rPr lang="en-US" altLang="zh-CN" sz="2000" b="0" dirty="0">
                <a:solidFill>
                  <a:srgbClr val="000000"/>
                </a:solidFill>
                <a:latin typeface="+mn-lt"/>
              </a:rPr>
              <a:t>(SI)←(SI)±2,  (DI)←(DI)±2</a:t>
            </a:r>
          </a:p>
          <a:p>
            <a:pPr algn="just" eaLnBrk="0" hangingPunct="0">
              <a:lnSpc>
                <a:spcPct val="115000"/>
              </a:lnSpc>
            </a:pPr>
            <a:r>
              <a:rPr lang="en-US" altLang="zh-CN" sz="2000" b="0" dirty="0">
                <a:solidFill>
                  <a:srgbClr val="000000"/>
                </a:solidFill>
                <a:latin typeface="+mn-lt"/>
              </a:rPr>
              <a:t>                 </a:t>
            </a:r>
            <a:r>
              <a:rPr lang="zh-CN" altLang="en-US" sz="2000" b="0" dirty="0">
                <a:solidFill>
                  <a:srgbClr val="FF0000"/>
                </a:solidFill>
                <a:latin typeface="+mn-lt"/>
                <a:ea typeface="楷体_GB2312" pitchFamily="49" charset="-122"/>
              </a:rPr>
              <a:t>方向标志  </a:t>
            </a:r>
            <a:r>
              <a:rPr lang="en-US" altLang="zh-CN" sz="2000" b="0" dirty="0">
                <a:solidFill>
                  <a:srgbClr val="FF0000"/>
                </a:solidFill>
                <a:latin typeface="+mn-lt"/>
                <a:ea typeface="楷体_GB2312" pitchFamily="49" charset="-122"/>
              </a:rPr>
              <a:t>DF=0 </a:t>
            </a:r>
            <a:r>
              <a:rPr lang="zh-CN" altLang="en-US" sz="2000" b="0" dirty="0">
                <a:solidFill>
                  <a:srgbClr val="FF0000"/>
                </a:solidFill>
                <a:latin typeface="+mn-lt"/>
                <a:ea typeface="楷体_GB2312" pitchFamily="49" charset="-122"/>
              </a:rPr>
              <a:t>时用 </a:t>
            </a:r>
            <a:r>
              <a:rPr lang="en-US" altLang="zh-CN" sz="2000" b="0" dirty="0">
                <a:solidFill>
                  <a:srgbClr val="FF0000"/>
                </a:solidFill>
                <a:latin typeface="+mn-lt"/>
                <a:ea typeface="楷体_GB2312" pitchFamily="49" charset="-122"/>
              </a:rPr>
              <a:t>+ </a:t>
            </a:r>
            <a:r>
              <a:rPr lang="zh-CN" altLang="en-US" sz="2000" b="0" dirty="0">
                <a:solidFill>
                  <a:srgbClr val="FF0000"/>
                </a:solidFill>
                <a:latin typeface="+mn-lt"/>
                <a:ea typeface="楷体_GB2312" pitchFamily="49" charset="-122"/>
              </a:rPr>
              <a:t>（从前往后）</a:t>
            </a:r>
            <a:endParaRPr lang="en-US" altLang="zh-CN" sz="2000" b="0" dirty="0">
              <a:solidFill>
                <a:srgbClr val="FF0000"/>
              </a:solidFill>
              <a:latin typeface="+mn-lt"/>
              <a:ea typeface="楷体_GB2312" pitchFamily="49" charset="-122"/>
            </a:endParaRPr>
          </a:p>
          <a:p>
            <a:pPr algn="just" eaLnBrk="0" hangingPunct="0">
              <a:lnSpc>
                <a:spcPct val="115000"/>
              </a:lnSpc>
            </a:pPr>
            <a:r>
              <a:rPr lang="en-US" altLang="zh-CN" sz="2000" b="0" dirty="0">
                <a:solidFill>
                  <a:srgbClr val="FF0000"/>
                </a:solidFill>
                <a:latin typeface="+mn-lt"/>
                <a:ea typeface="楷体_GB2312" pitchFamily="49" charset="-122"/>
              </a:rPr>
              <a:t>		      DF=1 </a:t>
            </a:r>
            <a:r>
              <a:rPr lang="zh-CN" altLang="en-US" sz="2000" b="0" dirty="0">
                <a:solidFill>
                  <a:srgbClr val="FF0000"/>
                </a:solidFill>
                <a:latin typeface="+mn-lt"/>
                <a:ea typeface="楷体_GB2312" pitchFamily="49" charset="-122"/>
              </a:rPr>
              <a:t>时用 </a:t>
            </a:r>
            <a:r>
              <a:rPr lang="en-US" altLang="zh-CN" sz="2000" b="0" dirty="0">
                <a:solidFill>
                  <a:srgbClr val="FF0000"/>
                </a:solidFill>
                <a:latin typeface="+mn-lt"/>
                <a:ea typeface="楷体_GB2312" pitchFamily="49" charset="-122"/>
              </a:rPr>
              <a:t>-  </a:t>
            </a:r>
            <a:r>
              <a:rPr lang="zh-CN" altLang="en-US" sz="2000" b="0" dirty="0">
                <a:solidFill>
                  <a:srgbClr val="FF0000"/>
                </a:solidFill>
                <a:latin typeface="+mn-lt"/>
                <a:ea typeface="楷体_GB2312" pitchFamily="49" charset="-122"/>
              </a:rPr>
              <a:t>（从后向前）</a:t>
            </a:r>
            <a:endParaRPr lang="zh-CN" altLang="en-US" sz="2000" b="0" dirty="0">
              <a:solidFill>
                <a:srgbClr val="000000"/>
              </a:solidFill>
              <a:latin typeface="+mn-lt"/>
              <a:ea typeface="楷体_GB2312" pitchFamily="49"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78849"/>
          <p:cNvSpPr/>
          <p:nvPr/>
        </p:nvSpPr>
        <p:spPr>
          <a:xfrm>
            <a:off x="1475656" y="1448780"/>
            <a:ext cx="6624736" cy="4339650"/>
          </a:xfrm>
          <a:prstGeom prst="rect">
            <a:avLst/>
          </a:prstGeom>
          <a:noFill/>
          <a:ln w="12700">
            <a:noFill/>
          </a:ln>
        </p:spPr>
        <p:txBody>
          <a:bodyPr wrap="square">
            <a:spAutoFit/>
          </a:bodyPr>
          <a:lstStyle/>
          <a:p>
            <a:pPr eaLnBrk="0" hangingPunct="0">
              <a:spcBef>
                <a:spcPct val="50000"/>
              </a:spcBef>
            </a:pPr>
            <a:r>
              <a:rPr lang="zh-CN" altLang="en-US" b="0" dirty="0">
                <a:solidFill>
                  <a:srgbClr val="000000"/>
                </a:solidFill>
              </a:rPr>
              <a:t>执行 </a:t>
            </a:r>
            <a:r>
              <a:rPr lang="en-US" altLang="zh-CN" b="0" dirty="0">
                <a:solidFill>
                  <a:srgbClr val="000000"/>
                </a:solidFill>
              </a:rPr>
              <a:t>REP MOVS </a:t>
            </a:r>
            <a:r>
              <a:rPr lang="zh-CN" altLang="en-US" b="0" dirty="0">
                <a:solidFill>
                  <a:srgbClr val="000000"/>
                </a:solidFill>
              </a:rPr>
              <a:t>之前，应先做好：</a:t>
            </a:r>
          </a:p>
          <a:p>
            <a:pPr lvl="1" eaLnBrk="0" hangingPunct="0">
              <a:spcBef>
                <a:spcPct val="50000"/>
              </a:spcBef>
            </a:pPr>
            <a:endParaRPr lang="zh-CN" altLang="en-US" b="0" dirty="0">
              <a:solidFill>
                <a:srgbClr val="000000"/>
              </a:solidFill>
            </a:endParaRPr>
          </a:p>
          <a:p>
            <a:pPr marL="914400" lvl="1" indent="-457200" eaLnBrk="0" hangingPunct="0">
              <a:spcBef>
                <a:spcPct val="50000"/>
              </a:spcBef>
              <a:buFont typeface="+mj-lt"/>
              <a:buAutoNum type="arabicPeriod"/>
            </a:pPr>
            <a:r>
              <a:rPr lang="zh-CN" altLang="en-US" b="0" dirty="0">
                <a:solidFill>
                  <a:srgbClr val="000000"/>
                </a:solidFill>
                <a:ea typeface="楷体_GB2312" pitchFamily="49" charset="-122"/>
              </a:rPr>
              <a:t>源串首地址（或末地址）</a:t>
            </a:r>
            <a:r>
              <a:rPr lang="en-US" altLang="zh-CN" b="0" dirty="0">
                <a:solidFill>
                  <a:srgbClr val="000000"/>
                </a:solidFill>
                <a:ea typeface="楷体_GB2312" pitchFamily="49" charset="-122"/>
              </a:rPr>
              <a:t>→ SI</a:t>
            </a:r>
            <a:r>
              <a:rPr lang="zh-CN" altLang="en-US" b="0" dirty="0">
                <a:solidFill>
                  <a:srgbClr val="000000"/>
                </a:solidFill>
                <a:ea typeface="楷体_GB2312" pitchFamily="49" charset="-122"/>
              </a:rPr>
              <a:t>；</a:t>
            </a:r>
            <a:endParaRPr lang="en-US" altLang="zh-CN" b="0" dirty="0">
              <a:solidFill>
                <a:srgbClr val="000000"/>
              </a:solidFill>
              <a:ea typeface="楷体_GB2312" pitchFamily="49" charset="-122"/>
            </a:endParaRPr>
          </a:p>
          <a:p>
            <a:pPr marL="914400" lvl="1" indent="-457200" eaLnBrk="0" hangingPunct="0">
              <a:spcBef>
                <a:spcPct val="50000"/>
              </a:spcBef>
              <a:buFont typeface="+mj-lt"/>
              <a:buAutoNum type="arabicPeriod"/>
            </a:pPr>
            <a:r>
              <a:rPr lang="zh-CN" altLang="en-US" b="0" dirty="0">
                <a:solidFill>
                  <a:srgbClr val="000000"/>
                </a:solidFill>
                <a:ea typeface="楷体_GB2312" pitchFamily="49" charset="-122"/>
              </a:rPr>
              <a:t>目的串首地址（或末地址）</a:t>
            </a:r>
            <a:r>
              <a:rPr lang="en-US" altLang="zh-CN" b="0" dirty="0">
                <a:solidFill>
                  <a:srgbClr val="000000"/>
                </a:solidFill>
                <a:ea typeface="楷体_GB2312" pitchFamily="49" charset="-122"/>
              </a:rPr>
              <a:t>→ DI</a:t>
            </a:r>
            <a:r>
              <a:rPr lang="zh-CN" altLang="en-US" b="0" dirty="0">
                <a:solidFill>
                  <a:srgbClr val="000000"/>
                </a:solidFill>
                <a:ea typeface="楷体_GB2312" pitchFamily="49" charset="-122"/>
              </a:rPr>
              <a:t>；</a:t>
            </a:r>
            <a:endParaRPr lang="en-US" altLang="zh-CN" b="0" dirty="0">
              <a:solidFill>
                <a:srgbClr val="000000"/>
              </a:solidFill>
              <a:ea typeface="楷体_GB2312" pitchFamily="49" charset="-122"/>
            </a:endParaRPr>
          </a:p>
          <a:p>
            <a:pPr marL="914400" lvl="1" indent="-457200" eaLnBrk="0" hangingPunct="0">
              <a:spcBef>
                <a:spcPct val="50000"/>
              </a:spcBef>
              <a:buFont typeface="+mj-lt"/>
              <a:buAutoNum type="arabicPeriod"/>
            </a:pPr>
            <a:r>
              <a:rPr lang="zh-CN" altLang="en-US" b="0" dirty="0">
                <a:solidFill>
                  <a:srgbClr val="000000"/>
                </a:solidFill>
                <a:ea typeface="楷体_GB2312" pitchFamily="49" charset="-122"/>
              </a:rPr>
              <a:t>串长度 </a:t>
            </a:r>
            <a:r>
              <a:rPr lang="en-US" altLang="zh-CN" b="0" dirty="0">
                <a:solidFill>
                  <a:srgbClr val="000000"/>
                </a:solidFill>
                <a:ea typeface="楷体_GB2312" pitchFamily="49" charset="-122"/>
              </a:rPr>
              <a:t>→ CX</a:t>
            </a:r>
            <a:r>
              <a:rPr lang="zh-CN" altLang="en-US" b="0" dirty="0">
                <a:solidFill>
                  <a:srgbClr val="000000"/>
                </a:solidFill>
                <a:ea typeface="楷体_GB2312" pitchFamily="49" charset="-122"/>
              </a:rPr>
              <a:t>；</a:t>
            </a:r>
            <a:endParaRPr lang="en-US" altLang="zh-CN" b="0" dirty="0">
              <a:solidFill>
                <a:srgbClr val="000000"/>
              </a:solidFill>
              <a:ea typeface="楷体_GB2312" pitchFamily="49" charset="-122"/>
            </a:endParaRPr>
          </a:p>
          <a:p>
            <a:pPr marL="914400" lvl="1" indent="-457200" eaLnBrk="0" hangingPunct="0">
              <a:spcBef>
                <a:spcPct val="50000"/>
              </a:spcBef>
              <a:buFont typeface="+mj-lt"/>
              <a:buAutoNum type="arabicPeriod"/>
            </a:pPr>
            <a:r>
              <a:rPr lang="zh-CN" altLang="en-US" b="0" dirty="0">
                <a:solidFill>
                  <a:srgbClr val="000000"/>
                </a:solidFill>
                <a:ea typeface="楷体_GB2312" pitchFamily="49" charset="-122"/>
              </a:rPr>
              <a:t>建立方向标志。</a:t>
            </a:r>
          </a:p>
          <a:p>
            <a:pPr lvl="1" eaLnBrk="0" hangingPunct="0">
              <a:spcBef>
                <a:spcPct val="50000"/>
              </a:spcBef>
            </a:pPr>
            <a:r>
              <a:rPr lang="zh-CN" altLang="en-US" b="0" dirty="0">
                <a:solidFill>
                  <a:srgbClr val="000000"/>
                </a:solidFill>
                <a:ea typeface="楷体_GB2312" pitchFamily="49" charset="-122"/>
              </a:rPr>
              <a:t>        </a:t>
            </a:r>
            <a:r>
              <a:rPr lang="en-US" altLang="zh-CN" b="0" dirty="0">
                <a:solidFill>
                  <a:srgbClr val="000000"/>
                </a:solidFill>
                <a:ea typeface="楷体_GB2312" pitchFamily="49" charset="-122"/>
              </a:rPr>
              <a:t>(  CLD </a:t>
            </a:r>
            <a:r>
              <a:rPr lang="zh-CN" altLang="en-US" b="0" dirty="0">
                <a:solidFill>
                  <a:srgbClr val="000000"/>
                </a:solidFill>
                <a:ea typeface="楷体_GB2312" pitchFamily="49" charset="-122"/>
              </a:rPr>
              <a:t>使 </a:t>
            </a:r>
            <a:r>
              <a:rPr lang="en-US" altLang="zh-CN" b="0" dirty="0">
                <a:solidFill>
                  <a:srgbClr val="000000"/>
                </a:solidFill>
                <a:ea typeface="楷体_GB2312" pitchFamily="49" charset="-122"/>
              </a:rPr>
              <a:t>DF=0</a:t>
            </a:r>
            <a:r>
              <a:rPr lang="zh-CN" altLang="en-US" b="0" dirty="0">
                <a:solidFill>
                  <a:srgbClr val="000000"/>
                </a:solidFill>
                <a:ea typeface="楷体_GB2312" pitchFamily="49" charset="-122"/>
              </a:rPr>
              <a:t>，</a:t>
            </a:r>
            <a:r>
              <a:rPr lang="en-US" altLang="zh-CN" b="0" dirty="0">
                <a:solidFill>
                  <a:srgbClr val="000000"/>
                </a:solidFill>
                <a:ea typeface="楷体_GB2312" pitchFamily="49" charset="-122"/>
              </a:rPr>
              <a:t>STD </a:t>
            </a:r>
            <a:r>
              <a:rPr lang="zh-CN" altLang="en-US" b="0" dirty="0">
                <a:solidFill>
                  <a:srgbClr val="000000"/>
                </a:solidFill>
                <a:ea typeface="楷体_GB2312" pitchFamily="49" charset="-122"/>
              </a:rPr>
              <a:t>使 </a:t>
            </a:r>
            <a:r>
              <a:rPr lang="en-US" altLang="zh-CN" b="0" dirty="0">
                <a:solidFill>
                  <a:srgbClr val="000000"/>
                </a:solidFill>
                <a:ea typeface="楷体_GB2312" pitchFamily="49" charset="-122"/>
              </a:rPr>
              <a:t>DF=1 )   </a:t>
            </a:r>
          </a:p>
          <a:p>
            <a:pPr lvl="1" eaLnBrk="0" hangingPunct="0">
              <a:spcBef>
                <a:spcPct val="50000"/>
              </a:spcBef>
            </a:pPr>
            <a:endParaRPr lang="en-US" altLang="zh-CN" b="0" dirty="0">
              <a:solidFill>
                <a:srgbClr val="000000"/>
              </a:solidFill>
              <a:ea typeface="楷体_GB2312" pitchFamily="49"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79873"/>
          <p:cNvSpPr txBox="1"/>
          <p:nvPr/>
        </p:nvSpPr>
        <p:spPr>
          <a:xfrm>
            <a:off x="1905000" y="5250904"/>
            <a:ext cx="6400800" cy="396875"/>
          </a:xfrm>
          <a:prstGeom prst="rect">
            <a:avLst/>
          </a:prstGeom>
          <a:noFill/>
          <a:ln w="9525">
            <a:noFill/>
          </a:ln>
        </p:spPr>
        <p:txBody>
          <a:bodyPr>
            <a:spAutoFit/>
          </a:bodyPr>
          <a:lstStyle/>
          <a:p>
            <a:pPr>
              <a:spcBef>
                <a:spcPct val="50000"/>
              </a:spcBef>
            </a:pP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rPr>
              <a:t>SI</a:t>
            </a: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sym typeface="Symbol" panose="05050102010706020507" pitchFamily="18" charset="2"/>
              </a:rPr>
              <a:t>                                                                 </a:t>
            </a: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rPr>
              <a:t>DI</a:t>
            </a:r>
            <a:r>
              <a:rPr lang="zh-CN" altLang="en-US"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sym typeface="Symbol" panose="05050102010706020507" pitchFamily="18" charset="2"/>
              </a:rPr>
              <a:t> </a:t>
            </a:r>
          </a:p>
        </p:txBody>
      </p:sp>
      <p:grpSp>
        <p:nvGrpSpPr>
          <p:cNvPr id="79875" name="组合 79874"/>
          <p:cNvGrpSpPr/>
          <p:nvPr/>
        </p:nvGrpSpPr>
        <p:grpSpPr>
          <a:xfrm>
            <a:off x="1295400" y="4260304"/>
            <a:ext cx="943874" cy="914400"/>
            <a:chOff x="672" y="1728"/>
            <a:chExt cx="624" cy="576"/>
          </a:xfrm>
        </p:grpSpPr>
        <p:sp>
          <p:nvSpPr>
            <p:cNvPr id="79876" name="左弧形箭头 79875"/>
            <p:cNvSpPr/>
            <p:nvPr/>
          </p:nvSpPr>
          <p:spPr>
            <a:xfrm>
              <a:off x="1152" y="1728"/>
              <a:ext cx="144" cy="576"/>
            </a:xfrm>
            <a:prstGeom prst="curvedRightArrow">
              <a:avLst>
                <a:gd name="adj1" fmla="val 80000"/>
                <a:gd name="adj2" fmla="val 160000"/>
                <a:gd name="adj3" fmla="val 33333"/>
              </a:avLst>
            </a:prstGeom>
            <a:solidFill>
              <a:srgbClr val="FFFF00"/>
            </a:solidFill>
            <a:ln w="9525">
              <a:noFill/>
            </a:ln>
          </p:spPr>
          <p:txBody>
            <a:bodyPr/>
            <a:lstStyle/>
            <a:p>
              <a:endParaRPr lang="zh-CN" altLang="en-US"/>
            </a:p>
          </p:txBody>
        </p:sp>
        <p:sp>
          <p:nvSpPr>
            <p:cNvPr id="79877" name="文本框 79876"/>
            <p:cNvSpPr txBox="1"/>
            <p:nvPr/>
          </p:nvSpPr>
          <p:spPr>
            <a:xfrm>
              <a:off x="672" y="1920"/>
              <a:ext cx="528" cy="250"/>
            </a:xfrm>
            <a:prstGeom prst="rect">
              <a:avLst/>
            </a:prstGeom>
            <a:noFill/>
            <a:ln w="9525">
              <a:noFill/>
            </a:ln>
          </p:spPr>
          <p:txBody>
            <a:bodyPr>
              <a:spAutoFit/>
            </a:bodyPr>
            <a:lstStyle/>
            <a:p>
              <a:pPr>
                <a:spcBef>
                  <a:spcPct val="50000"/>
                </a:spcBef>
              </a:pPr>
              <a:r>
                <a:rPr lang="en-US" altLang="zh-CN" sz="2000" b="1">
                  <a:solidFill>
                    <a:srgbClr val="000000"/>
                  </a:solidFill>
                  <a:latin typeface="Times New Roman" panose="02020603050405020304" pitchFamily="18" charset="0"/>
                </a:rPr>
                <a:t>DF=0</a:t>
              </a:r>
              <a:endParaRPr lang="en-US" altLang="zh-CN">
                <a:solidFill>
                  <a:srgbClr val="000000"/>
                </a:solidFill>
                <a:latin typeface="Times New Roman" panose="02020603050405020304" pitchFamily="18" charset="0"/>
              </a:endParaRPr>
            </a:p>
          </p:txBody>
        </p:sp>
      </p:grpSp>
      <p:grpSp>
        <p:nvGrpSpPr>
          <p:cNvPr id="79880" name="组合 79879"/>
          <p:cNvGrpSpPr/>
          <p:nvPr/>
        </p:nvGrpSpPr>
        <p:grpSpPr>
          <a:xfrm>
            <a:off x="5791200" y="3726904"/>
            <a:ext cx="1295400" cy="1524000"/>
            <a:chOff x="1920" y="1680"/>
            <a:chExt cx="816" cy="960"/>
          </a:xfrm>
        </p:grpSpPr>
        <p:sp>
          <p:nvSpPr>
            <p:cNvPr id="79881" name="矩形 79880"/>
            <p:cNvSpPr/>
            <p:nvPr/>
          </p:nvSpPr>
          <p:spPr>
            <a:xfrm>
              <a:off x="1920" y="1680"/>
              <a:ext cx="816" cy="240"/>
            </a:xfrm>
            <a:prstGeom prst="rect">
              <a:avLst/>
            </a:prstGeom>
            <a:solidFill>
              <a:schemeClr val="accent1"/>
            </a:solidFill>
            <a:ln w="12700" cap="sq" cmpd="sng">
              <a:solidFill>
                <a:schemeClr val="bg2"/>
              </a:solidFill>
              <a:prstDash val="solid"/>
              <a:miter/>
              <a:headEnd type="none" w="sm" len="sm"/>
              <a:tailEnd type="none" w="sm" len="sm"/>
            </a:ln>
          </p:spPr>
          <p:txBody>
            <a:bodyPr/>
            <a:lstStyle/>
            <a:p>
              <a:endParaRPr lang="zh-CN" altLang="en-US"/>
            </a:p>
          </p:txBody>
        </p:sp>
        <p:sp>
          <p:nvSpPr>
            <p:cNvPr id="79882" name="矩形 79881"/>
            <p:cNvSpPr/>
            <p:nvPr/>
          </p:nvSpPr>
          <p:spPr>
            <a:xfrm>
              <a:off x="1920" y="1920"/>
              <a:ext cx="816" cy="240"/>
            </a:xfrm>
            <a:prstGeom prst="rect">
              <a:avLst/>
            </a:prstGeom>
            <a:solidFill>
              <a:schemeClr val="hlink"/>
            </a:solidFill>
            <a:ln w="12700" cap="sq" cmpd="sng">
              <a:solidFill>
                <a:schemeClr val="bg2"/>
              </a:solidFill>
              <a:prstDash val="solid"/>
              <a:miter/>
              <a:headEnd type="none" w="sm" len="sm"/>
              <a:tailEnd type="none" w="sm" len="sm"/>
            </a:ln>
          </p:spPr>
          <p:txBody>
            <a:bodyPr/>
            <a:lstStyle/>
            <a:p>
              <a:endParaRPr lang="zh-CN" altLang="en-US"/>
            </a:p>
          </p:txBody>
        </p:sp>
        <p:sp>
          <p:nvSpPr>
            <p:cNvPr id="79883" name="矩形 79882"/>
            <p:cNvSpPr/>
            <p:nvPr/>
          </p:nvSpPr>
          <p:spPr>
            <a:xfrm>
              <a:off x="1920" y="2160"/>
              <a:ext cx="816" cy="240"/>
            </a:xfrm>
            <a:prstGeom prst="rect">
              <a:avLst/>
            </a:prstGeom>
            <a:solidFill>
              <a:srgbClr val="990099"/>
            </a:solidFill>
            <a:ln w="12700" cap="sq" cmpd="sng">
              <a:solidFill>
                <a:schemeClr val="bg2"/>
              </a:solidFill>
              <a:prstDash val="solid"/>
              <a:miter/>
              <a:headEnd type="none" w="sm" len="sm"/>
              <a:tailEnd type="none" w="sm" len="sm"/>
            </a:ln>
          </p:spPr>
          <p:txBody>
            <a:bodyPr/>
            <a:lstStyle/>
            <a:p>
              <a:endParaRPr lang="zh-CN" altLang="en-US"/>
            </a:p>
          </p:txBody>
        </p:sp>
        <p:sp>
          <p:nvSpPr>
            <p:cNvPr id="79884" name="矩形 79883"/>
            <p:cNvSpPr/>
            <p:nvPr/>
          </p:nvSpPr>
          <p:spPr>
            <a:xfrm>
              <a:off x="1920" y="2400"/>
              <a:ext cx="816" cy="240"/>
            </a:xfrm>
            <a:prstGeom prst="rect">
              <a:avLst/>
            </a:prstGeom>
            <a:solidFill>
              <a:srgbClr val="99CC00"/>
            </a:solidFill>
            <a:ln w="12700" cap="sq" cmpd="sng">
              <a:solidFill>
                <a:schemeClr val="bg2"/>
              </a:solidFill>
              <a:prstDash val="solid"/>
              <a:miter/>
              <a:headEnd type="none" w="sm" len="sm"/>
              <a:tailEnd type="none" w="sm" len="sm"/>
            </a:ln>
          </p:spPr>
          <p:txBody>
            <a:bodyPr/>
            <a:lstStyle/>
            <a:p>
              <a:endParaRPr lang="zh-CN" altLang="en-US"/>
            </a:p>
          </p:txBody>
        </p:sp>
      </p:grpSp>
      <p:sp>
        <p:nvSpPr>
          <p:cNvPr id="79885" name="文本框 79884"/>
          <p:cNvSpPr txBox="1"/>
          <p:nvPr/>
        </p:nvSpPr>
        <p:spPr>
          <a:xfrm>
            <a:off x="3124200" y="2507704"/>
            <a:ext cx="3962400" cy="457200"/>
          </a:xfrm>
          <a:prstGeom prst="rect">
            <a:avLst/>
          </a:prstGeom>
          <a:noFill/>
          <a:ln w="9525">
            <a:noFill/>
          </a:ln>
        </p:spPr>
        <p:txBody>
          <a:bodyPr>
            <a:spAutoFit/>
          </a:bodyPr>
          <a:lstStyle/>
          <a:p>
            <a:pPr>
              <a:spcBef>
                <a:spcPct val="50000"/>
              </a:spcBef>
            </a:pPr>
            <a:r>
              <a:rPr lang="zh-CN" altLang="en-US" b="1" dirty="0">
                <a:solidFill>
                  <a:srgbClr val="000000"/>
                </a:solidFill>
                <a:latin typeface="楷体_GB2312" pitchFamily="49" charset="-122"/>
                <a:ea typeface="楷体_GB2312" pitchFamily="49" charset="-122"/>
              </a:rPr>
              <a:t>数据段            附加段</a:t>
            </a:r>
            <a:endParaRPr lang="zh-CN" altLang="en-US" b="1">
              <a:solidFill>
                <a:srgbClr val="000000"/>
              </a:solidFill>
              <a:latin typeface="楷体_GB2312" pitchFamily="49" charset="-122"/>
              <a:ea typeface="楷体_GB2312" pitchFamily="49" charset="-122"/>
            </a:endParaRPr>
          </a:p>
        </p:txBody>
      </p:sp>
      <p:sp>
        <p:nvSpPr>
          <p:cNvPr id="79886" name="直接连接符 79885"/>
          <p:cNvSpPr/>
          <p:nvPr/>
        </p:nvSpPr>
        <p:spPr>
          <a:xfrm>
            <a:off x="3048000" y="3117304"/>
            <a:ext cx="0" cy="3048000"/>
          </a:xfrm>
          <a:prstGeom prst="line">
            <a:avLst/>
          </a:prstGeom>
          <a:ln w="12700" cap="sq" cmpd="sng">
            <a:solidFill>
              <a:schemeClr val="bg2"/>
            </a:solidFill>
            <a:prstDash val="solid"/>
            <a:headEnd type="none" w="sm" len="sm"/>
            <a:tailEnd type="none" w="sm" len="sm"/>
          </a:ln>
        </p:spPr>
      </p:sp>
      <p:sp>
        <p:nvSpPr>
          <p:cNvPr id="79887" name="直接连接符 79886"/>
          <p:cNvSpPr/>
          <p:nvPr/>
        </p:nvSpPr>
        <p:spPr>
          <a:xfrm>
            <a:off x="4343400" y="3117304"/>
            <a:ext cx="0" cy="3048000"/>
          </a:xfrm>
          <a:prstGeom prst="line">
            <a:avLst/>
          </a:prstGeom>
          <a:ln w="12700" cap="sq" cmpd="sng">
            <a:solidFill>
              <a:schemeClr val="bg2"/>
            </a:solidFill>
            <a:prstDash val="solid"/>
            <a:headEnd type="none" w="sm" len="sm"/>
            <a:tailEnd type="none" w="sm" len="sm"/>
          </a:ln>
        </p:spPr>
      </p:sp>
      <p:sp>
        <p:nvSpPr>
          <p:cNvPr id="79888" name="矩形 79887"/>
          <p:cNvSpPr/>
          <p:nvPr/>
        </p:nvSpPr>
        <p:spPr>
          <a:xfrm>
            <a:off x="3048000" y="3726904"/>
            <a:ext cx="1295400" cy="381000"/>
          </a:xfrm>
          <a:prstGeom prst="rect">
            <a:avLst/>
          </a:prstGeom>
          <a:solidFill>
            <a:schemeClr val="accent1"/>
          </a:solidFill>
          <a:ln w="12700" cap="sq" cmpd="sng">
            <a:solidFill>
              <a:schemeClr val="bg2"/>
            </a:solidFill>
            <a:prstDash val="solid"/>
            <a:miter/>
            <a:headEnd type="none" w="sm" len="sm"/>
            <a:tailEnd type="none" w="sm" len="sm"/>
          </a:ln>
        </p:spPr>
        <p:txBody>
          <a:bodyPr/>
          <a:lstStyle/>
          <a:p>
            <a:endParaRPr lang="zh-CN" altLang="en-US"/>
          </a:p>
        </p:txBody>
      </p:sp>
      <p:sp>
        <p:nvSpPr>
          <p:cNvPr id="79889" name="矩形 79888"/>
          <p:cNvSpPr/>
          <p:nvPr/>
        </p:nvSpPr>
        <p:spPr>
          <a:xfrm>
            <a:off x="3048000" y="4107904"/>
            <a:ext cx="1295400" cy="381000"/>
          </a:xfrm>
          <a:prstGeom prst="rect">
            <a:avLst/>
          </a:prstGeom>
          <a:solidFill>
            <a:schemeClr val="hlink"/>
          </a:solidFill>
          <a:ln w="12700" cap="sq" cmpd="sng">
            <a:solidFill>
              <a:schemeClr val="bg2"/>
            </a:solidFill>
            <a:prstDash val="solid"/>
            <a:miter/>
            <a:headEnd type="none" w="sm" len="sm"/>
            <a:tailEnd type="none" w="sm" len="sm"/>
          </a:ln>
        </p:spPr>
        <p:txBody>
          <a:bodyPr/>
          <a:lstStyle/>
          <a:p>
            <a:endParaRPr lang="zh-CN" altLang="en-US"/>
          </a:p>
        </p:txBody>
      </p:sp>
      <p:sp>
        <p:nvSpPr>
          <p:cNvPr id="79890" name="矩形 79889"/>
          <p:cNvSpPr/>
          <p:nvPr/>
        </p:nvSpPr>
        <p:spPr>
          <a:xfrm>
            <a:off x="3048000" y="4488904"/>
            <a:ext cx="1295400" cy="381000"/>
          </a:xfrm>
          <a:prstGeom prst="rect">
            <a:avLst/>
          </a:prstGeom>
          <a:solidFill>
            <a:srgbClr val="990099"/>
          </a:solidFill>
          <a:ln w="12700" cap="sq" cmpd="sng">
            <a:solidFill>
              <a:schemeClr val="bg2"/>
            </a:solidFill>
            <a:prstDash val="solid"/>
            <a:miter/>
            <a:headEnd type="none" w="sm" len="sm"/>
            <a:tailEnd type="none" w="sm" len="sm"/>
          </a:ln>
        </p:spPr>
        <p:txBody>
          <a:bodyPr/>
          <a:lstStyle/>
          <a:p>
            <a:endParaRPr lang="zh-CN" altLang="en-US"/>
          </a:p>
        </p:txBody>
      </p:sp>
      <p:sp>
        <p:nvSpPr>
          <p:cNvPr id="79891" name="矩形 79890"/>
          <p:cNvSpPr/>
          <p:nvPr/>
        </p:nvSpPr>
        <p:spPr>
          <a:xfrm>
            <a:off x="3048000" y="4869904"/>
            <a:ext cx="1295400" cy="381000"/>
          </a:xfrm>
          <a:prstGeom prst="rect">
            <a:avLst/>
          </a:prstGeom>
          <a:solidFill>
            <a:srgbClr val="99CC00"/>
          </a:solidFill>
          <a:ln w="12700" cap="sq" cmpd="sng">
            <a:solidFill>
              <a:schemeClr val="bg2"/>
            </a:solidFill>
            <a:prstDash val="solid"/>
            <a:miter/>
            <a:headEnd type="none" w="sm" len="sm"/>
            <a:tailEnd type="none" w="sm" len="sm"/>
          </a:ln>
        </p:spPr>
        <p:txBody>
          <a:bodyPr/>
          <a:lstStyle/>
          <a:p>
            <a:endParaRPr lang="zh-CN" altLang="en-US"/>
          </a:p>
        </p:txBody>
      </p:sp>
      <p:sp>
        <p:nvSpPr>
          <p:cNvPr id="79892" name="文本框 79891"/>
          <p:cNvSpPr txBox="1"/>
          <p:nvPr/>
        </p:nvSpPr>
        <p:spPr>
          <a:xfrm>
            <a:off x="1905000" y="3726904"/>
            <a:ext cx="6400800" cy="396875"/>
          </a:xfrm>
          <a:prstGeom prst="rect">
            <a:avLst/>
          </a:prstGeom>
          <a:noFill/>
          <a:ln w="9525">
            <a:noFill/>
          </a:ln>
        </p:spPr>
        <p:txBody>
          <a:bodyPr>
            <a:spAutoFit/>
          </a:bodyPr>
          <a:lstStyle/>
          <a:p>
            <a:pPr>
              <a:spcBef>
                <a:spcPct val="50000"/>
              </a:spcBef>
            </a:pP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rPr>
              <a:t>SI</a:t>
            </a: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sym typeface="Symbol" panose="05050102010706020507" pitchFamily="18" charset="2"/>
              </a:rPr>
              <a:t>                                                                 </a:t>
            </a:r>
            <a:r>
              <a:rPr lang="zh-CN" altLang="en-US" sz="2000" b="1">
                <a:solidFill>
                  <a:srgbClr val="000000"/>
                </a:solidFill>
                <a:latin typeface="Times New Roman" panose="02020603050405020304" pitchFamily="18" charset="0"/>
              </a:rPr>
              <a:t>（</a:t>
            </a:r>
            <a:r>
              <a:rPr lang="en-US" altLang="zh-CN" sz="2000" b="1">
                <a:solidFill>
                  <a:srgbClr val="000000"/>
                </a:solidFill>
                <a:latin typeface="Times New Roman" panose="02020603050405020304" pitchFamily="18" charset="0"/>
              </a:rPr>
              <a:t>DI</a:t>
            </a:r>
            <a:r>
              <a:rPr lang="zh-CN" altLang="en-US"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sym typeface="Symbol" panose="05050102010706020507" pitchFamily="18" charset="2"/>
              </a:rPr>
              <a:t> </a:t>
            </a:r>
          </a:p>
        </p:txBody>
      </p:sp>
      <p:grpSp>
        <p:nvGrpSpPr>
          <p:cNvPr id="79893" name="组合 79892"/>
          <p:cNvGrpSpPr/>
          <p:nvPr/>
        </p:nvGrpSpPr>
        <p:grpSpPr>
          <a:xfrm>
            <a:off x="5791200" y="3117304"/>
            <a:ext cx="1295400" cy="3048000"/>
            <a:chOff x="3648" y="1296"/>
            <a:chExt cx="816" cy="1920"/>
          </a:xfrm>
        </p:grpSpPr>
        <p:grpSp>
          <p:nvGrpSpPr>
            <p:cNvPr id="79894" name="组合 79893"/>
            <p:cNvGrpSpPr/>
            <p:nvPr/>
          </p:nvGrpSpPr>
          <p:grpSpPr>
            <a:xfrm>
              <a:off x="3648" y="1296"/>
              <a:ext cx="816" cy="1920"/>
              <a:chOff x="1536" y="1296"/>
              <a:chExt cx="816" cy="2112"/>
            </a:xfrm>
          </p:grpSpPr>
          <p:sp>
            <p:nvSpPr>
              <p:cNvPr id="79895" name="直接连接符 79894"/>
              <p:cNvSpPr/>
              <p:nvPr/>
            </p:nvSpPr>
            <p:spPr>
              <a:xfrm>
                <a:off x="1536" y="1296"/>
                <a:ext cx="0" cy="2112"/>
              </a:xfrm>
              <a:prstGeom prst="line">
                <a:avLst/>
              </a:prstGeom>
              <a:ln w="12700" cap="sq" cmpd="sng">
                <a:solidFill>
                  <a:schemeClr val="bg2"/>
                </a:solidFill>
                <a:prstDash val="solid"/>
                <a:headEnd type="none" w="sm" len="sm"/>
                <a:tailEnd type="none" w="sm" len="sm"/>
              </a:ln>
            </p:spPr>
          </p:sp>
          <p:sp>
            <p:nvSpPr>
              <p:cNvPr id="79896" name="直接连接符 79895"/>
              <p:cNvSpPr/>
              <p:nvPr/>
            </p:nvSpPr>
            <p:spPr>
              <a:xfrm>
                <a:off x="2352" y="1296"/>
                <a:ext cx="0" cy="2112"/>
              </a:xfrm>
              <a:prstGeom prst="line">
                <a:avLst/>
              </a:prstGeom>
              <a:ln w="12700" cap="sq" cmpd="sng">
                <a:solidFill>
                  <a:schemeClr val="bg2"/>
                </a:solidFill>
                <a:prstDash val="solid"/>
                <a:headEnd type="none" w="sm" len="sm"/>
                <a:tailEnd type="none" w="sm" len="sm"/>
              </a:ln>
            </p:spPr>
          </p:sp>
        </p:grpSp>
        <p:sp>
          <p:nvSpPr>
            <p:cNvPr id="79897" name="矩形 79896"/>
            <p:cNvSpPr/>
            <p:nvPr/>
          </p:nvSpPr>
          <p:spPr>
            <a:xfrm>
              <a:off x="3648" y="1680"/>
              <a:ext cx="816" cy="24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79898" name="矩形 79897"/>
            <p:cNvSpPr/>
            <p:nvPr/>
          </p:nvSpPr>
          <p:spPr>
            <a:xfrm>
              <a:off x="3648" y="1920"/>
              <a:ext cx="816" cy="24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79899" name="矩形 79898"/>
            <p:cNvSpPr/>
            <p:nvPr/>
          </p:nvSpPr>
          <p:spPr>
            <a:xfrm>
              <a:off x="3648" y="2160"/>
              <a:ext cx="816" cy="24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79900" name="矩形 79899"/>
            <p:cNvSpPr/>
            <p:nvPr/>
          </p:nvSpPr>
          <p:spPr>
            <a:xfrm>
              <a:off x="3648" y="2400"/>
              <a:ext cx="816" cy="24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grpSp>
      <p:sp>
        <p:nvSpPr>
          <p:cNvPr id="79901" name="右大括号 79900"/>
          <p:cNvSpPr/>
          <p:nvPr/>
        </p:nvSpPr>
        <p:spPr>
          <a:xfrm>
            <a:off x="4419600" y="3726904"/>
            <a:ext cx="152400" cy="1524000"/>
          </a:xfrm>
          <a:prstGeom prst="rightBrace">
            <a:avLst>
              <a:gd name="adj1" fmla="val 83333"/>
              <a:gd name="adj2" fmla="val 50000"/>
            </a:avLst>
          </a:prstGeom>
          <a:noFill/>
          <a:ln w="9525" cap="flat" cmpd="sng">
            <a:solidFill>
              <a:schemeClr val="bg2"/>
            </a:solidFill>
            <a:prstDash val="solid"/>
            <a:headEnd type="none" w="med" len="med"/>
            <a:tailEnd type="none" w="med" len="med"/>
          </a:ln>
        </p:spPr>
        <p:txBody>
          <a:bodyPr/>
          <a:lstStyle/>
          <a:p>
            <a:endParaRPr lang="zh-CN" altLang="en-US"/>
          </a:p>
        </p:txBody>
      </p:sp>
      <p:sp>
        <p:nvSpPr>
          <p:cNvPr id="79902" name="右大括号 79901"/>
          <p:cNvSpPr/>
          <p:nvPr/>
        </p:nvSpPr>
        <p:spPr>
          <a:xfrm rot="10800000">
            <a:off x="5562600" y="3726904"/>
            <a:ext cx="152400" cy="1524000"/>
          </a:xfrm>
          <a:prstGeom prst="rightBrace">
            <a:avLst>
              <a:gd name="adj1" fmla="val 83333"/>
              <a:gd name="adj2" fmla="val 50000"/>
            </a:avLst>
          </a:prstGeom>
          <a:noFill/>
          <a:ln w="9525" cap="flat" cmpd="sng">
            <a:solidFill>
              <a:schemeClr val="bg2"/>
            </a:solidFill>
            <a:prstDash val="solid"/>
            <a:headEnd type="none" w="med" len="med"/>
            <a:tailEnd type="none" w="med" len="med"/>
          </a:ln>
        </p:spPr>
        <p:txBody>
          <a:bodyPr/>
          <a:lstStyle/>
          <a:p>
            <a:endParaRPr lang="zh-CN" altLang="en-US"/>
          </a:p>
        </p:txBody>
      </p:sp>
      <p:sp>
        <p:nvSpPr>
          <p:cNvPr id="79903" name="右箭头 79902"/>
          <p:cNvSpPr/>
          <p:nvPr/>
        </p:nvSpPr>
        <p:spPr>
          <a:xfrm>
            <a:off x="4648200" y="4336504"/>
            <a:ext cx="838200" cy="304800"/>
          </a:xfrm>
          <a:prstGeom prst="rightArrow">
            <a:avLst>
              <a:gd name="adj1" fmla="val 50000"/>
              <a:gd name="adj2" fmla="val 68750"/>
            </a:avLst>
          </a:prstGeom>
          <a:solidFill>
            <a:srgbClr val="FF3300"/>
          </a:solidFill>
          <a:ln w="9525" cap="flat" cmpd="sng">
            <a:solidFill>
              <a:schemeClr val="bg2"/>
            </a:solidFill>
            <a:prstDash val="solid"/>
            <a:miter/>
            <a:headEnd type="none" w="med" len="med"/>
            <a:tailEnd type="none" w="med" len="med"/>
          </a:ln>
        </p:spPr>
        <p:txBody>
          <a:bodyPr/>
          <a:lstStyle/>
          <a:p>
            <a:endParaRPr lang="zh-CN" altLang="en-US"/>
          </a:p>
        </p:txBody>
      </p:sp>
      <p:sp>
        <p:nvSpPr>
          <p:cNvPr id="79904" name="矩形 79903"/>
          <p:cNvSpPr/>
          <p:nvPr/>
        </p:nvSpPr>
        <p:spPr>
          <a:xfrm>
            <a:off x="3048000" y="5250904"/>
            <a:ext cx="1295400" cy="38100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79905" name="矩形 79904"/>
          <p:cNvSpPr/>
          <p:nvPr/>
        </p:nvSpPr>
        <p:spPr>
          <a:xfrm>
            <a:off x="5791200" y="5250904"/>
            <a:ext cx="1295400" cy="38100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2" name="矩形 1"/>
          <p:cNvSpPr/>
          <p:nvPr/>
        </p:nvSpPr>
        <p:spPr>
          <a:xfrm>
            <a:off x="533400" y="944724"/>
            <a:ext cx="8035044" cy="1508105"/>
          </a:xfrm>
          <a:prstGeom prst="rect">
            <a:avLst/>
          </a:prstGeom>
        </p:spPr>
        <p:txBody>
          <a:bodyPr wrap="square">
            <a:spAutoFit/>
          </a:bodyPr>
          <a:lstStyle/>
          <a:p>
            <a:pPr algn="just" eaLnBrk="0" hangingPunct="0">
              <a:lnSpc>
                <a:spcPct val="115000"/>
              </a:lnSpc>
            </a:pPr>
            <a:r>
              <a:rPr lang="en-US" altLang="zh-CN" sz="2000" b="0" dirty="0">
                <a:solidFill>
                  <a:srgbClr val="000000"/>
                </a:solidFill>
              </a:rPr>
              <a:t>DF=0</a:t>
            </a:r>
            <a:r>
              <a:rPr lang="zh-CN" altLang="en-US" sz="2000" b="0" dirty="0">
                <a:solidFill>
                  <a:srgbClr val="000000"/>
                </a:solidFill>
              </a:rPr>
              <a:t>，执行操作：</a:t>
            </a:r>
          </a:p>
          <a:p>
            <a:pPr algn="just" eaLnBrk="0" hangingPunct="0">
              <a:lnSpc>
                <a:spcPct val="115000"/>
              </a:lnSpc>
            </a:pPr>
            <a:r>
              <a:rPr lang="zh-CN" altLang="en-US" sz="2000" b="0" dirty="0">
                <a:solidFill>
                  <a:srgbClr val="000000"/>
                </a:solidFill>
              </a:rPr>
              <a:t>        </a:t>
            </a:r>
            <a:r>
              <a:rPr lang="en-US" altLang="zh-CN" sz="2000" b="0" dirty="0">
                <a:solidFill>
                  <a:srgbClr val="000000"/>
                </a:solidFill>
              </a:rPr>
              <a:t>(1)  ((DI)) ← ((SI))</a:t>
            </a:r>
          </a:p>
          <a:p>
            <a:pPr algn="just" eaLnBrk="0" hangingPunct="0">
              <a:lnSpc>
                <a:spcPct val="115000"/>
              </a:lnSpc>
            </a:pPr>
            <a:r>
              <a:rPr lang="en-US" altLang="zh-CN" sz="2000" b="0" dirty="0">
                <a:solidFill>
                  <a:srgbClr val="000000"/>
                </a:solidFill>
              </a:rPr>
              <a:t>        (2)  </a:t>
            </a:r>
            <a:r>
              <a:rPr lang="zh-CN" altLang="en-US" sz="2000" b="0" dirty="0">
                <a:solidFill>
                  <a:srgbClr val="000000"/>
                </a:solidFill>
              </a:rPr>
              <a:t>字节操作：</a:t>
            </a:r>
            <a:r>
              <a:rPr lang="en-US" altLang="zh-CN" sz="2000" b="0" dirty="0">
                <a:solidFill>
                  <a:srgbClr val="000000"/>
                </a:solidFill>
              </a:rPr>
              <a:t>(SI)←(SI)+1,  (DI)←(DI)+1</a:t>
            </a:r>
          </a:p>
          <a:p>
            <a:pPr algn="just" eaLnBrk="0" hangingPunct="0">
              <a:lnSpc>
                <a:spcPct val="115000"/>
              </a:lnSpc>
            </a:pPr>
            <a:r>
              <a:rPr lang="en-US" altLang="zh-CN" sz="2000" b="0" dirty="0">
                <a:solidFill>
                  <a:srgbClr val="000000"/>
                </a:solidFill>
              </a:rPr>
              <a:t>                 </a:t>
            </a:r>
            <a:r>
              <a:rPr lang="zh-CN" altLang="en-US" sz="2000" b="0" dirty="0">
                <a:solidFill>
                  <a:srgbClr val="000000"/>
                </a:solidFill>
              </a:rPr>
              <a:t>字操作： </a:t>
            </a:r>
            <a:r>
              <a:rPr lang="en-US" altLang="zh-CN" sz="2000" b="0" dirty="0">
                <a:solidFill>
                  <a:srgbClr val="000000"/>
                </a:solidFill>
              </a:rPr>
              <a:t>(SI)←(SI)+2,  (DI)←(DI)+2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98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 fill="hold" nodeType="clickEffect">
                                  <p:stCondLst>
                                    <p:cond delay="0"/>
                                  </p:stCondLst>
                                  <p:childTnLst>
                                    <p:set>
                                      <p:cBhvr>
                                        <p:cTn id="10" dur="1" fill="hold">
                                          <p:stCondLst>
                                            <p:cond delay="0"/>
                                          </p:stCondLst>
                                        </p:cTn>
                                        <p:tgtEl>
                                          <p:spTgt spid="79880"/>
                                        </p:tgtEl>
                                        <p:attrNameLst>
                                          <p:attrName>style.visibility</p:attrName>
                                        </p:attrNameLst>
                                      </p:cBhvr>
                                      <p:to>
                                        <p:strVal val="visible"/>
                                      </p:to>
                                    </p:set>
                                    <p:anim calcmode="lin" valueType="num">
                                      <p:cBhvr>
                                        <p:cTn id="11" dur="500" fill="hold"/>
                                        <p:tgtEl>
                                          <p:spTgt spid="79880"/>
                                        </p:tgtEl>
                                        <p:attrNameLst>
                                          <p:attrName>ppt_x</p:attrName>
                                        </p:attrNameLst>
                                      </p:cBhvr>
                                      <p:tavLst>
                                        <p:tav tm="0">
                                          <p:val>
                                            <p:strVal val="#ppt_x"/>
                                          </p:val>
                                        </p:tav>
                                        <p:tav tm="100000">
                                          <p:val>
                                            <p:strVal val="#ppt_x"/>
                                          </p:val>
                                        </p:tav>
                                      </p:tavLst>
                                    </p:anim>
                                    <p:anim calcmode="lin" valueType="num">
                                      <p:cBhvr>
                                        <p:cTn id="12" dur="500" fill="hold"/>
                                        <p:tgtEl>
                                          <p:spTgt spid="79880"/>
                                        </p:tgtEl>
                                        <p:attrNameLst>
                                          <p:attrName>ppt_y</p:attrName>
                                        </p:attrNameLst>
                                      </p:cBhvr>
                                      <p:tavLst>
                                        <p:tav tm="0">
                                          <p:val>
                                            <p:strVal val="#ppt_y-#ppt_h/2"/>
                                          </p:val>
                                        </p:tav>
                                        <p:tav tm="100000">
                                          <p:val>
                                            <p:strVal val="#ppt_y"/>
                                          </p:val>
                                        </p:tav>
                                      </p:tavLst>
                                    </p:anim>
                                    <p:anim calcmode="lin" valueType="num">
                                      <p:cBhvr>
                                        <p:cTn id="13" dur="500" fill="hold"/>
                                        <p:tgtEl>
                                          <p:spTgt spid="79880"/>
                                        </p:tgtEl>
                                        <p:attrNameLst>
                                          <p:attrName>ppt_w</p:attrName>
                                        </p:attrNameLst>
                                      </p:cBhvr>
                                      <p:tavLst>
                                        <p:tav tm="0">
                                          <p:val>
                                            <p:strVal val="#ppt_w"/>
                                          </p:val>
                                        </p:tav>
                                        <p:tav tm="100000">
                                          <p:val>
                                            <p:strVal val="#ppt_w"/>
                                          </p:val>
                                        </p:tav>
                                      </p:tavLst>
                                    </p:anim>
                                    <p:anim calcmode="lin" valueType="num">
                                      <p:cBhvr>
                                        <p:cTn id="14" dur="500" fill="hold"/>
                                        <p:tgtEl>
                                          <p:spTgt spid="7988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9874"/>
                                        </p:tgtEl>
                                        <p:attrNameLst>
                                          <p:attrName>style.visibility</p:attrName>
                                        </p:attrNameLst>
                                      </p:cBhvr>
                                      <p:to>
                                        <p:strVal val="visible"/>
                                      </p:to>
                                    </p:set>
                                    <p:anim calcmode="lin" valueType="num">
                                      <p:cBhvr additive="base">
                                        <p:cTn id="19" dur="500" fill="hold"/>
                                        <p:tgtEl>
                                          <p:spTgt spid="79874"/>
                                        </p:tgtEl>
                                        <p:attrNameLst>
                                          <p:attrName>ppt_x</p:attrName>
                                        </p:attrNameLst>
                                      </p:cBhvr>
                                      <p:tavLst>
                                        <p:tav tm="0">
                                          <p:val>
                                            <p:strVal val="#ppt_x"/>
                                          </p:val>
                                        </p:tav>
                                        <p:tav tm="100000">
                                          <p:val>
                                            <p:strVal val="#ppt_x"/>
                                          </p:val>
                                        </p:tav>
                                      </p:tavLst>
                                    </p:anim>
                                    <p:anim calcmode="lin" valueType="num">
                                      <p:cBhvr additive="base">
                                        <p:cTn id="20" dur="500" fill="hold"/>
                                        <p:tgtEl>
                                          <p:spTgt spid="7987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79873"/>
          <p:cNvSpPr txBox="1"/>
          <p:nvPr/>
        </p:nvSpPr>
        <p:spPr>
          <a:xfrm>
            <a:off x="1555576" y="3618061"/>
            <a:ext cx="6400800" cy="396875"/>
          </a:xfrm>
          <a:prstGeom prst="rect">
            <a:avLst/>
          </a:prstGeom>
          <a:noFill/>
          <a:ln w="9525">
            <a:noFill/>
          </a:ln>
        </p:spPr>
        <p:txBody>
          <a:bodyPr>
            <a:spAutoFit/>
          </a:bodyPr>
          <a:lstStyle/>
          <a:p>
            <a:pPr>
              <a:spcBef>
                <a:spcPct val="50000"/>
              </a:spcBef>
            </a:pP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SI</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sym typeface="Symbol" panose="05050102010706020507" pitchFamily="18" charset="2"/>
              </a:rPr>
              <a:t>                                                                 </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DI</a:t>
            </a:r>
            <a:r>
              <a:rPr lang="zh-CN" altLang="en-US" sz="2000" b="1" dirty="0">
                <a:solidFill>
                  <a:srgbClr val="000000"/>
                </a:solidFill>
                <a:latin typeface="Times New Roman" panose="02020603050405020304" pitchFamily="18" charset="0"/>
              </a:rPr>
              <a:t>）</a:t>
            </a:r>
            <a:r>
              <a:rPr lang="zh-CN" altLang="en-US" sz="2000" b="1" dirty="0">
                <a:solidFill>
                  <a:srgbClr val="000000"/>
                </a:solidFill>
                <a:latin typeface="Times New Roman" panose="02020603050405020304" pitchFamily="18" charset="0"/>
                <a:sym typeface="Symbol" panose="05050102010706020507" pitchFamily="18" charset="2"/>
              </a:rPr>
              <a:t> </a:t>
            </a:r>
          </a:p>
        </p:txBody>
      </p:sp>
      <p:grpSp>
        <p:nvGrpSpPr>
          <p:cNvPr id="79875" name="组合 79874"/>
          <p:cNvGrpSpPr/>
          <p:nvPr/>
        </p:nvGrpSpPr>
        <p:grpSpPr>
          <a:xfrm>
            <a:off x="7695981" y="4149080"/>
            <a:ext cx="1016479" cy="914400"/>
            <a:chOff x="5088" y="1680"/>
            <a:chExt cx="672" cy="576"/>
          </a:xfrm>
        </p:grpSpPr>
        <p:sp>
          <p:nvSpPr>
            <p:cNvPr id="79878" name="左弧形箭头 79877"/>
            <p:cNvSpPr/>
            <p:nvPr/>
          </p:nvSpPr>
          <p:spPr>
            <a:xfrm rot="10800000">
              <a:off x="5088" y="1680"/>
              <a:ext cx="144" cy="576"/>
            </a:xfrm>
            <a:prstGeom prst="curvedRightArrow">
              <a:avLst>
                <a:gd name="adj1" fmla="val 80000"/>
                <a:gd name="adj2" fmla="val 160000"/>
                <a:gd name="adj3" fmla="val 33333"/>
              </a:avLst>
            </a:prstGeom>
            <a:solidFill>
              <a:srgbClr val="FFFF00"/>
            </a:solidFill>
            <a:ln w="9525">
              <a:noFill/>
            </a:ln>
          </p:spPr>
          <p:txBody>
            <a:bodyPr/>
            <a:lstStyle/>
            <a:p>
              <a:endParaRPr lang="zh-CN" altLang="en-US"/>
            </a:p>
          </p:txBody>
        </p:sp>
        <p:sp>
          <p:nvSpPr>
            <p:cNvPr id="79879" name="文本框 79878"/>
            <p:cNvSpPr txBox="1"/>
            <p:nvPr/>
          </p:nvSpPr>
          <p:spPr>
            <a:xfrm>
              <a:off x="5232" y="1920"/>
              <a:ext cx="528" cy="250"/>
            </a:xfrm>
            <a:prstGeom prst="rect">
              <a:avLst/>
            </a:prstGeom>
            <a:noFill/>
            <a:ln w="9525">
              <a:noFill/>
            </a:ln>
          </p:spPr>
          <p:txBody>
            <a:bodyPr>
              <a:spAutoFit/>
            </a:bodyPr>
            <a:lstStyle/>
            <a:p>
              <a:pPr>
                <a:spcBef>
                  <a:spcPct val="50000"/>
                </a:spcBef>
              </a:pPr>
              <a:r>
                <a:rPr lang="en-US" altLang="zh-CN" sz="2000" b="1">
                  <a:solidFill>
                    <a:srgbClr val="000000"/>
                  </a:solidFill>
                  <a:latin typeface="Times New Roman" panose="02020603050405020304" pitchFamily="18" charset="0"/>
                </a:rPr>
                <a:t>DF=1</a:t>
              </a:r>
              <a:endParaRPr lang="en-US" altLang="zh-CN">
                <a:solidFill>
                  <a:srgbClr val="000000"/>
                </a:solidFill>
                <a:latin typeface="Times New Roman" panose="02020603050405020304" pitchFamily="18" charset="0"/>
              </a:endParaRPr>
            </a:p>
          </p:txBody>
        </p:sp>
      </p:grpSp>
      <p:grpSp>
        <p:nvGrpSpPr>
          <p:cNvPr id="79880" name="组合 79879"/>
          <p:cNvGrpSpPr/>
          <p:nvPr/>
        </p:nvGrpSpPr>
        <p:grpSpPr>
          <a:xfrm>
            <a:off x="5431396" y="4014936"/>
            <a:ext cx="1295400" cy="1524000"/>
            <a:chOff x="1920" y="1680"/>
            <a:chExt cx="816" cy="960"/>
          </a:xfrm>
        </p:grpSpPr>
        <p:sp>
          <p:nvSpPr>
            <p:cNvPr id="79881" name="矩形 79880"/>
            <p:cNvSpPr/>
            <p:nvPr/>
          </p:nvSpPr>
          <p:spPr>
            <a:xfrm>
              <a:off x="1920" y="1680"/>
              <a:ext cx="816" cy="240"/>
            </a:xfrm>
            <a:prstGeom prst="rect">
              <a:avLst/>
            </a:prstGeom>
            <a:solidFill>
              <a:schemeClr val="accent1"/>
            </a:solidFill>
            <a:ln w="12700" cap="sq" cmpd="sng">
              <a:solidFill>
                <a:schemeClr val="bg2"/>
              </a:solidFill>
              <a:prstDash val="solid"/>
              <a:miter/>
              <a:headEnd type="none" w="sm" len="sm"/>
              <a:tailEnd type="none" w="sm" len="sm"/>
            </a:ln>
          </p:spPr>
          <p:txBody>
            <a:bodyPr/>
            <a:lstStyle/>
            <a:p>
              <a:endParaRPr lang="zh-CN" altLang="en-US"/>
            </a:p>
          </p:txBody>
        </p:sp>
        <p:sp>
          <p:nvSpPr>
            <p:cNvPr id="79882" name="矩形 79881"/>
            <p:cNvSpPr/>
            <p:nvPr/>
          </p:nvSpPr>
          <p:spPr>
            <a:xfrm>
              <a:off x="1920" y="1920"/>
              <a:ext cx="816" cy="240"/>
            </a:xfrm>
            <a:prstGeom prst="rect">
              <a:avLst/>
            </a:prstGeom>
            <a:solidFill>
              <a:schemeClr val="hlink"/>
            </a:solidFill>
            <a:ln w="12700" cap="sq" cmpd="sng">
              <a:solidFill>
                <a:schemeClr val="bg2"/>
              </a:solidFill>
              <a:prstDash val="solid"/>
              <a:miter/>
              <a:headEnd type="none" w="sm" len="sm"/>
              <a:tailEnd type="none" w="sm" len="sm"/>
            </a:ln>
          </p:spPr>
          <p:txBody>
            <a:bodyPr/>
            <a:lstStyle/>
            <a:p>
              <a:endParaRPr lang="zh-CN" altLang="en-US"/>
            </a:p>
          </p:txBody>
        </p:sp>
        <p:sp>
          <p:nvSpPr>
            <p:cNvPr id="79883" name="矩形 79882"/>
            <p:cNvSpPr/>
            <p:nvPr/>
          </p:nvSpPr>
          <p:spPr>
            <a:xfrm>
              <a:off x="1920" y="2160"/>
              <a:ext cx="816" cy="240"/>
            </a:xfrm>
            <a:prstGeom prst="rect">
              <a:avLst/>
            </a:prstGeom>
            <a:solidFill>
              <a:srgbClr val="990099"/>
            </a:solidFill>
            <a:ln w="12700" cap="sq" cmpd="sng">
              <a:solidFill>
                <a:schemeClr val="bg2"/>
              </a:solidFill>
              <a:prstDash val="solid"/>
              <a:miter/>
              <a:headEnd type="none" w="sm" len="sm"/>
              <a:tailEnd type="none" w="sm" len="sm"/>
            </a:ln>
          </p:spPr>
          <p:txBody>
            <a:bodyPr/>
            <a:lstStyle/>
            <a:p>
              <a:endParaRPr lang="zh-CN" altLang="en-US"/>
            </a:p>
          </p:txBody>
        </p:sp>
        <p:sp>
          <p:nvSpPr>
            <p:cNvPr id="79884" name="矩形 79883"/>
            <p:cNvSpPr/>
            <p:nvPr/>
          </p:nvSpPr>
          <p:spPr>
            <a:xfrm>
              <a:off x="1920" y="2400"/>
              <a:ext cx="816" cy="240"/>
            </a:xfrm>
            <a:prstGeom prst="rect">
              <a:avLst/>
            </a:prstGeom>
            <a:solidFill>
              <a:srgbClr val="99CC00"/>
            </a:solidFill>
            <a:ln w="12700" cap="sq" cmpd="sng">
              <a:solidFill>
                <a:schemeClr val="bg2"/>
              </a:solidFill>
              <a:prstDash val="solid"/>
              <a:miter/>
              <a:headEnd type="none" w="sm" len="sm"/>
              <a:tailEnd type="none" w="sm" len="sm"/>
            </a:ln>
          </p:spPr>
          <p:txBody>
            <a:bodyPr/>
            <a:lstStyle/>
            <a:p>
              <a:endParaRPr lang="zh-CN" altLang="en-US"/>
            </a:p>
          </p:txBody>
        </p:sp>
      </p:grpSp>
      <p:sp>
        <p:nvSpPr>
          <p:cNvPr id="79885" name="文本框 79884"/>
          <p:cNvSpPr txBox="1"/>
          <p:nvPr/>
        </p:nvSpPr>
        <p:spPr>
          <a:xfrm>
            <a:off x="2764396" y="2795736"/>
            <a:ext cx="3962400" cy="457200"/>
          </a:xfrm>
          <a:prstGeom prst="rect">
            <a:avLst/>
          </a:prstGeom>
          <a:noFill/>
          <a:ln w="9525">
            <a:noFill/>
          </a:ln>
        </p:spPr>
        <p:txBody>
          <a:bodyPr>
            <a:spAutoFit/>
          </a:bodyPr>
          <a:lstStyle/>
          <a:p>
            <a:pPr>
              <a:spcBef>
                <a:spcPct val="50000"/>
              </a:spcBef>
            </a:pPr>
            <a:r>
              <a:rPr lang="zh-CN" altLang="en-US" b="1" dirty="0">
                <a:solidFill>
                  <a:srgbClr val="000000"/>
                </a:solidFill>
                <a:latin typeface="楷体_GB2312" pitchFamily="49" charset="-122"/>
                <a:ea typeface="楷体_GB2312" pitchFamily="49" charset="-122"/>
              </a:rPr>
              <a:t>数据段            附加段</a:t>
            </a:r>
            <a:endParaRPr lang="zh-CN" altLang="en-US" b="1">
              <a:solidFill>
                <a:srgbClr val="000000"/>
              </a:solidFill>
              <a:latin typeface="楷体_GB2312" pitchFamily="49" charset="-122"/>
              <a:ea typeface="楷体_GB2312" pitchFamily="49" charset="-122"/>
            </a:endParaRPr>
          </a:p>
        </p:txBody>
      </p:sp>
      <p:sp>
        <p:nvSpPr>
          <p:cNvPr id="79886" name="直接连接符 79885"/>
          <p:cNvSpPr/>
          <p:nvPr/>
        </p:nvSpPr>
        <p:spPr>
          <a:xfrm>
            <a:off x="2688196" y="3405336"/>
            <a:ext cx="0" cy="3048000"/>
          </a:xfrm>
          <a:prstGeom prst="line">
            <a:avLst/>
          </a:prstGeom>
          <a:ln w="12700" cap="sq" cmpd="sng">
            <a:solidFill>
              <a:schemeClr val="bg2"/>
            </a:solidFill>
            <a:prstDash val="solid"/>
            <a:headEnd type="none" w="sm" len="sm"/>
            <a:tailEnd type="none" w="sm" len="sm"/>
          </a:ln>
        </p:spPr>
      </p:sp>
      <p:sp>
        <p:nvSpPr>
          <p:cNvPr id="79887" name="直接连接符 79886"/>
          <p:cNvSpPr/>
          <p:nvPr/>
        </p:nvSpPr>
        <p:spPr>
          <a:xfrm>
            <a:off x="3983596" y="3405336"/>
            <a:ext cx="0" cy="3048000"/>
          </a:xfrm>
          <a:prstGeom prst="line">
            <a:avLst/>
          </a:prstGeom>
          <a:ln w="12700" cap="sq" cmpd="sng">
            <a:solidFill>
              <a:schemeClr val="bg2"/>
            </a:solidFill>
            <a:prstDash val="solid"/>
            <a:headEnd type="none" w="sm" len="sm"/>
            <a:tailEnd type="none" w="sm" len="sm"/>
          </a:ln>
        </p:spPr>
      </p:sp>
      <p:sp>
        <p:nvSpPr>
          <p:cNvPr id="79888" name="矩形 79887"/>
          <p:cNvSpPr/>
          <p:nvPr/>
        </p:nvSpPr>
        <p:spPr>
          <a:xfrm>
            <a:off x="2688196" y="4014936"/>
            <a:ext cx="1295400" cy="381000"/>
          </a:xfrm>
          <a:prstGeom prst="rect">
            <a:avLst/>
          </a:prstGeom>
          <a:solidFill>
            <a:schemeClr val="accent1"/>
          </a:solidFill>
          <a:ln w="12700" cap="sq" cmpd="sng">
            <a:solidFill>
              <a:schemeClr val="bg2"/>
            </a:solidFill>
            <a:prstDash val="solid"/>
            <a:miter/>
            <a:headEnd type="none" w="sm" len="sm"/>
            <a:tailEnd type="none" w="sm" len="sm"/>
          </a:ln>
        </p:spPr>
        <p:txBody>
          <a:bodyPr/>
          <a:lstStyle/>
          <a:p>
            <a:endParaRPr lang="zh-CN" altLang="en-US"/>
          </a:p>
        </p:txBody>
      </p:sp>
      <p:sp>
        <p:nvSpPr>
          <p:cNvPr id="79889" name="矩形 79888"/>
          <p:cNvSpPr/>
          <p:nvPr/>
        </p:nvSpPr>
        <p:spPr>
          <a:xfrm>
            <a:off x="2688196" y="4395936"/>
            <a:ext cx="1295400" cy="381000"/>
          </a:xfrm>
          <a:prstGeom prst="rect">
            <a:avLst/>
          </a:prstGeom>
          <a:solidFill>
            <a:schemeClr val="hlink"/>
          </a:solidFill>
          <a:ln w="12700" cap="sq" cmpd="sng">
            <a:solidFill>
              <a:schemeClr val="bg2"/>
            </a:solidFill>
            <a:prstDash val="solid"/>
            <a:miter/>
            <a:headEnd type="none" w="sm" len="sm"/>
            <a:tailEnd type="none" w="sm" len="sm"/>
          </a:ln>
        </p:spPr>
        <p:txBody>
          <a:bodyPr/>
          <a:lstStyle/>
          <a:p>
            <a:endParaRPr lang="zh-CN" altLang="en-US"/>
          </a:p>
        </p:txBody>
      </p:sp>
      <p:sp>
        <p:nvSpPr>
          <p:cNvPr id="79890" name="矩形 79889"/>
          <p:cNvSpPr/>
          <p:nvPr/>
        </p:nvSpPr>
        <p:spPr>
          <a:xfrm>
            <a:off x="2688196" y="4776936"/>
            <a:ext cx="1295400" cy="381000"/>
          </a:xfrm>
          <a:prstGeom prst="rect">
            <a:avLst/>
          </a:prstGeom>
          <a:solidFill>
            <a:srgbClr val="990099"/>
          </a:solidFill>
          <a:ln w="12700" cap="sq" cmpd="sng">
            <a:solidFill>
              <a:schemeClr val="bg2"/>
            </a:solidFill>
            <a:prstDash val="solid"/>
            <a:miter/>
            <a:headEnd type="none" w="sm" len="sm"/>
            <a:tailEnd type="none" w="sm" len="sm"/>
          </a:ln>
        </p:spPr>
        <p:txBody>
          <a:bodyPr/>
          <a:lstStyle/>
          <a:p>
            <a:endParaRPr lang="zh-CN" altLang="en-US"/>
          </a:p>
        </p:txBody>
      </p:sp>
      <p:sp>
        <p:nvSpPr>
          <p:cNvPr id="79891" name="矩形 79890"/>
          <p:cNvSpPr/>
          <p:nvPr/>
        </p:nvSpPr>
        <p:spPr>
          <a:xfrm>
            <a:off x="2688196" y="5157936"/>
            <a:ext cx="1295400" cy="381000"/>
          </a:xfrm>
          <a:prstGeom prst="rect">
            <a:avLst/>
          </a:prstGeom>
          <a:solidFill>
            <a:srgbClr val="99CC00"/>
          </a:solidFill>
          <a:ln w="12700" cap="sq" cmpd="sng">
            <a:solidFill>
              <a:schemeClr val="bg2"/>
            </a:solidFill>
            <a:prstDash val="solid"/>
            <a:miter/>
            <a:headEnd type="none" w="sm" len="sm"/>
            <a:tailEnd type="none" w="sm" len="sm"/>
          </a:ln>
        </p:spPr>
        <p:txBody>
          <a:bodyPr/>
          <a:lstStyle/>
          <a:p>
            <a:endParaRPr lang="zh-CN" altLang="en-US"/>
          </a:p>
        </p:txBody>
      </p:sp>
      <p:sp>
        <p:nvSpPr>
          <p:cNvPr id="79892" name="文本框 79891"/>
          <p:cNvSpPr txBox="1"/>
          <p:nvPr/>
        </p:nvSpPr>
        <p:spPr>
          <a:xfrm>
            <a:off x="1545196" y="5120357"/>
            <a:ext cx="6400800" cy="396875"/>
          </a:xfrm>
          <a:prstGeom prst="rect">
            <a:avLst/>
          </a:prstGeom>
          <a:noFill/>
          <a:ln w="9525">
            <a:noFill/>
          </a:ln>
        </p:spPr>
        <p:txBody>
          <a:bodyPr>
            <a:spAutoFit/>
          </a:bodyPr>
          <a:lstStyle/>
          <a:p>
            <a:pPr>
              <a:spcBef>
                <a:spcPct val="50000"/>
              </a:spcBef>
            </a:pP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SI</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sym typeface="Symbol" panose="05050102010706020507" pitchFamily="18" charset="2"/>
              </a:rPr>
              <a:t>                                                                 </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DI</a:t>
            </a:r>
            <a:r>
              <a:rPr lang="zh-CN" altLang="en-US" sz="2000" b="1" dirty="0">
                <a:solidFill>
                  <a:srgbClr val="000000"/>
                </a:solidFill>
                <a:latin typeface="Times New Roman" panose="02020603050405020304" pitchFamily="18" charset="0"/>
              </a:rPr>
              <a:t>）</a:t>
            </a:r>
            <a:r>
              <a:rPr lang="zh-CN" altLang="en-US" sz="2000" b="1" dirty="0">
                <a:solidFill>
                  <a:srgbClr val="000000"/>
                </a:solidFill>
                <a:latin typeface="Times New Roman" panose="02020603050405020304" pitchFamily="18" charset="0"/>
                <a:sym typeface="Symbol" panose="05050102010706020507" pitchFamily="18" charset="2"/>
              </a:rPr>
              <a:t> </a:t>
            </a:r>
          </a:p>
        </p:txBody>
      </p:sp>
      <p:grpSp>
        <p:nvGrpSpPr>
          <p:cNvPr id="79893" name="组合 79892"/>
          <p:cNvGrpSpPr/>
          <p:nvPr/>
        </p:nvGrpSpPr>
        <p:grpSpPr>
          <a:xfrm>
            <a:off x="5431396" y="3405336"/>
            <a:ext cx="1295400" cy="3048000"/>
            <a:chOff x="3648" y="1296"/>
            <a:chExt cx="816" cy="1920"/>
          </a:xfrm>
        </p:grpSpPr>
        <p:grpSp>
          <p:nvGrpSpPr>
            <p:cNvPr id="79894" name="组合 79893"/>
            <p:cNvGrpSpPr/>
            <p:nvPr/>
          </p:nvGrpSpPr>
          <p:grpSpPr>
            <a:xfrm>
              <a:off x="3648" y="1296"/>
              <a:ext cx="816" cy="1920"/>
              <a:chOff x="1536" y="1296"/>
              <a:chExt cx="816" cy="2112"/>
            </a:xfrm>
          </p:grpSpPr>
          <p:sp>
            <p:nvSpPr>
              <p:cNvPr id="79895" name="直接连接符 79894"/>
              <p:cNvSpPr/>
              <p:nvPr/>
            </p:nvSpPr>
            <p:spPr>
              <a:xfrm>
                <a:off x="1536" y="1296"/>
                <a:ext cx="0" cy="2112"/>
              </a:xfrm>
              <a:prstGeom prst="line">
                <a:avLst/>
              </a:prstGeom>
              <a:ln w="12700" cap="sq" cmpd="sng">
                <a:solidFill>
                  <a:schemeClr val="bg2"/>
                </a:solidFill>
                <a:prstDash val="solid"/>
                <a:headEnd type="none" w="sm" len="sm"/>
                <a:tailEnd type="none" w="sm" len="sm"/>
              </a:ln>
            </p:spPr>
          </p:sp>
          <p:sp>
            <p:nvSpPr>
              <p:cNvPr id="79896" name="直接连接符 79895"/>
              <p:cNvSpPr/>
              <p:nvPr/>
            </p:nvSpPr>
            <p:spPr>
              <a:xfrm>
                <a:off x="2352" y="1296"/>
                <a:ext cx="0" cy="2112"/>
              </a:xfrm>
              <a:prstGeom prst="line">
                <a:avLst/>
              </a:prstGeom>
              <a:ln w="12700" cap="sq" cmpd="sng">
                <a:solidFill>
                  <a:schemeClr val="bg2"/>
                </a:solidFill>
                <a:prstDash val="solid"/>
                <a:headEnd type="none" w="sm" len="sm"/>
                <a:tailEnd type="none" w="sm" len="sm"/>
              </a:ln>
            </p:spPr>
          </p:sp>
        </p:grpSp>
        <p:sp>
          <p:nvSpPr>
            <p:cNvPr id="79897" name="矩形 79896"/>
            <p:cNvSpPr/>
            <p:nvPr/>
          </p:nvSpPr>
          <p:spPr>
            <a:xfrm>
              <a:off x="3648" y="1680"/>
              <a:ext cx="816" cy="24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79898" name="矩形 79897"/>
            <p:cNvSpPr/>
            <p:nvPr/>
          </p:nvSpPr>
          <p:spPr>
            <a:xfrm>
              <a:off x="3648" y="1920"/>
              <a:ext cx="816" cy="24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79899" name="矩形 79898"/>
            <p:cNvSpPr/>
            <p:nvPr/>
          </p:nvSpPr>
          <p:spPr>
            <a:xfrm>
              <a:off x="3648" y="2160"/>
              <a:ext cx="816" cy="24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79900" name="矩形 79899"/>
            <p:cNvSpPr/>
            <p:nvPr/>
          </p:nvSpPr>
          <p:spPr>
            <a:xfrm>
              <a:off x="3648" y="2400"/>
              <a:ext cx="816" cy="24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grpSp>
      <p:sp>
        <p:nvSpPr>
          <p:cNvPr id="79901" name="右大括号 79900"/>
          <p:cNvSpPr/>
          <p:nvPr/>
        </p:nvSpPr>
        <p:spPr>
          <a:xfrm>
            <a:off x="4059796" y="4014936"/>
            <a:ext cx="152400" cy="1524000"/>
          </a:xfrm>
          <a:prstGeom prst="rightBrace">
            <a:avLst>
              <a:gd name="adj1" fmla="val 83333"/>
              <a:gd name="adj2" fmla="val 50000"/>
            </a:avLst>
          </a:prstGeom>
          <a:noFill/>
          <a:ln w="9525" cap="flat" cmpd="sng">
            <a:solidFill>
              <a:schemeClr val="bg2"/>
            </a:solidFill>
            <a:prstDash val="solid"/>
            <a:headEnd type="none" w="med" len="med"/>
            <a:tailEnd type="none" w="med" len="med"/>
          </a:ln>
        </p:spPr>
        <p:txBody>
          <a:bodyPr/>
          <a:lstStyle/>
          <a:p>
            <a:endParaRPr lang="zh-CN" altLang="en-US"/>
          </a:p>
        </p:txBody>
      </p:sp>
      <p:sp>
        <p:nvSpPr>
          <p:cNvPr id="79902" name="右大括号 79901"/>
          <p:cNvSpPr/>
          <p:nvPr/>
        </p:nvSpPr>
        <p:spPr>
          <a:xfrm rot="10800000">
            <a:off x="5202796" y="4014936"/>
            <a:ext cx="152400" cy="1524000"/>
          </a:xfrm>
          <a:prstGeom prst="rightBrace">
            <a:avLst>
              <a:gd name="adj1" fmla="val 83333"/>
              <a:gd name="adj2" fmla="val 50000"/>
            </a:avLst>
          </a:prstGeom>
          <a:noFill/>
          <a:ln w="9525" cap="flat" cmpd="sng">
            <a:solidFill>
              <a:schemeClr val="bg2"/>
            </a:solidFill>
            <a:prstDash val="solid"/>
            <a:headEnd type="none" w="med" len="med"/>
            <a:tailEnd type="none" w="med" len="med"/>
          </a:ln>
        </p:spPr>
        <p:txBody>
          <a:bodyPr/>
          <a:lstStyle/>
          <a:p>
            <a:endParaRPr lang="zh-CN" altLang="en-US"/>
          </a:p>
        </p:txBody>
      </p:sp>
      <p:sp>
        <p:nvSpPr>
          <p:cNvPr id="79903" name="右箭头 79902"/>
          <p:cNvSpPr/>
          <p:nvPr/>
        </p:nvSpPr>
        <p:spPr>
          <a:xfrm>
            <a:off x="4288396" y="4624536"/>
            <a:ext cx="838200" cy="304800"/>
          </a:xfrm>
          <a:prstGeom prst="rightArrow">
            <a:avLst>
              <a:gd name="adj1" fmla="val 50000"/>
              <a:gd name="adj2" fmla="val 68750"/>
            </a:avLst>
          </a:prstGeom>
          <a:solidFill>
            <a:srgbClr val="FF3300"/>
          </a:solidFill>
          <a:ln w="9525" cap="flat" cmpd="sng">
            <a:solidFill>
              <a:schemeClr val="bg2"/>
            </a:solidFill>
            <a:prstDash val="solid"/>
            <a:miter/>
            <a:headEnd type="none" w="med" len="med"/>
            <a:tailEnd type="none" w="med" len="med"/>
          </a:ln>
        </p:spPr>
        <p:txBody>
          <a:bodyPr/>
          <a:lstStyle/>
          <a:p>
            <a:endParaRPr lang="zh-CN" altLang="en-US"/>
          </a:p>
        </p:txBody>
      </p:sp>
      <p:sp>
        <p:nvSpPr>
          <p:cNvPr id="79904" name="矩形 79903"/>
          <p:cNvSpPr/>
          <p:nvPr/>
        </p:nvSpPr>
        <p:spPr>
          <a:xfrm>
            <a:off x="2688196" y="5538936"/>
            <a:ext cx="1295400" cy="38100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79905" name="矩形 79904"/>
          <p:cNvSpPr/>
          <p:nvPr/>
        </p:nvSpPr>
        <p:spPr>
          <a:xfrm>
            <a:off x="5431396" y="5538936"/>
            <a:ext cx="1295400" cy="381000"/>
          </a:xfrm>
          <a:prstGeom prst="rect">
            <a:avLst/>
          </a:prstGeom>
          <a:noFill/>
          <a:ln w="12700" cap="sq" cmpd="sng">
            <a:solidFill>
              <a:schemeClr val="bg2"/>
            </a:solidFill>
            <a:prstDash val="solid"/>
            <a:miter/>
            <a:headEnd type="none" w="sm" len="sm"/>
            <a:tailEnd type="none" w="sm" len="sm"/>
          </a:ln>
        </p:spPr>
        <p:txBody>
          <a:bodyPr/>
          <a:lstStyle/>
          <a:p>
            <a:endParaRPr lang="zh-CN" altLang="en-US"/>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35" name="矩形 34"/>
          <p:cNvSpPr/>
          <p:nvPr/>
        </p:nvSpPr>
        <p:spPr>
          <a:xfrm>
            <a:off x="533400" y="944724"/>
            <a:ext cx="8035044" cy="1508105"/>
          </a:xfrm>
          <a:prstGeom prst="rect">
            <a:avLst/>
          </a:prstGeom>
        </p:spPr>
        <p:txBody>
          <a:bodyPr wrap="square">
            <a:spAutoFit/>
          </a:bodyPr>
          <a:lstStyle/>
          <a:p>
            <a:pPr algn="just" eaLnBrk="0" hangingPunct="0">
              <a:lnSpc>
                <a:spcPct val="115000"/>
              </a:lnSpc>
            </a:pPr>
            <a:r>
              <a:rPr lang="en-US" altLang="zh-CN" sz="2000" b="0" dirty="0">
                <a:solidFill>
                  <a:srgbClr val="000000"/>
                </a:solidFill>
              </a:rPr>
              <a:t>DF=1</a:t>
            </a:r>
            <a:r>
              <a:rPr lang="zh-CN" altLang="en-US" sz="2000" b="0" dirty="0">
                <a:solidFill>
                  <a:srgbClr val="000000"/>
                </a:solidFill>
              </a:rPr>
              <a:t>，执行操作：</a:t>
            </a:r>
          </a:p>
          <a:p>
            <a:pPr algn="just" eaLnBrk="0" hangingPunct="0">
              <a:lnSpc>
                <a:spcPct val="115000"/>
              </a:lnSpc>
            </a:pPr>
            <a:r>
              <a:rPr lang="zh-CN" altLang="en-US" sz="2000" b="0" dirty="0">
                <a:solidFill>
                  <a:srgbClr val="000000"/>
                </a:solidFill>
              </a:rPr>
              <a:t>        </a:t>
            </a:r>
            <a:r>
              <a:rPr lang="en-US" altLang="zh-CN" sz="2000" b="0" dirty="0">
                <a:solidFill>
                  <a:srgbClr val="000000"/>
                </a:solidFill>
              </a:rPr>
              <a:t>(1)  ((DI)) ← ((SI))</a:t>
            </a:r>
          </a:p>
          <a:p>
            <a:pPr algn="just" eaLnBrk="0" hangingPunct="0">
              <a:lnSpc>
                <a:spcPct val="115000"/>
              </a:lnSpc>
            </a:pPr>
            <a:r>
              <a:rPr lang="en-US" altLang="zh-CN" sz="2000" b="0" dirty="0">
                <a:solidFill>
                  <a:srgbClr val="000000"/>
                </a:solidFill>
              </a:rPr>
              <a:t>        (2)  </a:t>
            </a:r>
            <a:r>
              <a:rPr lang="zh-CN" altLang="en-US" sz="2000" b="0" dirty="0">
                <a:solidFill>
                  <a:srgbClr val="000000"/>
                </a:solidFill>
              </a:rPr>
              <a:t>字节操作：</a:t>
            </a:r>
            <a:r>
              <a:rPr lang="en-US" altLang="zh-CN" sz="2000" b="0" dirty="0">
                <a:solidFill>
                  <a:srgbClr val="000000"/>
                </a:solidFill>
              </a:rPr>
              <a:t>(SI)←(SI)-1,  (DI)←(DI)-1</a:t>
            </a:r>
          </a:p>
          <a:p>
            <a:pPr algn="just" eaLnBrk="0" hangingPunct="0">
              <a:lnSpc>
                <a:spcPct val="115000"/>
              </a:lnSpc>
            </a:pPr>
            <a:r>
              <a:rPr lang="en-US" altLang="zh-CN" sz="2000" b="0" dirty="0">
                <a:solidFill>
                  <a:srgbClr val="000000"/>
                </a:solidFill>
              </a:rPr>
              <a:t>                 </a:t>
            </a:r>
            <a:r>
              <a:rPr lang="zh-CN" altLang="en-US" sz="2000" b="0" dirty="0">
                <a:solidFill>
                  <a:srgbClr val="000000"/>
                </a:solidFill>
              </a:rPr>
              <a:t>字操作： </a:t>
            </a:r>
            <a:r>
              <a:rPr lang="en-US" altLang="zh-CN" sz="2000" b="0" dirty="0">
                <a:solidFill>
                  <a:srgbClr val="000000"/>
                </a:solidFill>
              </a:rPr>
              <a:t>(SI)←(SI)-2,  (DI)←(DI)-2</a:t>
            </a:r>
          </a:p>
        </p:txBody>
      </p:sp>
    </p:spTree>
    <p:extLst>
      <p:ext uri="{BB962C8B-B14F-4D97-AF65-F5344CB8AC3E}">
        <p14:creationId xmlns:p14="http://schemas.microsoft.com/office/powerpoint/2010/main" val="896837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98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4"/>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80897"/>
          <p:cNvSpPr txBox="1"/>
          <p:nvPr/>
        </p:nvSpPr>
        <p:spPr>
          <a:xfrm>
            <a:off x="503548" y="944724"/>
            <a:ext cx="5943600" cy="5509200"/>
          </a:xfrm>
          <a:prstGeom prst="rect">
            <a:avLst/>
          </a:prstGeom>
          <a:noFill/>
          <a:ln w="9525">
            <a:noFill/>
          </a:ln>
        </p:spPr>
        <p:txBody>
          <a:bodyPr>
            <a:spAutoFit/>
          </a:bodyPr>
          <a:lstStyle/>
          <a:p>
            <a:r>
              <a:rPr lang="en-US" altLang="zh-CN" sz="1600" b="0" dirty="0"/>
              <a:t>data   segment</a:t>
            </a:r>
          </a:p>
          <a:p>
            <a:r>
              <a:rPr lang="en-US" altLang="zh-CN" sz="1600" b="0" dirty="0"/>
              <a:t>	 mess1 </a:t>
            </a:r>
            <a:r>
              <a:rPr lang="en-US" altLang="zh-CN" sz="1600" b="0" dirty="0" err="1"/>
              <a:t>db</a:t>
            </a:r>
            <a:r>
              <a:rPr lang="en-US" altLang="zh-CN" sz="1600" b="0" dirty="0"/>
              <a:t>  '</a:t>
            </a:r>
            <a:r>
              <a:rPr lang="en-US" altLang="zh-CN" sz="1600" b="0" dirty="0" err="1"/>
              <a:t>personal_computer</a:t>
            </a:r>
            <a:r>
              <a:rPr lang="en-US" altLang="zh-CN" sz="1600" b="0" dirty="0"/>
              <a:t>'</a:t>
            </a:r>
          </a:p>
          <a:p>
            <a:r>
              <a:rPr lang="en-US" altLang="zh-CN" sz="1600" b="0" dirty="0"/>
              <a:t>data   ends</a:t>
            </a:r>
          </a:p>
          <a:p>
            <a:r>
              <a:rPr lang="en-US" altLang="zh-CN" sz="1600" b="0" dirty="0"/>
              <a:t>extra   segment</a:t>
            </a:r>
          </a:p>
          <a:p>
            <a:r>
              <a:rPr lang="en-US" altLang="zh-CN" sz="1600" b="0" dirty="0"/>
              <a:t>	 mess2 </a:t>
            </a:r>
            <a:r>
              <a:rPr lang="en-US" altLang="zh-CN" sz="1600" b="0" dirty="0" err="1"/>
              <a:t>db</a:t>
            </a:r>
            <a:r>
              <a:rPr lang="en-US" altLang="zh-CN" sz="1600" b="0" dirty="0"/>
              <a:t>  17 dup (?)</a:t>
            </a:r>
          </a:p>
          <a:p>
            <a:r>
              <a:rPr lang="en-US" altLang="zh-CN" sz="1600" b="0" dirty="0"/>
              <a:t>extra   ends</a:t>
            </a:r>
            <a:endParaRPr lang="zh-CN" altLang="en-US" sz="1600" b="0" dirty="0"/>
          </a:p>
          <a:p>
            <a:r>
              <a:rPr lang="en-US" altLang="zh-CN" sz="1600" b="0" dirty="0"/>
              <a:t>code   segment</a:t>
            </a:r>
          </a:p>
          <a:p>
            <a:r>
              <a:rPr lang="en-US" altLang="zh-CN" sz="1600" b="0" dirty="0"/>
              <a:t>	assume  </a:t>
            </a:r>
            <a:r>
              <a:rPr lang="en-US" altLang="zh-CN" sz="1600" b="0" dirty="0" err="1"/>
              <a:t>cs:code</a:t>
            </a:r>
            <a:r>
              <a:rPr lang="en-US" altLang="zh-CN" sz="1600" b="0" dirty="0"/>
              <a:t>, </a:t>
            </a:r>
            <a:r>
              <a:rPr lang="en-US" altLang="zh-CN" sz="1600" b="0" dirty="0" err="1"/>
              <a:t>ds:data</a:t>
            </a:r>
            <a:r>
              <a:rPr lang="en-US" altLang="zh-CN" sz="1600" b="0" dirty="0"/>
              <a:t>,</a:t>
            </a:r>
            <a:r>
              <a:rPr lang="zh-CN" altLang="en-US" sz="1600" b="0" dirty="0"/>
              <a:t> </a:t>
            </a:r>
            <a:r>
              <a:rPr lang="en-US" altLang="zh-CN" sz="1600" b="0" dirty="0"/>
              <a:t>es:</a:t>
            </a:r>
            <a:r>
              <a:rPr lang="zh-CN" altLang="en-US" sz="1600" b="0" dirty="0"/>
              <a:t> </a:t>
            </a:r>
            <a:r>
              <a:rPr lang="en-US" altLang="zh-CN" sz="1600" b="0" dirty="0"/>
              <a:t>extra</a:t>
            </a:r>
          </a:p>
          <a:p>
            <a:r>
              <a:rPr lang="en-US" altLang="zh-CN" sz="1600" b="0" dirty="0"/>
              <a:t>start:</a:t>
            </a:r>
          </a:p>
          <a:p>
            <a:r>
              <a:rPr lang="en-US" altLang="zh-CN" sz="1600" b="0" dirty="0"/>
              <a:t>	</a:t>
            </a:r>
            <a:r>
              <a:rPr lang="en-US" altLang="zh-CN" sz="1600" b="0" dirty="0" err="1"/>
              <a:t>mov</a:t>
            </a:r>
            <a:r>
              <a:rPr lang="en-US" altLang="zh-CN" sz="1600" b="0" dirty="0"/>
              <a:t>  ax, data</a:t>
            </a:r>
          </a:p>
          <a:p>
            <a:r>
              <a:rPr lang="en-US" altLang="zh-CN" sz="1600" b="0" dirty="0"/>
              <a:t>	mov  ds, ax</a:t>
            </a:r>
          </a:p>
          <a:p>
            <a:r>
              <a:rPr lang="zh-CN" altLang="en-US" sz="1600" b="0" dirty="0"/>
              <a:t>                  </a:t>
            </a:r>
            <a:r>
              <a:rPr lang="en-US" altLang="zh-CN" sz="1600" b="0" dirty="0"/>
              <a:t>mov</a:t>
            </a:r>
            <a:r>
              <a:rPr lang="zh-CN" altLang="en-US" sz="1600" b="0" dirty="0"/>
              <a:t> </a:t>
            </a:r>
            <a:r>
              <a:rPr lang="en-US" altLang="zh-CN" sz="1600" b="0" dirty="0"/>
              <a:t>ax,</a:t>
            </a:r>
            <a:r>
              <a:rPr lang="zh-CN" altLang="en-US" sz="1600" b="0" dirty="0"/>
              <a:t> </a:t>
            </a:r>
            <a:r>
              <a:rPr lang="en-US" altLang="zh-CN" sz="1600" b="0" dirty="0"/>
              <a:t>extra</a:t>
            </a:r>
          </a:p>
          <a:p>
            <a:r>
              <a:rPr lang="en-US" altLang="zh-CN" sz="1600" b="0" dirty="0"/>
              <a:t>	</a:t>
            </a:r>
            <a:r>
              <a:rPr lang="en-US" altLang="zh-CN" sz="1600" dirty="0" err="1">
                <a:solidFill>
                  <a:srgbClr val="FF0000"/>
                </a:solidFill>
              </a:rPr>
              <a:t>mov</a:t>
            </a:r>
            <a:r>
              <a:rPr lang="en-US" altLang="zh-CN" sz="1600" dirty="0">
                <a:solidFill>
                  <a:srgbClr val="FF0000"/>
                </a:solidFill>
              </a:rPr>
              <a:t>  </a:t>
            </a:r>
            <a:r>
              <a:rPr lang="en-US" altLang="zh-CN" sz="1600" dirty="0" err="1">
                <a:solidFill>
                  <a:srgbClr val="FF0000"/>
                </a:solidFill>
              </a:rPr>
              <a:t>es</a:t>
            </a:r>
            <a:r>
              <a:rPr lang="en-US" altLang="zh-CN" sz="1600" dirty="0">
                <a:solidFill>
                  <a:srgbClr val="FF0000"/>
                </a:solidFill>
              </a:rPr>
              <a:t>, ax</a:t>
            </a:r>
          </a:p>
          <a:p>
            <a:r>
              <a:rPr lang="en-US" altLang="zh-CN" sz="1600" b="0" dirty="0"/>
              <a:t>	lea  </a:t>
            </a:r>
            <a:r>
              <a:rPr lang="en-US" altLang="zh-CN" sz="1600" b="0" dirty="0" err="1"/>
              <a:t>si</a:t>
            </a:r>
            <a:r>
              <a:rPr lang="en-US" altLang="zh-CN" sz="1600" b="0" dirty="0"/>
              <a:t>, mess1</a:t>
            </a:r>
          </a:p>
          <a:p>
            <a:r>
              <a:rPr lang="en-US" altLang="zh-CN" sz="1600" b="0" dirty="0"/>
              <a:t>	lea  di, mess2</a:t>
            </a:r>
          </a:p>
          <a:p>
            <a:r>
              <a:rPr lang="en-US" altLang="zh-CN" sz="1600" b="0" dirty="0"/>
              <a:t>	</a:t>
            </a:r>
            <a:r>
              <a:rPr lang="en-US" altLang="zh-CN" sz="1600" b="0" dirty="0" err="1"/>
              <a:t>mov</a:t>
            </a:r>
            <a:r>
              <a:rPr lang="en-US" altLang="zh-CN" sz="1600" b="0" dirty="0"/>
              <a:t>  cx, 17</a:t>
            </a:r>
          </a:p>
          <a:p>
            <a:r>
              <a:rPr lang="en-US" altLang="zh-CN" sz="1600" b="0" dirty="0"/>
              <a:t>	</a:t>
            </a:r>
            <a:r>
              <a:rPr lang="en-US" altLang="zh-CN" sz="1600" b="0" dirty="0" err="1"/>
              <a:t>cld</a:t>
            </a:r>
            <a:endParaRPr lang="en-US" altLang="zh-CN" sz="1600" b="0" dirty="0"/>
          </a:p>
          <a:p>
            <a:r>
              <a:rPr lang="en-US" altLang="zh-CN" sz="1600" b="0" dirty="0"/>
              <a:t>	rep  </a:t>
            </a:r>
            <a:r>
              <a:rPr lang="en-US" altLang="zh-CN" sz="1600" b="0" dirty="0" err="1"/>
              <a:t>movsb</a:t>
            </a:r>
            <a:endParaRPr lang="en-US" altLang="zh-CN" sz="1600" b="0" dirty="0"/>
          </a:p>
          <a:p>
            <a:r>
              <a:rPr lang="en-US" altLang="zh-CN" sz="1600" b="0" dirty="0"/>
              <a:t>	mov   ah, 4ch</a:t>
            </a:r>
          </a:p>
          <a:p>
            <a:r>
              <a:rPr lang="en-US" altLang="zh-CN" sz="1600" b="0" dirty="0"/>
              <a:t>	</a:t>
            </a:r>
            <a:r>
              <a:rPr lang="en-US" altLang="zh-CN" sz="1600" b="0" dirty="0" err="1"/>
              <a:t>int</a:t>
            </a:r>
            <a:r>
              <a:rPr lang="en-US" altLang="zh-CN" sz="1600" b="0" dirty="0"/>
              <a:t> 21h</a:t>
            </a:r>
          </a:p>
          <a:p>
            <a:r>
              <a:rPr lang="en-US" altLang="zh-CN" sz="1600" b="0" dirty="0"/>
              <a:t>code   ends</a:t>
            </a:r>
          </a:p>
          <a:p>
            <a:r>
              <a:rPr lang="en-US" altLang="zh-CN" sz="1600" b="0" dirty="0"/>
              <a:t>	end start</a:t>
            </a:r>
            <a:endParaRPr lang="en-US" altLang="zh-CN" sz="1600" b="0" dirty="0">
              <a:solidFill>
                <a:srgbClr val="000000"/>
              </a:solidFill>
              <a:latin typeface="+mn-lt"/>
            </a:endParaRPr>
          </a:p>
        </p:txBody>
      </p:sp>
      <p:grpSp>
        <p:nvGrpSpPr>
          <p:cNvPr id="80899" name="组合 80898"/>
          <p:cNvGrpSpPr/>
          <p:nvPr/>
        </p:nvGrpSpPr>
        <p:grpSpPr>
          <a:xfrm>
            <a:off x="5486400" y="4185084"/>
            <a:ext cx="3276600" cy="1905000"/>
            <a:chOff x="3024" y="2592"/>
            <a:chExt cx="2064" cy="1200"/>
          </a:xfrm>
        </p:grpSpPr>
        <p:sp>
          <p:nvSpPr>
            <p:cNvPr id="80900" name="文本框 80899"/>
            <p:cNvSpPr txBox="1"/>
            <p:nvPr/>
          </p:nvSpPr>
          <p:spPr>
            <a:xfrm>
              <a:off x="3168" y="2732"/>
              <a:ext cx="1872" cy="931"/>
            </a:xfrm>
            <a:prstGeom prst="rect">
              <a:avLst/>
            </a:prstGeom>
            <a:noFill/>
            <a:ln w="12700">
              <a:noFill/>
            </a:ln>
          </p:spPr>
          <p:txBody>
            <a:bodyPr anchor="ctr">
              <a:spAutoFit/>
            </a:bodyPr>
            <a:lstStyle/>
            <a:p>
              <a:pPr eaLnBrk="0" hangingPunct="0"/>
              <a:r>
                <a:rPr lang="en-US" altLang="zh-CN" sz="1800" b="0" dirty="0">
                  <a:solidFill>
                    <a:srgbClr val="000000"/>
                  </a:solidFill>
                  <a:latin typeface="+mn-lt"/>
                  <a:ea typeface="楷体_GB2312" pitchFamily="49" charset="-122"/>
                </a:rPr>
                <a:t>lea  	</a:t>
              </a:r>
              <a:r>
                <a:rPr lang="en-US" altLang="zh-CN" sz="1800" b="0" dirty="0" err="1">
                  <a:solidFill>
                    <a:srgbClr val="000000"/>
                  </a:solidFill>
                  <a:latin typeface="+mn-lt"/>
                  <a:ea typeface="楷体_GB2312" pitchFamily="49" charset="-122"/>
                </a:rPr>
                <a:t>si</a:t>
              </a:r>
              <a:r>
                <a:rPr lang="en-US" altLang="zh-CN" sz="1800" b="0" dirty="0">
                  <a:solidFill>
                    <a:srgbClr val="000000"/>
                  </a:solidFill>
                  <a:latin typeface="+mn-lt"/>
                  <a:ea typeface="楷体_GB2312" pitchFamily="49" charset="-122"/>
                </a:rPr>
                <a:t>, mess1+16</a:t>
              </a:r>
            </a:p>
            <a:p>
              <a:pPr eaLnBrk="0" hangingPunct="0"/>
              <a:r>
                <a:rPr lang="en-US" altLang="zh-CN" sz="1800" b="0" dirty="0">
                  <a:solidFill>
                    <a:srgbClr val="000000"/>
                  </a:solidFill>
                  <a:latin typeface="+mn-lt"/>
                  <a:ea typeface="楷体_GB2312" pitchFamily="49" charset="-122"/>
                </a:rPr>
                <a:t>lea  	di, mess2+16</a:t>
              </a:r>
            </a:p>
            <a:p>
              <a:pPr eaLnBrk="0" hangingPunct="0"/>
              <a:r>
                <a:rPr lang="en-US" altLang="zh-CN" sz="1800" b="0" dirty="0" err="1">
                  <a:solidFill>
                    <a:srgbClr val="000000"/>
                  </a:solidFill>
                  <a:latin typeface="+mn-lt"/>
                  <a:ea typeface="楷体_GB2312" pitchFamily="49" charset="-122"/>
                </a:rPr>
                <a:t>mov</a:t>
              </a:r>
              <a:r>
                <a:rPr lang="en-US" altLang="zh-CN" sz="1800" b="0" dirty="0">
                  <a:solidFill>
                    <a:srgbClr val="000000"/>
                  </a:solidFill>
                  <a:latin typeface="+mn-lt"/>
                  <a:ea typeface="楷体_GB2312" pitchFamily="49" charset="-122"/>
                </a:rPr>
                <a:t>  	cx, 17</a:t>
              </a:r>
            </a:p>
            <a:p>
              <a:pPr eaLnBrk="0" hangingPunct="0"/>
              <a:r>
                <a:rPr lang="en-US" altLang="zh-CN" sz="1800" b="0" dirty="0" err="1">
                  <a:solidFill>
                    <a:srgbClr val="000000"/>
                  </a:solidFill>
                  <a:latin typeface="+mn-lt"/>
                  <a:ea typeface="楷体_GB2312" pitchFamily="49" charset="-122"/>
                </a:rPr>
                <a:t>std</a:t>
              </a:r>
              <a:endParaRPr lang="en-US" altLang="zh-CN" sz="1800" b="0" dirty="0">
                <a:solidFill>
                  <a:srgbClr val="000000"/>
                </a:solidFill>
                <a:latin typeface="+mn-lt"/>
                <a:ea typeface="楷体_GB2312" pitchFamily="49" charset="-122"/>
              </a:endParaRPr>
            </a:p>
            <a:p>
              <a:pPr eaLnBrk="0" hangingPunct="0"/>
              <a:r>
                <a:rPr lang="en-US" altLang="zh-CN" sz="1800" b="0" dirty="0">
                  <a:solidFill>
                    <a:srgbClr val="000000"/>
                  </a:solidFill>
                  <a:latin typeface="+mn-lt"/>
                  <a:ea typeface="楷体_GB2312" pitchFamily="49" charset="-122"/>
                </a:rPr>
                <a:t>rep  	</a:t>
              </a:r>
              <a:r>
                <a:rPr lang="en-US" altLang="zh-CN" sz="1800" b="0" dirty="0" err="1">
                  <a:solidFill>
                    <a:srgbClr val="000000"/>
                  </a:solidFill>
                  <a:latin typeface="+mn-lt"/>
                  <a:ea typeface="楷体_GB2312" pitchFamily="49" charset="-122"/>
                </a:rPr>
                <a:t>movsb</a:t>
              </a:r>
              <a:endParaRPr lang="en-US" altLang="zh-CN" sz="1800" b="0" dirty="0">
                <a:solidFill>
                  <a:srgbClr val="000000"/>
                </a:solidFill>
                <a:latin typeface="+mn-lt"/>
                <a:ea typeface="楷体_GB2312" pitchFamily="49" charset="-122"/>
              </a:endParaRPr>
            </a:p>
          </p:txBody>
        </p:sp>
        <p:sp>
          <p:nvSpPr>
            <p:cNvPr id="80901" name="矩形 80900"/>
            <p:cNvSpPr/>
            <p:nvPr/>
          </p:nvSpPr>
          <p:spPr>
            <a:xfrm>
              <a:off x="3024" y="2592"/>
              <a:ext cx="2064" cy="1200"/>
            </a:xfrm>
            <a:prstGeom prst="rect">
              <a:avLst/>
            </a:prstGeom>
            <a:noFill/>
            <a:ln w="12700" cap="flat" cmpd="sng">
              <a:solidFill>
                <a:srgbClr val="FF3300"/>
              </a:solidFill>
              <a:prstDash val="sysDot"/>
              <a:miter/>
              <a:headEnd type="none" w="med" len="med"/>
              <a:tailEnd type="none" w="med" len="med"/>
            </a:ln>
          </p:spPr>
          <p:txBody>
            <a:bodyPr/>
            <a:lstStyle/>
            <a:p>
              <a:endParaRPr lang="zh-CN" altLang="en-US"/>
            </a:p>
          </p:txBody>
        </p:sp>
      </p:gr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2" name="TextBox 1"/>
          <p:cNvSpPr txBox="1"/>
          <p:nvPr/>
        </p:nvSpPr>
        <p:spPr>
          <a:xfrm>
            <a:off x="4999856" y="1052735"/>
            <a:ext cx="3610744" cy="1569660"/>
          </a:xfrm>
          <a:prstGeom prst="rect">
            <a:avLst/>
          </a:prstGeom>
          <a:noFill/>
        </p:spPr>
        <p:txBody>
          <a:bodyPr wrap="square" rtlCol="0">
            <a:spAutoFit/>
          </a:bodyPr>
          <a:lstStyle/>
          <a:p>
            <a:r>
              <a:rPr lang="zh-CN" altLang="en-US" dirty="0"/>
              <a:t>例：在数据段中有一个字符串，其长度为</a:t>
            </a:r>
            <a:r>
              <a:rPr lang="en-US" altLang="zh-CN" dirty="0"/>
              <a:t>17</a:t>
            </a:r>
            <a:r>
              <a:rPr lang="zh-CN" altLang="en-US" dirty="0"/>
              <a:t>个字节，要求把他们转送到附加段中的一个缓冲区中。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80897"/>
          <p:cNvSpPr txBox="1"/>
          <p:nvPr/>
        </p:nvSpPr>
        <p:spPr>
          <a:xfrm>
            <a:off x="503548" y="940070"/>
            <a:ext cx="5943600" cy="5632311"/>
          </a:xfrm>
          <a:prstGeom prst="rect">
            <a:avLst/>
          </a:prstGeom>
          <a:noFill/>
          <a:ln w="9525">
            <a:noFill/>
          </a:ln>
        </p:spPr>
        <p:txBody>
          <a:bodyPr>
            <a:spAutoFit/>
          </a:bodyPr>
          <a:lstStyle/>
          <a:p>
            <a:r>
              <a:rPr lang="en-US" altLang="zh-CN" sz="1800" b="0" dirty="0"/>
              <a:t>data   segment</a:t>
            </a:r>
          </a:p>
          <a:p>
            <a:r>
              <a:rPr lang="en-US" altLang="zh-CN" sz="1800" b="0" dirty="0"/>
              <a:t>	 mess1 </a:t>
            </a:r>
            <a:r>
              <a:rPr lang="en-US" altLang="zh-CN" sz="1800" b="0" dirty="0" err="1"/>
              <a:t>db</a:t>
            </a:r>
            <a:r>
              <a:rPr lang="en-US" altLang="zh-CN" sz="1800" b="0" dirty="0"/>
              <a:t>  '</a:t>
            </a:r>
            <a:r>
              <a:rPr lang="en-US" altLang="zh-CN" sz="1800" b="0" dirty="0" err="1"/>
              <a:t>personal_computer</a:t>
            </a:r>
            <a:r>
              <a:rPr lang="en-US" altLang="zh-CN" sz="1800" b="0" dirty="0"/>
              <a:t>'</a:t>
            </a:r>
          </a:p>
          <a:p>
            <a:r>
              <a:rPr lang="en-US" altLang="zh-CN" sz="1800" b="0" dirty="0"/>
              <a:t>	 mess2 </a:t>
            </a:r>
            <a:r>
              <a:rPr lang="en-US" altLang="zh-CN" sz="1800" b="0" dirty="0" err="1"/>
              <a:t>db</a:t>
            </a:r>
            <a:r>
              <a:rPr lang="en-US" altLang="zh-CN" sz="1800" b="0" dirty="0"/>
              <a:t>  17 dup (?)</a:t>
            </a:r>
          </a:p>
          <a:p>
            <a:r>
              <a:rPr lang="en-US" altLang="zh-CN" sz="1800" b="0" dirty="0"/>
              <a:t>data   ends</a:t>
            </a:r>
          </a:p>
          <a:p>
            <a:endParaRPr lang="zh-CN" altLang="en-US" sz="1800" b="0" dirty="0"/>
          </a:p>
          <a:p>
            <a:r>
              <a:rPr lang="en-US" altLang="zh-CN" sz="1800" b="0" dirty="0"/>
              <a:t>code   segment</a:t>
            </a:r>
          </a:p>
          <a:p>
            <a:r>
              <a:rPr lang="en-US" altLang="zh-CN" sz="1800" b="0" dirty="0"/>
              <a:t>	assume  </a:t>
            </a:r>
            <a:r>
              <a:rPr lang="en-US" altLang="zh-CN" sz="1800" b="0" dirty="0" err="1"/>
              <a:t>cs:code</a:t>
            </a:r>
            <a:r>
              <a:rPr lang="en-US" altLang="zh-CN" sz="1800" b="0" dirty="0"/>
              <a:t>, </a:t>
            </a:r>
            <a:r>
              <a:rPr lang="en-US" altLang="zh-CN" sz="1800" b="0" dirty="0" err="1"/>
              <a:t>ds:data</a:t>
            </a:r>
            <a:r>
              <a:rPr lang="en-US" altLang="zh-CN" sz="1800" b="0" dirty="0"/>
              <a:t>,</a:t>
            </a:r>
            <a:r>
              <a:rPr lang="zh-CN" altLang="en-US" sz="1800" b="0" dirty="0"/>
              <a:t> </a:t>
            </a:r>
            <a:r>
              <a:rPr lang="en-US" altLang="zh-CN" sz="1800" b="0" dirty="0" err="1"/>
              <a:t>es:data</a:t>
            </a:r>
            <a:endParaRPr lang="en-US" altLang="zh-CN" sz="1800" b="0" dirty="0"/>
          </a:p>
          <a:p>
            <a:r>
              <a:rPr lang="en-US" altLang="zh-CN" sz="1800" b="0" dirty="0"/>
              <a:t>start:</a:t>
            </a:r>
          </a:p>
          <a:p>
            <a:r>
              <a:rPr lang="en-US" altLang="zh-CN" sz="1800" b="0" dirty="0"/>
              <a:t>	</a:t>
            </a:r>
            <a:r>
              <a:rPr lang="en-US" altLang="zh-CN" sz="1800" b="0" dirty="0" err="1"/>
              <a:t>mov</a:t>
            </a:r>
            <a:r>
              <a:rPr lang="en-US" altLang="zh-CN" sz="1800" b="0" dirty="0"/>
              <a:t>  ax, data</a:t>
            </a:r>
          </a:p>
          <a:p>
            <a:r>
              <a:rPr lang="en-US" altLang="zh-CN" sz="1800" b="0" dirty="0"/>
              <a:t>	</a:t>
            </a:r>
            <a:r>
              <a:rPr lang="en-US" altLang="zh-CN" sz="1800" b="0" dirty="0" err="1"/>
              <a:t>mov</a:t>
            </a:r>
            <a:r>
              <a:rPr lang="en-US" altLang="zh-CN" sz="1800" b="0" dirty="0"/>
              <a:t>  ds, ax</a:t>
            </a:r>
          </a:p>
          <a:p>
            <a:r>
              <a:rPr lang="en-US" altLang="zh-CN" sz="1800" b="0" dirty="0"/>
              <a:t>	</a:t>
            </a:r>
            <a:r>
              <a:rPr lang="en-US" altLang="zh-CN" sz="1800" dirty="0" err="1">
                <a:solidFill>
                  <a:srgbClr val="FF0000"/>
                </a:solidFill>
              </a:rPr>
              <a:t>mov</a:t>
            </a:r>
            <a:r>
              <a:rPr lang="en-US" altLang="zh-CN" sz="1800" dirty="0">
                <a:solidFill>
                  <a:srgbClr val="FF0000"/>
                </a:solidFill>
              </a:rPr>
              <a:t>  </a:t>
            </a:r>
            <a:r>
              <a:rPr lang="en-US" altLang="zh-CN" sz="1800" dirty="0" err="1">
                <a:solidFill>
                  <a:srgbClr val="FF0000"/>
                </a:solidFill>
              </a:rPr>
              <a:t>es</a:t>
            </a:r>
            <a:r>
              <a:rPr lang="en-US" altLang="zh-CN" sz="1800" dirty="0">
                <a:solidFill>
                  <a:srgbClr val="FF0000"/>
                </a:solidFill>
              </a:rPr>
              <a:t>, ax</a:t>
            </a:r>
          </a:p>
          <a:p>
            <a:r>
              <a:rPr lang="en-US" altLang="zh-CN" sz="1800" b="0" dirty="0"/>
              <a:t>	lea  </a:t>
            </a:r>
            <a:r>
              <a:rPr lang="en-US" altLang="zh-CN" sz="1800" b="0" dirty="0" err="1"/>
              <a:t>si</a:t>
            </a:r>
            <a:r>
              <a:rPr lang="en-US" altLang="zh-CN" sz="1800" b="0" dirty="0"/>
              <a:t>, mess1</a:t>
            </a:r>
          </a:p>
          <a:p>
            <a:r>
              <a:rPr lang="en-US" altLang="zh-CN" sz="1800" b="0" dirty="0"/>
              <a:t>	lea  di, mess2</a:t>
            </a:r>
          </a:p>
          <a:p>
            <a:r>
              <a:rPr lang="en-US" altLang="zh-CN" sz="1800" b="0" dirty="0"/>
              <a:t>	</a:t>
            </a:r>
            <a:r>
              <a:rPr lang="en-US" altLang="zh-CN" sz="1800" b="0" dirty="0" err="1"/>
              <a:t>mov</a:t>
            </a:r>
            <a:r>
              <a:rPr lang="en-US" altLang="zh-CN" sz="1800" b="0" dirty="0"/>
              <a:t>  cx, 17</a:t>
            </a:r>
          </a:p>
          <a:p>
            <a:r>
              <a:rPr lang="en-US" altLang="zh-CN" sz="1800" b="0" dirty="0"/>
              <a:t>	</a:t>
            </a:r>
            <a:r>
              <a:rPr lang="en-US" altLang="zh-CN" sz="1800" b="0" dirty="0" err="1"/>
              <a:t>cld</a:t>
            </a:r>
            <a:endParaRPr lang="en-US" altLang="zh-CN" sz="1800" b="0" dirty="0"/>
          </a:p>
          <a:p>
            <a:r>
              <a:rPr lang="en-US" altLang="zh-CN" sz="1800" b="0" dirty="0"/>
              <a:t>	rep  </a:t>
            </a:r>
            <a:r>
              <a:rPr lang="en-US" altLang="zh-CN" sz="1800" b="0" dirty="0" err="1"/>
              <a:t>movsb</a:t>
            </a:r>
            <a:endParaRPr lang="en-US" altLang="zh-CN" sz="1800" b="0" dirty="0"/>
          </a:p>
          <a:p>
            <a:r>
              <a:rPr lang="en-US" altLang="zh-CN" sz="1800" b="0" dirty="0"/>
              <a:t>	mov   ah, 4ch</a:t>
            </a:r>
          </a:p>
          <a:p>
            <a:r>
              <a:rPr lang="en-US" altLang="zh-CN" sz="1800" b="0" dirty="0"/>
              <a:t>	</a:t>
            </a:r>
            <a:r>
              <a:rPr lang="en-US" altLang="zh-CN" sz="1800" b="0" dirty="0" err="1"/>
              <a:t>int</a:t>
            </a:r>
            <a:r>
              <a:rPr lang="en-US" altLang="zh-CN" sz="1800" b="0" dirty="0"/>
              <a:t> 21h</a:t>
            </a:r>
          </a:p>
          <a:p>
            <a:r>
              <a:rPr lang="en-US" altLang="zh-CN" sz="1800" b="0" dirty="0"/>
              <a:t>code   ends</a:t>
            </a:r>
          </a:p>
          <a:p>
            <a:r>
              <a:rPr lang="en-US" altLang="zh-CN" sz="1800" b="0" dirty="0"/>
              <a:t>	end start</a:t>
            </a:r>
            <a:endParaRPr lang="en-US" altLang="zh-CN" sz="1700" b="0" dirty="0">
              <a:solidFill>
                <a:srgbClr val="000000"/>
              </a:solidFill>
              <a:latin typeface="+mn-lt"/>
            </a:endParaRPr>
          </a:p>
        </p:txBody>
      </p:sp>
      <p:grpSp>
        <p:nvGrpSpPr>
          <p:cNvPr id="80899" name="组合 80898"/>
          <p:cNvGrpSpPr/>
          <p:nvPr/>
        </p:nvGrpSpPr>
        <p:grpSpPr>
          <a:xfrm>
            <a:off x="5486400" y="4185084"/>
            <a:ext cx="3276600" cy="1905000"/>
            <a:chOff x="3024" y="2592"/>
            <a:chExt cx="2064" cy="1200"/>
          </a:xfrm>
        </p:grpSpPr>
        <p:sp>
          <p:nvSpPr>
            <p:cNvPr id="80900" name="文本框 80899"/>
            <p:cNvSpPr txBox="1"/>
            <p:nvPr/>
          </p:nvSpPr>
          <p:spPr>
            <a:xfrm>
              <a:off x="3168" y="2732"/>
              <a:ext cx="1872" cy="931"/>
            </a:xfrm>
            <a:prstGeom prst="rect">
              <a:avLst/>
            </a:prstGeom>
            <a:noFill/>
            <a:ln w="12700">
              <a:noFill/>
            </a:ln>
          </p:spPr>
          <p:txBody>
            <a:bodyPr anchor="ctr">
              <a:spAutoFit/>
            </a:bodyPr>
            <a:lstStyle/>
            <a:p>
              <a:pPr eaLnBrk="0" hangingPunct="0"/>
              <a:r>
                <a:rPr lang="en-US" altLang="zh-CN" sz="1800" b="0" dirty="0">
                  <a:solidFill>
                    <a:srgbClr val="000000"/>
                  </a:solidFill>
                  <a:latin typeface="+mn-lt"/>
                  <a:ea typeface="楷体_GB2312" pitchFamily="49" charset="-122"/>
                </a:rPr>
                <a:t>lea  	</a:t>
              </a:r>
              <a:r>
                <a:rPr lang="en-US" altLang="zh-CN" sz="1800" b="0" dirty="0" err="1">
                  <a:solidFill>
                    <a:srgbClr val="000000"/>
                  </a:solidFill>
                  <a:latin typeface="+mn-lt"/>
                  <a:ea typeface="楷体_GB2312" pitchFamily="49" charset="-122"/>
                </a:rPr>
                <a:t>si</a:t>
              </a:r>
              <a:r>
                <a:rPr lang="en-US" altLang="zh-CN" sz="1800" b="0" dirty="0">
                  <a:solidFill>
                    <a:srgbClr val="000000"/>
                  </a:solidFill>
                  <a:latin typeface="+mn-lt"/>
                  <a:ea typeface="楷体_GB2312" pitchFamily="49" charset="-122"/>
                </a:rPr>
                <a:t>, mess1+16</a:t>
              </a:r>
            </a:p>
            <a:p>
              <a:pPr eaLnBrk="0" hangingPunct="0"/>
              <a:r>
                <a:rPr lang="en-US" altLang="zh-CN" sz="1800" b="0" dirty="0">
                  <a:solidFill>
                    <a:srgbClr val="000000"/>
                  </a:solidFill>
                  <a:latin typeface="+mn-lt"/>
                  <a:ea typeface="楷体_GB2312" pitchFamily="49" charset="-122"/>
                </a:rPr>
                <a:t>lea  	di, mess2+16</a:t>
              </a:r>
            </a:p>
            <a:p>
              <a:pPr eaLnBrk="0" hangingPunct="0"/>
              <a:r>
                <a:rPr lang="en-US" altLang="zh-CN" sz="1800" b="0" dirty="0" err="1">
                  <a:solidFill>
                    <a:srgbClr val="000000"/>
                  </a:solidFill>
                  <a:latin typeface="+mn-lt"/>
                  <a:ea typeface="楷体_GB2312" pitchFamily="49" charset="-122"/>
                </a:rPr>
                <a:t>mov</a:t>
              </a:r>
              <a:r>
                <a:rPr lang="en-US" altLang="zh-CN" sz="1800" b="0" dirty="0">
                  <a:solidFill>
                    <a:srgbClr val="000000"/>
                  </a:solidFill>
                  <a:latin typeface="+mn-lt"/>
                  <a:ea typeface="楷体_GB2312" pitchFamily="49" charset="-122"/>
                </a:rPr>
                <a:t>  	cx, 17</a:t>
              </a:r>
            </a:p>
            <a:p>
              <a:pPr eaLnBrk="0" hangingPunct="0"/>
              <a:r>
                <a:rPr lang="en-US" altLang="zh-CN" sz="1800" b="0" dirty="0" err="1">
                  <a:solidFill>
                    <a:srgbClr val="000000"/>
                  </a:solidFill>
                  <a:latin typeface="+mn-lt"/>
                  <a:ea typeface="楷体_GB2312" pitchFamily="49" charset="-122"/>
                </a:rPr>
                <a:t>std</a:t>
              </a:r>
              <a:endParaRPr lang="en-US" altLang="zh-CN" sz="1800" b="0" dirty="0">
                <a:solidFill>
                  <a:srgbClr val="000000"/>
                </a:solidFill>
                <a:latin typeface="+mn-lt"/>
                <a:ea typeface="楷体_GB2312" pitchFamily="49" charset="-122"/>
              </a:endParaRPr>
            </a:p>
            <a:p>
              <a:pPr eaLnBrk="0" hangingPunct="0"/>
              <a:r>
                <a:rPr lang="en-US" altLang="zh-CN" sz="1800" b="0" dirty="0">
                  <a:solidFill>
                    <a:srgbClr val="000000"/>
                  </a:solidFill>
                  <a:latin typeface="+mn-lt"/>
                  <a:ea typeface="楷体_GB2312" pitchFamily="49" charset="-122"/>
                </a:rPr>
                <a:t>rep  	</a:t>
              </a:r>
              <a:r>
                <a:rPr lang="en-US" altLang="zh-CN" sz="1800" b="0" dirty="0" err="1">
                  <a:solidFill>
                    <a:srgbClr val="000000"/>
                  </a:solidFill>
                  <a:latin typeface="+mn-lt"/>
                  <a:ea typeface="楷体_GB2312" pitchFamily="49" charset="-122"/>
                </a:rPr>
                <a:t>movsb</a:t>
              </a:r>
              <a:endParaRPr lang="en-US" altLang="zh-CN" sz="1800" b="0" dirty="0">
                <a:solidFill>
                  <a:srgbClr val="000000"/>
                </a:solidFill>
                <a:latin typeface="+mn-lt"/>
                <a:ea typeface="楷体_GB2312" pitchFamily="49" charset="-122"/>
              </a:endParaRPr>
            </a:p>
          </p:txBody>
        </p:sp>
        <p:sp>
          <p:nvSpPr>
            <p:cNvPr id="80901" name="矩形 80900"/>
            <p:cNvSpPr/>
            <p:nvPr/>
          </p:nvSpPr>
          <p:spPr>
            <a:xfrm>
              <a:off x="3024" y="2592"/>
              <a:ext cx="2064" cy="1200"/>
            </a:xfrm>
            <a:prstGeom prst="rect">
              <a:avLst/>
            </a:prstGeom>
            <a:noFill/>
            <a:ln w="12700" cap="flat" cmpd="sng">
              <a:solidFill>
                <a:srgbClr val="FF3300"/>
              </a:solidFill>
              <a:prstDash val="sysDot"/>
              <a:miter/>
              <a:headEnd type="none" w="med" len="med"/>
              <a:tailEnd type="none" w="med" len="med"/>
            </a:ln>
          </p:spPr>
          <p:txBody>
            <a:bodyPr/>
            <a:lstStyle/>
            <a:p>
              <a:endParaRPr lang="zh-CN" altLang="en-US"/>
            </a:p>
          </p:txBody>
        </p:sp>
      </p:gr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2" name="TextBox 1"/>
          <p:cNvSpPr txBox="1"/>
          <p:nvPr/>
        </p:nvSpPr>
        <p:spPr>
          <a:xfrm>
            <a:off x="4999856" y="1052735"/>
            <a:ext cx="3610744" cy="1569660"/>
          </a:xfrm>
          <a:prstGeom prst="rect">
            <a:avLst/>
          </a:prstGeom>
          <a:noFill/>
        </p:spPr>
        <p:txBody>
          <a:bodyPr wrap="square" rtlCol="0">
            <a:spAutoFit/>
          </a:bodyPr>
          <a:lstStyle/>
          <a:p>
            <a:r>
              <a:rPr lang="zh-CN" altLang="en-US" dirty="0"/>
              <a:t>例：在数据段中有一个字符串，其长度为</a:t>
            </a:r>
            <a:r>
              <a:rPr lang="en-US" altLang="zh-CN" dirty="0"/>
              <a:t>17</a:t>
            </a:r>
            <a:r>
              <a:rPr lang="zh-CN" altLang="en-US" dirty="0"/>
              <a:t>个字节，要求把他们转送到附加段中的一个缓冲区中。</a:t>
            </a:r>
          </a:p>
        </p:txBody>
      </p:sp>
    </p:spTree>
    <p:extLst>
      <p:ext uri="{BB962C8B-B14F-4D97-AF65-F5344CB8AC3E}">
        <p14:creationId xmlns:p14="http://schemas.microsoft.com/office/powerpoint/2010/main" val="2304012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框 81921"/>
          <p:cNvSpPr txBox="1"/>
          <p:nvPr/>
        </p:nvSpPr>
        <p:spPr>
          <a:xfrm>
            <a:off x="2552836" y="944724"/>
            <a:ext cx="5943600" cy="5940088"/>
          </a:xfrm>
          <a:prstGeom prst="rect">
            <a:avLst/>
          </a:prstGeom>
          <a:noFill/>
          <a:ln w="9525">
            <a:noFill/>
          </a:ln>
        </p:spPr>
        <p:txBody>
          <a:bodyPr>
            <a:spAutoFit/>
          </a:bodyPr>
          <a:lstStyle/>
          <a:p>
            <a:r>
              <a:rPr lang="en-US" altLang="zh-CN" sz="2000" b="0" dirty="0"/>
              <a:t>data   segment</a:t>
            </a:r>
          </a:p>
          <a:p>
            <a:r>
              <a:rPr lang="en-US" altLang="zh-CN" sz="2000" b="0" dirty="0"/>
              <a:t>	 mess1 </a:t>
            </a:r>
            <a:r>
              <a:rPr lang="en-US" altLang="zh-CN" sz="2000" b="0" dirty="0" err="1"/>
              <a:t>db</a:t>
            </a:r>
            <a:r>
              <a:rPr lang="en-US" altLang="zh-CN" sz="2000" b="0" dirty="0"/>
              <a:t>  '</a:t>
            </a:r>
            <a:r>
              <a:rPr lang="en-US" altLang="zh-CN" sz="2000" b="0" dirty="0" err="1"/>
              <a:t>personal_computer</a:t>
            </a:r>
            <a:r>
              <a:rPr lang="en-US" altLang="zh-CN" sz="2000" b="0" dirty="0"/>
              <a:t>'</a:t>
            </a:r>
          </a:p>
          <a:p>
            <a:r>
              <a:rPr lang="en-US" altLang="zh-CN" sz="2000" b="0" dirty="0"/>
              <a:t>	 mess2 </a:t>
            </a:r>
            <a:r>
              <a:rPr lang="en-US" altLang="zh-CN" sz="2000" b="0" dirty="0" err="1"/>
              <a:t>db</a:t>
            </a:r>
            <a:r>
              <a:rPr lang="en-US" altLang="zh-CN" sz="2000" b="0" dirty="0"/>
              <a:t>  17 dup (?)</a:t>
            </a:r>
          </a:p>
          <a:p>
            <a:r>
              <a:rPr lang="en-US" altLang="zh-CN" sz="2000" b="0" dirty="0"/>
              <a:t>data   ends</a:t>
            </a:r>
          </a:p>
          <a:p>
            <a:r>
              <a:rPr lang="en-US" altLang="zh-CN" sz="2000" b="0" dirty="0"/>
              <a:t>code   segment</a:t>
            </a:r>
          </a:p>
          <a:p>
            <a:r>
              <a:rPr lang="en-US" altLang="zh-CN" sz="2000" b="0" dirty="0"/>
              <a:t>	assume  </a:t>
            </a:r>
            <a:r>
              <a:rPr lang="en-US" altLang="zh-CN" sz="2000" b="0" dirty="0" err="1"/>
              <a:t>cs:code</a:t>
            </a:r>
            <a:r>
              <a:rPr lang="en-US" altLang="zh-CN" sz="2000" b="0" dirty="0"/>
              <a:t>, </a:t>
            </a:r>
            <a:r>
              <a:rPr lang="en-US" altLang="zh-CN" sz="2000" b="0" dirty="0" err="1"/>
              <a:t>ds:data</a:t>
            </a:r>
            <a:r>
              <a:rPr lang="en-US" altLang="zh-CN" sz="2000" b="0" dirty="0"/>
              <a:t>, </a:t>
            </a:r>
            <a:r>
              <a:rPr lang="en-US" altLang="zh-CN" sz="2000" b="0" dirty="0" err="1"/>
              <a:t>es:data</a:t>
            </a:r>
            <a:endParaRPr lang="en-US" altLang="zh-CN" sz="2000" b="0" dirty="0"/>
          </a:p>
          <a:p>
            <a:r>
              <a:rPr lang="en-US" altLang="zh-CN" sz="2000" b="0" dirty="0"/>
              <a:t>start:</a:t>
            </a:r>
          </a:p>
          <a:p>
            <a:r>
              <a:rPr lang="en-US" altLang="zh-CN" sz="2000" b="0" dirty="0"/>
              <a:t>	</a:t>
            </a:r>
            <a:r>
              <a:rPr lang="en-US" altLang="zh-CN" sz="2000" b="0" dirty="0" err="1"/>
              <a:t>mov</a:t>
            </a:r>
            <a:r>
              <a:rPr lang="en-US" altLang="zh-CN" sz="2000" b="0" dirty="0"/>
              <a:t>  ax, data</a:t>
            </a:r>
          </a:p>
          <a:p>
            <a:r>
              <a:rPr lang="en-US" altLang="zh-CN" sz="2000" b="0" dirty="0"/>
              <a:t>	</a:t>
            </a:r>
            <a:r>
              <a:rPr lang="en-US" altLang="zh-CN" sz="2000" b="0" dirty="0" err="1"/>
              <a:t>mov</a:t>
            </a:r>
            <a:r>
              <a:rPr lang="en-US" altLang="zh-CN" sz="2000" b="0" dirty="0"/>
              <a:t>  ds, ax</a:t>
            </a:r>
          </a:p>
          <a:p>
            <a:r>
              <a:rPr lang="en-US" altLang="zh-CN" sz="2000" b="0" dirty="0"/>
              <a:t>	</a:t>
            </a:r>
            <a:r>
              <a:rPr lang="en-US" altLang="zh-CN" sz="2000" b="0" dirty="0" err="1"/>
              <a:t>mov</a:t>
            </a:r>
            <a:r>
              <a:rPr lang="en-US" altLang="zh-CN" sz="2000" b="0" dirty="0"/>
              <a:t>  </a:t>
            </a:r>
            <a:r>
              <a:rPr lang="en-US" altLang="zh-CN" sz="2000" b="0" dirty="0" err="1"/>
              <a:t>es</a:t>
            </a:r>
            <a:r>
              <a:rPr lang="en-US" altLang="zh-CN" sz="2000" b="0" dirty="0"/>
              <a:t>, ax</a:t>
            </a:r>
          </a:p>
          <a:p>
            <a:r>
              <a:rPr lang="en-US" altLang="zh-CN" sz="2000" b="0" dirty="0">
                <a:solidFill>
                  <a:srgbClr val="FF0000"/>
                </a:solidFill>
              </a:rPr>
              <a:t>	lea  di, mess1</a:t>
            </a:r>
          </a:p>
          <a:p>
            <a:r>
              <a:rPr lang="en-US" altLang="zh-CN" sz="2000" b="0" dirty="0">
                <a:solidFill>
                  <a:srgbClr val="FF0000"/>
                </a:solidFill>
              </a:rPr>
              <a:t>	lea  </a:t>
            </a:r>
            <a:r>
              <a:rPr lang="en-US" altLang="zh-CN" sz="2000" b="0" dirty="0" err="1">
                <a:solidFill>
                  <a:srgbClr val="FF0000"/>
                </a:solidFill>
              </a:rPr>
              <a:t>si</a:t>
            </a:r>
            <a:r>
              <a:rPr lang="en-US" altLang="zh-CN" sz="2000" b="0" dirty="0">
                <a:solidFill>
                  <a:srgbClr val="FF0000"/>
                </a:solidFill>
              </a:rPr>
              <a:t>, mess2</a:t>
            </a:r>
          </a:p>
          <a:p>
            <a:r>
              <a:rPr lang="en-US" altLang="zh-CN" sz="2000" b="0" dirty="0"/>
              <a:t>	</a:t>
            </a:r>
            <a:r>
              <a:rPr lang="en-US" altLang="zh-CN" sz="2000" b="0" dirty="0" err="1"/>
              <a:t>mov</a:t>
            </a:r>
            <a:r>
              <a:rPr lang="en-US" altLang="zh-CN" sz="2000" b="0" dirty="0"/>
              <a:t>  cx, 17</a:t>
            </a:r>
          </a:p>
          <a:p>
            <a:r>
              <a:rPr lang="en-US" altLang="zh-CN" sz="2000" b="0" dirty="0"/>
              <a:t>	</a:t>
            </a:r>
            <a:r>
              <a:rPr lang="en-US" altLang="zh-CN" sz="2000" b="0" dirty="0" err="1"/>
              <a:t>cld</a:t>
            </a:r>
            <a:endParaRPr lang="en-US" altLang="zh-CN" sz="2000" b="0" dirty="0"/>
          </a:p>
          <a:p>
            <a:r>
              <a:rPr lang="en-US" altLang="zh-CN" sz="2000" b="0" dirty="0"/>
              <a:t>	rep  </a:t>
            </a:r>
            <a:r>
              <a:rPr lang="en-US" altLang="zh-CN" sz="2000" b="0" dirty="0" err="1"/>
              <a:t>movsb</a:t>
            </a:r>
            <a:endParaRPr lang="en-US" altLang="zh-CN" sz="2000" b="0" dirty="0"/>
          </a:p>
          <a:p>
            <a:r>
              <a:rPr lang="en-US" altLang="zh-CN" sz="2000" b="0" dirty="0"/>
              <a:t>	mov   ah, 4ch</a:t>
            </a:r>
          </a:p>
          <a:p>
            <a:r>
              <a:rPr lang="en-US" altLang="zh-CN" sz="2000" b="0" dirty="0"/>
              <a:t>	</a:t>
            </a:r>
            <a:r>
              <a:rPr lang="en-US" altLang="zh-CN" sz="2000" b="0" dirty="0" err="1"/>
              <a:t>int</a:t>
            </a:r>
            <a:r>
              <a:rPr lang="en-US" altLang="zh-CN" sz="2000" b="0" dirty="0"/>
              <a:t> 21h</a:t>
            </a:r>
          </a:p>
          <a:p>
            <a:r>
              <a:rPr lang="en-US" altLang="zh-CN" sz="2000" b="0" dirty="0"/>
              <a:t>code   ends</a:t>
            </a:r>
          </a:p>
          <a:p>
            <a:r>
              <a:rPr lang="en-US" altLang="zh-CN" sz="2000" b="0" dirty="0"/>
              <a:t>end start</a:t>
            </a:r>
            <a:endParaRPr lang="en-US" altLang="zh-CN" sz="2000" b="0" dirty="0">
              <a:solidFill>
                <a:srgbClr val="000000"/>
              </a:solidFill>
              <a:latin typeface="+mn-lt"/>
              <a:ea typeface="楷体_GB2312" pitchFamily="49"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2" name="文本框 1">
            <a:extLst>
              <a:ext uri="{FF2B5EF4-FFF2-40B4-BE49-F238E27FC236}">
                <a16:creationId xmlns:a16="http://schemas.microsoft.com/office/drawing/2014/main" id="{BB7F94E6-9B74-47F0-B976-5D029900F7D0}"/>
              </a:ext>
            </a:extLst>
          </p:cNvPr>
          <p:cNvSpPr txBox="1"/>
          <p:nvPr/>
        </p:nvSpPr>
        <p:spPr>
          <a:xfrm>
            <a:off x="6588224" y="4077072"/>
            <a:ext cx="1112805" cy="461665"/>
          </a:xfrm>
          <a:prstGeom prst="rect">
            <a:avLst/>
          </a:prstGeom>
          <a:noFill/>
        </p:spPr>
        <p:txBody>
          <a:bodyPr wrap="none" rtlCol="0">
            <a:spAutoFit/>
          </a:bodyPr>
          <a:lstStyle/>
          <a:p>
            <a:r>
              <a:rPr lang="zh-CN" altLang="en-US" dirty="0">
                <a:solidFill>
                  <a:srgbClr val="FF0000"/>
                </a:solidFill>
              </a:rPr>
              <a:t>结果？</a:t>
            </a:r>
          </a:p>
        </p:txBody>
      </p:sp>
    </p:spTree>
    <p:extLst>
      <p:ext uri="{BB962C8B-B14F-4D97-AF65-F5344CB8AC3E}">
        <p14:creationId xmlns:p14="http://schemas.microsoft.com/office/powerpoint/2010/main" val="507791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组合 82945"/>
          <p:cNvGrpSpPr/>
          <p:nvPr/>
        </p:nvGrpSpPr>
        <p:grpSpPr>
          <a:xfrm>
            <a:off x="1710680" y="1020477"/>
            <a:ext cx="6324600" cy="5437191"/>
            <a:chOff x="1152" y="288"/>
            <a:chExt cx="3984" cy="3425"/>
          </a:xfrm>
        </p:grpSpPr>
        <p:sp>
          <p:nvSpPr>
            <p:cNvPr id="82947" name="文本框 82946"/>
            <p:cNvSpPr txBox="1"/>
            <p:nvPr/>
          </p:nvSpPr>
          <p:spPr>
            <a:xfrm>
              <a:off x="1152" y="288"/>
              <a:ext cx="3984" cy="2268"/>
            </a:xfrm>
            <a:prstGeom prst="rect">
              <a:avLst/>
            </a:prstGeom>
            <a:noFill/>
            <a:ln w="9525">
              <a:noFill/>
            </a:ln>
          </p:spPr>
          <p:txBody>
            <a:bodyPr>
              <a:spAutoFit/>
            </a:bodyPr>
            <a:lstStyle/>
            <a:p>
              <a:pPr algn="just" eaLnBrk="0" hangingPunct="0">
                <a:lnSpc>
                  <a:spcPct val="120000"/>
                </a:lnSpc>
              </a:pPr>
              <a:r>
                <a:rPr lang="en-US" altLang="zh-CN" sz="2000" b="0" dirty="0">
                  <a:solidFill>
                    <a:srgbClr val="000000"/>
                  </a:solidFill>
                  <a:latin typeface="+mn-lt"/>
                </a:rPr>
                <a:t>STOS </a:t>
              </a:r>
              <a:r>
                <a:rPr lang="zh-CN" altLang="en-US" sz="2000" b="0" dirty="0">
                  <a:solidFill>
                    <a:srgbClr val="000000"/>
                  </a:solidFill>
                  <a:latin typeface="+mn-lt"/>
                </a:rPr>
                <a:t>存入串指令：</a:t>
              </a:r>
            </a:p>
            <a:p>
              <a:pPr lvl="2" algn="just" eaLnBrk="0" hangingPunct="0">
                <a:lnSpc>
                  <a:spcPct val="120000"/>
                </a:lnSpc>
              </a:pPr>
              <a:r>
                <a:rPr lang="en-US" altLang="zh-CN" sz="2000" b="0" dirty="0">
                  <a:solidFill>
                    <a:srgbClr val="000000"/>
                  </a:solidFill>
                  <a:latin typeface="+mn-lt"/>
                </a:rPr>
                <a:t>STOS    DST</a:t>
              </a:r>
            </a:p>
            <a:p>
              <a:pPr lvl="2" algn="just" eaLnBrk="0" hangingPunct="0">
                <a:lnSpc>
                  <a:spcPct val="120000"/>
                </a:lnSpc>
              </a:pPr>
              <a:r>
                <a:rPr lang="en-US" altLang="zh-CN" sz="2000" b="0" dirty="0">
                  <a:solidFill>
                    <a:srgbClr val="000000"/>
                  </a:solidFill>
                  <a:latin typeface="+mn-lt"/>
                </a:rPr>
                <a:t>STOSB        </a:t>
              </a:r>
              <a:r>
                <a:rPr lang="zh-CN" altLang="en-US" sz="2000" b="0" dirty="0">
                  <a:solidFill>
                    <a:srgbClr val="000000"/>
                  </a:solidFill>
                  <a:latin typeface="+mn-lt"/>
                </a:rPr>
                <a:t>（字节）</a:t>
              </a:r>
            </a:p>
            <a:p>
              <a:pPr lvl="2" algn="just" eaLnBrk="0" hangingPunct="0">
                <a:lnSpc>
                  <a:spcPct val="120000"/>
                </a:lnSpc>
              </a:pPr>
              <a:r>
                <a:rPr lang="en-US" altLang="zh-CN" sz="2000" b="0" dirty="0">
                  <a:solidFill>
                    <a:srgbClr val="000000"/>
                  </a:solidFill>
                  <a:latin typeface="+mn-lt"/>
                </a:rPr>
                <a:t>STOSW       </a:t>
              </a:r>
              <a:r>
                <a:rPr lang="zh-CN" altLang="en-US" sz="2000" b="0" dirty="0">
                  <a:solidFill>
                    <a:srgbClr val="000000"/>
                  </a:solidFill>
                  <a:latin typeface="+mn-lt"/>
                </a:rPr>
                <a:t>（字）</a:t>
              </a:r>
            </a:p>
            <a:p>
              <a:pPr algn="just" eaLnBrk="0" hangingPunct="0">
                <a:lnSpc>
                  <a:spcPct val="130000"/>
                </a:lnSpc>
              </a:pPr>
              <a:r>
                <a:rPr lang="zh-CN" altLang="en-US" sz="2000" b="0" dirty="0">
                  <a:solidFill>
                    <a:srgbClr val="000000"/>
                  </a:solidFill>
                  <a:latin typeface="+mn-lt"/>
                </a:rPr>
                <a:t>执行操作：   </a:t>
              </a:r>
            </a:p>
            <a:p>
              <a:pPr algn="just" eaLnBrk="0" hangingPunct="0">
                <a:lnSpc>
                  <a:spcPct val="130000"/>
                </a:lnSpc>
              </a:pPr>
              <a:r>
                <a:rPr lang="zh-CN" altLang="en-US" sz="2000" b="0" dirty="0">
                  <a:solidFill>
                    <a:srgbClr val="000000"/>
                  </a:solidFill>
                  <a:latin typeface="+mn-lt"/>
                </a:rPr>
                <a:t>            字节操作：</a:t>
              </a:r>
              <a:r>
                <a:rPr lang="en-US" altLang="zh-CN" sz="2000" b="0" dirty="0">
                  <a:solidFill>
                    <a:srgbClr val="000000"/>
                  </a:solidFill>
                  <a:latin typeface="+mn-lt"/>
                </a:rPr>
                <a:t>((DI))←(AL),  (DI)←(DI)±1</a:t>
              </a:r>
            </a:p>
            <a:p>
              <a:pPr algn="just" eaLnBrk="0" hangingPunct="0"/>
              <a:r>
                <a:rPr lang="en-US" altLang="zh-CN" sz="2000" b="0" dirty="0">
                  <a:solidFill>
                    <a:srgbClr val="000000"/>
                  </a:solidFill>
                  <a:latin typeface="+mn-lt"/>
                </a:rPr>
                <a:t>                </a:t>
              </a:r>
              <a:r>
                <a:rPr lang="zh-CN" altLang="en-US" sz="2000" b="0" dirty="0">
                  <a:solidFill>
                    <a:srgbClr val="000000"/>
                  </a:solidFill>
                  <a:latin typeface="+mn-lt"/>
                </a:rPr>
                <a:t>字操作：</a:t>
              </a:r>
              <a:r>
                <a:rPr lang="en-US" altLang="zh-CN" sz="2000" b="0" dirty="0">
                  <a:solidFill>
                    <a:srgbClr val="000000"/>
                  </a:solidFill>
                  <a:latin typeface="+mn-lt"/>
                </a:rPr>
                <a:t>((DI))←(AX),  (DI)←(DI)±2</a:t>
              </a:r>
            </a:p>
            <a:p>
              <a:pPr algn="just" eaLnBrk="0" hangingPunct="0"/>
              <a:br>
                <a:rPr lang="en-US" altLang="zh-CN" sz="2000" b="0" dirty="0">
                  <a:solidFill>
                    <a:srgbClr val="000000"/>
                  </a:solidFill>
                  <a:latin typeface="+mn-lt"/>
                </a:rPr>
              </a:br>
              <a:r>
                <a:rPr lang="zh-CN" altLang="en-US" sz="2000" b="0" dirty="0">
                  <a:solidFill>
                    <a:srgbClr val="000000"/>
                  </a:solidFill>
                  <a:latin typeface="+mn-lt"/>
                </a:rPr>
                <a:t>例：把附加段中首地址为</a:t>
              </a:r>
              <a:r>
                <a:rPr lang="en-US" altLang="zh-CN" sz="2000" b="0" dirty="0">
                  <a:solidFill>
                    <a:srgbClr val="000000"/>
                  </a:solidFill>
                  <a:latin typeface="+mn-lt"/>
                </a:rPr>
                <a:t>mess2</a:t>
              </a:r>
              <a:r>
                <a:rPr lang="zh-CN" altLang="en-US" sz="2000" b="0" dirty="0">
                  <a:solidFill>
                    <a:srgbClr val="000000"/>
                  </a:solidFill>
                  <a:latin typeface="+mn-lt"/>
                </a:rPr>
                <a:t>的</a:t>
              </a:r>
              <a:r>
                <a:rPr lang="en-US" altLang="zh-CN" sz="2000" b="0" dirty="0">
                  <a:solidFill>
                    <a:srgbClr val="000000"/>
                  </a:solidFill>
                  <a:latin typeface="+mn-lt"/>
                </a:rPr>
                <a:t>10</a:t>
              </a:r>
              <a:r>
                <a:rPr lang="zh-CN" altLang="en-US" sz="2000" b="0" dirty="0">
                  <a:solidFill>
                    <a:srgbClr val="000000"/>
                  </a:solidFill>
                  <a:latin typeface="+mn-lt"/>
                </a:rPr>
                <a:t>个字节缓冲区置为 </a:t>
              </a:r>
              <a:r>
                <a:rPr lang="en-US" altLang="zh-CN" sz="2000" b="0" dirty="0">
                  <a:solidFill>
                    <a:srgbClr val="000000"/>
                  </a:solidFill>
                  <a:latin typeface="+mn-lt"/>
                </a:rPr>
                <a:t>20H</a:t>
              </a:r>
              <a:r>
                <a:rPr lang="zh-CN" altLang="en-US" sz="2000" b="0" dirty="0">
                  <a:solidFill>
                    <a:srgbClr val="000000"/>
                  </a:solidFill>
                  <a:latin typeface="+mn-lt"/>
                </a:rPr>
                <a:t>。</a:t>
              </a:r>
              <a:endParaRPr lang="en-US" altLang="zh-CN" sz="2000" b="0" dirty="0">
                <a:solidFill>
                  <a:srgbClr val="000000"/>
                </a:solidFill>
                <a:latin typeface="+mn-lt"/>
                <a:ea typeface="楷体_GB2312" pitchFamily="49" charset="-122"/>
              </a:endParaRPr>
            </a:p>
          </p:txBody>
        </p:sp>
        <p:sp>
          <p:nvSpPr>
            <p:cNvPr id="82948" name="矩形 82947"/>
            <p:cNvSpPr/>
            <p:nvPr/>
          </p:nvSpPr>
          <p:spPr>
            <a:xfrm>
              <a:off x="1519" y="2589"/>
              <a:ext cx="1776" cy="1124"/>
            </a:xfrm>
            <a:prstGeom prst="rect">
              <a:avLst/>
            </a:prstGeom>
            <a:noFill/>
            <a:ln w="12700">
              <a:noFill/>
            </a:ln>
          </p:spPr>
          <p:txBody>
            <a:bodyPr>
              <a:spAutoFit/>
            </a:bodyPr>
            <a:lstStyle/>
            <a:p>
              <a:pPr eaLnBrk="0" hangingPunct="0">
                <a:lnSpc>
                  <a:spcPct val="110000"/>
                </a:lnSpc>
              </a:pPr>
              <a:r>
                <a:rPr lang="en-US" altLang="zh-CN" sz="2000" b="0" dirty="0">
                  <a:solidFill>
                    <a:srgbClr val="000000"/>
                  </a:solidFill>
                  <a:latin typeface="+mn-lt"/>
                </a:rPr>
                <a:t>lea  di, mess2</a:t>
              </a:r>
            </a:p>
            <a:p>
              <a:pPr eaLnBrk="0" hangingPunct="0">
                <a:lnSpc>
                  <a:spcPct val="110000"/>
                </a:lnSpc>
              </a:pPr>
              <a:r>
                <a:rPr lang="en-US" altLang="zh-CN" sz="2000" b="0" dirty="0" err="1">
                  <a:solidFill>
                    <a:srgbClr val="000000"/>
                  </a:solidFill>
                  <a:latin typeface="+mn-lt"/>
                </a:rPr>
                <a:t>mov</a:t>
              </a:r>
              <a:r>
                <a:rPr lang="en-US" altLang="zh-CN" sz="2000" b="0" dirty="0">
                  <a:solidFill>
                    <a:srgbClr val="000000"/>
                  </a:solidFill>
                  <a:latin typeface="+mn-lt"/>
                </a:rPr>
                <a:t>  al, 20H</a:t>
              </a:r>
            </a:p>
            <a:p>
              <a:pPr eaLnBrk="0" hangingPunct="0">
                <a:lnSpc>
                  <a:spcPct val="110000"/>
                </a:lnSpc>
              </a:pPr>
              <a:r>
                <a:rPr lang="en-US" altLang="zh-CN" sz="2000" b="0" dirty="0" err="1">
                  <a:solidFill>
                    <a:srgbClr val="000000"/>
                  </a:solidFill>
                  <a:latin typeface="+mn-lt"/>
                </a:rPr>
                <a:t>mov</a:t>
              </a:r>
              <a:r>
                <a:rPr lang="en-US" altLang="zh-CN" sz="2000" b="0" dirty="0">
                  <a:solidFill>
                    <a:srgbClr val="000000"/>
                  </a:solidFill>
                  <a:latin typeface="+mn-lt"/>
                </a:rPr>
                <a:t>  cx, 10</a:t>
              </a:r>
            </a:p>
            <a:p>
              <a:pPr eaLnBrk="0" hangingPunct="0">
                <a:lnSpc>
                  <a:spcPct val="110000"/>
                </a:lnSpc>
              </a:pPr>
              <a:r>
                <a:rPr lang="en-US" altLang="zh-CN" sz="2000" b="0" dirty="0" err="1">
                  <a:solidFill>
                    <a:srgbClr val="000000"/>
                  </a:solidFill>
                  <a:latin typeface="+mn-lt"/>
                </a:rPr>
                <a:t>cld</a:t>
              </a:r>
              <a:endParaRPr lang="en-US" altLang="zh-CN" sz="2000" b="0" dirty="0">
                <a:solidFill>
                  <a:srgbClr val="000000"/>
                </a:solidFill>
                <a:latin typeface="+mn-lt"/>
              </a:endParaRPr>
            </a:p>
            <a:p>
              <a:pPr eaLnBrk="0" hangingPunct="0">
                <a:lnSpc>
                  <a:spcPct val="110000"/>
                </a:lnSpc>
              </a:pPr>
              <a:r>
                <a:rPr lang="en-US" altLang="zh-CN" sz="2000" b="0" dirty="0">
                  <a:solidFill>
                    <a:srgbClr val="000000"/>
                  </a:solidFill>
                  <a:latin typeface="+mn-lt"/>
                </a:rPr>
                <a:t>rep  </a:t>
              </a:r>
              <a:r>
                <a:rPr lang="en-US" altLang="zh-CN" sz="2000" b="0" dirty="0" err="1">
                  <a:solidFill>
                    <a:srgbClr val="000000"/>
                  </a:solidFill>
                  <a:latin typeface="+mn-lt"/>
                </a:rPr>
                <a:t>stosb</a:t>
              </a:r>
              <a:endParaRPr lang="en-US" altLang="zh-CN" sz="2000" b="0" dirty="0">
                <a:solidFill>
                  <a:srgbClr val="000000"/>
                </a:solidFill>
                <a:latin typeface="+mn-lt"/>
              </a:endParaRPr>
            </a:p>
          </p:txBody>
        </p:sp>
      </p:grpSp>
      <p:grpSp>
        <p:nvGrpSpPr>
          <p:cNvPr id="82949" name="组合 82948"/>
          <p:cNvGrpSpPr/>
          <p:nvPr/>
        </p:nvGrpSpPr>
        <p:grpSpPr>
          <a:xfrm>
            <a:off x="5689488" y="4716292"/>
            <a:ext cx="2362200" cy="1752600"/>
            <a:chOff x="3456" y="2880"/>
            <a:chExt cx="1488" cy="1104"/>
          </a:xfrm>
        </p:grpSpPr>
        <p:sp>
          <p:nvSpPr>
            <p:cNvPr id="82950" name="矩形 82949"/>
            <p:cNvSpPr/>
            <p:nvPr/>
          </p:nvSpPr>
          <p:spPr>
            <a:xfrm>
              <a:off x="3504" y="2928"/>
              <a:ext cx="1440" cy="1008"/>
            </a:xfrm>
            <a:prstGeom prst="rect">
              <a:avLst/>
            </a:prstGeom>
            <a:noFill/>
            <a:ln w="12700">
              <a:noFill/>
            </a:ln>
          </p:spPr>
          <p:txBody>
            <a:bodyPr>
              <a:spAutoFit/>
            </a:bodyPr>
            <a:lstStyle/>
            <a:p>
              <a:pPr eaLnBrk="0" hangingPunct="0">
                <a:lnSpc>
                  <a:spcPct val="110000"/>
                </a:lnSpc>
              </a:pPr>
              <a:r>
                <a:rPr lang="en-US" altLang="zh-CN" sz="1800" b="1" err="1">
                  <a:solidFill>
                    <a:srgbClr val="000000"/>
                  </a:solidFill>
                  <a:latin typeface="Lucida Console" panose="020B0609040504020204" pitchFamily="49" charset="0"/>
                </a:rPr>
                <a:t>lea  di</a:t>
              </a:r>
              <a:r>
                <a:rPr lang="en-US" altLang="zh-CN" sz="1800" b="1">
                  <a:solidFill>
                    <a:srgbClr val="000000"/>
                  </a:solidFill>
                  <a:latin typeface="Lucida Console" panose="020B0609040504020204" pitchFamily="49" charset="0"/>
                </a:rPr>
                <a:t>, mess2</a:t>
              </a:r>
            </a:p>
            <a:p>
              <a:pPr eaLnBrk="0" hangingPunct="0">
                <a:lnSpc>
                  <a:spcPct val="110000"/>
                </a:lnSpc>
              </a:pPr>
              <a:r>
                <a:rPr lang="en-US" altLang="zh-CN" sz="1800" b="1" err="1">
                  <a:solidFill>
                    <a:srgbClr val="000000"/>
                  </a:solidFill>
                  <a:latin typeface="Lucida Console" panose="020B0609040504020204" pitchFamily="49" charset="0"/>
                </a:rPr>
                <a:t>mov</a:t>
              </a:r>
              <a:r>
                <a:rPr lang="en-US" altLang="zh-CN" sz="1800" b="1">
                  <a:solidFill>
                    <a:srgbClr val="000000"/>
                  </a:solidFill>
                  <a:latin typeface="Lucida Console" panose="020B0609040504020204" pitchFamily="49" charset="0"/>
                </a:rPr>
                <a:t>  ax, 2020H</a:t>
              </a:r>
            </a:p>
            <a:p>
              <a:pPr eaLnBrk="0" hangingPunct="0">
                <a:lnSpc>
                  <a:spcPct val="110000"/>
                </a:lnSpc>
              </a:pPr>
              <a:r>
                <a:rPr lang="en-US" altLang="zh-CN" sz="1800" b="1" err="1">
                  <a:solidFill>
                    <a:srgbClr val="000000"/>
                  </a:solidFill>
                  <a:latin typeface="Lucida Console" panose="020B0609040504020204" pitchFamily="49" charset="0"/>
                </a:rPr>
                <a:t>mov  cx</a:t>
              </a:r>
              <a:r>
                <a:rPr lang="en-US" altLang="zh-CN" sz="1800" b="1">
                  <a:solidFill>
                    <a:srgbClr val="000000"/>
                  </a:solidFill>
                  <a:latin typeface="Lucida Console" panose="020B0609040504020204" pitchFamily="49" charset="0"/>
                </a:rPr>
                <a:t>, 5</a:t>
              </a:r>
            </a:p>
            <a:p>
              <a:pPr eaLnBrk="0" hangingPunct="0">
                <a:lnSpc>
                  <a:spcPct val="110000"/>
                </a:lnSpc>
              </a:pPr>
              <a:r>
                <a:rPr lang="en-US" altLang="zh-CN" sz="1800" b="1" err="1">
                  <a:solidFill>
                    <a:srgbClr val="000000"/>
                  </a:solidFill>
                  <a:latin typeface="Lucida Console" panose="020B0609040504020204" pitchFamily="49" charset="0"/>
                </a:rPr>
                <a:t>cld</a:t>
              </a:r>
              <a:endParaRPr lang="en-US" altLang="zh-CN" sz="1800" b="1">
                <a:solidFill>
                  <a:srgbClr val="000000"/>
                </a:solidFill>
                <a:latin typeface="Lucida Console" panose="020B0609040504020204" pitchFamily="49" charset="0"/>
              </a:endParaRPr>
            </a:p>
            <a:p>
              <a:pPr eaLnBrk="0" hangingPunct="0">
                <a:lnSpc>
                  <a:spcPct val="110000"/>
                </a:lnSpc>
              </a:pPr>
              <a:r>
                <a:rPr lang="en-US" altLang="zh-CN" sz="1800" b="1" err="1">
                  <a:solidFill>
                    <a:srgbClr val="000000"/>
                  </a:solidFill>
                  <a:latin typeface="Lucida Console" panose="020B0609040504020204" pitchFamily="49" charset="0"/>
                </a:rPr>
                <a:t>rep  stosw</a:t>
              </a:r>
              <a:endParaRPr lang="en-US" altLang="zh-CN" sz="1800" b="1">
                <a:solidFill>
                  <a:srgbClr val="000000"/>
                </a:solidFill>
                <a:latin typeface="Lucida Console" panose="020B0609040504020204" pitchFamily="49" charset="0"/>
              </a:endParaRPr>
            </a:p>
          </p:txBody>
        </p:sp>
        <p:sp>
          <p:nvSpPr>
            <p:cNvPr id="82951" name="矩形 82950"/>
            <p:cNvSpPr/>
            <p:nvPr/>
          </p:nvSpPr>
          <p:spPr>
            <a:xfrm>
              <a:off x="3456" y="2880"/>
              <a:ext cx="1488" cy="1104"/>
            </a:xfrm>
            <a:prstGeom prst="rect">
              <a:avLst/>
            </a:prstGeom>
            <a:noFill/>
            <a:ln w="12700" cap="flat" cmpd="sng">
              <a:solidFill>
                <a:schemeClr val="hlink"/>
              </a:solidFill>
              <a:prstDash val="dash"/>
              <a:miter/>
              <a:headEnd type="none" w="sm" len="sm"/>
              <a:tailEnd type="none" w="sm" len="sm"/>
            </a:ln>
          </p:spPr>
          <p:txBody>
            <a:bodyPr/>
            <a:lstStyle/>
            <a:p>
              <a:endParaRPr lang="zh-CN" altLang="en-US"/>
            </a:p>
          </p:txBody>
        </p:sp>
      </p:gr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9" name="TextBox 8">
            <a:extLst>
              <a:ext uri="{FF2B5EF4-FFF2-40B4-BE49-F238E27FC236}">
                <a16:creationId xmlns:a16="http://schemas.microsoft.com/office/drawing/2014/main" id="{85DAC8CD-4086-FF41-B8F0-AABF96ED8590}"/>
              </a:ext>
            </a:extLst>
          </p:cNvPr>
          <p:cNvSpPr txBox="1"/>
          <p:nvPr/>
        </p:nvSpPr>
        <p:spPr>
          <a:xfrm>
            <a:off x="6048164" y="1520788"/>
            <a:ext cx="2448272" cy="338554"/>
          </a:xfrm>
          <a:prstGeom prst="rect">
            <a:avLst/>
          </a:prstGeom>
          <a:solidFill>
            <a:schemeClr val="bg1"/>
          </a:solidFill>
          <a:ln w="28575">
            <a:solidFill>
              <a:srgbClr val="00B050"/>
            </a:solidFill>
          </a:ln>
        </p:spPr>
        <p:txBody>
          <a:bodyPr wrap="square" rtlCol="0">
            <a:spAutoFit/>
          </a:bodyPr>
          <a:lstStyle/>
          <a:p>
            <a:r>
              <a:rPr lang="zh-CN" altLang="en-US" sz="1600" b="0" dirty="0">
                <a:solidFill>
                  <a:srgbClr val="FF0000"/>
                </a:solidFill>
                <a:ea typeface="楷体_GB2312" pitchFamily="49" charset="-122"/>
              </a:rPr>
              <a:t>可用来初始化某一缓冲区</a:t>
            </a:r>
            <a:endParaRPr lang="en-US" altLang="zh-CN" sz="1600" b="0" dirty="0">
              <a:solidFill>
                <a:srgbClr val="FF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4" name="Group 4"/>
          <p:cNvGrpSpPr/>
          <p:nvPr/>
        </p:nvGrpSpPr>
        <p:grpSpPr bwMode="auto">
          <a:xfrm>
            <a:off x="457200" y="1160463"/>
            <a:ext cx="8229600" cy="4124327"/>
            <a:chOff x="288" y="731"/>
            <a:chExt cx="5184" cy="2598"/>
          </a:xfrm>
        </p:grpSpPr>
        <p:sp>
          <p:nvSpPr>
            <p:cNvPr id="66562" name="Text Box 2"/>
            <p:cNvSpPr txBox="1">
              <a:spLocks noChangeArrowheads="1"/>
            </p:cNvSpPr>
            <p:nvPr/>
          </p:nvSpPr>
          <p:spPr bwMode="auto">
            <a:xfrm>
              <a:off x="288" y="731"/>
              <a:ext cx="5184" cy="2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buFont typeface="Wingdings" panose="05000000000000000000" pitchFamily="2" charset="2"/>
                <a:buChar char="q"/>
              </a:pP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操作数个数      </a:t>
              </a:r>
            </a:p>
            <a:p>
              <a:pPr lvl="2" algn="just"/>
              <a:endParaRPr lang="zh-CN" altLang="en-US" sz="2400" dirty="0">
                <a:ea typeface="楷体_GB2312" pitchFamily="49" charset="-122"/>
              </a:endParaRPr>
            </a:p>
            <a:p>
              <a:pPr lvl="2" algn="just"/>
              <a:r>
                <a:rPr lang="zh-CN" altLang="en-US" sz="2800" dirty="0">
                  <a:ea typeface="楷体_GB2312" pitchFamily="49" charset="-122"/>
                </a:rPr>
                <a:t>按指令格式中，操作数个数的多少分为四类：</a:t>
              </a:r>
            </a:p>
            <a:p>
              <a:pPr lvl="3" algn="just"/>
              <a:endParaRPr lang="zh-CN" altLang="en-US" sz="2800" dirty="0">
                <a:ea typeface="楷体_GB2312" pitchFamily="49" charset="-122"/>
              </a:endParaRPr>
            </a:p>
            <a:p>
              <a:pPr lvl="2" algn="just">
                <a:spcAft>
                  <a:spcPct val="50000"/>
                </a:spcAft>
              </a:pPr>
              <a:r>
                <a:rPr lang="zh-CN" altLang="en-US" sz="2800" dirty="0">
                  <a:solidFill>
                    <a:srgbClr val="FF0000"/>
                  </a:solidFill>
                  <a:ea typeface="楷体_GB2312" pitchFamily="49" charset="-122"/>
                </a:rPr>
                <a:t>无操作数</a:t>
              </a:r>
              <a:r>
                <a:rPr lang="en-US" altLang="zh-CN" sz="2800" dirty="0">
                  <a:solidFill>
                    <a:srgbClr val="FF0000"/>
                  </a:solidFill>
                  <a:ea typeface="楷体_GB2312" pitchFamily="49" charset="-122"/>
                </a:rPr>
                <a:t>: </a:t>
              </a:r>
              <a:r>
                <a:rPr lang="zh-CN" altLang="en-US" sz="2400" dirty="0">
                  <a:ea typeface="楷体_GB2312" pitchFamily="49" charset="-122"/>
                </a:rPr>
                <a:t>指令只有一个操作码，没有操作数</a:t>
              </a:r>
              <a:endParaRPr lang="zh-CN" altLang="en-US" sz="2800" dirty="0">
                <a:solidFill>
                  <a:srgbClr val="FF0000"/>
                </a:solidFill>
                <a:ea typeface="楷体_GB2312" pitchFamily="49" charset="-122"/>
              </a:endParaRPr>
            </a:p>
            <a:p>
              <a:pPr lvl="2" algn="just">
                <a:spcAft>
                  <a:spcPct val="50000"/>
                </a:spcAft>
              </a:pPr>
              <a:r>
                <a:rPr lang="zh-CN" altLang="en-US" sz="2800" dirty="0">
                  <a:solidFill>
                    <a:srgbClr val="FF0000"/>
                  </a:solidFill>
                  <a:ea typeface="楷体_GB2312" pitchFamily="49" charset="-122"/>
                </a:rPr>
                <a:t>单操作数</a:t>
              </a:r>
              <a:r>
                <a:rPr lang="en-US" altLang="zh-CN" sz="2800" dirty="0">
                  <a:solidFill>
                    <a:srgbClr val="FF0000"/>
                  </a:solidFill>
                  <a:ea typeface="楷体_GB2312" pitchFamily="49" charset="-122"/>
                </a:rPr>
                <a:t>: </a:t>
              </a:r>
              <a:r>
                <a:rPr lang="zh-CN" altLang="en-US" sz="2400" dirty="0">
                  <a:ea typeface="楷体_GB2312" pitchFamily="49" charset="-122"/>
                </a:rPr>
                <a:t>指令中给出一个操作数</a:t>
              </a:r>
              <a:endParaRPr lang="zh-CN" altLang="en-US" sz="2800" dirty="0">
                <a:solidFill>
                  <a:srgbClr val="FF0000"/>
                </a:solidFill>
                <a:ea typeface="楷体_GB2312" pitchFamily="49" charset="-122"/>
              </a:endParaRPr>
            </a:p>
            <a:p>
              <a:pPr lvl="2" algn="just">
                <a:spcAft>
                  <a:spcPct val="50000"/>
                </a:spcAft>
              </a:pPr>
              <a:r>
                <a:rPr lang="zh-CN" altLang="en-US" sz="2800" dirty="0">
                  <a:solidFill>
                    <a:srgbClr val="FF0000"/>
                  </a:solidFill>
                  <a:ea typeface="楷体_GB2312" pitchFamily="49" charset="-122"/>
                </a:rPr>
                <a:t>双操作数</a:t>
              </a:r>
              <a:r>
                <a:rPr lang="en-US" altLang="zh-CN" sz="2800" dirty="0">
                  <a:solidFill>
                    <a:srgbClr val="FF0000"/>
                  </a:solidFill>
                  <a:ea typeface="楷体_GB2312" pitchFamily="49" charset="-122"/>
                </a:rPr>
                <a:t>: </a:t>
              </a:r>
              <a:r>
                <a:rPr lang="zh-CN" altLang="en-US" sz="2400" dirty="0">
                  <a:ea typeface="楷体_GB2312" pitchFamily="49" charset="-122"/>
                </a:rPr>
                <a:t>指令中给出两个操作数</a:t>
              </a:r>
              <a:endParaRPr lang="en-US" altLang="zh-CN" sz="2400" dirty="0">
                <a:ea typeface="楷体_GB2312" pitchFamily="49" charset="-122"/>
              </a:endParaRPr>
            </a:p>
            <a:p>
              <a:pPr lvl="2" algn="just">
                <a:spcAft>
                  <a:spcPct val="50000"/>
                </a:spcAft>
              </a:pPr>
              <a:r>
                <a:rPr lang="zh-CN" altLang="en-US" sz="2800" dirty="0">
                  <a:solidFill>
                    <a:srgbClr val="FF0000"/>
                  </a:solidFill>
                  <a:ea typeface="楷体_GB2312" pitchFamily="49" charset="-122"/>
                </a:rPr>
                <a:t>三操作数</a:t>
              </a:r>
              <a:r>
                <a:rPr lang="en-US" altLang="zh-CN" sz="2800" dirty="0">
                  <a:solidFill>
                    <a:srgbClr val="FF0000"/>
                  </a:solidFill>
                  <a:ea typeface="楷体_GB2312" pitchFamily="49" charset="-122"/>
                </a:rPr>
                <a:t>: </a:t>
              </a:r>
              <a:r>
                <a:rPr lang="zh-CN" altLang="en-US" dirty="0">
                  <a:ea typeface="楷体_GB2312" pitchFamily="49" charset="-122"/>
                </a:rPr>
                <a:t>指令中给出三个操作数</a:t>
              </a:r>
              <a:endParaRPr lang="zh-CN" altLang="en-US" sz="2400" dirty="0">
                <a:ea typeface="楷体_GB2312" pitchFamily="49" charset="-122"/>
              </a:endParaRPr>
            </a:p>
          </p:txBody>
        </p:sp>
        <p:sp>
          <p:nvSpPr>
            <p:cNvPr id="66563" name="AutoShape 3"/>
            <p:cNvSpPr/>
            <p:nvPr/>
          </p:nvSpPr>
          <p:spPr bwMode="auto">
            <a:xfrm>
              <a:off x="748" y="1797"/>
              <a:ext cx="144" cy="1532"/>
            </a:xfrm>
            <a:prstGeom prst="leftBrace">
              <a:avLst>
                <a:gd name="adj1" fmla="val 63889"/>
                <a:gd name="adj2" fmla="val 50000"/>
              </a:avLst>
            </a:prstGeom>
            <a:noFill/>
            <a:ln w="127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框 83969"/>
          <p:cNvSpPr txBox="1"/>
          <p:nvPr/>
        </p:nvSpPr>
        <p:spPr>
          <a:xfrm>
            <a:off x="1367644" y="1088740"/>
            <a:ext cx="6840760" cy="5392310"/>
          </a:xfrm>
          <a:prstGeom prst="rect">
            <a:avLst/>
          </a:prstGeom>
          <a:noFill/>
          <a:ln w="9525">
            <a:noFill/>
          </a:ln>
        </p:spPr>
        <p:txBody>
          <a:bodyPr wrap="square">
            <a:spAutoFit/>
          </a:bodyPr>
          <a:lstStyle/>
          <a:p>
            <a:pPr algn="just" eaLnBrk="0" hangingPunct="0">
              <a:lnSpc>
                <a:spcPct val="120000"/>
              </a:lnSpc>
            </a:pPr>
            <a:r>
              <a:rPr lang="en-US" altLang="zh-CN" sz="2000" b="0" dirty="0">
                <a:solidFill>
                  <a:srgbClr val="000000"/>
                </a:solidFill>
                <a:latin typeface="+mn-lt"/>
              </a:rPr>
              <a:t>LODS </a:t>
            </a:r>
            <a:r>
              <a:rPr lang="zh-CN" altLang="en-US" sz="2000" b="0" dirty="0">
                <a:solidFill>
                  <a:srgbClr val="000000"/>
                </a:solidFill>
                <a:latin typeface="+mn-lt"/>
              </a:rPr>
              <a:t>从串取指令：</a:t>
            </a:r>
          </a:p>
          <a:p>
            <a:pPr lvl="1" algn="just" eaLnBrk="0" hangingPunct="0">
              <a:lnSpc>
                <a:spcPct val="120000"/>
              </a:lnSpc>
            </a:pPr>
            <a:r>
              <a:rPr lang="zh-CN" altLang="en-US" sz="2000" b="0" dirty="0">
                <a:solidFill>
                  <a:srgbClr val="000000"/>
                </a:solidFill>
                <a:latin typeface="+mn-lt"/>
              </a:rPr>
              <a:t>      </a:t>
            </a:r>
            <a:r>
              <a:rPr lang="en-US" altLang="zh-CN" sz="2000" b="0" dirty="0">
                <a:solidFill>
                  <a:srgbClr val="000000"/>
                </a:solidFill>
                <a:latin typeface="+mn-lt"/>
              </a:rPr>
              <a:t>LODS    SRC</a:t>
            </a:r>
          </a:p>
          <a:p>
            <a:pPr lvl="1" algn="just" eaLnBrk="0" hangingPunct="0">
              <a:lnSpc>
                <a:spcPct val="120000"/>
              </a:lnSpc>
            </a:pPr>
            <a:r>
              <a:rPr lang="en-US" altLang="zh-CN" sz="2000" b="0" dirty="0">
                <a:solidFill>
                  <a:srgbClr val="000000"/>
                </a:solidFill>
                <a:latin typeface="+mn-lt"/>
              </a:rPr>
              <a:t>      LODSB        </a:t>
            </a:r>
            <a:r>
              <a:rPr lang="zh-CN" altLang="en-US" sz="2000" b="0" dirty="0">
                <a:solidFill>
                  <a:srgbClr val="000000"/>
                </a:solidFill>
                <a:latin typeface="+mn-lt"/>
              </a:rPr>
              <a:t>（字节）</a:t>
            </a:r>
          </a:p>
          <a:p>
            <a:pPr lvl="1" algn="just" eaLnBrk="0" hangingPunct="0">
              <a:lnSpc>
                <a:spcPct val="120000"/>
              </a:lnSpc>
            </a:pPr>
            <a:r>
              <a:rPr lang="zh-CN" altLang="en-US" sz="2000" b="0" dirty="0">
                <a:solidFill>
                  <a:srgbClr val="000000"/>
                </a:solidFill>
                <a:latin typeface="+mn-lt"/>
              </a:rPr>
              <a:t>      </a:t>
            </a:r>
            <a:r>
              <a:rPr lang="en-US" altLang="zh-CN" sz="2000" b="0" dirty="0">
                <a:solidFill>
                  <a:srgbClr val="000000"/>
                </a:solidFill>
                <a:latin typeface="+mn-lt"/>
              </a:rPr>
              <a:t>LODSW       </a:t>
            </a:r>
            <a:r>
              <a:rPr lang="zh-CN" altLang="en-US" sz="2000" b="0" dirty="0">
                <a:solidFill>
                  <a:srgbClr val="000000"/>
                </a:solidFill>
                <a:latin typeface="+mn-lt"/>
              </a:rPr>
              <a:t>（字）</a:t>
            </a:r>
          </a:p>
          <a:p>
            <a:pPr algn="just" eaLnBrk="0" hangingPunct="0">
              <a:lnSpc>
                <a:spcPct val="130000"/>
              </a:lnSpc>
            </a:pPr>
            <a:r>
              <a:rPr lang="zh-CN" altLang="en-US" sz="2000" b="0" dirty="0">
                <a:solidFill>
                  <a:srgbClr val="000000"/>
                </a:solidFill>
                <a:latin typeface="+mn-lt"/>
              </a:rPr>
              <a:t>执行操作：   </a:t>
            </a:r>
          </a:p>
          <a:p>
            <a:pPr algn="just" eaLnBrk="0" hangingPunct="0">
              <a:lnSpc>
                <a:spcPct val="130000"/>
              </a:lnSpc>
            </a:pPr>
            <a:r>
              <a:rPr lang="zh-CN" altLang="en-US" sz="2000" b="0" dirty="0">
                <a:solidFill>
                  <a:srgbClr val="000000"/>
                </a:solidFill>
                <a:latin typeface="+mn-lt"/>
              </a:rPr>
              <a:t>             字节操作：</a:t>
            </a:r>
            <a:r>
              <a:rPr lang="en-US" altLang="zh-CN" sz="2000" b="0" dirty="0">
                <a:solidFill>
                  <a:srgbClr val="000000"/>
                </a:solidFill>
                <a:latin typeface="+mn-lt"/>
              </a:rPr>
              <a:t>(AL)←((SI)),  (SI)←(SI)±1</a:t>
            </a:r>
          </a:p>
          <a:p>
            <a:pPr algn="just" eaLnBrk="0" hangingPunct="0">
              <a:lnSpc>
                <a:spcPct val="110000"/>
              </a:lnSpc>
            </a:pPr>
            <a:r>
              <a:rPr lang="en-US" altLang="zh-CN" sz="2000" b="0" dirty="0">
                <a:solidFill>
                  <a:srgbClr val="000000"/>
                </a:solidFill>
                <a:latin typeface="+mn-lt"/>
              </a:rPr>
              <a:t>                 </a:t>
            </a:r>
            <a:r>
              <a:rPr lang="zh-CN" altLang="en-US" sz="2000" b="0" dirty="0">
                <a:solidFill>
                  <a:srgbClr val="000000"/>
                </a:solidFill>
                <a:latin typeface="+mn-lt"/>
              </a:rPr>
              <a:t>字操作：</a:t>
            </a:r>
            <a:r>
              <a:rPr lang="en-US" altLang="zh-CN" sz="2000" b="0" dirty="0">
                <a:solidFill>
                  <a:srgbClr val="000000"/>
                </a:solidFill>
                <a:latin typeface="+mn-lt"/>
              </a:rPr>
              <a:t>(AX)←((SI)),  (SI)←(SI)±2</a:t>
            </a:r>
          </a:p>
          <a:p>
            <a:pPr algn="just" eaLnBrk="0" hangingPunct="0">
              <a:lnSpc>
                <a:spcPct val="110000"/>
              </a:lnSpc>
            </a:pPr>
            <a:endParaRPr lang="en-US" altLang="zh-CN" sz="2000" b="0" i="1" dirty="0">
              <a:solidFill>
                <a:srgbClr val="000000"/>
              </a:solidFill>
              <a:latin typeface="+mn-lt"/>
              <a:ea typeface="楷体_GB2312" pitchFamily="49" charset="-122"/>
            </a:endParaRPr>
          </a:p>
          <a:p>
            <a:pPr eaLnBrk="0" hangingPunct="0">
              <a:lnSpc>
                <a:spcPct val="110000"/>
              </a:lnSpc>
            </a:pPr>
            <a:r>
              <a:rPr lang="zh-CN" altLang="en-US" sz="2000" b="0" dirty="0">
                <a:solidFill>
                  <a:srgbClr val="000000"/>
                </a:solidFill>
                <a:latin typeface="+mn-lt"/>
                <a:ea typeface="楷体_GB2312" pitchFamily="49" charset="-122"/>
              </a:rPr>
              <a:t>注意</a:t>
            </a:r>
            <a:r>
              <a:rPr lang="en-US" altLang="zh-CN" sz="2000" b="0" dirty="0">
                <a:solidFill>
                  <a:srgbClr val="000000"/>
                </a:solidFill>
                <a:latin typeface="+mn-lt"/>
                <a:ea typeface="楷体_GB2312" pitchFamily="49" charset="-122"/>
              </a:rPr>
              <a:t>:  </a:t>
            </a:r>
          </a:p>
          <a:p>
            <a:pPr eaLnBrk="0" hangingPunct="0">
              <a:lnSpc>
                <a:spcPct val="110000"/>
              </a:lnSpc>
            </a:pPr>
            <a:r>
              <a:rPr lang="en-US" altLang="zh-CN" sz="2000" b="0" dirty="0">
                <a:solidFill>
                  <a:srgbClr val="000000"/>
                </a:solidFill>
                <a:latin typeface="+mn-lt"/>
                <a:ea typeface="楷体_GB2312" pitchFamily="49" charset="-122"/>
                <a:sym typeface="Symbol" panose="05050102010706020507" pitchFamily="18" charset="2"/>
              </a:rPr>
              <a:t>*</a:t>
            </a:r>
            <a:r>
              <a:rPr lang="zh-CN" altLang="zh-CN" sz="2000" b="0" dirty="0">
                <a:solidFill>
                  <a:srgbClr val="000000"/>
                </a:solidFill>
                <a:latin typeface="+mn-lt"/>
                <a:ea typeface="楷体_GB2312" pitchFamily="49" charset="-122"/>
                <a:sym typeface="Symbol" panose="05050102010706020507" pitchFamily="18" charset="2"/>
              </a:rPr>
              <a:t>   源串一般在数据段中（允许使用段跨越前缀来修改）</a:t>
            </a:r>
            <a:endParaRPr lang="en-US" altLang="zh-CN" sz="2000" b="0" dirty="0">
              <a:solidFill>
                <a:srgbClr val="000000"/>
              </a:solidFill>
              <a:latin typeface="+mn-lt"/>
              <a:ea typeface="楷体_GB2312" pitchFamily="49" charset="-122"/>
              <a:sym typeface="Symbol" panose="05050102010706020507" pitchFamily="18" charset="2"/>
            </a:endParaRPr>
          </a:p>
          <a:p>
            <a:pPr eaLnBrk="0" hangingPunct="0">
              <a:lnSpc>
                <a:spcPct val="110000"/>
              </a:lnSpc>
            </a:pPr>
            <a:r>
              <a:rPr lang="en-US" altLang="zh-CN" sz="2000" b="0" dirty="0">
                <a:solidFill>
                  <a:srgbClr val="000000"/>
                </a:solidFill>
                <a:latin typeface="+mn-lt"/>
                <a:ea typeface="楷体_GB2312" pitchFamily="49" charset="-122"/>
                <a:sym typeface="Symbol" panose="05050102010706020507" pitchFamily="18" charset="2"/>
              </a:rPr>
              <a:t>*   </a:t>
            </a:r>
            <a:r>
              <a:rPr lang="zh-CN" altLang="en-US" sz="2000" b="0" dirty="0">
                <a:solidFill>
                  <a:srgbClr val="000000"/>
                </a:solidFill>
                <a:latin typeface="+mn-lt"/>
                <a:ea typeface="楷体_GB2312" pitchFamily="49" charset="-122"/>
                <a:sym typeface="Symbol" panose="05050102010706020507" pitchFamily="18" charset="2"/>
              </a:rPr>
              <a:t>不影响条件标志位</a:t>
            </a:r>
            <a:endParaRPr lang="en-US" altLang="zh-CN" sz="2000" b="0" dirty="0">
              <a:solidFill>
                <a:srgbClr val="000000"/>
              </a:solidFill>
              <a:latin typeface="+mn-lt"/>
              <a:ea typeface="楷体_GB2312" pitchFamily="49" charset="-122"/>
              <a:sym typeface="Symbol" panose="05050102010706020507" pitchFamily="18" charset="2"/>
            </a:endParaRPr>
          </a:p>
          <a:p>
            <a:pPr eaLnBrk="0" hangingPunct="0">
              <a:lnSpc>
                <a:spcPct val="110000"/>
              </a:lnSpc>
            </a:pPr>
            <a:r>
              <a:rPr lang="en-US" altLang="zh-CN" sz="2000" b="0" dirty="0">
                <a:solidFill>
                  <a:srgbClr val="FF0000"/>
                </a:solidFill>
                <a:latin typeface="+mn-lt"/>
                <a:ea typeface="楷体_GB2312" pitchFamily="49" charset="-122"/>
                <a:sym typeface="Symbol" panose="05050102010706020507" pitchFamily="18" charset="2"/>
              </a:rPr>
              <a:t>*   LODS </a:t>
            </a:r>
            <a:r>
              <a:rPr lang="zh-CN" altLang="en-US" sz="2000" b="0" dirty="0">
                <a:solidFill>
                  <a:srgbClr val="FF0000"/>
                </a:solidFill>
                <a:latin typeface="+mn-lt"/>
                <a:ea typeface="楷体_GB2312" pitchFamily="49" charset="-122"/>
                <a:sym typeface="Symbol" panose="05050102010706020507" pitchFamily="18" charset="2"/>
              </a:rPr>
              <a:t>指令一般不与 </a:t>
            </a:r>
            <a:r>
              <a:rPr lang="en-US" altLang="zh-CN" sz="2000" b="0" dirty="0">
                <a:solidFill>
                  <a:srgbClr val="FF0000"/>
                </a:solidFill>
                <a:latin typeface="+mn-lt"/>
                <a:ea typeface="楷体_GB2312" pitchFamily="49" charset="-122"/>
                <a:sym typeface="Symbol" panose="05050102010706020507" pitchFamily="18" charset="2"/>
              </a:rPr>
              <a:t>REP </a:t>
            </a:r>
            <a:r>
              <a:rPr lang="zh-CN" altLang="en-US" sz="2000" b="0" dirty="0">
                <a:solidFill>
                  <a:srgbClr val="FF0000"/>
                </a:solidFill>
                <a:latin typeface="+mn-lt"/>
                <a:ea typeface="楷体_GB2312" pitchFamily="49" charset="-122"/>
                <a:sym typeface="Symbol" panose="05050102010706020507" pitchFamily="18" charset="2"/>
              </a:rPr>
              <a:t>联用，有时缓冲区中的一串字符需要依次取出来测试的时候，可以与后面即将要讲到循环指令连用来实现此功能。</a:t>
            </a:r>
          </a:p>
          <a:p>
            <a:pPr eaLnBrk="0" hangingPunct="0">
              <a:lnSpc>
                <a:spcPct val="110000"/>
              </a:lnSpc>
            </a:pPr>
            <a:endParaRPr lang="zh-CN" altLang="en-US" sz="2000" b="0" dirty="0">
              <a:solidFill>
                <a:srgbClr val="000000"/>
              </a:solidFill>
              <a:latin typeface="+mn-lt"/>
              <a:ea typeface="楷体_GB2312" pitchFamily="49" charset="-122"/>
              <a:sym typeface="Symbol" panose="05050102010706020507" pitchFamily="18" charset="2"/>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84993"/>
          <p:cNvSpPr/>
          <p:nvPr/>
        </p:nvSpPr>
        <p:spPr>
          <a:xfrm>
            <a:off x="1241872" y="1016732"/>
            <a:ext cx="7239000" cy="3939540"/>
          </a:xfrm>
          <a:prstGeom prst="rect">
            <a:avLst/>
          </a:prstGeom>
          <a:noFill/>
          <a:ln w="9525">
            <a:noFill/>
          </a:ln>
        </p:spPr>
        <p:txBody>
          <a:bodyPr>
            <a:spAutoFit/>
          </a:bodyPr>
          <a:lstStyle/>
          <a:p>
            <a:pPr algn="just" eaLnBrk="0" hangingPunct="0"/>
            <a:r>
              <a:rPr lang="zh-CN" altLang="en-US" sz="2000" b="0" dirty="0">
                <a:solidFill>
                  <a:srgbClr val="000000"/>
                </a:solidFill>
                <a:latin typeface="+mn-lt"/>
              </a:rPr>
              <a:t>与 </a:t>
            </a:r>
            <a:r>
              <a:rPr lang="en-US" altLang="zh-CN" sz="2000" b="0" dirty="0">
                <a:solidFill>
                  <a:srgbClr val="000000"/>
                </a:solidFill>
                <a:latin typeface="+mn-lt"/>
              </a:rPr>
              <a:t>REPE / REPZ</a:t>
            </a:r>
            <a:r>
              <a:rPr lang="zh-CN" altLang="en-US" sz="2000" b="0" dirty="0">
                <a:solidFill>
                  <a:srgbClr val="000000"/>
                </a:solidFill>
                <a:latin typeface="+mn-lt"/>
              </a:rPr>
              <a:t>（</a:t>
            </a:r>
            <a:r>
              <a:rPr lang="en-US" altLang="zh-CN" sz="2000" b="0" dirty="0">
                <a:solidFill>
                  <a:srgbClr val="000000"/>
                </a:solidFill>
                <a:latin typeface="+mn-lt"/>
              </a:rPr>
              <a:t>REPNE / REPNZ</a:t>
            </a:r>
            <a:r>
              <a:rPr lang="zh-CN" altLang="en-US" sz="2000" b="0" dirty="0">
                <a:solidFill>
                  <a:srgbClr val="000000"/>
                </a:solidFill>
                <a:latin typeface="+mn-lt"/>
              </a:rPr>
              <a:t>）配合工作的</a:t>
            </a:r>
          </a:p>
          <a:p>
            <a:pPr algn="just" eaLnBrk="0" hangingPunct="0"/>
            <a:r>
              <a:rPr lang="zh-CN" altLang="en-US" sz="2000" b="0" dirty="0">
                <a:solidFill>
                  <a:srgbClr val="000000"/>
                </a:solidFill>
                <a:latin typeface="+mn-lt"/>
              </a:rPr>
              <a:t>     </a:t>
            </a:r>
            <a:r>
              <a:rPr lang="en-US" altLang="zh-CN" sz="2000" b="0" dirty="0">
                <a:solidFill>
                  <a:srgbClr val="000000"/>
                </a:solidFill>
                <a:latin typeface="+mn-lt"/>
              </a:rPr>
              <a:t>CMPS </a:t>
            </a:r>
            <a:r>
              <a:rPr lang="zh-CN" altLang="en-US" sz="2000" b="0" dirty="0">
                <a:solidFill>
                  <a:srgbClr val="000000"/>
                </a:solidFill>
                <a:latin typeface="+mn-lt"/>
              </a:rPr>
              <a:t>和 </a:t>
            </a:r>
            <a:r>
              <a:rPr lang="en-US" altLang="zh-CN" sz="2000" b="0" dirty="0">
                <a:solidFill>
                  <a:srgbClr val="000000"/>
                </a:solidFill>
                <a:latin typeface="+mn-lt"/>
              </a:rPr>
              <a:t>SCAS</a:t>
            </a:r>
          </a:p>
          <a:p>
            <a:pPr algn="just" eaLnBrk="0" hangingPunct="0"/>
            <a:endParaRPr lang="en-US" altLang="zh-CN" sz="2000" b="0" dirty="0">
              <a:solidFill>
                <a:srgbClr val="000000"/>
              </a:solidFill>
              <a:latin typeface="+mn-lt"/>
            </a:endParaRPr>
          </a:p>
          <a:p>
            <a:pPr algn="just" eaLnBrk="0" hangingPunct="0"/>
            <a:r>
              <a:rPr lang="en-US" altLang="zh-CN" sz="2000" dirty="0">
                <a:solidFill>
                  <a:srgbClr val="FF0000"/>
                </a:solidFill>
                <a:latin typeface="+mn-lt"/>
              </a:rPr>
              <a:t>REPE / REPZ</a:t>
            </a:r>
            <a:r>
              <a:rPr lang="zh-CN" altLang="en-US" sz="2000" dirty="0">
                <a:solidFill>
                  <a:srgbClr val="FF0000"/>
                </a:solidFill>
                <a:latin typeface="+mn-lt"/>
              </a:rPr>
              <a:t>（</a:t>
            </a:r>
            <a:r>
              <a:rPr lang="zh-CN" altLang="en-US" sz="2000" dirty="0">
                <a:solidFill>
                  <a:srgbClr val="FF0000"/>
                </a:solidFill>
              </a:rPr>
              <a:t>相等</a:t>
            </a:r>
            <a:r>
              <a:rPr lang="en-US" altLang="zh-CN" sz="2000" dirty="0">
                <a:solidFill>
                  <a:srgbClr val="FF0000"/>
                </a:solidFill>
              </a:rPr>
              <a:t>/</a:t>
            </a:r>
            <a:r>
              <a:rPr lang="zh-CN" altLang="en-US" sz="2000" dirty="0">
                <a:solidFill>
                  <a:srgbClr val="FF0000"/>
                </a:solidFill>
              </a:rPr>
              <a:t>为零则重复</a:t>
            </a:r>
            <a:r>
              <a:rPr lang="zh-CN" altLang="en-US" sz="2000" dirty="0">
                <a:solidFill>
                  <a:srgbClr val="FF0000"/>
                </a:solidFill>
                <a:latin typeface="+mn-lt"/>
              </a:rPr>
              <a:t>）</a:t>
            </a:r>
            <a:endParaRPr lang="en-US" altLang="zh-CN" sz="2000" dirty="0">
              <a:solidFill>
                <a:srgbClr val="FF0000"/>
              </a:solidFill>
              <a:latin typeface="+mn-lt"/>
            </a:endParaRPr>
          </a:p>
          <a:p>
            <a:pPr algn="just" eaLnBrk="0" hangingPunct="0"/>
            <a:r>
              <a:rPr lang="en-US" altLang="zh-CN" sz="2000" b="0" dirty="0">
                <a:solidFill>
                  <a:srgbClr val="000000"/>
                </a:solidFill>
                <a:latin typeface="+mn-lt"/>
              </a:rPr>
              <a:t>  </a:t>
            </a:r>
          </a:p>
          <a:p>
            <a:pPr algn="just" eaLnBrk="0" hangingPunct="0"/>
            <a:r>
              <a:rPr lang="zh-CN" altLang="en-US" sz="2000" b="0" dirty="0">
                <a:solidFill>
                  <a:srgbClr val="000000"/>
                </a:solidFill>
                <a:latin typeface="+mn-lt"/>
              </a:rPr>
              <a:t>执行操作：</a:t>
            </a:r>
          </a:p>
          <a:p>
            <a:pPr algn="just" eaLnBrk="0" hangingPunct="0">
              <a:lnSpc>
                <a:spcPct val="130000"/>
              </a:lnSpc>
            </a:pPr>
            <a:r>
              <a:rPr lang="zh-CN" altLang="en-US" sz="2000" b="0" dirty="0">
                <a:solidFill>
                  <a:srgbClr val="000000"/>
                </a:solidFill>
                <a:latin typeface="+mn-lt"/>
                <a:ea typeface="楷体_GB2312" pitchFamily="49" charset="-122"/>
              </a:rPr>
              <a:t>           </a:t>
            </a:r>
            <a:r>
              <a:rPr lang="en-US" altLang="zh-CN" sz="2000" b="0" dirty="0">
                <a:solidFill>
                  <a:srgbClr val="000000"/>
                </a:solidFill>
                <a:latin typeface="+mn-lt"/>
                <a:ea typeface="楷体_GB2312" pitchFamily="49" charset="-122"/>
              </a:rPr>
              <a:t>(1) </a:t>
            </a:r>
            <a:r>
              <a:rPr lang="zh-CN" altLang="en-US" sz="2000" b="0" dirty="0">
                <a:solidFill>
                  <a:srgbClr val="000000"/>
                </a:solidFill>
                <a:latin typeface="+mn-lt"/>
                <a:ea typeface="楷体_GB2312" pitchFamily="49" charset="-122"/>
              </a:rPr>
              <a:t>如 </a:t>
            </a:r>
            <a:r>
              <a:rPr lang="en-US" altLang="zh-CN" sz="2000" b="0" dirty="0">
                <a:solidFill>
                  <a:srgbClr val="000000"/>
                </a:solidFill>
                <a:latin typeface="+mn-lt"/>
                <a:ea typeface="楷体_GB2312" pitchFamily="49" charset="-122"/>
              </a:rPr>
              <a:t>(CX)=0 </a:t>
            </a:r>
            <a:r>
              <a:rPr lang="zh-CN" altLang="en-US" sz="2000" b="0" dirty="0">
                <a:solidFill>
                  <a:srgbClr val="000000"/>
                </a:solidFill>
                <a:latin typeface="+mn-lt"/>
                <a:ea typeface="楷体_GB2312" pitchFamily="49" charset="-122"/>
              </a:rPr>
              <a:t>或 </a:t>
            </a:r>
            <a:r>
              <a:rPr lang="en-US" altLang="zh-CN" sz="2000" b="0" dirty="0">
                <a:solidFill>
                  <a:srgbClr val="000000"/>
                </a:solidFill>
                <a:latin typeface="+mn-lt"/>
                <a:ea typeface="楷体_GB2312" pitchFamily="49" charset="-122"/>
              </a:rPr>
              <a:t>ZF=0</a:t>
            </a:r>
            <a:r>
              <a:rPr lang="zh-CN" altLang="en-US" sz="2000" b="0" dirty="0">
                <a:solidFill>
                  <a:srgbClr val="000000"/>
                </a:solidFill>
                <a:latin typeface="+mn-lt"/>
                <a:ea typeface="楷体_GB2312" pitchFamily="49" charset="-122"/>
              </a:rPr>
              <a:t>（即某次比较的结果两个操作数不相等）则退出串操作，否则转</a:t>
            </a:r>
            <a:r>
              <a:rPr lang="en-US" altLang="zh-CN" sz="2000" b="0" dirty="0">
                <a:solidFill>
                  <a:srgbClr val="000000"/>
                </a:solidFill>
                <a:latin typeface="+mn-lt"/>
                <a:ea typeface="楷体_GB2312" pitchFamily="49" charset="-122"/>
              </a:rPr>
              <a:t>(2)</a:t>
            </a:r>
          </a:p>
          <a:p>
            <a:pPr algn="just" eaLnBrk="0" hangingPunct="0">
              <a:lnSpc>
                <a:spcPct val="130000"/>
              </a:lnSpc>
            </a:pPr>
            <a:r>
              <a:rPr lang="en-US" altLang="zh-CN" sz="2000" b="0" dirty="0">
                <a:solidFill>
                  <a:srgbClr val="000000"/>
                </a:solidFill>
                <a:latin typeface="+mn-lt"/>
                <a:ea typeface="楷体_GB2312" pitchFamily="49" charset="-122"/>
              </a:rPr>
              <a:t>           (2)  (CX)←(CX) -1</a:t>
            </a:r>
          </a:p>
          <a:p>
            <a:pPr algn="just" eaLnBrk="0" hangingPunct="0">
              <a:lnSpc>
                <a:spcPct val="130000"/>
              </a:lnSpc>
            </a:pPr>
            <a:r>
              <a:rPr lang="en-US" altLang="zh-CN" sz="2000" b="0" dirty="0">
                <a:solidFill>
                  <a:srgbClr val="000000"/>
                </a:solidFill>
                <a:latin typeface="+mn-lt"/>
                <a:ea typeface="楷体_GB2312" pitchFamily="49" charset="-122"/>
              </a:rPr>
              <a:t>           (3)  </a:t>
            </a:r>
            <a:r>
              <a:rPr lang="zh-CN" altLang="en-US" sz="2000" b="0" dirty="0">
                <a:solidFill>
                  <a:srgbClr val="000000"/>
                </a:solidFill>
                <a:latin typeface="+mn-lt"/>
                <a:ea typeface="楷体_GB2312" pitchFamily="49" charset="-122"/>
              </a:rPr>
              <a:t>执行 </a:t>
            </a:r>
            <a:r>
              <a:rPr lang="en-US" altLang="zh-CN" sz="2000" b="0" dirty="0">
                <a:solidFill>
                  <a:srgbClr val="000000"/>
                </a:solidFill>
                <a:latin typeface="+mn-lt"/>
                <a:ea typeface="楷体_GB2312" pitchFamily="49" charset="-122"/>
              </a:rPr>
              <a:t>CMPS / SCAS</a:t>
            </a:r>
          </a:p>
          <a:p>
            <a:pPr algn="just" eaLnBrk="0" hangingPunct="0">
              <a:lnSpc>
                <a:spcPct val="130000"/>
              </a:lnSpc>
            </a:pPr>
            <a:r>
              <a:rPr lang="en-US" altLang="zh-CN" sz="2000" b="0" dirty="0">
                <a:solidFill>
                  <a:srgbClr val="000000"/>
                </a:solidFill>
                <a:latin typeface="+mn-lt"/>
                <a:ea typeface="楷体_GB2312" pitchFamily="49" charset="-122"/>
              </a:rPr>
              <a:t>           (4)  </a:t>
            </a:r>
            <a:r>
              <a:rPr lang="zh-CN" altLang="en-US" sz="2000" b="0" dirty="0">
                <a:solidFill>
                  <a:srgbClr val="000000"/>
                </a:solidFill>
                <a:latin typeface="+mn-lt"/>
                <a:ea typeface="楷体_GB2312" pitchFamily="49" charset="-122"/>
              </a:rPr>
              <a:t>重复 </a:t>
            </a:r>
            <a:r>
              <a:rPr lang="en-US" altLang="zh-CN" sz="2000" b="0" dirty="0">
                <a:solidFill>
                  <a:srgbClr val="000000"/>
                </a:solidFill>
                <a:latin typeface="+mn-lt"/>
                <a:ea typeface="楷体_GB2312" pitchFamily="49" charset="-122"/>
              </a:rPr>
              <a:t>(1) ~ (3)</a:t>
            </a:r>
            <a:endParaRPr lang="en-US" altLang="zh-CN" sz="2000" b="0" dirty="0">
              <a:solidFill>
                <a:srgbClr val="000000"/>
              </a:solidFill>
              <a:latin typeface="+mn-lt"/>
              <a:ea typeface="楷体_GB2312" pitchFamily="49" charset="-122"/>
              <a:sym typeface="Webdings" panose="05030102010509060703" pitchFamily="18" charset="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2" name="矩形 1"/>
          <p:cNvSpPr/>
          <p:nvPr/>
        </p:nvSpPr>
        <p:spPr>
          <a:xfrm>
            <a:off x="1079612" y="5129897"/>
            <a:ext cx="7596844" cy="1323439"/>
          </a:xfrm>
          <a:prstGeom prst="rect">
            <a:avLst/>
          </a:prstGeom>
        </p:spPr>
        <p:txBody>
          <a:bodyPr wrap="square">
            <a:spAutoFit/>
          </a:bodyPr>
          <a:lstStyle/>
          <a:p>
            <a:r>
              <a:rPr lang="zh-CN" altLang="en-US" sz="2000" b="0" dirty="0">
                <a:solidFill>
                  <a:srgbClr val="FF0000"/>
                </a:solidFill>
              </a:rPr>
              <a:t>实际上</a:t>
            </a:r>
            <a:r>
              <a:rPr lang="en-US" altLang="zh-CN" sz="2000" b="0" dirty="0">
                <a:solidFill>
                  <a:srgbClr val="FF0000"/>
                </a:solidFill>
              </a:rPr>
              <a:t>REPE</a:t>
            </a:r>
            <a:r>
              <a:rPr lang="zh-CN" altLang="en-US" sz="2000" b="0" dirty="0">
                <a:solidFill>
                  <a:srgbClr val="FF0000"/>
                </a:solidFill>
              </a:rPr>
              <a:t>和</a:t>
            </a:r>
            <a:r>
              <a:rPr lang="en-US" altLang="zh-CN" sz="2000" b="0" dirty="0">
                <a:solidFill>
                  <a:srgbClr val="FF0000"/>
                </a:solidFill>
              </a:rPr>
              <a:t>REPZ</a:t>
            </a:r>
            <a:r>
              <a:rPr lang="zh-CN" altLang="en-US" sz="2000" b="0" dirty="0">
                <a:solidFill>
                  <a:srgbClr val="FF0000"/>
                </a:solidFill>
              </a:rPr>
              <a:t>是完全相同的，只是表达的方式不同而已。与</a:t>
            </a:r>
            <a:r>
              <a:rPr lang="en-US" altLang="zh-CN" sz="2000" b="0" dirty="0">
                <a:solidFill>
                  <a:srgbClr val="FF0000"/>
                </a:solidFill>
              </a:rPr>
              <a:t>REP</a:t>
            </a:r>
            <a:r>
              <a:rPr lang="zh-CN" altLang="en-US" sz="2000" b="0" dirty="0">
                <a:solidFill>
                  <a:srgbClr val="FF0000"/>
                </a:solidFill>
              </a:rPr>
              <a:t>相比，除满足</a:t>
            </a:r>
            <a:r>
              <a:rPr lang="en-US" altLang="zh-CN" sz="2000" b="0" dirty="0">
                <a:solidFill>
                  <a:srgbClr val="FF0000"/>
                </a:solidFill>
              </a:rPr>
              <a:t>(CX)=0</a:t>
            </a:r>
            <a:r>
              <a:rPr lang="zh-CN" altLang="en-US" sz="2000" b="0" dirty="0">
                <a:solidFill>
                  <a:srgbClr val="FF0000"/>
                </a:solidFill>
              </a:rPr>
              <a:t>的条件可结束操作外，还增加了</a:t>
            </a:r>
            <a:r>
              <a:rPr lang="en-US" altLang="zh-CN" sz="2000" b="0" dirty="0">
                <a:solidFill>
                  <a:srgbClr val="FF0000"/>
                </a:solidFill>
              </a:rPr>
              <a:t>ZF=0</a:t>
            </a:r>
            <a:r>
              <a:rPr lang="zh-CN" altLang="en-US" sz="2000" b="0" dirty="0">
                <a:solidFill>
                  <a:srgbClr val="FF0000"/>
                </a:solidFill>
              </a:rPr>
              <a:t>的条件。也就是说，只要两数相等就可继续比较，如果遇到两数不相等时可提前结束操作。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84993"/>
          <p:cNvSpPr/>
          <p:nvPr/>
        </p:nvSpPr>
        <p:spPr>
          <a:xfrm>
            <a:off x="1043608" y="1160748"/>
            <a:ext cx="7239000" cy="3539430"/>
          </a:xfrm>
          <a:prstGeom prst="rect">
            <a:avLst/>
          </a:prstGeom>
          <a:noFill/>
          <a:ln w="9525">
            <a:noFill/>
          </a:ln>
        </p:spPr>
        <p:txBody>
          <a:bodyPr>
            <a:spAutoFit/>
          </a:bodyPr>
          <a:lstStyle/>
          <a:p>
            <a:pPr algn="just" eaLnBrk="0" hangingPunct="0"/>
            <a:r>
              <a:rPr lang="zh-CN" altLang="en-US" sz="2000" b="0" dirty="0">
                <a:solidFill>
                  <a:srgbClr val="000000"/>
                </a:solidFill>
                <a:latin typeface="+mn-lt"/>
              </a:rPr>
              <a:t>与 </a:t>
            </a:r>
            <a:r>
              <a:rPr lang="en-US" altLang="zh-CN" sz="2000" b="0" dirty="0">
                <a:solidFill>
                  <a:srgbClr val="000000"/>
                </a:solidFill>
                <a:latin typeface="+mn-lt"/>
              </a:rPr>
              <a:t>REPE / REPZ</a:t>
            </a:r>
            <a:r>
              <a:rPr lang="zh-CN" altLang="en-US" sz="2000" b="0" dirty="0">
                <a:solidFill>
                  <a:srgbClr val="000000"/>
                </a:solidFill>
                <a:latin typeface="+mn-lt"/>
              </a:rPr>
              <a:t>（</a:t>
            </a:r>
            <a:r>
              <a:rPr lang="en-US" altLang="zh-CN" sz="2000" b="0" dirty="0">
                <a:solidFill>
                  <a:srgbClr val="000000"/>
                </a:solidFill>
                <a:latin typeface="+mn-lt"/>
              </a:rPr>
              <a:t>REPNE / REPNZ</a:t>
            </a:r>
            <a:r>
              <a:rPr lang="zh-CN" altLang="en-US" sz="2000" b="0" dirty="0">
                <a:solidFill>
                  <a:srgbClr val="000000"/>
                </a:solidFill>
                <a:latin typeface="+mn-lt"/>
              </a:rPr>
              <a:t>）配合工作的</a:t>
            </a:r>
          </a:p>
          <a:p>
            <a:pPr algn="just" eaLnBrk="0" hangingPunct="0"/>
            <a:r>
              <a:rPr lang="zh-CN" altLang="en-US" sz="2000" b="0" dirty="0">
                <a:solidFill>
                  <a:srgbClr val="000000"/>
                </a:solidFill>
                <a:latin typeface="+mn-lt"/>
              </a:rPr>
              <a:t>     </a:t>
            </a:r>
            <a:r>
              <a:rPr lang="en-US" altLang="zh-CN" sz="2000" b="0" dirty="0">
                <a:solidFill>
                  <a:srgbClr val="000000"/>
                </a:solidFill>
                <a:latin typeface="+mn-lt"/>
              </a:rPr>
              <a:t>CMPS </a:t>
            </a:r>
            <a:r>
              <a:rPr lang="zh-CN" altLang="en-US" sz="2000" b="0" dirty="0">
                <a:solidFill>
                  <a:srgbClr val="000000"/>
                </a:solidFill>
                <a:latin typeface="+mn-lt"/>
              </a:rPr>
              <a:t>和 </a:t>
            </a:r>
            <a:r>
              <a:rPr lang="en-US" altLang="zh-CN" sz="2000" b="0" dirty="0">
                <a:solidFill>
                  <a:srgbClr val="000000"/>
                </a:solidFill>
                <a:latin typeface="+mn-lt"/>
              </a:rPr>
              <a:t>SCAS</a:t>
            </a:r>
          </a:p>
          <a:p>
            <a:pPr algn="just" eaLnBrk="0" hangingPunct="0"/>
            <a:endParaRPr lang="en-US" altLang="zh-CN" sz="2000" b="0" dirty="0">
              <a:solidFill>
                <a:srgbClr val="000000"/>
              </a:solidFill>
              <a:latin typeface="+mn-lt"/>
            </a:endParaRPr>
          </a:p>
          <a:p>
            <a:pPr algn="just" eaLnBrk="0" hangingPunct="0"/>
            <a:r>
              <a:rPr lang="en-US" altLang="zh-CN" sz="2000" dirty="0">
                <a:solidFill>
                  <a:srgbClr val="FF0000"/>
                </a:solidFill>
                <a:latin typeface="+mn-lt"/>
              </a:rPr>
              <a:t>REPNE / REPNZ</a:t>
            </a:r>
            <a:r>
              <a:rPr lang="zh-CN" altLang="en-US" sz="2000" dirty="0">
                <a:solidFill>
                  <a:srgbClr val="FF0000"/>
                </a:solidFill>
                <a:latin typeface="+mn-lt"/>
              </a:rPr>
              <a:t>（不相等</a:t>
            </a:r>
            <a:r>
              <a:rPr lang="en-US" altLang="zh-CN" sz="2000" dirty="0">
                <a:solidFill>
                  <a:srgbClr val="FF0000"/>
                </a:solidFill>
                <a:latin typeface="+mn-lt"/>
              </a:rPr>
              <a:t>/</a:t>
            </a:r>
            <a:r>
              <a:rPr lang="zh-CN" altLang="en-US" sz="2000" dirty="0">
                <a:solidFill>
                  <a:srgbClr val="FF0000"/>
                </a:solidFill>
                <a:latin typeface="+mn-lt"/>
              </a:rPr>
              <a:t>不为零则重复）</a:t>
            </a:r>
            <a:endParaRPr lang="en-US" altLang="zh-CN" sz="2000" dirty="0">
              <a:solidFill>
                <a:srgbClr val="FF0000"/>
              </a:solidFill>
              <a:latin typeface="+mn-lt"/>
            </a:endParaRPr>
          </a:p>
          <a:p>
            <a:pPr algn="just" eaLnBrk="0" hangingPunct="0"/>
            <a:r>
              <a:rPr lang="en-US" altLang="zh-CN" sz="2000" b="0" dirty="0">
                <a:solidFill>
                  <a:srgbClr val="000000"/>
                </a:solidFill>
                <a:latin typeface="+mn-lt"/>
              </a:rPr>
              <a:t>  </a:t>
            </a:r>
          </a:p>
          <a:p>
            <a:pPr algn="just" eaLnBrk="0" hangingPunct="0"/>
            <a:r>
              <a:rPr lang="zh-CN" altLang="en-US" sz="2000" b="0" dirty="0">
                <a:solidFill>
                  <a:srgbClr val="000000"/>
                </a:solidFill>
                <a:latin typeface="+mn-lt"/>
              </a:rPr>
              <a:t>执行操作：</a:t>
            </a:r>
          </a:p>
          <a:p>
            <a:pPr algn="just" eaLnBrk="0" hangingPunct="0">
              <a:lnSpc>
                <a:spcPct val="130000"/>
              </a:lnSpc>
            </a:pPr>
            <a:r>
              <a:rPr lang="zh-CN" altLang="en-US" sz="2000" b="0" dirty="0">
                <a:solidFill>
                  <a:srgbClr val="000000"/>
                </a:solidFill>
                <a:latin typeface="+mn-lt"/>
                <a:ea typeface="楷体_GB2312" pitchFamily="49" charset="-122"/>
              </a:rPr>
              <a:t>           </a:t>
            </a:r>
            <a:r>
              <a:rPr lang="en-US" altLang="zh-CN" sz="2000" b="0" dirty="0">
                <a:solidFill>
                  <a:srgbClr val="000000"/>
                </a:solidFill>
                <a:latin typeface="+mn-lt"/>
                <a:ea typeface="楷体_GB2312" pitchFamily="49" charset="-122"/>
              </a:rPr>
              <a:t>(1) </a:t>
            </a:r>
            <a:r>
              <a:rPr lang="zh-CN" altLang="en-US" sz="2000" b="0" dirty="0">
                <a:solidFill>
                  <a:srgbClr val="000000"/>
                </a:solidFill>
                <a:latin typeface="+mn-lt"/>
                <a:ea typeface="楷体_GB2312" pitchFamily="49" charset="-122"/>
              </a:rPr>
              <a:t>如 </a:t>
            </a:r>
            <a:r>
              <a:rPr lang="en-US" altLang="zh-CN" sz="2000" b="0" dirty="0">
                <a:solidFill>
                  <a:srgbClr val="000000"/>
                </a:solidFill>
                <a:latin typeface="+mn-lt"/>
                <a:ea typeface="楷体_GB2312" pitchFamily="49" charset="-122"/>
              </a:rPr>
              <a:t>(CX)=0 </a:t>
            </a:r>
            <a:r>
              <a:rPr lang="zh-CN" altLang="en-US" sz="2000" b="0" dirty="0">
                <a:solidFill>
                  <a:srgbClr val="000000"/>
                </a:solidFill>
                <a:latin typeface="+mn-lt"/>
                <a:ea typeface="楷体_GB2312" pitchFamily="49" charset="-122"/>
              </a:rPr>
              <a:t>或 </a:t>
            </a:r>
            <a:r>
              <a:rPr lang="en-US" altLang="zh-CN" sz="2000" b="0" dirty="0">
                <a:solidFill>
                  <a:srgbClr val="000000"/>
                </a:solidFill>
                <a:latin typeface="+mn-lt"/>
                <a:ea typeface="楷体_GB2312" pitchFamily="49" charset="-122"/>
              </a:rPr>
              <a:t>ZF=1 </a:t>
            </a:r>
            <a:r>
              <a:rPr lang="zh-CN" altLang="en-US" sz="2000" b="0" dirty="0">
                <a:solidFill>
                  <a:srgbClr val="000000"/>
                </a:solidFill>
                <a:latin typeface="+mn-lt"/>
                <a:ea typeface="楷体_GB2312" pitchFamily="49" charset="-122"/>
              </a:rPr>
              <a:t>则退出串操作，否则转</a:t>
            </a:r>
            <a:r>
              <a:rPr lang="en-US" altLang="zh-CN" sz="2000" b="0" dirty="0">
                <a:solidFill>
                  <a:srgbClr val="000000"/>
                </a:solidFill>
                <a:latin typeface="+mn-lt"/>
                <a:ea typeface="楷体_GB2312" pitchFamily="49" charset="-122"/>
              </a:rPr>
              <a:t>(2)</a:t>
            </a:r>
          </a:p>
          <a:p>
            <a:pPr algn="just" eaLnBrk="0" hangingPunct="0">
              <a:lnSpc>
                <a:spcPct val="130000"/>
              </a:lnSpc>
            </a:pPr>
            <a:r>
              <a:rPr lang="en-US" altLang="zh-CN" sz="2000" b="0" dirty="0">
                <a:solidFill>
                  <a:srgbClr val="000000"/>
                </a:solidFill>
                <a:latin typeface="+mn-lt"/>
                <a:ea typeface="楷体_GB2312" pitchFamily="49" charset="-122"/>
              </a:rPr>
              <a:t>           (2)  (CX)←(CX) -1</a:t>
            </a:r>
          </a:p>
          <a:p>
            <a:pPr algn="just" eaLnBrk="0" hangingPunct="0">
              <a:lnSpc>
                <a:spcPct val="130000"/>
              </a:lnSpc>
            </a:pPr>
            <a:r>
              <a:rPr lang="en-US" altLang="zh-CN" sz="2000" b="0" dirty="0">
                <a:solidFill>
                  <a:srgbClr val="000000"/>
                </a:solidFill>
                <a:latin typeface="+mn-lt"/>
                <a:ea typeface="楷体_GB2312" pitchFamily="49" charset="-122"/>
              </a:rPr>
              <a:t>           (3)  </a:t>
            </a:r>
            <a:r>
              <a:rPr lang="zh-CN" altLang="en-US" sz="2000" b="0" dirty="0">
                <a:solidFill>
                  <a:srgbClr val="000000"/>
                </a:solidFill>
                <a:latin typeface="+mn-lt"/>
                <a:ea typeface="楷体_GB2312" pitchFamily="49" charset="-122"/>
              </a:rPr>
              <a:t>执行 </a:t>
            </a:r>
            <a:r>
              <a:rPr lang="en-US" altLang="zh-CN" sz="2000" b="0" dirty="0">
                <a:solidFill>
                  <a:srgbClr val="000000"/>
                </a:solidFill>
                <a:latin typeface="+mn-lt"/>
                <a:ea typeface="楷体_GB2312" pitchFamily="49" charset="-122"/>
              </a:rPr>
              <a:t>CMPS / SCAS</a:t>
            </a:r>
          </a:p>
          <a:p>
            <a:pPr algn="just" eaLnBrk="0" hangingPunct="0">
              <a:lnSpc>
                <a:spcPct val="130000"/>
              </a:lnSpc>
            </a:pPr>
            <a:r>
              <a:rPr lang="en-US" altLang="zh-CN" sz="2000" b="0" dirty="0">
                <a:solidFill>
                  <a:srgbClr val="000000"/>
                </a:solidFill>
                <a:latin typeface="+mn-lt"/>
                <a:ea typeface="楷体_GB2312" pitchFamily="49" charset="-122"/>
              </a:rPr>
              <a:t>           (4)  </a:t>
            </a:r>
            <a:r>
              <a:rPr lang="zh-CN" altLang="en-US" sz="2000" b="0" dirty="0">
                <a:solidFill>
                  <a:srgbClr val="000000"/>
                </a:solidFill>
                <a:latin typeface="+mn-lt"/>
                <a:ea typeface="楷体_GB2312" pitchFamily="49" charset="-122"/>
              </a:rPr>
              <a:t>重复 </a:t>
            </a:r>
            <a:r>
              <a:rPr lang="en-US" altLang="zh-CN" sz="2000" b="0" dirty="0">
                <a:solidFill>
                  <a:srgbClr val="000000"/>
                </a:solidFill>
                <a:latin typeface="+mn-lt"/>
                <a:ea typeface="楷体_GB2312" pitchFamily="49" charset="-122"/>
              </a:rPr>
              <a:t>(1) ~ (3)</a:t>
            </a:r>
            <a:endParaRPr lang="en-US" altLang="zh-CN" sz="2000" b="0" dirty="0">
              <a:solidFill>
                <a:srgbClr val="000000"/>
              </a:solidFill>
              <a:latin typeface="+mn-lt"/>
              <a:ea typeface="楷体_GB2312" pitchFamily="49" charset="-122"/>
              <a:sym typeface="Webdings" panose="05030102010509060703" pitchFamily="18" charset="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4" name="矩形 3"/>
          <p:cNvSpPr/>
          <p:nvPr/>
        </p:nvSpPr>
        <p:spPr>
          <a:xfrm>
            <a:off x="863588" y="4913873"/>
            <a:ext cx="7596844" cy="1323439"/>
          </a:xfrm>
          <a:prstGeom prst="rect">
            <a:avLst/>
          </a:prstGeom>
        </p:spPr>
        <p:txBody>
          <a:bodyPr wrap="square">
            <a:spAutoFit/>
          </a:bodyPr>
          <a:lstStyle/>
          <a:p>
            <a:r>
              <a:rPr lang="zh-CN" altLang="en-US" sz="2000" b="0" dirty="0">
                <a:solidFill>
                  <a:srgbClr val="FF0000"/>
                </a:solidFill>
              </a:rPr>
              <a:t>实际上</a:t>
            </a:r>
            <a:r>
              <a:rPr lang="en-US" altLang="zh-CN" sz="2000" b="0" dirty="0">
                <a:solidFill>
                  <a:srgbClr val="FF0000"/>
                </a:solidFill>
              </a:rPr>
              <a:t>REPNE</a:t>
            </a:r>
            <a:r>
              <a:rPr lang="zh-CN" altLang="en-US" sz="2000" b="0" dirty="0">
                <a:solidFill>
                  <a:srgbClr val="FF0000"/>
                </a:solidFill>
              </a:rPr>
              <a:t>和</a:t>
            </a:r>
            <a:r>
              <a:rPr lang="en-US" altLang="zh-CN" sz="2000" b="0" dirty="0">
                <a:solidFill>
                  <a:srgbClr val="FF0000"/>
                </a:solidFill>
              </a:rPr>
              <a:t>REPNZ</a:t>
            </a:r>
            <a:r>
              <a:rPr lang="zh-CN" altLang="en-US" sz="2000" b="0" dirty="0">
                <a:solidFill>
                  <a:srgbClr val="FF0000"/>
                </a:solidFill>
              </a:rPr>
              <a:t>是完全相同的，只是表达的方式不同而已。与</a:t>
            </a:r>
            <a:r>
              <a:rPr lang="en-US" altLang="zh-CN" sz="2000" b="0" dirty="0">
                <a:solidFill>
                  <a:srgbClr val="FF0000"/>
                </a:solidFill>
              </a:rPr>
              <a:t>REP</a:t>
            </a:r>
            <a:r>
              <a:rPr lang="zh-CN" altLang="en-US" sz="2000" b="0" dirty="0">
                <a:solidFill>
                  <a:srgbClr val="FF0000"/>
                </a:solidFill>
              </a:rPr>
              <a:t>相比，除满足</a:t>
            </a:r>
            <a:r>
              <a:rPr lang="en-US" altLang="zh-CN" sz="2000" b="0" dirty="0">
                <a:solidFill>
                  <a:srgbClr val="FF0000"/>
                </a:solidFill>
              </a:rPr>
              <a:t>(CX)=0</a:t>
            </a:r>
            <a:r>
              <a:rPr lang="zh-CN" altLang="en-US" sz="2000" b="0" dirty="0">
                <a:solidFill>
                  <a:srgbClr val="FF0000"/>
                </a:solidFill>
              </a:rPr>
              <a:t>的条件可结束操作外，还增加了</a:t>
            </a:r>
            <a:r>
              <a:rPr lang="en-US" altLang="zh-CN" sz="2000" b="0" dirty="0">
                <a:solidFill>
                  <a:srgbClr val="FF0000"/>
                </a:solidFill>
              </a:rPr>
              <a:t>ZF=1</a:t>
            </a:r>
            <a:r>
              <a:rPr lang="zh-CN" altLang="en-US" sz="2000" b="0" dirty="0">
                <a:solidFill>
                  <a:srgbClr val="FF0000"/>
                </a:solidFill>
              </a:rPr>
              <a:t>的条件。也就是说，只要两数不相等就可继续比较，如果遇到两数相等时可提前结束操作。</a:t>
            </a:r>
          </a:p>
        </p:txBody>
      </p:sp>
    </p:spTree>
    <p:extLst>
      <p:ext uri="{BB962C8B-B14F-4D97-AF65-F5344CB8AC3E}">
        <p14:creationId xmlns:p14="http://schemas.microsoft.com/office/powerpoint/2010/main" val="4010594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框 86017"/>
          <p:cNvSpPr txBox="1"/>
          <p:nvPr/>
        </p:nvSpPr>
        <p:spPr>
          <a:xfrm>
            <a:off x="683568" y="908720"/>
            <a:ext cx="7324236" cy="3600986"/>
          </a:xfrm>
          <a:prstGeom prst="rect">
            <a:avLst/>
          </a:prstGeom>
          <a:noFill/>
          <a:ln w="9525">
            <a:noFill/>
          </a:ln>
        </p:spPr>
        <p:txBody>
          <a:bodyPr wrap="square">
            <a:spAutoFit/>
          </a:bodyPr>
          <a:lstStyle/>
          <a:p>
            <a:pPr algn="just" eaLnBrk="0" hangingPunct="0">
              <a:lnSpc>
                <a:spcPct val="125000"/>
              </a:lnSpc>
            </a:pPr>
            <a:r>
              <a:rPr lang="en-US" altLang="zh-CN" sz="2000" b="0" dirty="0">
                <a:solidFill>
                  <a:srgbClr val="000000"/>
                </a:solidFill>
                <a:latin typeface="+mn-lt"/>
              </a:rPr>
              <a:t>CMPS </a:t>
            </a:r>
            <a:r>
              <a:rPr lang="zh-CN" altLang="en-US" sz="2000" b="0" dirty="0">
                <a:solidFill>
                  <a:srgbClr val="000000"/>
                </a:solidFill>
                <a:latin typeface="+mn-lt"/>
              </a:rPr>
              <a:t>串比较指令：     </a:t>
            </a:r>
          </a:p>
          <a:p>
            <a:pPr algn="just" eaLnBrk="0" hangingPunct="0">
              <a:lnSpc>
                <a:spcPct val="125000"/>
              </a:lnSpc>
            </a:pPr>
            <a:r>
              <a:rPr lang="zh-CN" altLang="en-US" sz="2000" b="0" dirty="0">
                <a:solidFill>
                  <a:srgbClr val="000000"/>
                </a:solidFill>
                <a:latin typeface="+mn-lt"/>
              </a:rPr>
              <a:t>               </a:t>
            </a:r>
            <a:r>
              <a:rPr lang="en-US" altLang="zh-CN" sz="2000" b="0" dirty="0">
                <a:solidFill>
                  <a:srgbClr val="000000"/>
                </a:solidFill>
                <a:latin typeface="+mn-lt"/>
              </a:rPr>
              <a:t>CMPS    SRC, DST</a:t>
            </a:r>
          </a:p>
          <a:p>
            <a:pPr lvl="1" algn="just" eaLnBrk="0" hangingPunct="0">
              <a:lnSpc>
                <a:spcPct val="125000"/>
              </a:lnSpc>
            </a:pPr>
            <a:r>
              <a:rPr lang="en-US" altLang="zh-CN" sz="2000" b="0" dirty="0">
                <a:solidFill>
                  <a:srgbClr val="000000"/>
                </a:solidFill>
                <a:latin typeface="+mn-lt"/>
              </a:rPr>
              <a:t>        CMPSB               </a:t>
            </a:r>
            <a:r>
              <a:rPr lang="zh-CN" altLang="en-US" sz="2000" b="0" dirty="0">
                <a:solidFill>
                  <a:srgbClr val="000000"/>
                </a:solidFill>
                <a:latin typeface="+mn-lt"/>
              </a:rPr>
              <a:t>（字节）</a:t>
            </a:r>
          </a:p>
          <a:p>
            <a:pPr lvl="1" algn="just" eaLnBrk="0" hangingPunct="0">
              <a:lnSpc>
                <a:spcPct val="125000"/>
              </a:lnSpc>
            </a:pPr>
            <a:r>
              <a:rPr lang="zh-CN" altLang="en-US" sz="2000" b="0" dirty="0">
                <a:solidFill>
                  <a:srgbClr val="000000"/>
                </a:solidFill>
                <a:latin typeface="+mn-lt"/>
              </a:rPr>
              <a:t>        </a:t>
            </a:r>
            <a:r>
              <a:rPr lang="en-US" altLang="zh-CN" sz="2000" b="0" dirty="0">
                <a:solidFill>
                  <a:srgbClr val="000000"/>
                </a:solidFill>
                <a:latin typeface="+mn-lt"/>
              </a:rPr>
              <a:t>CMPSW              </a:t>
            </a:r>
            <a:r>
              <a:rPr lang="zh-CN" altLang="en-US" sz="2000" b="0" dirty="0">
                <a:solidFill>
                  <a:srgbClr val="000000"/>
                </a:solidFill>
                <a:latin typeface="+mn-lt"/>
              </a:rPr>
              <a:t>（字）</a:t>
            </a:r>
          </a:p>
          <a:p>
            <a:pPr algn="just" eaLnBrk="0" hangingPunct="0">
              <a:lnSpc>
                <a:spcPct val="140000"/>
              </a:lnSpc>
            </a:pPr>
            <a:r>
              <a:rPr lang="zh-CN" altLang="en-US" sz="2000" b="0" dirty="0">
                <a:solidFill>
                  <a:srgbClr val="000000"/>
                </a:solidFill>
                <a:latin typeface="+mn-lt"/>
              </a:rPr>
              <a:t>执行操作：</a:t>
            </a:r>
          </a:p>
          <a:p>
            <a:pPr algn="just" eaLnBrk="0" hangingPunct="0">
              <a:lnSpc>
                <a:spcPct val="140000"/>
              </a:lnSpc>
            </a:pPr>
            <a:r>
              <a:rPr lang="zh-CN" altLang="en-US" sz="2000" b="0" dirty="0">
                <a:solidFill>
                  <a:srgbClr val="000000"/>
                </a:solidFill>
                <a:latin typeface="+mn-lt"/>
              </a:rPr>
              <a:t>           </a:t>
            </a:r>
            <a:r>
              <a:rPr lang="en-US" altLang="zh-CN" sz="2000" b="0" dirty="0">
                <a:solidFill>
                  <a:srgbClr val="000000"/>
                </a:solidFill>
                <a:latin typeface="+mn-lt"/>
              </a:rPr>
              <a:t>(1) ((SI)) - ((DI))</a:t>
            </a:r>
          </a:p>
          <a:p>
            <a:pPr algn="just" eaLnBrk="0" hangingPunct="0">
              <a:lnSpc>
                <a:spcPct val="120000"/>
              </a:lnSpc>
            </a:pPr>
            <a:r>
              <a:rPr lang="en-US" altLang="zh-CN" sz="2000" b="0" dirty="0">
                <a:solidFill>
                  <a:srgbClr val="000000"/>
                </a:solidFill>
                <a:latin typeface="+mn-lt"/>
              </a:rPr>
              <a:t>                 </a:t>
            </a:r>
            <a:r>
              <a:rPr lang="zh-CN" altLang="en-US" sz="2000" b="0" dirty="0">
                <a:solidFill>
                  <a:srgbClr val="000000"/>
                </a:solidFill>
                <a:latin typeface="+mn-lt"/>
              </a:rPr>
              <a:t>根据比较结果置条件标志位：相等 </a:t>
            </a:r>
            <a:r>
              <a:rPr lang="en-US" altLang="zh-CN" sz="2000" b="0" dirty="0">
                <a:solidFill>
                  <a:srgbClr val="000000"/>
                </a:solidFill>
                <a:latin typeface="+mn-lt"/>
              </a:rPr>
              <a:t>ZF=1</a:t>
            </a:r>
            <a:r>
              <a:rPr lang="zh-CN" altLang="en-US" sz="2000" b="0" dirty="0">
                <a:solidFill>
                  <a:srgbClr val="000000"/>
                </a:solidFill>
                <a:latin typeface="+mn-lt"/>
              </a:rPr>
              <a:t>；不等 </a:t>
            </a:r>
            <a:r>
              <a:rPr lang="en-US" altLang="zh-CN" sz="2000" b="0" dirty="0">
                <a:solidFill>
                  <a:srgbClr val="000000"/>
                </a:solidFill>
                <a:latin typeface="+mn-lt"/>
              </a:rPr>
              <a:t>ZF=0</a:t>
            </a:r>
          </a:p>
          <a:p>
            <a:pPr algn="just" eaLnBrk="0" hangingPunct="0">
              <a:lnSpc>
                <a:spcPct val="120000"/>
              </a:lnSpc>
            </a:pPr>
            <a:r>
              <a:rPr lang="en-US" altLang="zh-CN" sz="2000" b="0" dirty="0">
                <a:solidFill>
                  <a:srgbClr val="000000"/>
                </a:solidFill>
                <a:latin typeface="+mn-lt"/>
              </a:rPr>
              <a:t>           (2) </a:t>
            </a:r>
            <a:r>
              <a:rPr lang="zh-CN" altLang="en-US" sz="2000" b="0" dirty="0">
                <a:solidFill>
                  <a:srgbClr val="000000"/>
                </a:solidFill>
                <a:latin typeface="+mn-lt"/>
              </a:rPr>
              <a:t>字节操作：</a:t>
            </a:r>
            <a:r>
              <a:rPr lang="en-US" altLang="zh-CN" sz="2000" b="0" dirty="0">
                <a:solidFill>
                  <a:srgbClr val="000000"/>
                </a:solidFill>
                <a:latin typeface="+mn-lt"/>
              </a:rPr>
              <a:t>(SI)←(SI)±1,  (DI)←(DI)±1</a:t>
            </a:r>
          </a:p>
          <a:p>
            <a:pPr algn="just" eaLnBrk="0" hangingPunct="0">
              <a:lnSpc>
                <a:spcPct val="120000"/>
              </a:lnSpc>
            </a:pPr>
            <a:r>
              <a:rPr lang="en-US" altLang="zh-CN" sz="2000" b="0" dirty="0">
                <a:solidFill>
                  <a:srgbClr val="000000"/>
                </a:solidFill>
                <a:latin typeface="+mn-lt"/>
              </a:rPr>
              <a:t>                    </a:t>
            </a:r>
            <a:r>
              <a:rPr lang="zh-CN" altLang="en-US" sz="2000" b="0" dirty="0">
                <a:solidFill>
                  <a:srgbClr val="000000"/>
                </a:solidFill>
                <a:latin typeface="+mn-lt"/>
              </a:rPr>
              <a:t>字操作： </a:t>
            </a:r>
            <a:r>
              <a:rPr lang="en-US" altLang="zh-CN" sz="2000" b="0" dirty="0">
                <a:solidFill>
                  <a:srgbClr val="000000"/>
                </a:solidFill>
                <a:latin typeface="+mn-lt"/>
              </a:rPr>
              <a:t>(SI)←(SI)±2,  (DI)←(DI)±2</a:t>
            </a:r>
            <a:endParaRPr lang="en-US" altLang="zh-CN" sz="2000" b="0" dirty="0">
              <a:solidFill>
                <a:srgbClr val="000000"/>
              </a:solidFill>
              <a:latin typeface="+mn-lt"/>
              <a:sym typeface="Monotype Sorts" pitchFamily="2" charset="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4" name="矩形 3"/>
          <p:cNvSpPr/>
          <p:nvPr/>
        </p:nvSpPr>
        <p:spPr>
          <a:xfrm>
            <a:off x="1331639" y="4642844"/>
            <a:ext cx="7281160" cy="461665"/>
          </a:xfrm>
          <a:prstGeom prst="rect">
            <a:avLst/>
          </a:prstGeom>
          <a:noFill/>
          <a:ln w="12700">
            <a:noFill/>
          </a:ln>
        </p:spPr>
        <p:txBody>
          <a:bodyPr wrap="none" anchor="ctr">
            <a:spAutoFit/>
          </a:bodyPr>
          <a:lstStyle/>
          <a:p>
            <a:pPr eaLnBrk="0" hangingPunct="0">
              <a:lnSpc>
                <a:spcPct val="120000"/>
              </a:lnSpc>
            </a:pPr>
            <a:r>
              <a:rPr lang="zh-CN" altLang="en-US" sz="2000" b="1" dirty="0">
                <a:solidFill>
                  <a:srgbClr val="000000"/>
                </a:solidFill>
                <a:latin typeface="+mn-lt"/>
              </a:rPr>
              <a:t>例：比较两个</a:t>
            </a:r>
            <a:r>
              <a:rPr lang="en-US" altLang="zh-CN" sz="2000" b="1" dirty="0">
                <a:solidFill>
                  <a:srgbClr val="000000"/>
                </a:solidFill>
                <a:latin typeface="+mn-lt"/>
              </a:rPr>
              <a:t>8</a:t>
            </a:r>
            <a:r>
              <a:rPr lang="zh-CN" altLang="en-US" sz="2000" b="1" dirty="0">
                <a:solidFill>
                  <a:srgbClr val="000000"/>
                </a:solidFill>
                <a:latin typeface="+mn-lt"/>
              </a:rPr>
              <a:t>字节长度的字符串，找出它们不相匹配的位置。</a:t>
            </a:r>
          </a:p>
        </p:txBody>
      </p:sp>
      <p:sp>
        <p:nvSpPr>
          <p:cNvPr id="5" name="矩形 4"/>
          <p:cNvSpPr/>
          <p:nvPr/>
        </p:nvSpPr>
        <p:spPr>
          <a:xfrm>
            <a:off x="2519772" y="5105501"/>
            <a:ext cx="2895600" cy="1631216"/>
          </a:xfrm>
          <a:prstGeom prst="rect">
            <a:avLst/>
          </a:prstGeom>
          <a:noFill/>
          <a:ln w="12700">
            <a:noFill/>
          </a:ln>
        </p:spPr>
        <p:txBody>
          <a:bodyPr>
            <a:spAutoFit/>
          </a:bodyPr>
          <a:lstStyle/>
          <a:p>
            <a:pPr eaLnBrk="0" hangingPunct="0"/>
            <a:r>
              <a:rPr lang="en-US" altLang="zh-CN" sz="2000" b="0" dirty="0">
                <a:solidFill>
                  <a:srgbClr val="000000"/>
                </a:solidFill>
                <a:latin typeface="+mn-lt"/>
              </a:rPr>
              <a:t>lea   </a:t>
            </a:r>
            <a:r>
              <a:rPr lang="en-US" altLang="zh-CN" sz="2000" b="0" dirty="0" err="1">
                <a:solidFill>
                  <a:srgbClr val="000000"/>
                </a:solidFill>
                <a:latin typeface="+mn-lt"/>
              </a:rPr>
              <a:t>si</a:t>
            </a:r>
            <a:r>
              <a:rPr lang="en-US" altLang="zh-CN" sz="2000" b="0" dirty="0">
                <a:solidFill>
                  <a:srgbClr val="000000"/>
                </a:solidFill>
                <a:latin typeface="+mn-lt"/>
              </a:rPr>
              <a:t>, mess1</a:t>
            </a:r>
          </a:p>
          <a:p>
            <a:pPr eaLnBrk="0" hangingPunct="0"/>
            <a:r>
              <a:rPr lang="en-US" altLang="zh-CN" sz="2000" b="0" dirty="0">
                <a:solidFill>
                  <a:srgbClr val="000000"/>
                </a:solidFill>
                <a:latin typeface="+mn-lt"/>
              </a:rPr>
              <a:t>lea   di, mess2</a:t>
            </a:r>
          </a:p>
          <a:p>
            <a:pPr eaLnBrk="0" hangingPunct="0"/>
            <a:r>
              <a:rPr lang="en-US" altLang="zh-CN" sz="2000" b="0" dirty="0" err="1">
                <a:solidFill>
                  <a:srgbClr val="000000"/>
                </a:solidFill>
                <a:latin typeface="+mn-lt"/>
              </a:rPr>
              <a:t>mov</a:t>
            </a:r>
            <a:r>
              <a:rPr lang="en-US" altLang="zh-CN" sz="2000" b="0" dirty="0">
                <a:solidFill>
                  <a:srgbClr val="000000"/>
                </a:solidFill>
                <a:latin typeface="+mn-lt"/>
              </a:rPr>
              <a:t>   cx, 8</a:t>
            </a:r>
          </a:p>
          <a:p>
            <a:pPr eaLnBrk="0" hangingPunct="0"/>
            <a:r>
              <a:rPr lang="en-US" altLang="zh-CN" sz="2000" b="0" dirty="0" err="1">
                <a:solidFill>
                  <a:srgbClr val="000000"/>
                </a:solidFill>
                <a:latin typeface="+mn-lt"/>
              </a:rPr>
              <a:t>cld</a:t>
            </a:r>
            <a:endParaRPr lang="en-US" altLang="zh-CN" sz="2000" b="0" dirty="0">
              <a:solidFill>
                <a:srgbClr val="000000"/>
              </a:solidFill>
              <a:latin typeface="+mn-lt"/>
            </a:endParaRPr>
          </a:p>
          <a:p>
            <a:pPr eaLnBrk="0" hangingPunct="0"/>
            <a:r>
              <a:rPr lang="en-US" altLang="zh-CN" sz="2000" b="0" dirty="0" err="1">
                <a:solidFill>
                  <a:srgbClr val="000000"/>
                </a:solidFill>
                <a:latin typeface="+mn-lt"/>
              </a:rPr>
              <a:t>repe</a:t>
            </a:r>
            <a:r>
              <a:rPr lang="en-US" altLang="zh-CN" sz="2000" b="0" dirty="0">
                <a:solidFill>
                  <a:srgbClr val="000000"/>
                </a:solidFill>
                <a:latin typeface="+mn-lt"/>
              </a:rPr>
              <a:t>  </a:t>
            </a:r>
            <a:r>
              <a:rPr lang="en-US" altLang="zh-CN" sz="2000" b="0" dirty="0" err="1">
                <a:solidFill>
                  <a:srgbClr val="000000"/>
                </a:solidFill>
                <a:latin typeface="+mn-lt"/>
              </a:rPr>
              <a:t>cmpsb</a:t>
            </a:r>
            <a:endParaRPr lang="en-US" altLang="zh-CN" sz="2000" b="0" dirty="0">
              <a:solidFill>
                <a:srgbClr val="000000"/>
              </a:solidFill>
              <a:latin typeface="+mn-lt"/>
            </a:endParaRPr>
          </a:p>
        </p:txBody>
      </p:sp>
      <p:sp>
        <p:nvSpPr>
          <p:cNvPr id="2" name="矩形 1"/>
          <p:cNvSpPr/>
          <p:nvPr/>
        </p:nvSpPr>
        <p:spPr>
          <a:xfrm>
            <a:off x="4986779" y="5340424"/>
            <a:ext cx="3741014" cy="830997"/>
          </a:xfrm>
          <a:prstGeom prst="rect">
            <a:avLst/>
          </a:prstGeom>
        </p:spPr>
        <p:txBody>
          <a:bodyPr wrap="square">
            <a:spAutoFit/>
          </a:bodyPr>
          <a:lstStyle/>
          <a:p>
            <a:pPr eaLnBrk="0" hangingPunct="0">
              <a:lnSpc>
                <a:spcPct val="120000"/>
              </a:lnSpc>
            </a:pPr>
            <a:r>
              <a:rPr lang="en-US" altLang="zh-CN" sz="2000" b="0" dirty="0">
                <a:solidFill>
                  <a:srgbClr val="FF0000"/>
                </a:solidFill>
              </a:rPr>
              <a:t> </a:t>
            </a:r>
            <a:r>
              <a:rPr lang="en-US" altLang="zh-CN" sz="2000" b="0" dirty="0">
                <a:solidFill>
                  <a:srgbClr val="FF0000"/>
                </a:solidFill>
                <a:ea typeface="楷体_GB2312" pitchFamily="49" charset="-122"/>
              </a:rPr>
              <a:t>(di)</a:t>
            </a:r>
            <a:r>
              <a:rPr lang="zh-CN" altLang="en-US" sz="2000" b="0" dirty="0">
                <a:solidFill>
                  <a:srgbClr val="FF0000"/>
                </a:solidFill>
                <a:ea typeface="楷体_GB2312" pitchFamily="49" charset="-122"/>
              </a:rPr>
              <a:t>：不匹配字符的下一个地址</a:t>
            </a:r>
          </a:p>
          <a:p>
            <a:pPr eaLnBrk="0" hangingPunct="0">
              <a:lnSpc>
                <a:spcPct val="120000"/>
              </a:lnSpc>
            </a:pPr>
            <a:r>
              <a:rPr lang="zh-CN" altLang="en-US" sz="2000" b="0" dirty="0">
                <a:solidFill>
                  <a:srgbClr val="FF0000"/>
                </a:solidFill>
                <a:ea typeface="楷体_GB2312" pitchFamily="49" charset="-122"/>
              </a:rPr>
              <a:t> </a:t>
            </a:r>
            <a:r>
              <a:rPr lang="en-US" altLang="zh-CN" sz="2000" b="0" dirty="0">
                <a:solidFill>
                  <a:srgbClr val="FF0000"/>
                </a:solidFill>
                <a:ea typeface="楷体_GB2312" pitchFamily="49" charset="-122"/>
              </a:rPr>
              <a:t>(cx)</a:t>
            </a:r>
            <a:r>
              <a:rPr lang="zh-CN" altLang="en-US" sz="2000" b="0" dirty="0">
                <a:solidFill>
                  <a:srgbClr val="FF0000"/>
                </a:solidFill>
                <a:ea typeface="楷体_GB2312" pitchFamily="49" charset="-122"/>
              </a:rPr>
              <a:t>：剩下还未比较的字符个数</a:t>
            </a:r>
          </a:p>
        </p:txBody>
      </p:sp>
      <p:sp>
        <p:nvSpPr>
          <p:cNvPr id="8" name="TextBox 7">
            <a:extLst>
              <a:ext uri="{FF2B5EF4-FFF2-40B4-BE49-F238E27FC236}">
                <a16:creationId xmlns:a16="http://schemas.microsoft.com/office/drawing/2014/main" id="{3921191B-34BB-CE4F-93CA-C4BB131A3BC5}"/>
              </a:ext>
            </a:extLst>
          </p:cNvPr>
          <p:cNvSpPr txBox="1"/>
          <p:nvPr/>
        </p:nvSpPr>
        <p:spPr>
          <a:xfrm>
            <a:off x="5508105" y="1232756"/>
            <a:ext cx="2160240" cy="338554"/>
          </a:xfrm>
          <a:prstGeom prst="rect">
            <a:avLst/>
          </a:prstGeom>
          <a:solidFill>
            <a:schemeClr val="bg1"/>
          </a:solidFill>
          <a:ln w="28575">
            <a:solidFill>
              <a:srgbClr val="00B050"/>
            </a:solidFill>
          </a:ln>
        </p:spPr>
        <p:txBody>
          <a:bodyPr wrap="square" rtlCol="0">
            <a:spAutoFit/>
          </a:bodyPr>
          <a:lstStyle/>
          <a:p>
            <a:r>
              <a:rPr lang="zh-CN" altLang="en-US" sz="1600" b="0" dirty="0">
                <a:solidFill>
                  <a:srgbClr val="FF0000"/>
                </a:solidFill>
                <a:ea typeface="楷体_GB2312" pitchFamily="49" charset="-122"/>
              </a:rPr>
              <a:t>用于比较两个字符串</a:t>
            </a:r>
            <a:endParaRPr lang="en-US" altLang="zh-CN" sz="1600" b="0" dirty="0">
              <a:solidFill>
                <a:srgbClr val="FF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89089"/>
          <p:cNvSpPr/>
          <p:nvPr/>
        </p:nvSpPr>
        <p:spPr>
          <a:xfrm>
            <a:off x="1331640" y="991877"/>
            <a:ext cx="5604419" cy="461665"/>
          </a:xfrm>
          <a:prstGeom prst="rect">
            <a:avLst/>
          </a:prstGeom>
          <a:noFill/>
          <a:ln w="12700">
            <a:noFill/>
          </a:ln>
        </p:spPr>
        <p:txBody>
          <a:bodyPr wrap="none" anchor="ctr">
            <a:spAutoFit/>
          </a:bodyPr>
          <a:lstStyle/>
          <a:p>
            <a:pPr eaLnBrk="0" hangingPunct="0">
              <a:lnSpc>
                <a:spcPct val="120000"/>
              </a:lnSpc>
            </a:pPr>
            <a:r>
              <a:rPr lang="zh-CN" altLang="en-US" sz="2000" b="1" dirty="0">
                <a:solidFill>
                  <a:srgbClr val="000000"/>
                </a:solidFill>
                <a:latin typeface="+mn-lt"/>
              </a:rPr>
              <a:t>例：比较两个字符串，找出它们不相匹配的位置</a:t>
            </a:r>
          </a:p>
        </p:txBody>
      </p:sp>
      <p:sp>
        <p:nvSpPr>
          <p:cNvPr id="89092" name="矩形 89091"/>
          <p:cNvSpPr/>
          <p:nvPr/>
        </p:nvSpPr>
        <p:spPr>
          <a:xfrm>
            <a:off x="452120" y="1453542"/>
            <a:ext cx="5308012" cy="4801314"/>
          </a:xfrm>
          <a:prstGeom prst="rect">
            <a:avLst/>
          </a:prstGeom>
          <a:noFill/>
          <a:ln w="12700">
            <a:noFill/>
          </a:ln>
        </p:spPr>
        <p:txBody>
          <a:bodyPr wrap="square">
            <a:spAutoFit/>
          </a:bodyPr>
          <a:lstStyle/>
          <a:p>
            <a:pPr eaLnBrk="0" hangingPunct="0"/>
            <a:r>
              <a:rPr lang="en-US" altLang="zh-CN" sz="1800" b="0" dirty="0">
                <a:solidFill>
                  <a:srgbClr val="000000"/>
                </a:solidFill>
                <a:latin typeface="+mn-lt"/>
              </a:rPr>
              <a:t>data segment</a:t>
            </a:r>
          </a:p>
          <a:p>
            <a:pPr eaLnBrk="0" hangingPunct="0"/>
            <a:r>
              <a:rPr lang="en-US" altLang="zh-CN" sz="1800" b="0" dirty="0">
                <a:solidFill>
                  <a:srgbClr val="000000"/>
                </a:solidFill>
                <a:latin typeface="+mn-lt"/>
              </a:rPr>
              <a:t>	string1 </a:t>
            </a:r>
            <a:r>
              <a:rPr lang="en-US" altLang="zh-CN" sz="1800" b="0" dirty="0" err="1">
                <a:solidFill>
                  <a:srgbClr val="000000"/>
                </a:solidFill>
                <a:latin typeface="+mn-lt"/>
              </a:rPr>
              <a:t>db</a:t>
            </a:r>
            <a:r>
              <a:rPr lang="en-US" altLang="zh-CN" sz="1800" b="0" dirty="0">
                <a:solidFill>
                  <a:srgbClr val="000000"/>
                </a:solidFill>
                <a:latin typeface="+mn-lt"/>
              </a:rPr>
              <a:t> 'Harbin Institute of Technology', '$'</a:t>
            </a:r>
          </a:p>
          <a:p>
            <a:pPr eaLnBrk="0" hangingPunct="0"/>
            <a:r>
              <a:rPr lang="en-US" altLang="zh-CN" sz="1800" b="0" dirty="0">
                <a:solidFill>
                  <a:srgbClr val="000000"/>
                </a:solidFill>
                <a:latin typeface="+mn-lt"/>
              </a:rPr>
              <a:t>	string2 </a:t>
            </a:r>
            <a:r>
              <a:rPr lang="en-US" altLang="zh-CN" sz="1800" b="0" dirty="0" err="1">
                <a:solidFill>
                  <a:srgbClr val="000000"/>
                </a:solidFill>
                <a:latin typeface="+mn-lt"/>
              </a:rPr>
              <a:t>db</a:t>
            </a:r>
            <a:r>
              <a:rPr lang="en-US" altLang="zh-CN" sz="1800" b="0" dirty="0">
                <a:solidFill>
                  <a:srgbClr val="000000"/>
                </a:solidFill>
                <a:latin typeface="+mn-lt"/>
              </a:rPr>
              <a:t> 'Harbin Institute of Technology', '$'</a:t>
            </a:r>
          </a:p>
          <a:p>
            <a:pPr eaLnBrk="0" hangingPunct="0"/>
            <a:r>
              <a:rPr lang="en-US" altLang="zh-CN" sz="1800" b="0" dirty="0">
                <a:solidFill>
                  <a:srgbClr val="000000"/>
                </a:solidFill>
                <a:latin typeface="+mn-lt"/>
              </a:rPr>
              <a:t>	mess1 </a:t>
            </a:r>
            <a:r>
              <a:rPr lang="en-US" altLang="zh-CN" sz="1800" b="0" dirty="0" err="1">
                <a:solidFill>
                  <a:srgbClr val="000000"/>
                </a:solidFill>
                <a:latin typeface="+mn-lt"/>
              </a:rPr>
              <a:t>db</a:t>
            </a:r>
            <a:r>
              <a:rPr lang="en-US" altLang="zh-CN" sz="1800" b="0" dirty="0">
                <a:solidFill>
                  <a:srgbClr val="000000"/>
                </a:solidFill>
                <a:latin typeface="+mn-lt"/>
              </a:rPr>
              <a:t>  'Match.',13,10,'$'</a:t>
            </a:r>
          </a:p>
          <a:p>
            <a:pPr eaLnBrk="0" hangingPunct="0"/>
            <a:r>
              <a:rPr lang="en-US" altLang="zh-CN" sz="1800" b="0" dirty="0">
                <a:solidFill>
                  <a:srgbClr val="000000"/>
                </a:solidFill>
                <a:latin typeface="+mn-lt"/>
              </a:rPr>
              <a:t>	mess2 </a:t>
            </a:r>
            <a:r>
              <a:rPr lang="en-US" altLang="zh-CN" sz="1800" b="0" dirty="0" err="1">
                <a:solidFill>
                  <a:srgbClr val="000000"/>
                </a:solidFill>
                <a:latin typeface="+mn-lt"/>
              </a:rPr>
              <a:t>db</a:t>
            </a:r>
            <a:r>
              <a:rPr lang="en-US" altLang="zh-CN" sz="1800" b="0" dirty="0">
                <a:solidFill>
                  <a:srgbClr val="000000"/>
                </a:solidFill>
                <a:latin typeface="+mn-lt"/>
              </a:rPr>
              <a:t>  'No Match!',13,10,'$'</a:t>
            </a:r>
          </a:p>
          <a:p>
            <a:pPr eaLnBrk="0" hangingPunct="0"/>
            <a:r>
              <a:rPr lang="en-US" altLang="zh-CN" sz="1800" b="0" dirty="0">
                <a:solidFill>
                  <a:srgbClr val="000000"/>
                </a:solidFill>
                <a:latin typeface="+mn-lt"/>
              </a:rPr>
              <a:t>data ends</a:t>
            </a:r>
          </a:p>
          <a:p>
            <a:pPr eaLnBrk="0" hangingPunct="0"/>
            <a:r>
              <a:rPr lang="en-US" altLang="zh-CN" sz="1800" b="0" dirty="0">
                <a:solidFill>
                  <a:srgbClr val="000000"/>
                </a:solidFill>
                <a:latin typeface="+mn-lt"/>
              </a:rPr>
              <a:t>code segment</a:t>
            </a:r>
          </a:p>
          <a:p>
            <a:pPr eaLnBrk="0" hangingPunct="0"/>
            <a:r>
              <a:rPr lang="en-US" altLang="zh-CN" sz="1800" b="0" dirty="0">
                <a:solidFill>
                  <a:srgbClr val="000000"/>
                </a:solidFill>
                <a:latin typeface="+mn-lt"/>
              </a:rPr>
              <a:t>	assume </a:t>
            </a:r>
            <a:r>
              <a:rPr lang="en-US" altLang="zh-CN" sz="1800" b="0" dirty="0" err="1">
                <a:solidFill>
                  <a:srgbClr val="000000"/>
                </a:solidFill>
                <a:latin typeface="+mn-lt"/>
              </a:rPr>
              <a:t>cs:code</a:t>
            </a:r>
            <a:r>
              <a:rPr lang="en-US" altLang="zh-CN" sz="1800" b="0" dirty="0">
                <a:solidFill>
                  <a:srgbClr val="000000"/>
                </a:solidFill>
                <a:latin typeface="+mn-lt"/>
              </a:rPr>
              <a:t>, </a:t>
            </a:r>
            <a:r>
              <a:rPr lang="en-US" altLang="zh-CN" sz="1800" b="0" dirty="0" err="1">
                <a:solidFill>
                  <a:srgbClr val="000000"/>
                </a:solidFill>
                <a:latin typeface="+mn-lt"/>
              </a:rPr>
              <a:t>ds:data</a:t>
            </a:r>
            <a:r>
              <a:rPr lang="en-US" altLang="zh-CN" sz="1800" b="0" dirty="0">
                <a:solidFill>
                  <a:srgbClr val="000000"/>
                </a:solidFill>
                <a:latin typeface="+mn-lt"/>
              </a:rPr>
              <a:t>, </a:t>
            </a:r>
            <a:r>
              <a:rPr lang="en-US" altLang="zh-CN" sz="1800" b="0" dirty="0" err="1">
                <a:solidFill>
                  <a:srgbClr val="000000"/>
                </a:solidFill>
                <a:latin typeface="+mn-lt"/>
              </a:rPr>
              <a:t>es:data</a:t>
            </a:r>
            <a:endParaRPr lang="en-US" altLang="zh-CN" sz="1800" b="0" dirty="0">
              <a:solidFill>
                <a:srgbClr val="000000"/>
              </a:solidFill>
              <a:latin typeface="+mn-lt"/>
            </a:endParaRPr>
          </a:p>
          <a:p>
            <a:pPr eaLnBrk="0" hangingPunct="0"/>
            <a:r>
              <a:rPr lang="en-US" altLang="zh-CN" sz="1800" b="0" dirty="0">
                <a:solidFill>
                  <a:srgbClr val="000000"/>
                </a:solidFill>
                <a:latin typeface="+mn-lt"/>
              </a:rPr>
              <a:t>start:</a:t>
            </a:r>
          </a:p>
          <a:p>
            <a:pPr eaLnBrk="0" hangingPunct="0"/>
            <a:r>
              <a:rPr lang="en-US" altLang="zh-CN" sz="1800" b="0" dirty="0">
                <a:solidFill>
                  <a:srgbClr val="000000"/>
                </a:solidFill>
                <a:latin typeface="+mn-lt"/>
              </a:rPr>
              <a:t>	</a:t>
            </a:r>
            <a:r>
              <a:rPr lang="en-US" altLang="zh-CN" sz="1800" b="0" dirty="0" err="1">
                <a:solidFill>
                  <a:srgbClr val="000000"/>
                </a:solidFill>
                <a:latin typeface="+mn-lt"/>
              </a:rPr>
              <a:t>mov</a:t>
            </a:r>
            <a:r>
              <a:rPr lang="en-US" altLang="zh-CN" sz="1800" b="0" dirty="0">
                <a:solidFill>
                  <a:srgbClr val="000000"/>
                </a:solidFill>
                <a:latin typeface="+mn-lt"/>
              </a:rPr>
              <a:t> </a:t>
            </a:r>
            <a:r>
              <a:rPr lang="en-US" altLang="zh-CN" sz="1800" b="0" dirty="0" err="1">
                <a:solidFill>
                  <a:srgbClr val="000000"/>
                </a:solidFill>
                <a:latin typeface="+mn-lt"/>
              </a:rPr>
              <a:t>ax,data</a:t>
            </a:r>
            <a:endParaRPr lang="en-US" altLang="zh-CN" sz="1800" b="0" dirty="0">
              <a:solidFill>
                <a:srgbClr val="000000"/>
              </a:solidFill>
              <a:latin typeface="+mn-lt"/>
            </a:endParaRPr>
          </a:p>
          <a:p>
            <a:pPr eaLnBrk="0" hangingPunct="0"/>
            <a:r>
              <a:rPr lang="en-US" altLang="zh-CN" sz="1800" b="0" dirty="0">
                <a:solidFill>
                  <a:srgbClr val="000000"/>
                </a:solidFill>
                <a:latin typeface="+mn-lt"/>
              </a:rPr>
              <a:t>	</a:t>
            </a:r>
            <a:r>
              <a:rPr lang="en-US" altLang="zh-CN" sz="1800" b="0" dirty="0" err="1">
                <a:solidFill>
                  <a:srgbClr val="000000"/>
                </a:solidFill>
                <a:latin typeface="+mn-lt"/>
              </a:rPr>
              <a:t>mov</a:t>
            </a:r>
            <a:r>
              <a:rPr lang="en-US" altLang="zh-CN" sz="1800" b="0" dirty="0">
                <a:solidFill>
                  <a:srgbClr val="000000"/>
                </a:solidFill>
                <a:latin typeface="+mn-lt"/>
              </a:rPr>
              <a:t> </a:t>
            </a:r>
            <a:r>
              <a:rPr lang="en-US" altLang="zh-CN" sz="1800" b="0" dirty="0" err="1">
                <a:solidFill>
                  <a:srgbClr val="000000"/>
                </a:solidFill>
                <a:latin typeface="+mn-lt"/>
              </a:rPr>
              <a:t>ds,ax</a:t>
            </a:r>
            <a:endParaRPr lang="en-US" altLang="zh-CN" sz="1800" b="0" dirty="0">
              <a:solidFill>
                <a:srgbClr val="000000"/>
              </a:solidFill>
              <a:latin typeface="+mn-lt"/>
            </a:endParaRPr>
          </a:p>
          <a:p>
            <a:pPr eaLnBrk="0" hangingPunct="0"/>
            <a:r>
              <a:rPr lang="en-US" altLang="zh-CN" sz="1800" b="0" dirty="0">
                <a:solidFill>
                  <a:srgbClr val="000000"/>
                </a:solidFill>
                <a:latin typeface="+mn-lt"/>
              </a:rPr>
              <a:t>	</a:t>
            </a:r>
            <a:r>
              <a:rPr lang="en-US" altLang="zh-CN" sz="1800" b="0" dirty="0" err="1">
                <a:solidFill>
                  <a:srgbClr val="000000"/>
                </a:solidFill>
                <a:latin typeface="+mn-lt"/>
              </a:rPr>
              <a:t>mov</a:t>
            </a:r>
            <a:r>
              <a:rPr lang="en-US" altLang="zh-CN" sz="1800" b="0" dirty="0">
                <a:solidFill>
                  <a:srgbClr val="000000"/>
                </a:solidFill>
                <a:latin typeface="+mn-lt"/>
              </a:rPr>
              <a:t> </a:t>
            </a:r>
            <a:r>
              <a:rPr lang="en-US" altLang="zh-CN" sz="1800" b="0" dirty="0" err="1">
                <a:solidFill>
                  <a:srgbClr val="000000"/>
                </a:solidFill>
                <a:latin typeface="+mn-lt"/>
              </a:rPr>
              <a:t>es,ax</a:t>
            </a:r>
            <a:endParaRPr lang="en-US" altLang="zh-CN" sz="1800" b="0" dirty="0">
              <a:solidFill>
                <a:srgbClr val="000000"/>
              </a:solidFill>
              <a:latin typeface="+mn-lt"/>
            </a:endParaRPr>
          </a:p>
          <a:p>
            <a:pPr eaLnBrk="0" hangingPunct="0"/>
            <a:r>
              <a:rPr lang="en-US" altLang="zh-CN" sz="1800" b="0" dirty="0">
                <a:solidFill>
                  <a:srgbClr val="000000"/>
                </a:solidFill>
                <a:latin typeface="+mn-lt"/>
              </a:rPr>
              <a:t>	lea si,string1</a:t>
            </a:r>
          </a:p>
          <a:p>
            <a:pPr eaLnBrk="0" hangingPunct="0"/>
            <a:r>
              <a:rPr lang="en-US" altLang="zh-CN" sz="1800" b="0" dirty="0">
                <a:solidFill>
                  <a:srgbClr val="000000"/>
                </a:solidFill>
                <a:latin typeface="+mn-lt"/>
              </a:rPr>
              <a:t>	lea di,string2</a:t>
            </a:r>
          </a:p>
          <a:p>
            <a:pPr eaLnBrk="0" hangingPunct="0"/>
            <a:r>
              <a:rPr lang="en-US" altLang="zh-CN" sz="1800" b="0" dirty="0">
                <a:solidFill>
                  <a:srgbClr val="000000"/>
                </a:solidFill>
                <a:latin typeface="+mn-lt"/>
              </a:rPr>
              <a:t>	</a:t>
            </a:r>
            <a:r>
              <a:rPr lang="en-US" altLang="zh-CN" sz="1800" b="0" dirty="0" err="1">
                <a:solidFill>
                  <a:srgbClr val="000000"/>
                </a:solidFill>
                <a:latin typeface="+mn-lt"/>
              </a:rPr>
              <a:t>cld</a:t>
            </a:r>
            <a:endParaRPr lang="en-US" altLang="zh-CN" sz="1800" b="0" dirty="0">
              <a:solidFill>
                <a:srgbClr val="000000"/>
              </a:solidFill>
              <a:latin typeface="+mn-lt"/>
            </a:endParaRPr>
          </a:p>
          <a:p>
            <a:r>
              <a:rPr lang="en-US" altLang="zh-CN" sz="1800" dirty="0"/>
              <a:t>	</a:t>
            </a:r>
            <a:r>
              <a:rPr lang="en-US" altLang="zh-CN" sz="1800" b="0" dirty="0" err="1"/>
              <a:t>mov</a:t>
            </a:r>
            <a:r>
              <a:rPr lang="en-US" altLang="zh-CN" sz="1800" b="0" dirty="0"/>
              <a:t> cx, 30</a:t>
            </a:r>
          </a:p>
          <a:p>
            <a:r>
              <a:rPr lang="en-US" altLang="zh-CN" sz="1800" b="0" dirty="0"/>
              <a:t>	</a:t>
            </a:r>
            <a:r>
              <a:rPr lang="en-US" altLang="zh-CN" sz="1800" b="0" dirty="0" err="1"/>
              <a:t>repz</a:t>
            </a:r>
            <a:r>
              <a:rPr lang="en-US" altLang="zh-CN" sz="1800" b="0" dirty="0"/>
              <a:t> </a:t>
            </a:r>
            <a:r>
              <a:rPr lang="en-US" altLang="zh-CN" sz="1800" b="0" dirty="0" err="1"/>
              <a:t>cmpsb</a:t>
            </a:r>
            <a:endParaRPr lang="en-US" altLang="zh-CN" sz="1800" b="0" dirty="0">
              <a:solidFill>
                <a:srgbClr val="000000"/>
              </a:solidFill>
              <a:latin typeface="+mn-lt"/>
            </a:endParaRP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3" name="矩形 2"/>
          <p:cNvSpPr/>
          <p:nvPr/>
        </p:nvSpPr>
        <p:spPr>
          <a:xfrm>
            <a:off x="5940152" y="2780928"/>
            <a:ext cx="3095836" cy="3693319"/>
          </a:xfrm>
          <a:prstGeom prst="rect">
            <a:avLst/>
          </a:prstGeom>
        </p:spPr>
        <p:txBody>
          <a:bodyPr wrap="square">
            <a:spAutoFit/>
          </a:bodyPr>
          <a:lstStyle/>
          <a:p>
            <a:r>
              <a:rPr lang="en-US" altLang="zh-CN" sz="1800" b="0" dirty="0"/>
              <a:t>	</a:t>
            </a:r>
            <a:r>
              <a:rPr lang="en-US" altLang="zh-CN" sz="1800" b="0" dirty="0" err="1"/>
              <a:t>jz</a:t>
            </a:r>
            <a:r>
              <a:rPr lang="en-US" altLang="zh-CN" sz="1800" b="0" dirty="0"/>
              <a:t> match</a:t>
            </a:r>
          </a:p>
          <a:p>
            <a:r>
              <a:rPr lang="en-US" altLang="zh-CN" sz="1800" b="0" dirty="0"/>
              <a:t>	lea dx,mess2</a:t>
            </a:r>
          </a:p>
          <a:p>
            <a:r>
              <a:rPr lang="en-US" altLang="zh-CN" sz="1800" b="0" dirty="0"/>
              <a:t>	</a:t>
            </a:r>
            <a:r>
              <a:rPr lang="en-US" altLang="zh-CN" sz="1800" b="0" dirty="0" err="1"/>
              <a:t>jmp</a:t>
            </a:r>
            <a:r>
              <a:rPr lang="en-US" altLang="zh-CN" sz="1800" b="0" dirty="0"/>
              <a:t> near </a:t>
            </a:r>
            <a:r>
              <a:rPr lang="en-US" altLang="zh-CN" sz="1800" b="0" dirty="0" err="1"/>
              <a:t>ptr</a:t>
            </a:r>
            <a:r>
              <a:rPr lang="en-US" altLang="zh-CN" sz="1800" b="0" dirty="0"/>
              <a:t> </a:t>
            </a:r>
            <a:r>
              <a:rPr lang="en-US" altLang="zh-CN" sz="1800" b="0" dirty="0" err="1"/>
              <a:t>disp</a:t>
            </a:r>
            <a:endParaRPr lang="en-US" altLang="zh-CN" sz="1800" b="0" dirty="0"/>
          </a:p>
          <a:p>
            <a:r>
              <a:rPr lang="en-US" altLang="zh-CN" sz="1800" b="0" dirty="0"/>
              <a:t>match:</a:t>
            </a:r>
          </a:p>
          <a:p>
            <a:r>
              <a:rPr lang="en-US" altLang="zh-CN" sz="1800" b="0" dirty="0"/>
              <a:t>	lea dx,mess1</a:t>
            </a:r>
          </a:p>
          <a:p>
            <a:r>
              <a:rPr lang="en-US" altLang="zh-CN" sz="1800" b="0" dirty="0" err="1"/>
              <a:t>disp</a:t>
            </a:r>
            <a:r>
              <a:rPr lang="en-US" altLang="zh-CN" sz="1800" b="0" dirty="0"/>
              <a:t>:</a:t>
            </a:r>
          </a:p>
          <a:p>
            <a:r>
              <a:rPr lang="en-US" altLang="zh-CN" sz="1800" b="0" dirty="0"/>
              <a:t>	</a:t>
            </a:r>
            <a:r>
              <a:rPr lang="en-US" altLang="zh-CN" sz="1800" b="0" dirty="0" err="1"/>
              <a:t>mov</a:t>
            </a:r>
            <a:r>
              <a:rPr lang="en-US" altLang="zh-CN" sz="1800" b="0" dirty="0"/>
              <a:t> ah,09</a:t>
            </a:r>
          </a:p>
          <a:p>
            <a:r>
              <a:rPr lang="en-US" altLang="zh-CN" sz="1800" b="0" dirty="0"/>
              <a:t>	</a:t>
            </a:r>
            <a:r>
              <a:rPr lang="en-US" altLang="zh-CN" sz="1800" b="0" dirty="0" err="1"/>
              <a:t>int</a:t>
            </a:r>
            <a:r>
              <a:rPr lang="en-US" altLang="zh-CN" sz="1800" b="0" dirty="0"/>
              <a:t> 21h</a:t>
            </a:r>
          </a:p>
          <a:p>
            <a:r>
              <a:rPr lang="en-US" altLang="zh-CN" sz="1800" b="0" dirty="0"/>
              <a:t>    </a:t>
            </a:r>
          </a:p>
          <a:p>
            <a:r>
              <a:rPr lang="en-US" altLang="zh-CN" sz="1800" b="0" dirty="0"/>
              <a:t>	MOV AH,4CH</a:t>
            </a:r>
          </a:p>
          <a:p>
            <a:r>
              <a:rPr lang="en-US" altLang="zh-CN" sz="1800" b="0" dirty="0"/>
              <a:t>	INT 21H</a:t>
            </a:r>
          </a:p>
          <a:p>
            <a:r>
              <a:rPr lang="en-US" altLang="zh-CN" sz="1800" b="0" dirty="0"/>
              <a:t>code ends</a:t>
            </a:r>
          </a:p>
          <a:p>
            <a:r>
              <a:rPr lang="en-US" altLang="zh-CN" sz="1800" b="0" dirty="0"/>
              <a:t>	end start</a:t>
            </a:r>
          </a:p>
        </p:txBody>
      </p:sp>
      <p:sp>
        <p:nvSpPr>
          <p:cNvPr id="7" name="TextBox 6">
            <a:extLst>
              <a:ext uri="{FF2B5EF4-FFF2-40B4-BE49-F238E27FC236}">
                <a16:creationId xmlns:a16="http://schemas.microsoft.com/office/drawing/2014/main" id="{72688CBE-3EBA-DE4B-B01A-B19DFE2B4B3E}"/>
              </a:ext>
            </a:extLst>
          </p:cNvPr>
          <p:cNvSpPr txBox="1"/>
          <p:nvPr/>
        </p:nvSpPr>
        <p:spPr>
          <a:xfrm>
            <a:off x="6300192" y="1712287"/>
            <a:ext cx="2211668" cy="830997"/>
          </a:xfrm>
          <a:prstGeom prst="rect">
            <a:avLst/>
          </a:prstGeom>
          <a:solidFill>
            <a:schemeClr val="bg1"/>
          </a:solidFill>
          <a:ln w="28575">
            <a:solidFill>
              <a:srgbClr val="00B050"/>
            </a:solidFill>
          </a:ln>
        </p:spPr>
        <p:txBody>
          <a:bodyPr wrap="square" rtlCol="0">
            <a:spAutoFit/>
          </a:bodyPr>
          <a:lstStyle/>
          <a:p>
            <a:r>
              <a:rPr lang="zh-CN" altLang="en-US" sz="1600" b="0" dirty="0">
                <a:solidFill>
                  <a:srgbClr val="FF0000"/>
                </a:solidFill>
                <a:ea typeface="楷体_GB2312" pitchFamily="49" charset="-122"/>
              </a:rPr>
              <a:t>显示代码</a:t>
            </a:r>
            <a:endParaRPr lang="en-US" altLang="zh-CN" sz="1600" b="0" dirty="0">
              <a:solidFill>
                <a:srgbClr val="FF0000"/>
              </a:solidFill>
              <a:ea typeface="楷体_GB2312" pitchFamily="49" charset="-122"/>
            </a:endParaRPr>
          </a:p>
          <a:p>
            <a:r>
              <a:rPr lang="zh-CN" altLang="en-US" sz="1600" b="0" dirty="0">
                <a:ea typeface="楷体_GB2312" pitchFamily="49" charset="-122"/>
              </a:rPr>
              <a:t>用来在显示器显示字符串的系统功能调用</a:t>
            </a:r>
            <a:endParaRPr lang="en-US" altLang="zh-CN" sz="1600" b="0" dirty="0">
              <a:ea typeface="楷体_GB2312" pitchFamily="49" charset="-122"/>
            </a:endParaRPr>
          </a:p>
        </p:txBody>
      </p:sp>
      <p:sp>
        <p:nvSpPr>
          <p:cNvPr id="2" name="Rectangle 1">
            <a:extLst>
              <a:ext uri="{FF2B5EF4-FFF2-40B4-BE49-F238E27FC236}">
                <a16:creationId xmlns:a16="http://schemas.microsoft.com/office/drawing/2014/main" id="{23109917-474B-A14E-882A-2F1EDC1711BA}"/>
              </a:ext>
            </a:extLst>
          </p:cNvPr>
          <p:cNvSpPr/>
          <p:nvPr/>
        </p:nvSpPr>
        <p:spPr bwMode="auto">
          <a:xfrm>
            <a:off x="5760132" y="2600908"/>
            <a:ext cx="2952328" cy="3276364"/>
          </a:xfrm>
          <a:prstGeom prst="rect">
            <a:avLst/>
          </a:prstGeom>
          <a:noFill/>
          <a:ln w="12700" cap="flat" cmpd="sng" algn="ctr">
            <a:solidFill>
              <a:srgbClr val="00B05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546194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87041"/>
          <p:cNvSpPr/>
          <p:nvPr/>
        </p:nvSpPr>
        <p:spPr>
          <a:xfrm>
            <a:off x="1115616" y="964639"/>
            <a:ext cx="6400800" cy="3693319"/>
          </a:xfrm>
          <a:prstGeom prst="rect">
            <a:avLst/>
          </a:prstGeom>
          <a:noFill/>
          <a:ln w="12700">
            <a:noFill/>
          </a:ln>
        </p:spPr>
        <p:txBody>
          <a:bodyPr anchor="ctr">
            <a:spAutoFit/>
          </a:bodyPr>
          <a:lstStyle/>
          <a:p>
            <a:pPr eaLnBrk="0" hangingPunct="0">
              <a:lnSpc>
                <a:spcPct val="125000"/>
              </a:lnSpc>
            </a:pPr>
            <a:r>
              <a:rPr lang="en-US" altLang="zh-CN" sz="2000" b="0" dirty="0">
                <a:solidFill>
                  <a:srgbClr val="000000"/>
                </a:solidFill>
              </a:rPr>
              <a:t>SCAS </a:t>
            </a:r>
            <a:r>
              <a:rPr lang="zh-CN" altLang="en-US" sz="2000" b="0" dirty="0">
                <a:solidFill>
                  <a:srgbClr val="000000"/>
                </a:solidFill>
              </a:rPr>
              <a:t>串扫描指令：把</a:t>
            </a:r>
            <a:r>
              <a:rPr lang="en-US" altLang="zh-CN" sz="2000" b="0" dirty="0">
                <a:solidFill>
                  <a:srgbClr val="000000"/>
                </a:solidFill>
              </a:rPr>
              <a:t>AL/AX</a:t>
            </a:r>
            <a:r>
              <a:rPr lang="zh-CN" altLang="en-US" sz="2000" b="0" dirty="0">
                <a:solidFill>
                  <a:srgbClr val="000000"/>
                </a:solidFill>
              </a:rPr>
              <a:t>的内容与由目的变址寄存器指向的在附加段中的一个字节或字进行比较。</a:t>
            </a:r>
          </a:p>
          <a:p>
            <a:pPr lvl="1" eaLnBrk="0" hangingPunct="0">
              <a:lnSpc>
                <a:spcPct val="125000"/>
              </a:lnSpc>
            </a:pPr>
            <a:r>
              <a:rPr lang="zh-CN" altLang="en-US" sz="2000" b="0" dirty="0">
                <a:solidFill>
                  <a:srgbClr val="000000"/>
                </a:solidFill>
              </a:rPr>
              <a:t>       </a:t>
            </a:r>
            <a:r>
              <a:rPr lang="en-US" altLang="zh-CN" sz="2000" b="0" dirty="0">
                <a:solidFill>
                  <a:srgbClr val="000000"/>
                </a:solidFill>
              </a:rPr>
              <a:t>SCAS     DST</a:t>
            </a:r>
          </a:p>
          <a:p>
            <a:pPr lvl="1" eaLnBrk="0" hangingPunct="0">
              <a:lnSpc>
                <a:spcPct val="125000"/>
              </a:lnSpc>
            </a:pPr>
            <a:r>
              <a:rPr lang="en-US" altLang="zh-CN" sz="2000" b="0" dirty="0">
                <a:solidFill>
                  <a:srgbClr val="000000"/>
                </a:solidFill>
              </a:rPr>
              <a:t>       SCASB        </a:t>
            </a:r>
            <a:r>
              <a:rPr lang="zh-CN" altLang="en-US" sz="2000" b="0" dirty="0">
                <a:solidFill>
                  <a:srgbClr val="000000"/>
                </a:solidFill>
              </a:rPr>
              <a:t>（字节）</a:t>
            </a:r>
          </a:p>
          <a:p>
            <a:pPr lvl="1" eaLnBrk="0" hangingPunct="0">
              <a:lnSpc>
                <a:spcPct val="125000"/>
              </a:lnSpc>
            </a:pPr>
            <a:r>
              <a:rPr lang="zh-CN" altLang="en-US" sz="2000" b="0" dirty="0">
                <a:solidFill>
                  <a:srgbClr val="000000"/>
                </a:solidFill>
              </a:rPr>
              <a:t>       </a:t>
            </a:r>
            <a:r>
              <a:rPr lang="en-US" altLang="zh-CN" sz="2000" b="0" dirty="0">
                <a:solidFill>
                  <a:srgbClr val="000000"/>
                </a:solidFill>
              </a:rPr>
              <a:t>SCASW       </a:t>
            </a:r>
            <a:r>
              <a:rPr lang="zh-CN" altLang="en-US" sz="2000" b="0" dirty="0">
                <a:solidFill>
                  <a:srgbClr val="000000"/>
                </a:solidFill>
              </a:rPr>
              <a:t>（字）</a:t>
            </a:r>
          </a:p>
          <a:p>
            <a:pPr lvl="1" eaLnBrk="0" hangingPunct="0">
              <a:lnSpc>
                <a:spcPct val="125000"/>
              </a:lnSpc>
            </a:pPr>
            <a:endParaRPr lang="zh-CN" altLang="en-US" sz="2000" b="0" dirty="0">
              <a:solidFill>
                <a:srgbClr val="000000"/>
              </a:solidFill>
            </a:endParaRPr>
          </a:p>
          <a:p>
            <a:pPr eaLnBrk="0" hangingPunct="0">
              <a:lnSpc>
                <a:spcPct val="140000"/>
              </a:lnSpc>
            </a:pPr>
            <a:r>
              <a:rPr lang="zh-CN" altLang="en-US" sz="2000" b="0" dirty="0">
                <a:solidFill>
                  <a:srgbClr val="000000"/>
                </a:solidFill>
              </a:rPr>
              <a:t>执行操作：   </a:t>
            </a:r>
          </a:p>
          <a:p>
            <a:pPr eaLnBrk="0" hangingPunct="0">
              <a:lnSpc>
                <a:spcPct val="140000"/>
              </a:lnSpc>
            </a:pPr>
            <a:r>
              <a:rPr lang="zh-CN" altLang="en-US" sz="2000" b="0" dirty="0">
                <a:solidFill>
                  <a:srgbClr val="000000"/>
                </a:solidFill>
              </a:rPr>
              <a:t>            字节操作：</a:t>
            </a:r>
            <a:r>
              <a:rPr lang="en-US" altLang="zh-CN" sz="2000" b="0" dirty="0">
                <a:solidFill>
                  <a:srgbClr val="000000"/>
                </a:solidFill>
              </a:rPr>
              <a:t>(AL) - ((DI)),  (DI)</a:t>
            </a:r>
            <a:r>
              <a:rPr lang="en-US" altLang="zh-CN" sz="2000" b="0" dirty="0">
                <a:solidFill>
                  <a:srgbClr val="000000"/>
                </a:solidFill>
                <a:latin typeface="宋体" panose="02010600030101010101" pitchFamily="2" charset="-122"/>
              </a:rPr>
              <a:t>←</a:t>
            </a:r>
            <a:r>
              <a:rPr lang="en-US" altLang="zh-CN" sz="2000" b="0" dirty="0">
                <a:solidFill>
                  <a:srgbClr val="000000"/>
                </a:solidFill>
              </a:rPr>
              <a:t>(DI)</a:t>
            </a:r>
            <a:r>
              <a:rPr lang="en-US" altLang="zh-CN" sz="2000" b="0" dirty="0">
                <a:solidFill>
                  <a:srgbClr val="000000"/>
                </a:solidFill>
                <a:latin typeface="宋体" panose="02010600030101010101" pitchFamily="2" charset="-122"/>
              </a:rPr>
              <a:t>±</a:t>
            </a:r>
            <a:r>
              <a:rPr lang="en-US" altLang="zh-CN" sz="2000" b="0" dirty="0">
                <a:solidFill>
                  <a:srgbClr val="000000"/>
                </a:solidFill>
              </a:rPr>
              <a:t>1</a:t>
            </a:r>
          </a:p>
          <a:p>
            <a:pPr eaLnBrk="0" hangingPunct="0">
              <a:lnSpc>
                <a:spcPct val="140000"/>
              </a:lnSpc>
            </a:pPr>
            <a:r>
              <a:rPr lang="en-US" altLang="zh-CN" sz="2000" b="0" dirty="0">
                <a:solidFill>
                  <a:srgbClr val="000000"/>
                </a:solidFill>
              </a:rPr>
              <a:t>             </a:t>
            </a:r>
            <a:r>
              <a:rPr lang="zh-CN" altLang="en-US" sz="2000" b="0" dirty="0">
                <a:solidFill>
                  <a:srgbClr val="000000"/>
                </a:solidFill>
              </a:rPr>
              <a:t>字操作：    </a:t>
            </a:r>
            <a:r>
              <a:rPr lang="en-US" altLang="zh-CN" sz="2000" b="0" dirty="0">
                <a:solidFill>
                  <a:srgbClr val="000000"/>
                </a:solidFill>
              </a:rPr>
              <a:t>(AX) - ((DI)),  (DI)</a:t>
            </a:r>
            <a:r>
              <a:rPr lang="en-US" altLang="zh-CN" sz="2000" b="0" dirty="0">
                <a:solidFill>
                  <a:srgbClr val="000000"/>
                </a:solidFill>
                <a:latin typeface="宋体" panose="02010600030101010101" pitchFamily="2" charset="-122"/>
              </a:rPr>
              <a:t>←</a:t>
            </a:r>
            <a:r>
              <a:rPr lang="en-US" altLang="zh-CN" sz="2000" b="0" dirty="0">
                <a:solidFill>
                  <a:srgbClr val="000000"/>
                </a:solidFill>
              </a:rPr>
              <a:t>(DI)</a:t>
            </a:r>
            <a:r>
              <a:rPr lang="en-US" altLang="zh-CN" sz="2000" b="0" dirty="0">
                <a:solidFill>
                  <a:srgbClr val="000000"/>
                </a:solidFill>
                <a:latin typeface="宋体" panose="02010600030101010101" pitchFamily="2" charset="-122"/>
              </a:rPr>
              <a:t>±</a:t>
            </a:r>
            <a:r>
              <a:rPr lang="en-US" altLang="zh-CN" sz="2000" b="0" dirty="0">
                <a:solidFill>
                  <a:srgbClr val="000000"/>
                </a:solidFill>
              </a:rPr>
              <a:t>2</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
        <p:nvSpPr>
          <p:cNvPr id="4" name="TextBox 3">
            <a:extLst>
              <a:ext uri="{FF2B5EF4-FFF2-40B4-BE49-F238E27FC236}">
                <a16:creationId xmlns:a16="http://schemas.microsoft.com/office/drawing/2014/main" id="{51103B6F-DB3D-9541-9C9A-778902573CBD}"/>
              </a:ext>
            </a:extLst>
          </p:cNvPr>
          <p:cNvSpPr txBox="1"/>
          <p:nvPr/>
        </p:nvSpPr>
        <p:spPr>
          <a:xfrm>
            <a:off x="6340856" y="2276872"/>
            <a:ext cx="2351119" cy="584775"/>
          </a:xfrm>
          <a:prstGeom prst="rect">
            <a:avLst/>
          </a:prstGeom>
          <a:solidFill>
            <a:schemeClr val="bg1"/>
          </a:solidFill>
          <a:ln w="28575">
            <a:solidFill>
              <a:srgbClr val="00B050"/>
            </a:solidFill>
          </a:ln>
        </p:spPr>
        <p:txBody>
          <a:bodyPr wrap="square" rtlCol="0">
            <a:spAutoFit/>
          </a:bodyPr>
          <a:lstStyle/>
          <a:p>
            <a:r>
              <a:rPr lang="zh-CN" altLang="en-US" sz="1600" b="0" dirty="0">
                <a:solidFill>
                  <a:srgbClr val="FF0000"/>
                </a:solidFill>
                <a:ea typeface="楷体_GB2312" pitchFamily="49" charset="-122"/>
              </a:rPr>
              <a:t>可用于从一个字符串中查找一个指定的字符</a:t>
            </a:r>
            <a:endParaRPr lang="en-US" altLang="zh-CN" sz="1600" b="0" dirty="0">
              <a:solidFill>
                <a:srgbClr val="FF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框 88065"/>
          <p:cNvSpPr txBox="1"/>
          <p:nvPr/>
        </p:nvSpPr>
        <p:spPr>
          <a:xfrm>
            <a:off x="790302" y="1176278"/>
            <a:ext cx="5867400" cy="2862322"/>
          </a:xfrm>
          <a:prstGeom prst="rect">
            <a:avLst/>
          </a:prstGeom>
          <a:noFill/>
          <a:ln w="9525">
            <a:noFill/>
          </a:ln>
        </p:spPr>
        <p:txBody>
          <a:bodyPr>
            <a:spAutoFit/>
          </a:bodyPr>
          <a:lstStyle/>
          <a:p>
            <a:pPr algn="just" eaLnBrk="0" hangingPunct="0"/>
            <a:r>
              <a:rPr lang="zh-CN" altLang="en-US" sz="2000" b="0" dirty="0">
                <a:solidFill>
                  <a:srgbClr val="000000"/>
                </a:solidFill>
                <a:latin typeface="+mn-lt"/>
              </a:rPr>
              <a:t>例：从一个字符串中查找一个指定的字符“</a:t>
            </a:r>
            <a:r>
              <a:rPr lang="en-US" altLang="zh-CN" sz="2000" b="0" dirty="0">
                <a:solidFill>
                  <a:srgbClr val="000000"/>
                </a:solidFill>
                <a:latin typeface="+mn-lt"/>
              </a:rPr>
              <a:t>T</a:t>
            </a:r>
            <a:r>
              <a:rPr lang="zh-CN" altLang="en-US" sz="2000" b="0" dirty="0">
                <a:solidFill>
                  <a:srgbClr val="000000"/>
                </a:solidFill>
                <a:latin typeface="+mn-lt"/>
              </a:rPr>
              <a:t>”</a:t>
            </a:r>
          </a:p>
          <a:p>
            <a:pPr lvl="4" algn="just" eaLnBrk="0" hangingPunct="0"/>
            <a:endParaRPr lang="zh-CN" altLang="en-US" sz="2000" b="0" i="1" dirty="0">
              <a:solidFill>
                <a:srgbClr val="000000"/>
              </a:solidFill>
              <a:latin typeface="+mn-lt"/>
            </a:endParaRPr>
          </a:p>
          <a:p>
            <a:pPr lvl="1" algn="just" eaLnBrk="0" hangingPunct="0"/>
            <a:r>
              <a:rPr lang="zh-CN" altLang="en-US" sz="2000" b="0" dirty="0">
                <a:solidFill>
                  <a:srgbClr val="000000"/>
                </a:solidFill>
                <a:latin typeface="+mn-lt"/>
              </a:rPr>
              <a:t> </a:t>
            </a:r>
            <a:r>
              <a:rPr lang="en-US" altLang="zh-CN" sz="2000" b="0" dirty="0">
                <a:solidFill>
                  <a:srgbClr val="000000"/>
                </a:solidFill>
                <a:latin typeface="+mn-lt"/>
              </a:rPr>
              <a:t>mess  </a:t>
            </a:r>
            <a:r>
              <a:rPr lang="en-US" altLang="zh-CN" sz="2000" b="0" dirty="0" err="1">
                <a:solidFill>
                  <a:srgbClr val="000000"/>
                </a:solidFill>
                <a:latin typeface="+mn-lt"/>
              </a:rPr>
              <a:t>db</a:t>
            </a:r>
            <a:r>
              <a:rPr lang="en-US" altLang="zh-CN" sz="2000" b="0" dirty="0">
                <a:solidFill>
                  <a:srgbClr val="000000"/>
                </a:solidFill>
                <a:latin typeface="+mn-lt"/>
              </a:rPr>
              <a:t>  ‘COMPUTER’</a:t>
            </a:r>
          </a:p>
          <a:p>
            <a:pPr lvl="1" algn="just" eaLnBrk="0" hangingPunct="0"/>
            <a:endParaRPr lang="en-US" altLang="zh-CN" sz="2000" b="0" dirty="0">
              <a:solidFill>
                <a:srgbClr val="000000"/>
              </a:solidFill>
              <a:latin typeface="+mn-lt"/>
            </a:endParaRPr>
          </a:p>
          <a:p>
            <a:pPr lvl="1" algn="just" eaLnBrk="0" hangingPunct="0"/>
            <a:r>
              <a:rPr lang="en-US" altLang="zh-CN" sz="2000" b="0" dirty="0">
                <a:solidFill>
                  <a:srgbClr val="000000"/>
                </a:solidFill>
                <a:latin typeface="+mn-lt"/>
              </a:rPr>
              <a:t> lea   di, mess</a:t>
            </a:r>
          </a:p>
          <a:p>
            <a:pPr lvl="1" algn="just" eaLnBrk="0" hangingPunct="0"/>
            <a:r>
              <a:rPr lang="en-US" altLang="zh-CN" sz="2000" b="0" dirty="0">
                <a:solidFill>
                  <a:srgbClr val="000000"/>
                </a:solidFill>
                <a:latin typeface="+mn-lt"/>
              </a:rPr>
              <a:t> </a:t>
            </a:r>
            <a:r>
              <a:rPr lang="en-US" altLang="zh-CN" sz="2000" b="0" dirty="0" err="1">
                <a:solidFill>
                  <a:srgbClr val="000000"/>
                </a:solidFill>
                <a:latin typeface="+mn-lt"/>
              </a:rPr>
              <a:t>mov</a:t>
            </a:r>
            <a:r>
              <a:rPr lang="en-US" altLang="zh-CN" sz="2000" b="0" dirty="0">
                <a:solidFill>
                  <a:srgbClr val="000000"/>
                </a:solidFill>
                <a:latin typeface="+mn-lt"/>
              </a:rPr>
              <a:t>   al, ‘T’</a:t>
            </a:r>
          </a:p>
          <a:p>
            <a:pPr lvl="1" algn="just" eaLnBrk="0" hangingPunct="0"/>
            <a:r>
              <a:rPr lang="en-US" altLang="zh-CN" sz="2000" b="0" dirty="0">
                <a:solidFill>
                  <a:srgbClr val="000000"/>
                </a:solidFill>
                <a:latin typeface="+mn-lt"/>
              </a:rPr>
              <a:t> </a:t>
            </a:r>
            <a:r>
              <a:rPr lang="en-US" altLang="zh-CN" sz="2000" b="0" dirty="0" err="1">
                <a:solidFill>
                  <a:srgbClr val="000000"/>
                </a:solidFill>
                <a:latin typeface="+mn-lt"/>
              </a:rPr>
              <a:t>mov</a:t>
            </a:r>
            <a:r>
              <a:rPr lang="en-US" altLang="zh-CN" sz="2000" b="0" dirty="0">
                <a:solidFill>
                  <a:srgbClr val="000000"/>
                </a:solidFill>
                <a:latin typeface="+mn-lt"/>
              </a:rPr>
              <a:t>   cx, 8</a:t>
            </a:r>
          </a:p>
          <a:p>
            <a:pPr lvl="1" algn="just" eaLnBrk="0" hangingPunct="0"/>
            <a:r>
              <a:rPr lang="en-US" altLang="zh-CN" sz="2000" b="0" dirty="0">
                <a:solidFill>
                  <a:srgbClr val="000000"/>
                </a:solidFill>
                <a:latin typeface="+mn-lt"/>
              </a:rPr>
              <a:t> </a:t>
            </a:r>
            <a:r>
              <a:rPr lang="en-US" altLang="zh-CN" sz="2000" b="0" dirty="0" err="1">
                <a:solidFill>
                  <a:srgbClr val="000000"/>
                </a:solidFill>
                <a:latin typeface="+mn-lt"/>
              </a:rPr>
              <a:t>cld</a:t>
            </a:r>
            <a:endParaRPr lang="en-US" altLang="zh-CN" sz="2000" b="0" dirty="0">
              <a:solidFill>
                <a:srgbClr val="000000"/>
              </a:solidFill>
              <a:latin typeface="+mn-lt"/>
            </a:endParaRPr>
          </a:p>
          <a:p>
            <a:pPr lvl="1" algn="just" eaLnBrk="0" hangingPunct="0"/>
            <a:r>
              <a:rPr lang="en-US" altLang="zh-CN" sz="2000" b="0" dirty="0">
                <a:solidFill>
                  <a:srgbClr val="000000"/>
                </a:solidFill>
                <a:latin typeface="+mn-lt"/>
              </a:rPr>
              <a:t> </a:t>
            </a:r>
            <a:r>
              <a:rPr lang="en-US" altLang="zh-CN" sz="2000" b="0" dirty="0" err="1">
                <a:solidFill>
                  <a:srgbClr val="000000"/>
                </a:solidFill>
                <a:latin typeface="+mn-lt"/>
              </a:rPr>
              <a:t>repne</a:t>
            </a:r>
            <a:r>
              <a:rPr lang="en-US" altLang="zh-CN" sz="2000" b="0" dirty="0">
                <a:solidFill>
                  <a:srgbClr val="000000"/>
                </a:solidFill>
                <a:latin typeface="+mn-lt"/>
              </a:rPr>
              <a:t> </a:t>
            </a:r>
            <a:r>
              <a:rPr lang="en-US" altLang="zh-CN" sz="2000" b="0" dirty="0" err="1">
                <a:solidFill>
                  <a:srgbClr val="000000"/>
                </a:solidFill>
                <a:latin typeface="+mn-lt"/>
              </a:rPr>
              <a:t>scasb</a:t>
            </a:r>
            <a:endParaRPr lang="en-US" altLang="zh-CN" sz="2000" b="0" dirty="0">
              <a:solidFill>
                <a:srgbClr val="000000"/>
              </a:solidFill>
              <a:latin typeface="+mn-lt"/>
            </a:endParaRPr>
          </a:p>
        </p:txBody>
      </p:sp>
      <p:sp>
        <p:nvSpPr>
          <p:cNvPr id="88067" name="矩形 88066"/>
          <p:cNvSpPr/>
          <p:nvPr/>
        </p:nvSpPr>
        <p:spPr>
          <a:xfrm>
            <a:off x="6661150" y="2286000"/>
            <a:ext cx="776288" cy="3048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88068" name="矩形 88067"/>
          <p:cNvSpPr/>
          <p:nvPr/>
        </p:nvSpPr>
        <p:spPr>
          <a:xfrm>
            <a:off x="6661150" y="2590800"/>
            <a:ext cx="776288" cy="3048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88069" name="矩形 88068"/>
          <p:cNvSpPr/>
          <p:nvPr/>
        </p:nvSpPr>
        <p:spPr>
          <a:xfrm>
            <a:off x="6661150" y="2895600"/>
            <a:ext cx="776288" cy="3048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88070" name="矩形 88069"/>
          <p:cNvSpPr/>
          <p:nvPr/>
        </p:nvSpPr>
        <p:spPr>
          <a:xfrm>
            <a:off x="6661150" y="3200400"/>
            <a:ext cx="776288" cy="3048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88071" name="矩形 88070"/>
          <p:cNvSpPr/>
          <p:nvPr/>
        </p:nvSpPr>
        <p:spPr>
          <a:xfrm>
            <a:off x="6661150" y="3505200"/>
            <a:ext cx="776288" cy="3048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88072" name="矩形 88071"/>
          <p:cNvSpPr/>
          <p:nvPr/>
        </p:nvSpPr>
        <p:spPr>
          <a:xfrm>
            <a:off x="6661150" y="3810000"/>
            <a:ext cx="776288" cy="3048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88073" name="矩形 88072"/>
          <p:cNvSpPr/>
          <p:nvPr/>
        </p:nvSpPr>
        <p:spPr>
          <a:xfrm>
            <a:off x="6661150" y="4114800"/>
            <a:ext cx="776288" cy="3048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88074" name="直接连接符 88073"/>
          <p:cNvSpPr/>
          <p:nvPr/>
        </p:nvSpPr>
        <p:spPr>
          <a:xfrm flipV="1">
            <a:off x="6661150" y="2057400"/>
            <a:ext cx="0" cy="228600"/>
          </a:xfrm>
          <a:prstGeom prst="line">
            <a:avLst/>
          </a:prstGeom>
          <a:ln w="12700" cap="sq" cmpd="sng">
            <a:solidFill>
              <a:schemeClr val="bg2"/>
            </a:solidFill>
            <a:prstDash val="solid"/>
            <a:headEnd type="none" w="med" len="med"/>
            <a:tailEnd type="none" w="med" len="med"/>
          </a:ln>
        </p:spPr>
      </p:sp>
      <p:sp>
        <p:nvSpPr>
          <p:cNvPr id="88075" name="直接连接符 88074"/>
          <p:cNvSpPr/>
          <p:nvPr/>
        </p:nvSpPr>
        <p:spPr>
          <a:xfrm flipV="1">
            <a:off x="7437438" y="2057400"/>
            <a:ext cx="0" cy="228600"/>
          </a:xfrm>
          <a:prstGeom prst="line">
            <a:avLst/>
          </a:prstGeom>
          <a:ln w="12700" cap="sq" cmpd="sng">
            <a:solidFill>
              <a:schemeClr val="bg2"/>
            </a:solidFill>
            <a:prstDash val="solid"/>
            <a:headEnd type="none" w="med" len="med"/>
            <a:tailEnd type="none" w="med" len="med"/>
          </a:ln>
        </p:spPr>
      </p:sp>
      <p:sp>
        <p:nvSpPr>
          <p:cNvPr id="88076" name="文本框 88075"/>
          <p:cNvSpPr txBox="1"/>
          <p:nvPr/>
        </p:nvSpPr>
        <p:spPr>
          <a:xfrm>
            <a:off x="6894513" y="2286000"/>
            <a:ext cx="338137"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Lucida Console" panose="020B0609040504020204" pitchFamily="49" charset="0"/>
              </a:rPr>
              <a:t>C</a:t>
            </a:r>
          </a:p>
        </p:txBody>
      </p:sp>
      <p:sp>
        <p:nvSpPr>
          <p:cNvPr id="88077" name="文本框 88076"/>
          <p:cNvSpPr txBox="1"/>
          <p:nvPr/>
        </p:nvSpPr>
        <p:spPr>
          <a:xfrm>
            <a:off x="6896100" y="2590800"/>
            <a:ext cx="338138"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Lucida Console" panose="020B0609040504020204" pitchFamily="49" charset="0"/>
              </a:rPr>
              <a:t>O</a:t>
            </a:r>
          </a:p>
        </p:txBody>
      </p:sp>
      <p:sp>
        <p:nvSpPr>
          <p:cNvPr id="88078" name="文本框 88077"/>
          <p:cNvSpPr txBox="1"/>
          <p:nvPr/>
        </p:nvSpPr>
        <p:spPr>
          <a:xfrm>
            <a:off x="6904038" y="2895600"/>
            <a:ext cx="338137"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Lucida Console" panose="020B0609040504020204" pitchFamily="49" charset="0"/>
              </a:rPr>
              <a:t>M</a:t>
            </a:r>
          </a:p>
        </p:txBody>
      </p:sp>
      <p:sp>
        <p:nvSpPr>
          <p:cNvPr id="88079" name="文本框 88078"/>
          <p:cNvSpPr txBox="1"/>
          <p:nvPr/>
        </p:nvSpPr>
        <p:spPr>
          <a:xfrm>
            <a:off x="6902450" y="3200400"/>
            <a:ext cx="338138"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Lucida Console" panose="020B0609040504020204" pitchFamily="49" charset="0"/>
              </a:rPr>
              <a:t>P</a:t>
            </a:r>
          </a:p>
        </p:txBody>
      </p:sp>
      <p:sp>
        <p:nvSpPr>
          <p:cNvPr id="88080" name="文本框 88079"/>
          <p:cNvSpPr txBox="1"/>
          <p:nvPr/>
        </p:nvSpPr>
        <p:spPr>
          <a:xfrm>
            <a:off x="6902450" y="3505200"/>
            <a:ext cx="338138"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Lucida Console" panose="020B0609040504020204" pitchFamily="49" charset="0"/>
              </a:rPr>
              <a:t>U</a:t>
            </a:r>
          </a:p>
        </p:txBody>
      </p:sp>
      <p:sp>
        <p:nvSpPr>
          <p:cNvPr id="88081" name="文本框 88080"/>
          <p:cNvSpPr txBox="1"/>
          <p:nvPr/>
        </p:nvSpPr>
        <p:spPr>
          <a:xfrm>
            <a:off x="6904038" y="3810000"/>
            <a:ext cx="338137"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Lucida Console" panose="020B0609040504020204" pitchFamily="49" charset="0"/>
              </a:rPr>
              <a:t>T</a:t>
            </a:r>
          </a:p>
        </p:txBody>
      </p:sp>
      <p:sp>
        <p:nvSpPr>
          <p:cNvPr id="88082" name="文本框 88081"/>
          <p:cNvSpPr txBox="1"/>
          <p:nvPr/>
        </p:nvSpPr>
        <p:spPr>
          <a:xfrm>
            <a:off x="6904038" y="4114800"/>
            <a:ext cx="338137"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Lucida Console" panose="020B0609040504020204" pitchFamily="49" charset="0"/>
              </a:rPr>
              <a:t>E</a:t>
            </a:r>
          </a:p>
        </p:txBody>
      </p:sp>
      <p:sp>
        <p:nvSpPr>
          <p:cNvPr id="88083" name="矩形 88082"/>
          <p:cNvSpPr/>
          <p:nvPr/>
        </p:nvSpPr>
        <p:spPr>
          <a:xfrm>
            <a:off x="6661150" y="4419600"/>
            <a:ext cx="776288" cy="3048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88084" name="文本框 88083"/>
          <p:cNvSpPr txBox="1"/>
          <p:nvPr/>
        </p:nvSpPr>
        <p:spPr>
          <a:xfrm>
            <a:off x="6902450" y="4419600"/>
            <a:ext cx="338138"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Lucida Console" panose="020B0609040504020204" pitchFamily="49" charset="0"/>
              </a:rPr>
              <a:t>R</a:t>
            </a:r>
          </a:p>
        </p:txBody>
      </p:sp>
      <p:sp>
        <p:nvSpPr>
          <p:cNvPr id="88085" name="直接连接符 88084"/>
          <p:cNvSpPr/>
          <p:nvPr/>
        </p:nvSpPr>
        <p:spPr>
          <a:xfrm>
            <a:off x="6661150" y="4724400"/>
            <a:ext cx="0" cy="228600"/>
          </a:xfrm>
          <a:prstGeom prst="line">
            <a:avLst/>
          </a:prstGeom>
          <a:ln w="12700" cap="sq" cmpd="sng">
            <a:solidFill>
              <a:schemeClr val="bg2"/>
            </a:solidFill>
            <a:prstDash val="solid"/>
            <a:headEnd type="none" w="med" len="med"/>
            <a:tailEnd type="none" w="med" len="med"/>
          </a:ln>
        </p:spPr>
      </p:sp>
      <p:sp>
        <p:nvSpPr>
          <p:cNvPr id="88086" name="直接连接符 88085"/>
          <p:cNvSpPr/>
          <p:nvPr/>
        </p:nvSpPr>
        <p:spPr>
          <a:xfrm>
            <a:off x="7437438" y="4724400"/>
            <a:ext cx="0" cy="228600"/>
          </a:xfrm>
          <a:prstGeom prst="line">
            <a:avLst/>
          </a:prstGeom>
          <a:ln w="12700" cap="sq" cmpd="sng">
            <a:solidFill>
              <a:schemeClr val="bg2"/>
            </a:solidFill>
            <a:prstDash val="solid"/>
            <a:headEnd type="none" w="med" len="med"/>
            <a:tailEnd type="none" w="med" len="med"/>
          </a:ln>
        </p:spPr>
      </p:sp>
      <p:sp>
        <p:nvSpPr>
          <p:cNvPr id="88087" name="文本框 88086"/>
          <p:cNvSpPr txBox="1"/>
          <p:nvPr/>
        </p:nvSpPr>
        <p:spPr>
          <a:xfrm>
            <a:off x="5667375" y="2209800"/>
            <a:ext cx="1038225" cy="396875"/>
          </a:xfrm>
          <a:prstGeom prst="rect">
            <a:avLst/>
          </a:prstGeom>
          <a:noFill/>
          <a:ln w="12700">
            <a:noFill/>
          </a:ln>
        </p:spPr>
        <p:txBody>
          <a:bodyPr wrap="none" anchor="ctr">
            <a:spAutoFit/>
          </a:bodyPr>
          <a:lstStyle/>
          <a:p>
            <a:pPr algn="ctr" eaLnBrk="0" hangingPunct="0">
              <a:spcBef>
                <a:spcPct val="50000"/>
              </a:spcBef>
            </a:pPr>
            <a:r>
              <a:rPr lang="en-US" altLang="zh-CN" sz="2000" b="1">
                <a:solidFill>
                  <a:srgbClr val="000000"/>
                </a:solidFill>
                <a:latin typeface="Times New Roman" panose="02020603050405020304" pitchFamily="18" charset="0"/>
              </a:rPr>
              <a:t>(</a:t>
            </a:r>
            <a:r>
              <a:rPr lang="en-US" altLang="zh-CN" sz="2000" b="1" err="1">
                <a:solidFill>
                  <a:srgbClr val="000000"/>
                </a:solidFill>
                <a:latin typeface="Lucida Console" panose="020B0609040504020204" pitchFamily="49" charset="0"/>
              </a:rPr>
              <a:t>di</a:t>
            </a:r>
            <a:r>
              <a:rPr lang="en-US" altLang="zh-CN" sz="2000" b="1">
                <a:solidFill>
                  <a:srgbClr val="000000"/>
                </a:solidFill>
                <a:latin typeface="Times New Roman" panose="02020603050405020304" pitchFamily="18" charset="0"/>
              </a:rPr>
              <a:t>)  </a:t>
            </a:r>
            <a:r>
              <a:rPr lang="en-US" altLang="zh-CN" sz="2000" b="1">
                <a:solidFill>
                  <a:srgbClr val="000000"/>
                </a:solidFill>
                <a:latin typeface="Times New Roman" panose="02020603050405020304" pitchFamily="18" charset="0"/>
                <a:sym typeface="Symbol" panose="05050102010706020507" pitchFamily="18" charset="2"/>
              </a:rPr>
              <a:t></a:t>
            </a:r>
            <a:endParaRPr lang="en-US" altLang="zh-CN" sz="2000">
              <a:solidFill>
                <a:srgbClr val="000000"/>
              </a:solidFill>
              <a:latin typeface="Times New Roman" panose="02020603050405020304" pitchFamily="18" charset="0"/>
            </a:endParaRPr>
          </a:p>
        </p:txBody>
      </p:sp>
      <p:sp>
        <p:nvSpPr>
          <p:cNvPr id="88089" name="矩形 88088"/>
          <p:cNvSpPr/>
          <p:nvPr/>
        </p:nvSpPr>
        <p:spPr>
          <a:xfrm>
            <a:off x="955923" y="5060951"/>
            <a:ext cx="4267200" cy="830263"/>
          </a:xfrm>
          <a:prstGeom prst="rect">
            <a:avLst/>
          </a:prstGeom>
          <a:noFill/>
          <a:ln w="12700">
            <a:noFill/>
          </a:ln>
        </p:spPr>
        <p:txBody>
          <a:bodyPr anchor="ctr">
            <a:spAutoFit/>
          </a:bodyPr>
          <a:lstStyle/>
          <a:p>
            <a:pPr eaLnBrk="0" hangingPunct="0">
              <a:lnSpc>
                <a:spcPct val="120000"/>
              </a:lnSpc>
            </a:pPr>
            <a:r>
              <a:rPr lang="en-US" altLang="zh-CN" sz="2000" b="0" dirty="0">
                <a:solidFill>
                  <a:srgbClr val="000000"/>
                </a:solidFill>
                <a:latin typeface="+mn-lt"/>
              </a:rPr>
              <a:t> </a:t>
            </a:r>
            <a:r>
              <a:rPr lang="en-US" altLang="zh-CN" sz="2000" b="0" dirty="0">
                <a:solidFill>
                  <a:srgbClr val="000000"/>
                </a:solidFill>
                <a:latin typeface="+mn-lt"/>
                <a:ea typeface="楷体_GB2312" pitchFamily="49" charset="-122"/>
              </a:rPr>
              <a:t>(di)</a:t>
            </a:r>
            <a:r>
              <a:rPr lang="zh-CN" altLang="en-US" sz="2000" b="0" dirty="0">
                <a:solidFill>
                  <a:srgbClr val="000000"/>
                </a:solidFill>
                <a:latin typeface="+mn-lt"/>
                <a:ea typeface="楷体_GB2312" pitchFamily="49" charset="-122"/>
              </a:rPr>
              <a:t>：相匹配字符的下一个地址</a:t>
            </a:r>
          </a:p>
          <a:p>
            <a:pPr eaLnBrk="0" hangingPunct="0">
              <a:lnSpc>
                <a:spcPct val="120000"/>
              </a:lnSpc>
            </a:pPr>
            <a:r>
              <a:rPr lang="zh-CN" altLang="en-US" sz="2000" b="0" dirty="0">
                <a:solidFill>
                  <a:srgbClr val="000000"/>
                </a:solidFill>
                <a:latin typeface="+mn-lt"/>
                <a:ea typeface="楷体_GB2312" pitchFamily="49" charset="-122"/>
              </a:rPr>
              <a:t> </a:t>
            </a:r>
            <a:r>
              <a:rPr lang="en-US" altLang="zh-CN" sz="2000" b="0" dirty="0">
                <a:solidFill>
                  <a:srgbClr val="000000"/>
                </a:solidFill>
                <a:latin typeface="+mn-lt"/>
                <a:ea typeface="楷体_GB2312" pitchFamily="49" charset="-122"/>
              </a:rPr>
              <a:t>(cx)</a:t>
            </a:r>
            <a:r>
              <a:rPr lang="zh-CN" altLang="en-US" sz="2000" b="0" dirty="0">
                <a:solidFill>
                  <a:srgbClr val="000000"/>
                </a:solidFill>
                <a:latin typeface="+mn-lt"/>
                <a:ea typeface="楷体_GB2312" pitchFamily="49" charset="-122"/>
              </a:rPr>
              <a:t>：剩下还未比较的字符个数</a:t>
            </a:r>
          </a:p>
        </p:txBody>
      </p:sp>
      <p:sp>
        <p:nvSpPr>
          <p:cNvPr id="88090" name="文本框 88089"/>
          <p:cNvSpPr txBox="1"/>
          <p:nvPr/>
        </p:nvSpPr>
        <p:spPr>
          <a:xfrm>
            <a:off x="5658011" y="4077072"/>
            <a:ext cx="1038225" cy="396875"/>
          </a:xfrm>
          <a:prstGeom prst="rect">
            <a:avLst/>
          </a:prstGeom>
          <a:noFill/>
          <a:ln w="12700">
            <a:noFill/>
          </a:ln>
        </p:spPr>
        <p:txBody>
          <a:bodyPr wrap="none" anchor="ctr">
            <a:spAutoFit/>
          </a:bodyPr>
          <a:lstStyle/>
          <a:p>
            <a:pPr algn="ctr" eaLnBrk="0" hangingPunct="0">
              <a:spcBef>
                <a:spcPct val="50000"/>
              </a:spcBef>
            </a:pPr>
            <a:r>
              <a:rPr lang="en-US" altLang="zh-CN" sz="2000" b="1" dirty="0">
                <a:solidFill>
                  <a:srgbClr val="000000"/>
                </a:solidFill>
                <a:latin typeface="Times New Roman" panose="02020603050405020304" pitchFamily="18" charset="0"/>
              </a:rPr>
              <a:t>(</a:t>
            </a:r>
            <a:r>
              <a:rPr lang="en-US" altLang="zh-CN" sz="2000" b="1" dirty="0">
                <a:solidFill>
                  <a:srgbClr val="000000"/>
                </a:solidFill>
                <a:latin typeface="Lucida Console" panose="020B0609040504020204" pitchFamily="49" charset="0"/>
              </a:rPr>
              <a:t>di</a:t>
            </a:r>
            <a:r>
              <a:rPr lang="en-US" altLang="zh-CN"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sym typeface="Symbol" panose="05050102010706020507" pitchFamily="18" charset="2"/>
              </a:rPr>
              <a:t></a:t>
            </a:r>
            <a:endParaRPr lang="en-US" altLang="zh-CN" sz="2000" dirty="0">
              <a:solidFill>
                <a:srgbClr val="000000"/>
              </a:solidFill>
              <a:latin typeface="Times New Roman" panose="02020603050405020304" pitchFamily="18" charset="0"/>
            </a:endParaRPr>
          </a:p>
        </p:txBody>
      </p:sp>
      <p:sp>
        <p:nvSpPr>
          <p:cNvPr id="88091" name="文本框 88090"/>
          <p:cNvSpPr txBox="1"/>
          <p:nvPr/>
        </p:nvSpPr>
        <p:spPr>
          <a:xfrm>
            <a:off x="5544852" y="4419600"/>
            <a:ext cx="1295400" cy="366713"/>
          </a:xfrm>
          <a:prstGeom prst="rect">
            <a:avLst/>
          </a:prstGeom>
          <a:noFill/>
          <a:ln w="12700">
            <a:noFill/>
          </a:ln>
        </p:spPr>
        <p:txBody>
          <a:bodyPr>
            <a:spAutoFit/>
          </a:bodyPr>
          <a:lstStyle/>
          <a:p>
            <a:pPr>
              <a:spcBef>
                <a:spcPct val="50000"/>
              </a:spcBef>
            </a:pPr>
            <a:r>
              <a:rPr lang="zh-CN" altLang="en-US" sz="1800" b="1" dirty="0">
                <a:solidFill>
                  <a:srgbClr val="000000"/>
                </a:solidFill>
                <a:latin typeface="Times New Roman" panose="02020603050405020304" pitchFamily="18" charset="0"/>
              </a:rPr>
              <a:t>（</a:t>
            </a:r>
            <a:r>
              <a:rPr lang="en-US" altLang="zh-CN" sz="1800" b="1" dirty="0">
                <a:solidFill>
                  <a:srgbClr val="000000"/>
                </a:solidFill>
                <a:latin typeface="Times New Roman" panose="02020603050405020304" pitchFamily="18" charset="0"/>
              </a:rPr>
              <a:t>CX)=2</a:t>
            </a:r>
          </a:p>
        </p:txBody>
      </p:sp>
      <p:sp>
        <p:nvSpPr>
          <p:cNvPr id="2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串处理指令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91">
                                            <p:txEl>
                                              <p:pRg st="0" end="0"/>
                                            </p:txEl>
                                          </p:spTgt>
                                        </p:tgtEl>
                                        <p:attrNameLst>
                                          <p:attrName>style.visibility</p:attrName>
                                        </p:attrNameLst>
                                      </p:cBhvr>
                                      <p:to>
                                        <p:strVal val="visible"/>
                                      </p:to>
                                    </p:set>
                                    <p:anim calcmode="lin" valueType="num">
                                      <p:cBhvr additive="base">
                                        <p:cTn id="7" dur="500" fill="hold"/>
                                        <p:tgtEl>
                                          <p:spTgt spid="88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1"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4&amp;5</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的指令系统</a:t>
            </a:r>
          </a:p>
        </p:txBody>
      </p:sp>
      <p:sp>
        <p:nvSpPr>
          <p:cNvPr id="3" name="文本框 2"/>
          <p:cNvSpPr txBox="1"/>
          <p:nvPr/>
        </p:nvSpPr>
        <p:spPr>
          <a:xfrm>
            <a:off x="899592" y="1376772"/>
            <a:ext cx="4824536"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t>8086/8088</a:t>
            </a:r>
            <a:r>
              <a:rPr lang="zh-CN" altLang="en-US" dirty="0"/>
              <a:t>指令概述</a:t>
            </a:r>
          </a:p>
          <a:p>
            <a:pPr marL="342900" indent="-342900">
              <a:lnSpc>
                <a:spcPct val="160000"/>
              </a:lnSpc>
              <a:buClr>
                <a:srgbClr val="FF3300"/>
              </a:buClr>
              <a:buFont typeface="Wingdings" panose="05000000000000000000" charset="0"/>
              <a:buChar char=""/>
            </a:pPr>
            <a:r>
              <a:rPr lang="zh-CN" altLang="en-US" dirty="0"/>
              <a:t>数据传送指令</a:t>
            </a:r>
          </a:p>
          <a:p>
            <a:pPr marL="342900" indent="-342900">
              <a:lnSpc>
                <a:spcPct val="160000"/>
              </a:lnSpc>
              <a:buClr>
                <a:srgbClr val="FF3300"/>
              </a:buClr>
              <a:buFont typeface="Wingdings" panose="05000000000000000000" charset="0"/>
              <a:buChar char=""/>
            </a:pPr>
            <a:r>
              <a:rPr lang="zh-CN" altLang="en-US" dirty="0"/>
              <a:t>算术指令</a:t>
            </a:r>
          </a:p>
          <a:p>
            <a:pPr marL="342900" indent="-342900">
              <a:lnSpc>
                <a:spcPct val="160000"/>
              </a:lnSpc>
              <a:buClr>
                <a:srgbClr val="FF3300"/>
              </a:buClr>
              <a:buFont typeface="Wingdings" panose="05000000000000000000" charset="0"/>
              <a:buChar char=""/>
            </a:pPr>
            <a:r>
              <a:rPr lang="zh-CN" altLang="en-US" dirty="0"/>
              <a:t>逻辑指令</a:t>
            </a:r>
          </a:p>
          <a:p>
            <a:pPr marL="342900" indent="-342900">
              <a:lnSpc>
                <a:spcPct val="160000"/>
              </a:lnSpc>
              <a:buClr>
                <a:srgbClr val="FF3300"/>
              </a:buClr>
              <a:buFont typeface="Wingdings" panose="05000000000000000000" charset="0"/>
              <a:buChar char=""/>
            </a:pPr>
            <a:r>
              <a:rPr lang="zh-CN" altLang="en-US" dirty="0"/>
              <a:t>串处理指令</a:t>
            </a:r>
          </a:p>
          <a:p>
            <a:pPr marL="342900" indent="-342900">
              <a:lnSpc>
                <a:spcPct val="160000"/>
              </a:lnSpc>
              <a:buClr>
                <a:srgbClr val="FF3300"/>
              </a:buClr>
              <a:buFont typeface="Wingdings" panose="05000000000000000000" charset="0"/>
              <a:buChar char=""/>
            </a:pPr>
            <a:r>
              <a:rPr lang="zh-CN" altLang="en-US" dirty="0">
                <a:solidFill>
                  <a:srgbClr val="FF0000"/>
                </a:solidFill>
              </a:rPr>
              <a:t>处理机控制与杂项操作指令</a:t>
            </a:r>
            <a:endParaRPr lang="zh-CN" altLang="en-US" dirty="0">
              <a:solidFill>
                <a:srgbClr val="FF0000"/>
              </a:solidFill>
              <a:sym typeface="+mn-ea"/>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矩形 111617"/>
          <p:cNvSpPr/>
          <p:nvPr/>
        </p:nvSpPr>
        <p:spPr>
          <a:xfrm>
            <a:off x="1752600" y="1232756"/>
            <a:ext cx="5638800" cy="3268587"/>
          </a:xfrm>
          <a:prstGeom prst="rect">
            <a:avLst/>
          </a:prstGeom>
          <a:noFill/>
          <a:ln w="12700">
            <a:noFill/>
          </a:ln>
        </p:spPr>
        <p:txBody>
          <a:bodyPr>
            <a:spAutoFit/>
          </a:bodyPr>
          <a:lstStyle/>
          <a:p>
            <a:pPr>
              <a:spcBef>
                <a:spcPct val="50000"/>
              </a:spcBef>
              <a:buClr>
                <a:schemeClr val="tx2"/>
              </a:buClr>
              <a:buSzPct val="90000"/>
              <a:buFont typeface="Symbol" panose="05050102010706020507" pitchFamily="18" charset="2"/>
              <a:buNone/>
            </a:pPr>
            <a:r>
              <a:rPr lang="zh-CN" altLang="en-US" sz="1800" b="1" dirty="0">
                <a:solidFill>
                  <a:srgbClr val="000000"/>
                </a:solidFill>
                <a:latin typeface="Times New Roman" panose="02020603050405020304" pitchFamily="18" charset="0"/>
                <a:sym typeface="Symbol" panose="05050102010706020507" pitchFamily="18" charset="2"/>
              </a:rPr>
              <a:t>      </a:t>
            </a:r>
            <a:r>
              <a:rPr lang="en-US" altLang="zh-CN" sz="1800" b="1" dirty="0">
                <a:solidFill>
                  <a:srgbClr val="000000"/>
                </a:solidFill>
                <a:latin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sym typeface="Symbol" panose="05050102010706020507" pitchFamily="18" charset="2"/>
              </a:rPr>
              <a:t>   </a:t>
            </a:r>
            <a:r>
              <a:rPr lang="zh-CN" altLang="en-US" b="1" dirty="0">
                <a:solidFill>
                  <a:srgbClr val="000000"/>
                </a:solidFill>
                <a:latin typeface="Times New Roman" panose="02020603050405020304" pitchFamily="18" charset="0"/>
                <a:ea typeface="楷体_GB2312" pitchFamily="49" charset="-122"/>
              </a:rPr>
              <a:t>标志处理指令</a:t>
            </a:r>
          </a:p>
          <a:p>
            <a:pPr>
              <a:spcBef>
                <a:spcPct val="50000"/>
              </a:spcBef>
              <a:buClr>
                <a:schemeClr val="tx2"/>
              </a:buClr>
              <a:buSzPct val="90000"/>
              <a:buFont typeface="Symbol" panose="05050102010706020507" pitchFamily="18" charset="2"/>
              <a:buNone/>
            </a:pPr>
            <a:r>
              <a:rPr lang="zh-CN" altLang="en-US" b="1" dirty="0">
                <a:solidFill>
                  <a:srgbClr val="000000"/>
                </a:solidFill>
                <a:latin typeface="Times New Roman" panose="02020603050405020304" pitchFamily="18" charset="0"/>
                <a:ea typeface="楷体_GB2312" pitchFamily="49" charset="-122"/>
              </a:rPr>
              <a:t>        </a:t>
            </a:r>
            <a:r>
              <a:rPr lang="en-US" altLang="zh-CN" sz="2000" b="1" dirty="0">
                <a:solidFill>
                  <a:srgbClr val="000000"/>
                </a:solidFill>
                <a:latin typeface="Times New Roman" panose="02020603050405020304" pitchFamily="18" charset="0"/>
              </a:rPr>
              <a:t>CLC</a:t>
            </a: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STC</a:t>
            </a: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CMC</a:t>
            </a:r>
            <a:r>
              <a:rPr lang="zh-CN" altLang="en-US" sz="2000" b="1" dirty="0">
                <a:solidFill>
                  <a:srgbClr val="000000"/>
                </a:solidFill>
                <a:latin typeface="Times New Roman" panose="02020603050405020304" pitchFamily="18" charset="0"/>
              </a:rPr>
              <a:t>、</a:t>
            </a:r>
          </a:p>
          <a:p>
            <a:pPr>
              <a:spcBef>
                <a:spcPct val="50000"/>
              </a:spcBef>
              <a:buClr>
                <a:schemeClr val="tx2"/>
              </a:buClr>
              <a:buSzPct val="90000"/>
              <a:buFont typeface="Symbol" panose="05050102010706020507" pitchFamily="18" charset="2"/>
              <a:buNone/>
            </a:pP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CLD</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STD</a:t>
            </a:r>
            <a:r>
              <a:rPr lang="zh-CN" altLang="en-US" sz="2000" b="1" dirty="0">
                <a:solidFill>
                  <a:srgbClr val="000000"/>
                </a:solidFill>
                <a:latin typeface="Times New Roman" panose="02020603050405020304" pitchFamily="18" charset="0"/>
              </a:rPr>
              <a:t>、</a:t>
            </a:r>
          </a:p>
          <a:p>
            <a:pPr>
              <a:spcBef>
                <a:spcPct val="50000"/>
              </a:spcBef>
              <a:buClr>
                <a:schemeClr val="tx2"/>
              </a:buClr>
              <a:buSzPct val="90000"/>
              <a:buFont typeface="Symbol" panose="05050102010706020507" pitchFamily="18" charset="2"/>
              <a:buNone/>
            </a:pP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CLI</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STI</a:t>
            </a:r>
            <a:r>
              <a:rPr lang="en-US" altLang="zh-CN" sz="2000" b="1" dirty="0">
                <a:solidFill>
                  <a:srgbClr val="000000"/>
                </a:solidFill>
                <a:latin typeface="Times New Roman" panose="02020603050405020304" pitchFamily="18" charset="0"/>
                <a:ea typeface="楷体_GB2312" pitchFamily="49" charset="-122"/>
              </a:rPr>
              <a:t> </a:t>
            </a:r>
            <a:r>
              <a:rPr lang="en-US" altLang="zh-CN" sz="2000" b="1" dirty="0">
                <a:solidFill>
                  <a:srgbClr val="000000"/>
                </a:solidFill>
                <a:latin typeface="Times New Roman" panose="02020603050405020304" pitchFamily="18" charset="0"/>
              </a:rPr>
              <a:t> </a:t>
            </a:r>
          </a:p>
          <a:p>
            <a:pPr>
              <a:lnSpc>
                <a:spcPct val="130000"/>
              </a:lnSpc>
              <a:spcBef>
                <a:spcPct val="50000"/>
              </a:spcBef>
            </a:pPr>
            <a:r>
              <a:rPr lang="en-US" altLang="zh-CN" sz="1800" b="1" dirty="0">
                <a:solidFill>
                  <a:srgbClr val="000000"/>
                </a:solidFill>
                <a:latin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sym typeface="Symbol" panose="05050102010706020507" pitchFamily="18" charset="2"/>
              </a:rPr>
              <a:t>   </a:t>
            </a:r>
            <a:r>
              <a:rPr lang="zh-CN" altLang="en-US" b="1" dirty="0">
                <a:solidFill>
                  <a:srgbClr val="000000"/>
                </a:solidFill>
                <a:latin typeface="Times New Roman" panose="02020603050405020304" pitchFamily="18" charset="0"/>
                <a:ea typeface="楷体_GB2312" pitchFamily="49" charset="-122"/>
                <a:sym typeface="Symbol" panose="05050102010706020507" pitchFamily="18" charset="2"/>
              </a:rPr>
              <a:t>其他</a:t>
            </a:r>
            <a:r>
              <a:rPr lang="zh-CN" altLang="en-US" b="1" dirty="0">
                <a:solidFill>
                  <a:srgbClr val="000000"/>
                </a:solidFill>
                <a:latin typeface="Times New Roman" panose="02020603050405020304" pitchFamily="18" charset="0"/>
                <a:ea typeface="楷体_GB2312" pitchFamily="49" charset="-122"/>
              </a:rPr>
              <a:t>处理机控制与杂项操作指令</a:t>
            </a:r>
          </a:p>
          <a:p>
            <a:pPr>
              <a:lnSpc>
                <a:spcPct val="130000"/>
              </a:lnSpc>
              <a:spcBef>
                <a:spcPct val="50000"/>
              </a:spcBef>
            </a:pPr>
            <a:r>
              <a:rPr lang="zh-CN" altLang="en-US" b="1" dirty="0">
                <a:solidFill>
                  <a:srgbClr val="000000"/>
                </a:solidFill>
                <a:latin typeface="Times New Roman" panose="02020603050405020304" pitchFamily="18" charset="0"/>
                <a:ea typeface="楷体_GB2312" pitchFamily="49" charset="-122"/>
              </a:rPr>
              <a:t>         </a:t>
            </a:r>
            <a:r>
              <a:rPr lang="en-US" altLang="zh-CN" sz="2000" b="1" dirty="0">
                <a:solidFill>
                  <a:srgbClr val="000000"/>
                </a:solidFill>
                <a:latin typeface="Times New Roman" panose="02020603050405020304" pitchFamily="18" charset="0"/>
              </a:rPr>
              <a:t>NOP</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HLT</a:t>
            </a:r>
            <a:endParaRPr lang="en-US" altLang="zh-CN" sz="2000" b="1" dirty="0">
              <a:solidFill>
                <a:srgbClr val="000000"/>
              </a:solidFill>
              <a:latin typeface="Times New Roman" panose="02020603050405020304" pitchFamily="18" charset="0"/>
              <a:ea typeface="楷体_GB2312" pitchFamily="49"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处理机控制与杂项操作指令</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7" name="Rectangle 5"/>
          <p:cNvSpPr>
            <a:spLocks noChangeArrowheads="1"/>
          </p:cNvSpPr>
          <p:nvPr/>
        </p:nvSpPr>
        <p:spPr bwMode="auto">
          <a:xfrm>
            <a:off x="831850" y="2478088"/>
            <a:ext cx="7513638" cy="34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p>
            <a:pPr eaLnBrk="0" hangingPunct="0">
              <a:spcBef>
                <a:spcPct val="0"/>
              </a:spcBef>
            </a:pPr>
            <a:r>
              <a:rPr kumimoji="0" lang="en-US" altLang="zh-CN" sz="2400" b="0" dirty="0">
                <a:latin typeface="+mn-lt"/>
                <a:ea typeface="华文宋体" panose="02010600040101010101" pitchFamily="2" charset="-122"/>
              </a:rPr>
              <a:t>CLC	</a:t>
            </a:r>
            <a:r>
              <a:rPr kumimoji="0" lang="zh-CN" altLang="en-US" sz="2400" b="0" dirty="0">
                <a:latin typeface="+mn-lt"/>
                <a:ea typeface="华文宋体" panose="02010600040101010101" pitchFamily="2" charset="-122"/>
              </a:rPr>
              <a:t>进位位置</a:t>
            </a:r>
            <a:r>
              <a:rPr kumimoji="0" lang="en-US" altLang="zh-CN" sz="2400" b="0" dirty="0">
                <a:latin typeface="+mn-lt"/>
                <a:ea typeface="华文宋体" panose="02010600040101010101" pitchFamily="2" charset="-122"/>
              </a:rPr>
              <a:t>0</a:t>
            </a:r>
            <a:r>
              <a:rPr kumimoji="0" lang="zh-CN" altLang="en-US" sz="2400" b="0" dirty="0">
                <a:latin typeface="+mn-lt"/>
                <a:ea typeface="华文宋体" panose="02010600040101010101" pitchFamily="2" charset="-122"/>
              </a:rPr>
              <a:t>指令                     ；</a:t>
            </a:r>
            <a:r>
              <a:rPr kumimoji="0" lang="en-US" altLang="zh-CN" sz="2400" b="0" dirty="0">
                <a:latin typeface="+mn-lt"/>
                <a:ea typeface="华文宋体" panose="02010600040101010101" pitchFamily="2" charset="-122"/>
              </a:rPr>
              <a:t>CF ← 0</a:t>
            </a:r>
          </a:p>
          <a:p>
            <a:pPr eaLnBrk="0" hangingPunct="0"/>
            <a:r>
              <a:rPr lang="en-US" altLang="zh-CN" b="0" dirty="0">
                <a:latin typeface="+mn-lt"/>
                <a:ea typeface="华文宋体" panose="02010600040101010101" pitchFamily="2" charset="-122"/>
              </a:rPr>
              <a:t>STC	</a:t>
            </a:r>
            <a:r>
              <a:rPr lang="zh-CN" altLang="en-US" b="0" dirty="0">
                <a:latin typeface="+mn-lt"/>
                <a:ea typeface="华文宋体" panose="02010600040101010101" pitchFamily="2" charset="-122"/>
              </a:rPr>
              <a:t>进位位置</a:t>
            </a:r>
            <a:r>
              <a:rPr lang="en-US" altLang="zh-CN" b="0" dirty="0">
                <a:latin typeface="+mn-lt"/>
                <a:ea typeface="华文宋体" panose="02010600040101010101" pitchFamily="2" charset="-122"/>
              </a:rPr>
              <a:t>1</a:t>
            </a:r>
            <a:r>
              <a:rPr lang="zh-CN" altLang="en-US" b="0" dirty="0">
                <a:latin typeface="+mn-lt"/>
                <a:ea typeface="华文宋体" panose="02010600040101010101" pitchFamily="2" charset="-122"/>
              </a:rPr>
              <a:t>指令                     ；</a:t>
            </a:r>
            <a:r>
              <a:rPr lang="en-US" altLang="zh-CN" b="0" dirty="0">
                <a:latin typeface="+mn-lt"/>
                <a:ea typeface="华文宋体" panose="02010600040101010101" pitchFamily="2" charset="-122"/>
              </a:rPr>
              <a:t>CF ← 1</a:t>
            </a:r>
          </a:p>
          <a:p>
            <a:pPr eaLnBrk="0" hangingPunct="0">
              <a:spcBef>
                <a:spcPct val="0"/>
              </a:spcBef>
            </a:pPr>
            <a:r>
              <a:rPr kumimoji="0" lang="en-US" altLang="zh-CN" sz="2400" b="0" dirty="0">
                <a:latin typeface="+mn-lt"/>
                <a:ea typeface="华文宋体" panose="02010600040101010101" pitchFamily="2" charset="-122"/>
              </a:rPr>
              <a:t>CMC	</a:t>
            </a:r>
            <a:r>
              <a:rPr kumimoji="0" lang="zh-CN" altLang="en-US" sz="2400" b="0" dirty="0">
                <a:latin typeface="+mn-lt"/>
                <a:ea typeface="华文宋体" panose="02010600040101010101" pitchFamily="2" charset="-122"/>
              </a:rPr>
              <a:t>进位位求反指令                   ；</a:t>
            </a:r>
            <a:r>
              <a:rPr kumimoji="0" lang="en-US" altLang="zh-CN" sz="2400" b="0" dirty="0">
                <a:latin typeface="+mn-lt"/>
                <a:ea typeface="华文宋体" panose="02010600040101010101" pitchFamily="2" charset="-122"/>
              </a:rPr>
              <a:t>CF ← Not(CF)</a:t>
            </a:r>
          </a:p>
          <a:p>
            <a:pPr eaLnBrk="0" hangingPunct="0">
              <a:spcBef>
                <a:spcPct val="0"/>
              </a:spcBef>
            </a:pPr>
            <a:r>
              <a:rPr kumimoji="0" lang="en-US" altLang="zh-CN" sz="2400" b="0" dirty="0">
                <a:latin typeface="+mn-lt"/>
                <a:ea typeface="华文宋体" panose="02010600040101010101" pitchFamily="2" charset="-122"/>
              </a:rPr>
              <a:t>CLD	</a:t>
            </a:r>
            <a:r>
              <a:rPr kumimoji="0" lang="zh-CN" altLang="en-US" sz="2400" b="0" dirty="0">
                <a:latin typeface="+mn-lt"/>
                <a:ea typeface="华文宋体" panose="02010600040101010101" pitchFamily="2" charset="-122"/>
              </a:rPr>
              <a:t>方向标志位置</a:t>
            </a:r>
            <a:r>
              <a:rPr kumimoji="0" lang="en-US" altLang="zh-CN" sz="2400" b="0" dirty="0">
                <a:latin typeface="+mn-lt"/>
                <a:ea typeface="华文宋体" panose="02010600040101010101" pitchFamily="2" charset="-122"/>
              </a:rPr>
              <a:t>0</a:t>
            </a:r>
            <a:r>
              <a:rPr kumimoji="0" lang="zh-CN" altLang="en-US" sz="2400" b="0" dirty="0">
                <a:latin typeface="+mn-lt"/>
                <a:ea typeface="华文宋体" panose="02010600040101010101" pitchFamily="2" charset="-122"/>
              </a:rPr>
              <a:t>指令             ；</a:t>
            </a:r>
            <a:r>
              <a:rPr kumimoji="0" lang="en-US" altLang="zh-CN" sz="2400" b="0" dirty="0">
                <a:latin typeface="+mn-lt"/>
                <a:ea typeface="华文宋体" panose="02010600040101010101" pitchFamily="2" charset="-122"/>
              </a:rPr>
              <a:t>DF ← 0</a:t>
            </a:r>
          </a:p>
          <a:p>
            <a:pPr eaLnBrk="0" hangingPunct="0">
              <a:spcBef>
                <a:spcPct val="0"/>
              </a:spcBef>
            </a:pPr>
            <a:r>
              <a:rPr kumimoji="0" lang="en-US" altLang="zh-CN" sz="2400" b="0" dirty="0">
                <a:latin typeface="+mn-lt"/>
                <a:ea typeface="华文宋体" panose="02010600040101010101" pitchFamily="2" charset="-122"/>
              </a:rPr>
              <a:t>STD	</a:t>
            </a:r>
            <a:r>
              <a:rPr kumimoji="0" lang="zh-CN" altLang="en-US" sz="2400" b="0" dirty="0">
                <a:latin typeface="+mn-lt"/>
                <a:ea typeface="华文宋体" panose="02010600040101010101" pitchFamily="2" charset="-122"/>
              </a:rPr>
              <a:t>方向标志位置</a:t>
            </a:r>
            <a:r>
              <a:rPr kumimoji="0" lang="en-US" altLang="zh-CN" sz="2400" b="0" dirty="0">
                <a:latin typeface="+mn-lt"/>
                <a:ea typeface="华文宋体" panose="02010600040101010101" pitchFamily="2" charset="-122"/>
              </a:rPr>
              <a:t>1</a:t>
            </a:r>
            <a:r>
              <a:rPr kumimoji="0" lang="zh-CN" altLang="en-US" sz="2400" b="0" dirty="0">
                <a:latin typeface="+mn-lt"/>
                <a:ea typeface="华文宋体" panose="02010600040101010101" pitchFamily="2" charset="-122"/>
              </a:rPr>
              <a:t>指令             ；</a:t>
            </a:r>
            <a:r>
              <a:rPr kumimoji="0" lang="en-US" altLang="zh-CN" sz="2400" b="0" dirty="0">
                <a:latin typeface="+mn-lt"/>
                <a:ea typeface="华文宋体" panose="02010600040101010101" pitchFamily="2" charset="-122"/>
              </a:rPr>
              <a:t>DF ← 1</a:t>
            </a:r>
          </a:p>
          <a:p>
            <a:pPr eaLnBrk="0" hangingPunct="0">
              <a:spcBef>
                <a:spcPct val="0"/>
              </a:spcBef>
            </a:pPr>
            <a:r>
              <a:rPr kumimoji="0" lang="en-US" altLang="zh-CN" sz="2400" b="0" dirty="0">
                <a:latin typeface="+mn-lt"/>
                <a:ea typeface="华文宋体" panose="02010600040101010101" pitchFamily="2" charset="-122"/>
              </a:rPr>
              <a:t>CLI	</a:t>
            </a:r>
            <a:r>
              <a:rPr kumimoji="0" lang="zh-CN" altLang="en-US" sz="2400" b="0" dirty="0">
                <a:latin typeface="+mn-lt"/>
                <a:ea typeface="华文宋体" panose="02010600040101010101" pitchFamily="2" charset="-122"/>
              </a:rPr>
              <a:t>中断标志位置</a:t>
            </a:r>
            <a:r>
              <a:rPr kumimoji="0" lang="en-US" altLang="zh-CN" sz="2400" b="0" dirty="0">
                <a:latin typeface="+mn-lt"/>
                <a:ea typeface="华文宋体" panose="02010600040101010101" pitchFamily="2" charset="-122"/>
              </a:rPr>
              <a:t>0</a:t>
            </a:r>
            <a:r>
              <a:rPr kumimoji="0" lang="zh-CN" altLang="en-US" sz="2400" b="0" dirty="0">
                <a:latin typeface="+mn-lt"/>
                <a:ea typeface="华文宋体" panose="02010600040101010101" pitchFamily="2" charset="-122"/>
              </a:rPr>
              <a:t>指令             ；</a:t>
            </a:r>
            <a:r>
              <a:rPr kumimoji="0" lang="en-US" altLang="zh-CN" sz="2400" b="0" dirty="0">
                <a:latin typeface="+mn-lt"/>
                <a:ea typeface="华文宋体" panose="02010600040101010101" pitchFamily="2" charset="-122"/>
              </a:rPr>
              <a:t>IF ← 0 </a:t>
            </a:r>
          </a:p>
          <a:p>
            <a:pPr eaLnBrk="0" hangingPunct="0">
              <a:spcBef>
                <a:spcPct val="0"/>
              </a:spcBef>
            </a:pPr>
            <a:r>
              <a:rPr kumimoji="0" lang="en-US" altLang="zh-CN" sz="2400" b="0" dirty="0">
                <a:latin typeface="+mn-lt"/>
                <a:ea typeface="华文宋体" panose="02010600040101010101" pitchFamily="2" charset="-122"/>
              </a:rPr>
              <a:t>STI	</a:t>
            </a:r>
            <a:r>
              <a:rPr kumimoji="0" lang="zh-CN" altLang="en-US" sz="2400" b="0" dirty="0">
                <a:latin typeface="+mn-lt"/>
                <a:ea typeface="华文宋体" panose="02010600040101010101" pitchFamily="2" charset="-122"/>
              </a:rPr>
              <a:t>中断标志位置</a:t>
            </a:r>
            <a:r>
              <a:rPr kumimoji="0" lang="en-US" altLang="zh-CN" sz="2400" b="0" dirty="0">
                <a:latin typeface="+mn-lt"/>
                <a:ea typeface="华文宋体" panose="02010600040101010101" pitchFamily="2" charset="-122"/>
              </a:rPr>
              <a:t>1</a:t>
            </a:r>
            <a:r>
              <a:rPr kumimoji="0" lang="zh-CN" altLang="en-US" sz="2400" b="0" dirty="0">
                <a:latin typeface="+mn-lt"/>
                <a:ea typeface="华文宋体" panose="02010600040101010101" pitchFamily="2" charset="-122"/>
              </a:rPr>
              <a:t>指令             ；</a:t>
            </a:r>
            <a:r>
              <a:rPr kumimoji="0" lang="en-US" altLang="zh-CN" sz="2400" b="0" dirty="0">
                <a:latin typeface="+mn-lt"/>
                <a:ea typeface="华文宋体" panose="02010600040101010101" pitchFamily="2" charset="-122"/>
              </a:rPr>
              <a:t>IF ← 1</a:t>
            </a:r>
          </a:p>
          <a:p>
            <a:pPr eaLnBrk="0" hangingPunct="0">
              <a:spcBef>
                <a:spcPct val="0"/>
              </a:spcBef>
            </a:pPr>
            <a:endParaRPr kumimoji="0" lang="en-US" altLang="zh-CN" sz="2400" b="0" dirty="0">
              <a:latin typeface="华文宋体" panose="02010600040101010101" pitchFamily="2" charset="-122"/>
              <a:ea typeface="华文宋体" panose="02010600040101010101" pitchFamily="2" charset="-122"/>
            </a:endParaRPr>
          </a:p>
          <a:p>
            <a:pPr eaLnBrk="0" hangingPunct="0">
              <a:spcBef>
                <a:spcPct val="0"/>
              </a:spcBef>
            </a:pPr>
            <a:r>
              <a:rPr kumimoji="0" lang="en-US" altLang="zh-CN" sz="2400" b="0" dirty="0">
                <a:latin typeface="华文宋体" panose="02010600040101010101" pitchFamily="2" charset="-122"/>
                <a:ea typeface="华文宋体" panose="02010600040101010101" pitchFamily="2" charset="-122"/>
              </a:rPr>
              <a:t>         </a:t>
            </a:r>
            <a:r>
              <a:rPr kumimoji="0" lang="zh-CN" altLang="en-US" sz="2400" b="0" dirty="0">
                <a:latin typeface="华文宋体" panose="02010600040101010101" pitchFamily="2" charset="-122"/>
                <a:ea typeface="华文宋体" panose="02010600040101010101" pitchFamily="2" charset="-122"/>
              </a:rPr>
              <a:t>注意</a:t>
            </a:r>
            <a:r>
              <a:rPr kumimoji="0" lang="en-US" altLang="zh-CN" sz="2400" b="0" dirty="0">
                <a:latin typeface="华文宋体" panose="02010600040101010101" pitchFamily="2" charset="-122"/>
                <a:ea typeface="华文宋体" panose="02010600040101010101" pitchFamily="2" charset="-122"/>
              </a:rPr>
              <a:t>:    *  </a:t>
            </a:r>
            <a:r>
              <a:rPr kumimoji="0" lang="zh-CN" altLang="en-US" sz="2400" b="0" dirty="0">
                <a:latin typeface="华文宋体" panose="02010600040101010101" pitchFamily="2" charset="-122"/>
                <a:ea typeface="华文宋体" panose="02010600040101010101" pitchFamily="2" charset="-122"/>
              </a:rPr>
              <a:t>以上指令只影响本指令指定的标志</a:t>
            </a:r>
          </a:p>
        </p:txBody>
      </p:sp>
      <p:sp>
        <p:nvSpPr>
          <p:cNvPr id="264198" name="Rectangle 6"/>
          <p:cNvSpPr>
            <a:spLocks noChangeArrowheads="1"/>
          </p:cNvSpPr>
          <p:nvPr/>
        </p:nvSpPr>
        <p:spPr bwMode="auto">
          <a:xfrm>
            <a:off x="347663" y="1609725"/>
            <a:ext cx="23198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华文宋体" panose="02010600040101010101" pitchFamily="2" charset="-122"/>
                <a:ea typeface="华文宋体" panose="02010600040101010101" pitchFamily="2" charset="-122"/>
              </a:rPr>
              <a:t>1. </a:t>
            </a:r>
            <a:r>
              <a:rPr lang="zh-CN" altLang="en-US" dirty="0">
                <a:latin typeface="华文宋体" panose="02010600040101010101" pitchFamily="2" charset="-122"/>
                <a:ea typeface="华文宋体" panose="02010600040101010101" pitchFamily="2" charset="-122"/>
              </a:rPr>
              <a:t>标志处理指令</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处理机控制与杂项操作指令</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914400" y="980728"/>
            <a:ext cx="7391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800" dirty="0">
                <a:solidFill>
                  <a:srgbClr val="0000FF"/>
                </a:solidFill>
                <a:ea typeface="楷体_GB2312" pitchFamily="49" charset="-122"/>
              </a:rPr>
              <a:t>① </a:t>
            </a:r>
            <a:r>
              <a:rPr lang="zh-CN" altLang="en-US" sz="2800" dirty="0">
                <a:solidFill>
                  <a:srgbClr val="0000FF"/>
                </a:solidFill>
                <a:ea typeface="楷体_GB2312" pitchFamily="49" charset="-122"/>
              </a:rPr>
              <a:t>无操作数：</a:t>
            </a:r>
            <a:r>
              <a:rPr lang="zh-CN" altLang="en-US" sz="2400" dirty="0">
                <a:ea typeface="楷体_GB2312" pitchFamily="49" charset="-122"/>
              </a:rPr>
              <a:t>指令只有一个操作码，没有操作数。</a:t>
            </a:r>
          </a:p>
        </p:txBody>
      </p:sp>
      <p:sp>
        <p:nvSpPr>
          <p:cNvPr id="67587" name="Rectangle 3"/>
          <p:cNvSpPr>
            <a:spLocks noChangeArrowheads="1"/>
          </p:cNvSpPr>
          <p:nvPr/>
        </p:nvSpPr>
        <p:spPr bwMode="auto">
          <a:xfrm>
            <a:off x="914400" y="1837452"/>
            <a:ext cx="6629400"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lvl="1" algn="l">
              <a:spcAft>
                <a:spcPct val="100000"/>
              </a:spcAft>
            </a:pPr>
            <a:r>
              <a:rPr lang="zh-CN" altLang="en-US" sz="2400" dirty="0">
                <a:solidFill>
                  <a:srgbClr val="FF0000"/>
                </a:solidFill>
                <a:ea typeface="楷体_GB2312" pitchFamily="49" charset="-122"/>
              </a:rPr>
              <a:t>有两种可能：</a:t>
            </a:r>
          </a:p>
          <a:p>
            <a:pPr lvl="1" algn="l">
              <a:spcAft>
                <a:spcPct val="50000"/>
              </a:spcAft>
            </a:pPr>
            <a:r>
              <a:rPr lang="zh-CN" altLang="en-US" sz="2400" dirty="0">
                <a:solidFill>
                  <a:srgbClr val="FF0000"/>
                </a:solidFill>
                <a:ea typeface="楷体_GB2312" pitchFamily="49" charset="-122"/>
              </a:rPr>
              <a:t>▲ </a:t>
            </a:r>
            <a:r>
              <a:rPr lang="zh-CN" altLang="en-US" sz="2400" dirty="0">
                <a:ea typeface="楷体_GB2312" pitchFamily="49" charset="-122"/>
              </a:rPr>
              <a:t>有些操作不需要操作数。</a:t>
            </a:r>
          </a:p>
          <a:p>
            <a:pPr lvl="1" algn="l">
              <a:spcAft>
                <a:spcPct val="100000"/>
              </a:spcAft>
            </a:pPr>
            <a:r>
              <a:rPr lang="zh-CN" altLang="en-US" sz="2400" dirty="0">
                <a:ea typeface="楷体_GB2312" pitchFamily="49" charset="-122"/>
              </a:rPr>
              <a:t>     如  </a:t>
            </a:r>
            <a:r>
              <a:rPr lang="en-US" altLang="zh-CN" sz="2400" dirty="0">
                <a:ea typeface="楷体_GB2312" pitchFamily="49" charset="-122"/>
              </a:rPr>
              <a:t>HLT</a:t>
            </a:r>
            <a:r>
              <a:rPr lang="zh-CN" altLang="en-US" sz="2400" dirty="0">
                <a:ea typeface="楷体_GB2312" pitchFamily="49" charset="-122"/>
              </a:rPr>
              <a:t>（暂停），</a:t>
            </a:r>
            <a:r>
              <a:rPr lang="en-US" altLang="zh-CN" sz="2400" dirty="0">
                <a:ea typeface="楷体_GB2312" pitchFamily="49" charset="-122"/>
              </a:rPr>
              <a:t>NOP</a:t>
            </a:r>
            <a:r>
              <a:rPr lang="zh-CN" altLang="en-US" sz="2400" dirty="0">
                <a:ea typeface="楷体_GB2312" pitchFamily="49" charset="-122"/>
              </a:rPr>
              <a:t>（无操作）等处理机控制指令。</a:t>
            </a:r>
          </a:p>
          <a:p>
            <a:pPr lvl="1" algn="l">
              <a:spcAft>
                <a:spcPct val="50000"/>
              </a:spcAft>
            </a:pPr>
            <a:r>
              <a:rPr lang="zh-CN" altLang="en-US" sz="2400" dirty="0">
                <a:solidFill>
                  <a:srgbClr val="FF0000"/>
                </a:solidFill>
                <a:ea typeface="楷体_GB2312" pitchFamily="49" charset="-122"/>
              </a:rPr>
              <a:t>▲ </a:t>
            </a:r>
            <a:r>
              <a:rPr lang="zh-CN" altLang="en-US" sz="2400" dirty="0">
                <a:ea typeface="楷体_GB2312" pitchFamily="49" charset="-122"/>
              </a:rPr>
              <a:t>操作数隐含在指令中。</a:t>
            </a:r>
          </a:p>
          <a:p>
            <a:pPr lvl="1">
              <a:spcAft>
                <a:spcPct val="50000"/>
              </a:spcAft>
            </a:pPr>
            <a:r>
              <a:rPr lang="zh-CN" altLang="en-US" sz="2400" dirty="0">
                <a:ea typeface="楷体_GB2312" pitchFamily="49" charset="-122"/>
              </a:rPr>
              <a:t>     如  </a:t>
            </a:r>
            <a:r>
              <a:rPr lang="en-US" altLang="zh-CN" sz="2400" dirty="0">
                <a:ea typeface="楷体_GB2312" pitchFamily="49" charset="-122"/>
              </a:rPr>
              <a:t>STC </a:t>
            </a:r>
            <a:r>
              <a:rPr lang="zh-CN" altLang="en-US" sz="2400" dirty="0">
                <a:solidFill>
                  <a:srgbClr val="FF0000"/>
                </a:solidFill>
                <a:ea typeface="楷体_GB2312" pitchFamily="49" charset="-122"/>
              </a:rPr>
              <a:t>（</a:t>
            </a:r>
            <a:r>
              <a:rPr lang="en-US" altLang="zh-CN" sz="2400" dirty="0">
                <a:solidFill>
                  <a:srgbClr val="FF0000"/>
                </a:solidFill>
                <a:ea typeface="楷体_GB2312" pitchFamily="49" charset="-122"/>
              </a:rPr>
              <a:t>CF=1</a:t>
            </a:r>
            <a:r>
              <a:rPr lang="zh-CN" altLang="en-US" sz="2400" dirty="0">
                <a:solidFill>
                  <a:srgbClr val="FF0000"/>
                </a:solidFill>
                <a:ea typeface="楷体_GB2312" pitchFamily="49" charset="-122"/>
              </a:rPr>
              <a:t>）</a:t>
            </a:r>
            <a:r>
              <a:rPr lang="en-US" altLang="zh-CN" sz="2400" dirty="0">
                <a:ea typeface="楷体_GB2312" pitchFamily="49" charset="-122"/>
              </a:rPr>
              <a:t>,  CLC</a:t>
            </a:r>
            <a:r>
              <a:rPr lang="zh-CN" altLang="en-US" dirty="0">
                <a:ea typeface="楷体_GB2312" pitchFamily="49" charset="-122"/>
              </a:rPr>
              <a:t> </a:t>
            </a:r>
            <a:r>
              <a:rPr lang="zh-CN" altLang="en-US" dirty="0">
                <a:solidFill>
                  <a:srgbClr val="FF0000"/>
                </a:solidFill>
                <a:ea typeface="楷体_GB2312" pitchFamily="49" charset="-122"/>
              </a:rPr>
              <a:t>（</a:t>
            </a:r>
            <a:r>
              <a:rPr lang="en-US" altLang="zh-CN" dirty="0">
                <a:solidFill>
                  <a:srgbClr val="FF0000"/>
                </a:solidFill>
                <a:ea typeface="楷体_GB2312" pitchFamily="49" charset="-122"/>
              </a:rPr>
              <a:t>CF=0</a:t>
            </a:r>
            <a:r>
              <a:rPr lang="zh-CN" altLang="en-US" dirty="0">
                <a:solidFill>
                  <a:srgbClr val="FF0000"/>
                </a:solidFill>
                <a:ea typeface="楷体_GB2312" pitchFamily="49" charset="-122"/>
              </a:rPr>
              <a:t>）</a:t>
            </a:r>
            <a:r>
              <a:rPr lang="zh-CN" altLang="en-US" dirty="0">
                <a:ea typeface="楷体_GB2312" pitchFamily="49" charset="-122"/>
              </a:rPr>
              <a:t>等</a:t>
            </a:r>
            <a:r>
              <a:rPr lang="zh-CN" altLang="en-US" sz="2400" dirty="0">
                <a:ea typeface="楷体_GB2312" pitchFamily="49" charset="-122"/>
              </a:rPr>
              <a:t>处理机控制命令。</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8086/8088</a:t>
            </a:r>
            <a:r>
              <a:rPr lang="zh-CN" altLang="en-US" sz="2600" kern="0" dirty="0">
                <a:solidFill>
                  <a:schemeClr val="tx2"/>
                </a:solidFill>
                <a:effectLst>
                  <a:outerShdw blurRad="38100" dist="38100" dir="2700000" algn="tl">
                    <a:srgbClr val="C0C0C0"/>
                  </a:outerShdw>
                </a:effectLst>
                <a:latin typeface="+mj-lt"/>
                <a:cs typeface="+mj-cs"/>
              </a:rPr>
              <a:t>指令概述</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p:cNvSpPr>
            <a:spLocks noChangeArrowheads="1"/>
          </p:cNvSpPr>
          <p:nvPr/>
        </p:nvSpPr>
        <p:spPr bwMode="auto">
          <a:xfrm>
            <a:off x="450850" y="1541463"/>
            <a:ext cx="8185150" cy="454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p>
            <a:pPr eaLnBrk="0" hangingPunct="0">
              <a:spcBef>
                <a:spcPct val="0"/>
              </a:spcBef>
              <a:buClr>
                <a:srgbClr val="66FF33"/>
              </a:buClr>
              <a:buSzPts val="2400"/>
              <a:buFont typeface="Wingdings" panose="05000000000000000000" pitchFamily="2" charset="2"/>
              <a:buNone/>
            </a:pPr>
            <a:r>
              <a:rPr lang="en-US" altLang="zh-CN"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(1) </a:t>
            </a:r>
            <a:r>
              <a:rPr lang="zh-CN" altLang="en-US"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空操作指令   </a:t>
            </a:r>
            <a:r>
              <a:rPr lang="en-US" altLang="zh-CN"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NOP</a:t>
            </a:r>
            <a:r>
              <a:rPr lang="zh-CN" altLang="en-US"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a:t>
            </a:r>
            <a:r>
              <a:rPr lang="en-US" altLang="zh-CN"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No Operation Instruction</a:t>
            </a:r>
            <a:r>
              <a:rPr lang="zh-CN" altLang="en-US"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a:t>
            </a:r>
          </a:p>
          <a:p>
            <a:pPr eaLnBrk="0" hangingPunct="0">
              <a:spcBef>
                <a:spcPct val="0"/>
              </a:spcBef>
            </a:pPr>
            <a:r>
              <a:rPr kumimoji="0" lang="zh-CN" altLang="en-US" sz="2400" b="0" dirty="0">
                <a:latin typeface="华文宋体" panose="02010600040101010101" pitchFamily="2" charset="-122"/>
                <a:ea typeface="华文宋体" panose="02010600040101010101" pitchFamily="2" charset="-122"/>
              </a:rPr>
              <a:t>        该指令不执行任何操作，但占用一个字节存储单元，空耗一个指令执行周期，常用于程序调试。</a:t>
            </a:r>
          </a:p>
          <a:p>
            <a:pPr eaLnBrk="0" hangingPunct="0">
              <a:spcBef>
                <a:spcPct val="0"/>
              </a:spcBef>
            </a:pPr>
            <a:r>
              <a:rPr kumimoji="0" lang="zh-CN" altLang="en-US" sz="2400" b="0" dirty="0">
                <a:latin typeface="华文宋体" panose="02010600040101010101" pitchFamily="2" charset="-122"/>
                <a:ea typeface="华文宋体" panose="02010600040101010101" pitchFamily="2" charset="-122"/>
              </a:rPr>
              <a:t>        例如：在需要预留指令空间时用</a:t>
            </a:r>
            <a:r>
              <a:rPr kumimoji="0" lang="en-US" altLang="zh-CN" sz="2400" b="0" dirty="0">
                <a:latin typeface="华文宋体" panose="02010600040101010101" pitchFamily="2" charset="-122"/>
                <a:ea typeface="华文宋体" panose="02010600040101010101" pitchFamily="2" charset="-122"/>
              </a:rPr>
              <a:t>NOP</a:t>
            </a:r>
            <a:r>
              <a:rPr kumimoji="0" lang="zh-CN" altLang="en-US" sz="2400" b="0" dirty="0">
                <a:latin typeface="华文宋体" panose="02010600040101010101" pitchFamily="2" charset="-122"/>
                <a:ea typeface="华文宋体" panose="02010600040101010101" pitchFamily="2" charset="-122"/>
              </a:rPr>
              <a:t>填充，代码空间多余时也可以用</a:t>
            </a:r>
            <a:r>
              <a:rPr kumimoji="0" lang="en-US" altLang="zh-CN" sz="2400" b="0" dirty="0">
                <a:latin typeface="华文宋体" panose="02010600040101010101" pitchFamily="2" charset="-122"/>
                <a:ea typeface="华文宋体" panose="02010600040101010101" pitchFamily="2" charset="-122"/>
              </a:rPr>
              <a:t>NOP</a:t>
            </a:r>
            <a:r>
              <a:rPr kumimoji="0" lang="zh-CN" altLang="en-US" sz="2400" b="0" dirty="0">
                <a:latin typeface="华文宋体" panose="02010600040101010101" pitchFamily="2" charset="-122"/>
                <a:ea typeface="华文宋体" panose="02010600040101010101" pitchFamily="2" charset="-122"/>
              </a:rPr>
              <a:t>填充，还可以用</a:t>
            </a:r>
            <a:r>
              <a:rPr kumimoji="0" lang="en-US" altLang="zh-CN" sz="2400" b="0" dirty="0">
                <a:latin typeface="华文宋体" panose="02010600040101010101" pitchFamily="2" charset="-122"/>
                <a:ea typeface="华文宋体" panose="02010600040101010101" pitchFamily="2" charset="-122"/>
              </a:rPr>
              <a:t>NOP</a:t>
            </a:r>
            <a:r>
              <a:rPr kumimoji="0" lang="zh-CN" altLang="en-US" sz="2400" b="0" dirty="0">
                <a:latin typeface="华文宋体" panose="02010600040101010101" pitchFamily="2" charset="-122"/>
                <a:ea typeface="华文宋体" panose="02010600040101010101" pitchFamily="2" charset="-122"/>
              </a:rPr>
              <a:t>实现软件延时。</a:t>
            </a:r>
          </a:p>
          <a:p>
            <a:pPr eaLnBrk="0" hangingPunct="0">
              <a:spcBef>
                <a:spcPct val="0"/>
              </a:spcBef>
            </a:pPr>
            <a:endParaRPr kumimoji="0" lang="zh-CN" altLang="en-US" sz="2400" b="0" dirty="0">
              <a:latin typeface="华文宋体" panose="02010600040101010101" pitchFamily="2" charset="-122"/>
              <a:ea typeface="华文宋体" panose="02010600040101010101" pitchFamily="2" charset="-122"/>
            </a:endParaRPr>
          </a:p>
          <a:p>
            <a:pPr eaLnBrk="0" hangingPunct="0">
              <a:spcBef>
                <a:spcPct val="0"/>
              </a:spcBef>
              <a:buClr>
                <a:srgbClr val="66FF33"/>
              </a:buClr>
              <a:buSzPts val="2400"/>
              <a:buFont typeface="Wingdings" panose="05000000000000000000" pitchFamily="2" charset="2"/>
              <a:buNone/>
            </a:pPr>
            <a:r>
              <a:rPr lang="en-US" altLang="zh-CN"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(2) </a:t>
            </a:r>
            <a:r>
              <a:rPr lang="zh-CN" altLang="en-US"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暂停指令   </a:t>
            </a:r>
            <a:r>
              <a:rPr lang="en-US" altLang="zh-CN"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HLT</a:t>
            </a:r>
            <a:r>
              <a:rPr lang="zh-CN" altLang="en-US"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a:t>
            </a:r>
            <a:r>
              <a:rPr lang="en-US" altLang="zh-CN"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Enter Halt State Instruction</a:t>
            </a:r>
            <a:r>
              <a:rPr lang="zh-CN" altLang="en-US" sz="2400" b="0" dirty="0">
                <a:solidFill>
                  <a:srgbClr val="000066"/>
                </a:solidFill>
                <a:effectLst>
                  <a:outerShdw blurRad="38100" dist="38100" dir="2700000" algn="tl">
                    <a:srgbClr val="C0C0C0"/>
                  </a:outerShdw>
                </a:effectLst>
                <a:latin typeface="华文宋体" panose="02010600040101010101" pitchFamily="2" charset="-122"/>
                <a:ea typeface="华文宋体" panose="02010600040101010101" pitchFamily="2" charset="-122"/>
              </a:rPr>
              <a:t>）</a:t>
            </a:r>
          </a:p>
          <a:p>
            <a:pPr eaLnBrk="0" hangingPunct="0">
              <a:spcBef>
                <a:spcPct val="0"/>
              </a:spcBef>
            </a:pPr>
            <a:r>
              <a:rPr kumimoji="0" lang="zh-CN" altLang="en-US" sz="2400" b="0" dirty="0">
                <a:latin typeface="华文宋体" panose="02010600040101010101" pitchFamily="2" charset="-122"/>
                <a:ea typeface="华文宋体" panose="02010600040101010101" pitchFamily="2" charset="-122"/>
              </a:rPr>
              <a:t>      在等待中断信号时，该指令使</a:t>
            </a:r>
            <a:r>
              <a:rPr kumimoji="0" lang="en-US" altLang="zh-CN" sz="2400" b="0" dirty="0">
                <a:latin typeface="华文宋体" panose="02010600040101010101" pitchFamily="2" charset="-122"/>
                <a:ea typeface="华文宋体" panose="02010600040101010101" pitchFamily="2" charset="-122"/>
              </a:rPr>
              <a:t>CPU</a:t>
            </a:r>
            <a:r>
              <a:rPr kumimoji="0" lang="zh-CN" altLang="en-US" sz="2400" b="0" dirty="0">
                <a:latin typeface="华文宋体" panose="02010600040101010101" pitchFamily="2" charset="-122"/>
                <a:ea typeface="华文宋体" panose="02010600040101010101" pitchFamily="2" charset="-122"/>
              </a:rPr>
              <a:t>处于暂停工作状态，</a:t>
            </a:r>
            <a:r>
              <a:rPr kumimoji="0" lang="en-US" altLang="zh-CN" sz="2400" b="0" dirty="0">
                <a:latin typeface="华文宋体" panose="02010600040101010101" pitchFamily="2" charset="-122"/>
                <a:ea typeface="华文宋体" panose="02010600040101010101" pitchFamily="2" charset="-122"/>
              </a:rPr>
              <a:t>CS:IP</a:t>
            </a:r>
            <a:r>
              <a:rPr kumimoji="0" lang="zh-CN" altLang="en-US" sz="2400" b="0" dirty="0">
                <a:latin typeface="华文宋体" panose="02010600040101010101" pitchFamily="2" charset="-122"/>
                <a:ea typeface="华文宋体" panose="02010600040101010101" pitchFamily="2" charset="-122"/>
              </a:rPr>
              <a:t>指向下一条待执行的指令。当产生了中断信号，</a:t>
            </a:r>
            <a:r>
              <a:rPr kumimoji="0" lang="en-US" altLang="zh-CN" sz="2400" b="0" dirty="0">
                <a:latin typeface="华文宋体" panose="02010600040101010101" pitchFamily="2" charset="-122"/>
                <a:ea typeface="华文宋体" panose="02010600040101010101" pitchFamily="2" charset="-122"/>
              </a:rPr>
              <a:t>CPU</a:t>
            </a:r>
            <a:r>
              <a:rPr kumimoji="0" lang="zh-CN" altLang="en-US" sz="2400" b="0" dirty="0">
                <a:latin typeface="华文宋体" panose="02010600040101010101" pitchFamily="2" charset="-122"/>
                <a:ea typeface="华文宋体" panose="02010600040101010101" pitchFamily="2" charset="-122"/>
              </a:rPr>
              <a:t>把</a:t>
            </a:r>
            <a:r>
              <a:rPr kumimoji="0" lang="en-US" altLang="zh-CN" sz="2400" b="0" dirty="0">
                <a:latin typeface="华文宋体" panose="02010600040101010101" pitchFamily="2" charset="-122"/>
                <a:ea typeface="华文宋体" panose="02010600040101010101" pitchFamily="2" charset="-122"/>
              </a:rPr>
              <a:t>CS</a:t>
            </a:r>
            <a:r>
              <a:rPr kumimoji="0" lang="zh-CN" altLang="en-US" sz="2400" b="0" dirty="0">
                <a:latin typeface="华文宋体" panose="02010600040101010101" pitchFamily="2" charset="-122"/>
                <a:ea typeface="华文宋体" panose="02010600040101010101" pitchFamily="2" charset="-122"/>
              </a:rPr>
              <a:t>和</a:t>
            </a:r>
            <a:r>
              <a:rPr kumimoji="0" lang="en-US" altLang="zh-CN" sz="2400" b="0" dirty="0">
                <a:latin typeface="华文宋体" panose="02010600040101010101" pitchFamily="2" charset="-122"/>
                <a:ea typeface="华文宋体" panose="02010600040101010101" pitchFamily="2" charset="-122"/>
              </a:rPr>
              <a:t>IP</a:t>
            </a:r>
            <a:r>
              <a:rPr kumimoji="0" lang="zh-CN" altLang="en-US" sz="2400" b="0" dirty="0">
                <a:latin typeface="华文宋体" panose="02010600040101010101" pitchFamily="2" charset="-122"/>
                <a:ea typeface="华文宋体" panose="02010600040101010101" pitchFamily="2" charset="-122"/>
              </a:rPr>
              <a:t>压栈，并转入中断处理程序。在中断处理程序执行完后，中断返回指令</a:t>
            </a:r>
            <a:r>
              <a:rPr kumimoji="0" lang="en-US" altLang="zh-CN" sz="2400" b="0" dirty="0">
                <a:latin typeface="华文宋体" panose="02010600040101010101" pitchFamily="2" charset="-122"/>
                <a:ea typeface="华文宋体" panose="02010600040101010101" pitchFamily="2" charset="-122"/>
              </a:rPr>
              <a:t>IRET</a:t>
            </a:r>
            <a:r>
              <a:rPr kumimoji="0" lang="zh-CN" altLang="en-US" sz="2400" b="0" dirty="0">
                <a:latin typeface="华文宋体" panose="02010600040101010101" pitchFamily="2" charset="-122"/>
                <a:ea typeface="华文宋体" panose="02010600040101010101" pitchFamily="2" charset="-122"/>
              </a:rPr>
              <a:t>弹出</a:t>
            </a:r>
            <a:r>
              <a:rPr kumimoji="0" lang="en-US" altLang="zh-CN" sz="2400" b="0" dirty="0">
                <a:latin typeface="华文宋体" panose="02010600040101010101" pitchFamily="2" charset="-122"/>
                <a:ea typeface="华文宋体" panose="02010600040101010101" pitchFamily="2" charset="-122"/>
              </a:rPr>
              <a:t>IP</a:t>
            </a:r>
            <a:r>
              <a:rPr kumimoji="0" lang="zh-CN" altLang="en-US" sz="2400" b="0" dirty="0">
                <a:latin typeface="华文宋体" panose="02010600040101010101" pitchFamily="2" charset="-122"/>
                <a:ea typeface="华文宋体" panose="02010600040101010101" pitchFamily="2" charset="-122"/>
              </a:rPr>
              <a:t>和</a:t>
            </a:r>
            <a:r>
              <a:rPr kumimoji="0" lang="en-US" altLang="zh-CN" sz="2400" b="0" dirty="0">
                <a:latin typeface="华文宋体" panose="02010600040101010101" pitchFamily="2" charset="-122"/>
                <a:ea typeface="华文宋体" panose="02010600040101010101" pitchFamily="2" charset="-122"/>
              </a:rPr>
              <a:t>CS</a:t>
            </a:r>
            <a:r>
              <a:rPr kumimoji="0" lang="zh-CN" altLang="en-US" sz="2400" b="0" dirty="0">
                <a:latin typeface="华文宋体" panose="02010600040101010101" pitchFamily="2" charset="-122"/>
                <a:ea typeface="华文宋体" panose="02010600040101010101" pitchFamily="2" charset="-122"/>
              </a:rPr>
              <a:t>，并唤醒</a:t>
            </a:r>
            <a:r>
              <a:rPr kumimoji="0" lang="en-US" altLang="zh-CN" sz="2400" b="0" dirty="0">
                <a:latin typeface="华文宋体" panose="02010600040101010101" pitchFamily="2" charset="-122"/>
                <a:ea typeface="华文宋体" panose="02010600040101010101" pitchFamily="2" charset="-122"/>
              </a:rPr>
              <a:t>CPU</a:t>
            </a:r>
            <a:r>
              <a:rPr kumimoji="0" lang="zh-CN" altLang="en-US" sz="2400" b="0" dirty="0">
                <a:latin typeface="华文宋体" panose="02010600040101010101" pitchFamily="2" charset="-122"/>
                <a:ea typeface="华文宋体" panose="02010600040101010101" pitchFamily="2" charset="-122"/>
              </a:rPr>
              <a:t>执行下条指令。</a:t>
            </a:r>
          </a:p>
        </p:txBody>
      </p:sp>
      <p:sp>
        <p:nvSpPr>
          <p:cNvPr id="267269" name="Rectangle 5"/>
          <p:cNvSpPr>
            <a:spLocks noChangeArrowheads="1"/>
          </p:cNvSpPr>
          <p:nvPr/>
        </p:nvSpPr>
        <p:spPr bwMode="auto">
          <a:xfrm>
            <a:off x="309563" y="1082675"/>
            <a:ext cx="3027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b="1" dirty="0">
                <a:latin typeface="华文宋体" panose="02010600040101010101" pitchFamily="2" charset="-122"/>
                <a:ea typeface="华文宋体" panose="02010600040101010101" pitchFamily="2" charset="-122"/>
              </a:rPr>
              <a:t>2. CPU</a:t>
            </a:r>
            <a:r>
              <a:rPr lang="zh-CN" altLang="en-US" sz="2400" b="1" dirty="0">
                <a:latin typeface="华文宋体" panose="02010600040101010101" pitchFamily="2" charset="-122"/>
                <a:ea typeface="华文宋体" panose="02010600040101010101" pitchFamily="2" charset="-122"/>
              </a:rPr>
              <a:t>控制类指令</a:t>
            </a:r>
            <a:r>
              <a:rPr lang="zh-CN" altLang="en-US" sz="1100" dirty="0">
                <a:latin typeface="华文宋体" panose="02010600040101010101" pitchFamily="2" charset="-122"/>
                <a:ea typeface="华文宋体" panose="02010600040101010101" pitchFamily="2" charset="-122"/>
              </a:rPr>
              <a:t> </a:t>
            </a:r>
            <a:endParaRPr lang="zh-CN" altLang="en-US" sz="2400" dirty="0">
              <a:latin typeface="华文宋体" panose="02010600040101010101" pitchFamily="2" charset="-122"/>
              <a:ea typeface="华文宋体" panose="0201060004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处理机控制与杂项操作指令</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95636" y="1304764"/>
            <a:ext cx="63367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zh-CN" altLang="en-US" sz="2800" b="1" dirty="0">
                <a:solidFill>
                  <a:srgbClr val="800000"/>
                </a:solidFill>
              </a:rPr>
              <a:t>第</a:t>
            </a:r>
            <a:r>
              <a:rPr lang="en-US" altLang="zh-CN" sz="2800" dirty="0">
                <a:solidFill>
                  <a:srgbClr val="800000"/>
                </a:solidFill>
              </a:rPr>
              <a:t>4</a:t>
            </a:r>
            <a:r>
              <a:rPr lang="zh-CN" altLang="en-US" sz="2800" dirty="0">
                <a:solidFill>
                  <a:srgbClr val="800000"/>
                </a:solidFill>
              </a:rPr>
              <a:t>讲作业：</a:t>
            </a:r>
            <a:endParaRPr lang="en-US" altLang="zh-CN" sz="2800" dirty="0">
              <a:solidFill>
                <a:srgbClr val="800000"/>
              </a:solidFill>
            </a:endParaRPr>
          </a:p>
          <a:p>
            <a:r>
              <a:rPr lang="en-US" altLang="zh-CN" sz="2800" dirty="0">
                <a:solidFill>
                  <a:srgbClr val="800000"/>
                </a:solidFill>
              </a:rPr>
              <a:t>	</a:t>
            </a:r>
            <a:r>
              <a:rPr lang="fr-FR" altLang="zh-CN" sz="2800" dirty="0">
                <a:solidFill>
                  <a:srgbClr val="800000"/>
                </a:solidFill>
              </a:rPr>
              <a:t> Page 108 -116</a:t>
            </a:r>
            <a:r>
              <a:rPr lang="zh-CN" altLang="en-US" sz="2800" dirty="0">
                <a:solidFill>
                  <a:srgbClr val="800000"/>
                </a:solidFill>
              </a:rPr>
              <a:t>：</a:t>
            </a:r>
            <a:r>
              <a:rPr lang="en-US" altLang="zh-CN" sz="2800" dirty="0">
                <a:solidFill>
                  <a:srgbClr val="800000"/>
                </a:solidFill>
              </a:rPr>
              <a:t>3.10</a:t>
            </a:r>
            <a:r>
              <a:rPr lang="zh-CN" altLang="en-US" sz="2800" dirty="0">
                <a:solidFill>
                  <a:srgbClr val="800000"/>
                </a:solidFill>
              </a:rPr>
              <a:t>、</a:t>
            </a:r>
            <a:r>
              <a:rPr lang="en-US" altLang="zh-CN" sz="2800" dirty="0">
                <a:solidFill>
                  <a:srgbClr val="800000"/>
                </a:solidFill>
              </a:rPr>
              <a:t>3.42</a:t>
            </a:r>
            <a:endParaRPr lang="fr-FR" altLang="zh-CN" sz="2800" dirty="0">
              <a:solidFill>
                <a:srgbClr val="800000"/>
              </a:solidFill>
            </a:endParaRPr>
          </a:p>
          <a:p>
            <a:endParaRPr lang="fr-FR" altLang="zh-CN" sz="2800" dirty="0">
              <a:solidFill>
                <a:srgbClr val="800000"/>
              </a:solidFill>
            </a:endParaRPr>
          </a:p>
          <a:p>
            <a:endParaRPr lang="fr-FR" altLang="zh-CN" sz="2800" dirty="0">
              <a:solidFill>
                <a:srgbClr val="800000"/>
              </a:solidFill>
            </a:endParaRPr>
          </a:p>
          <a:p>
            <a:r>
              <a:rPr lang="zh-CN" altLang="en-US" sz="2800" dirty="0">
                <a:solidFill>
                  <a:srgbClr val="800000"/>
                </a:solidFill>
              </a:rPr>
              <a:t>第</a:t>
            </a:r>
            <a:r>
              <a:rPr lang="en-US" altLang="zh-CN" sz="2800" dirty="0">
                <a:solidFill>
                  <a:srgbClr val="800000"/>
                </a:solidFill>
              </a:rPr>
              <a:t>5</a:t>
            </a:r>
            <a:r>
              <a:rPr lang="zh-CN" altLang="en-US" sz="2800" dirty="0">
                <a:solidFill>
                  <a:srgbClr val="800000"/>
                </a:solidFill>
              </a:rPr>
              <a:t>讲作业：</a:t>
            </a:r>
            <a:endParaRPr lang="en-US" altLang="zh-CN" sz="2800" dirty="0">
              <a:solidFill>
                <a:srgbClr val="800000"/>
              </a:solidFill>
            </a:endParaRPr>
          </a:p>
          <a:p>
            <a:r>
              <a:rPr lang="en-US" altLang="zh-CN" sz="2800" dirty="0">
                <a:solidFill>
                  <a:srgbClr val="800000"/>
                </a:solidFill>
              </a:rPr>
              <a:t>	</a:t>
            </a:r>
            <a:r>
              <a:rPr lang="fr-FR" altLang="zh-CN" sz="2800" dirty="0">
                <a:solidFill>
                  <a:srgbClr val="800000"/>
                </a:solidFill>
              </a:rPr>
              <a:t> Page 111</a:t>
            </a:r>
            <a:r>
              <a:rPr lang="zh-CN" altLang="en-US" sz="2800" dirty="0">
                <a:solidFill>
                  <a:srgbClr val="800000"/>
                </a:solidFill>
              </a:rPr>
              <a:t>：</a:t>
            </a:r>
            <a:r>
              <a:rPr lang="en-US" altLang="zh-CN" sz="2800" dirty="0">
                <a:solidFill>
                  <a:srgbClr val="800000"/>
                </a:solidFill>
              </a:rPr>
              <a:t>3.23</a:t>
            </a:r>
            <a:r>
              <a:rPr lang="zh-CN" altLang="en-US" sz="2800" dirty="0">
                <a:solidFill>
                  <a:srgbClr val="800000"/>
                </a:solidFill>
              </a:rPr>
              <a:t>、</a:t>
            </a:r>
            <a:r>
              <a:rPr lang="en-US" altLang="zh-CN" sz="2800" dirty="0">
                <a:solidFill>
                  <a:srgbClr val="800000"/>
                </a:solidFill>
              </a:rPr>
              <a:t>3.27</a:t>
            </a:r>
            <a:endParaRPr lang="zh-CN" altLang="en-US" sz="2800" b="1" dirty="0">
              <a:solidFill>
                <a:srgbClr val="800000"/>
              </a:solidFill>
            </a:endParaRPr>
          </a:p>
        </p:txBody>
      </p:sp>
    </p:spTree>
  </p:cSld>
  <p:clrMapOvr>
    <a:masterClrMapping/>
  </p:clrMapOvr>
  <p:transition/>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31066</TotalTime>
  <Words>10365</Words>
  <Application>Microsoft Macintosh PowerPoint</Application>
  <PresentationFormat>On-screen Show (4:3)</PresentationFormat>
  <Paragraphs>1314</Paragraphs>
  <Slides>91</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91</vt:i4>
      </vt:variant>
    </vt:vector>
  </HeadingPairs>
  <TitlesOfParts>
    <vt:vector size="104" baseType="lpstr">
      <vt:lpstr>楷体_GB2312</vt:lpstr>
      <vt:lpstr>黑体</vt:lpstr>
      <vt:lpstr>SimSun</vt:lpstr>
      <vt:lpstr>SimSun</vt:lpstr>
      <vt:lpstr>华文宋体</vt:lpstr>
      <vt:lpstr>Arial</vt:lpstr>
      <vt:lpstr>Lucida Console</vt:lpstr>
      <vt:lpstr>Lucida Sans Unicode</vt:lpstr>
      <vt:lpstr>Symbol</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Pei Wenjie</cp:lastModifiedBy>
  <cp:revision>871</cp:revision>
  <dcterms:created xsi:type="dcterms:W3CDTF">2004-04-02T12:11:00Z</dcterms:created>
  <dcterms:modified xsi:type="dcterms:W3CDTF">2020-11-23T02:53:56Z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2052-10.1.0.6876</vt:lpwstr>
  </property>
</Properties>
</file>