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gif" ContentType="image/gif"/>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526" r:id="rId4"/>
    <p:sldId id="731" r:id="rId5"/>
    <p:sldId id="644" r:id="rId6"/>
    <p:sldId id="734" r:id="rId8"/>
    <p:sldId id="735" r:id="rId9"/>
    <p:sldId id="708" r:id="rId10"/>
    <p:sldId id="732" r:id="rId11"/>
    <p:sldId id="647" r:id="rId12"/>
    <p:sldId id="648" r:id="rId13"/>
    <p:sldId id="709" r:id="rId14"/>
    <p:sldId id="650" r:id="rId15"/>
    <p:sldId id="652" r:id="rId16"/>
    <p:sldId id="711" r:id="rId17"/>
    <p:sldId id="710" r:id="rId18"/>
    <p:sldId id="653" r:id="rId19"/>
    <p:sldId id="654" r:id="rId20"/>
    <p:sldId id="657" r:id="rId21"/>
    <p:sldId id="658" r:id="rId22"/>
    <p:sldId id="716" r:id="rId23"/>
    <p:sldId id="717" r:id="rId24"/>
    <p:sldId id="718" r:id="rId25"/>
    <p:sldId id="720" r:id="rId26"/>
    <p:sldId id="719" r:id="rId27"/>
    <p:sldId id="660" r:id="rId28"/>
    <p:sldId id="721" r:id="rId29"/>
    <p:sldId id="661" r:id="rId30"/>
    <p:sldId id="665" r:id="rId31"/>
    <p:sldId id="666" r:id="rId32"/>
    <p:sldId id="736" r:id="rId33"/>
    <p:sldId id="667" r:id="rId34"/>
    <p:sldId id="668" r:id="rId35"/>
    <p:sldId id="714" r:id="rId36"/>
    <p:sldId id="715" r:id="rId37"/>
    <p:sldId id="669" r:id="rId38"/>
    <p:sldId id="656" r:id="rId39"/>
    <p:sldId id="713" r:id="rId40"/>
    <p:sldId id="722" r:id="rId41"/>
    <p:sldId id="724" r:id="rId42"/>
    <p:sldId id="723" r:id="rId43"/>
    <p:sldId id="733" r:id="rId44"/>
    <p:sldId id="670" r:id="rId45"/>
    <p:sldId id="671" r:id="rId46"/>
    <p:sldId id="725" r:id="rId47"/>
    <p:sldId id="727" r:id="rId48"/>
    <p:sldId id="673" r:id="rId49"/>
    <p:sldId id="728" r:id="rId50"/>
    <p:sldId id="674" r:id="rId51"/>
    <p:sldId id="675" r:id="rId52"/>
    <p:sldId id="676" r:id="rId53"/>
    <p:sldId id="677" r:id="rId54"/>
    <p:sldId id="678" r:id="rId55"/>
    <p:sldId id="679" r:id="rId56"/>
    <p:sldId id="488" r:id="rId57"/>
  </p:sldIdLst>
  <p:sldSz cx="9144000" cy="6858000" type="screen4x3"/>
  <p:notesSz cx="6858000" cy="9144000"/>
  <p:custDataLst>
    <p:tags r:id="rId62"/>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4" userDrawn="1">
          <p15:clr>
            <a:srgbClr val="A4A3A4"/>
          </p15:clr>
        </p15:guide>
        <p15:guide id="2" pos="289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9A8"/>
    <a:srgbClr val="FF0066"/>
    <a:srgbClr val="3333FF"/>
    <a:srgbClr val="CCECFF"/>
    <a:srgbClr val="FFFFCC"/>
    <a:srgbClr val="66CCFF"/>
    <a:srgbClr val="6600FF"/>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08"/>
  </p:normalViewPr>
  <p:slideViewPr>
    <p:cSldViewPr showGuides="1">
      <p:cViewPr varScale="1">
        <p:scale>
          <a:sx n="99" d="100"/>
          <a:sy n="99" d="100"/>
        </p:scale>
        <p:origin x="1128" y="48"/>
      </p:cViewPr>
      <p:guideLst>
        <p:guide orient="horz" pos="2134"/>
        <p:guide pos="2899"/>
      </p:guideLst>
    </p:cSldViewPr>
  </p:slideViewPr>
  <p:outlineViewPr>
    <p:cViewPr>
      <p:scale>
        <a:sx n="25" d="100"/>
        <a:sy n="25"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2" Type="http://schemas.openxmlformats.org/officeDocument/2006/relationships/tags" Target="tags/tag1.xml"/><Relationship Id="rId61" Type="http://schemas.openxmlformats.org/officeDocument/2006/relationships/commentAuthors" Target="commentAuthors.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14T23:55:21.211" idx="1">
    <p:pos x="369" y="2796"/>
    <p:text>"CS寄存器"通常指的是代码段寄存器（Code Segment Register）用于存储当前代码段的基地址，与指令指针（Instruction Pointer, IP）寄存器一起工作确定将执行的下一条指令的物理地址</p:text>
  </p:cm>
  <p:cm authorId="1" dt="2024-09-14T23:58:10.438" idx="2">
    <p:pos x="370" y="3074"/>
    <p:text>"DS寄存器"指数据段寄存器（Data Segment Register）存储当前数据段的基地址，与数据指针（如数据指针寄存器，Data Pointer, DP）一起工作确定数据的物理地址</p:text>
  </p:cm>
  <p:cm authorId="1" dt="2024-09-15T00:04:59.930" idx="3">
    <p:pos x="375" y="3344"/>
    <p:text>"ES" 通常指的是额外段寄存器（Extra Segment Register）存储额外段的基地址，与数据指针（如数据指针寄存器，Data Pointer, DP）一起工作确定数据的物理地址。</p:text>
  </p:cm>
  <p:cm authorId="1" dt="2024-09-15T00:03:59.768" idx="4">
    <p:pos x="396" y="3652"/>
    <p:text>"SS" 指的是堆栈段寄存器（Stack Segment Register）存储当前堆栈段的基地址，与堆栈指针（Stack Pointer, SP）寄存器一起工作，通过段内偏移来访问堆栈中的数据。</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9-15T00:39:33.451" idx="5">
    <p:pos x="3617" y="3056"/>
    <p:text>MOV AX, 3069H 的含义是将十六进制数 3069H 传送到 AX 寄存器中</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4-09-15T00:42:34.053" idx="6">
    <p:pos x="721" y="1528"/>
    <p:text> x86 汇编语言中，AX 寄存器是一个 16 位的寄存器，它可以被分为两个 8 位的子寄存器：AH（高 8 位）和 AL（低 8 位）。当你执行 MOV AX, 2056H 这条指令时，你会将十六进制数 2056H 放入 AX 寄存器中。
十六进制数 2056H 可以分解为两个部分：
20H 是高 8 位（即 AH 寄存器）
56H 是低 8 位（即 AL 寄存器）
因此，执行这条指令后，AX 寄存器的内容将如下：
AH 子寄存器的内容将是 20H
AL 子寄存器的内容将是 56H
这条指令的执行结果正是你所描述的：
(AH) = 20H
(AL) = 56H
这种操作在汇编语言编程中非常常见，用于对寄存器中的特定位进行操作或者设置特定的值</p:text>
  </p:cm>
  <p:cm authorId="1" dt="2024-09-15T00:50:00.592" idx="7">
    <p:pos x="4188" y="3358"/>
    <p:text>在 x86 汇编语言中，`MOV` 指令用于将数据从源操作数传送到目标操作数。然而，你提供的指令 `MOV 78H, AL` 是不正确的，因为它试图将 `AL` 寄存器的内容移动到一个立即数 `78H`，这是不允许的。
在汇编语言中，立即数不能作为目标操作数。立即数只能作为源操作数。正确的指令应该是将 `AL` 寄存器的内容移动到一个内存地址或者另一个寄存器。例如：
1. 将 `AL` 寄存器的内容移动到内存地址 `78H`：
   ```
   MOV [78H], AL
   ```
   这条指令将 `AL` 寄存器的内容存储到内存地址 `78H` 处。
2. 将 `AL` 寄存器的内容移动到另一个寄存器，例如 `BL` 寄存器：
   ```
   MOV BL, AL
   ```
   这条指令将 `AL` 寄存器的内容复制到 `BL` 寄存器中。
如果你的目的是将 `AL` 寄存器的内容移动到内存地址 `78H`，你应该使用第一条指令。如果你有其他目的，请提供更多的上下文，我会帮助你编写正确的汇编指令。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7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0" dirty="0">
                <a:latin typeface="Arial" panose="020B0604020202020204" pitchFamily="34" charset="0"/>
              </a:rPr>
            </a:fld>
            <a:endParaRPr lang="en-US" altLang="zh-CN" sz="1200" b="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7"/>
          <p:cNvGrpSpPr/>
          <p:nvPr/>
        </p:nvGrpSpPr>
        <p:grpSpPr>
          <a:xfrm>
            <a:off x="228600" y="3587750"/>
            <a:ext cx="8610600" cy="201613"/>
            <a:chOff x="144" y="1680"/>
            <a:chExt cx="5424" cy="144"/>
          </a:xfrm>
        </p:grpSpPr>
        <p:sp>
          <p:nvSpPr>
            <p:cNvPr id="13" name="Rectangle 8"/>
            <p:cNvSpPr>
              <a:spLocks noChangeArrowheads="1"/>
            </p:cNvSpPr>
            <p:nvPr/>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9"/>
            <p:cNvSpPr>
              <a:spLocks noChangeArrowheads="1"/>
            </p:cNvSpPr>
            <p:nvPr/>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10"/>
            <p:cNvSpPr>
              <a:spLocks noChangeArrowheads="1"/>
            </p:cNvSpPr>
            <p:nvPr/>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1842" name="Rectangle 2"/>
          <p:cNvSpPr>
            <a:spLocks noGrp="1" noChangeArrowheads="1"/>
          </p:cNvSpPr>
          <p:nvPr>
            <p:ph type="ctrTitle"/>
          </p:nvPr>
        </p:nvSpPr>
        <p:spPr>
          <a:xfrm>
            <a:off x="685800" y="685800"/>
            <a:ext cx="7772400" cy="2127250"/>
          </a:xfrm>
        </p:spPr>
        <p:txBody>
          <a:bodyPr/>
          <a:lstStyle>
            <a:lvl1pPr>
              <a:defRPr sz="2800">
                <a:solidFill>
                  <a:srgbClr val="3333FF"/>
                </a:solidFill>
                <a:latin typeface="宋体" panose="02010600030101010101" pitchFamily="2" charset="-122"/>
                <a:ea typeface="宋体" panose="02010600030101010101" pitchFamily="2" charset="-122"/>
              </a:defRPr>
            </a:lvl1pPr>
          </a:lstStyle>
          <a:p>
            <a:r>
              <a:rPr lang="zh-CN" altLang="en-US" noProof="1"/>
              <a:t>单击此处编辑母版标题样式</a:t>
            </a:r>
            <a:endParaRPr lang="zh-CN" altLang="en-US" noProof="1"/>
          </a:p>
        </p:txBody>
      </p:sp>
      <p:sp>
        <p:nvSpPr>
          <p:cNvPr id="29184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r>
              <a:rPr lang="zh-CN" altLang="en-US" noProof="1"/>
              <a:t>单击此处编辑母版副标题样式</a:t>
            </a:r>
            <a:endParaRPr lang="zh-CN" altLang="en-US" noProof="1"/>
          </a:p>
        </p:txBody>
      </p:sp>
      <p:sp>
        <p:nvSpPr>
          <p:cNvPr id="16" name="Rectangle 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7"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lvl="0" algn="r" eaLnBrk="1" hangingPunct="1"/>
            <a:fld id="{9A0DB2DC-4C9A-4742-B13C-FB6460FD3503}" type="slidenum">
              <a:rPr lang="en-US" altLang="zh-CN" sz="1000" b="0" dirty="0">
                <a:latin typeface="Verdana" panose="020B0604030504040204" pitchFamily="34" charset="0"/>
              </a:rPr>
            </a:fld>
            <a:endParaRPr lang="en-US" altLang="zh-CN" sz="1000" b="0" dirty="0">
              <a:latin typeface="Verdana" panose="020B0604030504040204" pitchFamily="34" charset="0"/>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2888"/>
            <a:ext cx="2057400" cy="6373813"/>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42888"/>
            <a:ext cx="6019800" cy="6373813"/>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42888"/>
            <a:ext cx="8229600" cy="637381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888"/>
            <a:ext cx="8229600" cy="1139826"/>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Blip>
                <a:blip r:embed="rId2"/>
              </a:buBlip>
              <a:defRPr/>
            </a:pPr>
            <a:endPar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SmartArt 占位符 2"/>
          <p:cNvSpPr>
            <a:spLocks noGrp="1"/>
          </p:cNvSpPr>
          <p:nvPr>
            <p:ph type="pic"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lstStyle/>
          <a:p>
            <a:pPr lvl="0" fontAlgn="base"/>
            <a:fld id="{9A0DB2DC-4C9A-4742-B13C-FB6460FD3503}" type="slidenum">
              <a:rPr lang="en-US" altLang="zh-CN" strike="noStrike" noProof="1" dirty="0">
                <a:latin typeface="Times New Roman" panose="02020603050405020304" pitchFamily="18" charset="0"/>
                <a:ea typeface="宋体" panose="02010600030101010101" pitchFamily="2" charset="-122"/>
                <a:cs typeface="+mn-ea"/>
              </a:rPr>
            </a:fld>
            <a:endParaRPr lang="zh-CN"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3.GIF"/><Relationship Id="rId18" Type="http://schemas.openxmlformats.org/officeDocument/2006/relationships/image" Target="../media/image1.png"/><Relationship Id="rId17" Type="http://schemas.openxmlformats.org/officeDocument/2006/relationships/image" Target="../media/image2.png"/><Relationship Id="rId16" Type="http://schemas.openxmlformats.org/officeDocument/2006/relationships/hyperlink" Target="mailto:luguangm@" TargetMode="Externa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bwMode="auto">
          <a:xfrm>
            <a:off x="457200" y="-242887"/>
            <a:ext cx="8229600" cy="1139825"/>
          </a:xfrm>
          <a:prstGeom prst="rect">
            <a:avLst/>
          </a:prstGeom>
          <a:noFill/>
          <a:ln w="9525">
            <a:noFill/>
            <a:miter lim="800000"/>
          </a:ln>
          <a:effectLst/>
        </p:spPr>
        <p:txBody>
          <a:bodyPr vert="horz" wrap="square" lIns="91440" tIns="45720" rIns="91440" bIns="45720" numCol="1" anchor="b" anchorCtr="0" compatLnSpc="1"/>
          <a:lstStyle/>
          <a:p>
            <a:pPr lvl="0"/>
            <a:r>
              <a:rPr lang="zh-CN" altLang="en-US" noProof="1"/>
              <a:t>单击此处编辑母版标题样式</a:t>
            </a:r>
            <a:endParaRPr lang="zh-CN" altLang="en-US" noProof="1"/>
          </a:p>
        </p:txBody>
      </p:sp>
      <p:sp>
        <p:nvSpPr>
          <p:cNvPr id="290819"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9082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0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90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8"/>
          <p:cNvSpPr/>
          <p:nvPr/>
        </p:nvSpPr>
        <p:spPr>
          <a:xfrm>
            <a:off x="457200" y="908050"/>
            <a:ext cx="8077200" cy="0"/>
          </a:xfrm>
          <a:prstGeom prst="line">
            <a:avLst/>
          </a:prstGeom>
          <a:ln w="19050" cap="flat" cmpd="sng">
            <a:solidFill>
              <a:schemeClr val="tx2"/>
            </a:solidFill>
            <a:prstDash val="solid"/>
            <a:headEnd type="none" w="med" len="med"/>
            <a:tailEnd type="none" w="med" len="med"/>
          </a:ln>
        </p:spPr>
      </p:sp>
      <p:sp>
        <p:nvSpPr>
          <p:cNvPr id="1032"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0" name="Rectangle 12"/>
          <p:cNvSpPr>
            <a:spLocks noChangeArrowheads="1"/>
          </p:cNvSpPr>
          <p:nvPr/>
        </p:nvSpPr>
        <p:spPr bwMode="auto">
          <a:xfrm>
            <a:off x="6759575" y="6491288"/>
            <a:ext cx="2384425" cy="366713"/>
          </a:xfrm>
          <a:prstGeom prst="rect">
            <a:avLst/>
          </a:prstGeom>
          <a:noFill/>
          <a:ln w="9525">
            <a:noFill/>
            <a:miter lim="800000"/>
            <a:tailEnd type="none" w="lg" len="lg"/>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hlinkClick r:id="rId16"/>
              </a:rPr>
              <a:t>luguangm@</a:t>
            </a:r>
            <a:r>
              <a:rPr kumimoji="0" lang="en-US" altLang="zh-CN" sz="18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hit.edu.cn</a:t>
            </a:r>
            <a:endParaRPr kumimoji="0" lang="zh-CN" altLang="en-US" sz="18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2" name="Text Box 4"/>
          <p:cNvSpPr txBox="1">
            <a:spLocks noChangeArrowheads="1"/>
          </p:cNvSpPr>
          <p:nvPr userDrawn="1"/>
        </p:nvSpPr>
        <p:spPr bwMode="auto">
          <a:xfrm>
            <a:off x="8280921" y="8620"/>
            <a:ext cx="863587" cy="899430"/>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fld id="{17E66D44-5078-4FC8-AF00-8FF9453B7C99}" type="slidenum">
              <a:rPr lang="zh-CN" altLang="en-US" sz="2000" b="0" smtClean="0">
                <a:solidFill>
                  <a:srgbClr val="FF0000"/>
                </a:solidFill>
                <a:ea typeface="宋体" panose="02010600030101010101" pitchFamily="2" charset="-122"/>
              </a:rPr>
            </a:fld>
            <a:r>
              <a:rPr lang="en-US" altLang="zh-CN" sz="2000" b="0" dirty="0">
                <a:solidFill>
                  <a:srgbClr val="FF0000"/>
                </a:solidFill>
                <a:ea typeface="宋体" panose="02010600030101010101" pitchFamily="2" charset="-122"/>
              </a:rPr>
              <a:t>/</a:t>
            </a:r>
            <a:r>
              <a:rPr lang="en-US" altLang="zh-CN" sz="2000" b="0" dirty="0" smtClean="0">
                <a:solidFill>
                  <a:srgbClr val="FF0000"/>
                </a:solidFill>
                <a:ea typeface="宋体" panose="02010600030101010101" pitchFamily="2" charset="-122"/>
              </a:rPr>
              <a:t>54</a:t>
            </a:r>
            <a:endParaRPr lang="en-US" altLang="zh-CN" sz="2000" b="0" dirty="0" smtClean="0">
              <a:solidFill>
                <a:srgbClr val="FF0000"/>
              </a:solidFill>
              <a:ea typeface="宋体" panose="02010600030101010101" pitchFamily="2" charset="-122"/>
            </a:endParaRPr>
          </a:p>
        </p:txBody>
      </p:sp>
      <p:pic>
        <p:nvPicPr>
          <p:cNvPr id="13" name="图片 12"/>
          <p:cNvPicPr>
            <a:picLocks noChangeAspect="1"/>
          </p:cNvPicPr>
          <p:nvPr userDrawn="1"/>
        </p:nvPicPr>
        <p:blipFill>
          <a:blip r:embed="rId17"/>
          <a:stretch>
            <a:fillRect/>
          </a:stretch>
        </p:blipFill>
        <p:spPr>
          <a:xfrm>
            <a:off x="228531" y="6561348"/>
            <a:ext cx="1355137" cy="2896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18"/>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19"/>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18"/>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5" Type="http://schemas.openxmlformats.org/officeDocument/2006/relationships/comments" Target="../comments/comment3.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subTitle" idx="1"/>
          </p:nvPr>
        </p:nvSpPr>
        <p:spPr>
          <a:xfrm>
            <a:off x="342105" y="4761148"/>
            <a:ext cx="8424863" cy="541338"/>
          </a:xfrm>
        </p:spPr>
        <p:txBody>
          <a:bodyPr vert="horz" wrap="square" lIns="91440" tIns="45720" rIns="91440" bIns="45720" numCol="1" anchor="t" anchorCtr="0" compatLnSpc="1"/>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r>
              <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rPr>
              <a:t>卢光明</a:t>
            </a:r>
            <a:endParaRPr kumimoji="0" lang="en-US" altLang="zh-CN"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endPar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320516" name="Text Box 4"/>
          <p:cNvSpPr txBox="1">
            <a:spLocks noChangeArrowheads="1"/>
          </p:cNvSpPr>
          <p:nvPr/>
        </p:nvSpPr>
        <p:spPr bwMode="auto">
          <a:xfrm>
            <a:off x="107950" y="1843088"/>
            <a:ext cx="8893175" cy="1327150"/>
          </a:xfrm>
          <a:prstGeom prst="rect">
            <a:avLst/>
          </a:prstGeom>
          <a:noFill/>
          <a:ln w="9525">
            <a:noFill/>
            <a:miter lim="800000"/>
          </a:ln>
          <a:effectLst/>
        </p:spPr>
        <p:txBody>
          <a:bodyPr>
            <a:spAutoFit/>
          </a:bodyPr>
          <a:lstStyle/>
          <a:p>
            <a:pPr marR="0" algn="ctr" defTabSz="914400">
              <a:lnSpc>
                <a:spcPct val="80000"/>
              </a:lnSpc>
              <a:spcBef>
                <a:spcPts val="1200"/>
              </a:spcBef>
              <a:buClr>
                <a:srgbClr val="663300"/>
              </a:buClr>
              <a:buSzPct val="75000"/>
              <a:buFontTx/>
              <a:buNone/>
              <a:defRPr/>
            </a:pPr>
            <a:r>
              <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汇编语言程序设计</a:t>
            </a:r>
            <a:endParaRPr kumimoji="0" lang="en-US" altLang="zh-CN"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a:p>
            <a:pPr marR="0" algn="ctr" defTabSz="914400">
              <a:lnSpc>
                <a:spcPct val="80000"/>
              </a:lnSpc>
              <a:spcBef>
                <a:spcPts val="1200"/>
              </a:spcBef>
              <a:buClr>
                <a:srgbClr val="663300"/>
              </a:buClr>
              <a:buSzPct val="75000"/>
              <a:buFontTx/>
              <a:buNone/>
              <a:defRPr/>
            </a:pPr>
            <a:r>
              <a:rPr lang="zh-CN" altLang="en-US" sz="4400" dirty="0">
                <a:solidFill>
                  <a:srgbClr val="FF3300"/>
                </a:solidFill>
                <a:effectLst>
                  <a:outerShdw blurRad="38100" dist="38100" dir="2700000" algn="tl">
                    <a:srgbClr val="C0C0C0"/>
                  </a:outerShdw>
                </a:effectLst>
                <a:ea typeface="隶书" panose="02010509060101010101" pitchFamily="49" charset="-122"/>
              </a:rPr>
              <a:t>第</a:t>
            </a:r>
            <a:r>
              <a:rPr lang="en-US" altLang="zh-CN" sz="4400" dirty="0">
                <a:solidFill>
                  <a:srgbClr val="FF3300"/>
                </a:solidFill>
                <a:effectLst>
                  <a:outerShdw blurRad="38100" dist="38100" dir="2700000" algn="tl">
                    <a:srgbClr val="C0C0C0"/>
                  </a:outerShdw>
                </a:effectLst>
                <a:ea typeface="隶书" panose="02010509060101010101" pitchFamily="49" charset="-122"/>
              </a:rPr>
              <a:t>2</a:t>
            </a:r>
            <a:r>
              <a:rPr lang="zh-CN" altLang="en-US" sz="4400" dirty="0">
                <a:solidFill>
                  <a:srgbClr val="FF3300"/>
                </a:solidFill>
                <a:effectLst>
                  <a:outerShdw blurRad="38100" dist="38100" dir="2700000" algn="tl">
                    <a:srgbClr val="C0C0C0"/>
                  </a:outerShdw>
                </a:effectLst>
                <a:ea typeface="隶书" panose="02010509060101010101" pitchFamily="49" charset="-122"/>
              </a:rPr>
              <a:t>讲：</a:t>
            </a:r>
            <a:r>
              <a:rPr lang="en-US" altLang="zh-CN" sz="4400" dirty="0">
                <a:solidFill>
                  <a:srgbClr val="FF3300"/>
                </a:solidFill>
                <a:effectLst>
                  <a:outerShdw blurRad="38100" dist="38100" dir="2700000" algn="tl">
                    <a:srgbClr val="C0C0C0"/>
                  </a:outerShdw>
                </a:effectLst>
                <a:ea typeface="隶书" panose="02010509060101010101" pitchFamily="49" charset="-122"/>
              </a:rPr>
              <a:t>80X86</a:t>
            </a:r>
            <a:r>
              <a:rPr lang="zh-CN" altLang="en-US" sz="4400" dirty="0">
                <a:solidFill>
                  <a:srgbClr val="FF3300"/>
                </a:solidFill>
                <a:effectLst>
                  <a:outerShdw blurRad="38100" dist="38100" dir="2700000" algn="tl">
                    <a:srgbClr val="C0C0C0"/>
                  </a:outerShdw>
                </a:effectLst>
                <a:ea typeface="隶书" panose="02010509060101010101" pitchFamily="49" charset="-122"/>
              </a:rPr>
              <a:t>的寻址方式</a:t>
            </a:r>
            <a:endPar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pic>
        <p:nvPicPr>
          <p:cNvPr id="6" name="图片 5"/>
          <p:cNvPicPr>
            <a:picLocks noChangeAspect="1"/>
          </p:cNvPicPr>
          <p:nvPr/>
        </p:nvPicPr>
        <p:blipFill>
          <a:blip r:embed="rId1"/>
          <a:stretch>
            <a:fillRect/>
          </a:stretch>
        </p:blipFill>
        <p:spPr>
          <a:xfrm>
            <a:off x="-2372" y="0"/>
            <a:ext cx="5262486" cy="1124744"/>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5" name="矩形 116744"/>
          <p:cNvSpPr/>
          <p:nvPr/>
        </p:nvSpPr>
        <p:spPr>
          <a:xfrm>
            <a:off x="387350" y="1016732"/>
            <a:ext cx="2490788" cy="458788"/>
          </a:xfrm>
          <a:prstGeom prst="rect">
            <a:avLst/>
          </a:prstGeom>
          <a:noFill/>
          <a:ln w="9525">
            <a:noFill/>
          </a:ln>
        </p:spPr>
        <p:txBody>
          <a:bodyPr lIns="108850" tIns="54425" rIns="108850" bIns="54425"/>
          <a:lstStyle/>
          <a:p>
            <a:pPr eaLnBrk="0" hangingPunct="0">
              <a:spcBef>
                <a:spcPct val="0"/>
              </a:spcBef>
            </a:pPr>
            <a:r>
              <a:rPr lang="en-US" altLang="zh-CN"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1. </a:t>
            </a:r>
            <a:r>
              <a:rPr lang="zh-CN" altLang="en-US"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立即寻址方式</a:t>
            </a:r>
            <a:endParaRPr lang="zh-CN" altLang="en-US"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endParaRPr>
          </a:p>
        </p:txBody>
      </p:sp>
      <p:sp>
        <p:nvSpPr>
          <p:cNvPr id="1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11" name="Text Box 2"/>
          <p:cNvSpPr txBox="1">
            <a:spLocks noChangeArrowheads="1"/>
          </p:cNvSpPr>
          <p:nvPr/>
        </p:nvSpPr>
        <p:spPr bwMode="auto">
          <a:xfrm>
            <a:off x="387350" y="1484784"/>
            <a:ext cx="8159824" cy="4431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lgn="just">
              <a:lnSpc>
                <a:spcPct val="150000"/>
              </a:lnSpc>
            </a:pPr>
            <a:r>
              <a:rPr lang="zh-CN" altLang="en-US" dirty="0">
                <a:solidFill>
                  <a:srgbClr val="FF0000"/>
                </a:solidFill>
                <a:ea typeface="楷体_GB2312" pitchFamily="49" charset="-122"/>
              </a:rPr>
              <a:t>        操作数直接存放在指令中，紧跟在操作码之后</a:t>
            </a:r>
            <a:r>
              <a:rPr lang="zh-CN" altLang="en-US" dirty="0">
                <a:ea typeface="楷体_GB2312" pitchFamily="49" charset="-122"/>
              </a:rPr>
              <a:t>，作为指令的一部分，这种操作数称为立即数。</a:t>
            </a:r>
            <a:endParaRPr lang="zh-CN" altLang="en-US" dirty="0">
              <a:ea typeface="楷体_GB2312" pitchFamily="49" charset="-122"/>
            </a:endParaRPr>
          </a:p>
          <a:p>
            <a:pPr lvl="1" algn="just">
              <a:lnSpc>
                <a:spcPct val="150000"/>
              </a:lnSpc>
              <a:spcAft>
                <a:spcPct val="50000"/>
              </a:spcAft>
              <a:buClr>
                <a:srgbClr val="FF3300"/>
              </a:buClr>
              <a:buFont typeface="Wingdings" panose="05000000000000000000" pitchFamily="2" charset="2"/>
              <a:buChar char="l"/>
            </a:pPr>
            <a:r>
              <a:rPr lang="zh-CN" altLang="en-US" dirty="0">
                <a:ea typeface="楷体_GB2312" pitchFamily="49" charset="-122"/>
              </a:rPr>
              <a:t>立即数可以是</a:t>
            </a:r>
            <a:r>
              <a:rPr lang="en-US" altLang="zh-CN" dirty="0">
                <a:ea typeface="楷体_GB2312" pitchFamily="49" charset="-122"/>
              </a:rPr>
              <a:t>8</a:t>
            </a:r>
            <a:r>
              <a:rPr lang="zh-CN" altLang="en-US" dirty="0">
                <a:ea typeface="楷体_GB2312" pitchFamily="49" charset="-122"/>
              </a:rPr>
              <a:t>位或</a:t>
            </a:r>
            <a:r>
              <a:rPr lang="en-US" altLang="zh-CN" dirty="0">
                <a:ea typeface="楷体_GB2312" pitchFamily="49" charset="-122"/>
              </a:rPr>
              <a:t>16</a:t>
            </a:r>
            <a:r>
              <a:rPr lang="zh-CN" altLang="en-US" dirty="0">
                <a:ea typeface="楷体_GB2312" pitchFamily="49" charset="-122"/>
              </a:rPr>
              <a:t>位</a:t>
            </a:r>
            <a:r>
              <a:rPr lang="en-US" altLang="zh-CN" dirty="0">
                <a:ea typeface="楷体_GB2312" pitchFamily="49" charset="-122"/>
              </a:rPr>
              <a:t>(</a:t>
            </a:r>
            <a:r>
              <a:rPr lang="en-US" altLang="zh-CN" dirty="0">
                <a:solidFill>
                  <a:srgbClr val="FF0000"/>
                </a:solidFill>
                <a:ea typeface="楷体_GB2312" pitchFamily="49" charset="-122"/>
              </a:rPr>
              <a:t>16</a:t>
            </a:r>
            <a:r>
              <a:rPr lang="zh-CN" altLang="en-US" dirty="0">
                <a:solidFill>
                  <a:srgbClr val="FF0000"/>
                </a:solidFill>
                <a:ea typeface="楷体_GB2312" pitchFamily="49" charset="-122"/>
              </a:rPr>
              <a:t>位的立即数是高位字节放在高地址，低位字节放在低地址</a:t>
            </a:r>
            <a:r>
              <a:rPr lang="en-US" altLang="zh-CN" dirty="0">
                <a:solidFill>
                  <a:srgbClr val="FF0000"/>
                </a:solidFill>
                <a:ea typeface="楷体_GB2312" pitchFamily="49" charset="-122"/>
              </a:rPr>
              <a:t>) </a:t>
            </a:r>
            <a:r>
              <a:rPr lang="zh-CN" altLang="en-US" dirty="0">
                <a:ea typeface="楷体_GB2312" pitchFamily="49" charset="-122"/>
              </a:rPr>
              <a:t>。</a:t>
            </a:r>
            <a:endParaRPr lang="zh-CN" altLang="en-US" dirty="0">
              <a:solidFill>
                <a:srgbClr val="FF0000"/>
              </a:solidFill>
              <a:ea typeface="楷体_GB2312" pitchFamily="49" charset="-122"/>
            </a:endParaRPr>
          </a:p>
          <a:p>
            <a:pPr lvl="1" algn="just">
              <a:lnSpc>
                <a:spcPct val="150000"/>
              </a:lnSpc>
              <a:spcAft>
                <a:spcPct val="50000"/>
              </a:spcAft>
              <a:buClr>
                <a:srgbClr val="FF3300"/>
              </a:buClr>
              <a:buFont typeface="Wingdings" panose="05000000000000000000" pitchFamily="2" charset="2"/>
              <a:buChar char="l"/>
            </a:pPr>
            <a:r>
              <a:rPr lang="zh-CN" altLang="en-US" dirty="0">
                <a:ea typeface="楷体_GB2312" pitchFamily="49" charset="-122"/>
              </a:rPr>
              <a:t>应用场合</a:t>
            </a:r>
            <a:r>
              <a:rPr lang="en-US" altLang="zh-CN" dirty="0">
                <a:ea typeface="楷体_GB2312" pitchFamily="49" charset="-122"/>
              </a:rPr>
              <a:t>:  </a:t>
            </a:r>
            <a:r>
              <a:rPr lang="zh-CN" altLang="en-US" dirty="0">
                <a:solidFill>
                  <a:srgbClr val="0000FF"/>
                </a:solidFill>
                <a:ea typeface="楷体_GB2312" pitchFamily="49" charset="-122"/>
              </a:rPr>
              <a:t>立即数常用来给</a:t>
            </a:r>
            <a:r>
              <a:rPr lang="zh-CN" altLang="en-US" dirty="0">
                <a:solidFill>
                  <a:srgbClr val="FF0000"/>
                </a:solidFill>
                <a:ea typeface="楷体_GB2312" pitchFamily="49" charset="-122"/>
              </a:rPr>
              <a:t>寄存器</a:t>
            </a:r>
            <a:r>
              <a:rPr lang="zh-CN" altLang="en-US" dirty="0">
                <a:solidFill>
                  <a:srgbClr val="0000FF"/>
                </a:solidFill>
                <a:ea typeface="楷体_GB2312" pitchFamily="49" charset="-122"/>
              </a:rPr>
              <a:t>或</a:t>
            </a:r>
            <a:r>
              <a:rPr lang="zh-CN" altLang="en-US" dirty="0">
                <a:solidFill>
                  <a:srgbClr val="FF0000"/>
                </a:solidFill>
                <a:ea typeface="楷体_GB2312" pitchFamily="49" charset="-122"/>
              </a:rPr>
              <a:t>内存单元</a:t>
            </a:r>
            <a:r>
              <a:rPr lang="zh-CN" altLang="en-US" dirty="0">
                <a:solidFill>
                  <a:srgbClr val="0000FF"/>
                </a:solidFill>
                <a:ea typeface="楷体_GB2312" pitchFamily="49" charset="-122"/>
              </a:rPr>
              <a:t>赋初值</a:t>
            </a:r>
            <a:r>
              <a:rPr lang="zh-CN" altLang="en-US" dirty="0" smtClean="0">
                <a:solidFill>
                  <a:srgbClr val="0000FF"/>
                </a:solidFill>
                <a:ea typeface="楷体_GB2312" pitchFamily="49" charset="-122"/>
              </a:rPr>
              <a:t>。</a:t>
            </a:r>
            <a:endParaRPr lang="en-US" altLang="zh-CN" dirty="0">
              <a:solidFill>
                <a:srgbClr val="0000FF"/>
              </a:solidFill>
              <a:ea typeface="楷体_GB2312" pitchFamily="49" charset="-122"/>
            </a:endParaRPr>
          </a:p>
          <a:p>
            <a:pPr marL="457200" lvl="1" indent="0" algn="just">
              <a:lnSpc>
                <a:spcPct val="150000"/>
              </a:lnSpc>
              <a:spcAft>
                <a:spcPct val="50000"/>
              </a:spcAft>
              <a:buClr>
                <a:srgbClr val="FF3300"/>
              </a:buClr>
            </a:pPr>
            <a:r>
              <a:rPr lang="en-US" altLang="zh-CN" b="0" dirty="0" smtClean="0">
                <a:latin typeface="华文宋体" panose="02010600040101010101" pitchFamily="2" charset="-122"/>
                <a:ea typeface="华文宋体" panose="02010600040101010101" pitchFamily="2" charset="-122"/>
              </a:rPr>
              <a:t>			MOV  </a:t>
            </a:r>
            <a:r>
              <a:rPr lang="en-US" altLang="zh-CN" b="0" dirty="0">
                <a:latin typeface="华文宋体" panose="02010600040101010101" pitchFamily="2" charset="-122"/>
                <a:ea typeface="华文宋体" panose="02010600040101010101" pitchFamily="2" charset="-122"/>
              </a:rPr>
              <a:t>AX , 3069H</a:t>
            </a:r>
            <a:endParaRPr lang="en-US" altLang="zh-CN" b="0" dirty="0">
              <a:latin typeface="华文宋体" panose="02010600040101010101" pitchFamily="2" charset="-122"/>
              <a:ea typeface="华文宋体" panose="02010600040101010101" pitchFamily="2" charset="-122"/>
            </a:endParaRPr>
          </a:p>
          <a:p>
            <a:pPr lvl="1" algn="just">
              <a:lnSpc>
                <a:spcPct val="150000"/>
              </a:lnSpc>
              <a:spcAft>
                <a:spcPct val="50000"/>
              </a:spcAft>
              <a:buClr>
                <a:srgbClr val="FF3300"/>
              </a:buClr>
              <a:buFont typeface="Wingdings" panose="05000000000000000000" pitchFamily="2" charset="2"/>
              <a:buChar char="l"/>
            </a:pPr>
            <a:endParaRPr lang="zh-CN" altLang="en-US" sz="2000" dirty="0">
              <a:solidFill>
                <a:srgbClr val="0000FF"/>
              </a:solidFill>
              <a:ea typeface="楷体_GB2312" pitchFamily="49" charset="-122"/>
            </a:endParaRPr>
          </a:p>
        </p:txBody>
      </p:sp>
      <p:sp>
        <p:nvSpPr>
          <p:cNvPr id="12" name="Text Box 7"/>
          <p:cNvSpPr txBox="1">
            <a:spLocks noChangeArrowheads="1"/>
          </p:cNvSpPr>
          <p:nvPr/>
        </p:nvSpPr>
        <p:spPr bwMode="auto">
          <a:xfrm>
            <a:off x="827584" y="5553236"/>
            <a:ext cx="78600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dirty="0">
                <a:solidFill>
                  <a:srgbClr val="0000FF"/>
                </a:solidFill>
                <a:ea typeface="楷体_GB2312" pitchFamily="49" charset="-122"/>
              </a:rPr>
              <a:t>注意：</a:t>
            </a:r>
            <a:r>
              <a:rPr lang="zh-CN" altLang="en-US" dirty="0">
                <a:solidFill>
                  <a:srgbClr val="FF0000"/>
                </a:solidFill>
                <a:ea typeface="楷体_GB2312" pitchFamily="49" charset="-122"/>
              </a:rPr>
              <a:t>只能用于源操作数字段</a:t>
            </a:r>
            <a:r>
              <a:rPr lang="zh-CN" altLang="en-US" dirty="0">
                <a:ea typeface="楷体_GB2312" pitchFamily="49" charset="-122"/>
              </a:rPr>
              <a:t>，不能用于目的操作数字段。</a:t>
            </a:r>
            <a:endParaRPr lang="en-US" altLang="zh-CN"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bwMode="auto">
          <a:xfrm>
            <a:off x="464448" y="1160748"/>
            <a:ext cx="7924800" cy="3667125"/>
            <a:chOff x="528" y="1920"/>
            <a:chExt cx="4992" cy="2310"/>
          </a:xfrm>
        </p:grpSpPr>
        <p:graphicFrame>
          <p:nvGraphicFramePr>
            <p:cNvPr id="3" name="Object 3"/>
            <p:cNvGraphicFramePr>
              <a:graphicFrameLocks noChangeAspect="1"/>
            </p:cNvGraphicFramePr>
            <p:nvPr/>
          </p:nvGraphicFramePr>
          <p:xfrm>
            <a:off x="2736" y="1920"/>
            <a:ext cx="2784" cy="1882"/>
          </p:xfrm>
          <a:graphic>
            <a:graphicData uri="http://schemas.openxmlformats.org/presentationml/2006/ole">
              <mc:AlternateContent xmlns:mc="http://schemas.openxmlformats.org/markup-compatibility/2006">
                <mc:Choice xmlns:v="urn:schemas-microsoft-com:vml" Requires="v">
                  <p:oleObj spid="_x0000_s1141" name="Document" r:id="rId1" imgW="7136765" imgH="5216525" progId="Word.Document.8">
                    <p:embed/>
                  </p:oleObj>
                </mc:Choice>
                <mc:Fallback>
                  <p:oleObj name="Document" r:id="rId1" imgW="7136765" imgH="5216525" progId="Word.Document.8">
                    <p:embed/>
                    <p:pic>
                      <p:nvPicPr>
                        <p:cNvPr id="0" name="图片 1140"/>
                        <p:cNvPicPr>
                          <a:picLocks noChangeAspect="1" noChangeArrowheads="1"/>
                        </p:cNvPicPr>
                        <p:nvPr/>
                      </p:nvPicPr>
                      <p:blipFill>
                        <a:blip r:embed="rId2"/>
                        <a:srcRect/>
                        <a:stretch>
                          <a:fillRect/>
                        </a:stretch>
                      </p:blipFill>
                      <p:spPr bwMode="auto">
                        <a:xfrm>
                          <a:off x="2736" y="1920"/>
                          <a:ext cx="2784" cy="1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4"/>
            <p:cNvSpPr>
              <a:spLocks noChangeArrowheads="1"/>
            </p:cNvSpPr>
            <p:nvPr/>
          </p:nvSpPr>
          <p:spPr bwMode="auto">
            <a:xfrm>
              <a:off x="528" y="2078"/>
              <a:ext cx="2514" cy="2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Aft>
                  <a:spcPct val="30000"/>
                </a:spcAft>
              </a:pPr>
              <a:r>
                <a:rPr lang="zh-CN" altLang="en-US" sz="2000" dirty="0">
                  <a:solidFill>
                    <a:srgbClr val="0000FF"/>
                  </a:solidFill>
                  <a:ea typeface="楷体_GB2312" pitchFamily="49" charset="-122"/>
                </a:rPr>
                <a:t>例</a:t>
              </a:r>
              <a:r>
                <a:rPr lang="en-US" altLang="zh-CN" sz="2000" dirty="0">
                  <a:ea typeface="楷体_GB2312" pitchFamily="49" charset="-122"/>
                </a:rPr>
                <a:t>      MOV    AX , </a:t>
              </a:r>
              <a:r>
                <a:rPr lang="en-US" altLang="zh-CN" sz="2000" dirty="0">
                  <a:solidFill>
                    <a:srgbClr val="FF00FF"/>
                  </a:solidFill>
                  <a:ea typeface="楷体_GB2312" pitchFamily="49" charset="-122"/>
                </a:rPr>
                <a:t>2056H</a:t>
              </a:r>
              <a:endParaRPr lang="en-US" altLang="zh-CN" sz="2000" dirty="0">
                <a:ea typeface="楷体_GB2312" pitchFamily="49" charset="-122"/>
              </a:endParaRPr>
            </a:p>
            <a:p>
              <a:pPr algn="l">
                <a:spcAft>
                  <a:spcPct val="30000"/>
                </a:spcAft>
              </a:pPr>
              <a:r>
                <a:rPr lang="en-US" altLang="zh-CN" sz="2000" dirty="0">
                  <a:ea typeface="楷体_GB2312" pitchFamily="49" charset="-122"/>
                </a:rPr>
                <a:t>          </a:t>
              </a:r>
              <a:r>
                <a:rPr lang="zh-CN" altLang="en-US" sz="2000" dirty="0">
                  <a:ea typeface="楷体_GB2312" pitchFamily="49" charset="-122"/>
                </a:rPr>
                <a:t>结果   </a:t>
              </a:r>
              <a:r>
                <a:rPr lang="en-US" altLang="zh-CN" sz="2000" dirty="0">
                  <a:ea typeface="楷体_GB2312" pitchFamily="49" charset="-122"/>
                </a:rPr>
                <a:t>( AH ) = 20H    </a:t>
              </a:r>
              <a:endParaRPr lang="en-US" altLang="zh-CN" sz="2000" dirty="0">
                <a:ea typeface="楷体_GB2312" pitchFamily="49" charset="-122"/>
              </a:endParaRPr>
            </a:p>
            <a:p>
              <a:pPr algn="l">
                <a:spcAft>
                  <a:spcPct val="100000"/>
                </a:spcAft>
              </a:pPr>
              <a:r>
                <a:rPr lang="en-US" altLang="zh-CN" sz="2000" dirty="0">
                  <a:ea typeface="楷体_GB2312" pitchFamily="49" charset="-122"/>
                </a:rPr>
                <a:t>                       ( AL ) = 56H    </a:t>
              </a:r>
              <a:endParaRPr lang="en-US" altLang="zh-CN" sz="2000" dirty="0">
                <a:ea typeface="楷体_GB2312" pitchFamily="49" charset="-122"/>
              </a:endParaRPr>
            </a:p>
            <a:p>
              <a:pPr algn="l">
                <a:spcAft>
                  <a:spcPct val="30000"/>
                </a:spcAft>
              </a:pPr>
              <a:endParaRPr lang="en-US" altLang="zh-CN" sz="2000" dirty="0">
                <a:solidFill>
                  <a:srgbClr val="0000FF"/>
                </a:solidFill>
                <a:ea typeface="楷体_GB2312" pitchFamily="49" charset="-122"/>
              </a:endParaRPr>
            </a:p>
            <a:p>
              <a:pPr algn="l">
                <a:spcAft>
                  <a:spcPct val="30000"/>
                </a:spcAft>
              </a:pPr>
              <a:endParaRPr lang="en-US" altLang="zh-CN" sz="2000" dirty="0">
                <a:solidFill>
                  <a:srgbClr val="0000FF"/>
                </a:solidFill>
                <a:ea typeface="楷体_GB2312" pitchFamily="49" charset="-122"/>
              </a:endParaRPr>
            </a:p>
            <a:p>
              <a:pPr algn="l">
                <a:spcAft>
                  <a:spcPct val="30000"/>
                </a:spcAft>
              </a:pPr>
              <a:endParaRPr lang="en-US" altLang="zh-CN" sz="2000" dirty="0">
                <a:solidFill>
                  <a:srgbClr val="0000FF"/>
                </a:solidFill>
                <a:ea typeface="楷体_GB2312" pitchFamily="49" charset="-122"/>
              </a:endParaRPr>
            </a:p>
            <a:p>
              <a:pPr algn="l">
                <a:spcAft>
                  <a:spcPct val="30000"/>
                </a:spcAft>
              </a:pPr>
              <a:endParaRPr lang="en-US" altLang="zh-CN" sz="2000" dirty="0">
                <a:solidFill>
                  <a:srgbClr val="0000FF"/>
                </a:solidFill>
                <a:ea typeface="楷体_GB2312" pitchFamily="49" charset="-122"/>
              </a:endParaRPr>
            </a:p>
            <a:p>
              <a:pPr algn="l">
                <a:spcAft>
                  <a:spcPct val="30000"/>
                </a:spcAft>
              </a:pPr>
              <a:endParaRPr lang="en-US" altLang="zh-CN" sz="2000" dirty="0">
                <a:solidFill>
                  <a:srgbClr val="0000FF"/>
                </a:solidFill>
                <a:ea typeface="楷体_GB2312" pitchFamily="49" charset="-122"/>
              </a:endParaRPr>
            </a:p>
          </p:txBody>
        </p:sp>
      </p:gr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grpSp>
        <p:nvGrpSpPr>
          <p:cNvPr id="6" name="组合 5"/>
          <p:cNvGrpSpPr/>
          <p:nvPr/>
        </p:nvGrpSpPr>
        <p:grpSpPr>
          <a:xfrm>
            <a:off x="4824028" y="1736591"/>
            <a:ext cx="958917" cy="2484497"/>
            <a:chOff x="4922155" y="4240213"/>
            <a:chExt cx="958917" cy="2484497"/>
          </a:xfrm>
        </p:grpSpPr>
        <p:sp>
          <p:nvSpPr>
            <p:cNvPr id="7" name="Text Box 8"/>
            <p:cNvSpPr txBox="1">
              <a:spLocks noChangeArrowheads="1"/>
            </p:cNvSpPr>
            <p:nvPr/>
          </p:nvSpPr>
          <p:spPr bwMode="auto">
            <a:xfrm>
              <a:off x="4922155" y="4240213"/>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dirty="0"/>
                <a:t>低地址</a:t>
              </a:r>
              <a:endParaRPr lang="zh-CN" altLang="en-US" sz="2000" dirty="0"/>
            </a:p>
          </p:txBody>
        </p:sp>
        <p:sp>
          <p:nvSpPr>
            <p:cNvPr id="8" name="Text Box 9"/>
            <p:cNvSpPr txBox="1">
              <a:spLocks noChangeArrowheads="1"/>
            </p:cNvSpPr>
            <p:nvPr/>
          </p:nvSpPr>
          <p:spPr bwMode="auto">
            <a:xfrm>
              <a:off x="4922155" y="6324600"/>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dirty="0"/>
                <a:t>高地址</a:t>
              </a:r>
              <a:endParaRPr lang="zh-CN" altLang="en-US" sz="2000" dirty="0"/>
            </a:p>
          </p:txBody>
        </p:sp>
        <p:sp>
          <p:nvSpPr>
            <p:cNvPr id="9" name="Line 10"/>
            <p:cNvSpPr>
              <a:spLocks noChangeShapeType="1"/>
            </p:cNvSpPr>
            <p:nvPr/>
          </p:nvSpPr>
          <p:spPr bwMode="auto">
            <a:xfrm>
              <a:off x="5410200" y="4648200"/>
              <a:ext cx="0" cy="16002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 name="矩形 9"/>
          <p:cNvSpPr/>
          <p:nvPr/>
        </p:nvSpPr>
        <p:spPr>
          <a:xfrm>
            <a:off x="1799692" y="5193196"/>
            <a:ext cx="6084676" cy="584775"/>
          </a:xfrm>
          <a:prstGeom prst="rect">
            <a:avLst/>
          </a:prstGeom>
        </p:spPr>
        <p:txBody>
          <a:bodyPr wrap="square">
            <a:spAutoFit/>
          </a:bodyPr>
          <a:lstStyle/>
          <a:p>
            <a:pPr>
              <a:spcAft>
                <a:spcPct val="30000"/>
              </a:spcAft>
            </a:pPr>
            <a:r>
              <a:rPr lang="zh-CN" altLang="en-US" dirty="0">
                <a:solidFill>
                  <a:srgbClr val="0000FF"/>
                </a:solidFill>
                <a:ea typeface="楷体_GB2312" pitchFamily="49" charset="-122"/>
              </a:rPr>
              <a:t>例</a:t>
            </a:r>
            <a:r>
              <a:rPr lang="en-US" altLang="zh-CN" dirty="0">
                <a:ea typeface="楷体_GB2312" pitchFamily="49" charset="-122"/>
              </a:rPr>
              <a:t>      MOV    </a:t>
            </a:r>
            <a:r>
              <a:rPr lang="en-US" altLang="zh-CN" dirty="0">
                <a:solidFill>
                  <a:srgbClr val="FF00FF"/>
                </a:solidFill>
                <a:ea typeface="楷体_GB2312" pitchFamily="49" charset="-122"/>
              </a:rPr>
              <a:t>78 H, AL</a:t>
            </a:r>
            <a:r>
              <a:rPr lang="en-US" altLang="zh-CN" dirty="0">
                <a:ea typeface="楷体_GB2312" pitchFamily="49" charset="-122"/>
              </a:rPr>
              <a:t>   </a:t>
            </a:r>
            <a:r>
              <a:rPr lang="en-US" altLang="zh-CN" sz="3200" dirty="0">
                <a:solidFill>
                  <a:srgbClr val="FF0000"/>
                </a:solidFill>
                <a:ea typeface="楷体_GB2312" pitchFamily="49" charset="-122"/>
              </a:rPr>
              <a:t>(right?)</a:t>
            </a:r>
            <a:endParaRPr lang="en-US" altLang="zh-CN" sz="3200" dirty="0">
              <a:solidFill>
                <a:srgbClr val="FF0000"/>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矩形 118787"/>
          <p:cNvSpPr/>
          <p:nvPr/>
        </p:nvSpPr>
        <p:spPr>
          <a:xfrm>
            <a:off x="261119" y="1088740"/>
            <a:ext cx="3514725" cy="417513"/>
          </a:xfrm>
          <a:prstGeom prst="rect">
            <a:avLst/>
          </a:prstGeom>
          <a:noFill/>
          <a:ln w="9525">
            <a:noFill/>
          </a:ln>
        </p:spPr>
        <p:txBody>
          <a:bodyPr lIns="108850" tIns="54425" rIns="108850" bIns="54425"/>
          <a:lstStyle/>
          <a:p>
            <a:pPr eaLnBrk="0" hangingPunct="0">
              <a:spcBef>
                <a:spcPct val="0"/>
              </a:spcBef>
            </a:pPr>
            <a:r>
              <a:rPr lang="en-US" altLang="zh-CN"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 2.</a:t>
            </a:r>
            <a:r>
              <a:rPr lang="zh-CN" altLang="en-US"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寄存器寻址方式</a:t>
            </a:r>
            <a:endParaRPr lang="zh-CN" altLang="en-US"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endParaRPr>
          </a:p>
        </p:txBody>
      </p:sp>
      <p:sp>
        <p:nvSpPr>
          <p:cNvPr id="118789" name="文本框 118788"/>
          <p:cNvSpPr txBox="1"/>
          <p:nvPr/>
        </p:nvSpPr>
        <p:spPr>
          <a:xfrm>
            <a:off x="384944" y="1520788"/>
            <a:ext cx="8291512" cy="971239"/>
          </a:xfrm>
          <a:prstGeom prst="rect">
            <a:avLst/>
          </a:prstGeom>
          <a:noFill/>
          <a:ln w="9525">
            <a:noFill/>
          </a:ln>
        </p:spPr>
        <p:txBody>
          <a:bodyPr lIns="108850" tIns="54425" rIns="108850" bIns="54425">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sz="2400" b="1" dirty="0">
                <a:latin typeface="华文宋体" panose="02010600040101010101" pitchFamily="2" charset="-122"/>
                <a:ea typeface="华文宋体" panose="02010600040101010101" pitchFamily="2" charset="-122"/>
              </a:rPr>
              <a:t>定义：指令所要的操作数已存储在某寄存器中，或把目标操作数存入寄存器。</a:t>
            </a:r>
            <a:endParaRPr lang="zh-CN" altLang="en-US" sz="2400" b="1" dirty="0">
              <a:latin typeface="华文宋体" panose="02010600040101010101" pitchFamily="2" charset="-122"/>
              <a:ea typeface="华文宋体" panose="02010600040101010101" pitchFamily="2" charset="-122"/>
            </a:endParaRPr>
          </a:p>
        </p:txBody>
      </p:sp>
      <p:sp>
        <p:nvSpPr>
          <p:cNvPr id="1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16" name="文本框 15"/>
          <p:cNvSpPr txBox="1"/>
          <p:nvPr/>
        </p:nvSpPr>
        <p:spPr>
          <a:xfrm>
            <a:off x="405618" y="2968331"/>
            <a:ext cx="8270838" cy="3360033"/>
          </a:xfrm>
          <a:prstGeom prst="rect">
            <a:avLst/>
          </a:prstGeom>
          <a:noFill/>
          <a:ln w="9525">
            <a:noFill/>
          </a:ln>
        </p:spPr>
        <p:txBody>
          <a:bodyPr wrap="square" lIns="108850" tIns="54425" rIns="108850" bIns="54425">
            <a:spAutoFit/>
          </a:bodyPr>
          <a:lstStyle/>
          <a:p>
            <a:pPr algn="just" defTabSz="1089025">
              <a:spcBef>
                <a:spcPct val="30000"/>
              </a:spcBef>
              <a:buClr>
                <a:schemeClr val="bg2"/>
              </a:buClr>
              <a:buSzPct val="65000"/>
            </a:pPr>
            <a:r>
              <a:rPr lang="zh-CN" altLang="en-US" sz="2000" dirty="0">
                <a:latin typeface="华文宋体" panose="02010600040101010101" pitchFamily="2" charset="-122"/>
                <a:ea typeface="华文宋体" panose="02010600040101010101" pitchFamily="2" charset="-122"/>
              </a:rPr>
              <a:t>指令中可以引用的寄存器如下： </a:t>
            </a:r>
            <a:endParaRPr lang="zh-CN" altLang="en-US" sz="2000" dirty="0">
              <a:latin typeface="华文宋体" panose="02010600040101010101" pitchFamily="2" charset="-122"/>
              <a:ea typeface="华文宋体" panose="02010600040101010101" pitchFamily="2" charset="-122"/>
            </a:endParaRPr>
          </a:p>
          <a:p>
            <a:pPr algn="just" defTabSz="1089025">
              <a:spcBef>
                <a:spcPct val="30000"/>
              </a:spcBef>
              <a:buClr>
                <a:schemeClr val="bg2"/>
              </a:buClr>
              <a:buSzPct val="65000"/>
            </a:pPr>
            <a:r>
              <a:rPr lang="zh-CN" altLang="en-US" sz="2000" dirty="0">
                <a:latin typeface="华文宋体" panose="02010600040101010101" pitchFamily="2" charset="-122"/>
                <a:ea typeface="华文宋体" panose="02010600040101010101" pitchFamily="2" charset="-122"/>
              </a:rPr>
              <a:t>      </a:t>
            </a:r>
            <a:r>
              <a:rPr lang="en-US" altLang="zh-CN" sz="2000" dirty="0">
                <a:latin typeface="华文宋体" panose="02010600040101010101" pitchFamily="2" charset="-122"/>
                <a:ea typeface="华文宋体" panose="02010600040101010101" pitchFamily="2" charset="-122"/>
              </a:rPr>
              <a:t>8</a:t>
            </a:r>
            <a:r>
              <a:rPr lang="zh-CN" altLang="en-US" sz="2000" dirty="0">
                <a:latin typeface="华文宋体" panose="02010600040101010101" pitchFamily="2" charset="-122"/>
                <a:ea typeface="华文宋体" panose="02010600040101010101" pitchFamily="2" charset="-122"/>
              </a:rPr>
              <a:t>位寄存器：</a:t>
            </a:r>
            <a:r>
              <a:rPr lang="en-US" altLang="zh-CN" sz="2000" dirty="0">
                <a:latin typeface="华文宋体" panose="02010600040101010101" pitchFamily="2" charset="-122"/>
                <a:ea typeface="华文宋体" panose="02010600040101010101" pitchFamily="2" charset="-122"/>
              </a:rPr>
              <a:t>AH</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AL</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BH</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BL</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CH</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CL</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DH</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DL</a:t>
            </a:r>
            <a:r>
              <a:rPr lang="zh-CN" altLang="en-US" sz="2000" dirty="0">
                <a:latin typeface="华文宋体" panose="02010600040101010101" pitchFamily="2" charset="-122"/>
                <a:ea typeface="华文宋体" panose="02010600040101010101" pitchFamily="2" charset="-122"/>
              </a:rPr>
              <a:t>等；</a:t>
            </a:r>
            <a:endParaRPr lang="zh-CN" altLang="en-US" sz="2000" dirty="0">
              <a:latin typeface="华文宋体" panose="02010600040101010101" pitchFamily="2" charset="-122"/>
              <a:ea typeface="华文宋体" panose="02010600040101010101" pitchFamily="2" charset="-122"/>
            </a:endParaRPr>
          </a:p>
          <a:p>
            <a:pPr algn="just" defTabSz="1089025">
              <a:spcBef>
                <a:spcPct val="30000"/>
              </a:spcBef>
              <a:buClr>
                <a:schemeClr val="bg2"/>
              </a:buClr>
              <a:buSzPct val="65000"/>
            </a:pPr>
            <a:r>
              <a:rPr lang="zh-CN" altLang="en-US" sz="2000" dirty="0">
                <a:latin typeface="华文宋体" panose="02010600040101010101" pitchFamily="2" charset="-122"/>
                <a:ea typeface="华文宋体" panose="02010600040101010101" pitchFamily="2" charset="-122"/>
              </a:rPr>
              <a:t>      </a:t>
            </a:r>
            <a:r>
              <a:rPr lang="en-US" altLang="zh-CN" sz="2000" dirty="0">
                <a:latin typeface="华文宋体" panose="02010600040101010101" pitchFamily="2" charset="-122"/>
                <a:ea typeface="华文宋体" panose="02010600040101010101" pitchFamily="2" charset="-122"/>
              </a:rPr>
              <a:t>16</a:t>
            </a:r>
            <a:r>
              <a:rPr lang="zh-CN" altLang="en-US" sz="2000" dirty="0">
                <a:latin typeface="华文宋体" panose="02010600040101010101" pitchFamily="2" charset="-122"/>
                <a:ea typeface="华文宋体" panose="02010600040101010101" pitchFamily="2" charset="-122"/>
              </a:rPr>
              <a:t>位寄存器：</a:t>
            </a:r>
            <a:r>
              <a:rPr lang="en-US" altLang="zh-CN" sz="2000" dirty="0">
                <a:latin typeface="华文宋体" panose="02010600040101010101" pitchFamily="2" charset="-122"/>
                <a:ea typeface="华文宋体" panose="02010600040101010101" pitchFamily="2" charset="-122"/>
              </a:rPr>
              <a:t>AX</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BX</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CX</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DX</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SI</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DI</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SP</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BP</a:t>
            </a:r>
            <a:r>
              <a:rPr lang="zh-CN" altLang="en-US" sz="2000" dirty="0">
                <a:latin typeface="华文宋体" panose="02010600040101010101" pitchFamily="2" charset="-122"/>
                <a:ea typeface="华文宋体" panose="02010600040101010101" pitchFamily="2" charset="-122"/>
              </a:rPr>
              <a:t>和段寄存器等。</a:t>
            </a:r>
            <a:endParaRPr lang="zh-CN" altLang="en-US" sz="2000" dirty="0">
              <a:latin typeface="华文宋体" panose="02010600040101010101" pitchFamily="2" charset="-122"/>
              <a:ea typeface="华文宋体" panose="02010600040101010101" pitchFamily="2" charset="-122"/>
            </a:endParaRPr>
          </a:p>
          <a:p>
            <a:pPr algn="just" defTabSz="1089025">
              <a:lnSpc>
                <a:spcPct val="120000"/>
              </a:lnSpc>
              <a:spcBef>
                <a:spcPct val="0"/>
              </a:spcBef>
              <a:buClr>
                <a:schemeClr val="bg2"/>
              </a:buClr>
              <a:buSzPct val="65000"/>
              <a:buFont typeface="Wingdings" panose="05000000000000000000" pitchFamily="2" charset="2"/>
              <a:buNone/>
            </a:pPr>
            <a:endParaRPr lang="en-US" altLang="zh-CN" sz="2000" b="1" dirty="0">
              <a:latin typeface="华文宋体" panose="02010600040101010101" pitchFamily="2" charset="-122"/>
              <a:ea typeface="华文宋体" panose="02010600040101010101" pitchFamily="2" charset="-122"/>
            </a:endParaRPr>
          </a:p>
          <a:p>
            <a:pPr algn="just" defTabSz="1089025">
              <a:lnSpc>
                <a:spcPct val="120000"/>
              </a:lnSpc>
              <a:spcBef>
                <a:spcPct val="0"/>
              </a:spcBef>
              <a:buClr>
                <a:schemeClr val="bg2"/>
              </a:buClr>
              <a:buSzPct val="65000"/>
              <a:buFont typeface="Wingdings" panose="05000000000000000000" pitchFamily="2" charset="2"/>
              <a:buNone/>
            </a:pPr>
            <a:r>
              <a:rPr lang="zh-CN" altLang="en-US" b="1" dirty="0">
                <a:latin typeface="华文宋体" panose="02010600040101010101" pitchFamily="2" charset="-122"/>
                <a:ea typeface="华文宋体" panose="02010600040101010101" pitchFamily="2" charset="-122"/>
              </a:rPr>
              <a:t>注：由于指令所需的操作数已存储在寄存器</a:t>
            </a:r>
            <a:r>
              <a:rPr lang="zh-CN" altLang="en-US" b="1" dirty="0" smtClean="0">
                <a:latin typeface="华文宋体" panose="02010600040101010101" pitchFamily="2" charset="-122"/>
                <a:ea typeface="华文宋体" panose="02010600040101010101" pitchFamily="2" charset="-122"/>
              </a:rPr>
              <a:t>中，</a:t>
            </a:r>
            <a:r>
              <a:rPr lang="zh-CN" altLang="en-US" b="1" dirty="0">
                <a:latin typeface="华文宋体" panose="02010600040101010101" pitchFamily="2" charset="-122"/>
                <a:ea typeface="华文宋体" panose="02010600040101010101" pitchFamily="2" charset="-122"/>
              </a:rPr>
              <a:t>在指令执行过程中，会减少读</a:t>
            </a:r>
            <a:r>
              <a:rPr lang="en-US" altLang="zh-CN" b="1" dirty="0">
                <a:latin typeface="华文宋体" panose="02010600040101010101" pitchFamily="2" charset="-122"/>
                <a:ea typeface="华文宋体" panose="02010600040101010101" pitchFamily="2" charset="-122"/>
              </a:rPr>
              <a:t>/</a:t>
            </a:r>
            <a:r>
              <a:rPr lang="zh-CN" altLang="en-US" b="1" dirty="0">
                <a:latin typeface="华文宋体" panose="02010600040101010101" pitchFamily="2" charset="-122"/>
                <a:ea typeface="华文宋体" panose="02010600040101010101" pitchFamily="2" charset="-122"/>
              </a:rPr>
              <a:t>写存储器单元的次数，所以，</a:t>
            </a:r>
            <a:r>
              <a:rPr lang="zh-CN" altLang="en-US" b="1" dirty="0">
                <a:solidFill>
                  <a:srgbClr val="FF0000"/>
                </a:solidFill>
                <a:latin typeface="华文宋体" panose="02010600040101010101" pitchFamily="2" charset="-122"/>
                <a:ea typeface="华文宋体" panose="02010600040101010101" pitchFamily="2" charset="-122"/>
              </a:rPr>
              <a:t>使用寄存器寻址方式的指令具有较快的执行速度</a:t>
            </a:r>
            <a:r>
              <a:rPr lang="zh-CN" altLang="en-US" b="1" dirty="0">
                <a:latin typeface="华文宋体" panose="02010600040101010101" pitchFamily="2" charset="-122"/>
                <a:ea typeface="华文宋体" panose="02010600040101010101" pitchFamily="2" charset="-122"/>
              </a:rPr>
              <a:t>。通常情况下，提倡在编写汇编语言程序时，应尽可能地使用寄存器寻址方式。</a:t>
            </a:r>
            <a:endParaRPr lang="zh-CN" altLang="en-US" b="1" dirty="0">
              <a:latin typeface="华文宋体" panose="02010600040101010101" pitchFamily="2" charset="-122"/>
              <a:ea typeface="华文宋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文本框 120835"/>
          <p:cNvSpPr txBox="1"/>
          <p:nvPr/>
        </p:nvSpPr>
        <p:spPr>
          <a:xfrm>
            <a:off x="342900" y="1073150"/>
            <a:ext cx="7943850" cy="2104305"/>
          </a:xfrm>
          <a:prstGeom prst="rect">
            <a:avLst/>
          </a:prstGeom>
          <a:solidFill>
            <a:srgbClr val="CCFFFF"/>
          </a:solidFill>
          <a:ln w="9525">
            <a:noFill/>
          </a:ln>
        </p:spPr>
        <p:txBody>
          <a:bodyPr lIns="108850" tIns="54425" rIns="108850" bIns="54425">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【例】下列程序执行后，（</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AX</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BX</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endPar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endParaRPr>
          </a:p>
          <a:p>
            <a:pPr algn="just" defTabSz="1089025">
              <a:lnSpc>
                <a:spcPct val="120000"/>
              </a:lnSpc>
              <a:spcBef>
                <a:spcPct val="20000"/>
              </a:spcBef>
              <a:buClr>
                <a:schemeClr val="bg2"/>
              </a:buClr>
              <a:buSzPct val="65000"/>
              <a:buFont typeface="Wingdings" panose="05000000000000000000" pitchFamily="2" charset="2"/>
              <a:buNone/>
            </a:pP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     </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MOV  AX</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1234H</a:t>
            </a:r>
            <a:endPar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endParaRPr>
          </a:p>
          <a:p>
            <a:pPr algn="just" defTabSz="1089025">
              <a:lnSpc>
                <a:spcPct val="120000"/>
              </a:lnSpc>
              <a:spcBef>
                <a:spcPct val="20000"/>
              </a:spcBef>
              <a:buClr>
                <a:schemeClr val="bg2"/>
              </a:buClr>
              <a:buSzPct val="65000"/>
              <a:buFont typeface="Wingdings" panose="05000000000000000000" pitchFamily="2" charset="2"/>
              <a:buNone/>
            </a:pP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     MOV  BX</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5678H</a:t>
            </a:r>
            <a:endPar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endParaRPr>
          </a:p>
          <a:p>
            <a:pPr algn="just" defTabSz="1089025">
              <a:lnSpc>
                <a:spcPct val="120000"/>
              </a:lnSpc>
              <a:spcBef>
                <a:spcPct val="20000"/>
              </a:spcBef>
              <a:buClr>
                <a:schemeClr val="bg2"/>
              </a:buClr>
              <a:buSzPct val="65000"/>
              <a:buFont typeface="Wingdings" panose="05000000000000000000" pitchFamily="2" charset="2"/>
              <a:buNone/>
            </a:pP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     ADD  AX</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BX</a:t>
            </a:r>
            <a:endPar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endParaRPr>
          </a:p>
        </p:txBody>
      </p:sp>
      <p:sp>
        <p:nvSpPr>
          <p:cNvPr id="120837" name="矩形 120836"/>
          <p:cNvSpPr/>
          <p:nvPr/>
        </p:nvSpPr>
        <p:spPr>
          <a:xfrm>
            <a:off x="683568" y="3389313"/>
            <a:ext cx="5334000" cy="516178"/>
          </a:xfrm>
          <a:prstGeom prst="rect">
            <a:avLst/>
          </a:prstGeom>
          <a:noFill/>
          <a:ln w="9525">
            <a:noFill/>
          </a:ln>
        </p:spPr>
        <p:txBody>
          <a:bodyPr lIns="108850" tIns="54425" rIns="108850" bIns="54425">
            <a:spAutoFit/>
          </a:bodyPr>
          <a:lstStyle/>
          <a:p>
            <a:pPr defTabSz="1089025">
              <a:lnSpc>
                <a:spcPct val="110000"/>
              </a:lnSpc>
              <a:buClr>
                <a:schemeClr val="bg2"/>
              </a:buClr>
              <a:buSzPct val="65000"/>
              <a:buFont typeface="Wingdings" panose="05000000000000000000" pitchFamily="2" charset="2"/>
              <a:buNone/>
            </a:pPr>
            <a:r>
              <a:rPr lang="zh-CN" altLang="en-US" sz="2400" b="1" dirty="0">
                <a:latin typeface="华文宋体" panose="02010600040101010101" pitchFamily="2" charset="-122"/>
                <a:ea typeface="华文宋体" panose="02010600040101010101" pitchFamily="2" charset="-122"/>
              </a:rPr>
              <a:t>执行：</a:t>
            </a:r>
            <a:r>
              <a:rPr lang="en-US" altLang="zh-CN" sz="2400" b="1" dirty="0">
                <a:latin typeface="华文宋体" panose="02010600040101010101" pitchFamily="2" charset="-122"/>
                <a:ea typeface="华文宋体" panose="02010600040101010101" pitchFamily="2" charset="-122"/>
              </a:rPr>
              <a:t>1234H→AX          </a:t>
            </a:r>
            <a:endParaRPr lang="en-US" altLang="zh-CN" sz="2400" b="1" dirty="0">
              <a:latin typeface="华文宋体" panose="02010600040101010101" pitchFamily="2" charset="-122"/>
              <a:ea typeface="华文宋体" panose="02010600040101010101" pitchFamily="2" charset="-122"/>
            </a:endParaRPr>
          </a:p>
        </p:txBody>
      </p:sp>
      <p:sp>
        <p:nvSpPr>
          <p:cNvPr id="120838" name="矩形 120837"/>
          <p:cNvSpPr/>
          <p:nvPr/>
        </p:nvSpPr>
        <p:spPr>
          <a:xfrm>
            <a:off x="694780" y="5760020"/>
            <a:ext cx="5964988" cy="516178"/>
          </a:xfrm>
          <a:prstGeom prst="rect">
            <a:avLst/>
          </a:prstGeom>
          <a:noFill/>
          <a:ln w="9525">
            <a:noFill/>
          </a:ln>
        </p:spPr>
        <p:txBody>
          <a:bodyPr wrap="none" lIns="108850" tIns="54425" rIns="108850" bIns="54425" anchor="t">
            <a:spAutoFit/>
          </a:bodyPr>
          <a:lstStyle/>
          <a:p>
            <a:pPr defTabSz="1089025">
              <a:lnSpc>
                <a:spcPct val="110000"/>
              </a:lnSpc>
              <a:buClr>
                <a:schemeClr val="bg2"/>
              </a:buClr>
              <a:buSzPct val="65000"/>
              <a:buFont typeface="Wingdings" panose="05000000000000000000" pitchFamily="2" charset="2"/>
              <a:buNone/>
            </a:pPr>
            <a:r>
              <a:rPr lang="zh-CN" altLang="en-US" sz="2400" b="1" dirty="0">
                <a:latin typeface="华文宋体" panose="02010600040101010101" pitchFamily="2" charset="-122"/>
                <a:ea typeface="华文宋体" panose="02010600040101010101" pitchFamily="2" charset="-122"/>
              </a:rPr>
              <a:t>执行后：（</a:t>
            </a:r>
            <a:r>
              <a:rPr lang="en-US" altLang="zh-CN" sz="2400" b="1" dirty="0">
                <a:latin typeface="华文宋体" panose="02010600040101010101" pitchFamily="2" charset="-122"/>
                <a:ea typeface="华文宋体" panose="02010600040101010101" pitchFamily="2" charset="-122"/>
              </a:rPr>
              <a:t>AX</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=68ACH</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BX</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=5678H</a:t>
            </a:r>
            <a:endParaRPr lang="en-US" altLang="zh-CN" sz="2400" b="1" dirty="0">
              <a:latin typeface="华文宋体" panose="02010600040101010101" pitchFamily="2" charset="-122"/>
              <a:ea typeface="华文宋体" panose="02010600040101010101" pitchFamily="2" charset="-122"/>
            </a:endParaRPr>
          </a:p>
        </p:txBody>
      </p:sp>
      <p:sp>
        <p:nvSpPr>
          <p:cNvPr id="120839" name="矩形 120838"/>
          <p:cNvSpPr/>
          <p:nvPr/>
        </p:nvSpPr>
        <p:spPr>
          <a:xfrm>
            <a:off x="1619672" y="4040188"/>
            <a:ext cx="2400300" cy="516178"/>
          </a:xfrm>
          <a:prstGeom prst="rect">
            <a:avLst/>
          </a:prstGeom>
          <a:noFill/>
          <a:ln w="9525">
            <a:noFill/>
          </a:ln>
        </p:spPr>
        <p:txBody>
          <a:bodyPr lIns="108850" tIns="54425" rIns="108850" bIns="54425">
            <a:spAutoFit/>
          </a:bodyPr>
          <a:lstStyle/>
          <a:p>
            <a:pPr defTabSz="1089025">
              <a:lnSpc>
                <a:spcPct val="110000"/>
              </a:lnSpc>
              <a:buClr>
                <a:schemeClr val="bg2"/>
              </a:buClr>
              <a:buSzPct val="65000"/>
              <a:buFont typeface="Wingdings" panose="05000000000000000000" pitchFamily="2" charset="2"/>
              <a:buNone/>
            </a:pPr>
            <a:r>
              <a:rPr lang="en-US" altLang="zh-CN" sz="2400" b="1" dirty="0">
                <a:latin typeface="华文宋体" panose="02010600040101010101" pitchFamily="2" charset="-122"/>
                <a:ea typeface="华文宋体" panose="02010600040101010101" pitchFamily="2" charset="-122"/>
              </a:rPr>
              <a:t>5678H→BX</a:t>
            </a:r>
            <a:endParaRPr lang="en-US" altLang="zh-CN" sz="2400" b="1" dirty="0">
              <a:latin typeface="华文宋体" panose="02010600040101010101" pitchFamily="2" charset="-122"/>
              <a:ea typeface="华文宋体" panose="02010600040101010101" pitchFamily="2" charset="-122"/>
            </a:endParaRPr>
          </a:p>
        </p:txBody>
      </p:sp>
      <p:sp>
        <p:nvSpPr>
          <p:cNvPr id="120840" name="矩形 120839"/>
          <p:cNvSpPr/>
          <p:nvPr/>
        </p:nvSpPr>
        <p:spPr>
          <a:xfrm>
            <a:off x="1331640" y="4867275"/>
            <a:ext cx="6264696" cy="516178"/>
          </a:xfrm>
          <a:prstGeom prst="rect">
            <a:avLst/>
          </a:prstGeom>
          <a:noFill/>
          <a:ln w="9525">
            <a:noFill/>
          </a:ln>
        </p:spPr>
        <p:txBody>
          <a:bodyPr wrap="square" lIns="108850" tIns="54425" rIns="108850" bIns="54425" anchor="t">
            <a:spAutoFit/>
          </a:bodyPr>
          <a:lstStyle/>
          <a:p>
            <a:pPr defTabSz="1089025">
              <a:lnSpc>
                <a:spcPct val="110000"/>
              </a:lnSpc>
              <a:buClr>
                <a:schemeClr val="bg2"/>
              </a:buClr>
              <a:buSzPct val="65000"/>
            </a:pPr>
            <a:r>
              <a:rPr lang="zh-CN" altLang="en-US"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dirty="0">
                <a:solidFill>
                  <a:srgbClr val="FF0000"/>
                </a:solidFill>
                <a:effectLst>
                  <a:outerShdw blurRad="38100" dist="38100" dir="2700000">
                    <a:srgbClr val="FFFFFF"/>
                  </a:outerShdw>
                </a:effectLst>
                <a:latin typeface="华文宋体" panose="02010600040101010101" pitchFamily="2" charset="-122"/>
                <a:ea typeface="华文宋体" panose="02010600040101010101" pitchFamily="2" charset="-122"/>
              </a:rPr>
              <a:t>ADD  AX</a:t>
            </a:r>
            <a:r>
              <a:rPr lang="zh-CN" altLang="en-US" dirty="0">
                <a:solidFill>
                  <a:srgbClr val="FF0000"/>
                </a:solidFill>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dirty="0">
                <a:solidFill>
                  <a:srgbClr val="FF0000"/>
                </a:solidFill>
                <a:effectLst>
                  <a:outerShdw blurRad="38100" dist="38100" dir="2700000">
                    <a:srgbClr val="FFFFFF"/>
                  </a:outerShdw>
                </a:effectLst>
                <a:latin typeface="华文宋体" panose="02010600040101010101" pitchFamily="2" charset="-122"/>
                <a:ea typeface="华文宋体" panose="02010600040101010101" pitchFamily="2" charset="-122"/>
              </a:rPr>
              <a:t>BX</a:t>
            </a:r>
            <a:r>
              <a:rPr lang="zh-CN" altLang="en-US"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AX</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BX</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→AX</a:t>
            </a:r>
            <a:endParaRPr lang="en-US" altLang="zh-CN" sz="2400" b="1" dirty="0">
              <a:latin typeface="华文宋体" panose="02010600040101010101" pitchFamily="2" charset="-122"/>
              <a:ea typeface="华文宋体" panose="02010600040101010101" pitchFamily="2" charset="-122"/>
            </a:endParaRPr>
          </a:p>
        </p:txBody>
      </p:sp>
      <p:sp>
        <p:nvSpPr>
          <p:cNvPr id="1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4380" y="1124744"/>
            <a:ext cx="8455572" cy="5373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Box 2"/>
          <p:cNvSpPr txBox="1">
            <a:spLocks noChangeArrowheads="1"/>
          </p:cNvSpPr>
          <p:nvPr/>
        </p:nvSpPr>
        <p:spPr bwMode="auto">
          <a:xfrm>
            <a:off x="1295400" y="12861"/>
            <a:ext cx="5791200" cy="941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Aft>
                <a:spcPct val="30000"/>
              </a:spcAft>
              <a:buClr>
                <a:srgbClr val="FF3300"/>
              </a:buClr>
              <a:buFont typeface="宋体" panose="02010600030101010101" pitchFamily="2" charset="-122"/>
              <a:buChar char="▲"/>
            </a:pPr>
            <a:r>
              <a:rPr lang="en-US" altLang="zh-CN" sz="2400" dirty="0">
                <a:ea typeface="楷体_GB2312" pitchFamily="49" charset="-122"/>
              </a:rPr>
              <a:t> </a:t>
            </a:r>
            <a:r>
              <a:rPr lang="zh-CN" altLang="en-US" sz="2400" dirty="0">
                <a:ea typeface="楷体_GB2312" pitchFamily="49" charset="-122"/>
              </a:rPr>
              <a:t>以上</a:t>
            </a:r>
            <a:r>
              <a:rPr lang="zh-CN" altLang="en-US" sz="2400" dirty="0">
                <a:solidFill>
                  <a:srgbClr val="FF0000"/>
                </a:solidFill>
                <a:ea typeface="楷体_GB2312" pitchFamily="49" charset="-122"/>
              </a:rPr>
              <a:t>立即数寻址、寄存器寻址</a:t>
            </a:r>
            <a:r>
              <a:rPr lang="zh-CN" altLang="en-US" sz="2400" dirty="0">
                <a:ea typeface="楷体_GB2312" pitchFamily="49" charset="-122"/>
              </a:rPr>
              <a:t>的操作数，</a:t>
            </a:r>
            <a:endParaRPr lang="zh-CN" altLang="en-US" sz="2400" dirty="0">
              <a:ea typeface="楷体_GB2312" pitchFamily="49" charset="-122"/>
            </a:endParaRPr>
          </a:p>
          <a:p>
            <a:pPr algn="just">
              <a:spcAft>
                <a:spcPct val="30000"/>
              </a:spcAft>
            </a:pPr>
            <a:r>
              <a:rPr lang="zh-CN" altLang="en-US" sz="2400" dirty="0">
                <a:ea typeface="楷体_GB2312" pitchFamily="49" charset="-122"/>
              </a:rPr>
              <a:t>     </a:t>
            </a:r>
            <a:r>
              <a:rPr lang="zh-CN" altLang="en-US" sz="2400" dirty="0">
                <a:solidFill>
                  <a:srgbClr val="FF3300"/>
                </a:solidFill>
                <a:ea typeface="楷体_GB2312" pitchFamily="49" charset="-122"/>
              </a:rPr>
              <a:t>不用在取完指令后再到内存中取数。</a:t>
            </a:r>
            <a:endParaRPr lang="zh-CN" altLang="en-US" sz="2400" dirty="0">
              <a:solidFill>
                <a:srgbClr val="FF330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1540" y="44624"/>
            <a:ext cx="8442008" cy="5364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Box 2"/>
          <p:cNvSpPr txBox="1">
            <a:spLocks noChangeArrowheads="1"/>
          </p:cNvSpPr>
          <p:nvPr/>
        </p:nvSpPr>
        <p:spPr bwMode="auto">
          <a:xfrm>
            <a:off x="251520" y="5562874"/>
            <a:ext cx="8892480" cy="1286506"/>
          </a:xfrm>
          <a:prstGeom prst="rect">
            <a:avLst/>
          </a:prstGeom>
          <a:solidFill>
            <a:schemeClr val="bg1"/>
          </a:solidFill>
          <a:ln>
            <a:noFill/>
          </a:ln>
          <a:effectLst/>
        </p:spPr>
        <p:txBody>
          <a:bodyPr wrap="square">
            <a:spAutoFit/>
          </a:bodyPr>
          <a:lstStyle/>
          <a:p>
            <a:pPr algn="just">
              <a:spcAft>
                <a:spcPct val="20000"/>
              </a:spcAft>
              <a:buClr>
                <a:srgbClr val="FF3300"/>
              </a:buClr>
              <a:buFont typeface="宋体" panose="02010600030101010101" pitchFamily="2" charset="-122"/>
              <a:buChar char="▲"/>
            </a:pPr>
            <a:r>
              <a:rPr lang="zh-CN" altLang="en-US" sz="2400" dirty="0">
                <a:ea typeface="楷体_GB2312" pitchFamily="49" charset="-122"/>
              </a:rPr>
              <a:t>以下 </a:t>
            </a:r>
            <a:r>
              <a:rPr lang="en-US" altLang="zh-CN" sz="2400" dirty="0">
                <a:ea typeface="楷体_GB2312" pitchFamily="49" charset="-122"/>
              </a:rPr>
              <a:t>5 </a:t>
            </a:r>
            <a:r>
              <a:rPr lang="zh-CN" altLang="en-US" dirty="0">
                <a:ea typeface="楷体_GB2312" pitchFamily="49" charset="-122"/>
              </a:rPr>
              <a:t>种</a:t>
            </a:r>
            <a:r>
              <a:rPr lang="zh-CN" altLang="en-US" sz="2400" dirty="0">
                <a:ea typeface="楷体_GB2312" pitchFamily="49" charset="-122"/>
              </a:rPr>
              <a:t>寻址方式：</a:t>
            </a:r>
            <a:endParaRPr lang="en-US" altLang="zh-CN" sz="2400" dirty="0">
              <a:ea typeface="楷体_GB2312" pitchFamily="49" charset="-122"/>
            </a:endParaRPr>
          </a:p>
          <a:p>
            <a:pPr algn="just">
              <a:spcAft>
                <a:spcPct val="20000"/>
              </a:spcAft>
              <a:buClr>
                <a:srgbClr val="FF3300"/>
              </a:buClr>
            </a:pPr>
            <a:r>
              <a:rPr lang="en-US" altLang="zh-CN" dirty="0">
                <a:solidFill>
                  <a:srgbClr val="0000FF"/>
                </a:solidFill>
                <a:ea typeface="楷体_GB2312" pitchFamily="49" charset="-122"/>
              </a:rPr>
              <a:t>    </a:t>
            </a:r>
            <a:r>
              <a:rPr lang="zh-CN" altLang="en-US" sz="2000" dirty="0">
                <a:solidFill>
                  <a:srgbClr val="0000FF"/>
                </a:solidFill>
                <a:ea typeface="楷体_GB2312" pitchFamily="49" charset="-122"/>
              </a:rPr>
              <a:t>操作数存放在内存中，取完指令后，还需到内存取数。</a:t>
            </a:r>
            <a:endParaRPr lang="zh-CN" altLang="en-US" sz="2000" dirty="0">
              <a:solidFill>
                <a:srgbClr val="0000FF"/>
              </a:solidFill>
              <a:ea typeface="楷体_GB2312" pitchFamily="49" charset="-122"/>
            </a:endParaRPr>
          </a:p>
          <a:p>
            <a:pPr algn="just">
              <a:spcAft>
                <a:spcPct val="50000"/>
              </a:spcAft>
            </a:pPr>
            <a:r>
              <a:rPr lang="zh-CN" altLang="en-US" sz="2000" dirty="0">
                <a:ea typeface="楷体_GB2312" pitchFamily="49" charset="-122"/>
              </a:rPr>
              <a:t>    指令中给出的是该操作数的地址，包括段地址和偏移地址。</a:t>
            </a:r>
            <a:endParaRPr lang="zh-CN" altLang="en-US" sz="20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矩形 121859"/>
          <p:cNvSpPr/>
          <p:nvPr/>
        </p:nvSpPr>
        <p:spPr>
          <a:xfrm>
            <a:off x="342900" y="1112838"/>
            <a:ext cx="4957763" cy="457200"/>
          </a:xfrm>
          <a:prstGeom prst="rect">
            <a:avLst/>
          </a:prstGeom>
          <a:noFill/>
          <a:ln w="9525">
            <a:noFill/>
          </a:ln>
        </p:spPr>
        <p:txBody>
          <a:bodyPr>
            <a:spAutoFit/>
          </a:bodyPr>
          <a:lstStyle/>
          <a:p>
            <a:pPr>
              <a:spcBef>
                <a:spcPct val="0"/>
              </a:spcBef>
            </a:pPr>
            <a:r>
              <a:rPr lang="en-US" altLang="zh-CN" sz="2400" b="1" dirty="0">
                <a:solidFill>
                  <a:srgbClr val="CC0000"/>
                </a:solidFill>
                <a:latin typeface="华文新魏" panose="02010800040101010101" pitchFamily="2" charset="-122"/>
                <a:ea typeface="华文新魏" panose="02010800040101010101" pitchFamily="2" charset="-122"/>
              </a:rPr>
              <a:t>3. </a:t>
            </a:r>
            <a:r>
              <a:rPr lang="zh-CN" altLang="en-US" sz="2400" b="1" dirty="0">
                <a:solidFill>
                  <a:srgbClr val="CC0000"/>
                </a:solidFill>
                <a:latin typeface="华文新魏" panose="02010800040101010101" pitchFamily="2" charset="-122"/>
                <a:ea typeface="华文新魏" panose="02010800040101010101" pitchFamily="2" charset="-122"/>
              </a:rPr>
              <a:t>存储器寻址</a:t>
            </a:r>
            <a:r>
              <a:rPr lang="zh-CN" altLang="en-US" sz="2400" dirty="0">
                <a:solidFill>
                  <a:srgbClr val="CC0000"/>
                </a:solidFill>
                <a:latin typeface="华文新魏" panose="02010800040101010101" pitchFamily="2" charset="-122"/>
                <a:ea typeface="华文新魏" panose="02010800040101010101" pitchFamily="2" charset="-122"/>
              </a:rPr>
              <a:t> </a:t>
            </a:r>
            <a:endParaRPr lang="zh-CN" altLang="en-US" sz="2400" dirty="0">
              <a:solidFill>
                <a:srgbClr val="CC0000"/>
              </a:solidFill>
              <a:latin typeface="华文新魏" panose="02010800040101010101" pitchFamily="2" charset="-122"/>
              <a:ea typeface="华文新魏" panose="02010800040101010101" pitchFamily="2" charset="-122"/>
            </a:endParaRPr>
          </a:p>
        </p:txBody>
      </p:sp>
      <p:sp>
        <p:nvSpPr>
          <p:cNvPr id="121861" name="矩形 121860"/>
          <p:cNvSpPr/>
          <p:nvPr/>
        </p:nvSpPr>
        <p:spPr>
          <a:xfrm>
            <a:off x="452120" y="1700808"/>
            <a:ext cx="8188332" cy="4247317"/>
          </a:xfrm>
          <a:prstGeom prst="rect">
            <a:avLst/>
          </a:prstGeom>
          <a:noFill/>
          <a:ln w="9525">
            <a:noFill/>
          </a:ln>
        </p:spPr>
        <p:txBody>
          <a:bodyPr wrap="square">
            <a:spAutoFit/>
          </a:bodyPr>
          <a:lstStyle/>
          <a:p>
            <a:pPr algn="just">
              <a:lnSpc>
                <a:spcPct val="125000"/>
              </a:lnSpc>
              <a:spcBef>
                <a:spcPct val="0"/>
              </a:spcBef>
            </a:pPr>
            <a:r>
              <a:rPr lang="zh-CN" altLang="en-US" sz="2400" b="0" dirty="0" smtClean="0">
                <a:latin typeface="+mn-lt"/>
                <a:ea typeface="华文宋体" panose="02010600040101010101" pitchFamily="2" charset="-122"/>
              </a:rPr>
              <a:t>      以下</a:t>
            </a:r>
            <a:r>
              <a:rPr lang="zh-CN" altLang="en-US" sz="2400" b="0" dirty="0">
                <a:latin typeface="+mn-lt"/>
                <a:ea typeface="华文宋体" panose="02010600040101010101" pitchFamily="2" charset="-122"/>
              </a:rPr>
              <a:t>各种寻址方式，操作数都在除代码段之外的存储区中。通过不同的寻址方式，获得操作数地址，从而取得操作数。</a:t>
            </a:r>
            <a:endParaRPr lang="zh-CN" altLang="en-US" sz="2400" b="0" dirty="0">
              <a:latin typeface="+mn-lt"/>
              <a:ea typeface="华文宋体" panose="02010600040101010101" pitchFamily="2" charset="-122"/>
            </a:endParaRPr>
          </a:p>
          <a:p>
            <a:pPr algn="just" eaLnBrk="0" hangingPunct="0">
              <a:lnSpc>
                <a:spcPct val="125000"/>
              </a:lnSpc>
              <a:spcBef>
                <a:spcPct val="0"/>
              </a:spcBef>
            </a:pPr>
            <a:r>
              <a:rPr lang="zh-CN" altLang="en-US" sz="2400" b="0" dirty="0">
                <a:latin typeface="+mn-lt"/>
                <a:ea typeface="华文宋体" panose="02010600040101010101" pitchFamily="2" charset="-122"/>
              </a:rPr>
              <a:t>      在前面的章节中，我们知道操作数的物理地址（</a:t>
            </a:r>
            <a:r>
              <a:rPr lang="en-US" altLang="zh-CN" b="0" dirty="0">
                <a:latin typeface="+mn-lt"/>
                <a:ea typeface="华文宋体" panose="02010600040101010101" pitchFamily="2" charset="-122"/>
              </a:rPr>
              <a:t>Physical </a:t>
            </a:r>
            <a:r>
              <a:rPr lang="en-US" altLang="zh-CN" sz="2400" b="0" dirty="0">
                <a:latin typeface="+mn-lt"/>
                <a:ea typeface="华文宋体" panose="02010600040101010101" pitchFamily="2" charset="-122"/>
              </a:rPr>
              <a:t>Address</a:t>
            </a:r>
            <a:r>
              <a:rPr lang="zh-CN" altLang="en-US" sz="2400" b="0" dirty="0">
                <a:latin typeface="+mn-lt"/>
                <a:ea typeface="华文宋体" panose="02010600040101010101" pitchFamily="2" charset="-122"/>
              </a:rPr>
              <a:t>，</a:t>
            </a:r>
            <a:r>
              <a:rPr lang="en-US" altLang="zh-CN" sz="2400" b="0" dirty="0">
                <a:latin typeface="+mn-lt"/>
                <a:ea typeface="华文宋体" panose="02010600040101010101" pitchFamily="2" charset="-122"/>
              </a:rPr>
              <a:t>PA</a:t>
            </a:r>
            <a:r>
              <a:rPr lang="zh-CN" altLang="en-US" sz="2400" b="0" dirty="0">
                <a:latin typeface="+mn-lt"/>
                <a:ea typeface="华文宋体" panose="02010600040101010101" pitchFamily="2" charset="-122"/>
              </a:rPr>
              <a:t>）等于段基址左移</a:t>
            </a:r>
            <a:r>
              <a:rPr lang="en-US" altLang="zh-CN" sz="2400" b="0" dirty="0">
                <a:latin typeface="+mn-lt"/>
                <a:ea typeface="华文宋体" panose="02010600040101010101" pitchFamily="2" charset="-122"/>
              </a:rPr>
              <a:t>4</a:t>
            </a:r>
            <a:r>
              <a:rPr lang="zh-CN" altLang="en-US" sz="2400" b="0" dirty="0">
                <a:latin typeface="+mn-lt"/>
                <a:ea typeface="华文宋体" panose="02010600040101010101" pitchFamily="2" charset="-122"/>
              </a:rPr>
              <a:t>位，再加上偏移地址。</a:t>
            </a:r>
            <a:endParaRPr lang="en-US" altLang="zh-CN" sz="2400" b="0" dirty="0">
              <a:latin typeface="+mn-lt"/>
              <a:ea typeface="华文宋体" panose="02010600040101010101" pitchFamily="2" charset="-122"/>
            </a:endParaRPr>
          </a:p>
          <a:p>
            <a:pPr algn="just" eaLnBrk="0" hangingPunct="0">
              <a:lnSpc>
                <a:spcPct val="125000"/>
              </a:lnSpc>
              <a:spcBef>
                <a:spcPct val="0"/>
              </a:spcBef>
            </a:pPr>
            <a:r>
              <a:rPr lang="en-US" altLang="zh-CN" b="0" dirty="0">
                <a:latin typeface="+mn-lt"/>
                <a:ea typeface="华文宋体" panose="02010600040101010101" pitchFamily="2" charset="-122"/>
              </a:rPr>
              <a:t>      </a:t>
            </a:r>
            <a:r>
              <a:rPr lang="zh-CN" altLang="en-US" sz="2400" b="0" dirty="0">
                <a:latin typeface="+mn-lt"/>
                <a:ea typeface="华文宋体" panose="02010600040101010101" pitchFamily="2" charset="-122"/>
              </a:rPr>
              <a:t>下面主要解决的问题是如何得到操作数的偏移地址。在</a:t>
            </a:r>
            <a:r>
              <a:rPr lang="en-US" altLang="zh-CN" sz="2400" b="0" dirty="0">
                <a:latin typeface="+mn-lt"/>
                <a:ea typeface="华文宋体" panose="02010600040101010101" pitchFamily="2" charset="-122"/>
              </a:rPr>
              <a:t>8086/8088</a:t>
            </a:r>
            <a:r>
              <a:rPr lang="zh-CN" altLang="en-US" sz="2400" b="0" dirty="0">
                <a:latin typeface="+mn-lt"/>
                <a:ea typeface="华文宋体" panose="02010600040101010101" pitchFamily="2" charset="-122"/>
              </a:rPr>
              <a:t>里，将操作数的偏移地址又称为有效地址（</a:t>
            </a:r>
            <a:r>
              <a:rPr lang="en-US" altLang="zh-CN" sz="2400" b="0" dirty="0">
                <a:latin typeface="+mn-lt"/>
                <a:ea typeface="华文宋体" panose="02010600040101010101" pitchFamily="2" charset="-122"/>
              </a:rPr>
              <a:t>effective address</a:t>
            </a:r>
            <a:r>
              <a:rPr lang="zh-CN" altLang="en-US" sz="2400" b="0" dirty="0">
                <a:latin typeface="+mn-lt"/>
                <a:ea typeface="华文宋体" panose="02010600040101010101" pitchFamily="2" charset="-122"/>
              </a:rPr>
              <a:t>，即</a:t>
            </a:r>
            <a:r>
              <a:rPr lang="en-US" altLang="zh-CN" sz="2400" b="0" dirty="0">
                <a:latin typeface="+mn-lt"/>
                <a:ea typeface="华文宋体" panose="02010600040101010101" pitchFamily="2" charset="-122"/>
              </a:rPr>
              <a:t>EA</a:t>
            </a:r>
            <a:r>
              <a:rPr lang="zh-CN" altLang="en-US" sz="2400" b="0" dirty="0">
                <a:latin typeface="+mn-lt"/>
                <a:ea typeface="华文宋体" panose="02010600040101010101" pitchFamily="2" charset="-122"/>
              </a:rPr>
              <a:t>），因此以下的各种寻址方式即为求有效地址（</a:t>
            </a:r>
            <a:r>
              <a:rPr lang="en-US" altLang="zh-CN" sz="2400" b="0" dirty="0">
                <a:latin typeface="+mn-lt"/>
                <a:ea typeface="华文宋体" panose="02010600040101010101" pitchFamily="2" charset="-122"/>
              </a:rPr>
              <a:t>EA</a:t>
            </a:r>
            <a:r>
              <a:rPr lang="zh-CN" altLang="en-US" sz="2400" b="0" dirty="0">
                <a:latin typeface="+mn-lt"/>
                <a:ea typeface="华文宋体" panose="02010600040101010101" pitchFamily="2" charset="-122"/>
              </a:rPr>
              <a:t>）的不同途径。 </a:t>
            </a:r>
            <a:endParaRPr lang="zh-CN" altLang="en-US" sz="2400" b="0" dirty="0">
              <a:latin typeface="+mn-lt"/>
              <a:ea typeface="华文宋体" panose="02010600040101010101" pitchFamily="2" charset="-122"/>
            </a:endParaRP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矩形 122883"/>
          <p:cNvSpPr/>
          <p:nvPr/>
        </p:nvSpPr>
        <p:spPr>
          <a:xfrm>
            <a:off x="503548" y="1052736"/>
            <a:ext cx="7972425" cy="3631763"/>
          </a:xfrm>
          <a:prstGeom prst="rect">
            <a:avLst/>
          </a:prstGeom>
          <a:noFill/>
          <a:ln w="9525">
            <a:noFill/>
          </a:ln>
        </p:spPr>
        <p:txBody>
          <a:bodyPr>
            <a:spAutoFit/>
          </a:bodyPr>
          <a:lstStyle/>
          <a:p>
            <a:pPr indent="227330" algn="just">
              <a:spcBef>
                <a:spcPts val="1200"/>
              </a:spcBef>
            </a:pPr>
            <a:r>
              <a:rPr lang="en-US" altLang="zh-CN" sz="2000" b="1" dirty="0">
                <a:latin typeface="华文宋体" panose="02010600040101010101" pitchFamily="2" charset="-122"/>
                <a:ea typeface="华文宋体" panose="02010600040101010101" pitchFamily="2" charset="-122"/>
              </a:rPr>
              <a:t>8086/8088</a:t>
            </a:r>
            <a:r>
              <a:rPr lang="zh-CN" altLang="en-US" sz="2000" b="1" dirty="0">
                <a:latin typeface="华文宋体" panose="02010600040101010101" pitchFamily="2" charset="-122"/>
                <a:ea typeface="华文宋体" panose="02010600040101010101" pitchFamily="2" charset="-122"/>
              </a:rPr>
              <a:t>指令中有效地址（</a:t>
            </a:r>
            <a:r>
              <a:rPr lang="en-US" altLang="zh-CN" sz="2000" b="1" dirty="0">
                <a:latin typeface="华文宋体" panose="02010600040101010101" pitchFamily="2" charset="-122"/>
                <a:ea typeface="华文宋体" panose="02010600040101010101" pitchFamily="2" charset="-122"/>
              </a:rPr>
              <a:t>EA</a:t>
            </a:r>
            <a:r>
              <a:rPr lang="zh-CN" altLang="en-US" sz="2000" b="1" dirty="0">
                <a:latin typeface="华文宋体" panose="02010600040101010101" pitchFamily="2" charset="-122"/>
                <a:ea typeface="华文宋体" panose="02010600040101010101" pitchFamily="2" charset="-122"/>
              </a:rPr>
              <a:t>）由以下</a:t>
            </a:r>
            <a:r>
              <a:rPr lang="en-US" altLang="zh-CN" sz="2000" b="1" dirty="0">
                <a:latin typeface="华文宋体" panose="02010600040101010101" pitchFamily="2" charset="-122"/>
                <a:ea typeface="华文宋体" panose="02010600040101010101" pitchFamily="2" charset="-122"/>
              </a:rPr>
              <a:t>3</a:t>
            </a:r>
            <a:r>
              <a:rPr lang="zh-CN" altLang="en-US" sz="2000" b="1" dirty="0">
                <a:latin typeface="华文宋体" panose="02010600040101010101" pitchFamily="2" charset="-122"/>
                <a:ea typeface="华文宋体" panose="02010600040101010101" pitchFamily="2" charset="-122"/>
              </a:rPr>
              <a:t>部分组成：</a:t>
            </a:r>
            <a:endParaRPr lang="zh-CN" altLang="en-US" sz="2000" b="1" dirty="0">
              <a:latin typeface="华文宋体" panose="02010600040101010101" pitchFamily="2" charset="-122"/>
              <a:ea typeface="华文宋体" panose="02010600040101010101" pitchFamily="2" charset="-122"/>
            </a:endParaRPr>
          </a:p>
          <a:p>
            <a:pPr indent="227330">
              <a:spcBef>
                <a:spcPts val="1200"/>
              </a:spcBef>
            </a:pPr>
            <a:r>
              <a:rPr lang="zh-CN" altLang="en-US" sz="2000" b="1" dirty="0">
                <a:latin typeface="华文宋体" panose="02010600040101010101" pitchFamily="2" charset="-122"/>
                <a:ea typeface="华文宋体" panose="02010600040101010101" pitchFamily="2" charset="-122"/>
              </a:rPr>
              <a:t>                  </a:t>
            </a:r>
            <a:r>
              <a:rPr lang="en-US" altLang="zh-CN" sz="2000" b="1" dirty="0">
                <a:latin typeface="华文宋体" panose="02010600040101010101" pitchFamily="2" charset="-122"/>
                <a:ea typeface="华文宋体" panose="02010600040101010101" pitchFamily="2" charset="-122"/>
              </a:rPr>
              <a:t>EA=</a:t>
            </a:r>
            <a:r>
              <a:rPr lang="zh-CN" altLang="en-US" sz="2000" b="1" dirty="0">
                <a:latin typeface="华文宋体" panose="02010600040101010101" pitchFamily="2" charset="-122"/>
                <a:ea typeface="华文宋体" panose="02010600040101010101" pitchFamily="2" charset="-122"/>
              </a:rPr>
              <a:t>基址＋变址＋位移量</a:t>
            </a:r>
            <a:endParaRPr lang="zh-CN" altLang="en-US" sz="2000" b="1" dirty="0">
              <a:latin typeface="华文宋体" panose="02010600040101010101" pitchFamily="2" charset="-122"/>
              <a:ea typeface="华文宋体" panose="02010600040101010101" pitchFamily="2" charset="-122"/>
            </a:endParaRPr>
          </a:p>
          <a:p>
            <a:pPr indent="227330" algn="just">
              <a:spcBef>
                <a:spcPct val="0"/>
              </a:spcBef>
            </a:pPr>
            <a:endParaRPr lang="zh-CN" altLang="en-US" sz="2000" b="1" dirty="0">
              <a:latin typeface="华文新魏" panose="02010800040101010101" pitchFamily="2" charset="-122"/>
              <a:ea typeface="华文新魏" panose="02010800040101010101" pitchFamily="2" charset="-122"/>
            </a:endParaRPr>
          </a:p>
          <a:p>
            <a:pPr indent="227330" algn="just" eaLnBrk="0" hangingPunct="0">
              <a:spcBef>
                <a:spcPct val="0"/>
              </a:spcBef>
            </a:pPr>
            <a:r>
              <a:rPr lang="en-US" altLang="zh-CN" sz="2000" b="1" dirty="0">
                <a:solidFill>
                  <a:srgbClr val="CC0000"/>
                </a:solidFill>
                <a:latin typeface="华文宋体" panose="02010600040101010101" pitchFamily="2" charset="-122"/>
                <a:ea typeface="华文宋体" panose="02010600040101010101" pitchFamily="2" charset="-122"/>
              </a:rPr>
              <a:t>①</a:t>
            </a:r>
            <a:r>
              <a:rPr lang="zh-CN" altLang="en-US" sz="2000" b="1" dirty="0">
                <a:solidFill>
                  <a:srgbClr val="CC0000"/>
                </a:solidFill>
                <a:latin typeface="华文宋体" panose="02010600040101010101" pitchFamily="2" charset="-122"/>
                <a:ea typeface="华文宋体" panose="02010600040101010101" pitchFamily="2" charset="-122"/>
              </a:rPr>
              <a:t>位移量（</a:t>
            </a:r>
            <a:r>
              <a:rPr lang="en-US" altLang="zh-CN" sz="2000" b="1" dirty="0">
                <a:solidFill>
                  <a:srgbClr val="CC0000"/>
                </a:solidFill>
                <a:latin typeface="华文宋体" panose="02010600040101010101" pitchFamily="2" charset="-122"/>
                <a:ea typeface="华文宋体" panose="02010600040101010101" pitchFamily="2" charset="-122"/>
              </a:rPr>
              <a:t>displacement</a:t>
            </a:r>
            <a:r>
              <a:rPr lang="zh-CN" altLang="en-US" sz="2000" b="1" dirty="0">
                <a:solidFill>
                  <a:srgbClr val="CC0000"/>
                </a:solidFill>
                <a:latin typeface="华文宋体" panose="02010600040101010101" pitchFamily="2" charset="-122"/>
                <a:ea typeface="华文宋体" panose="02010600040101010101" pitchFamily="2" charset="-122"/>
              </a:rPr>
              <a:t>）：</a:t>
            </a:r>
            <a:r>
              <a:rPr lang="zh-CN" altLang="en-US" sz="2000" b="1" dirty="0">
                <a:latin typeface="华文宋体" panose="02010600040101010101" pitchFamily="2" charset="-122"/>
                <a:ea typeface="华文宋体" panose="02010600040101010101" pitchFamily="2" charset="-122"/>
              </a:rPr>
              <a:t>存放在指令中的一个</a:t>
            </a:r>
            <a:r>
              <a:rPr lang="en-US" altLang="zh-CN" sz="2000" b="1" dirty="0">
                <a:latin typeface="华文宋体" panose="02010600040101010101" pitchFamily="2" charset="-122"/>
                <a:ea typeface="华文宋体" panose="02010600040101010101" pitchFamily="2" charset="-122"/>
              </a:rPr>
              <a:t>8</a:t>
            </a:r>
            <a:r>
              <a:rPr lang="zh-CN" altLang="en-US" sz="2000" b="1" dirty="0">
                <a:latin typeface="华文宋体" panose="02010600040101010101" pitchFamily="2" charset="-122"/>
                <a:ea typeface="华文宋体" panose="02010600040101010101" pitchFamily="2" charset="-122"/>
              </a:rPr>
              <a:t>位或</a:t>
            </a:r>
            <a:r>
              <a:rPr lang="en-US" altLang="zh-CN" sz="2000" b="1" dirty="0">
                <a:latin typeface="华文宋体" panose="02010600040101010101" pitchFamily="2" charset="-122"/>
                <a:ea typeface="华文宋体" panose="02010600040101010101" pitchFamily="2" charset="-122"/>
              </a:rPr>
              <a:t>16</a:t>
            </a:r>
            <a:r>
              <a:rPr lang="zh-CN" altLang="en-US" sz="2000" b="1" dirty="0">
                <a:latin typeface="华文宋体" panose="02010600040101010101" pitchFamily="2" charset="-122"/>
                <a:ea typeface="华文宋体" panose="02010600040101010101" pitchFamily="2" charset="-122"/>
              </a:rPr>
              <a:t>位的数，但它不是立即数，而是一个地址；</a:t>
            </a:r>
            <a:endParaRPr lang="zh-CN" altLang="en-US" sz="2000" b="1" dirty="0">
              <a:latin typeface="华文宋体" panose="02010600040101010101" pitchFamily="2" charset="-122"/>
              <a:ea typeface="华文宋体" panose="02010600040101010101" pitchFamily="2" charset="-122"/>
            </a:endParaRPr>
          </a:p>
          <a:p>
            <a:pPr indent="227330" algn="just" eaLnBrk="0" hangingPunct="0">
              <a:spcBef>
                <a:spcPct val="0"/>
              </a:spcBef>
            </a:pPr>
            <a:r>
              <a:rPr lang="en-US" altLang="zh-CN" sz="2000" b="1" dirty="0">
                <a:solidFill>
                  <a:srgbClr val="CC0000"/>
                </a:solidFill>
                <a:latin typeface="华文宋体" panose="02010600040101010101" pitchFamily="2" charset="-122"/>
                <a:ea typeface="华文宋体" panose="02010600040101010101" pitchFamily="2" charset="-122"/>
              </a:rPr>
              <a:t>②</a:t>
            </a:r>
            <a:r>
              <a:rPr lang="zh-CN" altLang="en-US" sz="2000" b="1" dirty="0">
                <a:solidFill>
                  <a:srgbClr val="CC0000"/>
                </a:solidFill>
                <a:latin typeface="华文宋体" panose="02010600040101010101" pitchFamily="2" charset="-122"/>
                <a:ea typeface="华文宋体" panose="02010600040101010101" pitchFamily="2" charset="-122"/>
              </a:rPr>
              <a:t>基址（</a:t>
            </a:r>
            <a:r>
              <a:rPr lang="en-US" altLang="zh-CN" sz="2000" b="1" dirty="0">
                <a:solidFill>
                  <a:srgbClr val="CC0000"/>
                </a:solidFill>
                <a:latin typeface="华文宋体" panose="02010600040101010101" pitchFamily="2" charset="-122"/>
                <a:ea typeface="华文宋体" panose="02010600040101010101" pitchFamily="2" charset="-122"/>
              </a:rPr>
              <a:t>base</a:t>
            </a:r>
            <a:r>
              <a:rPr lang="zh-CN" altLang="en-US" sz="2000" b="1" dirty="0">
                <a:solidFill>
                  <a:srgbClr val="CC0000"/>
                </a:solidFill>
                <a:latin typeface="华文宋体" panose="02010600040101010101" pitchFamily="2" charset="-122"/>
                <a:ea typeface="华文宋体" panose="02010600040101010101" pitchFamily="2" charset="-122"/>
              </a:rPr>
              <a:t>）：</a:t>
            </a:r>
            <a:r>
              <a:rPr lang="zh-CN" altLang="en-US" sz="2000" b="1" dirty="0">
                <a:latin typeface="华文宋体" panose="02010600040101010101" pitchFamily="2" charset="-122"/>
                <a:ea typeface="华文宋体" panose="02010600040101010101" pitchFamily="2" charset="-122"/>
              </a:rPr>
              <a:t>存放在基址寄存器（</a:t>
            </a:r>
            <a:r>
              <a:rPr lang="en-US" altLang="zh-CN" sz="2000" b="1" dirty="0">
                <a:latin typeface="华文宋体" panose="02010600040101010101" pitchFamily="2" charset="-122"/>
                <a:ea typeface="华文宋体" panose="02010600040101010101" pitchFamily="2" charset="-122"/>
              </a:rPr>
              <a:t>BX</a:t>
            </a:r>
            <a:r>
              <a:rPr lang="zh-CN" altLang="en-US" sz="2000" b="1" dirty="0">
                <a:latin typeface="华文宋体" panose="02010600040101010101" pitchFamily="2" charset="-122"/>
                <a:ea typeface="华文宋体" panose="02010600040101010101" pitchFamily="2" charset="-122"/>
              </a:rPr>
              <a:t>、</a:t>
            </a:r>
            <a:r>
              <a:rPr lang="en-US" altLang="zh-CN" sz="2000" b="1" dirty="0">
                <a:latin typeface="华文宋体" panose="02010600040101010101" pitchFamily="2" charset="-122"/>
                <a:ea typeface="华文宋体" panose="02010600040101010101" pitchFamily="2" charset="-122"/>
              </a:rPr>
              <a:t>BP</a:t>
            </a:r>
            <a:r>
              <a:rPr lang="zh-CN" altLang="en-US" sz="2000" b="1" dirty="0">
                <a:latin typeface="华文宋体" panose="02010600040101010101" pitchFamily="2" charset="-122"/>
                <a:ea typeface="华文宋体" panose="02010600040101010101" pitchFamily="2" charset="-122"/>
              </a:rPr>
              <a:t>）中的内容。它是有效地址中的基址部分，通常用于指向数据段中数组或字符串的首地址。</a:t>
            </a:r>
            <a:endParaRPr lang="zh-CN" altLang="en-US" sz="2000" b="1" dirty="0">
              <a:latin typeface="华文宋体" panose="02010600040101010101" pitchFamily="2" charset="-122"/>
              <a:ea typeface="华文宋体" panose="02010600040101010101" pitchFamily="2" charset="-122"/>
            </a:endParaRPr>
          </a:p>
          <a:p>
            <a:pPr indent="227330" algn="just" eaLnBrk="0" hangingPunct="0">
              <a:spcBef>
                <a:spcPct val="0"/>
              </a:spcBef>
            </a:pPr>
            <a:r>
              <a:rPr lang="en-US" altLang="zh-CN" sz="2000" b="1" dirty="0">
                <a:solidFill>
                  <a:srgbClr val="CC0000"/>
                </a:solidFill>
                <a:latin typeface="华文宋体" panose="02010600040101010101" pitchFamily="2" charset="-122"/>
                <a:ea typeface="华文宋体" panose="02010600040101010101" pitchFamily="2" charset="-122"/>
              </a:rPr>
              <a:t>③</a:t>
            </a:r>
            <a:r>
              <a:rPr lang="zh-CN" altLang="en-US" sz="2000" b="1" dirty="0">
                <a:solidFill>
                  <a:srgbClr val="CC0000"/>
                </a:solidFill>
                <a:latin typeface="华文宋体" panose="02010600040101010101" pitchFamily="2" charset="-122"/>
                <a:ea typeface="华文宋体" panose="02010600040101010101" pitchFamily="2" charset="-122"/>
              </a:rPr>
              <a:t>变址（</a:t>
            </a:r>
            <a:r>
              <a:rPr lang="en-US" altLang="zh-CN" sz="2000" b="1" dirty="0">
                <a:solidFill>
                  <a:srgbClr val="CC0000"/>
                </a:solidFill>
                <a:latin typeface="华文宋体" panose="02010600040101010101" pitchFamily="2" charset="-122"/>
                <a:ea typeface="华文宋体" panose="02010600040101010101" pitchFamily="2" charset="-122"/>
              </a:rPr>
              <a:t>index</a:t>
            </a:r>
            <a:r>
              <a:rPr lang="zh-CN" altLang="en-US" sz="2000" b="1" dirty="0">
                <a:solidFill>
                  <a:srgbClr val="CC0000"/>
                </a:solidFill>
                <a:latin typeface="华文宋体" panose="02010600040101010101" pitchFamily="2" charset="-122"/>
                <a:ea typeface="华文宋体" panose="02010600040101010101" pitchFamily="2" charset="-122"/>
              </a:rPr>
              <a:t>）：</a:t>
            </a:r>
            <a:r>
              <a:rPr lang="zh-CN" altLang="en-US" sz="2000" b="1" dirty="0">
                <a:latin typeface="华文宋体" panose="02010600040101010101" pitchFamily="2" charset="-122"/>
                <a:ea typeface="华文宋体" panose="02010600040101010101" pitchFamily="2" charset="-122"/>
              </a:rPr>
              <a:t>存放在变址寄存器（</a:t>
            </a:r>
            <a:r>
              <a:rPr lang="en-US" altLang="zh-CN" sz="2000" b="1" dirty="0">
                <a:latin typeface="华文宋体" panose="02010600040101010101" pitchFamily="2" charset="-122"/>
                <a:ea typeface="华文宋体" panose="02010600040101010101" pitchFamily="2" charset="-122"/>
              </a:rPr>
              <a:t>SI</a:t>
            </a:r>
            <a:r>
              <a:rPr lang="zh-CN" altLang="en-US" sz="2000" b="1" dirty="0">
                <a:latin typeface="华文宋体" panose="02010600040101010101" pitchFamily="2" charset="-122"/>
                <a:ea typeface="华文宋体" panose="02010600040101010101" pitchFamily="2" charset="-122"/>
              </a:rPr>
              <a:t>、</a:t>
            </a:r>
            <a:r>
              <a:rPr lang="en-US" altLang="zh-CN" sz="2000" b="1" dirty="0">
                <a:latin typeface="华文宋体" panose="02010600040101010101" pitchFamily="2" charset="-122"/>
                <a:ea typeface="华文宋体" panose="02010600040101010101" pitchFamily="2" charset="-122"/>
              </a:rPr>
              <a:t>DI</a:t>
            </a:r>
            <a:r>
              <a:rPr lang="zh-CN" altLang="en-US" sz="2000" b="1" dirty="0">
                <a:latin typeface="华文宋体" panose="02010600040101010101" pitchFamily="2" charset="-122"/>
                <a:ea typeface="华文宋体" panose="02010600040101010101" pitchFamily="2" charset="-122"/>
              </a:rPr>
              <a:t>）中的内容。通常用来指向数组中某个元素或字符串的某个字符。</a:t>
            </a:r>
            <a:endParaRPr lang="zh-CN" altLang="en-US" sz="2000" b="1" dirty="0">
              <a:latin typeface="华文宋体" panose="02010600040101010101" pitchFamily="2" charset="-122"/>
              <a:ea typeface="华文宋体" panose="02010600040101010101" pitchFamily="2" charset="-122"/>
            </a:endParaRPr>
          </a:p>
          <a:p>
            <a:pPr indent="227330" eaLnBrk="0" hangingPunct="0">
              <a:spcBef>
                <a:spcPct val="0"/>
              </a:spcBef>
            </a:pPr>
            <a:r>
              <a:rPr lang="zh-CN" altLang="en-US" sz="2000" b="1" dirty="0">
                <a:latin typeface="华文宋体" panose="02010600040101010101" pitchFamily="2" charset="-122"/>
                <a:ea typeface="华文宋体" panose="02010600040101010101" pitchFamily="2" charset="-122"/>
              </a:rPr>
              <a:t>  根据有效地址中含有的成分不同，分别构成不同的寻址方式 。</a:t>
            </a:r>
            <a:endParaRPr lang="zh-CN" altLang="en-US" sz="2000" b="1" dirty="0">
              <a:latin typeface="华文宋体" panose="02010600040101010101" pitchFamily="2" charset="-122"/>
              <a:ea typeface="华文宋体" panose="02010600040101010101" pitchFamily="2" charset="-122"/>
            </a:endParaRP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graphicFrame>
        <p:nvGraphicFramePr>
          <p:cNvPr id="4" name="表格 3"/>
          <p:cNvGraphicFramePr>
            <a:graphicFrameLocks noGrp="1"/>
          </p:cNvGraphicFramePr>
          <p:nvPr/>
        </p:nvGraphicFramePr>
        <p:xfrm>
          <a:off x="827584" y="4832372"/>
          <a:ext cx="7758634" cy="1584960"/>
        </p:xfrm>
        <a:graphic>
          <a:graphicData uri="http://schemas.openxmlformats.org/drawingml/2006/table">
            <a:tbl>
              <a:tblPr firstRow="1" bandRow="1">
                <a:tableStyleId>{5C22544A-7EE6-4342-B048-85BDC9FD1C3A}</a:tableStyleId>
              </a:tblPr>
              <a:tblGrid>
                <a:gridCol w="2051562"/>
                <a:gridCol w="1836872"/>
                <a:gridCol w="3870200"/>
              </a:tblGrid>
              <a:tr h="370840">
                <a:tc>
                  <a:txBody>
                    <a:bodyPr/>
                    <a:lstStyle/>
                    <a:p>
                      <a:r>
                        <a:rPr lang="zh-CN" altLang="en-US" sz="2000" dirty="0">
                          <a:solidFill>
                            <a:schemeClr val="tx1"/>
                          </a:solidFill>
                        </a:rPr>
                        <a:t>三种成分</a:t>
                      </a:r>
                      <a:endParaRPr lang="zh-CN" altLang="en-US" sz="2000" dirty="0">
                        <a:solidFill>
                          <a:schemeClr val="tx1"/>
                        </a:solidFill>
                      </a:endParaRPr>
                    </a:p>
                  </a:txBody>
                  <a:tcPr/>
                </a:tc>
                <a:tc>
                  <a:txBody>
                    <a:bodyPr/>
                    <a:lstStyle/>
                    <a:p>
                      <a:r>
                        <a:rPr lang="en-US" altLang="zh-CN" sz="2000" dirty="0">
                          <a:solidFill>
                            <a:schemeClr val="tx1"/>
                          </a:solidFill>
                        </a:rPr>
                        <a:t>16</a:t>
                      </a:r>
                      <a:r>
                        <a:rPr lang="zh-CN" altLang="en-US" sz="2000" dirty="0">
                          <a:solidFill>
                            <a:schemeClr val="tx1"/>
                          </a:solidFill>
                        </a:rPr>
                        <a:t>位寻址</a:t>
                      </a:r>
                      <a:endParaRPr lang="zh-CN" altLang="en-US" sz="2000" dirty="0">
                        <a:solidFill>
                          <a:schemeClr val="tx1"/>
                        </a:solidFill>
                      </a:endParaRPr>
                    </a:p>
                  </a:txBody>
                  <a:tcPr/>
                </a:tc>
                <a:tc>
                  <a:txBody>
                    <a:bodyPr/>
                    <a:lstStyle/>
                    <a:p>
                      <a:r>
                        <a:rPr lang="en-US" altLang="zh-CN" sz="2000" dirty="0">
                          <a:solidFill>
                            <a:schemeClr val="tx1"/>
                          </a:solidFill>
                        </a:rPr>
                        <a:t>32</a:t>
                      </a:r>
                      <a:r>
                        <a:rPr lang="zh-CN" altLang="en-US" sz="2000" dirty="0">
                          <a:solidFill>
                            <a:schemeClr val="tx1"/>
                          </a:solidFill>
                        </a:rPr>
                        <a:t>位寻址</a:t>
                      </a:r>
                      <a:endParaRPr lang="zh-CN" altLang="en-US" sz="2000" dirty="0">
                        <a:solidFill>
                          <a:schemeClr val="tx1"/>
                        </a:solidFill>
                      </a:endParaRPr>
                    </a:p>
                  </a:txBody>
                  <a:tcPr/>
                </a:tc>
              </a:tr>
              <a:tr h="370840">
                <a:tc>
                  <a:txBody>
                    <a:bodyPr/>
                    <a:lstStyle/>
                    <a:p>
                      <a:r>
                        <a:rPr lang="zh-CN" altLang="en-US" sz="2000" dirty="0">
                          <a:solidFill>
                            <a:schemeClr val="tx1"/>
                          </a:solidFill>
                        </a:rPr>
                        <a:t>位移量</a:t>
                      </a:r>
                      <a:endParaRPr lang="zh-CN" altLang="en-US" sz="2000" dirty="0">
                        <a:solidFill>
                          <a:schemeClr val="tx1"/>
                        </a:solidFill>
                      </a:endParaRPr>
                    </a:p>
                  </a:txBody>
                  <a:tcPr/>
                </a:tc>
                <a:tc>
                  <a:txBody>
                    <a:bodyPr/>
                    <a:lstStyle/>
                    <a:p>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8</a:t>
                      </a:r>
                      <a:r>
                        <a:rPr lang="zh-CN" altLang="en-US" sz="2000" dirty="0">
                          <a:solidFill>
                            <a:schemeClr val="tx1"/>
                          </a:solidFill>
                        </a:rPr>
                        <a:t>、</a:t>
                      </a:r>
                      <a:r>
                        <a:rPr lang="en-US" altLang="zh-CN" sz="2000" dirty="0">
                          <a:solidFill>
                            <a:schemeClr val="tx1"/>
                          </a:solidFill>
                        </a:rPr>
                        <a:t>16</a:t>
                      </a:r>
                      <a:r>
                        <a:rPr lang="zh-CN" altLang="en-US" sz="2000" dirty="0">
                          <a:solidFill>
                            <a:schemeClr val="tx1"/>
                          </a:solidFill>
                        </a:rPr>
                        <a:t>位</a:t>
                      </a:r>
                      <a:endParaRPr lang="zh-CN" altLang="en-US" sz="2000" dirty="0">
                        <a:solidFill>
                          <a:schemeClr val="tx1"/>
                        </a:solidFill>
                      </a:endParaRPr>
                    </a:p>
                  </a:txBody>
                  <a:tcPr/>
                </a:tc>
                <a:tc>
                  <a:txBody>
                    <a:bodyPr/>
                    <a:lstStyle/>
                    <a:p>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8</a:t>
                      </a:r>
                      <a:r>
                        <a:rPr lang="zh-CN" altLang="en-US" sz="2000" dirty="0">
                          <a:solidFill>
                            <a:schemeClr val="tx1"/>
                          </a:solidFill>
                        </a:rPr>
                        <a:t>、</a:t>
                      </a:r>
                      <a:r>
                        <a:rPr lang="en-US" altLang="zh-CN" sz="2000" dirty="0">
                          <a:solidFill>
                            <a:schemeClr val="tx1"/>
                          </a:solidFill>
                        </a:rPr>
                        <a:t>32</a:t>
                      </a:r>
                      <a:r>
                        <a:rPr lang="zh-CN" altLang="en-US" sz="2000" dirty="0">
                          <a:solidFill>
                            <a:schemeClr val="tx1"/>
                          </a:solidFill>
                        </a:rPr>
                        <a:t>位</a:t>
                      </a:r>
                      <a:endParaRPr lang="zh-CN" altLang="en-US" sz="2000" dirty="0">
                        <a:solidFill>
                          <a:schemeClr val="tx1"/>
                        </a:solidFill>
                      </a:endParaRPr>
                    </a:p>
                  </a:txBody>
                  <a:tcPr/>
                </a:tc>
              </a:tr>
              <a:tr h="370840">
                <a:tc>
                  <a:txBody>
                    <a:bodyPr/>
                    <a:lstStyle/>
                    <a:p>
                      <a:r>
                        <a:rPr lang="zh-CN" altLang="en-US" sz="2000" dirty="0">
                          <a:solidFill>
                            <a:schemeClr val="tx1"/>
                          </a:solidFill>
                        </a:rPr>
                        <a:t>基址寄存器</a:t>
                      </a:r>
                      <a:endParaRPr lang="zh-CN" altLang="en-US" sz="2000" dirty="0">
                        <a:solidFill>
                          <a:schemeClr val="tx1"/>
                        </a:solidFill>
                      </a:endParaRPr>
                    </a:p>
                  </a:txBody>
                  <a:tcPr/>
                </a:tc>
                <a:tc>
                  <a:txBody>
                    <a:bodyPr/>
                    <a:lstStyle/>
                    <a:p>
                      <a:r>
                        <a:rPr lang="en-US" altLang="zh-CN" sz="2000" dirty="0">
                          <a:solidFill>
                            <a:schemeClr val="tx1"/>
                          </a:solidFill>
                        </a:rPr>
                        <a:t>BX</a:t>
                      </a:r>
                      <a:r>
                        <a:rPr lang="zh-CN" altLang="en-US" sz="2000" dirty="0">
                          <a:solidFill>
                            <a:schemeClr val="tx1"/>
                          </a:solidFill>
                        </a:rPr>
                        <a:t>、</a:t>
                      </a:r>
                      <a:r>
                        <a:rPr lang="en-US" altLang="zh-CN" sz="2000" dirty="0">
                          <a:solidFill>
                            <a:schemeClr val="tx1"/>
                          </a:solidFill>
                        </a:rPr>
                        <a:t>BP</a:t>
                      </a:r>
                      <a:endParaRPr lang="zh-CN" altLang="en-US" sz="2000" dirty="0">
                        <a:solidFill>
                          <a:schemeClr val="tx1"/>
                        </a:solidFill>
                      </a:endParaRPr>
                    </a:p>
                  </a:txBody>
                  <a:tcPr/>
                </a:tc>
                <a:tc>
                  <a:txBody>
                    <a:bodyPr/>
                    <a:lstStyle/>
                    <a:p>
                      <a:r>
                        <a:rPr lang="zh-CN" altLang="en-US" sz="2000" dirty="0">
                          <a:solidFill>
                            <a:schemeClr val="tx1"/>
                          </a:solidFill>
                        </a:rPr>
                        <a:t>任何</a:t>
                      </a:r>
                      <a:r>
                        <a:rPr lang="en-US" altLang="zh-CN" sz="2000" dirty="0">
                          <a:solidFill>
                            <a:schemeClr val="tx1"/>
                          </a:solidFill>
                        </a:rPr>
                        <a:t>32</a:t>
                      </a:r>
                      <a:r>
                        <a:rPr lang="zh-CN" altLang="en-US" sz="2000" dirty="0">
                          <a:solidFill>
                            <a:schemeClr val="tx1"/>
                          </a:solidFill>
                        </a:rPr>
                        <a:t>位通用寄存器</a:t>
                      </a:r>
                      <a:endParaRPr lang="zh-CN" altLang="en-US" sz="2000" dirty="0">
                        <a:solidFill>
                          <a:schemeClr val="tx1"/>
                        </a:solidFill>
                      </a:endParaRPr>
                    </a:p>
                  </a:txBody>
                  <a:tcPr/>
                </a:tc>
              </a:tr>
              <a:tr h="370840">
                <a:tc>
                  <a:txBody>
                    <a:bodyPr/>
                    <a:lstStyle/>
                    <a:p>
                      <a:r>
                        <a:rPr lang="zh-CN" altLang="en-US" sz="2000" dirty="0">
                          <a:solidFill>
                            <a:schemeClr val="tx1"/>
                          </a:solidFill>
                        </a:rPr>
                        <a:t>变址寄存器</a:t>
                      </a:r>
                      <a:endParaRPr lang="zh-CN" altLang="en-US" sz="2000" dirty="0">
                        <a:solidFill>
                          <a:schemeClr val="tx1"/>
                        </a:solidFill>
                      </a:endParaRPr>
                    </a:p>
                  </a:txBody>
                  <a:tcPr/>
                </a:tc>
                <a:tc>
                  <a:txBody>
                    <a:bodyPr/>
                    <a:lstStyle/>
                    <a:p>
                      <a:r>
                        <a:rPr lang="en-US" altLang="zh-CN" sz="2000" dirty="0">
                          <a:solidFill>
                            <a:schemeClr val="tx1"/>
                          </a:solidFill>
                        </a:rPr>
                        <a:t>SI</a:t>
                      </a:r>
                      <a:r>
                        <a:rPr lang="zh-CN" altLang="en-US" sz="2000" dirty="0">
                          <a:solidFill>
                            <a:schemeClr val="tx1"/>
                          </a:solidFill>
                        </a:rPr>
                        <a:t>、</a:t>
                      </a:r>
                      <a:r>
                        <a:rPr lang="en-US" altLang="zh-CN" sz="2000" dirty="0">
                          <a:solidFill>
                            <a:schemeClr val="tx1"/>
                          </a:solidFill>
                        </a:rPr>
                        <a:t>DI</a:t>
                      </a:r>
                      <a:endParaRPr lang="zh-CN" altLang="en-US" sz="2000" dirty="0">
                        <a:solidFill>
                          <a:schemeClr val="tx1"/>
                        </a:solidFill>
                      </a:endParaRPr>
                    </a:p>
                  </a:txBody>
                  <a:tcPr/>
                </a:tc>
                <a:tc>
                  <a:txBody>
                    <a:bodyPr/>
                    <a:lstStyle/>
                    <a:p>
                      <a:r>
                        <a:rPr lang="zh-CN" altLang="en-US" sz="2000" dirty="0">
                          <a:solidFill>
                            <a:schemeClr val="tx1"/>
                          </a:solidFill>
                        </a:rPr>
                        <a:t>除</a:t>
                      </a:r>
                      <a:r>
                        <a:rPr lang="en-US" altLang="zh-CN" sz="2000" dirty="0">
                          <a:solidFill>
                            <a:schemeClr val="tx1"/>
                          </a:solidFill>
                        </a:rPr>
                        <a:t>ESP</a:t>
                      </a:r>
                      <a:r>
                        <a:rPr lang="zh-CN" altLang="en-US" sz="2000" dirty="0">
                          <a:solidFill>
                            <a:schemeClr val="tx1"/>
                          </a:solidFill>
                        </a:rPr>
                        <a:t>外的</a:t>
                      </a:r>
                      <a:r>
                        <a:rPr lang="en-US" altLang="zh-CN" sz="2000" dirty="0">
                          <a:solidFill>
                            <a:schemeClr val="tx1"/>
                          </a:solidFill>
                        </a:rPr>
                        <a:t>32</a:t>
                      </a:r>
                      <a:r>
                        <a:rPr lang="zh-CN" altLang="en-US" sz="2000" dirty="0">
                          <a:solidFill>
                            <a:schemeClr val="tx1"/>
                          </a:solidFill>
                        </a:rPr>
                        <a:t>位通用寄存器</a:t>
                      </a:r>
                      <a:endParaRPr lang="zh-CN" altLang="en-US" sz="2000" dirty="0">
                        <a:solidFill>
                          <a:schemeClr val="tx1"/>
                        </a:solidFill>
                      </a:endParaRPr>
                    </a:p>
                  </a:txBody>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文本框 125956"/>
          <p:cNvSpPr txBox="1"/>
          <p:nvPr/>
        </p:nvSpPr>
        <p:spPr>
          <a:xfrm>
            <a:off x="405639" y="1160748"/>
            <a:ext cx="7950200" cy="1719136"/>
          </a:xfrm>
          <a:prstGeom prst="rect">
            <a:avLst/>
          </a:prstGeom>
          <a:noFill/>
          <a:ln w="9525">
            <a:noFill/>
          </a:ln>
        </p:spPr>
        <p:txBody>
          <a:bodyPr lIns="108850" tIns="54425" rIns="108850" bIns="54425">
            <a:spAutoFit/>
          </a:bodyPr>
          <a:lstStyle/>
          <a:p>
            <a:pPr algn="just" eaLnBrk="0" hangingPunct="0">
              <a:lnSpc>
                <a:spcPct val="150000"/>
              </a:lnSpc>
            </a:pPr>
            <a:r>
              <a:rPr lang="en-US" altLang="zh-CN" dirty="0">
                <a:solidFill>
                  <a:srgbClr val="000066"/>
                </a:solidFill>
                <a:latin typeface="华文宋体" panose="02010600040101010101" pitchFamily="2" charset="-122"/>
                <a:ea typeface="华文宋体" panose="02010600040101010101" pitchFamily="2" charset="-122"/>
              </a:rPr>
              <a:t>⑴ </a:t>
            </a:r>
            <a:r>
              <a:rPr lang="zh-CN" altLang="en-US" dirty="0">
                <a:solidFill>
                  <a:srgbClr val="000066"/>
                </a:solidFill>
                <a:latin typeface="华文宋体" panose="02010600040101010101" pitchFamily="2" charset="-122"/>
                <a:ea typeface="华文宋体" panose="02010600040101010101" pitchFamily="2" charset="-122"/>
              </a:rPr>
              <a:t>直接寻址</a:t>
            </a:r>
            <a:endParaRPr lang="zh-CN" altLang="en-US" dirty="0">
              <a:latin typeface="华文宋体" panose="02010600040101010101" pitchFamily="2" charset="-122"/>
              <a:ea typeface="华文宋体" panose="02010600040101010101" pitchFamily="2" charset="-122"/>
            </a:endParaRPr>
          </a:p>
          <a:p>
            <a:pPr algn="just" eaLnBrk="0" hangingPunct="0">
              <a:lnSpc>
                <a:spcPct val="150000"/>
              </a:lnSpc>
              <a:spcBef>
                <a:spcPct val="0"/>
              </a:spcBef>
            </a:pPr>
            <a:r>
              <a:rPr lang="zh-CN" altLang="en-US" sz="2400" b="1" dirty="0">
                <a:latin typeface="华文宋体" panose="02010600040101010101" pitchFamily="2" charset="-122"/>
                <a:ea typeface="华文宋体" panose="02010600040101010101" pitchFamily="2" charset="-122"/>
              </a:rPr>
              <a:t>定义：指令所要的操作数存放在内存中，在指令中直接给出该操作数的有效地址，这种寻址方式为直接寻址方式。 </a:t>
            </a:r>
            <a:endParaRPr lang="zh-CN" altLang="en-US" sz="2400" b="1" dirty="0">
              <a:latin typeface="华文宋体" panose="02010600040101010101" pitchFamily="2" charset="-122"/>
              <a:ea typeface="华文宋体" panose="02010600040101010101" pitchFamily="2" charset="-122"/>
            </a:endParaRPr>
          </a:p>
        </p:txBody>
      </p:sp>
      <p:grpSp>
        <p:nvGrpSpPr>
          <p:cNvPr id="125958" name="组合 125957"/>
          <p:cNvGrpSpPr/>
          <p:nvPr/>
        </p:nvGrpSpPr>
        <p:grpSpPr>
          <a:xfrm>
            <a:off x="1187624" y="4149080"/>
            <a:ext cx="6948872" cy="1615827"/>
            <a:chOff x="1776" y="2352"/>
            <a:chExt cx="3504" cy="960"/>
          </a:xfrm>
        </p:grpSpPr>
        <p:grpSp>
          <p:nvGrpSpPr>
            <p:cNvPr id="125959" name="组合 125958"/>
            <p:cNvGrpSpPr/>
            <p:nvPr/>
          </p:nvGrpSpPr>
          <p:grpSpPr>
            <a:xfrm>
              <a:off x="1776" y="2640"/>
              <a:ext cx="1008" cy="672"/>
              <a:chOff x="3072" y="2928"/>
              <a:chExt cx="1008" cy="672"/>
            </a:xfrm>
          </p:grpSpPr>
          <p:sp>
            <p:nvSpPr>
              <p:cNvPr id="125960" name="矩形 125959"/>
              <p:cNvSpPr/>
              <p:nvPr/>
            </p:nvSpPr>
            <p:spPr>
              <a:xfrm>
                <a:off x="3072" y="3264"/>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en-US" altLang="zh-CN" sz="2400" b="1">
                    <a:latin typeface="Tahoma" panose="020B0604030504040204" pitchFamily="34" charset="0"/>
                    <a:ea typeface="宋体" panose="02010600030101010101" pitchFamily="2" charset="-122"/>
                  </a:rPr>
                  <a:t>EA</a:t>
                </a:r>
                <a:endParaRPr lang="en-US" altLang="zh-CN" sz="2400" b="1">
                  <a:latin typeface="Tahoma" panose="020B0604030504040204" pitchFamily="34" charset="0"/>
                  <a:ea typeface="宋体" panose="02010600030101010101" pitchFamily="2" charset="-122"/>
                </a:endParaRPr>
              </a:p>
            </p:txBody>
          </p:sp>
          <p:sp>
            <p:nvSpPr>
              <p:cNvPr id="125961" name="矩形 125960"/>
              <p:cNvSpPr/>
              <p:nvPr/>
            </p:nvSpPr>
            <p:spPr>
              <a:xfrm>
                <a:off x="3072" y="2928"/>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指令</a:t>
                </a:r>
                <a:endParaRPr lang="zh-CN" altLang="en-US" sz="2400" b="1" dirty="0">
                  <a:latin typeface="Tahoma" panose="020B0604030504040204" pitchFamily="34" charset="0"/>
                  <a:ea typeface="宋体" panose="02010600030101010101" pitchFamily="2" charset="-122"/>
                </a:endParaRPr>
              </a:p>
            </p:txBody>
          </p:sp>
        </p:grpSp>
        <p:sp>
          <p:nvSpPr>
            <p:cNvPr id="125962" name="矩形 125961"/>
            <p:cNvSpPr/>
            <p:nvPr/>
          </p:nvSpPr>
          <p:spPr>
            <a:xfrm>
              <a:off x="4272" y="2976"/>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操作数</a:t>
              </a:r>
              <a:endParaRPr lang="zh-CN" altLang="en-US" sz="2400" b="1" dirty="0">
                <a:latin typeface="Tahoma" panose="020B0604030504040204" pitchFamily="34" charset="0"/>
                <a:ea typeface="宋体" panose="02010600030101010101" pitchFamily="2" charset="-122"/>
              </a:endParaRPr>
            </a:p>
          </p:txBody>
        </p:sp>
        <p:sp>
          <p:nvSpPr>
            <p:cNvPr id="125963" name="矩形 125962"/>
            <p:cNvSpPr/>
            <p:nvPr/>
          </p:nvSpPr>
          <p:spPr>
            <a:xfrm>
              <a:off x="4272" y="2640"/>
              <a:ext cx="1008" cy="336"/>
            </a:xfrm>
            <a:prstGeom prst="rect">
              <a:avLst/>
            </a:prstGeom>
            <a:noFill/>
            <a:ln w="28575">
              <a:noFill/>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存储器</a:t>
              </a:r>
              <a:endParaRPr lang="zh-CN" altLang="en-US" sz="2400" b="1" dirty="0">
                <a:latin typeface="Tahoma" panose="020B0604030504040204" pitchFamily="34" charset="0"/>
                <a:ea typeface="宋体" panose="02010600030101010101" pitchFamily="2" charset="-122"/>
              </a:endParaRPr>
            </a:p>
          </p:txBody>
        </p:sp>
        <p:sp>
          <p:nvSpPr>
            <p:cNvPr id="125964" name="直接连接符 125963"/>
            <p:cNvSpPr/>
            <p:nvPr/>
          </p:nvSpPr>
          <p:spPr>
            <a:xfrm>
              <a:off x="2784" y="3168"/>
              <a:ext cx="576" cy="0"/>
            </a:xfrm>
            <a:prstGeom prst="line">
              <a:avLst/>
            </a:prstGeom>
            <a:ln w="28575" cap="flat" cmpd="sng">
              <a:solidFill>
                <a:srgbClr val="66FF33"/>
              </a:solidFill>
              <a:prstDash val="solid"/>
              <a:miter/>
              <a:headEnd type="none" w="med" len="med"/>
              <a:tailEnd type="triangle" w="med" len="med"/>
            </a:ln>
          </p:spPr>
        </p:sp>
        <p:sp>
          <p:nvSpPr>
            <p:cNvPr id="125965" name="椭圆 125964"/>
            <p:cNvSpPr/>
            <p:nvPr/>
          </p:nvSpPr>
          <p:spPr>
            <a:xfrm>
              <a:off x="3360" y="3072"/>
              <a:ext cx="192" cy="192"/>
            </a:xfrm>
            <a:prstGeom prst="ellipse">
              <a:avLst/>
            </a:prstGeom>
            <a:noFill/>
            <a:ln w="28575" cap="flat" cmpd="sng">
              <a:solidFill>
                <a:srgbClr val="00FF00"/>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a:t>
              </a:r>
              <a:endParaRPr lang="zh-CN" altLang="en-US" sz="2400" b="1" dirty="0">
                <a:latin typeface="Tahoma" panose="020B0604030504040204" pitchFamily="34" charset="0"/>
                <a:ea typeface="宋体" panose="02010600030101010101" pitchFamily="2" charset="-122"/>
              </a:endParaRPr>
            </a:p>
          </p:txBody>
        </p:sp>
        <p:sp>
          <p:nvSpPr>
            <p:cNvPr id="125966" name="矩形 125965"/>
            <p:cNvSpPr/>
            <p:nvPr/>
          </p:nvSpPr>
          <p:spPr>
            <a:xfrm>
              <a:off x="2976" y="2352"/>
              <a:ext cx="1008" cy="336"/>
            </a:xfrm>
            <a:prstGeom prst="rect">
              <a:avLst/>
            </a:prstGeom>
            <a:noFill/>
            <a:ln w="28575">
              <a:noFill/>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段基地址</a:t>
              </a:r>
              <a:endParaRPr lang="zh-CN" altLang="en-US" sz="2400" b="1" dirty="0">
                <a:latin typeface="Tahoma" panose="020B0604030504040204" pitchFamily="34" charset="0"/>
                <a:ea typeface="宋体" panose="02010600030101010101" pitchFamily="2" charset="-122"/>
              </a:endParaRPr>
            </a:p>
          </p:txBody>
        </p:sp>
        <p:sp>
          <p:nvSpPr>
            <p:cNvPr id="125967" name="直接连接符 125966"/>
            <p:cNvSpPr/>
            <p:nvPr/>
          </p:nvSpPr>
          <p:spPr>
            <a:xfrm>
              <a:off x="3456" y="2736"/>
              <a:ext cx="0" cy="336"/>
            </a:xfrm>
            <a:prstGeom prst="line">
              <a:avLst/>
            </a:prstGeom>
            <a:ln w="28575" cap="flat" cmpd="sng">
              <a:solidFill>
                <a:srgbClr val="66FF33"/>
              </a:solidFill>
              <a:prstDash val="solid"/>
              <a:miter/>
              <a:headEnd type="none" w="med" len="med"/>
              <a:tailEnd type="triangle" w="med" len="med"/>
            </a:ln>
          </p:spPr>
        </p:sp>
        <p:sp>
          <p:nvSpPr>
            <p:cNvPr id="125968" name="直接连接符 125967"/>
            <p:cNvSpPr/>
            <p:nvPr/>
          </p:nvSpPr>
          <p:spPr>
            <a:xfrm>
              <a:off x="3552" y="3168"/>
              <a:ext cx="720" cy="0"/>
            </a:xfrm>
            <a:prstGeom prst="line">
              <a:avLst/>
            </a:prstGeom>
            <a:ln w="28575" cap="flat" cmpd="sng">
              <a:solidFill>
                <a:srgbClr val="66FF33"/>
              </a:solidFill>
              <a:prstDash val="solid"/>
              <a:miter/>
              <a:headEnd type="none" w="med" len="med"/>
              <a:tailEnd type="triangle" w="med" len="med"/>
            </a:ln>
          </p:spPr>
        </p:sp>
      </p:grpSp>
      <p:sp>
        <p:nvSpPr>
          <p:cNvPr id="125971" name="矩形 125970"/>
          <p:cNvSpPr/>
          <p:nvPr/>
        </p:nvSpPr>
        <p:spPr>
          <a:xfrm>
            <a:off x="410036" y="3007829"/>
            <a:ext cx="1758709" cy="479245"/>
          </a:xfrm>
          <a:prstGeom prst="rect">
            <a:avLst/>
          </a:prstGeom>
          <a:noFill/>
          <a:ln w="9525">
            <a:noFill/>
          </a:ln>
        </p:spPr>
        <p:txBody>
          <a:bodyPr wrap="none" lIns="108850" tIns="54425" rIns="108850" bIns="54425" anchor="t">
            <a:spAutoFit/>
          </a:bodyPr>
          <a:lstStyle/>
          <a:p>
            <a:pPr eaLnBrk="0" hangingPunct="0">
              <a:spcBef>
                <a:spcPct val="0"/>
              </a:spcBef>
            </a:pPr>
            <a:r>
              <a:rPr lang="zh-CN" altLang="en-US" sz="2400" b="1" dirty="0">
                <a:latin typeface="华文宋体" panose="02010600040101010101" pitchFamily="2" charset="-122"/>
                <a:ea typeface="华文宋体" panose="02010600040101010101" pitchFamily="2" charset="-122"/>
              </a:rPr>
              <a:t>图形表示：</a:t>
            </a:r>
            <a:endParaRPr lang="zh-CN" altLang="en-US" sz="2400" b="1" dirty="0">
              <a:latin typeface="华文宋体" panose="02010600040101010101" pitchFamily="2" charset="-122"/>
              <a:ea typeface="华文宋体" panose="02010600040101010101" pitchFamily="2" charset="-122"/>
            </a:endParaRPr>
          </a:p>
        </p:txBody>
      </p:sp>
      <p:sp>
        <p:nvSpPr>
          <p:cNvPr id="2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文本框 126979"/>
          <p:cNvSpPr txBox="1"/>
          <p:nvPr/>
        </p:nvSpPr>
        <p:spPr>
          <a:xfrm>
            <a:off x="499268" y="1012053"/>
            <a:ext cx="5408613" cy="1070176"/>
          </a:xfrm>
          <a:prstGeom prst="rect">
            <a:avLst/>
          </a:prstGeom>
          <a:solidFill>
            <a:srgbClr val="CCFFFF"/>
          </a:solidFill>
          <a:ln w="9525">
            <a:noFill/>
          </a:ln>
        </p:spPr>
        <p:txBody>
          <a:bodyPr lIns="108850" tIns="54425" rIns="108850" bIns="54425">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b="0" dirty="0">
                <a:latin typeface="华文宋体" panose="02010600040101010101" pitchFamily="2" charset="-122"/>
                <a:ea typeface="华文宋体" panose="02010600040101010101" pitchFamily="2" charset="-122"/>
              </a:rPr>
              <a:t>例：执行指令</a:t>
            </a:r>
            <a:r>
              <a:rPr lang="en-US" altLang="zh-CN" b="0" dirty="0">
                <a:latin typeface="华文宋体" panose="02010600040101010101" pitchFamily="2" charset="-122"/>
                <a:ea typeface="华文宋体" panose="02010600040101010101" pitchFamily="2" charset="-122"/>
              </a:rPr>
              <a:t>MOV BX</a:t>
            </a:r>
            <a:r>
              <a:rPr lang="zh-CN" altLang="en-US" b="0" dirty="0">
                <a:latin typeface="华文宋体" panose="02010600040101010101" pitchFamily="2" charset="-122"/>
                <a:ea typeface="华文宋体" panose="02010600040101010101" pitchFamily="2" charset="-122"/>
              </a:rPr>
              <a:t>，</a:t>
            </a:r>
            <a:r>
              <a:rPr lang="en-US" altLang="zh-CN" b="0" dirty="0">
                <a:solidFill>
                  <a:srgbClr val="FF0000"/>
                </a:solidFill>
                <a:latin typeface="华文宋体" panose="02010600040101010101" pitchFamily="2" charset="-122"/>
                <a:ea typeface="华文宋体" panose="02010600040101010101" pitchFamily="2" charset="-122"/>
              </a:rPr>
              <a:t>DS:</a:t>
            </a:r>
            <a:r>
              <a:rPr lang="en-US" altLang="zh-CN" b="0" dirty="0">
                <a:latin typeface="华文宋体" panose="02010600040101010101" pitchFamily="2" charset="-122"/>
                <a:ea typeface="华文宋体" panose="02010600040101010101" pitchFamily="2" charset="-122"/>
              </a:rPr>
              <a:t>[1234H]</a:t>
            </a:r>
            <a:endParaRPr lang="en-US" altLang="zh-CN" b="0" dirty="0">
              <a:latin typeface="华文宋体" panose="02010600040101010101" pitchFamily="2" charset="-122"/>
              <a:ea typeface="华文宋体" panose="02010600040101010101" pitchFamily="2" charset="-122"/>
            </a:endParaRPr>
          </a:p>
          <a:p>
            <a:pPr defTabSz="1089025">
              <a:lnSpc>
                <a:spcPct val="120000"/>
              </a:lnSpc>
              <a:spcBef>
                <a:spcPct val="20000"/>
              </a:spcBef>
              <a:buClr>
                <a:schemeClr val="bg2"/>
              </a:buClr>
              <a:buSzPct val="65000"/>
              <a:buFont typeface="Wingdings" panose="05000000000000000000" pitchFamily="2" charset="2"/>
              <a:buNone/>
            </a:pPr>
            <a:r>
              <a:rPr lang="en-US" altLang="zh-CN" b="0" dirty="0">
                <a:effectLst>
                  <a:outerShdw blurRad="38100" dist="38100" dir="2700000">
                    <a:srgbClr val="FFFFFF"/>
                  </a:outerShdw>
                </a:effectLst>
                <a:latin typeface="华文宋体" panose="02010600040101010101" pitchFamily="2" charset="-122"/>
                <a:ea typeface="华文宋体" panose="02010600040101010101" pitchFamily="2" charset="-122"/>
              </a:rPr>
              <a:t>  </a:t>
            </a:r>
            <a:r>
              <a:rPr lang="zh-CN" altLang="en-US" b="0" dirty="0">
                <a:effectLst>
                  <a:outerShdw blurRad="38100" dist="38100" dir="2700000">
                    <a:srgbClr val="FFFFFF"/>
                  </a:outerShdw>
                </a:effectLst>
                <a:latin typeface="华文宋体" panose="02010600040101010101" pitchFamily="2" charset="-122"/>
                <a:ea typeface="华文宋体" panose="02010600040101010101" pitchFamily="2" charset="-122"/>
              </a:rPr>
              <a:t>设（</a:t>
            </a:r>
            <a:r>
              <a:rPr lang="en-US" altLang="zh-CN" b="0" dirty="0">
                <a:effectLst>
                  <a:outerShdw blurRad="38100" dist="38100" dir="2700000">
                    <a:srgbClr val="FFFFFF"/>
                  </a:outerShdw>
                </a:effectLst>
                <a:latin typeface="华文宋体" panose="02010600040101010101" pitchFamily="2" charset="-122"/>
                <a:ea typeface="华文宋体" panose="02010600040101010101" pitchFamily="2" charset="-122"/>
              </a:rPr>
              <a:t>DS</a:t>
            </a:r>
            <a:r>
              <a:rPr lang="zh-CN" altLang="en-US" b="0"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b="0" dirty="0">
                <a:effectLst>
                  <a:outerShdw blurRad="38100" dist="38100" dir="2700000">
                    <a:srgbClr val="FFFFFF"/>
                  </a:outerShdw>
                </a:effectLst>
                <a:latin typeface="华文宋体" panose="02010600040101010101" pitchFamily="2" charset="-122"/>
                <a:ea typeface="华文宋体" panose="02010600040101010101" pitchFamily="2" charset="-122"/>
              </a:rPr>
              <a:t>=2000H</a:t>
            </a:r>
            <a:r>
              <a:rPr lang="zh-CN" altLang="en-US" b="0" dirty="0">
                <a:effectLst>
                  <a:outerShdw blurRad="38100" dist="38100" dir="2700000">
                    <a:srgbClr val="FFFFFF"/>
                  </a:outerShdw>
                </a:effectLst>
                <a:latin typeface="华文宋体" panose="02010600040101010101" pitchFamily="2" charset="-122"/>
                <a:ea typeface="华文宋体" panose="02010600040101010101" pitchFamily="2" charset="-122"/>
              </a:rPr>
              <a:t>。执行后：</a:t>
            </a:r>
            <a:r>
              <a:rPr lang="en-US" altLang="zh-CN" b="0" dirty="0">
                <a:effectLst>
                  <a:outerShdw blurRad="38100" dist="38100" dir="2700000">
                    <a:srgbClr val="FFFFFF"/>
                  </a:outerShdw>
                </a:effectLst>
                <a:latin typeface="华文宋体" panose="02010600040101010101" pitchFamily="2" charset="-122"/>
                <a:ea typeface="华文宋体" panose="02010600040101010101" pitchFamily="2" charset="-122"/>
              </a:rPr>
              <a:t>(BX)=?</a:t>
            </a:r>
            <a:endParaRPr lang="en-US" altLang="zh-CN" b="0" dirty="0">
              <a:effectLst>
                <a:outerShdw blurRad="38100" dist="38100" dir="2700000">
                  <a:srgbClr val="FFFFFF"/>
                </a:outerShdw>
              </a:effectLst>
              <a:latin typeface="华文宋体" panose="02010600040101010101" pitchFamily="2" charset="-122"/>
              <a:ea typeface="华文宋体" panose="02010600040101010101" pitchFamily="2" charset="-122"/>
            </a:endParaRPr>
          </a:p>
        </p:txBody>
      </p:sp>
      <p:grpSp>
        <p:nvGrpSpPr>
          <p:cNvPr id="126981" name="组合 126980"/>
          <p:cNvGrpSpPr/>
          <p:nvPr/>
        </p:nvGrpSpPr>
        <p:grpSpPr>
          <a:xfrm>
            <a:off x="5070475" y="4257675"/>
            <a:ext cx="711200" cy="1025525"/>
            <a:chOff x="3483" y="2976"/>
            <a:chExt cx="384" cy="528"/>
          </a:xfrm>
        </p:grpSpPr>
        <p:sp>
          <p:nvSpPr>
            <p:cNvPr id="126982" name="直接连接符 126981"/>
            <p:cNvSpPr/>
            <p:nvPr/>
          </p:nvSpPr>
          <p:spPr>
            <a:xfrm>
              <a:off x="3483" y="2976"/>
              <a:ext cx="0" cy="528"/>
            </a:xfrm>
            <a:prstGeom prst="line">
              <a:avLst/>
            </a:prstGeom>
            <a:ln w="38100" cap="flat" cmpd="sng">
              <a:solidFill>
                <a:srgbClr val="FF00FF"/>
              </a:solidFill>
              <a:prstDash val="solid"/>
              <a:miter/>
              <a:headEnd type="none" w="med" len="med"/>
              <a:tailEnd type="none" w="med" len="med"/>
            </a:ln>
          </p:spPr>
        </p:sp>
        <p:sp>
          <p:nvSpPr>
            <p:cNvPr id="126983" name="直接连接符 126982"/>
            <p:cNvSpPr/>
            <p:nvPr/>
          </p:nvSpPr>
          <p:spPr>
            <a:xfrm>
              <a:off x="3483" y="3504"/>
              <a:ext cx="384" cy="0"/>
            </a:xfrm>
            <a:prstGeom prst="line">
              <a:avLst/>
            </a:prstGeom>
            <a:ln w="38100" cap="flat" cmpd="sng">
              <a:solidFill>
                <a:srgbClr val="FF00FF"/>
              </a:solidFill>
              <a:prstDash val="solid"/>
              <a:miter/>
              <a:headEnd type="none" w="med" len="med"/>
              <a:tailEnd type="triangle" w="med" len="med"/>
            </a:ln>
          </p:spPr>
        </p:sp>
      </p:grpSp>
      <p:grpSp>
        <p:nvGrpSpPr>
          <p:cNvPr id="126984" name="组合 126983"/>
          <p:cNvGrpSpPr/>
          <p:nvPr/>
        </p:nvGrpSpPr>
        <p:grpSpPr>
          <a:xfrm>
            <a:off x="3076575" y="4257675"/>
            <a:ext cx="1598613" cy="1211263"/>
            <a:chOff x="2427" y="2976"/>
            <a:chExt cx="864" cy="624"/>
          </a:xfrm>
        </p:grpSpPr>
        <p:sp>
          <p:nvSpPr>
            <p:cNvPr id="126985" name="矩形 126984"/>
            <p:cNvSpPr/>
            <p:nvPr/>
          </p:nvSpPr>
          <p:spPr>
            <a:xfrm>
              <a:off x="2427" y="3216"/>
              <a:ext cx="816" cy="240"/>
            </a:xfrm>
            <a:prstGeom prst="rect">
              <a:avLst/>
            </a:prstGeom>
            <a:noFill/>
            <a:ln w="38100" cap="flat" cmpd="sng">
              <a:solidFill>
                <a:srgbClr val="66FF33"/>
              </a:solidFill>
              <a:prstDash val="solid"/>
              <a:miter/>
              <a:headEnd type="none" w="med" len="med"/>
              <a:tailEnd type="none" w="med" len="med"/>
            </a:ln>
          </p:spPr>
          <p:txBody>
            <a:bodyPr wrap="none" lIns="129575" tIns="64788" rIns="129575" bIns="64788" anchor="ctr"/>
            <a:lstStyle/>
            <a:p>
              <a:pPr algn="ctr" defTabSz="1089025">
                <a:spcBef>
                  <a:spcPct val="0"/>
                </a:spcBef>
              </a:pPr>
              <a:endParaRPr sz="2400" b="1" dirty="0">
                <a:latin typeface="Times New Roman" panose="02020603050405020304" pitchFamily="18" charset="0"/>
                <a:ea typeface="宋体" panose="02010600030101010101" pitchFamily="2" charset="-122"/>
              </a:endParaRPr>
            </a:p>
          </p:txBody>
        </p:sp>
        <p:sp>
          <p:nvSpPr>
            <p:cNvPr id="126986" name="直接连接符 126985"/>
            <p:cNvSpPr/>
            <p:nvPr/>
          </p:nvSpPr>
          <p:spPr>
            <a:xfrm>
              <a:off x="2811" y="3216"/>
              <a:ext cx="0" cy="240"/>
            </a:xfrm>
            <a:prstGeom prst="line">
              <a:avLst/>
            </a:prstGeom>
            <a:ln w="38100" cap="flat" cmpd="sng">
              <a:solidFill>
                <a:srgbClr val="66FF33"/>
              </a:solidFill>
              <a:prstDash val="solid"/>
              <a:miter/>
              <a:headEnd type="none" w="med" len="med"/>
              <a:tailEnd type="none" w="med" len="med"/>
            </a:ln>
          </p:spPr>
        </p:sp>
        <p:sp>
          <p:nvSpPr>
            <p:cNvPr id="126987" name="文本框 126986"/>
            <p:cNvSpPr txBox="1"/>
            <p:nvPr/>
          </p:nvSpPr>
          <p:spPr>
            <a:xfrm>
              <a:off x="2427" y="2976"/>
              <a:ext cx="864" cy="231"/>
            </a:xfrm>
            <a:prstGeom prst="rect">
              <a:avLst/>
            </a:prstGeom>
            <a:noFill/>
            <a:ln w="38100">
              <a:noFill/>
            </a:ln>
          </p:spPr>
          <p:txBody>
            <a:bodyPr wrap="none" lIns="129575" tIns="64788" rIns="129575" bIns="64788" anchor="ctr"/>
            <a:lstStyle/>
            <a:p>
              <a:pPr defTabSz="1089025"/>
              <a:r>
                <a:rPr lang="en-US" altLang="zh-CN" sz="2100" b="1">
                  <a:latin typeface="Times New Roman" panose="02020603050405020304" pitchFamily="18" charset="0"/>
                  <a:ea typeface="宋体" panose="02010600030101010101" pitchFamily="2" charset="-122"/>
                </a:rPr>
                <a:t>       BX</a:t>
              </a:r>
              <a:endParaRPr lang="en-US" altLang="zh-CN" sz="2100" b="1">
                <a:latin typeface="Times New Roman" panose="02020603050405020304" pitchFamily="18" charset="0"/>
                <a:ea typeface="宋体" panose="02010600030101010101" pitchFamily="2" charset="-122"/>
              </a:endParaRPr>
            </a:p>
          </p:txBody>
        </p:sp>
        <p:sp>
          <p:nvSpPr>
            <p:cNvPr id="126988" name="直接连接符 126987"/>
            <p:cNvSpPr/>
            <p:nvPr/>
          </p:nvSpPr>
          <p:spPr>
            <a:xfrm flipV="1">
              <a:off x="3003" y="3456"/>
              <a:ext cx="0" cy="144"/>
            </a:xfrm>
            <a:prstGeom prst="line">
              <a:avLst/>
            </a:prstGeom>
            <a:ln w="38100" cap="flat" cmpd="sng">
              <a:solidFill>
                <a:schemeClr val="accent2"/>
              </a:solidFill>
              <a:prstDash val="solid"/>
              <a:miter/>
              <a:headEnd type="none" w="med" len="med"/>
              <a:tailEnd type="triangle" w="med" len="med"/>
            </a:ln>
          </p:spPr>
        </p:sp>
      </p:grpSp>
      <p:grpSp>
        <p:nvGrpSpPr>
          <p:cNvPr id="126989" name="组合 126988"/>
          <p:cNvGrpSpPr/>
          <p:nvPr/>
        </p:nvGrpSpPr>
        <p:grpSpPr>
          <a:xfrm>
            <a:off x="3343275" y="5189538"/>
            <a:ext cx="3644900" cy="558800"/>
            <a:chOff x="2571" y="3456"/>
            <a:chExt cx="1968" cy="288"/>
          </a:xfrm>
        </p:grpSpPr>
        <p:sp>
          <p:nvSpPr>
            <p:cNvPr id="126990" name="直接连接符 126989"/>
            <p:cNvSpPr/>
            <p:nvPr/>
          </p:nvSpPr>
          <p:spPr>
            <a:xfrm flipH="1">
              <a:off x="3003" y="3600"/>
              <a:ext cx="1536" cy="0"/>
            </a:xfrm>
            <a:prstGeom prst="line">
              <a:avLst/>
            </a:prstGeom>
            <a:ln w="38100" cap="flat" cmpd="sng">
              <a:solidFill>
                <a:schemeClr val="accent2"/>
              </a:solidFill>
              <a:prstDash val="solid"/>
              <a:miter/>
              <a:headEnd type="none" w="med" len="med"/>
              <a:tailEnd type="none" w="med" len="med"/>
            </a:ln>
          </p:spPr>
        </p:sp>
        <p:sp>
          <p:nvSpPr>
            <p:cNvPr id="126991" name="直接连接符 126990"/>
            <p:cNvSpPr/>
            <p:nvPr/>
          </p:nvSpPr>
          <p:spPr>
            <a:xfrm flipH="1">
              <a:off x="2571" y="3744"/>
              <a:ext cx="1968" cy="0"/>
            </a:xfrm>
            <a:prstGeom prst="line">
              <a:avLst/>
            </a:prstGeom>
            <a:ln w="38100" cap="flat" cmpd="sng">
              <a:solidFill>
                <a:schemeClr val="accent2"/>
              </a:solidFill>
              <a:prstDash val="solid"/>
              <a:miter/>
              <a:headEnd type="none" w="med" len="med"/>
              <a:tailEnd type="none" w="med" len="med"/>
            </a:ln>
          </p:spPr>
        </p:sp>
        <p:sp>
          <p:nvSpPr>
            <p:cNvPr id="126992" name="直接连接符 126991"/>
            <p:cNvSpPr/>
            <p:nvPr/>
          </p:nvSpPr>
          <p:spPr>
            <a:xfrm flipV="1">
              <a:off x="2571" y="3456"/>
              <a:ext cx="0" cy="288"/>
            </a:xfrm>
            <a:prstGeom prst="line">
              <a:avLst/>
            </a:prstGeom>
            <a:ln w="38100" cap="flat" cmpd="sng">
              <a:solidFill>
                <a:schemeClr val="accent2"/>
              </a:solidFill>
              <a:prstDash val="solid"/>
              <a:miter/>
              <a:headEnd type="none" w="med" len="med"/>
              <a:tailEnd type="triangle" w="med" len="med"/>
            </a:ln>
          </p:spPr>
        </p:sp>
      </p:grpSp>
      <p:grpSp>
        <p:nvGrpSpPr>
          <p:cNvPr id="126993" name="组合 126992"/>
          <p:cNvGrpSpPr/>
          <p:nvPr/>
        </p:nvGrpSpPr>
        <p:grpSpPr>
          <a:xfrm>
            <a:off x="4003675" y="3048001"/>
            <a:ext cx="1955800" cy="1079667"/>
            <a:chOff x="2859" y="2400"/>
            <a:chExt cx="1056" cy="557"/>
          </a:xfrm>
        </p:grpSpPr>
        <p:sp>
          <p:nvSpPr>
            <p:cNvPr id="126994" name="文本框 126993"/>
            <p:cNvSpPr txBox="1"/>
            <p:nvPr/>
          </p:nvSpPr>
          <p:spPr>
            <a:xfrm>
              <a:off x="2859" y="2400"/>
              <a:ext cx="1056" cy="557"/>
            </a:xfrm>
            <a:prstGeom prst="rect">
              <a:avLst/>
            </a:prstGeom>
            <a:noFill/>
            <a:ln w="38100">
              <a:noFill/>
            </a:ln>
          </p:spPr>
          <p:txBody>
            <a:bodyPr lIns="108850" tIns="54425" rIns="108850" bIns="54425">
              <a:spAutoFit/>
            </a:bodyPr>
            <a:lstStyle/>
            <a:p>
              <a:pPr defTabSz="1089025">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dirty="0"/>
                <a:t>         </a:t>
              </a:r>
              <a:r>
                <a:rPr lang="en-US" altLang="zh-CN" sz="2100" b="1" dirty="0">
                  <a:latin typeface="Times New Roman" panose="02020603050405020304" pitchFamily="18" charset="0"/>
                  <a:ea typeface="宋体" panose="02010600030101010101" pitchFamily="2" charset="-122"/>
                </a:rPr>
                <a:t>20000H</a:t>
              </a:r>
              <a:endParaRPr lang="en-US" altLang="zh-CN" sz="2100" b="1" dirty="0">
                <a:latin typeface="Times New Roman" panose="02020603050405020304" pitchFamily="18" charset="0"/>
                <a:ea typeface="宋体" panose="02010600030101010101" pitchFamily="2" charset="-122"/>
              </a:endParaRPr>
            </a:p>
            <a:p>
              <a:pPr defTabSz="1089025">
                <a:spcBef>
                  <a:spcPct val="0"/>
                </a:spcBef>
              </a:pP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1234H</a:t>
              </a:r>
              <a:endParaRPr lang="en-US" altLang="zh-CN" sz="2100" b="1" dirty="0">
                <a:latin typeface="Times New Roman" panose="02020603050405020304" pitchFamily="18" charset="0"/>
                <a:ea typeface="宋体" panose="02010600030101010101" pitchFamily="2" charset="-122"/>
              </a:endParaRPr>
            </a:p>
            <a:p>
              <a:pPr defTabSz="1089025">
                <a:spcBef>
                  <a:spcPct val="0"/>
                </a:spcBef>
              </a:pPr>
              <a:r>
                <a:rPr lang="en-US" altLang="zh-CN" sz="2100" b="1" dirty="0">
                  <a:latin typeface="Times New Roman" panose="02020603050405020304" pitchFamily="18" charset="0"/>
                  <a:ea typeface="宋体" panose="02010600030101010101" pitchFamily="2" charset="-122"/>
                </a:rPr>
                <a:t>PA</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 21234H</a:t>
              </a:r>
              <a:endParaRPr lang="en-US" altLang="zh-CN" sz="2100" b="1" dirty="0">
                <a:latin typeface="Times New Roman" panose="02020603050405020304" pitchFamily="18" charset="0"/>
                <a:ea typeface="宋体" panose="02010600030101010101" pitchFamily="2" charset="-122"/>
              </a:endParaRPr>
            </a:p>
          </p:txBody>
        </p:sp>
        <p:sp>
          <p:nvSpPr>
            <p:cNvPr id="126995" name="直接连接符 126994"/>
            <p:cNvSpPr/>
            <p:nvPr/>
          </p:nvSpPr>
          <p:spPr>
            <a:xfrm>
              <a:off x="2907" y="2764"/>
              <a:ext cx="912" cy="0"/>
            </a:xfrm>
            <a:prstGeom prst="line">
              <a:avLst/>
            </a:prstGeom>
            <a:ln w="38100" cap="flat" cmpd="sng">
              <a:solidFill>
                <a:srgbClr val="66FF33"/>
              </a:solidFill>
              <a:prstDash val="solid"/>
              <a:miter/>
              <a:headEnd type="none" w="med" len="med"/>
              <a:tailEnd type="none" w="med" len="med"/>
            </a:ln>
          </p:spPr>
        </p:sp>
      </p:grpSp>
      <p:grpSp>
        <p:nvGrpSpPr>
          <p:cNvPr id="126996" name="组合 126995"/>
          <p:cNvGrpSpPr/>
          <p:nvPr/>
        </p:nvGrpSpPr>
        <p:grpSpPr>
          <a:xfrm>
            <a:off x="5426075" y="1092200"/>
            <a:ext cx="3417888" cy="5494338"/>
            <a:chOff x="3675" y="1344"/>
            <a:chExt cx="1845" cy="2832"/>
          </a:xfrm>
        </p:grpSpPr>
        <p:sp>
          <p:nvSpPr>
            <p:cNvPr id="126997" name="直接连接符 126996"/>
            <p:cNvSpPr/>
            <p:nvPr/>
          </p:nvSpPr>
          <p:spPr>
            <a:xfrm>
              <a:off x="4443" y="1344"/>
              <a:ext cx="0" cy="1344"/>
            </a:xfrm>
            <a:prstGeom prst="line">
              <a:avLst/>
            </a:prstGeom>
            <a:ln w="38100" cap="flat" cmpd="sng">
              <a:solidFill>
                <a:srgbClr val="66FF33"/>
              </a:solidFill>
              <a:prstDash val="solid"/>
              <a:miter/>
              <a:headEnd type="none" w="med" len="med"/>
              <a:tailEnd type="none" w="med" len="med"/>
            </a:ln>
          </p:spPr>
        </p:sp>
        <p:sp>
          <p:nvSpPr>
            <p:cNvPr id="126998" name="直接连接符 126997"/>
            <p:cNvSpPr/>
            <p:nvPr/>
          </p:nvSpPr>
          <p:spPr>
            <a:xfrm>
              <a:off x="5403" y="1344"/>
              <a:ext cx="0" cy="1344"/>
            </a:xfrm>
            <a:prstGeom prst="line">
              <a:avLst/>
            </a:prstGeom>
            <a:ln w="38100" cap="flat" cmpd="sng">
              <a:solidFill>
                <a:srgbClr val="66FF33"/>
              </a:solidFill>
              <a:prstDash val="solid"/>
              <a:miter/>
              <a:headEnd type="none" w="med" len="med"/>
              <a:tailEnd type="none" w="med" len="med"/>
            </a:ln>
          </p:spPr>
        </p:sp>
        <p:sp>
          <p:nvSpPr>
            <p:cNvPr id="126999" name="矩形 126998"/>
            <p:cNvSpPr/>
            <p:nvPr/>
          </p:nvSpPr>
          <p:spPr>
            <a:xfrm>
              <a:off x="4443" y="2112"/>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27000" name="矩形 126999"/>
            <p:cNvSpPr/>
            <p:nvPr/>
          </p:nvSpPr>
          <p:spPr>
            <a:xfrm>
              <a:off x="4443" y="1920"/>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27001" name="矩形 127000"/>
            <p:cNvSpPr/>
            <p:nvPr/>
          </p:nvSpPr>
          <p:spPr>
            <a:xfrm>
              <a:off x="4443" y="2304"/>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27002" name="矩形 127001"/>
            <p:cNvSpPr/>
            <p:nvPr/>
          </p:nvSpPr>
          <p:spPr>
            <a:xfrm>
              <a:off x="4464" y="1728"/>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OP </a:t>
              </a:r>
              <a:endParaRPr lang="en-US" altLang="zh-CN" sz="2100" b="1">
                <a:latin typeface="Times New Roman" panose="02020603050405020304" pitchFamily="18" charset="0"/>
                <a:ea typeface="宋体" panose="02010600030101010101" pitchFamily="2" charset="-122"/>
              </a:endParaRPr>
            </a:p>
          </p:txBody>
        </p:sp>
        <p:sp>
          <p:nvSpPr>
            <p:cNvPr id="127003" name="直接连接符 127002"/>
            <p:cNvSpPr/>
            <p:nvPr/>
          </p:nvSpPr>
          <p:spPr>
            <a:xfrm>
              <a:off x="4443" y="1440"/>
              <a:ext cx="960" cy="0"/>
            </a:xfrm>
            <a:prstGeom prst="line">
              <a:avLst/>
            </a:prstGeom>
            <a:ln w="38100" cap="flat" cmpd="sng">
              <a:solidFill>
                <a:srgbClr val="66FF33"/>
              </a:solidFill>
              <a:prstDash val="dash"/>
              <a:miter/>
              <a:headEnd type="none" w="med" len="med"/>
              <a:tailEnd type="none" w="med" len="med"/>
            </a:ln>
          </p:spPr>
        </p:sp>
        <p:sp>
          <p:nvSpPr>
            <p:cNvPr id="127004" name="矩形 127003"/>
            <p:cNvSpPr/>
            <p:nvPr/>
          </p:nvSpPr>
          <p:spPr>
            <a:xfrm>
              <a:off x="4299" y="2640"/>
              <a:ext cx="261" cy="232"/>
            </a:xfrm>
            <a:prstGeom prst="rect">
              <a:avLst/>
            </a:prstGeom>
            <a:noFill/>
            <a:ln w="38100">
              <a:noFill/>
            </a:ln>
          </p:spPr>
          <p:txBody>
            <a:bodyPr wrap="none" lIns="1248896" tIns="624454" rIns="1248896" bIns="624454"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p:txBody>
        </p:sp>
        <p:sp>
          <p:nvSpPr>
            <p:cNvPr id="127005" name="矩形 127004"/>
            <p:cNvSpPr/>
            <p:nvPr/>
          </p:nvSpPr>
          <p:spPr>
            <a:xfrm>
              <a:off x="5259" y="2640"/>
              <a:ext cx="261" cy="232"/>
            </a:xfrm>
            <a:prstGeom prst="rect">
              <a:avLst/>
            </a:prstGeom>
            <a:noFill/>
            <a:ln w="38100">
              <a:noFill/>
            </a:ln>
          </p:spPr>
          <p:txBody>
            <a:bodyPr wrap="none" lIns="1248896" tIns="624454" rIns="1248896" bIns="624454"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p:txBody>
        </p:sp>
        <p:sp>
          <p:nvSpPr>
            <p:cNvPr id="127006" name="直接连接符 127005"/>
            <p:cNvSpPr/>
            <p:nvPr/>
          </p:nvSpPr>
          <p:spPr>
            <a:xfrm>
              <a:off x="4443" y="2832"/>
              <a:ext cx="0" cy="1344"/>
            </a:xfrm>
            <a:prstGeom prst="line">
              <a:avLst/>
            </a:prstGeom>
            <a:ln w="38100" cap="flat" cmpd="sng">
              <a:solidFill>
                <a:srgbClr val="66FF33"/>
              </a:solidFill>
              <a:prstDash val="solid"/>
              <a:miter/>
              <a:headEnd type="none" w="med" len="med"/>
              <a:tailEnd type="none" w="med" len="med"/>
            </a:ln>
          </p:spPr>
        </p:sp>
        <p:sp>
          <p:nvSpPr>
            <p:cNvPr id="127007" name="直接连接符 127006"/>
            <p:cNvSpPr/>
            <p:nvPr/>
          </p:nvSpPr>
          <p:spPr>
            <a:xfrm>
              <a:off x="5403" y="2832"/>
              <a:ext cx="0" cy="1344"/>
            </a:xfrm>
            <a:prstGeom prst="line">
              <a:avLst/>
            </a:prstGeom>
            <a:ln w="38100" cap="flat" cmpd="sng">
              <a:solidFill>
                <a:srgbClr val="66FF33"/>
              </a:solidFill>
              <a:prstDash val="solid"/>
              <a:miter/>
              <a:headEnd type="none" w="med" len="med"/>
              <a:tailEnd type="none" w="med" len="med"/>
            </a:ln>
          </p:spPr>
        </p:sp>
        <p:sp>
          <p:nvSpPr>
            <p:cNvPr id="127008" name="直接连接符 127007"/>
            <p:cNvSpPr/>
            <p:nvPr/>
          </p:nvSpPr>
          <p:spPr>
            <a:xfrm>
              <a:off x="4443" y="3024"/>
              <a:ext cx="960" cy="0"/>
            </a:xfrm>
            <a:prstGeom prst="line">
              <a:avLst/>
            </a:prstGeom>
            <a:ln w="38100" cap="flat" cmpd="sng">
              <a:solidFill>
                <a:srgbClr val="66FF33"/>
              </a:solidFill>
              <a:prstDash val="dash"/>
              <a:miter/>
              <a:headEnd type="none" w="med" len="med"/>
              <a:tailEnd type="none" w="med" len="med"/>
            </a:ln>
          </p:spPr>
        </p:sp>
        <p:sp>
          <p:nvSpPr>
            <p:cNvPr id="127009" name="矩形 127008"/>
            <p:cNvSpPr/>
            <p:nvPr/>
          </p:nvSpPr>
          <p:spPr>
            <a:xfrm>
              <a:off x="4443" y="3264"/>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endParaRPr lang="en-US" altLang="zh-CN" sz="2100" b="1">
                <a:latin typeface="Times New Roman" panose="02020603050405020304" pitchFamily="18" charset="0"/>
                <a:ea typeface="宋体" panose="02010600030101010101" pitchFamily="2" charset="-122"/>
              </a:endParaRPr>
            </a:p>
          </p:txBody>
        </p:sp>
        <p:sp>
          <p:nvSpPr>
            <p:cNvPr id="127010" name="文本框 127009"/>
            <p:cNvSpPr txBox="1"/>
            <p:nvPr/>
          </p:nvSpPr>
          <p:spPr>
            <a:xfrm>
              <a:off x="3675" y="1344"/>
              <a:ext cx="864" cy="231"/>
            </a:xfrm>
            <a:prstGeom prst="rect">
              <a:avLst/>
            </a:prstGeom>
            <a:noFill/>
            <a:ln w="38100">
              <a:noFill/>
            </a:ln>
          </p:spPr>
          <p:txBody>
            <a:bodyPr wrap="none" lIns="1248896" tIns="624454" rIns="1248896" bIns="624454" anchor="ctr"/>
            <a:lstStyle/>
            <a:p>
              <a:pPr defTabSz="1089025"/>
              <a:r>
                <a:rPr lang="en-US" altLang="zh-CN" sz="2100" b="1">
                  <a:latin typeface="Times New Roman" panose="02020603050405020304" pitchFamily="18" charset="0"/>
                  <a:ea typeface="宋体" panose="02010600030101010101" pitchFamily="2" charset="-122"/>
                </a:rPr>
                <a:t>CS→</a:t>
              </a:r>
              <a:endParaRPr lang="en-US" altLang="zh-CN" sz="2100" b="1">
                <a:latin typeface="Times New Roman" panose="02020603050405020304" pitchFamily="18" charset="0"/>
                <a:ea typeface="宋体" panose="02010600030101010101" pitchFamily="2" charset="-122"/>
              </a:endParaRPr>
            </a:p>
          </p:txBody>
        </p:sp>
        <p:sp>
          <p:nvSpPr>
            <p:cNvPr id="127011" name="文本框 127010"/>
            <p:cNvSpPr txBox="1"/>
            <p:nvPr/>
          </p:nvSpPr>
          <p:spPr>
            <a:xfrm>
              <a:off x="3675" y="2928"/>
              <a:ext cx="864" cy="231"/>
            </a:xfrm>
            <a:prstGeom prst="rect">
              <a:avLst/>
            </a:prstGeom>
            <a:noFill/>
            <a:ln w="38100">
              <a:noFill/>
            </a:ln>
          </p:spPr>
          <p:txBody>
            <a:bodyPr wrap="none" lIns="1248896" tIns="624454" rIns="1248896" bIns="624454" anchor="ctr"/>
            <a:lstStyle/>
            <a:p>
              <a:pPr defTabSz="1089025"/>
              <a:r>
                <a:rPr lang="en-US" altLang="zh-CN" sz="2100" b="1">
                  <a:latin typeface="Times New Roman" panose="02020603050405020304" pitchFamily="18" charset="0"/>
                  <a:ea typeface="宋体" panose="02010600030101010101" pitchFamily="2" charset="-122"/>
                </a:rPr>
                <a:t>DS→</a:t>
              </a:r>
              <a:endParaRPr lang="en-US" altLang="zh-CN" sz="2100" b="1">
                <a:latin typeface="Times New Roman" panose="02020603050405020304" pitchFamily="18" charset="0"/>
                <a:ea typeface="宋体" panose="02010600030101010101" pitchFamily="2" charset="-122"/>
              </a:endParaRPr>
            </a:p>
          </p:txBody>
        </p:sp>
        <p:sp>
          <p:nvSpPr>
            <p:cNvPr id="127012" name="矩形 127011"/>
            <p:cNvSpPr/>
            <p:nvPr/>
          </p:nvSpPr>
          <p:spPr>
            <a:xfrm>
              <a:off x="4443" y="3456"/>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13H</a:t>
              </a:r>
              <a:endParaRPr lang="en-US" altLang="zh-CN" sz="2100" b="1">
                <a:latin typeface="Times New Roman" panose="02020603050405020304" pitchFamily="18" charset="0"/>
                <a:ea typeface="宋体" panose="02010600030101010101" pitchFamily="2" charset="-122"/>
              </a:endParaRPr>
            </a:p>
          </p:txBody>
        </p:sp>
        <p:sp>
          <p:nvSpPr>
            <p:cNvPr id="127013" name="矩形 127012"/>
            <p:cNvSpPr/>
            <p:nvPr/>
          </p:nvSpPr>
          <p:spPr>
            <a:xfrm>
              <a:off x="4443" y="3648"/>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52H</a:t>
              </a:r>
              <a:endParaRPr lang="en-US" altLang="zh-CN" sz="2100" b="1">
                <a:latin typeface="Times New Roman" panose="02020603050405020304" pitchFamily="18" charset="0"/>
                <a:ea typeface="宋体" panose="02010600030101010101" pitchFamily="2" charset="-122"/>
              </a:endParaRPr>
            </a:p>
          </p:txBody>
        </p:sp>
        <p:sp>
          <p:nvSpPr>
            <p:cNvPr id="127014" name="文本框 127013"/>
            <p:cNvSpPr txBox="1"/>
            <p:nvPr/>
          </p:nvSpPr>
          <p:spPr>
            <a:xfrm>
              <a:off x="3867" y="3072"/>
              <a:ext cx="672" cy="231"/>
            </a:xfrm>
            <a:prstGeom prst="rect">
              <a:avLst/>
            </a:prstGeom>
            <a:noFill/>
            <a:ln w="38100">
              <a:noFill/>
            </a:ln>
          </p:spPr>
          <p:txBody>
            <a:bodyPr wrap="none" lIns="1248896" tIns="624454" rIns="1248896" bIns="624454" anchor="ctr"/>
            <a:lstStyle/>
            <a:p>
              <a:pPr algn="ctr" defTabSz="1089025"/>
              <a:r>
                <a:rPr lang="en-US" altLang="zh-CN" sz="2100" b="1">
                  <a:latin typeface="Times New Roman" panose="02020603050405020304" pitchFamily="18" charset="0"/>
                  <a:ea typeface="宋体" panose="02010600030101010101" pitchFamily="2" charset="-122"/>
                </a:rPr>
                <a:t>20000H</a:t>
              </a:r>
              <a:endParaRPr lang="en-US" altLang="zh-CN" sz="2100" b="1">
                <a:latin typeface="Times New Roman" panose="02020603050405020304" pitchFamily="18" charset="0"/>
                <a:ea typeface="宋体" panose="02010600030101010101" pitchFamily="2" charset="-122"/>
              </a:endParaRPr>
            </a:p>
          </p:txBody>
        </p:sp>
        <p:sp>
          <p:nvSpPr>
            <p:cNvPr id="127015" name="文本框 127014"/>
            <p:cNvSpPr txBox="1"/>
            <p:nvPr/>
          </p:nvSpPr>
          <p:spPr>
            <a:xfrm>
              <a:off x="3867" y="3408"/>
              <a:ext cx="672" cy="231"/>
            </a:xfrm>
            <a:prstGeom prst="rect">
              <a:avLst/>
            </a:prstGeom>
            <a:noFill/>
            <a:ln w="38100">
              <a:noFill/>
            </a:ln>
          </p:spPr>
          <p:txBody>
            <a:bodyPr wrap="none" lIns="1248896" tIns="624454" rIns="1248896" bIns="624454" anchor="ctr"/>
            <a:lstStyle/>
            <a:p>
              <a:pPr algn="ctr" defTabSz="1089025"/>
              <a:r>
                <a:rPr lang="en-US" altLang="zh-CN" sz="2100" b="1">
                  <a:latin typeface="Times New Roman" panose="02020603050405020304" pitchFamily="18" charset="0"/>
                  <a:ea typeface="宋体" panose="02010600030101010101" pitchFamily="2" charset="-122"/>
                </a:rPr>
                <a:t>21234H</a:t>
              </a:r>
              <a:endParaRPr lang="en-US" altLang="zh-CN" sz="2100" b="1">
                <a:latin typeface="Times New Roman" panose="02020603050405020304" pitchFamily="18" charset="0"/>
                <a:ea typeface="宋体" panose="02010600030101010101" pitchFamily="2" charset="-122"/>
              </a:endParaRPr>
            </a:p>
          </p:txBody>
        </p:sp>
        <p:sp>
          <p:nvSpPr>
            <p:cNvPr id="127016" name="矩形 127015"/>
            <p:cNvSpPr/>
            <p:nvPr/>
          </p:nvSpPr>
          <p:spPr>
            <a:xfrm>
              <a:off x="4800" y="1488"/>
              <a:ext cx="260" cy="231"/>
            </a:xfrm>
            <a:prstGeom prst="rect">
              <a:avLst/>
            </a:prstGeom>
            <a:noFill/>
            <a:ln w="9525">
              <a:noFill/>
            </a:ln>
          </p:spPr>
          <p:txBody>
            <a:bodyPr wrap="none" lIns="1248896" tIns="624454" rIns="1248896" bIns="624454" anchor="ctr"/>
            <a:lstStyle/>
            <a:p>
              <a:pPr defTabSz="1089025">
                <a:spcBef>
                  <a:spcPct val="0"/>
                </a:spcBef>
              </a:pPr>
              <a:r>
                <a:rPr lang="en-US" altLang="zh-CN" sz="2100" b="1">
                  <a:latin typeface="Times New Roman" panose="02020603050405020304" pitchFamily="18" charset="0"/>
                  <a:ea typeface="宋体" panose="02010600030101010101" pitchFamily="2" charset="-122"/>
                </a:rPr>
                <a:t>…</a:t>
              </a:r>
              <a:endParaRPr lang="en-US" altLang="zh-CN" sz="2100" b="1">
                <a:latin typeface="Times New Roman" panose="02020603050405020304" pitchFamily="18" charset="0"/>
                <a:ea typeface="宋体" panose="02010600030101010101" pitchFamily="2" charset="-122"/>
              </a:endParaRPr>
            </a:p>
          </p:txBody>
        </p:sp>
        <p:sp>
          <p:nvSpPr>
            <p:cNvPr id="127017" name="矩形 127016"/>
            <p:cNvSpPr/>
            <p:nvPr/>
          </p:nvSpPr>
          <p:spPr>
            <a:xfrm>
              <a:off x="4800" y="2256"/>
              <a:ext cx="260" cy="231"/>
            </a:xfrm>
            <a:prstGeom prst="rect">
              <a:avLst/>
            </a:prstGeom>
            <a:noFill/>
            <a:ln w="9525">
              <a:noFill/>
            </a:ln>
          </p:spPr>
          <p:txBody>
            <a:bodyPr wrap="none" lIns="1248896" tIns="624454" rIns="1248896" bIns="624454" anchor="ctr"/>
            <a:lstStyle/>
            <a:p>
              <a:pPr defTabSz="1089025">
                <a:spcBef>
                  <a:spcPct val="0"/>
                </a:spcBef>
              </a:pPr>
              <a:r>
                <a:rPr lang="en-US" altLang="zh-CN" sz="2100" b="1">
                  <a:latin typeface="Times New Roman" panose="02020603050405020304" pitchFamily="18" charset="0"/>
                  <a:ea typeface="宋体" panose="02010600030101010101" pitchFamily="2" charset="-122"/>
                </a:rPr>
                <a:t>…</a:t>
              </a:r>
              <a:endParaRPr lang="en-US" altLang="zh-CN" sz="2100" b="1">
                <a:latin typeface="Times New Roman" panose="02020603050405020304" pitchFamily="18" charset="0"/>
                <a:ea typeface="宋体" panose="02010600030101010101" pitchFamily="2" charset="-122"/>
              </a:endParaRPr>
            </a:p>
          </p:txBody>
        </p:sp>
      </p:grpSp>
      <p:sp>
        <p:nvSpPr>
          <p:cNvPr id="127018" name="矩形 127017"/>
          <p:cNvSpPr/>
          <p:nvPr/>
        </p:nvSpPr>
        <p:spPr>
          <a:xfrm>
            <a:off x="7381875" y="2209800"/>
            <a:ext cx="693738" cy="428625"/>
          </a:xfrm>
          <a:prstGeom prst="rect">
            <a:avLst/>
          </a:prstGeom>
          <a:noFill/>
          <a:ln w="9525">
            <a:noFill/>
          </a:ln>
        </p:spPr>
        <p:txBody>
          <a:bodyPr wrap="none" lIns="108850" tIns="54425" rIns="108850" bIns="54425" anchor="t">
            <a:spAutoFit/>
          </a:bodyPr>
          <a:lstStyle/>
          <a:p>
            <a:pPr defTabSz="1089025">
              <a:spcBef>
                <a:spcPct val="0"/>
              </a:spcBef>
            </a:pPr>
            <a:r>
              <a:rPr lang="en-US" altLang="zh-CN" sz="2100" b="1">
                <a:latin typeface="Times New Roman" panose="02020603050405020304" pitchFamily="18" charset="0"/>
                <a:ea typeface="宋体" panose="02010600030101010101" pitchFamily="2" charset="-122"/>
              </a:rPr>
              <a:t>34H</a:t>
            </a:r>
            <a:endParaRPr lang="en-US" altLang="zh-CN" sz="2100" b="1">
              <a:latin typeface="Times New Roman" panose="02020603050405020304" pitchFamily="18" charset="0"/>
              <a:ea typeface="宋体" panose="02010600030101010101" pitchFamily="2" charset="-122"/>
            </a:endParaRPr>
          </a:p>
        </p:txBody>
      </p:sp>
      <p:sp>
        <p:nvSpPr>
          <p:cNvPr id="127019" name="矩形 127018"/>
          <p:cNvSpPr/>
          <p:nvPr/>
        </p:nvSpPr>
        <p:spPr>
          <a:xfrm>
            <a:off x="7381875" y="2581275"/>
            <a:ext cx="693738" cy="428625"/>
          </a:xfrm>
          <a:prstGeom prst="rect">
            <a:avLst/>
          </a:prstGeom>
          <a:noFill/>
          <a:ln w="9525">
            <a:noFill/>
          </a:ln>
        </p:spPr>
        <p:txBody>
          <a:bodyPr wrap="none" lIns="108850" tIns="54425" rIns="108850" bIns="54425" anchor="t">
            <a:spAutoFit/>
          </a:bodyPr>
          <a:lstStyle/>
          <a:p>
            <a:pPr defTabSz="1089025">
              <a:spcBef>
                <a:spcPct val="0"/>
              </a:spcBef>
            </a:pPr>
            <a:r>
              <a:rPr lang="en-US" altLang="zh-CN" sz="2100" b="1">
                <a:latin typeface="Times New Roman" panose="02020603050405020304" pitchFamily="18" charset="0"/>
                <a:ea typeface="宋体" panose="02010600030101010101" pitchFamily="2" charset="-122"/>
              </a:rPr>
              <a:t>12H</a:t>
            </a:r>
            <a:endParaRPr lang="en-US" altLang="zh-CN" sz="2100" b="1">
              <a:latin typeface="Times New Roman" panose="02020603050405020304" pitchFamily="18" charset="0"/>
              <a:ea typeface="宋体" panose="02010600030101010101" pitchFamily="2" charset="-122"/>
            </a:endParaRPr>
          </a:p>
        </p:txBody>
      </p:sp>
      <p:sp>
        <p:nvSpPr>
          <p:cNvPr id="127020" name="矩形 127019"/>
          <p:cNvSpPr/>
          <p:nvPr/>
        </p:nvSpPr>
        <p:spPr>
          <a:xfrm>
            <a:off x="431540" y="2096852"/>
            <a:ext cx="3888432" cy="553111"/>
          </a:xfrm>
          <a:prstGeom prst="rect">
            <a:avLst/>
          </a:prstGeom>
          <a:noFill/>
          <a:ln w="9525">
            <a:noFill/>
          </a:ln>
        </p:spPr>
        <p:txBody>
          <a:bodyPr wrap="square" lIns="108850" tIns="54425" rIns="108850" bIns="54425">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b="0" dirty="0">
                <a:latin typeface="华文宋体" panose="02010600040101010101" pitchFamily="2" charset="-122"/>
                <a:ea typeface="华文宋体" panose="02010600040101010101" pitchFamily="2" charset="-122"/>
              </a:rPr>
              <a:t>执行：（</a:t>
            </a:r>
            <a:r>
              <a:rPr lang="en-US" altLang="zh-CN" b="0" dirty="0">
                <a:latin typeface="华文宋体" panose="02010600040101010101" pitchFamily="2" charset="-122"/>
                <a:ea typeface="华文宋体" panose="02010600040101010101" pitchFamily="2" charset="-122"/>
              </a:rPr>
              <a:t>21234H</a:t>
            </a:r>
            <a:r>
              <a:rPr lang="zh-CN" altLang="en-US" b="0" dirty="0">
                <a:latin typeface="华文宋体" panose="02010600040101010101" pitchFamily="2" charset="-122"/>
                <a:ea typeface="华文宋体" panose="02010600040101010101" pitchFamily="2" charset="-122"/>
              </a:rPr>
              <a:t>）</a:t>
            </a:r>
            <a:r>
              <a:rPr lang="en-US" altLang="zh-CN" b="0" dirty="0">
                <a:latin typeface="华文宋体" panose="02010600040101010101" pitchFamily="2" charset="-122"/>
                <a:ea typeface="华文宋体" panose="02010600040101010101" pitchFamily="2" charset="-122"/>
              </a:rPr>
              <a:t>→BX</a:t>
            </a:r>
            <a:endParaRPr lang="en-US" altLang="zh-CN" b="0" dirty="0">
              <a:latin typeface="华文宋体" panose="02010600040101010101" pitchFamily="2" charset="-122"/>
              <a:ea typeface="华文宋体" panose="02010600040101010101" pitchFamily="2" charset="-122"/>
            </a:endParaRPr>
          </a:p>
        </p:txBody>
      </p:sp>
      <p:sp>
        <p:nvSpPr>
          <p:cNvPr id="127021" name="矩形 127020"/>
          <p:cNvSpPr/>
          <p:nvPr/>
        </p:nvSpPr>
        <p:spPr>
          <a:xfrm>
            <a:off x="431540" y="2604774"/>
            <a:ext cx="3486746" cy="528041"/>
          </a:xfrm>
          <a:prstGeom prst="rect">
            <a:avLst/>
          </a:prstGeom>
          <a:noFill/>
          <a:ln w="9525">
            <a:noFill/>
          </a:ln>
        </p:spPr>
        <p:txBody>
          <a:bodyPr wrap="none" lIns="108850" tIns="54425" rIns="108850" bIns="54425" anchor="t">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b="0" dirty="0">
                <a:latin typeface="华文宋体" panose="02010600040101010101" pitchFamily="2" charset="-122"/>
                <a:ea typeface="华文宋体" panose="02010600040101010101" pitchFamily="2" charset="-122"/>
              </a:rPr>
              <a:t>执行后：（</a:t>
            </a:r>
            <a:r>
              <a:rPr lang="en-US" altLang="zh-CN" b="0" dirty="0">
                <a:latin typeface="华文宋体" panose="02010600040101010101" pitchFamily="2" charset="-122"/>
                <a:ea typeface="华文宋体" panose="02010600040101010101" pitchFamily="2" charset="-122"/>
              </a:rPr>
              <a:t>BX</a:t>
            </a:r>
            <a:r>
              <a:rPr lang="zh-CN" altLang="en-US" b="0" dirty="0">
                <a:latin typeface="华文宋体" panose="02010600040101010101" pitchFamily="2" charset="-122"/>
                <a:ea typeface="华文宋体" panose="02010600040101010101" pitchFamily="2" charset="-122"/>
              </a:rPr>
              <a:t>）</a:t>
            </a:r>
            <a:r>
              <a:rPr lang="en-US" altLang="zh-CN" b="0" dirty="0">
                <a:latin typeface="华文宋体" panose="02010600040101010101" pitchFamily="2" charset="-122"/>
                <a:ea typeface="华文宋体" panose="02010600040101010101" pitchFamily="2" charset="-122"/>
              </a:rPr>
              <a:t>=5213H</a:t>
            </a:r>
            <a:endParaRPr lang="en-US" altLang="zh-CN" b="0" dirty="0">
              <a:latin typeface="华文宋体" panose="02010600040101010101" pitchFamily="2" charset="-122"/>
              <a:ea typeface="华文宋体" panose="02010600040101010101" pitchFamily="2" charset="-122"/>
            </a:endParaRPr>
          </a:p>
        </p:txBody>
      </p:sp>
      <p:sp>
        <p:nvSpPr>
          <p:cNvPr id="127022" name="矩形 127021"/>
          <p:cNvSpPr/>
          <p:nvPr/>
        </p:nvSpPr>
        <p:spPr>
          <a:xfrm>
            <a:off x="3914775" y="4724400"/>
            <a:ext cx="523875" cy="473075"/>
          </a:xfrm>
          <a:prstGeom prst="rect">
            <a:avLst/>
          </a:prstGeom>
          <a:noFill/>
          <a:ln w="9525">
            <a:noFill/>
          </a:ln>
        </p:spPr>
        <p:txBody>
          <a:bodyPr wrap="none" lIns="108850" tIns="54425" rIns="108850" bIns="54425" anchor="t">
            <a:spAutoFit/>
          </a:bodyPr>
          <a:lstStyle/>
          <a:p>
            <a:pPr defTabSz="1089025">
              <a:spcBef>
                <a:spcPct val="0"/>
              </a:spcBef>
            </a:pPr>
            <a:r>
              <a:rPr lang="en-US" altLang="zh-CN" sz="2400" b="1">
                <a:latin typeface="Times New Roman" panose="02020603050405020304" pitchFamily="18" charset="0"/>
                <a:ea typeface="宋体" panose="02010600030101010101" pitchFamily="2" charset="-122"/>
              </a:rPr>
              <a:t>13</a:t>
            </a:r>
            <a:endParaRPr lang="en-US" altLang="zh-CN" sz="2400" b="1">
              <a:latin typeface="Times New Roman" panose="02020603050405020304" pitchFamily="18" charset="0"/>
              <a:ea typeface="宋体" panose="02010600030101010101" pitchFamily="2" charset="-122"/>
            </a:endParaRPr>
          </a:p>
        </p:txBody>
      </p:sp>
      <p:sp>
        <p:nvSpPr>
          <p:cNvPr id="127023" name="矩形 127022"/>
          <p:cNvSpPr/>
          <p:nvPr/>
        </p:nvSpPr>
        <p:spPr>
          <a:xfrm>
            <a:off x="3203575" y="4724400"/>
            <a:ext cx="523875" cy="473075"/>
          </a:xfrm>
          <a:prstGeom prst="rect">
            <a:avLst/>
          </a:prstGeom>
          <a:noFill/>
          <a:ln w="9525">
            <a:noFill/>
          </a:ln>
        </p:spPr>
        <p:txBody>
          <a:bodyPr wrap="none" lIns="108850" tIns="54425" rIns="108850" bIns="54425" anchor="t">
            <a:spAutoFit/>
          </a:bodyPr>
          <a:lstStyle/>
          <a:p>
            <a:pPr defTabSz="1089025">
              <a:spcBef>
                <a:spcPct val="0"/>
              </a:spcBef>
            </a:pPr>
            <a:r>
              <a:rPr lang="en-US" altLang="zh-CN" sz="2400" b="1">
                <a:latin typeface="Times New Roman" panose="02020603050405020304" pitchFamily="18" charset="0"/>
                <a:ea typeface="宋体" panose="02010600030101010101" pitchFamily="2" charset="-122"/>
              </a:rPr>
              <a:t>52</a:t>
            </a:r>
            <a:endParaRPr lang="en-US" altLang="zh-CN" sz="2400" b="1">
              <a:latin typeface="Times New Roman" panose="02020603050405020304" pitchFamily="18" charset="0"/>
              <a:ea typeface="宋体" panose="02010600030101010101" pitchFamily="2" charset="-122"/>
            </a:endParaRPr>
          </a:p>
        </p:txBody>
      </p:sp>
      <p:sp>
        <p:nvSpPr>
          <p:cNvPr id="5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2</a:t>
            </a:r>
            <a:r>
              <a:rPr lang="zh-CN" altLang="en-US" sz="2600" kern="0" dirty="0">
                <a:solidFill>
                  <a:schemeClr val="tx2"/>
                </a:solidFill>
                <a:effectLst>
                  <a:outerShdw blurRad="38100" dist="38100" dir="2700000" algn="tl">
                    <a:srgbClr val="C0C0C0"/>
                  </a:outerShdw>
                </a:effectLst>
                <a:latin typeface="+mj-lt"/>
                <a:cs typeface="+mj-cs"/>
              </a:rPr>
              <a:t>讲：80X86的寻址方式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3" name="文本框 2"/>
          <p:cNvSpPr txBox="1"/>
          <p:nvPr/>
        </p:nvSpPr>
        <p:spPr>
          <a:xfrm>
            <a:off x="1043608" y="908720"/>
            <a:ext cx="6571615" cy="4228850"/>
          </a:xfrm>
          <a:prstGeom prst="rect">
            <a:avLst/>
          </a:prstGeom>
          <a:noFill/>
        </p:spPr>
        <p:txBody>
          <a:bodyPr wrap="square" rtlCol="0">
            <a:spAutoFit/>
          </a:bodyPr>
          <a:lstStyle/>
          <a:p>
            <a:pPr marL="342900" indent="-342900" algn="l">
              <a:lnSpc>
                <a:spcPct val="160000"/>
              </a:lnSpc>
              <a:buClr>
                <a:srgbClr val="FF3300"/>
              </a:buClr>
              <a:buFont typeface="Wingdings" panose="05000000000000000000" charset="0"/>
              <a:buChar char=""/>
            </a:pPr>
            <a:r>
              <a:rPr lang="zh-CN" altLang="en-US" dirty="0"/>
              <a:t>寻址的概念</a:t>
            </a:r>
            <a:endParaRPr lang="en-US" altLang="zh-CN" dirty="0"/>
          </a:p>
          <a:p>
            <a:pPr marL="342900" indent="-342900" algn="l">
              <a:lnSpc>
                <a:spcPct val="160000"/>
              </a:lnSpc>
              <a:buClr>
                <a:srgbClr val="FF3300"/>
              </a:buClr>
              <a:buFont typeface="Wingdings" panose="05000000000000000000" charset="0"/>
              <a:buChar char=""/>
            </a:pPr>
            <a:r>
              <a:rPr lang="zh-CN" altLang="en-US" dirty="0"/>
              <a:t>与数据有关的寻址方式</a:t>
            </a: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342900" indent="-342900" algn="l">
              <a:lnSpc>
                <a:spcPct val="160000"/>
              </a:lnSpc>
              <a:buClr>
                <a:srgbClr val="FF3300"/>
              </a:buClr>
              <a:buFont typeface="Wingdings" panose="05000000000000000000" charset="0"/>
              <a:buChar char=""/>
            </a:pPr>
            <a:r>
              <a:rPr lang="zh-CN" altLang="en-US" dirty="0">
                <a:sym typeface="+mn-ea"/>
              </a:rPr>
              <a:t>与转移地址有关的寻址方式</a:t>
            </a:r>
            <a:endParaRPr lang="en-US" altLang="zh-CN" dirty="0">
              <a:sym typeface="+mn-ea"/>
            </a:endParaRPr>
          </a:p>
          <a:p>
            <a:pPr marL="342900" indent="-342900" algn="l">
              <a:lnSpc>
                <a:spcPct val="160000"/>
              </a:lnSpc>
              <a:buClr>
                <a:srgbClr val="FF3300"/>
              </a:buClr>
              <a:buFont typeface="Wingdings" panose="05000000000000000000" charset="0"/>
              <a:buChar char=""/>
            </a:pPr>
            <a:endParaRPr lang="zh-CN" altLang="en-US" dirty="0">
              <a:sym typeface="+mn-ea"/>
            </a:endParaRPr>
          </a:p>
        </p:txBody>
      </p:sp>
      <p:sp>
        <p:nvSpPr>
          <p:cNvPr id="4" name="矩形 3"/>
          <p:cNvSpPr/>
          <p:nvPr/>
        </p:nvSpPr>
        <p:spPr>
          <a:xfrm>
            <a:off x="1415297" y="2174084"/>
            <a:ext cx="5828235" cy="1578952"/>
          </a:xfrm>
          <a:prstGeom prst="rect">
            <a:avLst/>
          </a:prstGeom>
        </p:spPr>
        <p:txBody>
          <a:bodyPr wrap="square" numCol="2">
            <a:spAutoFit/>
          </a:bodyPr>
          <a:lstStyle/>
          <a:p>
            <a:pPr marL="342900" indent="-342900">
              <a:buFont typeface="Wingdings" panose="05000000000000000000" pitchFamily="2" charset="2"/>
              <a:buChar char="u"/>
            </a:pPr>
            <a:r>
              <a:rPr lang="zh-CN" altLang="en-US" dirty="0"/>
              <a:t>立即寻址</a:t>
            </a:r>
            <a:endParaRPr lang="zh-CN" altLang="en-US" dirty="0"/>
          </a:p>
          <a:p>
            <a:pPr marL="342900" indent="-342900">
              <a:buFont typeface="Wingdings" panose="05000000000000000000" pitchFamily="2" charset="2"/>
              <a:buChar char="u"/>
            </a:pPr>
            <a:r>
              <a:rPr lang="zh-CN" altLang="en-US" dirty="0"/>
              <a:t>寄存器寻址</a:t>
            </a:r>
            <a:endParaRPr lang="zh-CN" altLang="en-US" dirty="0"/>
          </a:p>
          <a:p>
            <a:pPr marL="342900" indent="-342900">
              <a:buFont typeface="Wingdings" panose="05000000000000000000" pitchFamily="2" charset="2"/>
              <a:buChar char="u"/>
            </a:pPr>
            <a:r>
              <a:rPr lang="zh-CN" altLang="en-US" dirty="0"/>
              <a:t>直接寻址</a:t>
            </a:r>
            <a:endParaRPr lang="zh-CN" altLang="en-US" dirty="0"/>
          </a:p>
          <a:p>
            <a:pPr marL="342900" indent="-342900">
              <a:buFont typeface="Wingdings" panose="05000000000000000000" pitchFamily="2" charset="2"/>
              <a:buChar char="u"/>
            </a:pPr>
            <a:r>
              <a:rPr lang="zh-CN" altLang="en-US" dirty="0"/>
              <a:t>寄存器间接寻址</a:t>
            </a:r>
            <a:endParaRPr lang="zh-CN" altLang="en-US" dirty="0"/>
          </a:p>
          <a:p>
            <a:pPr marL="342900" indent="-342900">
              <a:buFont typeface="Wingdings" panose="05000000000000000000" pitchFamily="2" charset="2"/>
              <a:buChar char="u"/>
            </a:pPr>
            <a:r>
              <a:rPr lang="zh-CN" altLang="en-US" dirty="0"/>
              <a:t>寄存器相对寻址</a:t>
            </a:r>
            <a:endParaRPr lang="zh-CN" altLang="en-US" dirty="0"/>
          </a:p>
          <a:p>
            <a:pPr marL="342900" indent="-342900">
              <a:buFont typeface="Wingdings" panose="05000000000000000000" pitchFamily="2" charset="2"/>
              <a:buChar char="u"/>
            </a:pPr>
            <a:r>
              <a:rPr lang="zh-CN" altLang="en-US" dirty="0"/>
              <a:t>基址变址寻址</a:t>
            </a:r>
            <a:endParaRPr lang="zh-CN" altLang="en-US" dirty="0"/>
          </a:p>
          <a:p>
            <a:pPr marL="342900" indent="-342900">
              <a:buFont typeface="Wingdings" panose="05000000000000000000" pitchFamily="2" charset="2"/>
              <a:buChar char="u"/>
            </a:pPr>
            <a:r>
              <a:rPr lang="zh-CN" altLang="en-US" dirty="0"/>
              <a:t>相对基址变址寻址</a:t>
            </a:r>
            <a:endParaRPr lang="zh-CN" altLang="en-US" dirty="0"/>
          </a:p>
        </p:txBody>
      </p:sp>
      <p:sp>
        <p:nvSpPr>
          <p:cNvPr id="5" name="矩形 4"/>
          <p:cNvSpPr/>
          <p:nvPr/>
        </p:nvSpPr>
        <p:spPr>
          <a:xfrm>
            <a:off x="1502532" y="4559640"/>
            <a:ext cx="4572000" cy="1569660"/>
          </a:xfrm>
          <a:prstGeom prst="rect">
            <a:avLst/>
          </a:prstGeom>
        </p:spPr>
        <p:txBody>
          <a:bodyPr>
            <a:spAutoFit/>
          </a:bodyPr>
          <a:lstStyle/>
          <a:p>
            <a:pPr marL="342900" indent="-342900">
              <a:buFont typeface="Wingdings" panose="05000000000000000000" pitchFamily="2" charset="2"/>
              <a:buChar char="u"/>
            </a:pPr>
            <a:r>
              <a:rPr lang="zh-CN" altLang="en-US" dirty="0"/>
              <a:t>段内直接寻址</a:t>
            </a:r>
            <a:endParaRPr lang="zh-CN" altLang="en-US" dirty="0"/>
          </a:p>
          <a:p>
            <a:pPr marL="342900" indent="-342900">
              <a:buFont typeface="Wingdings" panose="05000000000000000000" pitchFamily="2" charset="2"/>
              <a:buChar char="u"/>
            </a:pPr>
            <a:r>
              <a:rPr lang="zh-CN" altLang="en-US" dirty="0"/>
              <a:t>段内间接寻址</a:t>
            </a:r>
            <a:endParaRPr lang="zh-CN" altLang="en-US" dirty="0"/>
          </a:p>
          <a:p>
            <a:pPr marL="342900" indent="-342900">
              <a:buFont typeface="Wingdings" panose="05000000000000000000" pitchFamily="2" charset="2"/>
              <a:buChar char="u"/>
            </a:pPr>
            <a:r>
              <a:rPr lang="zh-CN" altLang="en-US" dirty="0"/>
              <a:t>段间直接寻址</a:t>
            </a:r>
            <a:endParaRPr lang="zh-CN" altLang="en-US" dirty="0"/>
          </a:p>
          <a:p>
            <a:pPr marL="342900" indent="-342900">
              <a:buFont typeface="Wingdings" panose="05000000000000000000" pitchFamily="2" charset="2"/>
              <a:buChar char="u"/>
            </a:pPr>
            <a:r>
              <a:rPr lang="zh-CN" altLang="en-US" dirty="0"/>
              <a:t>段间间接寻址</a:t>
            </a:r>
            <a:endParaRPr lang="zh-CN" alt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647564" y="944724"/>
            <a:ext cx="5105400" cy="465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Aft>
                <a:spcPct val="50000"/>
              </a:spcAft>
            </a:pPr>
            <a:r>
              <a:rPr lang="zh-CN" altLang="en-US" sz="2800" dirty="0">
                <a:solidFill>
                  <a:srgbClr val="0000FF"/>
                </a:solidFill>
                <a:ea typeface="楷体_GB2312" pitchFamily="49" charset="-122"/>
              </a:rPr>
              <a:t>例：</a:t>
            </a:r>
            <a:r>
              <a:rPr lang="en-US" altLang="zh-CN" sz="2400" dirty="0">
                <a:ea typeface="楷体_GB2312" pitchFamily="49" charset="-122"/>
              </a:rPr>
              <a:t>MOV  AX , </a:t>
            </a:r>
            <a:r>
              <a:rPr lang="en-US" altLang="zh-CN" sz="2400" dirty="0" smtClean="0">
                <a:solidFill>
                  <a:srgbClr val="FF00FF"/>
                </a:solidFill>
                <a:ea typeface="楷体_GB2312" pitchFamily="49" charset="-122"/>
              </a:rPr>
              <a:t>[</a:t>
            </a:r>
            <a:r>
              <a:rPr lang="en-US" altLang="zh-CN" sz="2400" dirty="0">
                <a:solidFill>
                  <a:srgbClr val="FF00FF"/>
                </a:solidFill>
                <a:ea typeface="楷体_GB2312" pitchFamily="49" charset="-122"/>
              </a:rPr>
              <a:t>1000 H]</a:t>
            </a:r>
            <a:endParaRPr lang="en-US" altLang="zh-CN" sz="2400" dirty="0">
              <a:solidFill>
                <a:srgbClr val="FF00FF"/>
              </a:solidFill>
              <a:ea typeface="楷体_GB2312" pitchFamily="49" charset="-122"/>
            </a:endParaRPr>
          </a:p>
          <a:p>
            <a:pPr lvl="1" algn="just">
              <a:spcAft>
                <a:spcPct val="50000"/>
              </a:spcAft>
            </a:pPr>
            <a:r>
              <a:rPr lang="en-US" altLang="zh-CN" sz="2400" dirty="0">
                <a:ea typeface="楷体_GB2312" pitchFamily="49" charset="-122"/>
              </a:rPr>
              <a:t>   </a:t>
            </a:r>
            <a:r>
              <a:rPr lang="zh-CN" altLang="en-US" sz="2400" dirty="0">
                <a:ea typeface="楷体_GB2312" pitchFamily="49" charset="-122"/>
              </a:rPr>
              <a:t>若 </a:t>
            </a:r>
            <a:r>
              <a:rPr lang="en-US" altLang="zh-CN" sz="2400" dirty="0">
                <a:ea typeface="楷体_GB2312" pitchFamily="49" charset="-122"/>
              </a:rPr>
              <a:t>( DS ) = 2000H    </a:t>
            </a:r>
            <a:endParaRPr lang="en-US" altLang="zh-CN" sz="2400" dirty="0">
              <a:ea typeface="楷体_GB2312" pitchFamily="49" charset="-122"/>
            </a:endParaRPr>
          </a:p>
          <a:p>
            <a:pPr lvl="1" algn="just">
              <a:spcAft>
                <a:spcPct val="50000"/>
              </a:spcAft>
            </a:pPr>
            <a:endParaRPr lang="en-US" altLang="zh-CN" sz="1400" dirty="0">
              <a:ea typeface="楷体_GB2312" pitchFamily="49" charset="-122"/>
            </a:endParaRPr>
          </a:p>
          <a:p>
            <a:pPr lvl="1" algn="just">
              <a:spcAft>
                <a:spcPct val="50000"/>
              </a:spcAft>
            </a:pPr>
            <a:r>
              <a:rPr lang="en-US" altLang="zh-CN" sz="2400" dirty="0">
                <a:ea typeface="楷体_GB2312" pitchFamily="49" charset="-122"/>
              </a:rPr>
              <a:t> </a:t>
            </a:r>
            <a:r>
              <a:rPr lang="zh-CN" altLang="en-US" sz="2400" dirty="0">
                <a:ea typeface="楷体_GB2312" pitchFamily="49" charset="-122"/>
              </a:rPr>
              <a:t>内存操作数的物理地址为：</a:t>
            </a:r>
            <a:endParaRPr lang="zh-CN" altLang="en-US" sz="2400" dirty="0">
              <a:ea typeface="楷体_GB2312" pitchFamily="49" charset="-122"/>
            </a:endParaRPr>
          </a:p>
          <a:p>
            <a:pPr lvl="1" algn="just">
              <a:spcAft>
                <a:spcPct val="50000"/>
              </a:spcAft>
            </a:pPr>
            <a:r>
              <a:rPr lang="zh-CN" altLang="en-US" sz="2400" dirty="0">
                <a:ea typeface="楷体_GB2312" pitchFamily="49" charset="-122"/>
              </a:rPr>
              <a:t>    </a:t>
            </a:r>
            <a:r>
              <a:rPr lang="en-US" altLang="zh-CN" sz="2400" dirty="0">
                <a:ea typeface="楷体_GB2312" pitchFamily="49" charset="-122"/>
              </a:rPr>
              <a:t>PA = ( DS )×10H +EA</a:t>
            </a:r>
            <a:endParaRPr lang="en-US" altLang="zh-CN" sz="2400" dirty="0">
              <a:ea typeface="楷体_GB2312" pitchFamily="49" charset="-122"/>
            </a:endParaRPr>
          </a:p>
          <a:p>
            <a:pPr lvl="2" algn="just">
              <a:spcAft>
                <a:spcPct val="50000"/>
              </a:spcAft>
            </a:pPr>
            <a:r>
              <a:rPr lang="en-US" altLang="zh-CN" sz="2400" dirty="0">
                <a:ea typeface="楷体_GB2312" pitchFamily="49" charset="-122"/>
              </a:rPr>
              <a:t>   = 2000H × 10H + 1000H</a:t>
            </a:r>
            <a:endParaRPr lang="en-US" altLang="zh-CN" sz="2400" dirty="0">
              <a:ea typeface="楷体_GB2312" pitchFamily="49" charset="-122"/>
            </a:endParaRPr>
          </a:p>
          <a:p>
            <a:pPr lvl="1" algn="just">
              <a:spcAft>
                <a:spcPct val="50000"/>
              </a:spcAft>
            </a:pPr>
            <a:r>
              <a:rPr lang="en-US" altLang="zh-CN" sz="2400" dirty="0">
                <a:ea typeface="楷体_GB2312" pitchFamily="49" charset="-122"/>
              </a:rPr>
              <a:t>         = </a:t>
            </a:r>
            <a:r>
              <a:rPr lang="en-US" altLang="zh-CN" sz="2400" dirty="0">
                <a:solidFill>
                  <a:srgbClr val="0000FF"/>
                </a:solidFill>
                <a:ea typeface="楷体_GB2312" pitchFamily="49" charset="-122"/>
              </a:rPr>
              <a:t>21000H </a:t>
            </a:r>
            <a:r>
              <a:rPr lang="en-US" altLang="zh-CN" sz="2400" dirty="0">
                <a:ea typeface="楷体_GB2312" pitchFamily="49" charset="-122"/>
              </a:rPr>
              <a:t> </a:t>
            </a:r>
            <a:endParaRPr lang="en-US" altLang="zh-CN" sz="2400" dirty="0">
              <a:ea typeface="楷体_GB2312" pitchFamily="49" charset="-122"/>
            </a:endParaRPr>
          </a:p>
          <a:p>
            <a:pPr lvl="3" algn="just">
              <a:spcAft>
                <a:spcPct val="50000"/>
              </a:spcAft>
            </a:pPr>
            <a:endParaRPr lang="en-US" altLang="zh-CN" sz="1400" dirty="0">
              <a:ea typeface="楷体_GB2312" pitchFamily="49" charset="-122"/>
            </a:endParaRPr>
          </a:p>
          <a:p>
            <a:pPr algn="just">
              <a:spcAft>
                <a:spcPct val="50000"/>
              </a:spcAft>
            </a:pPr>
            <a:r>
              <a:rPr lang="en-US" altLang="zh-CN" sz="2400" dirty="0">
                <a:ea typeface="楷体_GB2312" pitchFamily="49" charset="-122"/>
              </a:rPr>
              <a:t>       </a:t>
            </a:r>
            <a:r>
              <a:rPr lang="zh-CN" altLang="en-US" sz="2400" dirty="0">
                <a:ea typeface="楷体_GB2312" pitchFamily="49" charset="-122"/>
              </a:rPr>
              <a:t>执行后   </a:t>
            </a:r>
            <a:r>
              <a:rPr lang="en-US" altLang="zh-CN" sz="2400" dirty="0">
                <a:ea typeface="楷体_GB2312" pitchFamily="49" charset="-122"/>
              </a:rPr>
              <a:t>(AX)= 3040H</a:t>
            </a:r>
            <a:r>
              <a:rPr lang="en-US" altLang="zh-CN" sz="2400" dirty="0"/>
              <a:t> </a:t>
            </a:r>
            <a:endParaRPr lang="en-US" altLang="zh-CN" sz="2400" dirty="0"/>
          </a:p>
        </p:txBody>
      </p:sp>
      <p:graphicFrame>
        <p:nvGraphicFramePr>
          <p:cNvPr id="94211" name="Object 3"/>
          <p:cNvGraphicFramePr>
            <a:graphicFrameLocks noChangeAspect="1"/>
          </p:cNvGraphicFramePr>
          <p:nvPr/>
        </p:nvGraphicFramePr>
        <p:xfrm>
          <a:off x="5105400" y="762000"/>
          <a:ext cx="3778250" cy="3652838"/>
        </p:xfrm>
        <a:graphic>
          <a:graphicData uri="http://schemas.openxmlformats.org/presentationml/2006/ole">
            <mc:AlternateContent xmlns:mc="http://schemas.openxmlformats.org/markup-compatibility/2006">
              <mc:Choice xmlns:v="urn:schemas-microsoft-com:vml" Requires="v">
                <p:oleObj spid="_x0000_s2157" name="文档" r:id="rId1" imgW="6333490" imgH="5628005" progId="Word.Document.8">
                  <p:embed/>
                </p:oleObj>
              </mc:Choice>
              <mc:Fallback>
                <p:oleObj name="文档" r:id="rId1" imgW="6333490" imgH="5628005" progId="Word.Document.8">
                  <p:embed/>
                  <p:pic>
                    <p:nvPicPr>
                      <p:cNvPr id="0" name="图片 21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762000"/>
                        <a:ext cx="3778250" cy="365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6" name="Rectangle 8"/>
          <p:cNvSpPr>
            <a:spLocks noChangeArrowheads="1"/>
          </p:cNvSpPr>
          <p:nvPr/>
        </p:nvSpPr>
        <p:spPr bwMode="auto">
          <a:xfrm>
            <a:off x="539552" y="5682443"/>
            <a:ext cx="8420236"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2400" dirty="0">
                <a:ea typeface="楷体_GB2312" pitchFamily="49" charset="-122"/>
              </a:rPr>
              <a:t>指令 </a:t>
            </a:r>
            <a:r>
              <a:rPr lang="en-US" altLang="zh-CN" sz="2400" dirty="0">
                <a:solidFill>
                  <a:srgbClr val="0000FF"/>
                </a:solidFill>
                <a:ea typeface="楷体_GB2312" pitchFamily="49" charset="-122"/>
              </a:rPr>
              <a:t>MOV AX, [1000H]</a:t>
            </a:r>
            <a:r>
              <a:rPr lang="en-US" altLang="zh-CN" sz="2400" dirty="0">
                <a:ea typeface="楷体_GB2312" pitchFamily="49" charset="-122"/>
              </a:rPr>
              <a:t> </a:t>
            </a:r>
            <a:r>
              <a:rPr lang="zh-CN" altLang="en-US" sz="2400" dirty="0">
                <a:ea typeface="楷体_GB2312" pitchFamily="49" charset="-122"/>
              </a:rPr>
              <a:t>与</a:t>
            </a:r>
            <a:r>
              <a:rPr lang="en-US" altLang="zh-CN" sz="2400" dirty="0">
                <a:solidFill>
                  <a:srgbClr val="0000FF"/>
                </a:solidFill>
                <a:ea typeface="楷体_GB2312" pitchFamily="49" charset="-122"/>
              </a:rPr>
              <a:t>MOV AX, 1000H</a:t>
            </a:r>
            <a:r>
              <a:rPr lang="zh-CN" altLang="en-US" sz="2400" dirty="0">
                <a:ea typeface="楷体_GB2312" pitchFamily="49" charset="-122"/>
              </a:rPr>
              <a:t>有什么不同？</a:t>
            </a:r>
            <a:endParaRPr lang="en-US" altLang="zh-CN" sz="2400" dirty="0">
              <a:ea typeface="楷体_GB2312" pitchFamily="49" charset="-122"/>
            </a:endParaRPr>
          </a:p>
          <a:p>
            <a:r>
              <a:rPr lang="zh-CN" altLang="en-US" dirty="0">
                <a:ea typeface="楷体_GB2312" pitchFamily="49" charset="-122"/>
              </a:rPr>
              <a:t>指令 </a:t>
            </a:r>
            <a:r>
              <a:rPr lang="en-US" altLang="zh-CN" dirty="0">
                <a:solidFill>
                  <a:srgbClr val="0000FF"/>
                </a:solidFill>
                <a:ea typeface="楷体_GB2312" pitchFamily="49" charset="-122"/>
              </a:rPr>
              <a:t>MOV AX, DS:[1000H]</a:t>
            </a:r>
            <a:r>
              <a:rPr lang="en-US" altLang="zh-CN" dirty="0">
                <a:ea typeface="楷体_GB2312" pitchFamily="49" charset="-122"/>
              </a:rPr>
              <a:t> </a:t>
            </a:r>
            <a:r>
              <a:rPr lang="zh-CN" altLang="en-US" dirty="0">
                <a:ea typeface="楷体_GB2312" pitchFamily="49" charset="-122"/>
              </a:rPr>
              <a:t>与</a:t>
            </a:r>
            <a:r>
              <a:rPr lang="en-US" altLang="zh-CN" dirty="0">
                <a:solidFill>
                  <a:srgbClr val="0000FF"/>
                </a:solidFill>
                <a:ea typeface="楷体_GB2312" pitchFamily="49" charset="-122"/>
              </a:rPr>
              <a:t>MOV AX, </a:t>
            </a:r>
            <a:r>
              <a:rPr lang="en-US" altLang="zh-CN" dirty="0" smtClean="0">
                <a:solidFill>
                  <a:srgbClr val="0000FF"/>
                </a:solidFill>
                <a:ea typeface="楷体_GB2312" pitchFamily="49" charset="-122"/>
              </a:rPr>
              <a:t>[1000H]</a:t>
            </a:r>
            <a:r>
              <a:rPr lang="zh-CN" altLang="en-US" dirty="0" smtClean="0">
                <a:ea typeface="楷体_GB2312" pitchFamily="49" charset="-122"/>
              </a:rPr>
              <a:t>是否一样？</a:t>
            </a:r>
            <a:endParaRPr lang="zh-CN" altLang="en-US" sz="2400" dirty="0">
              <a:ea typeface="楷体_GB2312" pitchFamily="49" charset="-122"/>
            </a:endParaRP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2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431540" y="944724"/>
            <a:ext cx="81009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spcAft>
                <a:spcPct val="30000"/>
              </a:spcAft>
              <a:buClr>
                <a:srgbClr val="FF3300"/>
              </a:buClr>
              <a:buFont typeface="Wingdings" panose="05000000000000000000" pitchFamily="2" charset="2"/>
              <a:buChar char="l"/>
            </a:pPr>
            <a:r>
              <a:rPr lang="zh-CN" altLang="en-US" sz="2400" dirty="0">
                <a:ea typeface="楷体_GB2312" pitchFamily="49" charset="-122"/>
              </a:rPr>
              <a:t>在汇编语言程序中，</a:t>
            </a:r>
            <a:r>
              <a:rPr lang="zh-CN" altLang="en-US" dirty="0">
                <a:ea typeface="楷体_GB2312" pitchFamily="49" charset="-122"/>
              </a:rPr>
              <a:t>一般</a:t>
            </a:r>
            <a:r>
              <a:rPr lang="zh-CN" altLang="en-US" sz="2400" dirty="0">
                <a:ea typeface="楷体_GB2312" pitchFamily="49" charset="-122"/>
              </a:rPr>
              <a:t>不直接用数值表示偏移地址，而用符号代替数值表示地址，称</a:t>
            </a:r>
            <a:r>
              <a:rPr lang="zh-CN" altLang="en-US" sz="2400" dirty="0">
                <a:solidFill>
                  <a:srgbClr val="FF0000"/>
                </a:solidFill>
                <a:ea typeface="楷体_GB2312" pitchFamily="49" charset="-122"/>
              </a:rPr>
              <a:t>符号地址</a:t>
            </a:r>
            <a:r>
              <a:rPr lang="en-US" altLang="zh-CN" sz="2400" dirty="0">
                <a:ea typeface="楷体_GB2312" pitchFamily="49" charset="-122"/>
              </a:rPr>
              <a:t>(</a:t>
            </a:r>
            <a:r>
              <a:rPr lang="zh-CN" altLang="en-US" sz="2400" dirty="0">
                <a:ea typeface="楷体_GB2312" pitchFamily="49" charset="-122"/>
              </a:rPr>
              <a:t>变量名</a:t>
            </a:r>
            <a:r>
              <a:rPr lang="en-US" altLang="zh-CN" sz="2400" dirty="0">
                <a:ea typeface="楷体_GB2312" pitchFamily="49" charset="-122"/>
              </a:rPr>
              <a:t>)</a:t>
            </a:r>
            <a:r>
              <a:rPr lang="zh-CN" altLang="en-US" sz="2400" dirty="0">
                <a:ea typeface="楷体_GB2312" pitchFamily="49" charset="-122"/>
              </a:rPr>
              <a:t>。</a:t>
            </a:r>
            <a:endParaRPr lang="zh-CN" altLang="en-US" sz="2400" dirty="0">
              <a:ea typeface="楷体_GB2312" pitchFamily="49" charset="-122"/>
            </a:endParaRPr>
          </a:p>
        </p:txBody>
      </p:sp>
      <p:graphicFrame>
        <p:nvGraphicFramePr>
          <p:cNvPr id="95235" name="Object 3"/>
          <p:cNvGraphicFramePr>
            <a:graphicFrameLocks noChangeAspect="1"/>
          </p:cNvGraphicFramePr>
          <p:nvPr/>
        </p:nvGraphicFramePr>
        <p:xfrm>
          <a:off x="5220072" y="1778168"/>
          <a:ext cx="3595688" cy="1838325"/>
        </p:xfrm>
        <a:graphic>
          <a:graphicData uri="http://schemas.openxmlformats.org/presentationml/2006/ole">
            <mc:AlternateContent xmlns:mc="http://schemas.openxmlformats.org/markup-compatibility/2006">
              <mc:Choice xmlns:v="urn:schemas-microsoft-com:vml" Requires="v">
                <p:oleObj spid="_x0000_s3182" name="文档" r:id="rId1" imgW="5668010" imgH="2762885" progId="Word.Document.8">
                  <p:embed/>
                </p:oleObj>
              </mc:Choice>
              <mc:Fallback>
                <p:oleObj name="文档" r:id="rId1" imgW="5668010" imgH="2762885" progId="Word.Document.8">
                  <p:embed/>
                  <p:pic>
                    <p:nvPicPr>
                      <p:cNvPr id="0" name="图片 31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778168"/>
                        <a:ext cx="3595688" cy="1838325"/>
                      </a:xfrm>
                      <a:prstGeom prst="rect">
                        <a:avLst/>
                      </a:prstGeom>
                      <a:noFill/>
                      <a:ln>
                        <a:noFill/>
                      </a:ln>
                      <a:effectLst/>
                    </p:spPr>
                  </p:pic>
                </p:oleObj>
              </mc:Fallback>
            </mc:AlternateContent>
          </a:graphicData>
        </a:graphic>
      </p:graphicFrame>
      <p:sp>
        <p:nvSpPr>
          <p:cNvPr id="95236" name="Rectangle 4"/>
          <p:cNvSpPr>
            <a:spLocks noChangeArrowheads="1"/>
          </p:cNvSpPr>
          <p:nvPr/>
        </p:nvSpPr>
        <p:spPr bwMode="auto">
          <a:xfrm>
            <a:off x="440432" y="2060848"/>
            <a:ext cx="6255804" cy="1680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dirty="0">
                <a:solidFill>
                  <a:srgbClr val="0000FF"/>
                </a:solidFill>
                <a:ea typeface="楷体_GB2312" pitchFamily="49" charset="-122"/>
              </a:rPr>
              <a:t>例</a:t>
            </a:r>
            <a:r>
              <a:rPr lang="zh-CN" altLang="en-US" dirty="0">
                <a:ea typeface="楷体_GB2312" pitchFamily="49" charset="-122"/>
              </a:rPr>
              <a:t>   符号</a:t>
            </a:r>
            <a:r>
              <a:rPr lang="en-US" altLang="zh-CN" dirty="0">
                <a:ea typeface="楷体_GB2312" pitchFamily="49" charset="-122"/>
              </a:rPr>
              <a:t>buffer</a:t>
            </a:r>
            <a:r>
              <a:rPr lang="zh-CN" altLang="en-US" dirty="0">
                <a:ea typeface="楷体_GB2312" pitchFamily="49" charset="-122"/>
              </a:rPr>
              <a:t>表示一个地址。</a:t>
            </a:r>
            <a:endParaRPr lang="zh-CN" altLang="en-US" dirty="0">
              <a:ea typeface="楷体_GB2312" pitchFamily="49" charset="-122"/>
            </a:endParaRPr>
          </a:p>
          <a:p>
            <a:pPr lvl="2" algn="l"/>
            <a:r>
              <a:rPr lang="en-US" altLang="zh-CN" dirty="0">
                <a:ea typeface="楷体_GB2312" pitchFamily="49" charset="-122"/>
              </a:rPr>
              <a:t>            MOV  AX , </a:t>
            </a:r>
            <a:r>
              <a:rPr lang="en-US" altLang="zh-CN" dirty="0">
                <a:solidFill>
                  <a:srgbClr val="FF00FF"/>
                </a:solidFill>
                <a:ea typeface="楷体_GB2312" pitchFamily="49" charset="-122"/>
              </a:rPr>
              <a:t>[buffer]</a:t>
            </a:r>
            <a:endParaRPr lang="en-US" altLang="zh-CN" dirty="0">
              <a:solidFill>
                <a:srgbClr val="FF00FF"/>
              </a:solidFill>
              <a:ea typeface="楷体_GB2312" pitchFamily="49" charset="-122"/>
            </a:endParaRPr>
          </a:p>
          <a:p>
            <a:pPr lvl="1" algn="l">
              <a:spcAft>
                <a:spcPct val="30000"/>
              </a:spcAft>
            </a:pPr>
            <a:r>
              <a:rPr lang="zh-CN" altLang="en-US" dirty="0">
                <a:ea typeface="楷体_GB2312" pitchFamily="49" charset="-122"/>
              </a:rPr>
              <a:t>或写成        </a:t>
            </a:r>
            <a:r>
              <a:rPr lang="en-US" altLang="zh-CN" dirty="0">
                <a:ea typeface="楷体_GB2312" pitchFamily="49" charset="-122"/>
              </a:rPr>
              <a:t>MOV  AX , </a:t>
            </a:r>
            <a:r>
              <a:rPr lang="en-US" altLang="zh-CN" dirty="0">
                <a:solidFill>
                  <a:srgbClr val="FF00FF"/>
                </a:solidFill>
                <a:ea typeface="楷体_GB2312" pitchFamily="49" charset="-122"/>
              </a:rPr>
              <a:t>buffer</a:t>
            </a:r>
            <a:r>
              <a:rPr lang="en-US" altLang="zh-CN" dirty="0">
                <a:ea typeface="楷体_GB2312" pitchFamily="49" charset="-122"/>
              </a:rPr>
              <a:t>                        </a:t>
            </a:r>
            <a:endParaRPr lang="en-US" altLang="zh-CN" b="0" dirty="0">
              <a:ea typeface="楷体_GB2312" pitchFamily="49" charset="-122"/>
            </a:endParaRPr>
          </a:p>
          <a:p>
            <a:pPr lvl="1" algn="l"/>
            <a:r>
              <a:rPr lang="zh-CN" altLang="en-US" dirty="0">
                <a:ea typeface="楷体_GB2312" pitchFamily="49" charset="-122"/>
              </a:rPr>
              <a:t>源操作数为</a:t>
            </a:r>
            <a:r>
              <a:rPr lang="en-US" altLang="zh-CN" dirty="0">
                <a:ea typeface="楷体_GB2312" pitchFamily="49" charset="-122"/>
              </a:rPr>
              <a:t>buffer</a:t>
            </a:r>
            <a:r>
              <a:rPr lang="zh-CN" altLang="en-US" dirty="0">
                <a:ea typeface="楷体_GB2312" pitchFamily="49" charset="-122"/>
              </a:rPr>
              <a:t>指向的内存单元的内容</a:t>
            </a:r>
            <a:endParaRPr lang="zh-CN" altLang="en-US" dirty="0">
              <a:ea typeface="楷体_GB2312" pitchFamily="49" charset="-122"/>
            </a:endParaRPr>
          </a:p>
        </p:txBody>
      </p:sp>
      <p:sp>
        <p:nvSpPr>
          <p:cNvPr id="95237" name="Rectangle 5"/>
          <p:cNvSpPr>
            <a:spLocks noChangeArrowheads="1"/>
          </p:cNvSpPr>
          <p:nvPr/>
        </p:nvSpPr>
        <p:spPr bwMode="auto">
          <a:xfrm>
            <a:off x="348148" y="4009605"/>
            <a:ext cx="8184292" cy="1606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Aft>
                <a:spcPct val="10000"/>
              </a:spcAft>
            </a:pPr>
            <a:r>
              <a:rPr lang="zh-CN" altLang="en-US" dirty="0">
                <a:solidFill>
                  <a:srgbClr val="FF0000"/>
                </a:solidFill>
                <a:ea typeface="楷体_GB2312" pitchFamily="49" charset="-122"/>
              </a:rPr>
              <a:t>        符号地址</a:t>
            </a:r>
            <a:r>
              <a:rPr lang="en-US" altLang="zh-CN" dirty="0">
                <a:solidFill>
                  <a:srgbClr val="FF0000"/>
                </a:solidFill>
                <a:ea typeface="楷体_GB2312" pitchFamily="49" charset="-122"/>
              </a:rPr>
              <a:t>( </a:t>
            </a:r>
            <a:r>
              <a:rPr lang="zh-CN" altLang="en-US" dirty="0">
                <a:solidFill>
                  <a:srgbClr val="FF0000"/>
                </a:solidFill>
                <a:ea typeface="楷体_GB2312" pitchFamily="49" charset="-122"/>
              </a:rPr>
              <a:t>变量名</a:t>
            </a:r>
            <a:r>
              <a:rPr lang="en-US" altLang="zh-CN" dirty="0">
                <a:solidFill>
                  <a:srgbClr val="FF0000"/>
                </a:solidFill>
                <a:ea typeface="楷体_GB2312" pitchFamily="49" charset="-122"/>
              </a:rPr>
              <a:t>)</a:t>
            </a:r>
            <a:r>
              <a:rPr lang="zh-CN" altLang="en-US" dirty="0">
                <a:solidFill>
                  <a:srgbClr val="FF0000"/>
                </a:solidFill>
                <a:ea typeface="楷体_GB2312" pitchFamily="49" charset="-122"/>
              </a:rPr>
              <a:t>经汇编连接后，与一个确定的数值地址相对应。可用操作符</a:t>
            </a:r>
            <a:r>
              <a:rPr lang="en-US" altLang="zh-CN" dirty="0">
                <a:solidFill>
                  <a:srgbClr val="FF0000"/>
                </a:solidFill>
                <a:ea typeface="楷体_GB2312" pitchFamily="49" charset="-122"/>
              </a:rPr>
              <a:t>Offset </a:t>
            </a:r>
            <a:r>
              <a:rPr lang="zh-CN" altLang="en-US" dirty="0">
                <a:solidFill>
                  <a:srgbClr val="FF0000"/>
                </a:solidFill>
                <a:ea typeface="楷体_GB2312" pitchFamily="49" charset="-122"/>
              </a:rPr>
              <a:t>获取变量的偏移地址。</a:t>
            </a:r>
            <a:endParaRPr lang="zh-CN" altLang="en-US" dirty="0">
              <a:solidFill>
                <a:srgbClr val="FF0000"/>
              </a:solidFill>
              <a:ea typeface="楷体_GB2312" pitchFamily="49" charset="-122"/>
            </a:endParaRPr>
          </a:p>
          <a:p>
            <a:pPr lvl="1" algn="l"/>
            <a:r>
              <a:rPr lang="zh-CN" altLang="en-US" dirty="0" smtClean="0">
                <a:ea typeface="楷体_GB2312" pitchFamily="49" charset="-122"/>
              </a:rPr>
              <a:t>  故  </a:t>
            </a:r>
            <a:r>
              <a:rPr lang="en-US" altLang="zh-CN" dirty="0">
                <a:ea typeface="楷体_GB2312" pitchFamily="49" charset="-122"/>
              </a:rPr>
              <a:t>PA = ( DS )×10H +</a:t>
            </a:r>
            <a:r>
              <a:rPr lang="en-US" altLang="zh-CN" dirty="0">
                <a:solidFill>
                  <a:srgbClr val="FF00FF"/>
                </a:solidFill>
                <a:ea typeface="楷体_GB2312" pitchFamily="49" charset="-122"/>
              </a:rPr>
              <a:t> Offset  buffer</a:t>
            </a:r>
            <a:endParaRPr lang="en-US" altLang="zh-CN" dirty="0">
              <a:solidFill>
                <a:srgbClr val="FF00FF"/>
              </a:solidFill>
              <a:ea typeface="楷体_GB2312" pitchFamily="49" charset="-122"/>
            </a:endParaRPr>
          </a:p>
          <a:p>
            <a:pPr lvl="1" algn="l"/>
            <a:r>
              <a:rPr lang="en-US" altLang="zh-CN" dirty="0" smtClean="0"/>
              <a:t>  </a:t>
            </a:r>
            <a:r>
              <a:rPr lang="zh-CN" altLang="en-US" dirty="0">
                <a:ea typeface="楷体_GB2312" pitchFamily="49" charset="-122"/>
              </a:rPr>
              <a:t>指令执行结果    </a:t>
            </a:r>
            <a:r>
              <a:rPr lang="en-US" altLang="zh-CN" dirty="0">
                <a:ea typeface="楷体_GB2312" pitchFamily="49" charset="-122"/>
              </a:rPr>
              <a:t>( AX ) = 0B0A </a:t>
            </a:r>
            <a:r>
              <a:rPr lang="en-US" altLang="zh-CN" dirty="0" smtClean="0">
                <a:ea typeface="楷体_GB2312" pitchFamily="49" charset="-122"/>
              </a:rPr>
              <a:t>H</a:t>
            </a:r>
            <a:endParaRPr lang="en-US" altLang="zh-CN" sz="2000" dirty="0">
              <a:ea typeface="楷体_GB2312" pitchFamily="49" charset="-122"/>
            </a:endParaRP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7" name="Rectangle 5"/>
          <p:cNvSpPr>
            <a:spLocks noChangeArrowheads="1"/>
          </p:cNvSpPr>
          <p:nvPr/>
        </p:nvSpPr>
        <p:spPr bwMode="auto">
          <a:xfrm>
            <a:off x="460731" y="5769260"/>
            <a:ext cx="8184292" cy="80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Aft>
                <a:spcPct val="10000"/>
              </a:spcAft>
            </a:pPr>
            <a:r>
              <a:rPr lang="zh-CN" altLang="en-US" dirty="0" smtClean="0">
                <a:solidFill>
                  <a:srgbClr val="FF0000"/>
                </a:solidFill>
                <a:ea typeface="楷体_GB2312" pitchFamily="49" charset="-122"/>
              </a:rPr>
              <a:t>注意：双操作数指令中，只能有一个使用存储器寻址方式！</a:t>
            </a:r>
            <a:endParaRPr lang="en-US" altLang="zh-CN" dirty="0" smtClean="0">
              <a:solidFill>
                <a:srgbClr val="FF0000"/>
              </a:solidFill>
              <a:ea typeface="楷体_GB2312" pitchFamily="49" charset="-122"/>
            </a:endParaRPr>
          </a:p>
          <a:p>
            <a:pPr algn="l">
              <a:spcAft>
                <a:spcPct val="10000"/>
              </a:spcAft>
            </a:pPr>
            <a:r>
              <a:rPr lang="en-US" altLang="zh-CN" sz="2000" dirty="0">
                <a:solidFill>
                  <a:srgbClr val="FF0000"/>
                </a:solidFill>
                <a:ea typeface="楷体_GB2312" pitchFamily="49" charset="-122"/>
              </a:rPr>
              <a:t>	</a:t>
            </a:r>
            <a:r>
              <a:rPr lang="en-US" altLang="zh-CN" sz="2000" dirty="0" smtClean="0">
                <a:solidFill>
                  <a:srgbClr val="FF0000"/>
                </a:solidFill>
                <a:ea typeface="楷体_GB2312" pitchFamily="49" charset="-122"/>
              </a:rPr>
              <a:t>MOV  buffer1</a:t>
            </a:r>
            <a:r>
              <a:rPr lang="zh-CN" altLang="en-US" sz="2000" dirty="0" smtClean="0">
                <a:solidFill>
                  <a:srgbClr val="FF0000"/>
                </a:solidFill>
                <a:ea typeface="楷体_GB2312" pitchFamily="49" charset="-122"/>
              </a:rPr>
              <a:t>，</a:t>
            </a:r>
            <a:r>
              <a:rPr lang="en-US" altLang="zh-CN" sz="2000" dirty="0" smtClean="0">
                <a:solidFill>
                  <a:srgbClr val="FF0000"/>
                </a:solidFill>
                <a:ea typeface="楷体_GB2312" pitchFamily="49" charset="-122"/>
              </a:rPr>
              <a:t>buffer2  (X)</a:t>
            </a:r>
            <a:endParaRPr lang="en-US" altLang="zh-CN" sz="2000"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38844" y="958428"/>
            <a:ext cx="8229600" cy="3693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defTabSz="1089025">
              <a:buClr>
                <a:schemeClr val="bg2"/>
              </a:buClr>
              <a:buSzPct val="65000"/>
            </a:pPr>
            <a:r>
              <a:rPr lang="zh-CN" altLang="en-US"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2</a:t>
            </a:r>
            <a:r>
              <a:rPr lang="zh-CN" altLang="en-US"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）寄存器间接寻址</a:t>
            </a:r>
            <a:endParaRPr lang="en-US" altLang="zh-CN"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endParaRPr>
          </a:p>
          <a:p>
            <a:pPr algn="just">
              <a:spcAft>
                <a:spcPts val="0"/>
              </a:spcAft>
            </a:pPr>
            <a:endParaRPr lang="en-US" altLang="zh-CN" sz="2000" dirty="0">
              <a:ea typeface="楷体_GB2312" pitchFamily="49" charset="-122"/>
            </a:endParaRPr>
          </a:p>
          <a:p>
            <a:pPr algn="just">
              <a:spcAft>
                <a:spcPct val="100000"/>
              </a:spcAft>
            </a:pPr>
            <a:r>
              <a:rPr lang="zh-CN" altLang="en-US" b="0" dirty="0">
                <a:ea typeface="楷体_GB2312" pitchFamily="49" charset="-122"/>
              </a:rPr>
              <a:t>    定义：操作数的有效地址只包含</a:t>
            </a:r>
            <a:r>
              <a:rPr lang="zh-CN" altLang="en-US" b="0" dirty="0">
                <a:solidFill>
                  <a:srgbClr val="3333FF"/>
                </a:solidFill>
                <a:ea typeface="楷体_GB2312" pitchFamily="49" charset="-122"/>
              </a:rPr>
              <a:t>基址寄存器</a:t>
            </a:r>
            <a:r>
              <a:rPr lang="zh-CN" altLang="en-US" b="0" dirty="0">
                <a:ea typeface="楷体_GB2312" pitchFamily="49" charset="-122"/>
              </a:rPr>
              <a:t>内容或</a:t>
            </a:r>
            <a:r>
              <a:rPr lang="zh-CN" altLang="en-US" b="0" dirty="0">
                <a:solidFill>
                  <a:srgbClr val="3333FF"/>
                </a:solidFill>
                <a:ea typeface="楷体_GB2312" pitchFamily="49" charset="-122"/>
              </a:rPr>
              <a:t>变址寄存器</a:t>
            </a:r>
            <a:r>
              <a:rPr lang="zh-CN" altLang="en-US" b="0" dirty="0">
                <a:ea typeface="楷体_GB2312" pitchFamily="49" charset="-122"/>
              </a:rPr>
              <a:t>内容一种成分。因此，有效地址就在某个</a:t>
            </a:r>
            <a:r>
              <a:rPr lang="zh-CN" altLang="en-US" b="0" dirty="0">
                <a:solidFill>
                  <a:srgbClr val="0000FF"/>
                </a:solidFill>
                <a:ea typeface="楷体_GB2312" pitchFamily="49" charset="-122"/>
              </a:rPr>
              <a:t>存储器里，</a:t>
            </a:r>
            <a:r>
              <a:rPr lang="zh-CN" altLang="en-US" b="0" dirty="0">
                <a:ea typeface="楷体_GB2312" pitchFamily="49" charset="-122"/>
              </a:rPr>
              <a:t>操作数的有效地址</a:t>
            </a:r>
            <a:r>
              <a:rPr lang="en-US" altLang="zh-CN" b="0" dirty="0">
                <a:ea typeface="楷体_GB2312" pitchFamily="49" charset="-122"/>
              </a:rPr>
              <a:t>EA</a:t>
            </a:r>
            <a:r>
              <a:rPr lang="zh-CN" altLang="en-US" b="0" dirty="0">
                <a:ea typeface="楷体_GB2312" pitchFamily="49" charset="-122"/>
              </a:rPr>
              <a:t>由寄存器给出</a:t>
            </a:r>
            <a:r>
              <a:rPr lang="zh-CN" altLang="en-US" b="0" dirty="0" smtClean="0">
                <a:ea typeface="楷体_GB2312" pitchFamily="49" charset="-122"/>
              </a:rPr>
              <a:t>。</a:t>
            </a:r>
            <a:r>
              <a:rPr lang="zh-CN" altLang="en-US" dirty="0">
                <a:solidFill>
                  <a:srgbClr val="FF0000"/>
                </a:solidFill>
                <a:latin typeface="华文宋体" panose="02010600040101010101" pitchFamily="2" charset="-122"/>
                <a:ea typeface="华文宋体" panose="02010600040101010101" pitchFamily="2" charset="-122"/>
              </a:rPr>
              <a:t>使用</a:t>
            </a:r>
            <a:r>
              <a:rPr lang="en-US" altLang="zh-CN" dirty="0">
                <a:solidFill>
                  <a:srgbClr val="FF0000"/>
                </a:solidFill>
                <a:latin typeface="华文宋体" panose="02010600040101010101" pitchFamily="2" charset="-122"/>
                <a:ea typeface="华文宋体" panose="02010600040101010101" pitchFamily="2" charset="-122"/>
              </a:rPr>
              <a:t>BP</a:t>
            </a:r>
            <a:r>
              <a:rPr lang="zh-CN" altLang="en-US" dirty="0">
                <a:solidFill>
                  <a:srgbClr val="FF0000"/>
                </a:solidFill>
                <a:latin typeface="华文宋体" panose="02010600040101010101" pitchFamily="2" charset="-122"/>
                <a:ea typeface="华文宋体" panose="02010600040101010101" pitchFamily="2" charset="-122"/>
              </a:rPr>
              <a:t>时，其默认段是</a:t>
            </a:r>
            <a:r>
              <a:rPr lang="en-US" altLang="zh-CN" dirty="0">
                <a:solidFill>
                  <a:srgbClr val="FF0000"/>
                </a:solidFill>
                <a:latin typeface="华文宋体" panose="02010600040101010101" pitchFamily="2" charset="-122"/>
                <a:ea typeface="华文宋体" panose="02010600040101010101" pitchFamily="2" charset="-122"/>
              </a:rPr>
              <a:t>SS</a:t>
            </a:r>
            <a:r>
              <a:rPr lang="zh-CN" altLang="en-US" dirty="0">
                <a:solidFill>
                  <a:srgbClr val="FF0000"/>
                </a:solidFill>
                <a:latin typeface="华文宋体" panose="02010600040101010101" pitchFamily="2" charset="-122"/>
                <a:ea typeface="华文宋体" panose="02010600040101010101" pitchFamily="2" charset="-122"/>
              </a:rPr>
              <a:t>段，其他寄存器默认为</a:t>
            </a:r>
            <a:r>
              <a:rPr lang="en-US" altLang="zh-CN" dirty="0">
                <a:solidFill>
                  <a:srgbClr val="FF0000"/>
                </a:solidFill>
                <a:latin typeface="华文宋体" panose="02010600040101010101" pitchFamily="2" charset="-122"/>
                <a:ea typeface="华文宋体" panose="02010600040101010101" pitchFamily="2" charset="-122"/>
              </a:rPr>
              <a:t>DS</a:t>
            </a:r>
            <a:r>
              <a:rPr lang="zh-CN" altLang="en-US" dirty="0">
                <a:solidFill>
                  <a:srgbClr val="FF0000"/>
                </a:solidFill>
                <a:latin typeface="华文宋体" panose="02010600040101010101" pitchFamily="2" charset="-122"/>
                <a:ea typeface="华文宋体" panose="02010600040101010101" pitchFamily="2" charset="-122"/>
              </a:rPr>
              <a:t>段</a:t>
            </a:r>
            <a:r>
              <a:rPr lang="zh-CN" altLang="en-US" dirty="0">
                <a:solidFill>
                  <a:srgbClr val="FF0066"/>
                </a:solidFill>
                <a:latin typeface="华文宋体" panose="02010600040101010101" pitchFamily="2" charset="-122"/>
                <a:ea typeface="华文宋体" panose="02010600040101010101" pitchFamily="2" charset="-122"/>
              </a:rPr>
              <a:t>。 </a:t>
            </a:r>
            <a:endParaRPr lang="en-US" altLang="zh-CN" b="0" dirty="0">
              <a:ea typeface="楷体_GB2312" pitchFamily="49" charset="-122"/>
            </a:endParaRPr>
          </a:p>
          <a:p>
            <a:pPr algn="just">
              <a:spcAft>
                <a:spcPct val="100000"/>
              </a:spcAft>
            </a:pPr>
            <a:r>
              <a:rPr lang="en-US" altLang="zh-CN" b="0" dirty="0">
                <a:ea typeface="楷体_GB2312" pitchFamily="49" charset="-122"/>
              </a:rPr>
              <a:t>    </a:t>
            </a:r>
            <a:r>
              <a:rPr lang="zh-CN" altLang="en-US" b="0" dirty="0">
                <a:ea typeface="楷体_GB2312" pitchFamily="49" charset="-122"/>
              </a:rPr>
              <a:t>可用的寄存器有 </a:t>
            </a:r>
            <a:r>
              <a:rPr lang="en-US" altLang="zh-CN" b="0" u="sng" dirty="0">
                <a:solidFill>
                  <a:srgbClr val="FF0000"/>
                </a:solidFill>
                <a:ea typeface="楷体_GB2312" pitchFamily="49" charset="-122"/>
              </a:rPr>
              <a:t>BX </a:t>
            </a:r>
            <a:r>
              <a:rPr lang="zh-CN" altLang="en-US" b="0" u="sng" dirty="0">
                <a:solidFill>
                  <a:srgbClr val="FF0000"/>
                </a:solidFill>
                <a:ea typeface="楷体_GB2312" pitchFamily="49" charset="-122"/>
              </a:rPr>
              <a:t>、</a:t>
            </a:r>
            <a:r>
              <a:rPr lang="en-US" altLang="zh-CN" b="0" u="sng" dirty="0">
                <a:solidFill>
                  <a:srgbClr val="FF0000"/>
                </a:solidFill>
                <a:ea typeface="楷体_GB2312" pitchFamily="49" charset="-122"/>
              </a:rPr>
              <a:t>BP</a:t>
            </a:r>
            <a:r>
              <a:rPr lang="zh-CN" altLang="en-US" b="0" u="sng" dirty="0">
                <a:solidFill>
                  <a:srgbClr val="FF0000"/>
                </a:solidFill>
                <a:ea typeface="楷体_GB2312" pitchFamily="49" charset="-122"/>
              </a:rPr>
              <a:t>、</a:t>
            </a:r>
            <a:r>
              <a:rPr lang="en-US" altLang="zh-CN" b="0" u="sng" dirty="0">
                <a:solidFill>
                  <a:srgbClr val="FF0000"/>
                </a:solidFill>
                <a:ea typeface="楷体_GB2312" pitchFamily="49" charset="-122"/>
              </a:rPr>
              <a:t>SI</a:t>
            </a:r>
            <a:r>
              <a:rPr lang="zh-CN" altLang="en-US" b="0" u="sng" dirty="0">
                <a:solidFill>
                  <a:srgbClr val="FF0000"/>
                </a:solidFill>
                <a:ea typeface="楷体_GB2312" pitchFamily="49" charset="-122"/>
              </a:rPr>
              <a:t>、</a:t>
            </a:r>
            <a:r>
              <a:rPr lang="en-US" altLang="zh-CN" b="0" u="sng" dirty="0">
                <a:solidFill>
                  <a:srgbClr val="FF0000"/>
                </a:solidFill>
                <a:ea typeface="楷体_GB2312" pitchFamily="49" charset="-122"/>
              </a:rPr>
              <a:t>DI</a:t>
            </a:r>
            <a:endParaRPr lang="en-US" altLang="zh-CN" sz="2000" b="0" u="sng" dirty="0">
              <a:solidFill>
                <a:srgbClr val="FF0000"/>
              </a:solidFill>
              <a:ea typeface="楷体_GB2312" pitchFamily="49" charset="-122"/>
            </a:endParaRPr>
          </a:p>
          <a:p>
            <a:pPr lvl="3" algn="just">
              <a:spcAft>
                <a:spcPct val="50000"/>
              </a:spcAft>
            </a:pPr>
            <a:r>
              <a:rPr lang="en-US" altLang="zh-CN" sz="2400" b="0" dirty="0">
                <a:ea typeface="楷体_GB2312" pitchFamily="49" charset="-122"/>
              </a:rPr>
              <a:t>   </a:t>
            </a:r>
            <a:endParaRPr lang="en-US" altLang="zh-CN" b="0" dirty="0"/>
          </a:p>
        </p:txBody>
      </p:sp>
      <p:grpSp>
        <p:nvGrpSpPr>
          <p:cNvPr id="4" name="组合 3"/>
          <p:cNvGrpSpPr/>
          <p:nvPr/>
        </p:nvGrpSpPr>
        <p:grpSpPr>
          <a:xfrm>
            <a:off x="827584" y="4573166"/>
            <a:ext cx="5832648" cy="1689497"/>
            <a:chOff x="1776" y="2352"/>
            <a:chExt cx="3504" cy="960"/>
          </a:xfrm>
        </p:grpSpPr>
        <p:grpSp>
          <p:nvGrpSpPr>
            <p:cNvPr id="6" name="组合 5"/>
            <p:cNvGrpSpPr/>
            <p:nvPr/>
          </p:nvGrpSpPr>
          <p:grpSpPr>
            <a:xfrm>
              <a:off x="1776" y="2640"/>
              <a:ext cx="1008" cy="672"/>
              <a:chOff x="3072" y="2928"/>
              <a:chExt cx="1008" cy="672"/>
            </a:xfrm>
          </p:grpSpPr>
          <p:sp>
            <p:nvSpPr>
              <p:cNvPr id="14" name="矩形 13"/>
              <p:cNvSpPr/>
              <p:nvPr/>
            </p:nvSpPr>
            <p:spPr>
              <a:xfrm>
                <a:off x="3072" y="3264"/>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寄存器</a:t>
                </a:r>
                <a:endParaRPr lang="en-US" altLang="zh-CN" sz="2400" b="1" dirty="0">
                  <a:latin typeface="Tahoma" panose="020B0604030504040204" pitchFamily="34" charset="0"/>
                  <a:ea typeface="宋体" panose="02010600030101010101" pitchFamily="2" charset="-122"/>
                </a:endParaRPr>
              </a:p>
            </p:txBody>
          </p:sp>
          <p:sp>
            <p:nvSpPr>
              <p:cNvPr id="15" name="矩形 14"/>
              <p:cNvSpPr/>
              <p:nvPr/>
            </p:nvSpPr>
            <p:spPr>
              <a:xfrm>
                <a:off x="3072" y="2928"/>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指令</a:t>
                </a:r>
                <a:endParaRPr lang="zh-CN" altLang="en-US" sz="2400" b="1" dirty="0">
                  <a:latin typeface="Tahoma" panose="020B0604030504040204" pitchFamily="34" charset="0"/>
                  <a:ea typeface="宋体" panose="02010600030101010101" pitchFamily="2" charset="-122"/>
                </a:endParaRPr>
              </a:p>
            </p:txBody>
          </p:sp>
        </p:grpSp>
        <p:sp>
          <p:nvSpPr>
            <p:cNvPr id="7" name="矩形 6"/>
            <p:cNvSpPr/>
            <p:nvPr/>
          </p:nvSpPr>
          <p:spPr>
            <a:xfrm>
              <a:off x="4272" y="2976"/>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操作数</a:t>
              </a:r>
              <a:endParaRPr lang="zh-CN" altLang="en-US" sz="2400" b="1" dirty="0">
                <a:latin typeface="Tahoma" panose="020B0604030504040204" pitchFamily="34" charset="0"/>
                <a:ea typeface="宋体" panose="02010600030101010101" pitchFamily="2" charset="-122"/>
              </a:endParaRPr>
            </a:p>
          </p:txBody>
        </p:sp>
        <p:sp>
          <p:nvSpPr>
            <p:cNvPr id="8" name="矩形 7"/>
            <p:cNvSpPr/>
            <p:nvPr/>
          </p:nvSpPr>
          <p:spPr>
            <a:xfrm>
              <a:off x="4272" y="2640"/>
              <a:ext cx="1008" cy="336"/>
            </a:xfrm>
            <a:prstGeom prst="rect">
              <a:avLst/>
            </a:prstGeom>
            <a:noFill/>
            <a:ln w="28575">
              <a:noFill/>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存储器</a:t>
              </a:r>
              <a:endParaRPr lang="zh-CN" altLang="en-US" sz="2400" b="1" dirty="0">
                <a:latin typeface="Tahoma" panose="020B0604030504040204" pitchFamily="34" charset="0"/>
                <a:ea typeface="宋体" panose="02010600030101010101" pitchFamily="2" charset="-122"/>
              </a:endParaRPr>
            </a:p>
          </p:txBody>
        </p:sp>
        <p:sp>
          <p:nvSpPr>
            <p:cNvPr id="9" name="直接连接符 8"/>
            <p:cNvSpPr/>
            <p:nvPr/>
          </p:nvSpPr>
          <p:spPr>
            <a:xfrm>
              <a:off x="2784" y="3168"/>
              <a:ext cx="576" cy="0"/>
            </a:xfrm>
            <a:prstGeom prst="line">
              <a:avLst/>
            </a:prstGeom>
            <a:ln w="28575" cap="flat" cmpd="sng">
              <a:solidFill>
                <a:srgbClr val="66FF33"/>
              </a:solidFill>
              <a:prstDash val="solid"/>
              <a:miter/>
              <a:headEnd type="none" w="med" len="med"/>
              <a:tailEnd type="triangle" w="med" len="med"/>
            </a:ln>
          </p:spPr>
        </p:sp>
        <p:sp>
          <p:nvSpPr>
            <p:cNvPr id="10" name="椭圆 9"/>
            <p:cNvSpPr/>
            <p:nvPr/>
          </p:nvSpPr>
          <p:spPr>
            <a:xfrm>
              <a:off x="3360" y="3072"/>
              <a:ext cx="192" cy="192"/>
            </a:xfrm>
            <a:prstGeom prst="ellipse">
              <a:avLst/>
            </a:prstGeom>
            <a:noFill/>
            <a:ln w="28575" cap="flat" cmpd="sng">
              <a:solidFill>
                <a:srgbClr val="00FF00"/>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a:t>
              </a:r>
              <a:endParaRPr lang="zh-CN" altLang="en-US" sz="2400" b="1" dirty="0">
                <a:latin typeface="Tahoma" panose="020B0604030504040204" pitchFamily="34" charset="0"/>
                <a:ea typeface="宋体" panose="02010600030101010101" pitchFamily="2" charset="-122"/>
              </a:endParaRPr>
            </a:p>
          </p:txBody>
        </p:sp>
        <p:sp>
          <p:nvSpPr>
            <p:cNvPr id="11" name="矩形 10"/>
            <p:cNvSpPr/>
            <p:nvPr/>
          </p:nvSpPr>
          <p:spPr>
            <a:xfrm>
              <a:off x="2976" y="2352"/>
              <a:ext cx="1008" cy="336"/>
            </a:xfrm>
            <a:prstGeom prst="rect">
              <a:avLst/>
            </a:prstGeom>
            <a:noFill/>
            <a:ln w="28575">
              <a:noFill/>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段基地址</a:t>
              </a:r>
              <a:endParaRPr lang="zh-CN" altLang="en-US" sz="2400" b="1" dirty="0">
                <a:latin typeface="Tahoma" panose="020B0604030504040204" pitchFamily="34" charset="0"/>
                <a:ea typeface="宋体" panose="02010600030101010101" pitchFamily="2" charset="-122"/>
              </a:endParaRPr>
            </a:p>
          </p:txBody>
        </p:sp>
        <p:sp>
          <p:nvSpPr>
            <p:cNvPr id="12" name="直接连接符 11"/>
            <p:cNvSpPr/>
            <p:nvPr/>
          </p:nvSpPr>
          <p:spPr>
            <a:xfrm>
              <a:off x="3456" y="2736"/>
              <a:ext cx="0" cy="336"/>
            </a:xfrm>
            <a:prstGeom prst="line">
              <a:avLst/>
            </a:prstGeom>
            <a:ln w="28575" cap="flat" cmpd="sng">
              <a:solidFill>
                <a:srgbClr val="66FF33"/>
              </a:solidFill>
              <a:prstDash val="solid"/>
              <a:miter/>
              <a:headEnd type="none" w="med" len="med"/>
              <a:tailEnd type="triangle" w="med" len="med"/>
            </a:ln>
          </p:spPr>
        </p:sp>
        <p:sp>
          <p:nvSpPr>
            <p:cNvPr id="13" name="直接连接符 12"/>
            <p:cNvSpPr/>
            <p:nvPr/>
          </p:nvSpPr>
          <p:spPr>
            <a:xfrm>
              <a:off x="3552" y="3168"/>
              <a:ext cx="720" cy="0"/>
            </a:xfrm>
            <a:prstGeom prst="line">
              <a:avLst/>
            </a:prstGeom>
            <a:ln w="28575" cap="flat" cmpd="sng">
              <a:solidFill>
                <a:srgbClr val="66FF33"/>
              </a:solidFill>
              <a:prstDash val="solid"/>
              <a:miter/>
              <a:headEnd type="none" w="med" len="med"/>
              <a:tailEnd type="triangle" w="med" len="med"/>
            </a:ln>
          </p:spPr>
        </p:sp>
      </p:grpSp>
      <p:sp>
        <p:nvSpPr>
          <p:cNvPr id="2" name="矩形 1"/>
          <p:cNvSpPr/>
          <p:nvPr/>
        </p:nvSpPr>
        <p:spPr>
          <a:xfrm>
            <a:off x="5724128" y="3084344"/>
            <a:ext cx="2952328" cy="1785104"/>
          </a:xfrm>
          <a:prstGeom prst="rect">
            <a:avLst/>
          </a:prstGeom>
          <a:ln>
            <a:solidFill>
              <a:srgbClr val="FF0000"/>
            </a:solidFill>
          </a:ln>
        </p:spPr>
        <p:txBody>
          <a:bodyPr wrap="square">
            <a:spAutoFit/>
          </a:bodyPr>
          <a:lstStyle/>
          <a:p>
            <a:pPr marL="1828800" lvl="3" indent="-1828800" algn="just">
              <a:spcAft>
                <a:spcPct val="50000"/>
              </a:spcAft>
            </a:pPr>
            <a:r>
              <a:rPr lang="zh-CN" altLang="en-US" sz="2000" b="0" dirty="0">
                <a:ea typeface="楷体_GB2312" pitchFamily="49" charset="-122"/>
              </a:rPr>
              <a:t>如</a:t>
            </a:r>
            <a:r>
              <a:rPr lang="en-US" altLang="zh-CN" sz="2000" b="0" dirty="0">
                <a:ea typeface="楷体_GB2312" pitchFamily="49" charset="-122"/>
              </a:rPr>
              <a:t>:   MOV    AL,  </a:t>
            </a:r>
            <a:r>
              <a:rPr lang="en-US" altLang="zh-CN" sz="2000" b="0" dirty="0">
                <a:solidFill>
                  <a:srgbClr val="FF0000"/>
                </a:solidFill>
                <a:ea typeface="楷体_GB2312" pitchFamily="49" charset="-122"/>
              </a:rPr>
              <a:t>[BX]</a:t>
            </a:r>
            <a:endParaRPr lang="en-US" altLang="zh-CN" sz="2000" b="0" dirty="0">
              <a:solidFill>
                <a:srgbClr val="FF0000"/>
              </a:solidFill>
              <a:ea typeface="楷体_GB2312" pitchFamily="49" charset="-122"/>
            </a:endParaRPr>
          </a:p>
          <a:p>
            <a:pPr marL="1828800" lvl="3" indent="-1828800" algn="just">
              <a:spcAft>
                <a:spcPct val="50000"/>
              </a:spcAft>
            </a:pPr>
            <a:r>
              <a:rPr lang="en-US" altLang="zh-CN" sz="2000" b="0" dirty="0">
                <a:ea typeface="楷体_GB2312" pitchFamily="49" charset="-122"/>
              </a:rPr>
              <a:t>        MOV    DH,  </a:t>
            </a:r>
            <a:r>
              <a:rPr lang="en-US" altLang="zh-CN" sz="2000" b="0" dirty="0">
                <a:solidFill>
                  <a:srgbClr val="FF0000"/>
                </a:solidFill>
                <a:ea typeface="楷体_GB2312" pitchFamily="49" charset="-122"/>
              </a:rPr>
              <a:t>[BP]</a:t>
            </a:r>
            <a:endParaRPr lang="en-US" altLang="zh-CN" sz="2000" b="0" dirty="0">
              <a:solidFill>
                <a:srgbClr val="FF0000"/>
              </a:solidFill>
              <a:ea typeface="楷体_GB2312" pitchFamily="49" charset="-122"/>
            </a:endParaRPr>
          </a:p>
          <a:p>
            <a:pPr lvl="4" indent="-1828800" algn="just">
              <a:spcAft>
                <a:spcPct val="50000"/>
              </a:spcAft>
            </a:pPr>
            <a:r>
              <a:rPr lang="en-US" altLang="zh-CN" sz="2000" b="0" dirty="0">
                <a:solidFill>
                  <a:srgbClr val="FF0000"/>
                </a:solidFill>
                <a:ea typeface="楷体_GB2312" pitchFamily="49" charset="-122"/>
              </a:rPr>
              <a:t>        </a:t>
            </a:r>
            <a:r>
              <a:rPr lang="en-US" altLang="zh-CN" sz="2000" b="0" dirty="0">
                <a:ea typeface="楷体_GB2312" pitchFamily="49" charset="-122"/>
              </a:rPr>
              <a:t>MOV    AH,  </a:t>
            </a:r>
            <a:r>
              <a:rPr lang="en-US" altLang="zh-CN" sz="2000" b="0" dirty="0">
                <a:solidFill>
                  <a:srgbClr val="FF0000"/>
                </a:solidFill>
                <a:ea typeface="楷体_GB2312" pitchFamily="49" charset="-122"/>
              </a:rPr>
              <a:t>[SI]</a:t>
            </a:r>
            <a:endParaRPr lang="en-US" altLang="zh-CN" sz="2000" b="0" dirty="0">
              <a:solidFill>
                <a:srgbClr val="FF0000"/>
              </a:solidFill>
              <a:ea typeface="楷体_GB2312" pitchFamily="49" charset="-122"/>
            </a:endParaRPr>
          </a:p>
          <a:p>
            <a:pPr lvl="4" indent="-1828800" algn="just">
              <a:spcAft>
                <a:spcPct val="50000"/>
              </a:spcAft>
            </a:pPr>
            <a:r>
              <a:rPr lang="en-US" altLang="zh-CN" sz="2000" b="0" dirty="0">
                <a:solidFill>
                  <a:srgbClr val="FF0000"/>
                </a:solidFill>
                <a:ea typeface="楷体_GB2312" pitchFamily="49" charset="-122"/>
              </a:rPr>
              <a:t>        </a:t>
            </a:r>
            <a:r>
              <a:rPr lang="en-US" altLang="zh-CN" sz="2000" b="0" dirty="0">
                <a:ea typeface="楷体_GB2312" pitchFamily="49" charset="-122"/>
              </a:rPr>
              <a:t>MOV    DL,  </a:t>
            </a:r>
            <a:r>
              <a:rPr lang="en-US" altLang="zh-CN" sz="2000" b="0" dirty="0">
                <a:solidFill>
                  <a:srgbClr val="FF0000"/>
                </a:solidFill>
                <a:ea typeface="楷体_GB2312" pitchFamily="49" charset="-122"/>
              </a:rPr>
              <a:t>[DI]        </a:t>
            </a:r>
            <a:endParaRPr lang="en-US" altLang="zh-CN" sz="2000" b="0" dirty="0"/>
          </a:p>
        </p:txBody>
      </p:sp>
      <p:sp>
        <p:nvSpPr>
          <p:cNvPr id="1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文本框 132099"/>
          <p:cNvSpPr txBox="1"/>
          <p:nvPr/>
        </p:nvSpPr>
        <p:spPr>
          <a:xfrm>
            <a:off x="339725" y="923788"/>
            <a:ext cx="8568444" cy="1125576"/>
          </a:xfrm>
          <a:prstGeom prst="rect">
            <a:avLst/>
          </a:prstGeom>
          <a:solidFill>
            <a:srgbClr val="CCFFFF"/>
          </a:solidFill>
          <a:ln w="9525">
            <a:noFill/>
          </a:ln>
        </p:spPr>
        <p:txBody>
          <a:bodyPr wrap="square" lIns="108850" tIns="54425" rIns="108850" bIns="54425">
            <a:spAutoFit/>
          </a:bodyPr>
          <a:lstStyle/>
          <a:p>
            <a:pPr algn="just" defTabSz="1089025">
              <a:spcBef>
                <a:spcPct val="20000"/>
              </a:spcBef>
              <a:buClr>
                <a:schemeClr val="bg2"/>
              </a:buClr>
              <a:buSzPct val="65000"/>
            </a:pPr>
            <a:r>
              <a:rPr lang="zh-CN" altLang="en-US" sz="2200" b="0" dirty="0" smtClean="0">
                <a:latin typeface="华文宋体" panose="02010600040101010101" pitchFamily="2" charset="-122"/>
                <a:ea typeface="华文宋体" panose="02010600040101010101" pitchFamily="2" charset="-122"/>
              </a:rPr>
              <a:t>【例】</a:t>
            </a:r>
            <a:r>
              <a:rPr lang="zh-CN" altLang="en-US" sz="2200" b="0" dirty="0">
                <a:latin typeface="华文宋体" panose="02010600040101010101" pitchFamily="2" charset="-122"/>
                <a:ea typeface="华文宋体" panose="02010600040101010101" pitchFamily="2" charset="-122"/>
              </a:rPr>
              <a:t>假设有指令：</a:t>
            </a:r>
            <a:r>
              <a:rPr lang="en-US" altLang="zh-CN" sz="2200" b="0" dirty="0">
                <a:latin typeface="华文宋体" panose="02010600040101010101" pitchFamily="2" charset="-122"/>
                <a:ea typeface="华文宋体" panose="02010600040101010101" pitchFamily="2" charset="-122"/>
              </a:rPr>
              <a:t>MOV   BX, </a:t>
            </a:r>
            <a:r>
              <a:rPr lang="en-US" altLang="zh-CN" sz="2200" b="0" dirty="0">
                <a:solidFill>
                  <a:srgbClr val="FF0000"/>
                </a:solidFill>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DI</a:t>
            </a:r>
            <a:r>
              <a:rPr lang="en-US" altLang="zh-CN" sz="2200" b="0" dirty="0">
                <a:solidFill>
                  <a:srgbClr val="FF0000"/>
                </a:solidFill>
                <a:latin typeface="华文宋体" panose="02010600040101010101" pitchFamily="2" charset="-122"/>
                <a:ea typeface="华文宋体" panose="02010600040101010101" pitchFamily="2" charset="-122"/>
              </a:rPr>
              <a:t>]</a:t>
            </a:r>
            <a:r>
              <a:rPr lang="zh-CN" altLang="en-US" sz="2200" b="0" dirty="0">
                <a:latin typeface="华文宋体" panose="02010600040101010101" pitchFamily="2" charset="-122"/>
                <a:ea typeface="华文宋体" panose="02010600040101010101" pitchFamily="2" charset="-122"/>
              </a:rPr>
              <a:t>，在执行时，（</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=1000H</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DI</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=2345H</a:t>
            </a:r>
            <a:r>
              <a:rPr lang="zh-CN" altLang="en-US" sz="2200" b="0" dirty="0">
                <a:latin typeface="华文宋体" panose="02010600040101010101" pitchFamily="2" charset="-122"/>
                <a:ea typeface="华文宋体" panose="02010600040101010101" pitchFamily="2" charset="-122"/>
              </a:rPr>
              <a:t>，存储单元（</a:t>
            </a:r>
            <a:r>
              <a:rPr lang="en-US" altLang="zh-CN" sz="2200" b="0" dirty="0">
                <a:latin typeface="华文宋体" panose="02010600040101010101" pitchFamily="2" charset="-122"/>
                <a:ea typeface="华文宋体" panose="02010600040101010101" pitchFamily="2" charset="-122"/>
              </a:rPr>
              <a:t>12345H</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=4354H</a:t>
            </a:r>
            <a:r>
              <a:rPr lang="zh-CN" altLang="en-US" sz="2200" b="0" dirty="0">
                <a:latin typeface="华文宋体" panose="02010600040101010101" pitchFamily="2" charset="-122"/>
                <a:ea typeface="华文宋体" panose="02010600040101010101" pitchFamily="2" charset="-122"/>
              </a:rPr>
              <a:t>。问执行指令后，</a:t>
            </a:r>
            <a:r>
              <a:rPr lang="en-US" altLang="zh-CN" sz="2200" b="0" dirty="0">
                <a:latin typeface="华文宋体" panose="02010600040101010101" pitchFamily="2" charset="-122"/>
                <a:ea typeface="华文宋体" panose="02010600040101010101" pitchFamily="2" charset="-122"/>
              </a:rPr>
              <a:t>BX</a:t>
            </a:r>
            <a:r>
              <a:rPr lang="zh-CN" altLang="en-US" sz="2200" b="0" dirty="0">
                <a:latin typeface="华文宋体" panose="02010600040101010101" pitchFamily="2" charset="-122"/>
                <a:ea typeface="华文宋体" panose="02010600040101010101" pitchFamily="2" charset="-122"/>
              </a:rPr>
              <a:t>的值是什么？</a:t>
            </a:r>
            <a:endParaRPr lang="zh-CN" altLang="en-US" sz="2200" b="0" dirty="0">
              <a:latin typeface="华文宋体" panose="02010600040101010101" pitchFamily="2" charset="-122"/>
              <a:ea typeface="华文宋体" panose="02010600040101010101" pitchFamily="2" charset="-122"/>
            </a:endParaRPr>
          </a:p>
        </p:txBody>
      </p:sp>
      <p:sp>
        <p:nvSpPr>
          <p:cNvPr id="132116" name="矩形 132115"/>
          <p:cNvSpPr/>
          <p:nvPr/>
        </p:nvSpPr>
        <p:spPr>
          <a:xfrm>
            <a:off x="282576" y="2060848"/>
            <a:ext cx="6238875" cy="2344371"/>
          </a:xfrm>
          <a:prstGeom prst="rect">
            <a:avLst/>
          </a:prstGeom>
          <a:noFill/>
          <a:ln w="9525">
            <a:noFill/>
          </a:ln>
        </p:spPr>
        <p:txBody>
          <a:bodyPr lIns="108850" tIns="54425" rIns="108850" bIns="54425">
            <a:spAutoFit/>
          </a:bodyPr>
          <a:lstStyle/>
          <a:p>
            <a:pPr defTabSz="1089025">
              <a:spcBef>
                <a:spcPct val="20000"/>
              </a:spcBef>
            </a:pPr>
            <a:r>
              <a:rPr lang="zh-CN" altLang="en-US" sz="2200" b="0" dirty="0">
                <a:latin typeface="华文宋体" panose="02010600040101010101" pitchFamily="2" charset="-122"/>
                <a:ea typeface="华文宋体" panose="02010600040101010101" pitchFamily="2" charset="-122"/>
              </a:rPr>
              <a:t>解</a:t>
            </a:r>
            <a:r>
              <a:rPr lang="zh-CN" altLang="en-US" sz="2200" b="0" dirty="0" smtClean="0">
                <a:latin typeface="华文宋体" panose="02010600040101010101" pitchFamily="2" charset="-122"/>
                <a:ea typeface="华文宋体" panose="02010600040101010101" pitchFamily="2" charset="-122"/>
              </a:rPr>
              <a:t>：“</a:t>
            </a:r>
            <a:r>
              <a:rPr lang="en-US" altLang="zh-CN" sz="2200" b="0" dirty="0" smtClean="0">
                <a:solidFill>
                  <a:srgbClr val="FF0000"/>
                </a:solidFill>
                <a:latin typeface="华文宋体" panose="02010600040101010101" pitchFamily="2" charset="-122"/>
                <a:ea typeface="华文宋体" panose="02010600040101010101" pitchFamily="2" charset="-122"/>
              </a:rPr>
              <a:t>[  ]</a:t>
            </a:r>
            <a:r>
              <a:rPr lang="zh-CN" altLang="en-US" sz="2200" b="0" dirty="0" smtClean="0">
                <a:latin typeface="华文宋体" panose="02010600040101010101" pitchFamily="2" charset="-122"/>
                <a:ea typeface="华文宋体" panose="02010600040101010101" pitchFamily="2" charset="-122"/>
              </a:rPr>
              <a:t>”表示</a:t>
            </a:r>
            <a:r>
              <a:rPr lang="zh-CN" altLang="en-US" sz="2200" dirty="0" smtClean="0">
                <a:solidFill>
                  <a:srgbClr val="FF0000"/>
                </a:solidFill>
                <a:latin typeface="华文宋体" panose="02010600040101010101" pitchFamily="2" charset="-122"/>
                <a:ea typeface="华文宋体" panose="02010600040101010101" pitchFamily="2" charset="-122"/>
              </a:rPr>
              <a:t>寄存器</a:t>
            </a:r>
            <a:r>
              <a:rPr lang="en-US" altLang="zh-CN" sz="2200" dirty="0">
                <a:solidFill>
                  <a:srgbClr val="FF0000"/>
                </a:solidFill>
                <a:latin typeface="华文宋体" panose="02010600040101010101" pitchFamily="2" charset="-122"/>
                <a:ea typeface="华文宋体" panose="02010600040101010101" pitchFamily="2" charset="-122"/>
              </a:rPr>
              <a:t>DI</a:t>
            </a:r>
            <a:r>
              <a:rPr lang="zh-CN" altLang="en-US" sz="2200" dirty="0">
                <a:solidFill>
                  <a:srgbClr val="FF0000"/>
                </a:solidFill>
                <a:latin typeface="华文宋体" panose="02010600040101010101" pitchFamily="2" charset="-122"/>
                <a:ea typeface="华文宋体" panose="02010600040101010101" pitchFamily="2" charset="-122"/>
              </a:rPr>
              <a:t>的值不是操作数，而是操作数的地址</a:t>
            </a:r>
            <a:r>
              <a:rPr lang="zh-CN" altLang="en-US" sz="2200" b="0" dirty="0">
                <a:latin typeface="华文宋体" panose="02010600040101010101" pitchFamily="2" charset="-122"/>
                <a:ea typeface="华文宋体" panose="02010600040101010101" pitchFamily="2" charset="-122"/>
              </a:rPr>
              <a:t>。该操作数的物理地址应由</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和</a:t>
            </a:r>
            <a:r>
              <a:rPr lang="en-US" altLang="zh-CN" sz="2200" b="0" dirty="0">
                <a:latin typeface="华文宋体" panose="02010600040101010101" pitchFamily="2" charset="-122"/>
                <a:ea typeface="华文宋体" panose="02010600040101010101" pitchFamily="2" charset="-122"/>
              </a:rPr>
              <a:t>DI</a:t>
            </a:r>
            <a:r>
              <a:rPr lang="zh-CN" altLang="en-US" sz="2200" b="0" dirty="0">
                <a:latin typeface="华文宋体" panose="02010600040101010101" pitchFamily="2" charset="-122"/>
                <a:ea typeface="华文宋体" panose="02010600040101010101" pitchFamily="2" charset="-122"/>
              </a:rPr>
              <a:t>的值形成，即：</a:t>
            </a:r>
            <a:endParaRPr lang="zh-CN" altLang="en-US" sz="2200" b="0" dirty="0">
              <a:latin typeface="华文宋体" panose="02010600040101010101" pitchFamily="2" charset="-122"/>
              <a:ea typeface="华文宋体" panose="02010600040101010101" pitchFamily="2" charset="-122"/>
            </a:endParaRPr>
          </a:p>
          <a:p>
            <a:pPr defTabSz="1089025">
              <a:spcBef>
                <a:spcPct val="20000"/>
              </a:spcBef>
            </a:pPr>
            <a:r>
              <a:rPr lang="zh-CN" altLang="en-US" sz="2200" b="0" dirty="0">
                <a:latin typeface="华文宋体" panose="02010600040101010101" pitchFamily="2" charset="-122"/>
                <a:ea typeface="华文宋体" panose="02010600040101010101" pitchFamily="2" charset="-122"/>
              </a:rPr>
              <a:t> </a:t>
            </a: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PA=</a:t>
            </a:r>
            <a:r>
              <a:rPr lang="zh-CN" altLang="en-US" sz="2200" b="0" dirty="0">
                <a:latin typeface="华文宋体" panose="02010600040101010101" pitchFamily="2" charset="-122"/>
                <a:ea typeface="华文宋体" panose="02010600040101010101" pitchFamily="2" charset="-122"/>
                <a:sym typeface="Symbol" panose="05050102010706020507" pitchFamily="18" charset="2"/>
              </a:rPr>
              <a:t>（</a:t>
            </a: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DS</a:t>
            </a:r>
            <a:r>
              <a:rPr lang="zh-CN" altLang="en-US" sz="2200" b="0" dirty="0">
                <a:latin typeface="华文宋体" panose="02010600040101010101" pitchFamily="2" charset="-122"/>
                <a:ea typeface="华文宋体" panose="02010600040101010101" pitchFamily="2" charset="-122"/>
                <a:sym typeface="Symbol" panose="05050102010706020507" pitchFamily="18" charset="2"/>
              </a:rPr>
              <a:t>）</a:t>
            </a: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a:t>
            </a:r>
            <a:r>
              <a:rPr lang="en-US" altLang="zh-CN" sz="2200" b="0" dirty="0" smtClean="0">
                <a:latin typeface="华文宋体" panose="02010600040101010101" pitchFamily="2" charset="-122"/>
                <a:ea typeface="华文宋体" panose="02010600040101010101" pitchFamily="2" charset="-122"/>
                <a:sym typeface="Symbol" panose="05050102010706020507" pitchFamily="18" charset="2"/>
              </a:rPr>
              <a:t>10H+DI</a:t>
            </a:r>
            <a:endParaRPr lang="en-US" altLang="zh-CN" sz="2200" b="0" dirty="0">
              <a:latin typeface="华文宋体" panose="02010600040101010101" pitchFamily="2" charset="-122"/>
              <a:ea typeface="华文宋体" panose="02010600040101010101" pitchFamily="2" charset="-122"/>
              <a:sym typeface="Symbol" panose="05050102010706020507" pitchFamily="18" charset="2"/>
            </a:endParaRPr>
          </a:p>
          <a:p>
            <a:pPr defTabSz="1089025">
              <a:spcBef>
                <a:spcPct val="20000"/>
              </a:spcBef>
            </a:pP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a:t>
            </a:r>
            <a:r>
              <a:rPr lang="en-US" altLang="zh-CN" sz="2200" b="0" dirty="0" smtClean="0">
                <a:latin typeface="华文宋体" panose="02010600040101010101" pitchFamily="2" charset="-122"/>
                <a:ea typeface="华文宋体" panose="02010600040101010101" pitchFamily="2" charset="-122"/>
                <a:sym typeface="Symbol" panose="05050102010706020507" pitchFamily="18" charset="2"/>
              </a:rPr>
              <a:t>1000H*10H+2345H</a:t>
            </a:r>
            <a:endParaRPr lang="en-US" altLang="zh-CN" sz="2200" b="0" dirty="0">
              <a:latin typeface="华文宋体" panose="02010600040101010101" pitchFamily="2" charset="-122"/>
              <a:ea typeface="华文宋体" panose="02010600040101010101" pitchFamily="2" charset="-122"/>
              <a:sym typeface="Symbol" panose="05050102010706020507" pitchFamily="18" charset="2"/>
            </a:endParaRPr>
          </a:p>
          <a:p>
            <a:pPr defTabSz="1089025">
              <a:spcBef>
                <a:spcPct val="20000"/>
              </a:spcBef>
            </a:pP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=12345H</a:t>
            </a:r>
            <a:r>
              <a:rPr lang="zh-CN" altLang="en-US" sz="2200" b="0" dirty="0">
                <a:latin typeface="华文宋体" panose="02010600040101010101" pitchFamily="2" charset="-122"/>
                <a:ea typeface="华文宋体" panose="02010600040101010101" pitchFamily="2" charset="-122"/>
                <a:sym typeface="Symbol" panose="05050102010706020507" pitchFamily="18" charset="2"/>
              </a:rPr>
              <a:t>。</a:t>
            </a:r>
            <a:endParaRPr lang="zh-CN" altLang="en-US" sz="2200" b="0" dirty="0">
              <a:latin typeface="华文宋体" panose="02010600040101010101" pitchFamily="2" charset="-122"/>
              <a:ea typeface="华文宋体" panose="02010600040101010101" pitchFamily="2" charset="-122"/>
              <a:sym typeface="Symbol" panose="05050102010706020507" pitchFamily="18" charset="2"/>
            </a:endParaRPr>
          </a:p>
        </p:txBody>
      </p:sp>
      <p:sp>
        <p:nvSpPr>
          <p:cNvPr id="132117" name="矩形 132116"/>
          <p:cNvSpPr/>
          <p:nvPr/>
        </p:nvSpPr>
        <p:spPr>
          <a:xfrm>
            <a:off x="282576" y="4720432"/>
            <a:ext cx="2987824" cy="1464130"/>
          </a:xfrm>
          <a:prstGeom prst="rect">
            <a:avLst/>
          </a:prstGeom>
          <a:noFill/>
          <a:ln w="9525">
            <a:noFill/>
          </a:ln>
        </p:spPr>
        <p:txBody>
          <a:bodyPr wrap="square" lIns="108850" tIns="54425" rIns="108850" bIns="54425">
            <a:spAutoFit/>
          </a:bodyPr>
          <a:lstStyle/>
          <a:p>
            <a:pPr algn="just" defTabSz="1089025">
              <a:spcBef>
                <a:spcPct val="15000"/>
              </a:spcBef>
            </a:pPr>
            <a:r>
              <a:rPr lang="zh-CN" altLang="en-US" sz="2200" b="0" dirty="0">
                <a:latin typeface="华文宋体" panose="02010600040101010101" pitchFamily="2" charset="-122"/>
                <a:ea typeface="华文宋体" panose="02010600040101010101" pitchFamily="2" charset="-122"/>
                <a:sym typeface="Symbol" panose="05050102010706020507" pitchFamily="18" charset="2"/>
              </a:rPr>
              <a:t>该指令的执行效果是：把从物理地址为</a:t>
            </a: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12345H</a:t>
            </a:r>
            <a:r>
              <a:rPr lang="zh-CN" altLang="en-US" sz="2200" b="0" dirty="0">
                <a:latin typeface="华文宋体" panose="02010600040101010101" pitchFamily="2" charset="-122"/>
                <a:ea typeface="华文宋体" panose="02010600040101010101" pitchFamily="2" charset="-122"/>
                <a:sym typeface="Symbol" panose="05050102010706020507" pitchFamily="18" charset="2"/>
              </a:rPr>
              <a:t>开始的一个字的值传送给</a:t>
            </a: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BX</a:t>
            </a:r>
            <a:r>
              <a:rPr lang="zh-CN" altLang="en-US" sz="2200" b="0" dirty="0">
                <a:latin typeface="华文宋体" panose="02010600040101010101" pitchFamily="2" charset="-122"/>
                <a:ea typeface="华文宋体" panose="02010600040101010101" pitchFamily="2" charset="-122"/>
                <a:sym typeface="Symbol" panose="05050102010706020507" pitchFamily="18" charset="2"/>
              </a:rPr>
              <a:t>。 </a:t>
            </a:r>
            <a:endParaRPr lang="zh-CN" altLang="en-US" sz="2200" b="0" dirty="0">
              <a:latin typeface="华文宋体" panose="02010600040101010101" pitchFamily="2" charset="-122"/>
              <a:ea typeface="华文宋体" panose="02010600040101010101" pitchFamily="2" charset="-122"/>
              <a:sym typeface="Symbol" panose="05050102010706020507" pitchFamily="18" charset="2"/>
            </a:endParaRPr>
          </a:p>
        </p:txBody>
      </p:sp>
      <p:grpSp>
        <p:nvGrpSpPr>
          <p:cNvPr id="132101" name="组合 132100"/>
          <p:cNvGrpSpPr/>
          <p:nvPr/>
        </p:nvGrpSpPr>
        <p:grpSpPr>
          <a:xfrm>
            <a:off x="5551488" y="4429125"/>
            <a:ext cx="711200" cy="1025525"/>
            <a:chOff x="3819" y="3120"/>
            <a:chExt cx="384" cy="528"/>
          </a:xfrm>
        </p:grpSpPr>
        <p:sp>
          <p:nvSpPr>
            <p:cNvPr id="132102" name="直接连接符 132101"/>
            <p:cNvSpPr/>
            <p:nvPr/>
          </p:nvSpPr>
          <p:spPr>
            <a:xfrm>
              <a:off x="3819" y="3120"/>
              <a:ext cx="0" cy="528"/>
            </a:xfrm>
            <a:prstGeom prst="line">
              <a:avLst/>
            </a:prstGeom>
            <a:ln w="38100" cap="flat" cmpd="sng">
              <a:solidFill>
                <a:srgbClr val="FF00FF"/>
              </a:solidFill>
              <a:prstDash val="solid"/>
              <a:miter/>
              <a:headEnd type="none" w="med" len="med"/>
              <a:tailEnd type="none" w="med" len="med"/>
            </a:ln>
          </p:spPr>
        </p:sp>
        <p:sp>
          <p:nvSpPr>
            <p:cNvPr id="132103" name="直接连接符 132102"/>
            <p:cNvSpPr/>
            <p:nvPr/>
          </p:nvSpPr>
          <p:spPr>
            <a:xfrm>
              <a:off x="3819" y="3648"/>
              <a:ext cx="384" cy="0"/>
            </a:xfrm>
            <a:prstGeom prst="line">
              <a:avLst/>
            </a:prstGeom>
            <a:ln w="38100" cap="flat" cmpd="sng">
              <a:solidFill>
                <a:srgbClr val="FF00FF"/>
              </a:solidFill>
              <a:prstDash val="solid"/>
              <a:miter/>
              <a:headEnd type="none" w="med" len="med"/>
              <a:tailEnd type="triangle" w="med" len="med"/>
            </a:ln>
          </p:spPr>
        </p:sp>
      </p:grpSp>
      <p:grpSp>
        <p:nvGrpSpPr>
          <p:cNvPr id="132104" name="组合 132103"/>
          <p:cNvGrpSpPr/>
          <p:nvPr/>
        </p:nvGrpSpPr>
        <p:grpSpPr>
          <a:xfrm>
            <a:off x="3595688" y="4429125"/>
            <a:ext cx="1600200" cy="931863"/>
            <a:chOff x="2763" y="3120"/>
            <a:chExt cx="864" cy="480"/>
          </a:xfrm>
        </p:grpSpPr>
        <p:sp>
          <p:nvSpPr>
            <p:cNvPr id="132105" name="矩形 132104"/>
            <p:cNvSpPr/>
            <p:nvPr/>
          </p:nvSpPr>
          <p:spPr>
            <a:xfrm>
              <a:off x="2763" y="3360"/>
              <a:ext cx="816" cy="240"/>
            </a:xfrm>
            <a:prstGeom prst="rect">
              <a:avLst/>
            </a:prstGeom>
            <a:noFill/>
            <a:ln w="38100" cap="flat" cmpd="sng">
              <a:solidFill>
                <a:srgbClr val="66FF33"/>
              </a:solidFill>
              <a:prstDash val="solid"/>
              <a:miter/>
              <a:headEnd type="none" w="med" len="med"/>
              <a:tailEnd type="none" w="med" len="med"/>
            </a:ln>
          </p:spPr>
          <p:txBody>
            <a:bodyPr wrap="none" lIns="129575" tIns="64788" rIns="129575" bIns="64788" anchor="ctr"/>
            <a:lstStyle/>
            <a:p>
              <a:pPr algn="ctr" defTabSz="1089025">
                <a:spcBef>
                  <a:spcPct val="0"/>
                </a:spcBef>
              </a:pPr>
              <a:endParaRPr sz="2400" b="1" dirty="0">
                <a:latin typeface="华文新魏" panose="02010800040101010101" pitchFamily="2" charset="-122"/>
                <a:ea typeface="华文新魏" panose="02010800040101010101" pitchFamily="2" charset="-122"/>
              </a:endParaRPr>
            </a:p>
          </p:txBody>
        </p:sp>
        <p:sp>
          <p:nvSpPr>
            <p:cNvPr id="132106" name="直接连接符 132105"/>
            <p:cNvSpPr/>
            <p:nvPr/>
          </p:nvSpPr>
          <p:spPr>
            <a:xfrm>
              <a:off x="3147" y="3360"/>
              <a:ext cx="0" cy="240"/>
            </a:xfrm>
            <a:prstGeom prst="line">
              <a:avLst/>
            </a:prstGeom>
            <a:ln w="38100" cap="flat" cmpd="sng">
              <a:solidFill>
                <a:srgbClr val="66FF33"/>
              </a:solidFill>
              <a:prstDash val="solid"/>
              <a:miter/>
              <a:headEnd type="none" w="med" len="med"/>
              <a:tailEnd type="none" w="med" len="med"/>
            </a:ln>
          </p:spPr>
        </p:sp>
        <p:sp>
          <p:nvSpPr>
            <p:cNvPr id="132107" name="文本框 132106"/>
            <p:cNvSpPr txBox="1"/>
            <p:nvPr/>
          </p:nvSpPr>
          <p:spPr>
            <a:xfrm>
              <a:off x="2763" y="3120"/>
              <a:ext cx="864" cy="231"/>
            </a:xfrm>
            <a:prstGeom prst="rect">
              <a:avLst/>
            </a:prstGeom>
            <a:noFill/>
            <a:ln w="38100">
              <a:noFill/>
            </a:ln>
          </p:spPr>
          <p:txBody>
            <a:bodyPr wrap="none" lIns="129575" tIns="64788" rIns="129575" bIns="64788" anchor="ctr"/>
            <a:lstStyle/>
            <a:p>
              <a:pPr defTabSz="1089025"/>
              <a:r>
                <a:rPr lang="en-US" altLang="zh-CN" sz="2400" b="1">
                  <a:latin typeface="华文新魏" panose="02010800040101010101" pitchFamily="2" charset="-122"/>
                  <a:ea typeface="华文新魏" panose="02010800040101010101" pitchFamily="2" charset="-122"/>
                </a:rPr>
                <a:t>       BX</a:t>
              </a:r>
              <a:endParaRPr lang="en-US" altLang="zh-CN" sz="2400" b="1">
                <a:latin typeface="华文新魏" panose="02010800040101010101" pitchFamily="2" charset="-122"/>
                <a:ea typeface="华文新魏" panose="02010800040101010101" pitchFamily="2" charset="-122"/>
              </a:endParaRPr>
            </a:p>
          </p:txBody>
        </p:sp>
      </p:grpSp>
      <p:grpSp>
        <p:nvGrpSpPr>
          <p:cNvPr id="132108" name="组合 132107"/>
          <p:cNvGrpSpPr/>
          <p:nvPr/>
        </p:nvGrpSpPr>
        <p:grpSpPr>
          <a:xfrm>
            <a:off x="3862388" y="5360988"/>
            <a:ext cx="3644900" cy="558800"/>
            <a:chOff x="2907" y="3600"/>
            <a:chExt cx="1968" cy="288"/>
          </a:xfrm>
        </p:grpSpPr>
        <p:sp>
          <p:nvSpPr>
            <p:cNvPr id="132109" name="直接连接符 132108"/>
            <p:cNvSpPr/>
            <p:nvPr/>
          </p:nvSpPr>
          <p:spPr>
            <a:xfrm flipH="1">
              <a:off x="3339" y="3744"/>
              <a:ext cx="1536" cy="0"/>
            </a:xfrm>
            <a:prstGeom prst="line">
              <a:avLst/>
            </a:prstGeom>
            <a:ln w="38100" cap="flat" cmpd="sng">
              <a:solidFill>
                <a:schemeClr val="accent2"/>
              </a:solidFill>
              <a:prstDash val="solid"/>
              <a:miter/>
              <a:headEnd type="none" w="med" len="med"/>
              <a:tailEnd type="none" w="med" len="med"/>
            </a:ln>
          </p:spPr>
        </p:sp>
        <p:sp>
          <p:nvSpPr>
            <p:cNvPr id="132110" name="直接连接符 132109"/>
            <p:cNvSpPr/>
            <p:nvPr/>
          </p:nvSpPr>
          <p:spPr>
            <a:xfrm flipV="1">
              <a:off x="3339" y="3600"/>
              <a:ext cx="0" cy="144"/>
            </a:xfrm>
            <a:prstGeom prst="line">
              <a:avLst/>
            </a:prstGeom>
            <a:ln w="38100" cap="flat" cmpd="sng">
              <a:solidFill>
                <a:schemeClr val="accent2"/>
              </a:solidFill>
              <a:prstDash val="solid"/>
              <a:miter/>
              <a:headEnd type="none" w="med" len="med"/>
              <a:tailEnd type="triangle" w="med" len="med"/>
            </a:ln>
          </p:spPr>
        </p:sp>
        <p:sp>
          <p:nvSpPr>
            <p:cNvPr id="132111" name="直接连接符 132110"/>
            <p:cNvSpPr/>
            <p:nvPr/>
          </p:nvSpPr>
          <p:spPr>
            <a:xfrm flipH="1">
              <a:off x="2907" y="3888"/>
              <a:ext cx="1968" cy="0"/>
            </a:xfrm>
            <a:prstGeom prst="line">
              <a:avLst/>
            </a:prstGeom>
            <a:ln w="38100" cap="flat" cmpd="sng">
              <a:solidFill>
                <a:schemeClr val="accent2"/>
              </a:solidFill>
              <a:prstDash val="solid"/>
              <a:miter/>
              <a:headEnd type="none" w="med" len="med"/>
              <a:tailEnd type="none" w="med" len="med"/>
            </a:ln>
          </p:spPr>
        </p:sp>
        <p:sp>
          <p:nvSpPr>
            <p:cNvPr id="132112" name="直接连接符 132111"/>
            <p:cNvSpPr/>
            <p:nvPr/>
          </p:nvSpPr>
          <p:spPr>
            <a:xfrm flipV="1">
              <a:off x="2907" y="3600"/>
              <a:ext cx="0" cy="288"/>
            </a:xfrm>
            <a:prstGeom prst="line">
              <a:avLst/>
            </a:prstGeom>
            <a:ln w="38100" cap="flat" cmpd="sng">
              <a:solidFill>
                <a:schemeClr val="accent2"/>
              </a:solidFill>
              <a:prstDash val="solid"/>
              <a:miter/>
              <a:headEnd type="none" w="med" len="med"/>
              <a:tailEnd type="triangle" w="med" len="med"/>
            </a:ln>
          </p:spPr>
        </p:sp>
      </p:grpSp>
      <p:grpSp>
        <p:nvGrpSpPr>
          <p:cNvPr id="132141" name="组合 132140"/>
          <p:cNvGrpSpPr/>
          <p:nvPr/>
        </p:nvGrpSpPr>
        <p:grpSpPr>
          <a:xfrm>
            <a:off x="4700588" y="3103564"/>
            <a:ext cx="1955800" cy="1217613"/>
            <a:chOff x="2961" y="1892"/>
            <a:chExt cx="1232" cy="767"/>
          </a:xfrm>
        </p:grpSpPr>
        <p:sp>
          <p:nvSpPr>
            <p:cNvPr id="132114" name="文本框 132113"/>
            <p:cNvSpPr txBox="1"/>
            <p:nvPr/>
          </p:nvSpPr>
          <p:spPr>
            <a:xfrm>
              <a:off x="2961" y="1892"/>
              <a:ext cx="1232" cy="767"/>
            </a:xfrm>
            <a:prstGeom prst="rect">
              <a:avLst/>
            </a:prstGeom>
            <a:noFill/>
            <a:ln w="38100">
              <a:noFill/>
            </a:ln>
          </p:spPr>
          <p:txBody>
            <a:bodyPr lIns="108850" tIns="54425" rIns="108850" bIns="54425">
              <a:spAutoFit/>
            </a:bodyPr>
            <a:lstStyle/>
            <a:p>
              <a:pPr defTabSz="1089025">
                <a:spcBef>
                  <a:spcPct val="0"/>
                </a:spcBef>
              </a:pPr>
              <a:r>
                <a:rPr lang="en-US" altLang="zh-CN" sz="2100"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10000H</a:t>
              </a:r>
              <a:endParaRPr lang="en-US" altLang="zh-CN" b="1" dirty="0">
                <a:latin typeface="华文新魏" panose="02010800040101010101" pitchFamily="2" charset="-122"/>
                <a:ea typeface="华文新魏" panose="02010800040101010101" pitchFamily="2" charset="-122"/>
              </a:endParaRPr>
            </a:p>
            <a:p>
              <a:pPr defTabSz="1089025">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2345H</a:t>
              </a:r>
              <a:endParaRPr lang="en-US" altLang="zh-CN" b="1" dirty="0">
                <a:latin typeface="华文新魏" panose="02010800040101010101" pitchFamily="2" charset="-122"/>
                <a:ea typeface="华文新魏" panose="02010800040101010101" pitchFamily="2" charset="-122"/>
              </a:endParaRPr>
            </a:p>
            <a:p>
              <a:pPr defTabSz="1089025">
                <a:spcBef>
                  <a:spcPct val="0"/>
                </a:spcBef>
              </a:pPr>
              <a:r>
                <a:rPr lang="en-US" altLang="zh-CN" b="1" dirty="0">
                  <a:latin typeface="华文新魏" panose="02010800040101010101" pitchFamily="2" charset="-122"/>
                  <a:ea typeface="华文新魏" panose="02010800040101010101" pitchFamily="2" charset="-122"/>
                </a:rPr>
                <a:t>   12345H</a:t>
              </a:r>
              <a:endParaRPr lang="en-US" altLang="zh-CN" b="1" dirty="0">
                <a:latin typeface="华文新魏" panose="02010800040101010101" pitchFamily="2" charset="-122"/>
                <a:ea typeface="华文新魏" panose="02010800040101010101" pitchFamily="2" charset="-122"/>
              </a:endParaRPr>
            </a:p>
          </p:txBody>
        </p:sp>
        <p:sp>
          <p:nvSpPr>
            <p:cNvPr id="132115" name="直接连接符 132114"/>
            <p:cNvSpPr/>
            <p:nvPr/>
          </p:nvSpPr>
          <p:spPr>
            <a:xfrm>
              <a:off x="3044" y="2392"/>
              <a:ext cx="1064" cy="0"/>
            </a:xfrm>
            <a:prstGeom prst="line">
              <a:avLst/>
            </a:prstGeom>
            <a:ln w="38100" cap="flat" cmpd="sng">
              <a:solidFill>
                <a:srgbClr val="66FF33"/>
              </a:solidFill>
              <a:prstDash val="solid"/>
              <a:miter/>
              <a:headEnd type="none" w="med" len="med"/>
              <a:tailEnd type="none" w="med" len="med"/>
            </a:ln>
          </p:spPr>
        </p:sp>
      </p:grpSp>
      <p:sp>
        <p:nvSpPr>
          <p:cNvPr id="132118" name="矩形 132117"/>
          <p:cNvSpPr/>
          <p:nvPr/>
        </p:nvSpPr>
        <p:spPr>
          <a:xfrm>
            <a:off x="3722688" y="4908550"/>
            <a:ext cx="565150" cy="473075"/>
          </a:xfrm>
          <a:prstGeom prst="rect">
            <a:avLst/>
          </a:prstGeom>
          <a:noFill/>
          <a:ln w="9525">
            <a:noFill/>
          </a:ln>
        </p:spPr>
        <p:txBody>
          <a:bodyPr wrap="none" lIns="108850" tIns="54425" rIns="108850" bIns="54425" anchor="t">
            <a:spAutoFit/>
          </a:bodyPr>
          <a:lstStyle/>
          <a:p>
            <a:pPr defTabSz="1089025">
              <a:spcBef>
                <a:spcPct val="0"/>
              </a:spcBef>
            </a:pPr>
            <a:r>
              <a:rPr lang="en-US" altLang="zh-CN" sz="2400" b="1">
                <a:latin typeface="华文新魏" panose="02010800040101010101" pitchFamily="2" charset="-122"/>
                <a:ea typeface="华文新魏" panose="02010800040101010101" pitchFamily="2" charset="-122"/>
              </a:rPr>
              <a:t>43</a:t>
            </a:r>
            <a:endParaRPr lang="en-US" altLang="zh-CN" sz="2400" b="1">
              <a:latin typeface="华文新魏" panose="02010800040101010101" pitchFamily="2" charset="-122"/>
              <a:ea typeface="华文新魏" panose="02010800040101010101" pitchFamily="2" charset="-122"/>
            </a:endParaRPr>
          </a:p>
        </p:txBody>
      </p:sp>
      <p:sp>
        <p:nvSpPr>
          <p:cNvPr id="132119" name="矩形 132118"/>
          <p:cNvSpPr/>
          <p:nvPr/>
        </p:nvSpPr>
        <p:spPr>
          <a:xfrm>
            <a:off x="4433888" y="4908550"/>
            <a:ext cx="565150" cy="473075"/>
          </a:xfrm>
          <a:prstGeom prst="rect">
            <a:avLst/>
          </a:prstGeom>
          <a:noFill/>
          <a:ln w="9525">
            <a:noFill/>
          </a:ln>
        </p:spPr>
        <p:txBody>
          <a:bodyPr wrap="none" lIns="108850" tIns="54425" rIns="108850" bIns="54425" anchor="t">
            <a:spAutoFit/>
          </a:bodyPr>
          <a:lstStyle/>
          <a:p>
            <a:pPr defTabSz="1089025">
              <a:spcBef>
                <a:spcPct val="0"/>
              </a:spcBef>
            </a:pPr>
            <a:r>
              <a:rPr lang="en-US" altLang="zh-CN" sz="2400" b="1">
                <a:latin typeface="华文新魏" panose="02010800040101010101" pitchFamily="2" charset="-122"/>
                <a:ea typeface="华文新魏" panose="02010800040101010101" pitchFamily="2" charset="-122"/>
              </a:rPr>
              <a:t>54</a:t>
            </a:r>
            <a:endParaRPr lang="en-US" altLang="zh-CN" sz="2400" b="1">
              <a:latin typeface="华文新魏" panose="02010800040101010101" pitchFamily="2" charset="-122"/>
              <a:ea typeface="华文新魏" panose="02010800040101010101" pitchFamily="2" charset="-122"/>
            </a:endParaRPr>
          </a:p>
        </p:txBody>
      </p:sp>
      <p:grpSp>
        <p:nvGrpSpPr>
          <p:cNvPr id="132120" name="组合 132119"/>
          <p:cNvGrpSpPr/>
          <p:nvPr/>
        </p:nvGrpSpPr>
        <p:grpSpPr>
          <a:xfrm>
            <a:off x="5988050" y="2033588"/>
            <a:ext cx="3155950" cy="4495800"/>
            <a:chOff x="3747" y="1488"/>
            <a:chExt cx="1988" cy="2832"/>
          </a:xfrm>
        </p:grpSpPr>
        <p:sp>
          <p:nvSpPr>
            <p:cNvPr id="132121" name="直接连接符 132120"/>
            <p:cNvSpPr/>
            <p:nvPr/>
          </p:nvSpPr>
          <p:spPr>
            <a:xfrm>
              <a:off x="4585" y="1488"/>
              <a:ext cx="0" cy="1344"/>
            </a:xfrm>
            <a:prstGeom prst="line">
              <a:avLst/>
            </a:prstGeom>
            <a:ln w="38100" cap="flat" cmpd="sng">
              <a:solidFill>
                <a:srgbClr val="66FF33"/>
              </a:solidFill>
              <a:prstDash val="solid"/>
              <a:miter/>
              <a:headEnd type="none" w="med" len="med"/>
              <a:tailEnd type="none" w="med" len="med"/>
            </a:ln>
          </p:spPr>
        </p:sp>
        <p:sp>
          <p:nvSpPr>
            <p:cNvPr id="132122" name="直接连接符 132121"/>
            <p:cNvSpPr/>
            <p:nvPr/>
          </p:nvSpPr>
          <p:spPr>
            <a:xfrm>
              <a:off x="5632" y="1488"/>
              <a:ext cx="0" cy="1344"/>
            </a:xfrm>
            <a:prstGeom prst="line">
              <a:avLst/>
            </a:prstGeom>
            <a:ln w="38100" cap="flat" cmpd="sng">
              <a:solidFill>
                <a:srgbClr val="66FF33"/>
              </a:solidFill>
              <a:prstDash val="solid"/>
              <a:miter/>
              <a:headEnd type="none" w="med" len="med"/>
              <a:tailEnd type="none" w="med" len="med"/>
            </a:ln>
          </p:spPr>
        </p:sp>
        <p:sp>
          <p:nvSpPr>
            <p:cNvPr id="132123" name="矩形 132122"/>
            <p:cNvSpPr/>
            <p:nvPr/>
          </p:nvSpPr>
          <p:spPr>
            <a:xfrm>
              <a:off x="4585" y="2256"/>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Times New Roman" panose="02020603050405020304" pitchFamily="18" charset="0"/>
                  <a:ea typeface="华文新魏" panose="02010800040101010101" pitchFamily="2" charset="-122"/>
                </a:rPr>
                <a:t>…</a:t>
              </a:r>
              <a:endParaRPr lang="en-US" altLang="zh-CN" sz="1800" b="1">
                <a:latin typeface="华文新魏" panose="02010800040101010101" pitchFamily="2" charset="-122"/>
                <a:ea typeface="华文新魏" panose="02010800040101010101" pitchFamily="2" charset="-122"/>
              </a:endParaRPr>
            </a:p>
          </p:txBody>
        </p:sp>
        <p:sp>
          <p:nvSpPr>
            <p:cNvPr id="132124" name="矩形 132123"/>
            <p:cNvSpPr/>
            <p:nvPr/>
          </p:nvSpPr>
          <p:spPr>
            <a:xfrm>
              <a:off x="4585" y="2064"/>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华文新魏" panose="02010800040101010101" pitchFamily="2" charset="-122"/>
                  <a:ea typeface="华文新魏" panose="02010800040101010101" pitchFamily="2" charset="-122"/>
                </a:rPr>
                <a:t>OP</a:t>
              </a:r>
              <a:endParaRPr lang="en-US" altLang="zh-CN" sz="1800" b="1">
                <a:latin typeface="华文新魏" panose="02010800040101010101" pitchFamily="2" charset="-122"/>
                <a:ea typeface="华文新魏" panose="02010800040101010101" pitchFamily="2" charset="-122"/>
              </a:endParaRPr>
            </a:p>
          </p:txBody>
        </p:sp>
        <p:sp>
          <p:nvSpPr>
            <p:cNvPr id="132125" name="矩形 132124"/>
            <p:cNvSpPr/>
            <p:nvPr/>
          </p:nvSpPr>
          <p:spPr>
            <a:xfrm>
              <a:off x="4585" y="2448"/>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endParaRPr sz="1800" b="1" dirty="0">
                <a:latin typeface="华文新魏" panose="02010800040101010101" pitchFamily="2" charset="-122"/>
                <a:ea typeface="华文新魏" panose="02010800040101010101" pitchFamily="2" charset="-122"/>
              </a:endParaRPr>
            </a:p>
          </p:txBody>
        </p:sp>
        <p:sp>
          <p:nvSpPr>
            <p:cNvPr id="132126" name="矩形 132125"/>
            <p:cNvSpPr/>
            <p:nvPr/>
          </p:nvSpPr>
          <p:spPr>
            <a:xfrm>
              <a:off x="4585" y="1872"/>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Times New Roman" panose="02020603050405020304" pitchFamily="18" charset="0"/>
                  <a:ea typeface="华文新魏" panose="02010800040101010101" pitchFamily="2" charset="-122"/>
                </a:rPr>
                <a:t>…</a:t>
              </a:r>
              <a:endParaRPr lang="en-US" altLang="zh-CN" sz="1800" b="1">
                <a:latin typeface="华文新魏" panose="02010800040101010101" pitchFamily="2" charset="-122"/>
                <a:ea typeface="华文新魏" panose="02010800040101010101" pitchFamily="2" charset="-122"/>
              </a:endParaRPr>
            </a:p>
          </p:txBody>
        </p:sp>
        <p:sp>
          <p:nvSpPr>
            <p:cNvPr id="132127" name="直接连接符 132126"/>
            <p:cNvSpPr/>
            <p:nvPr/>
          </p:nvSpPr>
          <p:spPr>
            <a:xfrm>
              <a:off x="4585" y="1584"/>
              <a:ext cx="1047" cy="0"/>
            </a:xfrm>
            <a:prstGeom prst="line">
              <a:avLst/>
            </a:prstGeom>
            <a:ln w="38100" cap="flat" cmpd="sng">
              <a:solidFill>
                <a:srgbClr val="66FF33"/>
              </a:solidFill>
              <a:prstDash val="dash"/>
              <a:miter/>
              <a:headEnd type="none" w="med" len="med"/>
              <a:tailEnd type="none" w="med" len="med"/>
            </a:ln>
          </p:spPr>
        </p:sp>
        <p:sp>
          <p:nvSpPr>
            <p:cNvPr id="132128" name="矩形 132127"/>
            <p:cNvSpPr/>
            <p:nvPr/>
          </p:nvSpPr>
          <p:spPr>
            <a:xfrm>
              <a:off x="4428" y="2792"/>
              <a:ext cx="260" cy="232"/>
            </a:xfrm>
            <a:prstGeom prst="rect">
              <a:avLst/>
            </a:prstGeom>
            <a:noFill/>
            <a:ln w="38100">
              <a:noFill/>
            </a:ln>
          </p:spPr>
          <p:txBody>
            <a:bodyPr wrap="none" anchor="t">
              <a:spAutoFit/>
            </a:bodyPr>
            <a:lstStyle/>
            <a:p>
              <a:pPr>
                <a:lnSpc>
                  <a:spcPct val="50000"/>
                </a:lnSpc>
                <a:spcBef>
                  <a:spcPct val="0"/>
                </a:spcBef>
              </a:pPr>
              <a:r>
                <a:rPr lang="zh-CN" altLang="en-US" sz="1800" b="1" dirty="0">
                  <a:latin typeface="华文新魏" panose="02010800040101010101" pitchFamily="2" charset="-122"/>
                  <a:ea typeface="华文新魏" panose="02010800040101010101" pitchFamily="2" charset="-122"/>
                </a:rPr>
                <a:t>～</a:t>
              </a:r>
              <a:endParaRPr lang="zh-CN" altLang="en-US" sz="1800" b="1" dirty="0">
                <a:latin typeface="华文新魏" panose="02010800040101010101" pitchFamily="2" charset="-122"/>
                <a:ea typeface="华文新魏" panose="02010800040101010101" pitchFamily="2" charset="-122"/>
              </a:endParaRPr>
            </a:p>
            <a:p>
              <a:pPr>
                <a:lnSpc>
                  <a:spcPct val="50000"/>
                </a:lnSpc>
                <a:spcBef>
                  <a:spcPct val="0"/>
                </a:spcBef>
              </a:pPr>
              <a:r>
                <a:rPr lang="zh-CN" altLang="en-US" sz="1800" b="1" dirty="0">
                  <a:latin typeface="华文新魏" panose="02010800040101010101" pitchFamily="2" charset="-122"/>
                  <a:ea typeface="华文新魏" panose="02010800040101010101" pitchFamily="2" charset="-122"/>
                </a:rPr>
                <a:t>～</a:t>
              </a:r>
              <a:endParaRPr lang="zh-CN" altLang="en-US" sz="1800" b="1" dirty="0">
                <a:latin typeface="华文新魏" panose="02010800040101010101" pitchFamily="2" charset="-122"/>
                <a:ea typeface="华文新魏" panose="02010800040101010101" pitchFamily="2" charset="-122"/>
              </a:endParaRPr>
            </a:p>
          </p:txBody>
        </p:sp>
        <p:sp>
          <p:nvSpPr>
            <p:cNvPr id="132129" name="矩形 132128"/>
            <p:cNvSpPr/>
            <p:nvPr/>
          </p:nvSpPr>
          <p:spPr>
            <a:xfrm>
              <a:off x="5475" y="2792"/>
              <a:ext cx="260" cy="232"/>
            </a:xfrm>
            <a:prstGeom prst="rect">
              <a:avLst/>
            </a:prstGeom>
            <a:noFill/>
            <a:ln w="38100">
              <a:noFill/>
            </a:ln>
          </p:spPr>
          <p:txBody>
            <a:bodyPr wrap="none" anchor="t">
              <a:spAutoFit/>
            </a:bodyPr>
            <a:lstStyle/>
            <a:p>
              <a:pPr>
                <a:lnSpc>
                  <a:spcPct val="50000"/>
                </a:lnSpc>
                <a:spcBef>
                  <a:spcPct val="0"/>
                </a:spcBef>
              </a:pPr>
              <a:r>
                <a:rPr lang="zh-CN" altLang="en-US" sz="1800" b="1" dirty="0">
                  <a:latin typeface="华文新魏" panose="02010800040101010101" pitchFamily="2" charset="-122"/>
                  <a:ea typeface="华文新魏" panose="02010800040101010101" pitchFamily="2" charset="-122"/>
                </a:rPr>
                <a:t>～</a:t>
              </a:r>
              <a:endParaRPr lang="zh-CN" altLang="en-US" sz="1800" b="1" dirty="0">
                <a:latin typeface="华文新魏" panose="02010800040101010101" pitchFamily="2" charset="-122"/>
                <a:ea typeface="华文新魏" panose="02010800040101010101" pitchFamily="2" charset="-122"/>
              </a:endParaRPr>
            </a:p>
            <a:p>
              <a:pPr>
                <a:lnSpc>
                  <a:spcPct val="50000"/>
                </a:lnSpc>
                <a:spcBef>
                  <a:spcPct val="0"/>
                </a:spcBef>
              </a:pPr>
              <a:r>
                <a:rPr lang="zh-CN" altLang="en-US" sz="1800" b="1" dirty="0">
                  <a:latin typeface="华文新魏" panose="02010800040101010101" pitchFamily="2" charset="-122"/>
                  <a:ea typeface="华文新魏" panose="02010800040101010101" pitchFamily="2" charset="-122"/>
                </a:rPr>
                <a:t>～</a:t>
              </a:r>
              <a:endParaRPr lang="zh-CN" altLang="en-US" sz="1800" b="1" dirty="0">
                <a:latin typeface="华文新魏" panose="02010800040101010101" pitchFamily="2" charset="-122"/>
                <a:ea typeface="华文新魏" panose="02010800040101010101" pitchFamily="2" charset="-122"/>
              </a:endParaRPr>
            </a:p>
          </p:txBody>
        </p:sp>
        <p:sp>
          <p:nvSpPr>
            <p:cNvPr id="132130" name="直接连接符 132129"/>
            <p:cNvSpPr/>
            <p:nvPr/>
          </p:nvSpPr>
          <p:spPr>
            <a:xfrm>
              <a:off x="4585" y="2976"/>
              <a:ext cx="0" cy="1344"/>
            </a:xfrm>
            <a:prstGeom prst="line">
              <a:avLst/>
            </a:prstGeom>
            <a:ln w="38100" cap="flat" cmpd="sng">
              <a:solidFill>
                <a:srgbClr val="66FF33"/>
              </a:solidFill>
              <a:prstDash val="solid"/>
              <a:miter/>
              <a:headEnd type="none" w="med" len="med"/>
              <a:tailEnd type="none" w="med" len="med"/>
            </a:ln>
          </p:spPr>
        </p:sp>
        <p:sp>
          <p:nvSpPr>
            <p:cNvPr id="132131" name="直接连接符 132130"/>
            <p:cNvSpPr/>
            <p:nvPr/>
          </p:nvSpPr>
          <p:spPr>
            <a:xfrm>
              <a:off x="5632" y="2976"/>
              <a:ext cx="0" cy="1344"/>
            </a:xfrm>
            <a:prstGeom prst="line">
              <a:avLst/>
            </a:prstGeom>
            <a:ln w="38100" cap="flat" cmpd="sng">
              <a:solidFill>
                <a:srgbClr val="66FF33"/>
              </a:solidFill>
              <a:prstDash val="solid"/>
              <a:miter/>
              <a:headEnd type="none" w="med" len="med"/>
              <a:tailEnd type="none" w="med" len="med"/>
            </a:ln>
          </p:spPr>
        </p:sp>
        <p:sp>
          <p:nvSpPr>
            <p:cNvPr id="132132" name="直接连接符 132131"/>
            <p:cNvSpPr/>
            <p:nvPr/>
          </p:nvSpPr>
          <p:spPr>
            <a:xfrm>
              <a:off x="4585" y="3168"/>
              <a:ext cx="1047" cy="0"/>
            </a:xfrm>
            <a:prstGeom prst="line">
              <a:avLst/>
            </a:prstGeom>
            <a:ln w="38100" cap="flat" cmpd="sng">
              <a:solidFill>
                <a:srgbClr val="66FF33"/>
              </a:solidFill>
              <a:prstDash val="dash"/>
              <a:miter/>
              <a:headEnd type="none" w="med" len="med"/>
              <a:tailEnd type="none" w="med" len="med"/>
            </a:ln>
          </p:spPr>
        </p:sp>
        <p:sp>
          <p:nvSpPr>
            <p:cNvPr id="132133" name="矩形 132132"/>
            <p:cNvSpPr/>
            <p:nvPr/>
          </p:nvSpPr>
          <p:spPr>
            <a:xfrm>
              <a:off x="4585" y="3408"/>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Times New Roman" panose="02020603050405020304" pitchFamily="18" charset="0"/>
                  <a:ea typeface="华文新魏" panose="02010800040101010101" pitchFamily="2" charset="-122"/>
                </a:rPr>
                <a:t>…</a:t>
              </a:r>
              <a:endParaRPr lang="en-US" altLang="zh-CN" sz="1800" b="1">
                <a:latin typeface="华文新魏" panose="02010800040101010101" pitchFamily="2" charset="-122"/>
                <a:ea typeface="华文新魏" panose="02010800040101010101" pitchFamily="2" charset="-122"/>
              </a:endParaRPr>
            </a:p>
          </p:txBody>
        </p:sp>
        <p:sp>
          <p:nvSpPr>
            <p:cNvPr id="132134" name="文本框 132133"/>
            <p:cNvSpPr txBox="1"/>
            <p:nvPr/>
          </p:nvSpPr>
          <p:spPr>
            <a:xfrm>
              <a:off x="3747" y="1488"/>
              <a:ext cx="943" cy="231"/>
            </a:xfrm>
            <a:prstGeom prst="rect">
              <a:avLst/>
            </a:prstGeom>
            <a:noFill/>
            <a:ln w="38100">
              <a:noFill/>
            </a:ln>
          </p:spPr>
          <p:txBody>
            <a:bodyPr>
              <a:spAutoFit/>
            </a:bodyPr>
            <a:lstStyle/>
            <a:p>
              <a:r>
                <a:rPr lang="en-US" altLang="zh-CN" sz="1800" b="1">
                  <a:latin typeface="华文新魏" panose="02010800040101010101" pitchFamily="2" charset="-122"/>
                  <a:ea typeface="华文新魏" panose="02010800040101010101" pitchFamily="2" charset="-122"/>
                </a:rPr>
                <a:t>           CS→</a:t>
              </a:r>
              <a:endParaRPr lang="en-US" altLang="zh-CN" sz="1800" b="1">
                <a:latin typeface="华文新魏" panose="02010800040101010101" pitchFamily="2" charset="-122"/>
                <a:ea typeface="华文新魏" panose="02010800040101010101" pitchFamily="2" charset="-122"/>
              </a:endParaRPr>
            </a:p>
          </p:txBody>
        </p:sp>
        <p:sp>
          <p:nvSpPr>
            <p:cNvPr id="132135" name="文本框 132134"/>
            <p:cNvSpPr txBox="1"/>
            <p:nvPr/>
          </p:nvSpPr>
          <p:spPr>
            <a:xfrm>
              <a:off x="3747" y="3072"/>
              <a:ext cx="943" cy="231"/>
            </a:xfrm>
            <a:prstGeom prst="rect">
              <a:avLst/>
            </a:prstGeom>
            <a:noFill/>
            <a:ln w="38100">
              <a:noFill/>
            </a:ln>
          </p:spPr>
          <p:txBody>
            <a:bodyPr>
              <a:spAutoFit/>
            </a:bodyPr>
            <a:lstStyle/>
            <a:p>
              <a:r>
                <a:rPr lang="en-US" altLang="zh-CN" sz="1800" b="1">
                  <a:latin typeface="华文新魏" panose="02010800040101010101" pitchFamily="2" charset="-122"/>
                  <a:ea typeface="华文新魏" panose="02010800040101010101" pitchFamily="2" charset="-122"/>
                </a:rPr>
                <a:t>           DS→</a:t>
              </a:r>
              <a:endParaRPr lang="en-US" altLang="zh-CN" sz="1800" b="1">
                <a:latin typeface="华文新魏" panose="02010800040101010101" pitchFamily="2" charset="-122"/>
                <a:ea typeface="华文新魏" panose="02010800040101010101" pitchFamily="2" charset="-122"/>
              </a:endParaRPr>
            </a:p>
          </p:txBody>
        </p:sp>
        <p:sp>
          <p:nvSpPr>
            <p:cNvPr id="132136" name="矩形 132135"/>
            <p:cNvSpPr/>
            <p:nvPr/>
          </p:nvSpPr>
          <p:spPr>
            <a:xfrm>
              <a:off x="4585" y="3600"/>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华文新魏" panose="02010800040101010101" pitchFamily="2" charset="-122"/>
                  <a:ea typeface="华文新魏" panose="02010800040101010101" pitchFamily="2" charset="-122"/>
                </a:rPr>
                <a:t>54H</a:t>
              </a:r>
              <a:endParaRPr lang="en-US" altLang="zh-CN" sz="1800" b="1">
                <a:latin typeface="华文新魏" panose="02010800040101010101" pitchFamily="2" charset="-122"/>
                <a:ea typeface="华文新魏" panose="02010800040101010101" pitchFamily="2" charset="-122"/>
              </a:endParaRPr>
            </a:p>
          </p:txBody>
        </p:sp>
        <p:sp>
          <p:nvSpPr>
            <p:cNvPr id="132137" name="矩形 132136"/>
            <p:cNvSpPr/>
            <p:nvPr/>
          </p:nvSpPr>
          <p:spPr>
            <a:xfrm>
              <a:off x="4585" y="3792"/>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华文新魏" panose="02010800040101010101" pitchFamily="2" charset="-122"/>
                  <a:ea typeface="华文新魏" panose="02010800040101010101" pitchFamily="2" charset="-122"/>
                </a:rPr>
                <a:t>43H</a:t>
              </a:r>
              <a:endParaRPr lang="en-US" altLang="zh-CN" sz="1800" b="1">
                <a:latin typeface="华文新魏" panose="02010800040101010101" pitchFamily="2" charset="-122"/>
                <a:ea typeface="华文新魏" panose="02010800040101010101" pitchFamily="2" charset="-122"/>
              </a:endParaRPr>
            </a:p>
          </p:txBody>
        </p:sp>
        <p:sp>
          <p:nvSpPr>
            <p:cNvPr id="132138" name="文本框 132137"/>
            <p:cNvSpPr txBox="1"/>
            <p:nvPr/>
          </p:nvSpPr>
          <p:spPr>
            <a:xfrm>
              <a:off x="3957" y="3216"/>
              <a:ext cx="733" cy="231"/>
            </a:xfrm>
            <a:prstGeom prst="rect">
              <a:avLst/>
            </a:prstGeom>
            <a:noFill/>
            <a:ln w="38100">
              <a:noFill/>
            </a:ln>
          </p:spPr>
          <p:txBody>
            <a:bodyPr>
              <a:spAutoFit/>
            </a:bodyPr>
            <a:lstStyle/>
            <a:p>
              <a:r>
                <a:rPr lang="en-US" altLang="zh-CN" sz="1800" b="1">
                  <a:latin typeface="华文新魏" panose="02010800040101010101" pitchFamily="2" charset="-122"/>
                  <a:ea typeface="华文新魏" panose="02010800040101010101" pitchFamily="2" charset="-122"/>
                </a:rPr>
                <a:t> 10000H</a:t>
              </a:r>
              <a:endParaRPr lang="en-US" altLang="zh-CN" sz="1800" b="1">
                <a:latin typeface="华文新魏" panose="02010800040101010101" pitchFamily="2" charset="-122"/>
                <a:ea typeface="华文新魏" panose="02010800040101010101" pitchFamily="2" charset="-122"/>
              </a:endParaRPr>
            </a:p>
          </p:txBody>
        </p:sp>
        <p:sp>
          <p:nvSpPr>
            <p:cNvPr id="132139" name="文本框 132138"/>
            <p:cNvSpPr txBox="1"/>
            <p:nvPr/>
          </p:nvSpPr>
          <p:spPr>
            <a:xfrm>
              <a:off x="3957" y="3552"/>
              <a:ext cx="733" cy="231"/>
            </a:xfrm>
            <a:prstGeom prst="rect">
              <a:avLst/>
            </a:prstGeom>
            <a:noFill/>
            <a:ln w="38100">
              <a:noFill/>
            </a:ln>
          </p:spPr>
          <p:txBody>
            <a:bodyPr>
              <a:spAutoFit/>
            </a:bodyPr>
            <a:lstStyle/>
            <a:p>
              <a:r>
                <a:rPr lang="en-US" altLang="zh-CN" sz="1800" b="1">
                  <a:latin typeface="华文新魏" panose="02010800040101010101" pitchFamily="2" charset="-122"/>
                  <a:ea typeface="华文新魏" panose="02010800040101010101" pitchFamily="2" charset="-122"/>
                </a:rPr>
                <a:t> 12345H</a:t>
              </a:r>
              <a:endParaRPr lang="en-US" altLang="zh-CN" sz="1800" b="1">
                <a:latin typeface="华文新魏" panose="02010800040101010101" pitchFamily="2" charset="-122"/>
                <a:ea typeface="华文新魏" panose="02010800040101010101" pitchFamily="2" charset="-122"/>
              </a:endParaRPr>
            </a:p>
          </p:txBody>
        </p:sp>
      </p:grpSp>
      <p:sp>
        <p:nvSpPr>
          <p:cNvPr id="4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026"/>
          <p:cNvSpPr txBox="1">
            <a:spLocks noChangeArrowheads="1"/>
          </p:cNvSpPr>
          <p:nvPr/>
        </p:nvSpPr>
        <p:spPr bwMode="auto">
          <a:xfrm>
            <a:off x="457200" y="980728"/>
            <a:ext cx="5257800" cy="424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Aft>
                <a:spcPct val="50000"/>
              </a:spcAft>
            </a:pPr>
            <a:r>
              <a:rPr lang="zh-CN" altLang="en-US" sz="2400" dirty="0">
                <a:solidFill>
                  <a:srgbClr val="0000FF"/>
                </a:solidFill>
              </a:rPr>
              <a:t>例：</a:t>
            </a:r>
            <a:r>
              <a:rPr lang="zh-CN" altLang="en-US" sz="2400" dirty="0"/>
              <a:t> </a:t>
            </a:r>
            <a:r>
              <a:rPr lang="en-US" altLang="zh-CN" sz="2400" dirty="0">
                <a:ea typeface="楷体_GB2312" pitchFamily="49" charset="-122"/>
              </a:rPr>
              <a:t>MOV  AX ,  </a:t>
            </a:r>
            <a:r>
              <a:rPr lang="en-US" altLang="zh-CN" sz="2400" dirty="0">
                <a:solidFill>
                  <a:srgbClr val="FF0000"/>
                </a:solidFill>
                <a:ea typeface="楷体_GB2312" pitchFamily="49" charset="-122"/>
              </a:rPr>
              <a:t>[ DI ]</a:t>
            </a:r>
            <a:r>
              <a:rPr lang="en-US" altLang="zh-CN" sz="2400" dirty="0">
                <a:ea typeface="楷体_GB2312" pitchFamily="49" charset="-122"/>
              </a:rPr>
              <a:t>  </a:t>
            </a:r>
            <a:endParaRPr lang="en-US" altLang="zh-CN" sz="2400" dirty="0">
              <a:ea typeface="楷体_GB2312" pitchFamily="49" charset="-122"/>
            </a:endParaRPr>
          </a:p>
          <a:p>
            <a:pPr algn="just">
              <a:spcAft>
                <a:spcPct val="50000"/>
              </a:spcAft>
            </a:pPr>
            <a:r>
              <a:rPr lang="en-US" altLang="zh-CN" sz="2400" dirty="0">
                <a:ea typeface="楷体_GB2312" pitchFamily="49" charset="-122"/>
              </a:rPr>
              <a:t>        </a:t>
            </a:r>
            <a:r>
              <a:rPr lang="zh-CN" altLang="en-US" sz="2400" dirty="0">
                <a:ea typeface="楷体_GB2312" pitchFamily="49" charset="-122"/>
              </a:rPr>
              <a:t>若 </a:t>
            </a:r>
            <a:r>
              <a:rPr lang="en-US" altLang="zh-CN" sz="2400" dirty="0">
                <a:ea typeface="楷体_GB2312" pitchFamily="49" charset="-122"/>
              </a:rPr>
              <a:t>( DS ) = 3000H</a:t>
            </a:r>
            <a:endParaRPr lang="en-US" altLang="zh-CN" sz="2400" dirty="0">
              <a:ea typeface="楷体_GB2312" pitchFamily="49" charset="-122"/>
            </a:endParaRPr>
          </a:p>
          <a:p>
            <a:pPr algn="just">
              <a:spcAft>
                <a:spcPct val="50000"/>
              </a:spcAft>
            </a:pPr>
            <a:r>
              <a:rPr lang="en-US" altLang="zh-CN" sz="2400" dirty="0">
                <a:ea typeface="楷体_GB2312" pitchFamily="49" charset="-122"/>
              </a:rPr>
              <a:t>             ( DI ) = 2000H   </a:t>
            </a:r>
            <a:endParaRPr lang="en-US" altLang="zh-CN" sz="2400" dirty="0">
              <a:ea typeface="楷体_GB2312" pitchFamily="49" charset="-122"/>
            </a:endParaRPr>
          </a:p>
          <a:p>
            <a:pPr algn="just">
              <a:spcAft>
                <a:spcPct val="50000"/>
              </a:spcAft>
            </a:pPr>
            <a:r>
              <a:rPr lang="en-US" altLang="zh-CN" sz="1200" dirty="0">
                <a:ea typeface="楷体_GB2312" pitchFamily="49" charset="-122"/>
              </a:rPr>
              <a:t>   </a:t>
            </a:r>
            <a:r>
              <a:rPr lang="en-US" altLang="zh-CN" sz="500" dirty="0">
                <a:ea typeface="楷体_GB2312" pitchFamily="49" charset="-122"/>
              </a:rPr>
              <a:t>  </a:t>
            </a:r>
            <a:endParaRPr lang="en-US" altLang="zh-CN" sz="500" dirty="0">
              <a:ea typeface="楷体_GB2312" pitchFamily="49" charset="-122"/>
            </a:endParaRPr>
          </a:p>
          <a:p>
            <a:pPr algn="just">
              <a:spcAft>
                <a:spcPct val="50000"/>
              </a:spcAft>
            </a:pPr>
            <a:r>
              <a:rPr lang="en-US" altLang="zh-CN" sz="2400" dirty="0">
                <a:ea typeface="楷体_GB2312" pitchFamily="49" charset="-122"/>
              </a:rPr>
              <a:t>      </a:t>
            </a:r>
            <a:r>
              <a:rPr lang="zh-CN" altLang="en-US" sz="2400" dirty="0">
                <a:ea typeface="楷体_GB2312" pitchFamily="49" charset="-122"/>
              </a:rPr>
              <a:t>则内存操作数的物理地址为：</a:t>
            </a:r>
            <a:endParaRPr lang="zh-CN" altLang="en-US" sz="2400" dirty="0">
              <a:ea typeface="楷体_GB2312" pitchFamily="49" charset="-122"/>
            </a:endParaRPr>
          </a:p>
          <a:p>
            <a:pPr lvl="1" algn="just">
              <a:spcAft>
                <a:spcPct val="50000"/>
              </a:spcAft>
            </a:pPr>
            <a:r>
              <a:rPr lang="zh-CN" altLang="en-US" sz="2400" dirty="0">
                <a:ea typeface="楷体_GB2312" pitchFamily="49" charset="-122"/>
              </a:rPr>
              <a:t>       </a:t>
            </a:r>
            <a:r>
              <a:rPr lang="en-US" altLang="zh-CN" sz="2400" dirty="0">
                <a:ea typeface="楷体_GB2312" pitchFamily="49" charset="-122"/>
              </a:rPr>
              <a:t>PA = ( DS )×10H + ( DI )       </a:t>
            </a:r>
            <a:endParaRPr lang="en-US" altLang="zh-CN" sz="2400" dirty="0">
              <a:ea typeface="楷体_GB2312" pitchFamily="49" charset="-122"/>
            </a:endParaRPr>
          </a:p>
          <a:p>
            <a:pPr algn="just">
              <a:spcAft>
                <a:spcPct val="50000"/>
              </a:spcAft>
            </a:pPr>
            <a:r>
              <a:rPr lang="en-US" altLang="zh-CN" sz="2400" dirty="0">
                <a:ea typeface="楷体_GB2312" pitchFamily="49" charset="-122"/>
              </a:rPr>
              <a:t>                   = 32000H                               </a:t>
            </a:r>
            <a:endParaRPr lang="en-US" altLang="zh-CN" sz="2400" dirty="0">
              <a:ea typeface="楷体_GB2312" pitchFamily="49" charset="-122"/>
            </a:endParaRPr>
          </a:p>
          <a:p>
            <a:pPr algn="just">
              <a:spcAft>
                <a:spcPct val="50000"/>
              </a:spcAft>
            </a:pPr>
            <a:r>
              <a:rPr lang="en-US" altLang="zh-CN" sz="1000" dirty="0">
                <a:ea typeface="楷体_GB2312" pitchFamily="49" charset="-122"/>
              </a:rPr>
              <a:t>  </a:t>
            </a:r>
            <a:r>
              <a:rPr lang="en-US" altLang="zh-CN" sz="600" dirty="0">
                <a:ea typeface="楷体_GB2312" pitchFamily="49" charset="-122"/>
              </a:rPr>
              <a:t>  </a:t>
            </a:r>
            <a:endParaRPr lang="en-US" altLang="zh-CN" sz="1400" dirty="0">
              <a:ea typeface="楷体_GB2312" pitchFamily="49" charset="-122"/>
            </a:endParaRPr>
          </a:p>
          <a:p>
            <a:pPr algn="just">
              <a:spcAft>
                <a:spcPct val="50000"/>
              </a:spcAft>
            </a:pPr>
            <a:r>
              <a:rPr lang="en-US" altLang="zh-CN" sz="2400" dirty="0">
                <a:ea typeface="楷体_GB2312" pitchFamily="49" charset="-122"/>
              </a:rPr>
              <a:t>     </a:t>
            </a:r>
            <a:r>
              <a:rPr lang="zh-CN" altLang="en-US" sz="2400" dirty="0">
                <a:ea typeface="楷体_GB2312" pitchFamily="49" charset="-122"/>
              </a:rPr>
              <a:t>执行后 </a:t>
            </a:r>
            <a:r>
              <a:rPr lang="en-US" altLang="zh-CN" sz="2400" dirty="0">
                <a:ea typeface="楷体_GB2312" pitchFamily="49" charset="-122"/>
              </a:rPr>
              <a:t>(AX) = (32000H) = 400BH </a:t>
            </a:r>
            <a:endParaRPr lang="en-US" altLang="zh-CN" sz="2400" dirty="0">
              <a:ea typeface="楷体_GB2312" pitchFamily="49" charset="-122"/>
            </a:endParaRPr>
          </a:p>
        </p:txBody>
      </p:sp>
      <p:graphicFrame>
        <p:nvGraphicFramePr>
          <p:cNvPr id="100355" name="Object 1027"/>
          <p:cNvGraphicFramePr>
            <a:graphicFrameLocks noChangeAspect="1"/>
          </p:cNvGraphicFramePr>
          <p:nvPr/>
        </p:nvGraphicFramePr>
        <p:xfrm>
          <a:off x="5151438" y="990600"/>
          <a:ext cx="3687762" cy="3352800"/>
        </p:xfrm>
        <a:graphic>
          <a:graphicData uri="http://schemas.openxmlformats.org/presentationml/2006/ole">
            <mc:AlternateContent xmlns:mc="http://schemas.openxmlformats.org/markup-compatibility/2006">
              <mc:Choice xmlns:v="urn:schemas-microsoft-com:vml" Requires="v">
                <p:oleObj spid="_x0000_s4204" name="文档" r:id="rId1" imgW="6004560" imgH="5294630" progId="Word.Document.8">
                  <p:embed/>
                </p:oleObj>
              </mc:Choice>
              <mc:Fallback>
                <p:oleObj name="文档" r:id="rId1" imgW="6004560" imgH="5294630" progId="Word.Document.8">
                  <p:embed/>
                  <p:pic>
                    <p:nvPicPr>
                      <p:cNvPr id="0" name="图片 4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438" y="990600"/>
                        <a:ext cx="3687762" cy="3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6" name="Rectangle 1028"/>
          <p:cNvSpPr>
            <a:spLocks noChangeArrowheads="1"/>
          </p:cNvSpPr>
          <p:nvPr/>
        </p:nvSpPr>
        <p:spPr bwMode="auto">
          <a:xfrm>
            <a:off x="395536" y="5805264"/>
            <a:ext cx="8447856"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2400" dirty="0">
                <a:solidFill>
                  <a:srgbClr val="FF3300"/>
                </a:solidFill>
                <a:ea typeface="楷体_GB2312" pitchFamily="49" charset="-122"/>
              </a:rPr>
              <a:t>思考：</a:t>
            </a:r>
            <a:r>
              <a:rPr lang="zh-CN" altLang="en-US" sz="2400" dirty="0">
                <a:ea typeface="楷体_GB2312" pitchFamily="49" charset="-122"/>
              </a:rPr>
              <a:t> 指令 </a:t>
            </a:r>
            <a:r>
              <a:rPr lang="en-US" altLang="zh-CN" sz="2400" dirty="0">
                <a:solidFill>
                  <a:srgbClr val="0000FF"/>
                </a:solidFill>
                <a:ea typeface="楷体_GB2312" pitchFamily="49" charset="-122"/>
              </a:rPr>
              <a:t>MOV AX,[ DI ]</a:t>
            </a:r>
            <a:r>
              <a:rPr lang="en-US" altLang="zh-CN" sz="2400" dirty="0">
                <a:ea typeface="楷体_GB2312" pitchFamily="49" charset="-122"/>
              </a:rPr>
              <a:t> </a:t>
            </a:r>
            <a:r>
              <a:rPr lang="zh-CN" altLang="en-US" sz="2400" dirty="0">
                <a:ea typeface="楷体_GB2312" pitchFamily="49" charset="-122"/>
              </a:rPr>
              <a:t>与指令</a:t>
            </a:r>
            <a:r>
              <a:rPr lang="en-US" altLang="zh-CN" sz="2400" dirty="0">
                <a:solidFill>
                  <a:srgbClr val="0000FF"/>
                </a:solidFill>
                <a:ea typeface="楷体_GB2312" pitchFamily="49" charset="-122"/>
              </a:rPr>
              <a:t>MOV AX, DI</a:t>
            </a:r>
            <a:r>
              <a:rPr lang="zh-CN" altLang="en-US" sz="2400" dirty="0">
                <a:ea typeface="楷体_GB2312" pitchFamily="49" charset="-122"/>
              </a:rPr>
              <a:t>有什么不同？</a:t>
            </a:r>
            <a:endParaRPr lang="zh-CN" altLang="en-US" sz="2400" dirty="0">
              <a:ea typeface="楷体_GB2312" pitchFamily="49" charset="-122"/>
            </a:endParaRP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35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035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00356"/>
                                        </p:tgtEl>
                                        <p:attrNameLst>
                                          <p:attrName>style.visibility</p:attrName>
                                        </p:attrNameLst>
                                      </p:cBhvr>
                                      <p:to>
                                        <p:strVal val="visible"/>
                                      </p:to>
                                    </p:set>
                                    <p:animEffect transition="in" filter="blinds(vertical)">
                                      <p:cBhvr>
                                        <p:cTn id="19"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文本框 129028"/>
          <p:cNvSpPr txBox="1"/>
          <p:nvPr/>
        </p:nvSpPr>
        <p:spPr>
          <a:xfrm>
            <a:off x="452120" y="1088975"/>
            <a:ext cx="8236657" cy="3495455"/>
          </a:xfrm>
          <a:prstGeom prst="rect">
            <a:avLst/>
          </a:prstGeom>
          <a:noFill/>
          <a:ln w="9525">
            <a:noFill/>
          </a:ln>
        </p:spPr>
        <p:txBody>
          <a:bodyPr wrap="square" lIns="108850" tIns="54425" rIns="108850" bIns="54425">
            <a:spAutoFit/>
          </a:bodyPr>
          <a:lstStyle/>
          <a:p>
            <a:pPr algn="just" defTabSz="1089025">
              <a:buClr>
                <a:schemeClr val="bg2"/>
              </a:buClr>
              <a:buSzPct val="65000"/>
            </a:pPr>
            <a:r>
              <a:rPr lang="en-US" altLang="zh-CN"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(3) </a:t>
            </a:r>
            <a:r>
              <a:rPr lang="zh-CN" altLang="en-US"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寄存器相对寻址方式</a:t>
            </a:r>
            <a:endParaRPr lang="zh-CN" altLang="en-US"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定义：操作数在存储器中，其有效地址是一个基址寄存器（</a:t>
            </a:r>
            <a:r>
              <a:rPr lang="en-US" altLang="zh-CN" sz="2200" b="0" dirty="0">
                <a:latin typeface="华文宋体" panose="02010600040101010101" pitchFamily="2" charset="-122"/>
                <a:ea typeface="华文宋体" panose="02010600040101010101" pitchFamily="2" charset="-122"/>
              </a:rPr>
              <a:t>BX</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BP</a:t>
            </a:r>
            <a:r>
              <a:rPr lang="zh-CN" altLang="en-US" sz="2200" b="0" dirty="0">
                <a:latin typeface="华文宋体" panose="02010600040101010101" pitchFamily="2" charset="-122"/>
                <a:ea typeface="华文宋体" panose="02010600040101010101" pitchFamily="2" charset="-122"/>
              </a:rPr>
              <a:t>）或变址寄存器（</a:t>
            </a:r>
            <a:r>
              <a:rPr lang="en-US" altLang="zh-CN" sz="2200" b="0" dirty="0">
                <a:latin typeface="华文宋体" panose="02010600040101010101" pitchFamily="2" charset="-122"/>
                <a:ea typeface="华文宋体" panose="02010600040101010101" pitchFamily="2" charset="-122"/>
              </a:rPr>
              <a:t>SI</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DI</a:t>
            </a:r>
            <a:r>
              <a:rPr lang="zh-CN" altLang="en-US" sz="2200" b="0" dirty="0">
                <a:latin typeface="华文宋体" panose="02010600040101010101" pitchFamily="2" charset="-122"/>
                <a:ea typeface="华文宋体" panose="02010600040101010101" pitchFamily="2" charset="-122"/>
              </a:rPr>
              <a:t>）的内容和指令中的</a:t>
            </a:r>
            <a:r>
              <a:rPr lang="en-US" altLang="zh-CN" sz="2200" b="0" dirty="0">
                <a:latin typeface="华文宋体" panose="02010600040101010101" pitchFamily="2" charset="-122"/>
                <a:ea typeface="华文宋体" panose="02010600040101010101" pitchFamily="2" charset="-122"/>
              </a:rPr>
              <a:t>8</a:t>
            </a:r>
            <a:r>
              <a:rPr lang="zh-CN" altLang="en-US" sz="2200" b="0" dirty="0">
                <a:latin typeface="华文宋体" panose="02010600040101010101" pitchFamily="2" charset="-122"/>
                <a:ea typeface="华文宋体" panose="02010600040101010101" pitchFamily="2" charset="-122"/>
              </a:rPr>
              <a:t>位</a:t>
            </a:r>
            <a:r>
              <a:rPr lang="en-US" altLang="zh-CN" sz="2200" b="0" dirty="0">
                <a:latin typeface="华文宋体" panose="02010600040101010101" pitchFamily="2" charset="-122"/>
                <a:ea typeface="华文宋体" panose="02010600040101010101" pitchFamily="2" charset="-122"/>
              </a:rPr>
              <a:t>/16</a:t>
            </a:r>
            <a:r>
              <a:rPr lang="zh-CN" altLang="en-US" sz="2200" b="0" dirty="0">
                <a:latin typeface="华文宋体" panose="02010600040101010101" pitchFamily="2" charset="-122"/>
                <a:ea typeface="华文宋体" panose="02010600040101010101" pitchFamily="2" charset="-122"/>
              </a:rPr>
              <a:t>位偏移量之和。</a:t>
            </a:r>
            <a:r>
              <a:rPr lang="zh-CN" altLang="en-US" sz="2200" dirty="0">
                <a:solidFill>
                  <a:srgbClr val="FF0000"/>
                </a:solidFill>
                <a:latin typeface="华文宋体" panose="02010600040101010101" pitchFamily="2" charset="-122"/>
                <a:ea typeface="华文宋体" panose="02010600040101010101" pitchFamily="2" charset="-122"/>
              </a:rPr>
              <a:t>使用</a:t>
            </a:r>
            <a:r>
              <a:rPr lang="en-US" altLang="zh-CN" sz="2200" dirty="0">
                <a:solidFill>
                  <a:srgbClr val="FF0000"/>
                </a:solidFill>
                <a:latin typeface="华文宋体" panose="02010600040101010101" pitchFamily="2" charset="-122"/>
                <a:ea typeface="华文宋体" panose="02010600040101010101" pitchFamily="2" charset="-122"/>
              </a:rPr>
              <a:t>BP</a:t>
            </a:r>
            <a:r>
              <a:rPr lang="zh-CN" altLang="en-US" sz="2200" dirty="0">
                <a:solidFill>
                  <a:srgbClr val="FF0000"/>
                </a:solidFill>
                <a:latin typeface="华文宋体" panose="02010600040101010101" pitchFamily="2" charset="-122"/>
                <a:ea typeface="华文宋体" panose="02010600040101010101" pitchFamily="2" charset="-122"/>
              </a:rPr>
              <a:t>时，其默认段是</a:t>
            </a:r>
            <a:r>
              <a:rPr lang="en-US" altLang="zh-CN" sz="2200" dirty="0">
                <a:solidFill>
                  <a:srgbClr val="FF0000"/>
                </a:solidFill>
                <a:latin typeface="华文宋体" panose="02010600040101010101" pitchFamily="2" charset="-122"/>
                <a:ea typeface="华文宋体" panose="02010600040101010101" pitchFamily="2" charset="-122"/>
              </a:rPr>
              <a:t>SS</a:t>
            </a:r>
            <a:r>
              <a:rPr lang="zh-CN" altLang="en-US" sz="2200" dirty="0">
                <a:solidFill>
                  <a:srgbClr val="FF0000"/>
                </a:solidFill>
                <a:latin typeface="华文宋体" panose="02010600040101010101" pitchFamily="2" charset="-122"/>
                <a:ea typeface="华文宋体" panose="02010600040101010101" pitchFamily="2" charset="-122"/>
              </a:rPr>
              <a:t>段，其他寄存器默认为</a:t>
            </a:r>
            <a:r>
              <a:rPr lang="en-US" altLang="zh-CN" sz="2200" dirty="0">
                <a:solidFill>
                  <a:srgbClr val="FF0000"/>
                </a:solidFill>
                <a:latin typeface="华文宋体" panose="02010600040101010101" pitchFamily="2" charset="-122"/>
                <a:ea typeface="华文宋体" panose="02010600040101010101" pitchFamily="2" charset="-122"/>
              </a:rPr>
              <a:t>DS</a:t>
            </a:r>
            <a:r>
              <a:rPr lang="zh-CN" altLang="en-US" sz="2200" dirty="0">
                <a:solidFill>
                  <a:srgbClr val="FF0000"/>
                </a:solidFill>
                <a:latin typeface="华文宋体" panose="02010600040101010101" pitchFamily="2" charset="-122"/>
                <a:ea typeface="华文宋体" panose="02010600040101010101" pitchFamily="2" charset="-122"/>
              </a:rPr>
              <a:t>段</a:t>
            </a:r>
            <a:r>
              <a:rPr lang="zh-CN" altLang="en-US" sz="2200" dirty="0">
                <a:solidFill>
                  <a:srgbClr val="FF0066"/>
                </a:solidFill>
                <a:latin typeface="华文宋体" panose="02010600040101010101" pitchFamily="2" charset="-122"/>
                <a:ea typeface="华文宋体" panose="02010600040101010101" pitchFamily="2" charset="-122"/>
              </a:rPr>
              <a:t>。 </a:t>
            </a:r>
            <a:endParaRPr lang="en-US" altLang="zh-CN" sz="2200" dirty="0">
              <a:solidFill>
                <a:srgbClr val="FF0066"/>
              </a:solidFill>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endParaRPr lang="zh-CN" altLang="en-US" sz="2200" dirty="0">
              <a:solidFill>
                <a:srgbClr val="FF0066"/>
              </a:solidFill>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汇编格式：</a:t>
            </a:r>
            <a:r>
              <a:rPr lang="en-US" altLang="zh-CN" sz="2200" b="0" dirty="0">
                <a:latin typeface="华文宋体" panose="02010600040101010101" pitchFamily="2" charset="-122"/>
                <a:ea typeface="华文宋体" panose="02010600040101010101" pitchFamily="2" charset="-122"/>
              </a:rPr>
              <a:t>X[R]</a:t>
            </a:r>
            <a:r>
              <a:rPr lang="zh-CN" altLang="en-US" sz="2200" b="0" dirty="0">
                <a:latin typeface="华文宋体" panose="02010600040101010101" pitchFamily="2" charset="-122"/>
                <a:ea typeface="华文宋体" panose="02010600040101010101" pitchFamily="2" charset="-122"/>
              </a:rPr>
              <a:t>或</a:t>
            </a:r>
            <a:r>
              <a:rPr lang="en-US" altLang="zh-CN" sz="2200" b="0" dirty="0">
                <a:latin typeface="华文宋体" panose="02010600040101010101" pitchFamily="2" charset="-122"/>
                <a:ea typeface="华文宋体" panose="02010600040101010101" pitchFamily="2" charset="-122"/>
              </a:rPr>
              <a:t>[R+X]</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X</a:t>
            </a:r>
            <a:r>
              <a:rPr lang="zh-CN" altLang="en-US" sz="2200" b="0" dirty="0">
                <a:latin typeface="华文宋体" panose="02010600040101010101" pitchFamily="2" charset="-122"/>
                <a:ea typeface="华文宋体" panose="02010600040101010101" pitchFamily="2" charset="-122"/>
              </a:rPr>
              <a:t>表示位移量，是</a:t>
            </a:r>
            <a:r>
              <a:rPr lang="en-US" altLang="zh-CN" sz="2200" b="0" dirty="0">
                <a:latin typeface="华文宋体" panose="02010600040101010101" pitchFamily="2" charset="-122"/>
                <a:ea typeface="华文宋体" panose="02010600040101010101" pitchFamily="2" charset="-122"/>
              </a:rPr>
              <a:t>8</a:t>
            </a:r>
            <a:r>
              <a:rPr lang="zh-CN" altLang="en-US" sz="2200" b="0" dirty="0">
                <a:latin typeface="华文宋体" panose="02010600040101010101" pitchFamily="2" charset="-122"/>
                <a:ea typeface="华文宋体" panose="02010600040101010101" pitchFamily="2" charset="-122"/>
              </a:rPr>
              <a:t>位或</a:t>
            </a:r>
            <a:r>
              <a:rPr lang="en-US" altLang="zh-CN" sz="2200" b="0" dirty="0">
                <a:latin typeface="华文宋体" panose="02010600040101010101" pitchFamily="2" charset="-122"/>
                <a:ea typeface="华文宋体" panose="02010600040101010101" pitchFamily="2" charset="-122"/>
              </a:rPr>
              <a:t>16</a:t>
            </a:r>
            <a:r>
              <a:rPr lang="zh-CN" altLang="en-US" sz="2200" b="0" dirty="0">
                <a:latin typeface="华文宋体" panose="02010600040101010101" pitchFamily="2" charset="-122"/>
                <a:ea typeface="华文宋体" panose="02010600040101010101" pitchFamily="2" charset="-122"/>
              </a:rPr>
              <a:t>位有符号数）</a:t>
            </a:r>
            <a:endParaRPr lang="zh-CN" altLang="en-US" sz="22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功能：操作数存放在存储器，寄存器</a:t>
            </a:r>
            <a:r>
              <a:rPr lang="en-US" altLang="zh-CN" sz="2200" b="0" dirty="0">
                <a:latin typeface="华文宋体" panose="02010600040101010101" pitchFamily="2" charset="-122"/>
                <a:ea typeface="华文宋体" panose="02010600040101010101" pitchFamily="2" charset="-122"/>
              </a:rPr>
              <a:t>R</a:t>
            </a:r>
            <a:r>
              <a:rPr lang="zh-CN" altLang="en-US" sz="2200" b="0" dirty="0">
                <a:latin typeface="华文宋体" panose="02010600040101010101" pitchFamily="2" charset="-122"/>
                <a:ea typeface="华文宋体" panose="02010600040101010101" pitchFamily="2" charset="-122"/>
              </a:rPr>
              <a:t>的内容加位移量</a:t>
            </a:r>
            <a:r>
              <a:rPr lang="en-US" altLang="zh-CN" sz="2200" b="0" dirty="0">
                <a:latin typeface="华文宋体" panose="02010600040101010101" pitchFamily="2" charset="-122"/>
                <a:ea typeface="华文宋体" panose="02010600040101010101" pitchFamily="2" charset="-122"/>
              </a:rPr>
              <a:t>X</a:t>
            </a:r>
            <a:r>
              <a:rPr lang="zh-CN" altLang="en-US" sz="2200" b="0" dirty="0">
                <a:latin typeface="华文宋体" panose="02010600040101010101" pitchFamily="2" charset="-122"/>
                <a:ea typeface="华文宋体" panose="02010600040101010101" pitchFamily="2" charset="-122"/>
              </a:rPr>
              <a:t>为操作数的偏移地址</a:t>
            </a:r>
            <a:r>
              <a:rPr lang="en-US" altLang="zh-CN" sz="2200" b="0" dirty="0">
                <a:latin typeface="华文宋体" panose="02010600040101010101" pitchFamily="2" charset="-122"/>
                <a:ea typeface="华文宋体" panose="02010600040101010101" pitchFamily="2" charset="-122"/>
              </a:rPr>
              <a:t>EA</a:t>
            </a:r>
            <a:r>
              <a:rPr lang="zh-CN" altLang="en-US" sz="2200" b="0" dirty="0">
                <a:latin typeface="华文宋体" panose="02010600040101010101" pitchFamily="2" charset="-122"/>
                <a:ea typeface="华文宋体" panose="02010600040101010101" pitchFamily="2" charset="-122"/>
              </a:rPr>
              <a:t>。</a:t>
            </a:r>
            <a:endParaRPr lang="en-US" altLang="zh-CN" sz="22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endParaRPr lang="zh-CN" altLang="en-US" sz="22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图形表示如右：</a:t>
            </a:r>
            <a:endParaRPr lang="zh-CN" altLang="en-US" sz="2200" b="0" dirty="0">
              <a:latin typeface="华文宋体" panose="02010600040101010101" pitchFamily="2" charset="-122"/>
              <a:ea typeface="华文宋体" panose="02010600040101010101" pitchFamily="2" charset="-122"/>
            </a:endParaRPr>
          </a:p>
        </p:txBody>
      </p:sp>
      <p:grpSp>
        <p:nvGrpSpPr>
          <p:cNvPr id="129030" name="组合 129029"/>
          <p:cNvGrpSpPr/>
          <p:nvPr/>
        </p:nvGrpSpPr>
        <p:grpSpPr>
          <a:xfrm>
            <a:off x="2483768" y="4117231"/>
            <a:ext cx="6304132" cy="2624137"/>
            <a:chOff x="1872" y="2496"/>
            <a:chExt cx="3801" cy="1680"/>
          </a:xfrm>
        </p:grpSpPr>
        <p:sp>
          <p:nvSpPr>
            <p:cNvPr id="129031" name="矩形 129030"/>
            <p:cNvSpPr/>
            <p:nvPr/>
          </p:nvSpPr>
          <p:spPr>
            <a:xfrm>
              <a:off x="2544" y="3840"/>
              <a:ext cx="624" cy="336"/>
            </a:xfrm>
            <a:prstGeom prst="rect">
              <a:avLst/>
            </a:prstGeom>
            <a:noFill/>
            <a:ln w="28575" cap="flat" cmpd="sng">
              <a:solidFill>
                <a:srgbClr val="66FF33"/>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地址</a:t>
              </a:r>
              <a:endParaRPr lang="zh-CN" altLang="en-US" sz="2400" b="1" dirty="0">
                <a:latin typeface="Tahoma" panose="020B0604030504040204" pitchFamily="34" charset="0"/>
                <a:ea typeface="宋体" panose="02010600030101010101" pitchFamily="2" charset="-122"/>
              </a:endParaRPr>
            </a:p>
          </p:txBody>
        </p:sp>
        <p:sp>
          <p:nvSpPr>
            <p:cNvPr id="129032" name="矩形 129031"/>
            <p:cNvSpPr/>
            <p:nvPr/>
          </p:nvSpPr>
          <p:spPr>
            <a:xfrm>
              <a:off x="2352" y="3552"/>
              <a:ext cx="1008" cy="336"/>
            </a:xfrm>
            <a:prstGeom prst="rect">
              <a:avLst/>
            </a:prstGeom>
            <a:noFill/>
            <a:ln w="28575">
              <a:noFill/>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寄存器</a:t>
              </a:r>
              <a:endParaRPr lang="zh-CN" altLang="en-US" sz="2400" b="1">
                <a:latin typeface="Tahoma" panose="020B0604030504040204" pitchFamily="34" charset="0"/>
                <a:ea typeface="宋体" panose="02010600030101010101" pitchFamily="2" charset="-122"/>
              </a:endParaRPr>
            </a:p>
          </p:txBody>
        </p:sp>
        <p:sp>
          <p:nvSpPr>
            <p:cNvPr id="129033" name="矩形 129032"/>
            <p:cNvSpPr/>
            <p:nvPr/>
          </p:nvSpPr>
          <p:spPr>
            <a:xfrm>
              <a:off x="4896" y="3312"/>
              <a:ext cx="672" cy="336"/>
            </a:xfrm>
            <a:prstGeom prst="rect">
              <a:avLst/>
            </a:prstGeom>
            <a:noFill/>
            <a:ln w="28575" cap="flat" cmpd="sng">
              <a:solidFill>
                <a:srgbClr val="66FF33"/>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操作数</a:t>
              </a:r>
              <a:endParaRPr lang="zh-CN" altLang="en-US" sz="2400" b="1">
                <a:latin typeface="Tahoma" panose="020B0604030504040204" pitchFamily="34" charset="0"/>
                <a:ea typeface="宋体" panose="02010600030101010101" pitchFamily="2" charset="-122"/>
              </a:endParaRPr>
            </a:p>
          </p:txBody>
        </p:sp>
        <p:sp>
          <p:nvSpPr>
            <p:cNvPr id="129034" name="矩形 129033"/>
            <p:cNvSpPr/>
            <p:nvPr/>
          </p:nvSpPr>
          <p:spPr>
            <a:xfrm>
              <a:off x="4665" y="2976"/>
              <a:ext cx="1008" cy="336"/>
            </a:xfrm>
            <a:prstGeom prst="rect">
              <a:avLst/>
            </a:prstGeom>
            <a:noFill/>
            <a:ln w="28575">
              <a:noFill/>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存储器</a:t>
              </a:r>
              <a:endParaRPr lang="zh-CN" altLang="en-US" sz="2400" b="1" dirty="0">
                <a:latin typeface="Tahoma" panose="020B0604030504040204" pitchFamily="34" charset="0"/>
                <a:ea typeface="宋体" panose="02010600030101010101" pitchFamily="2" charset="-122"/>
              </a:endParaRPr>
            </a:p>
          </p:txBody>
        </p:sp>
        <p:sp>
          <p:nvSpPr>
            <p:cNvPr id="129035" name="直接连接符 129034"/>
            <p:cNvSpPr/>
            <p:nvPr/>
          </p:nvSpPr>
          <p:spPr>
            <a:xfrm>
              <a:off x="4128" y="3504"/>
              <a:ext cx="192" cy="0"/>
            </a:xfrm>
            <a:prstGeom prst="line">
              <a:avLst/>
            </a:prstGeom>
            <a:ln w="28575" cap="flat" cmpd="sng">
              <a:solidFill>
                <a:srgbClr val="66FF33"/>
              </a:solidFill>
              <a:prstDash val="solid"/>
              <a:miter/>
              <a:headEnd type="none" w="med" len="med"/>
              <a:tailEnd type="triangle" w="med" len="med"/>
            </a:ln>
          </p:spPr>
        </p:sp>
        <p:sp>
          <p:nvSpPr>
            <p:cNvPr id="129036" name="椭圆 129035"/>
            <p:cNvSpPr/>
            <p:nvPr/>
          </p:nvSpPr>
          <p:spPr>
            <a:xfrm>
              <a:off x="4320" y="3408"/>
              <a:ext cx="192" cy="192"/>
            </a:xfrm>
            <a:prstGeom prst="ellipse">
              <a:avLst/>
            </a:prstGeom>
            <a:noFill/>
            <a:ln w="28575" cap="flat" cmpd="sng">
              <a:solidFill>
                <a:srgbClr val="00FF00"/>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2400" b="1">
                  <a:latin typeface="Tahoma" panose="020B0604030504040204" pitchFamily="34" charset="0"/>
                  <a:ea typeface="宋体" panose="02010600030101010101" pitchFamily="2" charset="-122"/>
                </a:rPr>
                <a:t>＋</a:t>
              </a:r>
              <a:endParaRPr lang="zh-CN" altLang="en-US" sz="2400" b="1">
                <a:latin typeface="Tahoma" panose="020B0604030504040204" pitchFamily="34" charset="0"/>
                <a:ea typeface="宋体" panose="02010600030101010101" pitchFamily="2" charset="-122"/>
              </a:endParaRPr>
            </a:p>
          </p:txBody>
        </p:sp>
        <p:sp>
          <p:nvSpPr>
            <p:cNvPr id="129037" name="矩形 129036"/>
            <p:cNvSpPr/>
            <p:nvPr/>
          </p:nvSpPr>
          <p:spPr>
            <a:xfrm>
              <a:off x="3936" y="2688"/>
              <a:ext cx="1008" cy="336"/>
            </a:xfrm>
            <a:prstGeom prst="rect">
              <a:avLst/>
            </a:prstGeom>
            <a:noFill/>
            <a:ln w="28575">
              <a:noFill/>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段基地址</a:t>
              </a:r>
              <a:endParaRPr lang="zh-CN" altLang="en-US" sz="2400" b="1">
                <a:latin typeface="Tahoma" panose="020B0604030504040204" pitchFamily="34" charset="0"/>
                <a:ea typeface="宋体" panose="02010600030101010101" pitchFamily="2" charset="-122"/>
              </a:endParaRPr>
            </a:p>
          </p:txBody>
        </p:sp>
        <p:sp>
          <p:nvSpPr>
            <p:cNvPr id="129038" name="直接连接符 129037"/>
            <p:cNvSpPr/>
            <p:nvPr/>
          </p:nvSpPr>
          <p:spPr>
            <a:xfrm>
              <a:off x="4416" y="3072"/>
              <a:ext cx="0" cy="336"/>
            </a:xfrm>
            <a:prstGeom prst="line">
              <a:avLst/>
            </a:prstGeom>
            <a:ln w="28575" cap="flat" cmpd="sng">
              <a:solidFill>
                <a:srgbClr val="66FF33"/>
              </a:solidFill>
              <a:prstDash val="solid"/>
              <a:miter/>
              <a:headEnd type="none" w="med" len="med"/>
              <a:tailEnd type="triangle" w="med" len="med"/>
            </a:ln>
          </p:spPr>
        </p:sp>
        <p:sp>
          <p:nvSpPr>
            <p:cNvPr id="129039" name="直接连接符 129038"/>
            <p:cNvSpPr/>
            <p:nvPr/>
          </p:nvSpPr>
          <p:spPr>
            <a:xfrm>
              <a:off x="4560" y="3504"/>
              <a:ext cx="336" cy="0"/>
            </a:xfrm>
            <a:prstGeom prst="line">
              <a:avLst/>
            </a:prstGeom>
            <a:ln w="28575" cap="flat" cmpd="sng">
              <a:solidFill>
                <a:srgbClr val="66FF33"/>
              </a:solidFill>
              <a:prstDash val="solid"/>
              <a:miter/>
              <a:headEnd type="none" w="med" len="med"/>
              <a:tailEnd type="triangle" w="med" len="med"/>
            </a:ln>
          </p:spPr>
        </p:sp>
        <p:grpSp>
          <p:nvGrpSpPr>
            <p:cNvPr id="129040" name="组合 129039"/>
            <p:cNvGrpSpPr/>
            <p:nvPr/>
          </p:nvGrpSpPr>
          <p:grpSpPr>
            <a:xfrm>
              <a:off x="1872" y="2496"/>
              <a:ext cx="1776" cy="672"/>
              <a:chOff x="1776" y="3120"/>
              <a:chExt cx="1008" cy="672"/>
            </a:xfrm>
          </p:grpSpPr>
          <p:sp>
            <p:nvSpPr>
              <p:cNvPr id="129041" name="矩形 129040"/>
              <p:cNvSpPr/>
              <p:nvPr/>
            </p:nvSpPr>
            <p:spPr>
              <a:xfrm>
                <a:off x="1776" y="3456"/>
                <a:ext cx="1008" cy="336"/>
              </a:xfrm>
              <a:prstGeom prst="rect">
                <a:avLst/>
              </a:prstGeom>
              <a:noFill/>
              <a:ln w="28575" cap="flat" cmpd="sng">
                <a:solidFill>
                  <a:srgbClr val="66FF33"/>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1800" b="1" dirty="0">
                    <a:latin typeface="Tahoma" panose="020B0604030504040204" pitchFamily="34" charset="0"/>
                    <a:ea typeface="宋体" panose="02010600030101010101" pitchFamily="2" charset="-122"/>
                  </a:rPr>
                  <a:t>基址或变址寄存器  位移量</a:t>
                </a:r>
                <a:endParaRPr lang="zh-CN" altLang="en-US" sz="1800" b="1" dirty="0">
                  <a:latin typeface="Tahoma" panose="020B0604030504040204" pitchFamily="34" charset="0"/>
                  <a:ea typeface="宋体" panose="02010600030101010101" pitchFamily="2" charset="-122"/>
                </a:endParaRPr>
              </a:p>
            </p:txBody>
          </p:sp>
          <p:sp>
            <p:nvSpPr>
              <p:cNvPr id="129042" name="矩形 129041"/>
              <p:cNvSpPr/>
              <p:nvPr/>
            </p:nvSpPr>
            <p:spPr>
              <a:xfrm>
                <a:off x="1776" y="3120"/>
                <a:ext cx="1008" cy="336"/>
              </a:xfrm>
              <a:prstGeom prst="rect">
                <a:avLst/>
              </a:prstGeom>
              <a:noFill/>
              <a:ln w="28575" cap="flat" cmpd="sng">
                <a:solidFill>
                  <a:srgbClr val="66FF33"/>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指令</a:t>
                </a:r>
                <a:endParaRPr lang="zh-CN" altLang="en-US" sz="2400" b="1">
                  <a:latin typeface="Tahoma" panose="020B0604030504040204" pitchFamily="34" charset="0"/>
                  <a:ea typeface="宋体" panose="02010600030101010101" pitchFamily="2" charset="-122"/>
                </a:endParaRPr>
              </a:p>
            </p:txBody>
          </p:sp>
        </p:grpSp>
        <p:sp>
          <p:nvSpPr>
            <p:cNvPr id="129043" name="直接连接符 129042"/>
            <p:cNvSpPr/>
            <p:nvPr/>
          </p:nvSpPr>
          <p:spPr>
            <a:xfrm>
              <a:off x="2208" y="4032"/>
              <a:ext cx="336" cy="0"/>
            </a:xfrm>
            <a:prstGeom prst="line">
              <a:avLst/>
            </a:prstGeom>
            <a:ln w="28575" cap="flat" cmpd="sng">
              <a:solidFill>
                <a:srgbClr val="66FF33"/>
              </a:solidFill>
              <a:prstDash val="solid"/>
              <a:miter/>
              <a:headEnd type="none" w="med" len="med"/>
              <a:tailEnd type="triangle" w="med" len="med"/>
            </a:ln>
          </p:spPr>
        </p:sp>
        <p:sp>
          <p:nvSpPr>
            <p:cNvPr id="129044" name="椭圆 129043"/>
            <p:cNvSpPr/>
            <p:nvPr/>
          </p:nvSpPr>
          <p:spPr>
            <a:xfrm>
              <a:off x="3936" y="3408"/>
              <a:ext cx="192" cy="192"/>
            </a:xfrm>
            <a:prstGeom prst="ellipse">
              <a:avLst/>
            </a:prstGeom>
            <a:noFill/>
            <a:ln w="28575" cap="flat" cmpd="sng">
              <a:solidFill>
                <a:srgbClr val="00FF00"/>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2400" b="1">
                  <a:latin typeface="Tahoma" panose="020B0604030504040204" pitchFamily="34" charset="0"/>
                  <a:ea typeface="宋体" panose="02010600030101010101" pitchFamily="2" charset="-122"/>
                </a:rPr>
                <a:t>＋</a:t>
              </a:r>
              <a:endParaRPr lang="zh-CN" altLang="en-US" sz="2400" b="1">
                <a:latin typeface="Tahoma" panose="020B0604030504040204" pitchFamily="34" charset="0"/>
                <a:ea typeface="宋体" panose="02010600030101010101" pitchFamily="2" charset="-122"/>
              </a:endParaRPr>
            </a:p>
          </p:txBody>
        </p:sp>
        <p:sp>
          <p:nvSpPr>
            <p:cNvPr id="129045" name="直接连接符 129044"/>
            <p:cNvSpPr/>
            <p:nvPr/>
          </p:nvSpPr>
          <p:spPr>
            <a:xfrm>
              <a:off x="3120" y="2832"/>
              <a:ext cx="0" cy="336"/>
            </a:xfrm>
            <a:prstGeom prst="line">
              <a:avLst/>
            </a:prstGeom>
            <a:ln w="28575" cap="flat" cmpd="sng">
              <a:solidFill>
                <a:srgbClr val="66FF33"/>
              </a:solidFill>
              <a:prstDash val="solid"/>
              <a:miter/>
              <a:headEnd type="none" w="med" len="med"/>
              <a:tailEnd type="none" w="med" len="med"/>
            </a:ln>
          </p:spPr>
        </p:sp>
        <p:sp>
          <p:nvSpPr>
            <p:cNvPr id="129046" name="直接连接符 129045"/>
            <p:cNvSpPr/>
            <p:nvPr/>
          </p:nvSpPr>
          <p:spPr>
            <a:xfrm>
              <a:off x="2208" y="3168"/>
              <a:ext cx="0" cy="864"/>
            </a:xfrm>
            <a:prstGeom prst="line">
              <a:avLst/>
            </a:prstGeom>
            <a:ln w="28575" cap="flat" cmpd="sng">
              <a:solidFill>
                <a:srgbClr val="66FF33"/>
              </a:solidFill>
              <a:prstDash val="solid"/>
              <a:miter/>
              <a:headEnd type="none" w="med" len="med"/>
              <a:tailEnd type="none" w="med" len="med"/>
            </a:ln>
          </p:spPr>
        </p:sp>
        <p:sp>
          <p:nvSpPr>
            <p:cNvPr id="129047" name="直接连接符 129046"/>
            <p:cNvSpPr/>
            <p:nvPr/>
          </p:nvSpPr>
          <p:spPr>
            <a:xfrm>
              <a:off x="3168" y="4032"/>
              <a:ext cx="864" cy="0"/>
            </a:xfrm>
            <a:prstGeom prst="line">
              <a:avLst/>
            </a:prstGeom>
            <a:ln w="28575" cap="flat" cmpd="sng">
              <a:solidFill>
                <a:srgbClr val="66FF33"/>
              </a:solidFill>
              <a:prstDash val="solid"/>
              <a:miter/>
              <a:headEnd type="none" w="med" len="med"/>
              <a:tailEnd type="none" w="med" len="med"/>
            </a:ln>
          </p:spPr>
        </p:sp>
        <p:sp>
          <p:nvSpPr>
            <p:cNvPr id="129048" name="直接连接符 129047"/>
            <p:cNvSpPr/>
            <p:nvPr/>
          </p:nvSpPr>
          <p:spPr>
            <a:xfrm flipV="1">
              <a:off x="4032" y="3600"/>
              <a:ext cx="0" cy="432"/>
            </a:xfrm>
            <a:prstGeom prst="line">
              <a:avLst/>
            </a:prstGeom>
            <a:ln w="28575" cap="flat" cmpd="sng">
              <a:solidFill>
                <a:srgbClr val="66FF33"/>
              </a:solidFill>
              <a:prstDash val="solid"/>
              <a:miter/>
              <a:headEnd type="none" w="med" len="med"/>
              <a:tailEnd type="triangle" w="med" len="med"/>
            </a:ln>
          </p:spPr>
        </p:sp>
        <p:sp>
          <p:nvSpPr>
            <p:cNvPr id="129049" name="直接连接符 129048"/>
            <p:cNvSpPr/>
            <p:nvPr/>
          </p:nvSpPr>
          <p:spPr>
            <a:xfrm>
              <a:off x="3648" y="2976"/>
              <a:ext cx="384" cy="0"/>
            </a:xfrm>
            <a:prstGeom prst="line">
              <a:avLst/>
            </a:prstGeom>
            <a:ln w="28575" cap="flat" cmpd="sng">
              <a:solidFill>
                <a:srgbClr val="66FF33"/>
              </a:solidFill>
              <a:prstDash val="solid"/>
              <a:miter/>
              <a:headEnd type="none" w="med" len="med"/>
              <a:tailEnd type="none" w="med" len="med"/>
            </a:ln>
          </p:spPr>
        </p:sp>
        <p:sp>
          <p:nvSpPr>
            <p:cNvPr id="129050" name="直接连接符 129049"/>
            <p:cNvSpPr/>
            <p:nvPr/>
          </p:nvSpPr>
          <p:spPr>
            <a:xfrm>
              <a:off x="4032" y="2976"/>
              <a:ext cx="0" cy="432"/>
            </a:xfrm>
            <a:prstGeom prst="line">
              <a:avLst/>
            </a:prstGeom>
            <a:ln w="28575" cap="flat" cmpd="sng">
              <a:solidFill>
                <a:srgbClr val="66FF33"/>
              </a:solidFill>
              <a:prstDash val="solid"/>
              <a:miter/>
              <a:headEnd type="none" w="med" len="med"/>
              <a:tailEnd type="triangle" w="med" len="med"/>
            </a:ln>
          </p:spPr>
        </p:sp>
        <p:sp>
          <p:nvSpPr>
            <p:cNvPr id="129051" name="文本框 129050"/>
            <p:cNvSpPr txBox="1"/>
            <p:nvPr/>
          </p:nvSpPr>
          <p:spPr>
            <a:xfrm>
              <a:off x="3744" y="3216"/>
              <a:ext cx="384" cy="237"/>
            </a:xfrm>
            <a:prstGeom prst="rect">
              <a:avLst/>
            </a:prstGeom>
            <a:noFill/>
            <a:ln w="9525">
              <a:noFill/>
            </a:ln>
          </p:spPr>
          <p:txBody>
            <a:bodyPr wrap="none" lIns="522471" tIns="261237" rIns="522471" bIns="261237" anchor="ctr"/>
            <a:lstStyle/>
            <a:p>
              <a:pPr defTabSz="1089025"/>
              <a:r>
                <a:rPr lang="en-US" altLang="zh-CN" sz="2100" b="1">
                  <a:latin typeface="Times New Roman" panose="02020603050405020304" pitchFamily="18" charset="0"/>
                  <a:ea typeface="宋体" panose="02010600030101010101" pitchFamily="2" charset="-122"/>
                </a:rPr>
                <a:t>EA</a:t>
              </a:r>
              <a:endParaRPr lang="en-US" altLang="zh-CN" sz="2100" b="1">
                <a:latin typeface="Times New Roman" panose="02020603050405020304" pitchFamily="18" charset="0"/>
                <a:ea typeface="宋体" panose="02010600030101010101" pitchFamily="2" charset="-122"/>
              </a:endParaRPr>
            </a:p>
          </p:txBody>
        </p:sp>
      </p:grpSp>
      <p:sp>
        <p:nvSpPr>
          <p:cNvPr id="3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431540" y="1018332"/>
            <a:ext cx="3888432" cy="1554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lvl="2" indent="-914400" algn="just">
              <a:spcAft>
                <a:spcPts val="600"/>
              </a:spcAft>
            </a:pPr>
            <a:r>
              <a:rPr lang="zh-CN" altLang="en-US" sz="2000" b="0" dirty="0">
                <a:ea typeface="楷体_GB2312" pitchFamily="49" charset="-122"/>
              </a:rPr>
              <a:t>如</a:t>
            </a:r>
            <a:r>
              <a:rPr lang="en-US" altLang="zh-CN" sz="2000" b="0" dirty="0">
                <a:ea typeface="楷体_GB2312" pitchFamily="49" charset="-122"/>
              </a:rPr>
              <a:t>: 	MOV   AL,  </a:t>
            </a:r>
            <a:r>
              <a:rPr lang="en-US" altLang="zh-CN" sz="2000" b="0" dirty="0">
                <a:solidFill>
                  <a:srgbClr val="FF0000"/>
                </a:solidFill>
                <a:ea typeface="楷体_GB2312" pitchFamily="49" charset="-122"/>
              </a:rPr>
              <a:t>[ BX +10H]</a:t>
            </a:r>
            <a:endParaRPr lang="en-US" altLang="zh-CN" sz="2000" b="0" dirty="0">
              <a:solidFill>
                <a:srgbClr val="FF0000"/>
              </a:solidFill>
              <a:ea typeface="楷体_GB2312" pitchFamily="49" charset="-122"/>
            </a:endParaRPr>
          </a:p>
          <a:p>
            <a:pPr marL="914400" lvl="4" indent="-558800" algn="just">
              <a:spcAft>
                <a:spcPts val="600"/>
              </a:spcAft>
            </a:pPr>
            <a:r>
              <a:rPr lang="en-US" altLang="zh-CN" sz="2000" b="0" dirty="0">
                <a:ea typeface="楷体_GB2312" pitchFamily="49" charset="-122"/>
              </a:rPr>
              <a:t>	MOV   AH,  </a:t>
            </a:r>
            <a:r>
              <a:rPr lang="en-US" altLang="zh-CN" sz="2000" b="0" dirty="0">
                <a:solidFill>
                  <a:srgbClr val="FF0000"/>
                </a:solidFill>
                <a:ea typeface="楷体_GB2312" pitchFamily="49" charset="-122"/>
              </a:rPr>
              <a:t>[ DI+20H ]</a:t>
            </a:r>
            <a:endParaRPr lang="en-US" altLang="zh-CN" sz="2000" b="0" dirty="0">
              <a:solidFill>
                <a:srgbClr val="FF0000"/>
              </a:solidFill>
              <a:ea typeface="楷体_GB2312" pitchFamily="49" charset="-122"/>
            </a:endParaRPr>
          </a:p>
          <a:p>
            <a:pPr marL="914400" lvl="4" indent="-558800" algn="just">
              <a:spcAft>
                <a:spcPts val="600"/>
              </a:spcAft>
            </a:pPr>
            <a:r>
              <a:rPr lang="en-US" altLang="zh-CN" sz="2000" b="0" dirty="0">
                <a:ea typeface="楷体_GB2312" pitchFamily="49" charset="-122"/>
              </a:rPr>
              <a:t>	MOV   DL,  </a:t>
            </a:r>
            <a:r>
              <a:rPr lang="en-US" altLang="zh-CN" sz="2000" b="0" dirty="0">
                <a:solidFill>
                  <a:srgbClr val="FF0000"/>
                </a:solidFill>
                <a:ea typeface="楷体_GB2312" pitchFamily="49" charset="-122"/>
              </a:rPr>
              <a:t>30H [ SI ]</a:t>
            </a:r>
            <a:endParaRPr lang="en-US" altLang="zh-CN" sz="2000" b="0" dirty="0">
              <a:solidFill>
                <a:srgbClr val="FF0000"/>
              </a:solidFill>
              <a:ea typeface="楷体_GB2312" pitchFamily="49" charset="-122"/>
            </a:endParaRPr>
          </a:p>
          <a:p>
            <a:pPr marL="914400" lvl="4" indent="-558800" algn="just">
              <a:spcAft>
                <a:spcPts val="600"/>
              </a:spcAft>
            </a:pPr>
            <a:r>
              <a:rPr lang="en-US" altLang="zh-CN" sz="2000" b="0" dirty="0">
                <a:ea typeface="楷体_GB2312" pitchFamily="49" charset="-122"/>
              </a:rPr>
              <a:t>	MOV   DH,  </a:t>
            </a:r>
            <a:r>
              <a:rPr lang="en-US" altLang="zh-CN" sz="2000" b="0" dirty="0">
                <a:solidFill>
                  <a:srgbClr val="FF0000"/>
                </a:solidFill>
                <a:ea typeface="楷体_GB2312" pitchFamily="49" charset="-122"/>
              </a:rPr>
              <a:t>40H [ BP ]</a:t>
            </a:r>
            <a:endParaRPr lang="en-US" altLang="zh-CN" sz="2000" b="0" dirty="0">
              <a:solidFill>
                <a:srgbClr val="FF0000"/>
              </a:solidFill>
              <a:ea typeface="楷体_GB2312" pitchFamily="49" charset="-122"/>
            </a:endParaRPr>
          </a:p>
        </p:txBody>
      </p:sp>
      <p:sp>
        <p:nvSpPr>
          <p:cNvPr id="4" name="Text Box 2"/>
          <p:cNvSpPr txBox="1">
            <a:spLocks noChangeArrowheads="1"/>
          </p:cNvSpPr>
          <p:nvPr/>
        </p:nvSpPr>
        <p:spPr bwMode="auto">
          <a:xfrm>
            <a:off x="431540" y="2672916"/>
            <a:ext cx="4561148" cy="1938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spcAft>
                <a:spcPts val="600"/>
              </a:spcAft>
            </a:pPr>
            <a:r>
              <a:rPr lang="zh-CN" altLang="en-US" sz="2000" b="0" dirty="0">
                <a:solidFill>
                  <a:srgbClr val="0000FF"/>
                </a:solidFill>
                <a:ea typeface="楷体_GB2312" pitchFamily="49" charset="-122"/>
              </a:rPr>
              <a:t>例：</a:t>
            </a:r>
            <a:r>
              <a:rPr lang="zh-CN" altLang="en-US" sz="2000" b="0" dirty="0">
                <a:ea typeface="楷体_GB2312" pitchFamily="49" charset="-122"/>
              </a:rPr>
              <a:t> </a:t>
            </a:r>
            <a:r>
              <a:rPr lang="en-US" altLang="zh-CN" sz="2000" b="0" dirty="0">
                <a:ea typeface="楷体_GB2312" pitchFamily="49" charset="-122"/>
              </a:rPr>
              <a:t>MOV  AX </a:t>
            </a:r>
            <a:r>
              <a:rPr lang="zh-CN" altLang="en-US" sz="2000" b="0" dirty="0">
                <a:ea typeface="楷体_GB2312" pitchFamily="49" charset="-122"/>
              </a:rPr>
              <a:t>，</a:t>
            </a:r>
            <a:r>
              <a:rPr lang="en-US" altLang="zh-CN" sz="2000" b="0" dirty="0">
                <a:solidFill>
                  <a:srgbClr val="FF0000"/>
                </a:solidFill>
                <a:ea typeface="楷体_GB2312" pitchFamily="49" charset="-122"/>
              </a:rPr>
              <a:t>60H [ BP ]</a:t>
            </a:r>
            <a:r>
              <a:rPr lang="en-US" altLang="zh-CN" sz="2000" b="0" dirty="0">
                <a:ea typeface="楷体_GB2312" pitchFamily="49" charset="-122"/>
              </a:rPr>
              <a:t>  </a:t>
            </a:r>
            <a:endParaRPr lang="en-US" altLang="zh-CN" sz="2000" b="0" dirty="0">
              <a:ea typeface="楷体_GB2312" pitchFamily="49" charset="-122"/>
            </a:endParaRPr>
          </a:p>
          <a:p>
            <a:pPr algn="just">
              <a:spcAft>
                <a:spcPts val="600"/>
              </a:spcAft>
            </a:pPr>
            <a:r>
              <a:rPr lang="en-US" altLang="zh-CN" sz="2000" b="0" dirty="0">
                <a:ea typeface="楷体_GB2312" pitchFamily="49" charset="-122"/>
              </a:rPr>
              <a:t>      </a:t>
            </a:r>
            <a:r>
              <a:rPr lang="zh-CN" altLang="en-US" sz="2000" b="0" dirty="0">
                <a:ea typeface="楷体_GB2312" pitchFamily="49" charset="-122"/>
              </a:rPr>
              <a:t>若（</a:t>
            </a:r>
            <a:r>
              <a:rPr lang="en-US" altLang="zh-CN" sz="2000" b="0" dirty="0">
                <a:ea typeface="楷体_GB2312" pitchFamily="49" charset="-122"/>
              </a:rPr>
              <a:t>DS</a:t>
            </a:r>
            <a:r>
              <a:rPr lang="zh-CN" altLang="en-US" sz="2000" b="0" dirty="0">
                <a:ea typeface="楷体_GB2312" pitchFamily="49" charset="-122"/>
              </a:rPr>
              <a:t>）</a:t>
            </a:r>
            <a:r>
              <a:rPr lang="en-US" altLang="zh-CN" sz="2000" b="0" dirty="0">
                <a:ea typeface="楷体_GB2312" pitchFamily="49" charset="-122"/>
              </a:rPr>
              <a:t>=2000H</a:t>
            </a:r>
            <a:r>
              <a:rPr lang="zh-CN" altLang="en-US" sz="2000" b="0" dirty="0">
                <a:ea typeface="楷体_GB2312" pitchFamily="49" charset="-122"/>
              </a:rPr>
              <a:t>， </a:t>
            </a:r>
            <a:r>
              <a:rPr lang="en-US" altLang="zh-CN" sz="2000" b="0" dirty="0">
                <a:ea typeface="楷体_GB2312" pitchFamily="49" charset="-122"/>
              </a:rPr>
              <a:t>( SS ) = 3000H</a:t>
            </a:r>
            <a:endParaRPr lang="en-US" altLang="zh-CN" sz="2000" b="0" dirty="0">
              <a:ea typeface="楷体_GB2312" pitchFamily="49" charset="-122"/>
            </a:endParaRPr>
          </a:p>
          <a:p>
            <a:pPr algn="just">
              <a:spcAft>
                <a:spcPts val="600"/>
              </a:spcAft>
            </a:pPr>
            <a:r>
              <a:rPr lang="en-US" altLang="zh-CN" sz="2000" b="0" dirty="0">
                <a:ea typeface="楷体_GB2312" pitchFamily="49" charset="-122"/>
              </a:rPr>
              <a:t>           ( BP ) = 200H   </a:t>
            </a:r>
            <a:endParaRPr lang="en-US" altLang="zh-CN" sz="2000" b="0" dirty="0">
              <a:ea typeface="楷体_GB2312" pitchFamily="49" charset="-122"/>
            </a:endParaRPr>
          </a:p>
          <a:p>
            <a:pPr algn="just">
              <a:spcAft>
                <a:spcPts val="600"/>
              </a:spcAft>
            </a:pPr>
            <a:r>
              <a:rPr lang="en-US" altLang="zh-CN" sz="2000" b="0" dirty="0">
                <a:ea typeface="楷体_GB2312" pitchFamily="49" charset="-122"/>
              </a:rPr>
              <a:t>     </a:t>
            </a:r>
            <a:endParaRPr lang="en-US" altLang="zh-CN" sz="2000" b="0" dirty="0">
              <a:ea typeface="楷体_GB2312" pitchFamily="49" charset="-122"/>
            </a:endParaRPr>
          </a:p>
          <a:p>
            <a:pPr algn="just">
              <a:spcAft>
                <a:spcPts val="600"/>
              </a:spcAft>
            </a:pPr>
            <a:r>
              <a:rPr lang="en-US" altLang="zh-CN" sz="2000" b="0" dirty="0">
                <a:ea typeface="楷体_GB2312" pitchFamily="49" charset="-122"/>
              </a:rPr>
              <a:t>   </a:t>
            </a:r>
            <a:r>
              <a:rPr lang="zh-CN" altLang="en-US" sz="2000" b="0" dirty="0">
                <a:ea typeface="楷体_GB2312" pitchFamily="49" charset="-122"/>
              </a:rPr>
              <a:t>则内存操作数的物理地址为？</a:t>
            </a:r>
            <a:endParaRPr lang="zh-CN" altLang="en-US" sz="2000" b="0" dirty="0">
              <a:ea typeface="楷体_GB2312" pitchFamily="49" charset="-122"/>
            </a:endParaRPr>
          </a:p>
        </p:txBody>
      </p:sp>
      <p:graphicFrame>
        <p:nvGraphicFramePr>
          <p:cNvPr id="2" name="对象 1"/>
          <p:cNvGraphicFramePr>
            <a:graphicFrameLocks noChangeAspect="1"/>
          </p:cNvGraphicFramePr>
          <p:nvPr/>
        </p:nvGraphicFramePr>
        <p:xfrm>
          <a:off x="4824028" y="1520788"/>
          <a:ext cx="3663950" cy="4008438"/>
        </p:xfrm>
        <a:graphic>
          <a:graphicData uri="http://schemas.openxmlformats.org/presentationml/2006/ole">
            <mc:AlternateContent xmlns:mc="http://schemas.openxmlformats.org/markup-compatibility/2006">
              <mc:Choice xmlns:v="urn:schemas-microsoft-com:vml" Requires="v">
                <p:oleObj spid="_x0000_s7278" name="文档" r:id="rId1" imgW="5803265" imgH="5879465" progId="Word.Document.8">
                  <p:embed/>
                </p:oleObj>
              </mc:Choice>
              <mc:Fallback>
                <p:oleObj name="文档" r:id="rId1" imgW="5803265" imgH="5879465" progId="Word.Document.8">
                  <p:embed/>
                  <p:pic>
                    <p:nvPicPr>
                      <p:cNvPr id="0" name="图片 72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028" y="1520788"/>
                        <a:ext cx="3663950" cy="400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3" name="矩形 2"/>
          <p:cNvSpPr/>
          <p:nvPr/>
        </p:nvSpPr>
        <p:spPr>
          <a:xfrm>
            <a:off x="539552" y="4595379"/>
            <a:ext cx="4572000" cy="2000548"/>
          </a:xfrm>
          <a:prstGeom prst="rect">
            <a:avLst/>
          </a:prstGeom>
        </p:spPr>
        <p:txBody>
          <a:bodyPr>
            <a:spAutoFit/>
          </a:bodyPr>
          <a:lstStyle/>
          <a:p>
            <a:pPr algn="just">
              <a:spcAft>
                <a:spcPts val="600"/>
              </a:spcAft>
            </a:pPr>
            <a:r>
              <a:rPr lang="zh-CN" altLang="en-US" b="0" dirty="0">
                <a:ea typeface="楷体_GB2312" pitchFamily="49" charset="-122"/>
              </a:rPr>
              <a:t> </a:t>
            </a:r>
            <a:r>
              <a:rPr lang="en-US" altLang="zh-CN" sz="2000" b="0" dirty="0">
                <a:solidFill>
                  <a:srgbClr val="FF0000"/>
                </a:solidFill>
                <a:ea typeface="楷体_GB2312" pitchFamily="49" charset="-122"/>
              </a:rPr>
              <a:t>PA = ( SS )×10H + ( BP ) + 60H       </a:t>
            </a:r>
            <a:endParaRPr lang="en-US" altLang="zh-CN" sz="2000" b="0" dirty="0">
              <a:solidFill>
                <a:srgbClr val="FF0000"/>
              </a:solidFill>
              <a:ea typeface="楷体_GB2312" pitchFamily="49" charset="-122"/>
            </a:endParaRPr>
          </a:p>
          <a:p>
            <a:pPr algn="just">
              <a:spcAft>
                <a:spcPts val="600"/>
              </a:spcAft>
            </a:pPr>
            <a:r>
              <a:rPr lang="en-US" altLang="zh-CN" sz="2000" b="0" dirty="0">
                <a:solidFill>
                  <a:srgbClr val="FF0000"/>
                </a:solidFill>
                <a:ea typeface="楷体_GB2312" pitchFamily="49" charset="-122"/>
              </a:rPr>
              <a:t>           = 30260H                               </a:t>
            </a:r>
            <a:endParaRPr lang="en-US" altLang="zh-CN" sz="2000" b="0" dirty="0">
              <a:solidFill>
                <a:srgbClr val="FF0000"/>
              </a:solidFill>
              <a:ea typeface="楷体_GB2312" pitchFamily="49" charset="-122"/>
            </a:endParaRPr>
          </a:p>
          <a:p>
            <a:pPr algn="just">
              <a:spcAft>
                <a:spcPts val="600"/>
              </a:spcAft>
            </a:pPr>
            <a:r>
              <a:rPr lang="en-US" altLang="zh-CN" sz="2000" b="0" dirty="0">
                <a:solidFill>
                  <a:srgbClr val="FF0000"/>
                </a:solidFill>
                <a:ea typeface="楷体_GB2312" pitchFamily="49" charset="-122"/>
              </a:rPr>
              <a:t> </a:t>
            </a:r>
            <a:endParaRPr lang="en-US" altLang="zh-CN" sz="2000" b="0" dirty="0">
              <a:solidFill>
                <a:srgbClr val="FF0000"/>
              </a:solidFill>
              <a:ea typeface="楷体_GB2312" pitchFamily="49" charset="-122"/>
            </a:endParaRPr>
          </a:p>
          <a:p>
            <a:pPr algn="just">
              <a:spcAft>
                <a:spcPts val="600"/>
              </a:spcAft>
            </a:pPr>
            <a:r>
              <a:rPr lang="en-US" altLang="zh-CN" sz="2000" b="0" dirty="0">
                <a:solidFill>
                  <a:srgbClr val="FF0000"/>
                </a:solidFill>
                <a:ea typeface="楷体_GB2312" pitchFamily="49" charset="-122"/>
              </a:rPr>
              <a:t>   </a:t>
            </a:r>
            <a:r>
              <a:rPr lang="zh-CN" altLang="en-US" sz="2000" b="0" dirty="0">
                <a:solidFill>
                  <a:srgbClr val="FF0000"/>
                </a:solidFill>
                <a:ea typeface="楷体_GB2312" pitchFamily="49" charset="-122"/>
              </a:rPr>
              <a:t>指令执行后：</a:t>
            </a:r>
            <a:endParaRPr lang="zh-CN" altLang="en-US" sz="2000" b="0" dirty="0">
              <a:solidFill>
                <a:srgbClr val="FF0000"/>
              </a:solidFill>
              <a:ea typeface="楷体_GB2312" pitchFamily="49" charset="-122"/>
            </a:endParaRPr>
          </a:p>
          <a:p>
            <a:pPr algn="just">
              <a:spcAft>
                <a:spcPts val="600"/>
              </a:spcAft>
            </a:pPr>
            <a:r>
              <a:rPr lang="zh-CN" altLang="en-US" sz="2000" b="0" dirty="0">
                <a:solidFill>
                  <a:srgbClr val="FF0000"/>
                </a:solidFill>
                <a:ea typeface="楷体_GB2312" pitchFamily="49" charset="-122"/>
              </a:rPr>
              <a:t>   </a:t>
            </a:r>
            <a:r>
              <a:rPr lang="en-US" altLang="zh-CN" sz="2000" b="0" dirty="0">
                <a:solidFill>
                  <a:srgbClr val="FF0000"/>
                </a:solidFill>
                <a:ea typeface="楷体_GB2312" pitchFamily="49" charset="-122"/>
              </a:rPr>
              <a:t>(AX) = (30260H) = 0ABCH  </a:t>
            </a:r>
            <a:endParaRPr lang="zh-CN" altLang="en-US" sz="20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文本框 130051"/>
          <p:cNvSpPr txBox="1"/>
          <p:nvPr/>
        </p:nvSpPr>
        <p:spPr>
          <a:xfrm>
            <a:off x="346594" y="983240"/>
            <a:ext cx="8568444" cy="1094798"/>
          </a:xfrm>
          <a:prstGeom prst="rect">
            <a:avLst/>
          </a:prstGeom>
          <a:solidFill>
            <a:srgbClr val="CCFFFF"/>
          </a:solidFill>
          <a:ln w="9525">
            <a:noFill/>
          </a:ln>
        </p:spPr>
        <p:txBody>
          <a:bodyPr wrap="square" lIns="108850" tIns="54425" rIns="108850" bIns="54425">
            <a:spAutoFit/>
          </a:bodyPr>
          <a:lstStyle/>
          <a:p>
            <a:pPr eaLnBrk="0" hangingPunct="0">
              <a:spcBef>
                <a:spcPct val="0"/>
              </a:spcBef>
            </a:pPr>
            <a:r>
              <a:rPr lang="zh-CN" altLang="en-US" sz="2000" b="0" dirty="0" smtClean="0">
                <a:latin typeface="华文宋体" panose="02010600040101010101" pitchFamily="2" charset="-122"/>
                <a:ea typeface="华文宋体" panose="02010600040101010101" pitchFamily="2" charset="-122"/>
              </a:rPr>
              <a:t>【例】</a:t>
            </a:r>
            <a:r>
              <a:rPr lang="zh-CN" altLang="en-US" sz="2000" b="0" dirty="0">
                <a:latin typeface="华文宋体" panose="02010600040101010101" pitchFamily="2" charset="-122"/>
                <a:ea typeface="华文宋体" panose="02010600040101010101" pitchFamily="2" charset="-122"/>
              </a:rPr>
              <a:t>假设指令：</a:t>
            </a:r>
            <a:r>
              <a:rPr lang="en-US" altLang="zh-CN" sz="2000" b="0" dirty="0">
                <a:latin typeface="华文宋体" panose="02010600040101010101" pitchFamily="2" charset="-122"/>
                <a:ea typeface="华文宋体" panose="02010600040101010101" pitchFamily="2" charset="-122"/>
              </a:rPr>
              <a:t>MOV BX, [SI+100H]</a:t>
            </a:r>
            <a:r>
              <a:rPr lang="zh-CN" altLang="en-US" sz="2000" b="0" dirty="0">
                <a:latin typeface="华文宋体" panose="02010600040101010101" pitchFamily="2" charset="-122"/>
                <a:ea typeface="华文宋体" panose="02010600040101010101" pitchFamily="2" charset="-122"/>
              </a:rPr>
              <a:t>，在执行它时，（</a:t>
            </a:r>
            <a:r>
              <a:rPr lang="en-US" altLang="zh-CN" sz="2000" b="0" dirty="0">
                <a:latin typeface="华文宋体" panose="02010600040101010101" pitchFamily="2" charset="-122"/>
                <a:ea typeface="华文宋体" panose="02010600040101010101" pitchFamily="2" charset="-122"/>
              </a:rPr>
              <a:t>DS</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=1000H</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SI</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=2345H</a:t>
            </a:r>
            <a:r>
              <a:rPr lang="zh-CN" altLang="en-US" sz="2000" b="0" dirty="0">
                <a:latin typeface="华文宋体" panose="02010600040101010101" pitchFamily="2" charset="-122"/>
                <a:ea typeface="华文宋体" panose="02010600040101010101" pitchFamily="2" charset="-122"/>
              </a:rPr>
              <a:t>，内存单元</a:t>
            </a:r>
            <a:r>
              <a:rPr lang="en-US" altLang="zh-CN" sz="2000" b="0" dirty="0">
                <a:latin typeface="华文宋体" panose="02010600040101010101" pitchFamily="2" charset="-122"/>
                <a:ea typeface="华文宋体" panose="02010600040101010101" pitchFamily="2" charset="-122"/>
              </a:rPr>
              <a:t>12445H</a:t>
            </a:r>
            <a:r>
              <a:rPr lang="zh-CN" altLang="en-US" sz="2000" b="0" dirty="0">
                <a:latin typeface="华文宋体" panose="02010600040101010101" pitchFamily="2" charset="-122"/>
                <a:ea typeface="华文宋体" panose="02010600040101010101" pitchFamily="2" charset="-122"/>
              </a:rPr>
              <a:t>的内容为</a:t>
            </a:r>
            <a:r>
              <a:rPr lang="en-US" altLang="zh-CN" sz="2000" b="0" dirty="0">
                <a:latin typeface="华文宋体" panose="02010600040101010101" pitchFamily="2" charset="-122"/>
                <a:ea typeface="华文宋体" panose="02010600040101010101" pitchFamily="2" charset="-122"/>
              </a:rPr>
              <a:t>2715H</a:t>
            </a:r>
            <a:r>
              <a:rPr lang="zh-CN" altLang="en-US" sz="2000" b="0" dirty="0">
                <a:latin typeface="华文宋体" panose="02010600040101010101" pitchFamily="2" charset="-122"/>
                <a:ea typeface="华文宋体" panose="02010600040101010101" pitchFamily="2" charset="-122"/>
              </a:rPr>
              <a:t>，问该指令执行后，</a:t>
            </a:r>
            <a:r>
              <a:rPr lang="en-US" altLang="zh-CN" sz="2000" b="0" dirty="0">
                <a:latin typeface="华文宋体" panose="02010600040101010101" pitchFamily="2" charset="-122"/>
                <a:ea typeface="华文宋体" panose="02010600040101010101" pitchFamily="2" charset="-122"/>
              </a:rPr>
              <a:t>BX</a:t>
            </a:r>
            <a:r>
              <a:rPr lang="zh-CN" altLang="en-US" sz="2000" b="0" dirty="0">
                <a:latin typeface="华文宋体" panose="02010600040101010101" pitchFamily="2" charset="-122"/>
                <a:ea typeface="华文宋体" panose="02010600040101010101" pitchFamily="2" charset="-122"/>
              </a:rPr>
              <a:t>的值是什么？  </a:t>
            </a:r>
            <a:r>
              <a:rPr lang="zh-CN" altLang="en-US" b="1" dirty="0">
                <a:latin typeface="华文新魏" panose="02010800040101010101" pitchFamily="2" charset="-122"/>
                <a:ea typeface="华文新魏" panose="02010800040101010101" pitchFamily="2" charset="-122"/>
              </a:rPr>
              <a:t> </a:t>
            </a:r>
            <a:endParaRPr lang="zh-CN" altLang="en-US" b="1" dirty="0">
              <a:latin typeface="华文新魏" panose="02010800040101010101" pitchFamily="2" charset="-122"/>
              <a:ea typeface="华文新魏" panose="02010800040101010101" pitchFamily="2" charset="-122"/>
            </a:endParaRPr>
          </a:p>
        </p:txBody>
      </p:sp>
      <p:grpSp>
        <p:nvGrpSpPr>
          <p:cNvPr id="130053" name="组合 130052"/>
          <p:cNvGrpSpPr/>
          <p:nvPr/>
        </p:nvGrpSpPr>
        <p:grpSpPr>
          <a:xfrm>
            <a:off x="3116263" y="1655763"/>
            <a:ext cx="6027737" cy="5202237"/>
            <a:chOff x="2592" y="1440"/>
            <a:chExt cx="3146" cy="2880"/>
          </a:xfrm>
        </p:grpSpPr>
        <p:grpSp>
          <p:nvGrpSpPr>
            <p:cNvPr id="130054" name="组合 130053"/>
            <p:cNvGrpSpPr/>
            <p:nvPr/>
          </p:nvGrpSpPr>
          <p:grpSpPr>
            <a:xfrm>
              <a:off x="2667" y="1488"/>
              <a:ext cx="3071" cy="2832"/>
              <a:chOff x="2256" y="1008"/>
              <a:chExt cx="3071" cy="2832"/>
            </a:xfrm>
          </p:grpSpPr>
          <p:sp>
            <p:nvSpPr>
              <p:cNvPr id="130055" name="直接连接符 130054"/>
              <p:cNvSpPr/>
              <p:nvPr/>
            </p:nvSpPr>
            <p:spPr>
              <a:xfrm>
                <a:off x="4272" y="1008"/>
                <a:ext cx="0" cy="1344"/>
              </a:xfrm>
              <a:prstGeom prst="line">
                <a:avLst/>
              </a:prstGeom>
              <a:ln w="38100" cap="flat" cmpd="sng">
                <a:solidFill>
                  <a:srgbClr val="66FF33"/>
                </a:solidFill>
                <a:prstDash val="solid"/>
                <a:miter/>
                <a:headEnd type="none" w="med" len="med"/>
                <a:tailEnd type="none" w="med" len="med"/>
              </a:ln>
            </p:spPr>
          </p:sp>
          <p:sp>
            <p:nvSpPr>
              <p:cNvPr id="130056" name="直接连接符 130055"/>
              <p:cNvSpPr/>
              <p:nvPr/>
            </p:nvSpPr>
            <p:spPr>
              <a:xfrm>
                <a:off x="5232" y="1008"/>
                <a:ext cx="0" cy="1344"/>
              </a:xfrm>
              <a:prstGeom prst="line">
                <a:avLst/>
              </a:prstGeom>
              <a:ln w="38100" cap="flat" cmpd="sng">
                <a:solidFill>
                  <a:srgbClr val="66FF33"/>
                </a:solidFill>
                <a:prstDash val="solid"/>
                <a:miter/>
                <a:headEnd type="none" w="med" len="med"/>
                <a:tailEnd type="none" w="med" len="med"/>
              </a:ln>
            </p:spPr>
          </p:sp>
          <p:sp>
            <p:nvSpPr>
              <p:cNvPr id="130057" name="矩形 130056"/>
              <p:cNvSpPr/>
              <p:nvPr/>
            </p:nvSpPr>
            <p:spPr>
              <a:xfrm>
                <a:off x="4272" y="1776"/>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a:t>
                </a:r>
                <a:endParaRPr lang="en-US" altLang="zh-CN" sz="2100" b="1">
                  <a:latin typeface="Times New Roman" panose="02020603050405020304" pitchFamily="18" charset="0"/>
                  <a:ea typeface="宋体" panose="02010600030101010101" pitchFamily="2" charset="-122"/>
                </a:endParaRPr>
              </a:p>
            </p:txBody>
          </p:sp>
          <p:sp>
            <p:nvSpPr>
              <p:cNvPr id="130058" name="矩形 130057"/>
              <p:cNvSpPr/>
              <p:nvPr/>
            </p:nvSpPr>
            <p:spPr>
              <a:xfrm>
                <a:off x="4272" y="1584"/>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OP</a:t>
                </a:r>
                <a:endParaRPr lang="en-US" altLang="zh-CN" sz="2100" b="1">
                  <a:latin typeface="Times New Roman" panose="02020603050405020304" pitchFamily="18" charset="0"/>
                  <a:ea typeface="宋体" panose="02010600030101010101" pitchFamily="2" charset="-122"/>
                </a:endParaRPr>
              </a:p>
            </p:txBody>
          </p:sp>
          <p:sp>
            <p:nvSpPr>
              <p:cNvPr id="130059" name="矩形 130058"/>
              <p:cNvSpPr/>
              <p:nvPr/>
            </p:nvSpPr>
            <p:spPr>
              <a:xfrm>
                <a:off x="4272" y="1968"/>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endParaRPr sz="2100" b="1" dirty="0">
                  <a:latin typeface="Times New Roman" panose="02020603050405020304" pitchFamily="18" charset="0"/>
                  <a:ea typeface="宋体" panose="02010600030101010101" pitchFamily="2" charset="-122"/>
                </a:endParaRPr>
              </a:p>
            </p:txBody>
          </p:sp>
          <p:sp>
            <p:nvSpPr>
              <p:cNvPr id="130060" name="矩形 130059"/>
              <p:cNvSpPr/>
              <p:nvPr/>
            </p:nvSpPr>
            <p:spPr>
              <a:xfrm>
                <a:off x="4272" y="1392"/>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a:t>
                </a:r>
                <a:endParaRPr lang="en-US" altLang="zh-CN" sz="2100" b="1">
                  <a:latin typeface="Times New Roman" panose="02020603050405020304" pitchFamily="18" charset="0"/>
                  <a:ea typeface="宋体" panose="02010600030101010101" pitchFamily="2" charset="-122"/>
                </a:endParaRPr>
              </a:p>
            </p:txBody>
          </p:sp>
          <p:sp>
            <p:nvSpPr>
              <p:cNvPr id="130061" name="直接连接符 130060"/>
              <p:cNvSpPr/>
              <p:nvPr/>
            </p:nvSpPr>
            <p:spPr>
              <a:xfrm>
                <a:off x="4272" y="1104"/>
                <a:ext cx="960" cy="0"/>
              </a:xfrm>
              <a:prstGeom prst="line">
                <a:avLst/>
              </a:prstGeom>
              <a:ln w="38100" cap="flat" cmpd="sng">
                <a:solidFill>
                  <a:srgbClr val="66FF33"/>
                </a:solidFill>
                <a:prstDash val="dash"/>
                <a:miter/>
                <a:headEnd type="none" w="med" len="med"/>
                <a:tailEnd type="none" w="med" len="med"/>
              </a:ln>
            </p:spPr>
          </p:sp>
          <p:sp>
            <p:nvSpPr>
              <p:cNvPr id="130062" name="矩形 130061"/>
              <p:cNvSpPr/>
              <p:nvPr/>
            </p:nvSpPr>
            <p:spPr>
              <a:xfrm>
                <a:off x="4128" y="2304"/>
                <a:ext cx="239" cy="232"/>
              </a:xfrm>
              <a:prstGeom prst="rect">
                <a:avLst/>
              </a:prstGeom>
              <a:noFill/>
              <a:ln w="38100">
                <a:noFill/>
              </a:ln>
            </p:spPr>
            <p:txBody>
              <a:bodyPr wrap="none" lIns="1486686" tIns="743350" rIns="1486686" bIns="743350" anchor="ctr"/>
              <a:lstStyle/>
              <a:p>
                <a:pPr algn="ctr" eaLnBrk="0" hangingPunct="0">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a:p>
                <a:pPr algn="ctr" eaLnBrk="0" hangingPunct="0">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p:txBody>
          </p:sp>
          <p:sp>
            <p:nvSpPr>
              <p:cNvPr id="130063" name="矩形 130062"/>
              <p:cNvSpPr/>
              <p:nvPr/>
            </p:nvSpPr>
            <p:spPr>
              <a:xfrm>
                <a:off x="5088" y="2304"/>
                <a:ext cx="239" cy="232"/>
              </a:xfrm>
              <a:prstGeom prst="rect">
                <a:avLst/>
              </a:prstGeom>
              <a:noFill/>
              <a:ln w="38100">
                <a:noFill/>
              </a:ln>
            </p:spPr>
            <p:txBody>
              <a:bodyPr wrap="none" lIns="1486686" tIns="743350" rIns="1486686" bIns="743350" anchor="ctr"/>
              <a:lstStyle/>
              <a:p>
                <a:pPr algn="ctr" eaLnBrk="0" hangingPunct="0">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a:p>
                <a:pPr algn="ctr" eaLnBrk="0" hangingPunct="0">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p:txBody>
          </p:sp>
          <p:sp>
            <p:nvSpPr>
              <p:cNvPr id="130064" name="直接连接符 130063"/>
              <p:cNvSpPr/>
              <p:nvPr/>
            </p:nvSpPr>
            <p:spPr>
              <a:xfrm>
                <a:off x="4272" y="2496"/>
                <a:ext cx="0" cy="1344"/>
              </a:xfrm>
              <a:prstGeom prst="line">
                <a:avLst/>
              </a:prstGeom>
              <a:ln w="38100" cap="flat" cmpd="sng">
                <a:solidFill>
                  <a:srgbClr val="66FF33"/>
                </a:solidFill>
                <a:prstDash val="solid"/>
                <a:miter/>
                <a:headEnd type="none" w="med" len="med"/>
                <a:tailEnd type="none" w="med" len="med"/>
              </a:ln>
            </p:spPr>
          </p:sp>
          <p:sp>
            <p:nvSpPr>
              <p:cNvPr id="130065" name="直接连接符 130064"/>
              <p:cNvSpPr/>
              <p:nvPr/>
            </p:nvSpPr>
            <p:spPr>
              <a:xfrm>
                <a:off x="5232" y="2496"/>
                <a:ext cx="0" cy="1344"/>
              </a:xfrm>
              <a:prstGeom prst="line">
                <a:avLst/>
              </a:prstGeom>
              <a:ln w="38100" cap="flat" cmpd="sng">
                <a:solidFill>
                  <a:srgbClr val="66FF33"/>
                </a:solidFill>
                <a:prstDash val="solid"/>
                <a:miter/>
                <a:headEnd type="none" w="med" len="med"/>
                <a:tailEnd type="none" w="med" len="med"/>
              </a:ln>
            </p:spPr>
          </p:sp>
          <p:sp>
            <p:nvSpPr>
              <p:cNvPr id="130066" name="直接连接符 130065"/>
              <p:cNvSpPr/>
              <p:nvPr/>
            </p:nvSpPr>
            <p:spPr>
              <a:xfrm>
                <a:off x="4272" y="2688"/>
                <a:ext cx="960" cy="0"/>
              </a:xfrm>
              <a:prstGeom prst="line">
                <a:avLst/>
              </a:prstGeom>
              <a:ln w="38100" cap="flat" cmpd="sng">
                <a:solidFill>
                  <a:srgbClr val="66FF33"/>
                </a:solidFill>
                <a:prstDash val="dash"/>
                <a:miter/>
                <a:headEnd type="none" w="med" len="med"/>
                <a:tailEnd type="none" w="med" len="med"/>
              </a:ln>
            </p:spPr>
          </p:sp>
          <p:sp>
            <p:nvSpPr>
              <p:cNvPr id="130067" name="矩形 130066"/>
              <p:cNvSpPr/>
              <p:nvPr/>
            </p:nvSpPr>
            <p:spPr>
              <a:xfrm>
                <a:off x="4272" y="2928"/>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a:t>
                </a:r>
                <a:endParaRPr lang="en-US" altLang="zh-CN" sz="2100" b="1">
                  <a:latin typeface="Times New Roman" panose="02020603050405020304" pitchFamily="18" charset="0"/>
                  <a:ea typeface="宋体" panose="02010600030101010101" pitchFamily="2" charset="-122"/>
                </a:endParaRPr>
              </a:p>
            </p:txBody>
          </p:sp>
          <p:sp>
            <p:nvSpPr>
              <p:cNvPr id="130068" name="文本框 130067"/>
              <p:cNvSpPr txBox="1"/>
              <p:nvPr/>
            </p:nvSpPr>
            <p:spPr>
              <a:xfrm>
                <a:off x="3504" y="1008"/>
                <a:ext cx="864" cy="231"/>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CS→</a:t>
                </a:r>
                <a:endParaRPr lang="en-US" altLang="zh-CN" sz="2100" b="1" dirty="0">
                  <a:latin typeface="Times New Roman" panose="02020603050405020304" pitchFamily="18" charset="0"/>
                  <a:ea typeface="宋体" panose="02010600030101010101" pitchFamily="2" charset="-122"/>
                </a:endParaRPr>
              </a:p>
            </p:txBody>
          </p:sp>
          <p:sp>
            <p:nvSpPr>
              <p:cNvPr id="130069" name="文本框 130068"/>
              <p:cNvSpPr txBox="1"/>
              <p:nvPr/>
            </p:nvSpPr>
            <p:spPr>
              <a:xfrm>
                <a:off x="3504" y="2592"/>
                <a:ext cx="864" cy="231"/>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DS→</a:t>
                </a:r>
                <a:endParaRPr lang="en-US" altLang="zh-CN" sz="2100" b="1">
                  <a:latin typeface="Times New Roman" panose="02020603050405020304" pitchFamily="18" charset="0"/>
                  <a:ea typeface="宋体" panose="02010600030101010101" pitchFamily="2" charset="-122"/>
                </a:endParaRPr>
              </a:p>
            </p:txBody>
          </p:sp>
          <p:sp>
            <p:nvSpPr>
              <p:cNvPr id="130070" name="矩形 130069"/>
              <p:cNvSpPr/>
              <p:nvPr/>
            </p:nvSpPr>
            <p:spPr>
              <a:xfrm>
                <a:off x="4272" y="3120"/>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15H</a:t>
                </a:r>
                <a:endParaRPr lang="en-US" altLang="zh-CN" sz="2100" b="1">
                  <a:latin typeface="Times New Roman" panose="02020603050405020304" pitchFamily="18" charset="0"/>
                  <a:ea typeface="宋体" panose="02010600030101010101" pitchFamily="2" charset="-122"/>
                </a:endParaRPr>
              </a:p>
            </p:txBody>
          </p:sp>
          <p:sp>
            <p:nvSpPr>
              <p:cNvPr id="130071" name="矩形 130070"/>
              <p:cNvSpPr/>
              <p:nvPr/>
            </p:nvSpPr>
            <p:spPr>
              <a:xfrm>
                <a:off x="4272" y="3312"/>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27H</a:t>
                </a:r>
                <a:endParaRPr lang="en-US" altLang="zh-CN" sz="2100" b="1">
                  <a:latin typeface="Times New Roman" panose="02020603050405020304" pitchFamily="18" charset="0"/>
                  <a:ea typeface="宋体" panose="02010600030101010101" pitchFamily="2" charset="-122"/>
                </a:endParaRPr>
              </a:p>
            </p:txBody>
          </p:sp>
          <p:sp>
            <p:nvSpPr>
              <p:cNvPr id="130072" name="文本框 130071"/>
              <p:cNvSpPr txBox="1"/>
              <p:nvPr/>
            </p:nvSpPr>
            <p:spPr>
              <a:xfrm>
                <a:off x="3696" y="2736"/>
                <a:ext cx="672" cy="231"/>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10000H</a:t>
                </a:r>
                <a:endParaRPr lang="en-US" altLang="zh-CN" sz="2100" b="1">
                  <a:latin typeface="Times New Roman" panose="02020603050405020304" pitchFamily="18" charset="0"/>
                  <a:ea typeface="宋体" panose="02010600030101010101" pitchFamily="2" charset="-122"/>
                </a:endParaRPr>
              </a:p>
            </p:txBody>
          </p:sp>
          <p:sp>
            <p:nvSpPr>
              <p:cNvPr id="130073" name="文本框 130072"/>
              <p:cNvSpPr txBox="1"/>
              <p:nvPr/>
            </p:nvSpPr>
            <p:spPr>
              <a:xfrm>
                <a:off x="3696" y="3072"/>
                <a:ext cx="672" cy="231"/>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12445H</a:t>
                </a:r>
                <a:endParaRPr lang="en-US" altLang="zh-CN" sz="2100" b="1">
                  <a:latin typeface="Times New Roman" panose="02020603050405020304" pitchFamily="18" charset="0"/>
                  <a:ea typeface="宋体" panose="02010600030101010101" pitchFamily="2" charset="-122"/>
                </a:endParaRPr>
              </a:p>
            </p:txBody>
          </p:sp>
          <p:sp>
            <p:nvSpPr>
              <p:cNvPr id="130074" name="文本框 130073"/>
              <p:cNvSpPr txBox="1"/>
              <p:nvPr/>
            </p:nvSpPr>
            <p:spPr>
              <a:xfrm>
                <a:off x="2400" y="1680"/>
                <a:ext cx="1344" cy="923"/>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SI</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2345H</a:t>
                </a:r>
                <a:endParaRPr lang="en-US" altLang="zh-CN" sz="2100" b="1" dirty="0">
                  <a:latin typeface="Times New Roman" panose="02020603050405020304" pitchFamily="18" charset="0"/>
                  <a:ea typeface="宋体" panose="02010600030101010101" pitchFamily="2" charset="-122"/>
                </a:endParaRPr>
              </a:p>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100H</a:t>
                </a:r>
                <a:endParaRPr lang="en-US" altLang="zh-CN" sz="2100" b="1" dirty="0">
                  <a:latin typeface="Times New Roman" panose="02020603050405020304" pitchFamily="18" charset="0"/>
                  <a:ea typeface="宋体" panose="02010600030101010101" pitchFamily="2" charset="-122"/>
                </a:endParaRPr>
              </a:p>
              <a:p>
                <a:pPr algn="ctr" eaLnBrk="0" hangingPunct="0">
                  <a:spcBef>
                    <a:spcPct val="0"/>
                  </a:spcBef>
                </a:pPr>
                <a:r>
                  <a:rPr lang="en-US" altLang="zh-CN" sz="2100" b="1" dirty="0">
                    <a:latin typeface="Times New Roman" panose="02020603050405020304" pitchFamily="18" charset="0"/>
                    <a:ea typeface="宋体" panose="02010600030101010101" pitchFamily="2" charset="-122"/>
                  </a:rPr>
                  <a:t>      EA</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2445H</a:t>
                </a:r>
                <a:endParaRPr lang="en-US" altLang="zh-CN" sz="2100" b="1" dirty="0">
                  <a:latin typeface="Times New Roman" panose="02020603050405020304" pitchFamily="18" charset="0"/>
                  <a:ea typeface="宋体" panose="02010600030101010101" pitchFamily="2" charset="-122"/>
                </a:endParaRPr>
              </a:p>
              <a:p>
                <a:pPr algn="ctr" eaLnBrk="0" hangingPunct="0">
                  <a:spcBef>
                    <a:spcPct val="0"/>
                  </a:spcBef>
                </a:pP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DS</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10000H</a:t>
                </a:r>
                <a:endParaRPr lang="en-US" altLang="zh-CN" sz="2100" b="1" dirty="0">
                  <a:latin typeface="Times New Roman" panose="02020603050405020304" pitchFamily="18" charset="0"/>
                  <a:ea typeface="宋体" panose="02010600030101010101" pitchFamily="2" charset="-122"/>
                </a:endParaRPr>
              </a:p>
              <a:p>
                <a:pPr algn="ctr" eaLnBrk="0" hangingPunct="0">
                  <a:spcBef>
                    <a:spcPct val="0"/>
                  </a:spcBef>
                </a:pPr>
                <a:r>
                  <a:rPr lang="en-US" altLang="zh-CN" sz="2100" b="1" dirty="0">
                    <a:latin typeface="Times New Roman" panose="02020603050405020304" pitchFamily="18" charset="0"/>
                    <a:ea typeface="宋体" panose="02010600030101010101" pitchFamily="2" charset="-122"/>
                  </a:rPr>
                  <a:t>             12445H</a:t>
                </a:r>
                <a:endParaRPr lang="en-US" altLang="zh-CN" sz="2100" b="1" dirty="0">
                  <a:latin typeface="Times New Roman" panose="02020603050405020304" pitchFamily="18" charset="0"/>
                  <a:ea typeface="宋体" panose="02010600030101010101" pitchFamily="2" charset="-122"/>
                </a:endParaRPr>
              </a:p>
            </p:txBody>
          </p:sp>
          <p:sp>
            <p:nvSpPr>
              <p:cNvPr id="130075" name="直接连接符 130074"/>
              <p:cNvSpPr/>
              <p:nvPr/>
            </p:nvSpPr>
            <p:spPr>
              <a:xfrm>
                <a:off x="3312" y="2640"/>
                <a:ext cx="0" cy="528"/>
              </a:xfrm>
              <a:prstGeom prst="line">
                <a:avLst/>
              </a:prstGeom>
              <a:ln w="38100" cap="flat" cmpd="sng">
                <a:solidFill>
                  <a:srgbClr val="FF00FF"/>
                </a:solidFill>
                <a:prstDash val="solid"/>
                <a:miter/>
                <a:headEnd type="none" w="med" len="med"/>
                <a:tailEnd type="none" w="med" len="med"/>
              </a:ln>
            </p:spPr>
          </p:sp>
          <p:sp>
            <p:nvSpPr>
              <p:cNvPr id="130076" name="直接连接符 130075"/>
              <p:cNvSpPr/>
              <p:nvPr/>
            </p:nvSpPr>
            <p:spPr>
              <a:xfrm>
                <a:off x="3312" y="3168"/>
                <a:ext cx="384" cy="0"/>
              </a:xfrm>
              <a:prstGeom prst="line">
                <a:avLst/>
              </a:prstGeom>
              <a:ln w="38100" cap="flat" cmpd="sng">
                <a:solidFill>
                  <a:srgbClr val="FF00FF"/>
                </a:solidFill>
                <a:prstDash val="solid"/>
                <a:miter/>
                <a:headEnd type="none" w="med" len="med"/>
                <a:tailEnd type="triangle" w="med" len="med"/>
              </a:ln>
            </p:spPr>
          </p:sp>
          <p:sp>
            <p:nvSpPr>
              <p:cNvPr id="130077" name="矩形 130076"/>
              <p:cNvSpPr/>
              <p:nvPr/>
            </p:nvSpPr>
            <p:spPr>
              <a:xfrm>
                <a:off x="2256" y="2880"/>
                <a:ext cx="816" cy="240"/>
              </a:xfrm>
              <a:prstGeom prst="rect">
                <a:avLst/>
              </a:prstGeom>
              <a:noFill/>
              <a:ln w="38100" cap="flat" cmpd="sng">
                <a:solidFill>
                  <a:srgbClr val="66FF33"/>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400" b="1">
                    <a:latin typeface="Times New Roman" panose="02020603050405020304" pitchFamily="18" charset="0"/>
                    <a:ea typeface="宋体" panose="02010600030101010101" pitchFamily="2" charset="-122"/>
                  </a:rPr>
                  <a:t>27    15</a:t>
                </a:r>
                <a:endParaRPr lang="en-US" altLang="zh-CN" sz="2400" b="1">
                  <a:latin typeface="Times New Roman" panose="02020603050405020304" pitchFamily="18" charset="0"/>
                  <a:ea typeface="宋体" panose="02010600030101010101" pitchFamily="2" charset="-122"/>
                </a:endParaRPr>
              </a:p>
            </p:txBody>
          </p:sp>
          <p:sp>
            <p:nvSpPr>
              <p:cNvPr id="130078" name="直接连接符 130077"/>
              <p:cNvSpPr/>
              <p:nvPr/>
            </p:nvSpPr>
            <p:spPr>
              <a:xfrm>
                <a:off x="2640" y="2880"/>
                <a:ext cx="0" cy="240"/>
              </a:xfrm>
              <a:prstGeom prst="line">
                <a:avLst/>
              </a:prstGeom>
              <a:ln w="38100" cap="flat" cmpd="sng">
                <a:solidFill>
                  <a:srgbClr val="66FF33"/>
                </a:solidFill>
                <a:prstDash val="solid"/>
                <a:miter/>
                <a:headEnd type="none" w="med" len="med"/>
                <a:tailEnd type="none" w="med" len="med"/>
              </a:ln>
            </p:spPr>
          </p:sp>
          <p:sp>
            <p:nvSpPr>
              <p:cNvPr id="130079" name="文本框 130078"/>
              <p:cNvSpPr txBox="1"/>
              <p:nvPr/>
            </p:nvSpPr>
            <p:spPr>
              <a:xfrm>
                <a:off x="2256" y="2640"/>
                <a:ext cx="864" cy="231"/>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BX</a:t>
                </a:r>
                <a:endParaRPr lang="en-US" altLang="zh-CN" sz="2100" b="1">
                  <a:latin typeface="Times New Roman" panose="02020603050405020304" pitchFamily="18" charset="0"/>
                  <a:ea typeface="宋体" panose="02010600030101010101" pitchFamily="2" charset="-122"/>
                </a:endParaRPr>
              </a:p>
            </p:txBody>
          </p:sp>
          <p:sp>
            <p:nvSpPr>
              <p:cNvPr id="130080" name="直接连接符 130079"/>
              <p:cNvSpPr/>
              <p:nvPr/>
            </p:nvSpPr>
            <p:spPr>
              <a:xfrm flipH="1">
                <a:off x="2832" y="3264"/>
                <a:ext cx="1536" cy="0"/>
              </a:xfrm>
              <a:prstGeom prst="line">
                <a:avLst/>
              </a:prstGeom>
              <a:ln w="38100" cap="flat" cmpd="sng">
                <a:solidFill>
                  <a:schemeClr val="accent2"/>
                </a:solidFill>
                <a:prstDash val="solid"/>
                <a:miter/>
                <a:headEnd type="none" w="med" len="med"/>
                <a:tailEnd type="none" w="med" len="med"/>
              </a:ln>
            </p:spPr>
          </p:sp>
          <p:sp>
            <p:nvSpPr>
              <p:cNvPr id="130081" name="直接连接符 130080"/>
              <p:cNvSpPr/>
              <p:nvPr/>
            </p:nvSpPr>
            <p:spPr>
              <a:xfrm flipV="1">
                <a:off x="2832" y="3120"/>
                <a:ext cx="0" cy="144"/>
              </a:xfrm>
              <a:prstGeom prst="line">
                <a:avLst/>
              </a:prstGeom>
              <a:ln w="38100" cap="flat" cmpd="sng">
                <a:solidFill>
                  <a:schemeClr val="accent2"/>
                </a:solidFill>
                <a:prstDash val="solid"/>
                <a:miter/>
                <a:headEnd type="none" w="med" len="med"/>
                <a:tailEnd type="triangle" w="med" len="med"/>
              </a:ln>
            </p:spPr>
          </p:sp>
          <p:sp>
            <p:nvSpPr>
              <p:cNvPr id="130082" name="直接连接符 130081"/>
              <p:cNvSpPr/>
              <p:nvPr/>
            </p:nvSpPr>
            <p:spPr>
              <a:xfrm flipH="1">
                <a:off x="2400" y="3408"/>
                <a:ext cx="1968" cy="0"/>
              </a:xfrm>
              <a:prstGeom prst="line">
                <a:avLst/>
              </a:prstGeom>
              <a:ln w="38100" cap="flat" cmpd="sng">
                <a:solidFill>
                  <a:schemeClr val="accent2"/>
                </a:solidFill>
                <a:prstDash val="solid"/>
                <a:miter/>
                <a:headEnd type="none" w="med" len="med"/>
                <a:tailEnd type="none" w="med" len="med"/>
              </a:ln>
            </p:spPr>
          </p:sp>
          <p:sp>
            <p:nvSpPr>
              <p:cNvPr id="130083" name="直接连接符 130082"/>
              <p:cNvSpPr/>
              <p:nvPr/>
            </p:nvSpPr>
            <p:spPr>
              <a:xfrm flipV="1">
                <a:off x="2400" y="3120"/>
                <a:ext cx="0" cy="288"/>
              </a:xfrm>
              <a:prstGeom prst="line">
                <a:avLst/>
              </a:prstGeom>
              <a:ln w="38100" cap="flat" cmpd="sng">
                <a:solidFill>
                  <a:schemeClr val="accent2"/>
                </a:solidFill>
                <a:prstDash val="solid"/>
                <a:miter/>
                <a:headEnd type="none" w="med" len="med"/>
                <a:tailEnd type="triangle" w="med" len="med"/>
              </a:ln>
            </p:spPr>
          </p:sp>
          <p:sp>
            <p:nvSpPr>
              <p:cNvPr id="130084" name="直接连接符 130083"/>
              <p:cNvSpPr/>
              <p:nvPr/>
            </p:nvSpPr>
            <p:spPr>
              <a:xfrm>
                <a:off x="2640" y="2064"/>
                <a:ext cx="912" cy="0"/>
              </a:xfrm>
              <a:prstGeom prst="line">
                <a:avLst/>
              </a:prstGeom>
              <a:ln w="38100" cap="flat" cmpd="sng">
                <a:solidFill>
                  <a:srgbClr val="66FF33"/>
                </a:solidFill>
                <a:prstDash val="solid"/>
                <a:miter/>
                <a:headEnd type="none" w="med" len="med"/>
                <a:tailEnd type="none" w="med" len="med"/>
              </a:ln>
            </p:spPr>
          </p:sp>
          <p:sp>
            <p:nvSpPr>
              <p:cNvPr id="130085" name="直接连接符 130084"/>
              <p:cNvSpPr/>
              <p:nvPr/>
            </p:nvSpPr>
            <p:spPr>
              <a:xfrm>
                <a:off x="2496" y="2400"/>
                <a:ext cx="1056" cy="0"/>
              </a:xfrm>
              <a:prstGeom prst="line">
                <a:avLst/>
              </a:prstGeom>
              <a:ln w="38100" cap="flat" cmpd="sng">
                <a:solidFill>
                  <a:srgbClr val="66FF33"/>
                </a:solidFill>
                <a:prstDash val="solid"/>
                <a:miter/>
                <a:headEnd type="none" w="med" len="med"/>
                <a:tailEnd type="none" w="med" len="med"/>
              </a:ln>
            </p:spPr>
          </p:sp>
        </p:grpSp>
        <p:sp>
          <p:nvSpPr>
            <p:cNvPr id="130086" name="直接连接符 130085"/>
            <p:cNvSpPr/>
            <p:nvPr/>
          </p:nvSpPr>
          <p:spPr>
            <a:xfrm>
              <a:off x="2592" y="2208"/>
              <a:ext cx="0" cy="2112"/>
            </a:xfrm>
            <a:prstGeom prst="line">
              <a:avLst/>
            </a:prstGeom>
            <a:ln w="9525" cap="flat" cmpd="sng">
              <a:solidFill>
                <a:srgbClr val="00FFFF"/>
              </a:solidFill>
              <a:prstDash val="dash"/>
              <a:miter/>
              <a:headEnd type="none" w="med" len="med"/>
              <a:tailEnd type="none" w="med" len="med"/>
            </a:ln>
          </p:spPr>
        </p:sp>
        <p:sp>
          <p:nvSpPr>
            <p:cNvPr id="130087" name="直接连接符 130086"/>
            <p:cNvSpPr/>
            <p:nvPr/>
          </p:nvSpPr>
          <p:spPr>
            <a:xfrm>
              <a:off x="2640" y="2208"/>
              <a:ext cx="1632" cy="0"/>
            </a:xfrm>
            <a:prstGeom prst="line">
              <a:avLst/>
            </a:prstGeom>
            <a:ln w="9525" cap="flat" cmpd="sng">
              <a:solidFill>
                <a:srgbClr val="00FFFF"/>
              </a:solidFill>
              <a:prstDash val="dash"/>
              <a:miter/>
              <a:headEnd type="none" w="med" len="med"/>
              <a:tailEnd type="none" w="med" len="med"/>
            </a:ln>
          </p:spPr>
        </p:sp>
        <p:sp>
          <p:nvSpPr>
            <p:cNvPr id="130088" name="直接连接符 130087"/>
            <p:cNvSpPr/>
            <p:nvPr/>
          </p:nvSpPr>
          <p:spPr>
            <a:xfrm flipV="1">
              <a:off x="4272" y="1440"/>
              <a:ext cx="0" cy="768"/>
            </a:xfrm>
            <a:prstGeom prst="line">
              <a:avLst/>
            </a:prstGeom>
            <a:ln w="9525" cap="flat" cmpd="sng">
              <a:solidFill>
                <a:srgbClr val="00FFFF"/>
              </a:solidFill>
              <a:prstDash val="dash"/>
              <a:miter/>
              <a:headEnd type="none" w="med" len="med"/>
              <a:tailEnd type="none" w="med" len="med"/>
            </a:ln>
          </p:spPr>
        </p:sp>
      </p:grpSp>
      <p:sp>
        <p:nvSpPr>
          <p:cNvPr id="130089" name="矩形 130088"/>
          <p:cNvSpPr/>
          <p:nvPr/>
        </p:nvSpPr>
        <p:spPr>
          <a:xfrm>
            <a:off x="452120" y="3544154"/>
            <a:ext cx="2071687" cy="1938992"/>
          </a:xfrm>
          <a:prstGeom prst="rect">
            <a:avLst/>
          </a:prstGeom>
          <a:noFill/>
          <a:ln w="9525">
            <a:noFill/>
          </a:ln>
        </p:spPr>
        <p:txBody>
          <a:bodyPr>
            <a:spAutoFit/>
          </a:bodyPr>
          <a:lstStyle/>
          <a:p>
            <a:pPr algn="just" eaLnBrk="0" hangingPunct="0"/>
            <a:r>
              <a:rPr lang="zh-CN" altLang="en-US" sz="2000" b="0" dirty="0">
                <a:latin typeface="华文宋体" panose="02010600040101010101" pitchFamily="2" charset="-122"/>
                <a:ea typeface="华文宋体" panose="02010600040101010101" pitchFamily="2" charset="-122"/>
              </a:rPr>
              <a:t>所以，该指令的执行效果是：把从物理地址为</a:t>
            </a:r>
            <a:r>
              <a:rPr lang="en-US" altLang="zh-CN" sz="2000" b="0" dirty="0">
                <a:latin typeface="华文宋体" panose="02010600040101010101" pitchFamily="2" charset="-122"/>
                <a:ea typeface="华文宋体" panose="02010600040101010101" pitchFamily="2" charset="-122"/>
              </a:rPr>
              <a:t>12445H</a:t>
            </a:r>
            <a:r>
              <a:rPr lang="zh-CN" altLang="en-US" sz="2000" b="0" dirty="0">
                <a:latin typeface="华文宋体" panose="02010600040101010101" pitchFamily="2" charset="-122"/>
                <a:ea typeface="华文宋体" panose="02010600040101010101" pitchFamily="2" charset="-122"/>
              </a:rPr>
              <a:t>开始的一个字的值传送给</a:t>
            </a:r>
            <a:r>
              <a:rPr lang="en-US" altLang="zh-CN" sz="2000" b="0" dirty="0">
                <a:latin typeface="华文宋体" panose="02010600040101010101" pitchFamily="2" charset="-122"/>
                <a:ea typeface="华文宋体" panose="02010600040101010101" pitchFamily="2" charset="-122"/>
              </a:rPr>
              <a:t>BX</a:t>
            </a:r>
            <a:r>
              <a:rPr lang="zh-CN" altLang="en-US" sz="2000" b="0" dirty="0">
                <a:latin typeface="华文宋体" panose="02010600040101010101" pitchFamily="2" charset="-122"/>
                <a:ea typeface="华文宋体" panose="02010600040101010101" pitchFamily="2" charset="-122"/>
              </a:rPr>
              <a:t>。</a:t>
            </a:r>
            <a:endParaRPr lang="zh-CN" altLang="en-US" sz="2000" b="0" dirty="0">
              <a:latin typeface="华文宋体" panose="02010600040101010101" pitchFamily="2" charset="-122"/>
              <a:ea typeface="华文宋体" panose="02010600040101010101" pitchFamily="2" charset="-122"/>
            </a:endParaRPr>
          </a:p>
        </p:txBody>
      </p:sp>
      <p:sp>
        <p:nvSpPr>
          <p:cNvPr id="130090" name="矩形 130089"/>
          <p:cNvSpPr/>
          <p:nvPr/>
        </p:nvSpPr>
        <p:spPr>
          <a:xfrm>
            <a:off x="185738" y="2101850"/>
            <a:ext cx="6457950" cy="769441"/>
          </a:xfrm>
          <a:prstGeom prst="rect">
            <a:avLst/>
          </a:prstGeom>
          <a:noFill/>
          <a:ln w="9525">
            <a:noFill/>
          </a:ln>
        </p:spPr>
        <p:txBody>
          <a:bodyPr>
            <a:spAutoFit/>
          </a:bodyPr>
          <a:lstStyle/>
          <a:p>
            <a:pPr eaLnBrk="0" hangingPunct="0"/>
            <a:r>
              <a:rPr lang="zh-CN" altLang="en-US" b="0" dirty="0">
                <a:latin typeface="华文宋体" panose="02010600040101010101" pitchFamily="2" charset="-122"/>
                <a:ea typeface="华文宋体" panose="02010600040101010101" pitchFamily="2" charset="-122"/>
              </a:rPr>
              <a:t>解：</a:t>
            </a:r>
            <a:r>
              <a:rPr lang="en-US" altLang="zh-CN" sz="2000" b="0" dirty="0">
                <a:latin typeface="华文宋体" panose="02010600040101010101" pitchFamily="2" charset="-122"/>
                <a:ea typeface="华文宋体" panose="02010600040101010101" pitchFamily="2" charset="-122"/>
              </a:rPr>
              <a:t>EA=</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SI</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+100H=2345H+100H=2445H  </a:t>
            </a:r>
            <a:endParaRPr lang="en-US" altLang="zh-CN" sz="2000" b="0" dirty="0">
              <a:latin typeface="华文宋体" panose="02010600040101010101" pitchFamily="2" charset="-122"/>
              <a:ea typeface="华文宋体" panose="02010600040101010101" pitchFamily="2" charset="-122"/>
            </a:endParaRPr>
          </a:p>
          <a:p>
            <a:pPr eaLnBrk="0" hangingPunct="0"/>
            <a:r>
              <a:rPr lang="en-US" altLang="zh-CN" sz="2000" b="0" dirty="0">
                <a:latin typeface="华文宋体" panose="02010600040101010101" pitchFamily="2" charset="-122"/>
                <a:ea typeface="华文宋体" panose="02010600040101010101" pitchFamily="2" charset="-122"/>
              </a:rPr>
              <a:t>          PA=</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DS</a:t>
            </a:r>
            <a:r>
              <a:rPr lang="zh-CN" altLang="en-US" sz="2000" b="0" dirty="0">
                <a:latin typeface="华文宋体" panose="02010600040101010101" pitchFamily="2" charset="-122"/>
                <a:ea typeface="华文宋体" panose="02010600040101010101" pitchFamily="2" charset="-122"/>
              </a:rPr>
              <a:t>）</a:t>
            </a:r>
            <a:r>
              <a:rPr lang="en-US" altLang="zh-CN" sz="2000" b="0" dirty="0" smtClean="0">
                <a:latin typeface="华文宋体" panose="02010600040101010101" pitchFamily="2" charset="-122"/>
                <a:ea typeface="华文宋体" panose="02010600040101010101" pitchFamily="2" charset="-122"/>
              </a:rPr>
              <a:t>*10H+EA=1000H*10H+2445H=12445H</a:t>
            </a:r>
            <a:endParaRPr lang="en-US" altLang="zh-CN" sz="2000" b="0" dirty="0">
              <a:latin typeface="华文宋体" panose="02010600040101010101" pitchFamily="2" charset="-122"/>
              <a:ea typeface="华文宋体" panose="02010600040101010101" pitchFamily="2" charset="-122"/>
            </a:endParaRPr>
          </a:p>
        </p:txBody>
      </p:sp>
      <p:sp>
        <p:nvSpPr>
          <p:cNvPr id="4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文本框 134148"/>
          <p:cNvSpPr txBox="1"/>
          <p:nvPr/>
        </p:nvSpPr>
        <p:spPr>
          <a:xfrm>
            <a:off x="452120" y="1016732"/>
            <a:ext cx="8347075" cy="2972235"/>
          </a:xfrm>
          <a:prstGeom prst="rect">
            <a:avLst/>
          </a:prstGeom>
          <a:noFill/>
          <a:ln w="9525">
            <a:noFill/>
          </a:ln>
        </p:spPr>
        <p:txBody>
          <a:bodyPr lIns="108850" tIns="54425" rIns="108850" bIns="54425">
            <a:spAutoFit/>
          </a:bodyPr>
          <a:lstStyle/>
          <a:p>
            <a:pPr algn="just" defTabSz="1089025">
              <a:buClr>
                <a:schemeClr val="bg2"/>
              </a:buClr>
              <a:buSzPct val="65000"/>
            </a:pPr>
            <a:r>
              <a:rPr lang="en-US" altLang="zh-CN"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(4)  </a:t>
            </a:r>
            <a:r>
              <a:rPr lang="zh-CN" altLang="en-US"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基址变址寻址方式</a:t>
            </a:r>
            <a:endParaRPr lang="zh-CN" altLang="en-US"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000" b="0" dirty="0">
                <a:latin typeface="华文宋体" panose="02010600040101010101" pitchFamily="2" charset="-122"/>
                <a:ea typeface="华文宋体" panose="02010600040101010101" pitchFamily="2" charset="-122"/>
              </a:rPr>
              <a:t>定义：操作数在存储器中，其有效地址是一个基址寄存器（</a:t>
            </a:r>
            <a:r>
              <a:rPr lang="en-US" altLang="zh-CN" sz="2000" b="0" dirty="0">
                <a:latin typeface="华文宋体" panose="02010600040101010101" pitchFamily="2" charset="-122"/>
                <a:ea typeface="华文宋体" panose="02010600040101010101" pitchFamily="2" charset="-122"/>
              </a:rPr>
              <a:t>BX</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BP</a:t>
            </a:r>
            <a:r>
              <a:rPr lang="zh-CN" altLang="en-US" sz="2000" b="0" dirty="0">
                <a:latin typeface="华文宋体" panose="02010600040101010101" pitchFamily="2" charset="-122"/>
                <a:ea typeface="华文宋体" panose="02010600040101010101" pitchFamily="2" charset="-122"/>
              </a:rPr>
              <a:t>）和一个变址寄存器（</a:t>
            </a:r>
            <a:r>
              <a:rPr lang="en-US" altLang="zh-CN" sz="2000" b="0" dirty="0">
                <a:latin typeface="华文宋体" panose="02010600040101010101" pitchFamily="2" charset="-122"/>
                <a:ea typeface="华文宋体" panose="02010600040101010101" pitchFamily="2" charset="-122"/>
              </a:rPr>
              <a:t>SI</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DI</a:t>
            </a:r>
            <a:r>
              <a:rPr lang="zh-CN" altLang="en-US" sz="2000" b="0" dirty="0">
                <a:latin typeface="华文宋体" panose="02010600040101010101" pitchFamily="2" charset="-122"/>
                <a:ea typeface="华文宋体" panose="02010600040101010101" pitchFamily="2" charset="-122"/>
              </a:rPr>
              <a:t>）的内容之和。 </a:t>
            </a:r>
            <a:endParaRPr lang="en-US" altLang="zh-CN" sz="20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endParaRPr lang="zh-CN" altLang="en-US" sz="20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000" b="0" dirty="0">
                <a:latin typeface="华文宋体" panose="02010600040101010101" pitchFamily="2" charset="-122"/>
                <a:ea typeface="华文宋体" panose="02010600040101010101" pitchFamily="2" charset="-122"/>
              </a:rPr>
              <a:t>汇编格式： </a:t>
            </a:r>
            <a:r>
              <a:rPr lang="en-US" altLang="zh-CN" sz="2000" b="0" dirty="0">
                <a:latin typeface="华文宋体" panose="02010600040101010101" pitchFamily="2" charset="-122"/>
                <a:ea typeface="华文宋体" panose="02010600040101010101" pitchFamily="2" charset="-122"/>
              </a:rPr>
              <a:t>[BR+IR]</a:t>
            </a:r>
            <a:endParaRPr lang="en-US" altLang="zh-CN" sz="2000" b="0" dirty="0">
              <a:latin typeface="华文宋体" panose="02010600040101010101" pitchFamily="2" charset="-122"/>
              <a:ea typeface="华文宋体" panose="02010600040101010101" pitchFamily="2" charset="-122"/>
            </a:endParaRPr>
          </a:p>
          <a:p>
            <a:pPr algn="just" defTabSz="1089025">
              <a:buClr>
                <a:schemeClr val="bg2"/>
              </a:buClr>
              <a:buSzPct val="65000"/>
            </a:pPr>
            <a:r>
              <a:rPr lang="zh-CN" altLang="en-US" sz="2000" b="0" dirty="0">
                <a:latin typeface="华文宋体" panose="02010600040101010101" pitchFamily="2" charset="-122"/>
                <a:ea typeface="华文宋体" panose="02010600040101010101" pitchFamily="2" charset="-122"/>
              </a:rPr>
              <a:t>功能：操作数存放在存储器，</a:t>
            </a:r>
            <a:r>
              <a:rPr lang="en-US" altLang="zh-CN" sz="2000" b="0" dirty="0">
                <a:latin typeface="华文宋体" panose="02010600040101010101" pitchFamily="2" charset="-122"/>
                <a:ea typeface="华文宋体" panose="02010600040101010101" pitchFamily="2" charset="-122"/>
              </a:rPr>
              <a:t>BR</a:t>
            </a:r>
            <a:r>
              <a:rPr lang="zh-CN" altLang="en-US" sz="2000" b="0" dirty="0">
                <a:latin typeface="华文宋体" panose="02010600040101010101" pitchFamily="2" charset="-122"/>
                <a:ea typeface="华文宋体" panose="02010600040101010101" pitchFamily="2" charset="-122"/>
              </a:rPr>
              <a:t>的内容加</a:t>
            </a:r>
            <a:r>
              <a:rPr lang="en-US" altLang="zh-CN" sz="2000" b="0" dirty="0">
                <a:latin typeface="华文宋体" panose="02010600040101010101" pitchFamily="2" charset="-122"/>
                <a:ea typeface="华文宋体" panose="02010600040101010101" pitchFamily="2" charset="-122"/>
              </a:rPr>
              <a:t>IR</a:t>
            </a:r>
            <a:r>
              <a:rPr lang="zh-CN" altLang="en-US" sz="2000" b="0" dirty="0">
                <a:latin typeface="华文宋体" panose="02010600040101010101" pitchFamily="2" charset="-122"/>
                <a:ea typeface="华文宋体" panose="02010600040101010101" pitchFamily="2" charset="-122"/>
              </a:rPr>
              <a:t>的内容是操作数的偏移地址</a:t>
            </a:r>
            <a:r>
              <a:rPr lang="en-US" altLang="zh-CN" sz="2000" b="0" dirty="0">
                <a:latin typeface="华文宋体" panose="02010600040101010101" pitchFamily="2" charset="-122"/>
                <a:ea typeface="华文宋体" panose="02010600040101010101" pitchFamily="2" charset="-122"/>
              </a:rPr>
              <a:t>EA</a:t>
            </a:r>
            <a:r>
              <a:rPr lang="zh-CN" altLang="en-US" sz="2000" b="0" dirty="0" smtClean="0">
                <a:latin typeface="华文宋体" panose="02010600040101010101" pitchFamily="2" charset="-122"/>
                <a:ea typeface="华文宋体" panose="02010600040101010101" pitchFamily="2" charset="-122"/>
              </a:rPr>
              <a:t>。若基址寄存器</a:t>
            </a:r>
            <a:r>
              <a:rPr lang="zh-CN" altLang="en-US" sz="2000" dirty="0" smtClean="0">
                <a:solidFill>
                  <a:srgbClr val="FF0000"/>
                </a:solidFill>
                <a:latin typeface="华文宋体" panose="02010600040101010101" pitchFamily="2" charset="-122"/>
                <a:ea typeface="华文宋体" panose="02010600040101010101" pitchFamily="2" charset="-122"/>
              </a:rPr>
              <a:t>使用</a:t>
            </a:r>
            <a:r>
              <a:rPr lang="en-US" altLang="zh-CN" sz="2000" dirty="0">
                <a:solidFill>
                  <a:srgbClr val="FF0000"/>
                </a:solidFill>
                <a:latin typeface="华文宋体" panose="02010600040101010101" pitchFamily="2" charset="-122"/>
                <a:ea typeface="华文宋体" panose="02010600040101010101" pitchFamily="2" charset="-122"/>
              </a:rPr>
              <a:t>BP</a:t>
            </a:r>
            <a:r>
              <a:rPr lang="zh-CN" altLang="en-US" sz="2000" dirty="0">
                <a:solidFill>
                  <a:srgbClr val="FF0000"/>
                </a:solidFill>
                <a:latin typeface="华文宋体" panose="02010600040101010101" pitchFamily="2" charset="-122"/>
                <a:ea typeface="华文宋体" panose="02010600040101010101" pitchFamily="2" charset="-122"/>
              </a:rPr>
              <a:t>时，其默认段是</a:t>
            </a:r>
            <a:r>
              <a:rPr lang="en-US" altLang="zh-CN" sz="2000" dirty="0">
                <a:solidFill>
                  <a:srgbClr val="FF0000"/>
                </a:solidFill>
                <a:latin typeface="华文宋体" panose="02010600040101010101" pitchFamily="2" charset="-122"/>
                <a:ea typeface="华文宋体" panose="02010600040101010101" pitchFamily="2" charset="-122"/>
              </a:rPr>
              <a:t>SS</a:t>
            </a:r>
            <a:r>
              <a:rPr lang="zh-CN" altLang="en-US" sz="2000" dirty="0">
                <a:solidFill>
                  <a:srgbClr val="FF0000"/>
                </a:solidFill>
                <a:latin typeface="华文宋体" panose="02010600040101010101" pitchFamily="2" charset="-122"/>
                <a:ea typeface="华文宋体" panose="02010600040101010101" pitchFamily="2" charset="-122"/>
              </a:rPr>
              <a:t>段</a:t>
            </a:r>
            <a:r>
              <a:rPr lang="zh-CN" altLang="en-US" sz="2000" dirty="0" smtClean="0">
                <a:solidFill>
                  <a:srgbClr val="FF0000"/>
                </a:solidFill>
                <a:latin typeface="华文宋体" panose="02010600040101010101" pitchFamily="2" charset="-122"/>
                <a:ea typeface="华文宋体" panose="02010600040101010101" pitchFamily="2" charset="-122"/>
              </a:rPr>
              <a:t>，</a:t>
            </a:r>
            <a:r>
              <a:rPr lang="en-US" altLang="zh-CN" sz="2000" dirty="0" smtClean="0">
                <a:solidFill>
                  <a:srgbClr val="FF0000"/>
                </a:solidFill>
                <a:latin typeface="华文宋体" panose="02010600040101010101" pitchFamily="2" charset="-122"/>
                <a:ea typeface="华文宋体" panose="02010600040101010101" pitchFamily="2" charset="-122"/>
              </a:rPr>
              <a:t>BX</a:t>
            </a:r>
            <a:r>
              <a:rPr lang="zh-CN" altLang="en-US" sz="2000" dirty="0" smtClean="0">
                <a:solidFill>
                  <a:srgbClr val="FF0000"/>
                </a:solidFill>
                <a:latin typeface="华文宋体" panose="02010600040101010101" pitchFamily="2" charset="-122"/>
                <a:ea typeface="华文宋体" panose="02010600040101010101" pitchFamily="2" charset="-122"/>
              </a:rPr>
              <a:t>默认段为</a:t>
            </a:r>
            <a:r>
              <a:rPr lang="en-US" altLang="zh-CN" sz="2000" dirty="0">
                <a:solidFill>
                  <a:srgbClr val="FF0000"/>
                </a:solidFill>
                <a:latin typeface="华文宋体" panose="02010600040101010101" pitchFamily="2" charset="-122"/>
                <a:ea typeface="华文宋体" panose="02010600040101010101" pitchFamily="2" charset="-122"/>
              </a:rPr>
              <a:t>DS</a:t>
            </a:r>
            <a:r>
              <a:rPr lang="zh-CN" altLang="en-US" sz="2000" dirty="0">
                <a:solidFill>
                  <a:srgbClr val="FF0000"/>
                </a:solidFill>
                <a:latin typeface="华文宋体" panose="02010600040101010101" pitchFamily="2" charset="-122"/>
                <a:ea typeface="华文宋体" panose="02010600040101010101" pitchFamily="2" charset="-122"/>
              </a:rPr>
              <a:t>段</a:t>
            </a:r>
            <a:r>
              <a:rPr lang="zh-CN" altLang="en-US" sz="2000" dirty="0">
                <a:solidFill>
                  <a:srgbClr val="FF0066"/>
                </a:solidFill>
                <a:latin typeface="华文宋体" panose="02010600040101010101" pitchFamily="2" charset="-122"/>
                <a:ea typeface="华文宋体" panose="02010600040101010101" pitchFamily="2" charset="-122"/>
              </a:rPr>
              <a:t>。 </a:t>
            </a:r>
            <a:endParaRPr lang="en-US" altLang="zh-CN" sz="20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endParaRPr lang="zh-CN" altLang="en-US" sz="20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000" b="0" dirty="0">
                <a:latin typeface="华文宋体" panose="02010600040101010101" pitchFamily="2" charset="-122"/>
                <a:ea typeface="华文宋体" panose="02010600040101010101" pitchFamily="2" charset="-122"/>
              </a:rPr>
              <a:t>图形表示：</a:t>
            </a:r>
            <a:endParaRPr lang="zh-CN" altLang="en-US" sz="2000" b="0" dirty="0">
              <a:latin typeface="华文宋体" panose="02010600040101010101" pitchFamily="2" charset="-122"/>
              <a:ea typeface="华文宋体" panose="02010600040101010101" pitchFamily="2" charset="-122"/>
            </a:endParaRPr>
          </a:p>
        </p:txBody>
      </p:sp>
      <p:grpSp>
        <p:nvGrpSpPr>
          <p:cNvPr id="134150" name="组合 134149"/>
          <p:cNvGrpSpPr/>
          <p:nvPr/>
        </p:nvGrpSpPr>
        <p:grpSpPr>
          <a:xfrm>
            <a:off x="709612" y="4060825"/>
            <a:ext cx="7724775" cy="2479675"/>
            <a:chOff x="1200" y="2448"/>
            <a:chExt cx="4560" cy="1680"/>
          </a:xfrm>
        </p:grpSpPr>
        <p:sp>
          <p:nvSpPr>
            <p:cNvPr id="134151" name="矩形 134150"/>
            <p:cNvSpPr/>
            <p:nvPr/>
          </p:nvSpPr>
          <p:spPr>
            <a:xfrm>
              <a:off x="5088" y="3264"/>
              <a:ext cx="672" cy="336"/>
            </a:xfrm>
            <a:prstGeom prst="rect">
              <a:avLst/>
            </a:prstGeom>
            <a:noFill/>
            <a:ln w="38100" cap="flat" cmpd="sng">
              <a:solidFill>
                <a:srgbClr val="66FF33"/>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操作数</a:t>
              </a:r>
              <a:endParaRPr lang="zh-CN" altLang="en-US" sz="2400" b="1">
                <a:latin typeface="华文新魏" panose="02010800040101010101" pitchFamily="2" charset="-122"/>
                <a:ea typeface="华文新魏" panose="02010800040101010101" pitchFamily="2" charset="-122"/>
              </a:endParaRPr>
            </a:p>
          </p:txBody>
        </p:sp>
        <p:sp>
          <p:nvSpPr>
            <p:cNvPr id="134152" name="矩形 134151"/>
            <p:cNvSpPr/>
            <p:nvPr/>
          </p:nvSpPr>
          <p:spPr>
            <a:xfrm>
              <a:off x="4752" y="2928"/>
              <a:ext cx="1008" cy="336"/>
            </a:xfrm>
            <a:prstGeom prst="rect">
              <a:avLst/>
            </a:prstGeom>
            <a:noFill/>
            <a:ln w="38100">
              <a:noFill/>
            </a:ln>
          </p:spPr>
          <p:txBody>
            <a:bodyPr wrap="none" lIns="740368" tIns="370187" rIns="740368" bIns="370187" anchor="ctr"/>
            <a:lstStyle/>
            <a:p>
              <a:pPr algn="ctr" defTabSz="1089025">
                <a:spcBef>
                  <a:spcPct val="0"/>
                </a:spcBef>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存储器</a:t>
              </a:r>
              <a:endParaRPr lang="zh-CN" altLang="en-US" sz="2400" b="1">
                <a:latin typeface="华文新魏" panose="02010800040101010101" pitchFamily="2" charset="-122"/>
                <a:ea typeface="华文新魏" panose="02010800040101010101" pitchFamily="2" charset="-122"/>
              </a:endParaRPr>
            </a:p>
          </p:txBody>
        </p:sp>
        <p:sp>
          <p:nvSpPr>
            <p:cNvPr id="134153" name="直接连接符 134152"/>
            <p:cNvSpPr/>
            <p:nvPr/>
          </p:nvSpPr>
          <p:spPr>
            <a:xfrm>
              <a:off x="4320" y="3456"/>
              <a:ext cx="192" cy="0"/>
            </a:xfrm>
            <a:prstGeom prst="line">
              <a:avLst/>
            </a:prstGeom>
            <a:ln w="38100" cap="flat" cmpd="sng">
              <a:solidFill>
                <a:srgbClr val="66FF33"/>
              </a:solidFill>
              <a:prstDash val="solid"/>
              <a:miter/>
              <a:headEnd type="none" w="med" len="med"/>
              <a:tailEnd type="triangle" w="med" len="med"/>
            </a:ln>
          </p:spPr>
        </p:sp>
        <p:sp>
          <p:nvSpPr>
            <p:cNvPr id="134154" name="椭圆 134153"/>
            <p:cNvSpPr/>
            <p:nvPr/>
          </p:nvSpPr>
          <p:spPr>
            <a:xfrm>
              <a:off x="4512" y="3360"/>
              <a:ext cx="192" cy="192"/>
            </a:xfrm>
            <a:prstGeom prst="ellipse">
              <a:avLst/>
            </a:prstGeom>
            <a:noFill/>
            <a:ln w="38100" cap="flat" cmpd="sng">
              <a:solidFill>
                <a:srgbClr val="00FF00"/>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400" b="1">
                  <a:latin typeface="华文新魏" panose="02010800040101010101" pitchFamily="2" charset="-122"/>
                  <a:ea typeface="华文新魏" panose="02010800040101010101" pitchFamily="2" charset="-122"/>
                </a:rPr>
                <a:t>＋</a:t>
              </a:r>
              <a:endParaRPr lang="zh-CN" altLang="en-US" sz="2400" b="1">
                <a:latin typeface="华文新魏" panose="02010800040101010101" pitchFamily="2" charset="-122"/>
                <a:ea typeface="华文新魏" panose="02010800040101010101" pitchFamily="2" charset="-122"/>
              </a:endParaRPr>
            </a:p>
          </p:txBody>
        </p:sp>
        <p:sp>
          <p:nvSpPr>
            <p:cNvPr id="134155" name="矩形 134154"/>
            <p:cNvSpPr/>
            <p:nvPr/>
          </p:nvSpPr>
          <p:spPr>
            <a:xfrm>
              <a:off x="4128" y="2640"/>
              <a:ext cx="1008" cy="336"/>
            </a:xfrm>
            <a:prstGeom prst="rect">
              <a:avLst/>
            </a:prstGeom>
            <a:noFill/>
            <a:ln w="38100">
              <a:noFill/>
            </a:ln>
          </p:spPr>
          <p:txBody>
            <a:bodyPr wrap="none" lIns="740368" tIns="370187" rIns="740368" bIns="37018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段基地址</a:t>
              </a:r>
              <a:endParaRPr lang="zh-CN" altLang="en-US" sz="2400" b="1">
                <a:latin typeface="华文新魏" panose="02010800040101010101" pitchFamily="2" charset="-122"/>
                <a:ea typeface="华文新魏" panose="02010800040101010101" pitchFamily="2" charset="-122"/>
              </a:endParaRPr>
            </a:p>
          </p:txBody>
        </p:sp>
        <p:sp>
          <p:nvSpPr>
            <p:cNvPr id="134156" name="直接连接符 134155"/>
            <p:cNvSpPr/>
            <p:nvPr/>
          </p:nvSpPr>
          <p:spPr>
            <a:xfrm>
              <a:off x="4608" y="3024"/>
              <a:ext cx="0" cy="336"/>
            </a:xfrm>
            <a:prstGeom prst="line">
              <a:avLst/>
            </a:prstGeom>
            <a:ln w="38100" cap="flat" cmpd="sng">
              <a:solidFill>
                <a:srgbClr val="66FF33"/>
              </a:solidFill>
              <a:prstDash val="solid"/>
              <a:miter/>
              <a:headEnd type="none" w="med" len="med"/>
              <a:tailEnd type="triangle" w="med" len="med"/>
            </a:ln>
          </p:spPr>
        </p:sp>
        <p:sp>
          <p:nvSpPr>
            <p:cNvPr id="134157" name="直接连接符 134156"/>
            <p:cNvSpPr/>
            <p:nvPr/>
          </p:nvSpPr>
          <p:spPr>
            <a:xfrm>
              <a:off x="4752" y="3456"/>
              <a:ext cx="336" cy="0"/>
            </a:xfrm>
            <a:prstGeom prst="line">
              <a:avLst/>
            </a:prstGeom>
            <a:ln w="38100" cap="flat" cmpd="sng">
              <a:solidFill>
                <a:srgbClr val="66FF33"/>
              </a:solidFill>
              <a:prstDash val="solid"/>
              <a:miter/>
              <a:headEnd type="none" w="med" len="med"/>
              <a:tailEnd type="triangle" w="med" len="med"/>
            </a:ln>
          </p:spPr>
        </p:sp>
        <p:grpSp>
          <p:nvGrpSpPr>
            <p:cNvPr id="134158" name="组合 134157"/>
            <p:cNvGrpSpPr/>
            <p:nvPr/>
          </p:nvGrpSpPr>
          <p:grpSpPr>
            <a:xfrm>
              <a:off x="1200" y="2448"/>
              <a:ext cx="1776" cy="672"/>
              <a:chOff x="1776" y="3120"/>
              <a:chExt cx="1008" cy="672"/>
            </a:xfrm>
          </p:grpSpPr>
          <p:sp>
            <p:nvSpPr>
              <p:cNvPr id="134159" name="矩形 134158"/>
              <p:cNvSpPr/>
              <p:nvPr/>
            </p:nvSpPr>
            <p:spPr>
              <a:xfrm>
                <a:off x="1776" y="3456"/>
                <a:ext cx="1008" cy="336"/>
              </a:xfrm>
              <a:prstGeom prst="rect">
                <a:avLst/>
              </a:prstGeom>
              <a:noFill/>
              <a:ln w="38100" cap="flat" cmpd="sng">
                <a:solidFill>
                  <a:srgbClr val="66FF33"/>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基址寄存器    变址寄存器</a:t>
                </a:r>
                <a:endParaRPr lang="zh-CN" altLang="en-US" sz="2100" b="1" dirty="0">
                  <a:latin typeface="华文新魏" panose="02010800040101010101" pitchFamily="2" charset="-122"/>
                  <a:ea typeface="华文新魏" panose="02010800040101010101" pitchFamily="2" charset="-122"/>
                </a:endParaRPr>
              </a:p>
            </p:txBody>
          </p:sp>
          <p:sp>
            <p:nvSpPr>
              <p:cNvPr id="134160" name="矩形 134159"/>
              <p:cNvSpPr/>
              <p:nvPr/>
            </p:nvSpPr>
            <p:spPr>
              <a:xfrm>
                <a:off x="1776" y="3120"/>
                <a:ext cx="1008" cy="336"/>
              </a:xfrm>
              <a:prstGeom prst="rect">
                <a:avLst/>
              </a:prstGeom>
              <a:noFill/>
              <a:ln w="38100" cap="flat" cmpd="sng">
                <a:solidFill>
                  <a:srgbClr val="66FF33"/>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指令</a:t>
                </a:r>
                <a:endParaRPr lang="zh-CN" altLang="en-US" sz="2400" b="1">
                  <a:latin typeface="华文新魏" panose="02010800040101010101" pitchFamily="2" charset="-122"/>
                  <a:ea typeface="华文新魏" panose="02010800040101010101" pitchFamily="2" charset="-122"/>
                </a:endParaRPr>
              </a:p>
            </p:txBody>
          </p:sp>
        </p:grpSp>
        <p:sp>
          <p:nvSpPr>
            <p:cNvPr id="134161" name="直接连接符 134160"/>
            <p:cNvSpPr/>
            <p:nvPr/>
          </p:nvSpPr>
          <p:spPr>
            <a:xfrm>
              <a:off x="1872" y="3984"/>
              <a:ext cx="1440" cy="0"/>
            </a:xfrm>
            <a:prstGeom prst="line">
              <a:avLst/>
            </a:prstGeom>
            <a:ln w="38100" cap="flat" cmpd="sng">
              <a:solidFill>
                <a:srgbClr val="66FF33"/>
              </a:solidFill>
              <a:prstDash val="solid"/>
              <a:miter/>
              <a:headEnd type="none" w="med" len="med"/>
              <a:tailEnd type="triangle" w="med" len="med"/>
            </a:ln>
          </p:spPr>
        </p:sp>
        <p:sp>
          <p:nvSpPr>
            <p:cNvPr id="134162" name="椭圆 134161"/>
            <p:cNvSpPr/>
            <p:nvPr/>
          </p:nvSpPr>
          <p:spPr>
            <a:xfrm>
              <a:off x="4128" y="3360"/>
              <a:ext cx="192" cy="192"/>
            </a:xfrm>
            <a:prstGeom prst="ellipse">
              <a:avLst/>
            </a:prstGeom>
            <a:noFill/>
            <a:ln w="38100" cap="flat" cmpd="sng">
              <a:solidFill>
                <a:srgbClr val="00FF00"/>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400" b="1">
                  <a:latin typeface="华文新魏" panose="02010800040101010101" pitchFamily="2" charset="-122"/>
                  <a:ea typeface="华文新魏" panose="02010800040101010101" pitchFamily="2" charset="-122"/>
                </a:rPr>
                <a:t>＋</a:t>
              </a:r>
              <a:endParaRPr lang="zh-CN" altLang="en-US" sz="2400" b="1">
                <a:latin typeface="华文新魏" panose="02010800040101010101" pitchFamily="2" charset="-122"/>
                <a:ea typeface="华文新魏" panose="02010800040101010101" pitchFamily="2" charset="-122"/>
              </a:endParaRPr>
            </a:p>
          </p:txBody>
        </p:sp>
        <p:sp>
          <p:nvSpPr>
            <p:cNvPr id="134163" name="直接连接符 134162"/>
            <p:cNvSpPr/>
            <p:nvPr/>
          </p:nvSpPr>
          <p:spPr>
            <a:xfrm>
              <a:off x="2064" y="2784"/>
              <a:ext cx="0" cy="336"/>
            </a:xfrm>
            <a:prstGeom prst="line">
              <a:avLst/>
            </a:prstGeom>
            <a:ln w="38100" cap="flat" cmpd="sng">
              <a:solidFill>
                <a:srgbClr val="66FF33"/>
              </a:solidFill>
              <a:prstDash val="solid"/>
              <a:miter/>
              <a:headEnd type="none" w="med" len="med"/>
              <a:tailEnd type="none" w="med" len="med"/>
            </a:ln>
          </p:spPr>
        </p:sp>
        <p:sp>
          <p:nvSpPr>
            <p:cNvPr id="134164" name="直接连接符 134163"/>
            <p:cNvSpPr/>
            <p:nvPr/>
          </p:nvSpPr>
          <p:spPr>
            <a:xfrm>
              <a:off x="1872" y="3120"/>
              <a:ext cx="0" cy="864"/>
            </a:xfrm>
            <a:prstGeom prst="line">
              <a:avLst/>
            </a:prstGeom>
            <a:ln w="38100" cap="flat" cmpd="sng">
              <a:solidFill>
                <a:srgbClr val="66FF33"/>
              </a:solidFill>
              <a:prstDash val="solid"/>
              <a:miter/>
              <a:headEnd type="none" w="med" len="med"/>
              <a:tailEnd type="none" w="med" len="med"/>
            </a:ln>
          </p:spPr>
        </p:sp>
        <p:sp>
          <p:nvSpPr>
            <p:cNvPr id="134165" name="直接连接符 134164"/>
            <p:cNvSpPr/>
            <p:nvPr/>
          </p:nvSpPr>
          <p:spPr>
            <a:xfrm>
              <a:off x="3936" y="3984"/>
              <a:ext cx="288" cy="0"/>
            </a:xfrm>
            <a:prstGeom prst="line">
              <a:avLst/>
            </a:prstGeom>
            <a:ln w="38100" cap="flat" cmpd="sng">
              <a:solidFill>
                <a:srgbClr val="66FF33"/>
              </a:solidFill>
              <a:prstDash val="solid"/>
              <a:miter/>
              <a:headEnd type="none" w="med" len="med"/>
              <a:tailEnd type="none" w="med" len="med"/>
            </a:ln>
          </p:spPr>
        </p:sp>
        <p:sp>
          <p:nvSpPr>
            <p:cNvPr id="134166" name="直接连接符 134165"/>
            <p:cNvSpPr/>
            <p:nvPr/>
          </p:nvSpPr>
          <p:spPr>
            <a:xfrm flipV="1">
              <a:off x="4224" y="3552"/>
              <a:ext cx="0" cy="432"/>
            </a:xfrm>
            <a:prstGeom prst="line">
              <a:avLst/>
            </a:prstGeom>
            <a:ln w="38100" cap="flat" cmpd="sng">
              <a:solidFill>
                <a:srgbClr val="66FF33"/>
              </a:solidFill>
              <a:prstDash val="solid"/>
              <a:miter/>
              <a:headEnd type="none" w="med" len="med"/>
              <a:tailEnd type="triangle" w="med" len="med"/>
            </a:ln>
          </p:spPr>
        </p:sp>
        <p:sp>
          <p:nvSpPr>
            <p:cNvPr id="134167" name="直接连接符 134166"/>
            <p:cNvSpPr/>
            <p:nvPr/>
          </p:nvSpPr>
          <p:spPr>
            <a:xfrm>
              <a:off x="3936" y="2928"/>
              <a:ext cx="288" cy="0"/>
            </a:xfrm>
            <a:prstGeom prst="line">
              <a:avLst/>
            </a:prstGeom>
            <a:ln w="38100" cap="flat" cmpd="sng">
              <a:solidFill>
                <a:srgbClr val="66FF33"/>
              </a:solidFill>
              <a:prstDash val="solid"/>
              <a:miter/>
              <a:headEnd type="none" w="med" len="med"/>
              <a:tailEnd type="none" w="med" len="med"/>
            </a:ln>
          </p:spPr>
        </p:sp>
        <p:sp>
          <p:nvSpPr>
            <p:cNvPr id="134168" name="直接连接符 134167"/>
            <p:cNvSpPr/>
            <p:nvPr/>
          </p:nvSpPr>
          <p:spPr>
            <a:xfrm>
              <a:off x="4224" y="2928"/>
              <a:ext cx="0" cy="432"/>
            </a:xfrm>
            <a:prstGeom prst="line">
              <a:avLst/>
            </a:prstGeom>
            <a:ln w="38100" cap="flat" cmpd="sng">
              <a:solidFill>
                <a:srgbClr val="66FF33"/>
              </a:solidFill>
              <a:prstDash val="solid"/>
              <a:miter/>
              <a:headEnd type="none" w="med" len="med"/>
              <a:tailEnd type="triangle" w="med" len="med"/>
            </a:ln>
          </p:spPr>
        </p:sp>
        <p:sp>
          <p:nvSpPr>
            <p:cNvPr id="134169" name="矩形 134168"/>
            <p:cNvSpPr/>
            <p:nvPr/>
          </p:nvSpPr>
          <p:spPr>
            <a:xfrm>
              <a:off x="3312" y="3888"/>
              <a:ext cx="624" cy="240"/>
            </a:xfrm>
            <a:prstGeom prst="rect">
              <a:avLst/>
            </a:prstGeom>
            <a:noFill/>
            <a:ln w="38100" cap="flat" cmpd="sng">
              <a:solidFill>
                <a:srgbClr val="66FF33"/>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基址值</a:t>
              </a:r>
              <a:endParaRPr lang="zh-CN" altLang="en-US" sz="2100" b="1" dirty="0">
                <a:latin typeface="华文新魏" panose="02010800040101010101" pitchFamily="2" charset="-122"/>
                <a:ea typeface="华文新魏" panose="02010800040101010101" pitchFamily="2" charset="-122"/>
              </a:endParaRPr>
            </a:p>
          </p:txBody>
        </p:sp>
        <p:sp>
          <p:nvSpPr>
            <p:cNvPr id="134170" name="矩形 134169"/>
            <p:cNvSpPr/>
            <p:nvPr/>
          </p:nvSpPr>
          <p:spPr>
            <a:xfrm>
              <a:off x="3120" y="3600"/>
              <a:ext cx="1008" cy="336"/>
            </a:xfrm>
            <a:prstGeom prst="rect">
              <a:avLst/>
            </a:prstGeom>
            <a:noFill/>
            <a:ln w="38100">
              <a:noFill/>
            </a:ln>
          </p:spPr>
          <p:txBody>
            <a:bodyPr wrap="none" lIns="740368" tIns="370187" rIns="740368" bIns="37018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基址寄存器</a:t>
              </a:r>
              <a:endParaRPr lang="zh-CN" altLang="en-US" sz="2100" b="1">
                <a:latin typeface="华文新魏" panose="02010800040101010101" pitchFamily="2" charset="-122"/>
                <a:ea typeface="华文新魏" panose="02010800040101010101" pitchFamily="2" charset="-122"/>
              </a:endParaRPr>
            </a:p>
          </p:txBody>
        </p:sp>
        <p:sp>
          <p:nvSpPr>
            <p:cNvPr id="134171" name="矩形 134170"/>
            <p:cNvSpPr/>
            <p:nvPr/>
          </p:nvSpPr>
          <p:spPr>
            <a:xfrm>
              <a:off x="3312" y="2832"/>
              <a:ext cx="624" cy="240"/>
            </a:xfrm>
            <a:prstGeom prst="rect">
              <a:avLst/>
            </a:prstGeom>
            <a:noFill/>
            <a:ln w="38100" cap="flat" cmpd="sng">
              <a:solidFill>
                <a:srgbClr val="66FF33"/>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变址值</a:t>
              </a:r>
              <a:endParaRPr lang="zh-CN" altLang="en-US" sz="2100" b="1" dirty="0">
                <a:latin typeface="华文新魏" panose="02010800040101010101" pitchFamily="2" charset="-122"/>
                <a:ea typeface="华文新魏" panose="02010800040101010101" pitchFamily="2" charset="-122"/>
              </a:endParaRPr>
            </a:p>
          </p:txBody>
        </p:sp>
        <p:sp>
          <p:nvSpPr>
            <p:cNvPr id="134172" name="矩形 134171"/>
            <p:cNvSpPr/>
            <p:nvPr/>
          </p:nvSpPr>
          <p:spPr>
            <a:xfrm>
              <a:off x="3120" y="2544"/>
              <a:ext cx="1008" cy="336"/>
            </a:xfrm>
            <a:prstGeom prst="rect">
              <a:avLst/>
            </a:prstGeom>
            <a:noFill/>
            <a:ln w="38100">
              <a:noFill/>
            </a:ln>
          </p:spPr>
          <p:txBody>
            <a:bodyPr wrap="none" lIns="740368" tIns="370187" rIns="740368" bIns="37018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变址寄存器</a:t>
              </a:r>
              <a:endParaRPr lang="zh-CN" altLang="en-US" sz="2100" b="1" dirty="0">
                <a:latin typeface="华文新魏" panose="02010800040101010101" pitchFamily="2" charset="-122"/>
                <a:ea typeface="华文新魏" panose="02010800040101010101" pitchFamily="2" charset="-122"/>
              </a:endParaRPr>
            </a:p>
          </p:txBody>
        </p:sp>
        <p:sp>
          <p:nvSpPr>
            <p:cNvPr id="134173" name="直接连接符 134172"/>
            <p:cNvSpPr/>
            <p:nvPr/>
          </p:nvSpPr>
          <p:spPr>
            <a:xfrm>
              <a:off x="2976" y="2928"/>
              <a:ext cx="336" cy="0"/>
            </a:xfrm>
            <a:prstGeom prst="line">
              <a:avLst/>
            </a:prstGeom>
            <a:ln w="38100" cap="flat" cmpd="sng">
              <a:solidFill>
                <a:srgbClr val="66FF33"/>
              </a:solidFill>
              <a:prstDash val="solid"/>
              <a:miter/>
              <a:headEnd type="none" w="med" len="med"/>
              <a:tailEnd type="none" w="med" len="med"/>
            </a:ln>
          </p:spPr>
        </p:sp>
        <p:sp>
          <p:nvSpPr>
            <p:cNvPr id="134174" name="文本框 134173"/>
            <p:cNvSpPr txBox="1"/>
            <p:nvPr/>
          </p:nvSpPr>
          <p:spPr>
            <a:xfrm>
              <a:off x="3936" y="3168"/>
              <a:ext cx="384" cy="231"/>
            </a:xfrm>
            <a:prstGeom prst="rect">
              <a:avLst/>
            </a:prstGeom>
            <a:noFill/>
            <a:ln w="38100">
              <a:noFill/>
            </a:ln>
          </p:spPr>
          <p:txBody>
            <a:bodyPr wrap="none" lIns="740368" tIns="370187" rIns="740368" bIns="370187" anchor="ctr"/>
            <a:lstStyle/>
            <a:p>
              <a:pPr defTabSz="1089025"/>
              <a:r>
                <a:rPr lang="en-US" altLang="zh-CN" sz="2100" b="1">
                  <a:latin typeface="华文新魏" panose="02010800040101010101" pitchFamily="2" charset="-122"/>
                  <a:ea typeface="华文新魏" panose="02010800040101010101" pitchFamily="2" charset="-122"/>
                </a:rPr>
                <a:t>EA</a:t>
              </a:r>
              <a:endParaRPr lang="en-US" altLang="zh-CN" sz="2100" b="1">
                <a:latin typeface="华文新魏" panose="02010800040101010101" pitchFamily="2" charset="-122"/>
                <a:ea typeface="华文新魏" panose="02010800040101010101" pitchFamily="2" charset="-122"/>
              </a:endParaRPr>
            </a:p>
          </p:txBody>
        </p:sp>
      </p:grpSp>
      <p:sp>
        <p:nvSpPr>
          <p:cNvPr id="3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文本框 135171"/>
          <p:cNvSpPr txBox="1"/>
          <p:nvPr/>
        </p:nvSpPr>
        <p:spPr>
          <a:xfrm>
            <a:off x="341623" y="946560"/>
            <a:ext cx="8432490" cy="1125576"/>
          </a:xfrm>
          <a:prstGeom prst="rect">
            <a:avLst/>
          </a:prstGeom>
          <a:solidFill>
            <a:srgbClr val="CCFFFF"/>
          </a:solidFill>
          <a:ln w="9525">
            <a:noFill/>
          </a:ln>
        </p:spPr>
        <p:txBody>
          <a:bodyPr wrap="square" lIns="108850" tIns="54425" rIns="108850" bIns="54425">
            <a:spAutoFit/>
          </a:bodyPr>
          <a:lstStyle/>
          <a:p>
            <a:pPr algn="just" defTabSz="1089025">
              <a:spcBef>
                <a:spcPct val="0"/>
              </a:spcBef>
              <a:buClr>
                <a:schemeClr val="bg2"/>
              </a:buClr>
              <a:buSzPct val="65000"/>
              <a:buFont typeface="Wingdings" panose="05000000000000000000" pitchFamily="2" charset="2"/>
              <a:buNone/>
            </a:pPr>
            <a:r>
              <a:rPr lang="zh-CN" altLang="en-US" sz="2200" b="0" dirty="0">
                <a:solidFill>
                  <a:srgbClr val="000066"/>
                </a:solidFill>
                <a:latin typeface="华文宋体" panose="02010600040101010101" pitchFamily="2" charset="-122"/>
                <a:ea typeface="华文宋体" panose="02010600040101010101" pitchFamily="2" charset="-122"/>
              </a:rPr>
              <a:t>【例】假设指令：</a:t>
            </a:r>
            <a:r>
              <a:rPr lang="en-US" altLang="zh-CN" sz="2200" b="0" dirty="0">
                <a:solidFill>
                  <a:srgbClr val="000066"/>
                </a:solidFill>
                <a:latin typeface="华文宋体" panose="02010600040101010101" pitchFamily="2" charset="-122"/>
                <a:ea typeface="华文宋体" panose="02010600040101010101" pitchFamily="2" charset="-122"/>
              </a:rPr>
              <a:t>MOV </a:t>
            </a:r>
            <a:r>
              <a:rPr lang="en-US" altLang="zh-CN" sz="2200" b="0" dirty="0" smtClean="0">
                <a:solidFill>
                  <a:srgbClr val="000066"/>
                </a:solidFill>
                <a:latin typeface="华文宋体" panose="02010600040101010101" pitchFamily="2" charset="-122"/>
                <a:ea typeface="华文宋体" panose="02010600040101010101" pitchFamily="2" charset="-122"/>
              </a:rPr>
              <a:t>AX</a:t>
            </a:r>
            <a:r>
              <a:rPr lang="en-US" altLang="zh-CN" sz="2200" b="0" dirty="0">
                <a:solidFill>
                  <a:srgbClr val="000066"/>
                </a:solidFill>
                <a:latin typeface="华文宋体" panose="02010600040101010101" pitchFamily="2" charset="-122"/>
                <a:ea typeface="华文宋体" panose="02010600040101010101" pitchFamily="2" charset="-122"/>
              </a:rPr>
              <a:t>, [BX+SI]</a:t>
            </a:r>
            <a:r>
              <a:rPr lang="zh-CN" altLang="en-US" sz="2200" b="0" dirty="0">
                <a:solidFill>
                  <a:srgbClr val="000066"/>
                </a:solidFill>
                <a:latin typeface="华文宋体" panose="02010600040101010101" pitchFamily="2" charset="-122"/>
                <a:ea typeface="华文宋体" panose="02010600040101010101" pitchFamily="2" charset="-122"/>
              </a:rPr>
              <a:t>，在执行时，（</a:t>
            </a:r>
            <a:r>
              <a:rPr lang="en-US" altLang="zh-CN" sz="2200" b="0" dirty="0">
                <a:solidFill>
                  <a:srgbClr val="000066"/>
                </a:solidFill>
                <a:latin typeface="华文宋体" panose="02010600040101010101" pitchFamily="2" charset="-122"/>
                <a:ea typeface="华文宋体" panose="02010600040101010101" pitchFamily="2" charset="-122"/>
              </a:rPr>
              <a:t>DS</a:t>
            </a:r>
            <a:r>
              <a:rPr lang="zh-CN" altLang="en-US" sz="2200" b="0" dirty="0">
                <a:solidFill>
                  <a:srgbClr val="000066"/>
                </a:solidFill>
                <a:latin typeface="华文宋体" panose="02010600040101010101" pitchFamily="2" charset="-122"/>
                <a:ea typeface="华文宋体" panose="02010600040101010101" pitchFamily="2" charset="-122"/>
              </a:rPr>
              <a:t>）</a:t>
            </a:r>
            <a:r>
              <a:rPr lang="en-US" altLang="zh-CN" sz="2200" b="0" dirty="0">
                <a:solidFill>
                  <a:srgbClr val="000066"/>
                </a:solidFill>
                <a:latin typeface="华文宋体" panose="02010600040101010101" pitchFamily="2" charset="-122"/>
                <a:ea typeface="华文宋体" panose="02010600040101010101" pitchFamily="2" charset="-122"/>
              </a:rPr>
              <a:t>=1000H</a:t>
            </a:r>
            <a:r>
              <a:rPr lang="zh-CN" altLang="en-US" sz="2200" b="0" dirty="0">
                <a:solidFill>
                  <a:srgbClr val="000066"/>
                </a:solidFill>
                <a:latin typeface="华文宋体" panose="02010600040101010101" pitchFamily="2" charset="-122"/>
                <a:ea typeface="华文宋体" panose="02010600040101010101" pitchFamily="2" charset="-122"/>
              </a:rPr>
              <a:t>，（</a:t>
            </a:r>
            <a:r>
              <a:rPr lang="en-US" altLang="zh-CN" sz="2200" b="0" dirty="0">
                <a:solidFill>
                  <a:srgbClr val="000066"/>
                </a:solidFill>
                <a:latin typeface="华文宋体" panose="02010600040101010101" pitchFamily="2" charset="-122"/>
                <a:ea typeface="华文宋体" panose="02010600040101010101" pitchFamily="2" charset="-122"/>
              </a:rPr>
              <a:t>BX</a:t>
            </a:r>
            <a:r>
              <a:rPr lang="zh-CN" altLang="en-US" sz="2200" b="0" dirty="0">
                <a:solidFill>
                  <a:srgbClr val="000066"/>
                </a:solidFill>
                <a:latin typeface="华文宋体" panose="02010600040101010101" pitchFamily="2" charset="-122"/>
                <a:ea typeface="华文宋体" panose="02010600040101010101" pitchFamily="2" charset="-122"/>
              </a:rPr>
              <a:t>）</a:t>
            </a:r>
            <a:r>
              <a:rPr lang="en-US" altLang="zh-CN" sz="2200" b="0" dirty="0">
                <a:solidFill>
                  <a:srgbClr val="000066"/>
                </a:solidFill>
                <a:latin typeface="华文宋体" panose="02010600040101010101" pitchFamily="2" charset="-122"/>
                <a:ea typeface="华文宋体" panose="02010600040101010101" pitchFamily="2" charset="-122"/>
              </a:rPr>
              <a:t>=2100H</a:t>
            </a:r>
            <a:r>
              <a:rPr lang="zh-CN" altLang="en-US" sz="2200" b="0" dirty="0">
                <a:solidFill>
                  <a:srgbClr val="000066"/>
                </a:solidFill>
                <a:latin typeface="华文宋体" panose="02010600040101010101" pitchFamily="2" charset="-122"/>
                <a:ea typeface="华文宋体" panose="02010600040101010101" pitchFamily="2" charset="-122"/>
              </a:rPr>
              <a:t>，（</a:t>
            </a:r>
            <a:r>
              <a:rPr lang="en-US" altLang="zh-CN" sz="2200" b="0" dirty="0">
                <a:solidFill>
                  <a:srgbClr val="000066"/>
                </a:solidFill>
                <a:latin typeface="华文宋体" panose="02010600040101010101" pitchFamily="2" charset="-122"/>
                <a:ea typeface="华文宋体" panose="02010600040101010101" pitchFamily="2" charset="-122"/>
              </a:rPr>
              <a:t>SI</a:t>
            </a:r>
            <a:r>
              <a:rPr lang="zh-CN" altLang="en-US" sz="2200" b="0" dirty="0">
                <a:solidFill>
                  <a:srgbClr val="000066"/>
                </a:solidFill>
                <a:latin typeface="华文宋体" panose="02010600040101010101" pitchFamily="2" charset="-122"/>
                <a:ea typeface="华文宋体" panose="02010600040101010101" pitchFamily="2" charset="-122"/>
              </a:rPr>
              <a:t>）</a:t>
            </a:r>
            <a:r>
              <a:rPr lang="en-US" altLang="zh-CN" sz="2200" b="0" dirty="0">
                <a:solidFill>
                  <a:srgbClr val="000066"/>
                </a:solidFill>
                <a:latin typeface="华文宋体" panose="02010600040101010101" pitchFamily="2" charset="-122"/>
                <a:ea typeface="华文宋体" panose="02010600040101010101" pitchFamily="2" charset="-122"/>
              </a:rPr>
              <a:t>=0011H</a:t>
            </a:r>
            <a:r>
              <a:rPr lang="zh-CN" altLang="en-US" sz="2200" b="0" dirty="0">
                <a:solidFill>
                  <a:srgbClr val="000066"/>
                </a:solidFill>
                <a:latin typeface="华文宋体" panose="02010600040101010101" pitchFamily="2" charset="-122"/>
                <a:ea typeface="华文宋体" panose="02010600040101010101" pitchFamily="2" charset="-122"/>
              </a:rPr>
              <a:t>，内存单元</a:t>
            </a:r>
            <a:r>
              <a:rPr lang="en-US" altLang="zh-CN" sz="2200" b="0" dirty="0">
                <a:solidFill>
                  <a:srgbClr val="000066"/>
                </a:solidFill>
                <a:latin typeface="华文宋体" panose="02010600040101010101" pitchFamily="2" charset="-122"/>
                <a:ea typeface="华文宋体" panose="02010600040101010101" pitchFamily="2" charset="-122"/>
              </a:rPr>
              <a:t>12111H</a:t>
            </a:r>
            <a:r>
              <a:rPr lang="zh-CN" altLang="en-US" sz="2200" b="0" dirty="0">
                <a:solidFill>
                  <a:srgbClr val="000066"/>
                </a:solidFill>
                <a:latin typeface="华文宋体" panose="02010600040101010101" pitchFamily="2" charset="-122"/>
                <a:ea typeface="华文宋体" panose="02010600040101010101" pitchFamily="2" charset="-122"/>
              </a:rPr>
              <a:t>的内容为</a:t>
            </a:r>
            <a:r>
              <a:rPr lang="en-US" altLang="zh-CN" sz="2200" b="0" dirty="0">
                <a:solidFill>
                  <a:srgbClr val="000066"/>
                </a:solidFill>
                <a:latin typeface="华文宋体" panose="02010600040101010101" pitchFamily="2" charset="-122"/>
                <a:ea typeface="华文宋体" panose="02010600040101010101" pitchFamily="2" charset="-122"/>
              </a:rPr>
              <a:t>1234H</a:t>
            </a:r>
            <a:r>
              <a:rPr lang="zh-CN" altLang="en-US" sz="2200" b="0" dirty="0">
                <a:solidFill>
                  <a:srgbClr val="000066"/>
                </a:solidFill>
                <a:latin typeface="华文宋体" panose="02010600040101010101" pitchFamily="2" charset="-122"/>
                <a:ea typeface="华文宋体" panose="02010600040101010101" pitchFamily="2" charset="-122"/>
              </a:rPr>
              <a:t>。问该指令执行后</a:t>
            </a:r>
            <a:r>
              <a:rPr lang="zh-CN" altLang="en-US" sz="2200" b="0" dirty="0" smtClean="0">
                <a:solidFill>
                  <a:srgbClr val="000066"/>
                </a:solidFill>
                <a:latin typeface="华文宋体" panose="02010600040101010101" pitchFamily="2" charset="-122"/>
                <a:ea typeface="华文宋体" panose="02010600040101010101" pitchFamily="2" charset="-122"/>
              </a:rPr>
              <a:t>，</a:t>
            </a:r>
            <a:r>
              <a:rPr lang="en-US" altLang="zh-CN" sz="2200" b="0" dirty="0" smtClean="0">
                <a:solidFill>
                  <a:srgbClr val="000066"/>
                </a:solidFill>
                <a:latin typeface="华文宋体" panose="02010600040101010101" pitchFamily="2" charset="-122"/>
                <a:ea typeface="华文宋体" panose="02010600040101010101" pitchFamily="2" charset="-122"/>
              </a:rPr>
              <a:t>AX</a:t>
            </a:r>
            <a:r>
              <a:rPr lang="zh-CN" altLang="en-US" sz="2200" b="0" dirty="0">
                <a:solidFill>
                  <a:srgbClr val="000066"/>
                </a:solidFill>
                <a:latin typeface="华文宋体" panose="02010600040101010101" pitchFamily="2" charset="-122"/>
                <a:ea typeface="华文宋体" panose="02010600040101010101" pitchFamily="2" charset="-122"/>
              </a:rPr>
              <a:t>的值是什么？     </a:t>
            </a:r>
            <a:endParaRPr lang="zh-CN" altLang="en-US" sz="2200" b="0" dirty="0">
              <a:solidFill>
                <a:srgbClr val="000066"/>
              </a:solidFill>
              <a:latin typeface="华文宋体" panose="02010600040101010101" pitchFamily="2" charset="-122"/>
              <a:ea typeface="华文宋体" panose="02010600040101010101" pitchFamily="2" charset="-122"/>
            </a:endParaRPr>
          </a:p>
        </p:txBody>
      </p:sp>
      <p:grpSp>
        <p:nvGrpSpPr>
          <p:cNvPr id="135210" name="组合 135209"/>
          <p:cNvGrpSpPr/>
          <p:nvPr/>
        </p:nvGrpSpPr>
        <p:grpSpPr>
          <a:xfrm>
            <a:off x="3577592" y="2105025"/>
            <a:ext cx="5422900" cy="4529138"/>
            <a:chOff x="2173" y="1099"/>
            <a:chExt cx="3416" cy="3007"/>
          </a:xfrm>
        </p:grpSpPr>
        <p:sp>
          <p:nvSpPr>
            <p:cNvPr id="135175" name="直接连接符 135174"/>
            <p:cNvSpPr/>
            <p:nvPr/>
          </p:nvSpPr>
          <p:spPr>
            <a:xfrm>
              <a:off x="4508" y="1099"/>
              <a:ext cx="0" cy="1404"/>
            </a:xfrm>
            <a:prstGeom prst="line">
              <a:avLst/>
            </a:prstGeom>
            <a:ln w="38100" cap="flat" cmpd="sng">
              <a:solidFill>
                <a:srgbClr val="66FF33"/>
              </a:solidFill>
              <a:prstDash val="solid"/>
              <a:miter/>
              <a:headEnd type="none" w="med" len="med"/>
              <a:tailEnd type="none" w="med" len="med"/>
            </a:ln>
          </p:spPr>
        </p:sp>
        <p:sp>
          <p:nvSpPr>
            <p:cNvPr id="135176" name="直接连接符 135175"/>
            <p:cNvSpPr/>
            <p:nvPr/>
          </p:nvSpPr>
          <p:spPr>
            <a:xfrm>
              <a:off x="5471" y="1099"/>
              <a:ext cx="0" cy="1404"/>
            </a:xfrm>
            <a:prstGeom prst="line">
              <a:avLst/>
            </a:prstGeom>
            <a:ln w="38100" cap="flat" cmpd="sng">
              <a:solidFill>
                <a:srgbClr val="66FF33"/>
              </a:solidFill>
              <a:prstDash val="solid"/>
              <a:miter/>
              <a:headEnd type="none" w="med" len="med"/>
              <a:tailEnd type="none" w="med" len="med"/>
            </a:ln>
          </p:spPr>
        </p:sp>
        <p:sp>
          <p:nvSpPr>
            <p:cNvPr id="135177" name="矩形 135176"/>
            <p:cNvSpPr/>
            <p:nvPr/>
          </p:nvSpPr>
          <p:spPr>
            <a:xfrm>
              <a:off x="4507" y="1901"/>
              <a:ext cx="964" cy="20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endParaRPr lang="en-US" altLang="zh-CN" sz="2100" b="1">
                <a:latin typeface="Times New Roman" panose="02020603050405020304" pitchFamily="18" charset="0"/>
                <a:ea typeface="宋体" panose="02010600030101010101" pitchFamily="2" charset="-122"/>
              </a:endParaRPr>
            </a:p>
          </p:txBody>
        </p:sp>
        <p:sp>
          <p:nvSpPr>
            <p:cNvPr id="135178" name="矩形 135177"/>
            <p:cNvSpPr/>
            <p:nvPr/>
          </p:nvSpPr>
          <p:spPr>
            <a:xfrm>
              <a:off x="4507" y="1701"/>
              <a:ext cx="964" cy="200"/>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OP</a:t>
              </a:r>
              <a:endParaRPr lang="en-US" altLang="zh-CN" sz="2100" b="1">
                <a:latin typeface="Times New Roman" panose="02020603050405020304" pitchFamily="18" charset="0"/>
                <a:ea typeface="宋体" panose="02010600030101010101" pitchFamily="2" charset="-122"/>
              </a:endParaRPr>
            </a:p>
          </p:txBody>
        </p:sp>
        <p:sp>
          <p:nvSpPr>
            <p:cNvPr id="135179" name="矩形 135178"/>
            <p:cNvSpPr/>
            <p:nvPr/>
          </p:nvSpPr>
          <p:spPr>
            <a:xfrm>
              <a:off x="4507" y="2102"/>
              <a:ext cx="964" cy="20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35180" name="矩形 135179"/>
            <p:cNvSpPr/>
            <p:nvPr/>
          </p:nvSpPr>
          <p:spPr>
            <a:xfrm>
              <a:off x="4507" y="1500"/>
              <a:ext cx="964" cy="20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endParaRPr lang="en-US" altLang="zh-CN" sz="2100" b="1">
                <a:latin typeface="Times New Roman" panose="02020603050405020304" pitchFamily="18" charset="0"/>
                <a:ea typeface="宋体" panose="02010600030101010101" pitchFamily="2" charset="-122"/>
              </a:endParaRPr>
            </a:p>
          </p:txBody>
        </p:sp>
        <p:sp>
          <p:nvSpPr>
            <p:cNvPr id="135181" name="直接连接符 135180"/>
            <p:cNvSpPr/>
            <p:nvPr/>
          </p:nvSpPr>
          <p:spPr>
            <a:xfrm>
              <a:off x="4507" y="1199"/>
              <a:ext cx="964" cy="0"/>
            </a:xfrm>
            <a:prstGeom prst="line">
              <a:avLst/>
            </a:prstGeom>
            <a:ln w="38100" cap="flat" cmpd="sng">
              <a:solidFill>
                <a:srgbClr val="66FF33"/>
              </a:solidFill>
              <a:prstDash val="dash"/>
              <a:miter/>
              <a:headEnd type="none" w="med" len="med"/>
              <a:tailEnd type="none" w="med" len="med"/>
            </a:ln>
          </p:spPr>
        </p:sp>
        <p:sp>
          <p:nvSpPr>
            <p:cNvPr id="135182" name="矩形 135181"/>
            <p:cNvSpPr/>
            <p:nvPr/>
          </p:nvSpPr>
          <p:spPr>
            <a:xfrm>
              <a:off x="4322" y="2461"/>
              <a:ext cx="263" cy="243"/>
            </a:xfrm>
            <a:prstGeom prst="rect">
              <a:avLst/>
            </a:prstGeom>
            <a:noFill/>
            <a:ln w="38100">
              <a:noFill/>
            </a:ln>
          </p:spPr>
          <p:txBody>
            <a:bodyPr wrap="none" lIns="1486686" tIns="743350" rIns="1486686" bIns="743350"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p:txBody>
        </p:sp>
        <p:sp>
          <p:nvSpPr>
            <p:cNvPr id="135183" name="矩形 135182"/>
            <p:cNvSpPr/>
            <p:nvPr/>
          </p:nvSpPr>
          <p:spPr>
            <a:xfrm>
              <a:off x="5327" y="2453"/>
              <a:ext cx="262" cy="243"/>
            </a:xfrm>
            <a:prstGeom prst="rect">
              <a:avLst/>
            </a:prstGeom>
            <a:noFill/>
            <a:ln w="38100">
              <a:noFill/>
            </a:ln>
          </p:spPr>
          <p:txBody>
            <a:bodyPr wrap="none" lIns="1486686" tIns="743350" rIns="1486686" bIns="743350"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p:txBody>
        </p:sp>
        <p:sp>
          <p:nvSpPr>
            <p:cNvPr id="135184" name="直接连接符 135183"/>
            <p:cNvSpPr/>
            <p:nvPr/>
          </p:nvSpPr>
          <p:spPr>
            <a:xfrm>
              <a:off x="4507" y="2654"/>
              <a:ext cx="0" cy="1404"/>
            </a:xfrm>
            <a:prstGeom prst="line">
              <a:avLst/>
            </a:prstGeom>
            <a:ln w="38100" cap="flat" cmpd="sng">
              <a:solidFill>
                <a:srgbClr val="66FF33"/>
              </a:solidFill>
              <a:prstDash val="solid"/>
              <a:miter/>
              <a:headEnd type="none" w="med" len="med"/>
              <a:tailEnd type="none" w="med" len="med"/>
            </a:ln>
          </p:spPr>
        </p:sp>
        <p:sp>
          <p:nvSpPr>
            <p:cNvPr id="135185" name="直接连接符 135184"/>
            <p:cNvSpPr/>
            <p:nvPr/>
          </p:nvSpPr>
          <p:spPr>
            <a:xfrm>
              <a:off x="5471" y="2654"/>
              <a:ext cx="0" cy="1404"/>
            </a:xfrm>
            <a:prstGeom prst="line">
              <a:avLst/>
            </a:prstGeom>
            <a:ln w="38100" cap="flat" cmpd="sng">
              <a:solidFill>
                <a:srgbClr val="66FF33"/>
              </a:solidFill>
              <a:prstDash val="solid"/>
              <a:miter/>
              <a:headEnd type="none" w="med" len="med"/>
              <a:tailEnd type="none" w="med" len="med"/>
            </a:ln>
          </p:spPr>
        </p:sp>
        <p:sp>
          <p:nvSpPr>
            <p:cNvPr id="135186" name="直接连接符 135185"/>
            <p:cNvSpPr/>
            <p:nvPr/>
          </p:nvSpPr>
          <p:spPr>
            <a:xfrm>
              <a:off x="4507" y="2854"/>
              <a:ext cx="964" cy="0"/>
            </a:xfrm>
            <a:prstGeom prst="line">
              <a:avLst/>
            </a:prstGeom>
            <a:ln w="38100" cap="flat" cmpd="sng">
              <a:solidFill>
                <a:srgbClr val="66FF33"/>
              </a:solidFill>
              <a:prstDash val="dash"/>
              <a:miter/>
              <a:headEnd type="none" w="med" len="med"/>
              <a:tailEnd type="none" w="med" len="med"/>
            </a:ln>
          </p:spPr>
        </p:sp>
        <p:sp>
          <p:nvSpPr>
            <p:cNvPr id="135187" name="矩形 135186"/>
            <p:cNvSpPr/>
            <p:nvPr/>
          </p:nvSpPr>
          <p:spPr>
            <a:xfrm>
              <a:off x="4507" y="3105"/>
              <a:ext cx="964" cy="20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endParaRPr lang="en-US" altLang="zh-CN" sz="2100" b="1">
                <a:latin typeface="Times New Roman" panose="02020603050405020304" pitchFamily="18" charset="0"/>
                <a:ea typeface="宋体" panose="02010600030101010101" pitchFamily="2" charset="-122"/>
              </a:endParaRPr>
            </a:p>
          </p:txBody>
        </p:sp>
        <p:sp>
          <p:nvSpPr>
            <p:cNvPr id="135188" name="文本框 135187"/>
            <p:cNvSpPr txBox="1"/>
            <p:nvPr/>
          </p:nvSpPr>
          <p:spPr>
            <a:xfrm>
              <a:off x="3347" y="1342"/>
              <a:ext cx="868" cy="241"/>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a:t>
              </a:r>
              <a:r>
                <a:rPr lang="en-US" altLang="zh-CN" sz="2100" b="1">
                  <a:solidFill>
                    <a:srgbClr val="CC0000"/>
                  </a:solidFill>
                  <a:latin typeface="Times New Roman" panose="02020603050405020304" pitchFamily="18" charset="0"/>
                  <a:ea typeface="宋体" panose="02010600030101010101" pitchFamily="2" charset="-122"/>
                </a:rPr>
                <a:t>CS→</a:t>
              </a:r>
              <a:endParaRPr lang="en-US" altLang="zh-CN" sz="2100" b="1">
                <a:solidFill>
                  <a:srgbClr val="CC0000"/>
                </a:solidFill>
                <a:latin typeface="Times New Roman" panose="02020603050405020304" pitchFamily="18" charset="0"/>
                <a:ea typeface="宋体" panose="02010600030101010101" pitchFamily="2" charset="-122"/>
              </a:endParaRPr>
            </a:p>
          </p:txBody>
        </p:sp>
        <p:sp>
          <p:nvSpPr>
            <p:cNvPr id="135189" name="文本框 135188"/>
            <p:cNvSpPr txBox="1"/>
            <p:nvPr/>
          </p:nvSpPr>
          <p:spPr>
            <a:xfrm>
              <a:off x="3736" y="2754"/>
              <a:ext cx="868" cy="241"/>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DS→</a:t>
              </a:r>
              <a:endParaRPr lang="en-US" altLang="zh-CN" sz="2100" b="1">
                <a:latin typeface="Times New Roman" panose="02020603050405020304" pitchFamily="18" charset="0"/>
                <a:ea typeface="宋体" panose="02010600030101010101" pitchFamily="2" charset="-122"/>
              </a:endParaRPr>
            </a:p>
          </p:txBody>
        </p:sp>
        <p:sp>
          <p:nvSpPr>
            <p:cNvPr id="135190" name="矩形 135189"/>
            <p:cNvSpPr/>
            <p:nvPr/>
          </p:nvSpPr>
          <p:spPr>
            <a:xfrm>
              <a:off x="4507" y="3306"/>
              <a:ext cx="964" cy="200"/>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34H</a:t>
              </a:r>
              <a:endParaRPr lang="en-US" altLang="zh-CN" sz="2100" b="1">
                <a:latin typeface="Times New Roman" panose="02020603050405020304" pitchFamily="18" charset="0"/>
                <a:ea typeface="宋体" panose="02010600030101010101" pitchFamily="2" charset="-122"/>
              </a:endParaRPr>
            </a:p>
          </p:txBody>
        </p:sp>
        <p:sp>
          <p:nvSpPr>
            <p:cNvPr id="135191" name="矩形 135190"/>
            <p:cNvSpPr/>
            <p:nvPr/>
          </p:nvSpPr>
          <p:spPr>
            <a:xfrm>
              <a:off x="4507" y="3506"/>
              <a:ext cx="964" cy="20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12H</a:t>
              </a:r>
              <a:endParaRPr lang="en-US" altLang="zh-CN" sz="2100" b="1">
                <a:latin typeface="Times New Roman" panose="02020603050405020304" pitchFamily="18" charset="0"/>
                <a:ea typeface="宋体" panose="02010600030101010101" pitchFamily="2" charset="-122"/>
              </a:endParaRPr>
            </a:p>
          </p:txBody>
        </p:sp>
        <p:sp>
          <p:nvSpPr>
            <p:cNvPr id="135192" name="文本框 135191"/>
            <p:cNvSpPr txBox="1"/>
            <p:nvPr/>
          </p:nvSpPr>
          <p:spPr>
            <a:xfrm>
              <a:off x="3637" y="2929"/>
              <a:ext cx="675" cy="242"/>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10000H</a:t>
              </a:r>
              <a:endParaRPr lang="en-US" altLang="zh-CN" sz="2100" b="1">
                <a:latin typeface="Times New Roman" panose="02020603050405020304" pitchFamily="18" charset="0"/>
                <a:ea typeface="宋体" panose="02010600030101010101" pitchFamily="2" charset="-122"/>
              </a:endParaRPr>
            </a:p>
          </p:txBody>
        </p:sp>
        <p:sp>
          <p:nvSpPr>
            <p:cNvPr id="135193" name="文本框 135192"/>
            <p:cNvSpPr txBox="1"/>
            <p:nvPr/>
          </p:nvSpPr>
          <p:spPr>
            <a:xfrm>
              <a:off x="3604" y="3223"/>
              <a:ext cx="675" cy="241"/>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12111H</a:t>
              </a:r>
              <a:endParaRPr lang="en-US" altLang="zh-CN" sz="2100" b="1">
                <a:latin typeface="Times New Roman" panose="02020603050405020304" pitchFamily="18" charset="0"/>
                <a:ea typeface="宋体" panose="02010600030101010101" pitchFamily="2" charset="-122"/>
              </a:endParaRPr>
            </a:p>
          </p:txBody>
        </p:sp>
        <p:sp>
          <p:nvSpPr>
            <p:cNvPr id="135194" name="文本框 135193"/>
            <p:cNvSpPr txBox="1"/>
            <p:nvPr/>
          </p:nvSpPr>
          <p:spPr>
            <a:xfrm>
              <a:off x="2173" y="1793"/>
              <a:ext cx="1350" cy="965"/>
            </a:xfrm>
            <a:prstGeom prst="rect">
              <a:avLst/>
            </a:prstGeom>
            <a:noFill/>
            <a:ln w="38100">
              <a:noFill/>
            </a:ln>
          </p:spPr>
          <p:txBody>
            <a:bodyPr wrap="none" lIns="1486686" tIns="743350" rIns="1486686" bIns="743350" anchor="ctr"/>
            <a:lstStyle/>
            <a:p>
              <a:pPr defTabSz="1089025">
                <a:spcBef>
                  <a:spcPct val="0"/>
                </a:spcBef>
              </a:pPr>
              <a:r>
                <a:rPr lang="en-US" altLang="zh-CN" sz="2100" b="1" dirty="0">
                  <a:latin typeface="Times New Roman" panose="02020603050405020304" pitchFamily="18" charset="0"/>
                  <a:ea typeface="宋体" panose="02010600030101010101" pitchFamily="2" charset="-122"/>
                </a:rPr>
                <a:t>        BX</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2100H</a:t>
              </a:r>
              <a:endParaRPr lang="en-US" altLang="zh-CN" sz="2100" b="1" dirty="0">
                <a:latin typeface="Times New Roman" panose="02020603050405020304" pitchFamily="18" charset="0"/>
                <a:ea typeface="宋体" panose="02010600030101010101" pitchFamily="2" charset="-122"/>
              </a:endParaRPr>
            </a:p>
            <a:p>
              <a:pPr defTabSz="1089025">
                <a:spcBef>
                  <a:spcPct val="0"/>
                </a:spcBef>
              </a:pPr>
              <a:r>
                <a:rPr lang="en-US" altLang="zh-CN" sz="2100" b="1" dirty="0">
                  <a:latin typeface="Times New Roman" panose="02020603050405020304" pitchFamily="18" charset="0"/>
                  <a:ea typeface="宋体" panose="02010600030101010101" pitchFamily="2" charset="-122"/>
                </a:rPr>
                <a:t>      </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SI</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0011H</a:t>
              </a:r>
              <a:endParaRPr lang="en-US" altLang="zh-CN" sz="2100" b="1" dirty="0">
                <a:latin typeface="Times New Roman" panose="02020603050405020304" pitchFamily="18" charset="0"/>
                <a:ea typeface="宋体" panose="02010600030101010101" pitchFamily="2" charset="-122"/>
              </a:endParaRPr>
            </a:p>
            <a:p>
              <a:pPr defTabSz="1089025">
                <a:spcBef>
                  <a:spcPct val="0"/>
                </a:spcBef>
              </a:pPr>
              <a:r>
                <a:rPr lang="en-US" altLang="zh-CN" sz="2100" b="1" dirty="0">
                  <a:latin typeface="Times New Roman" panose="02020603050405020304" pitchFamily="18" charset="0"/>
                  <a:ea typeface="宋体" panose="02010600030101010101" pitchFamily="2" charset="-122"/>
                </a:rPr>
                <a:t>        EA</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2111H</a:t>
              </a:r>
              <a:endParaRPr lang="en-US" altLang="zh-CN" sz="2100" b="1" dirty="0">
                <a:latin typeface="Times New Roman" panose="02020603050405020304" pitchFamily="18" charset="0"/>
                <a:ea typeface="宋体" panose="02010600030101010101" pitchFamily="2" charset="-122"/>
              </a:endParaRPr>
            </a:p>
            <a:p>
              <a:pPr defTabSz="1089025">
                <a:spcBef>
                  <a:spcPct val="0"/>
                </a:spcBef>
              </a:pP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DS</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10000H</a:t>
              </a:r>
              <a:endParaRPr lang="en-US" altLang="zh-CN" sz="2100" b="1" dirty="0">
                <a:latin typeface="Times New Roman" panose="02020603050405020304" pitchFamily="18" charset="0"/>
                <a:ea typeface="宋体" panose="02010600030101010101" pitchFamily="2" charset="-122"/>
              </a:endParaRPr>
            </a:p>
            <a:p>
              <a:pPr defTabSz="1089025">
                <a:spcBef>
                  <a:spcPct val="0"/>
                </a:spcBef>
              </a:pPr>
              <a:r>
                <a:rPr lang="en-US" altLang="zh-CN" sz="2100" b="1" dirty="0">
                  <a:latin typeface="Times New Roman" panose="02020603050405020304" pitchFamily="18" charset="0"/>
                  <a:ea typeface="宋体" panose="02010600030101010101" pitchFamily="2" charset="-122"/>
                </a:rPr>
                <a:t>                12111H</a:t>
              </a:r>
              <a:endParaRPr lang="en-US" altLang="zh-CN" sz="2100" b="1" dirty="0">
                <a:latin typeface="Times New Roman" panose="02020603050405020304" pitchFamily="18" charset="0"/>
                <a:ea typeface="宋体" panose="02010600030101010101" pitchFamily="2" charset="-122"/>
              </a:endParaRPr>
            </a:p>
          </p:txBody>
        </p:sp>
        <p:sp>
          <p:nvSpPr>
            <p:cNvPr id="135195" name="直接连接符 135194"/>
            <p:cNvSpPr/>
            <p:nvPr/>
          </p:nvSpPr>
          <p:spPr>
            <a:xfrm>
              <a:off x="3543" y="2804"/>
              <a:ext cx="0" cy="552"/>
            </a:xfrm>
            <a:prstGeom prst="line">
              <a:avLst/>
            </a:prstGeom>
            <a:ln w="38100" cap="flat" cmpd="sng">
              <a:solidFill>
                <a:srgbClr val="FF00FF"/>
              </a:solidFill>
              <a:prstDash val="solid"/>
              <a:miter/>
              <a:headEnd type="none" w="med" len="med"/>
              <a:tailEnd type="none" w="med" len="med"/>
            </a:ln>
          </p:spPr>
        </p:sp>
        <p:sp>
          <p:nvSpPr>
            <p:cNvPr id="135196" name="直接连接符 135195"/>
            <p:cNvSpPr/>
            <p:nvPr/>
          </p:nvSpPr>
          <p:spPr>
            <a:xfrm>
              <a:off x="3543" y="3356"/>
              <a:ext cx="386" cy="0"/>
            </a:xfrm>
            <a:prstGeom prst="line">
              <a:avLst/>
            </a:prstGeom>
            <a:ln w="38100" cap="flat" cmpd="sng">
              <a:solidFill>
                <a:srgbClr val="FF00FF"/>
              </a:solidFill>
              <a:prstDash val="solid"/>
              <a:miter/>
              <a:headEnd type="none" w="med" len="med"/>
              <a:tailEnd type="triangle" w="med" len="med"/>
            </a:ln>
          </p:spPr>
        </p:sp>
        <p:sp>
          <p:nvSpPr>
            <p:cNvPr id="135197" name="矩形 135196"/>
            <p:cNvSpPr/>
            <p:nvPr/>
          </p:nvSpPr>
          <p:spPr>
            <a:xfrm>
              <a:off x="2482" y="3055"/>
              <a:ext cx="820" cy="251"/>
            </a:xfrm>
            <a:prstGeom prst="rect">
              <a:avLst/>
            </a:prstGeom>
            <a:noFill/>
            <a:ln w="38100" cap="flat" cmpd="sng">
              <a:solidFill>
                <a:srgbClr val="66FF33"/>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400" b="1">
                  <a:latin typeface="Times New Roman" panose="02020603050405020304" pitchFamily="18" charset="0"/>
                  <a:ea typeface="宋体" panose="02010600030101010101" pitchFamily="2" charset="-122"/>
                </a:rPr>
                <a:t>12    34</a:t>
              </a:r>
              <a:endParaRPr lang="en-US" altLang="zh-CN" sz="2400" b="1">
                <a:latin typeface="Times New Roman" panose="02020603050405020304" pitchFamily="18" charset="0"/>
                <a:ea typeface="宋体" panose="02010600030101010101" pitchFamily="2" charset="-122"/>
              </a:endParaRPr>
            </a:p>
          </p:txBody>
        </p:sp>
        <p:sp>
          <p:nvSpPr>
            <p:cNvPr id="135198" name="直接连接符 135197"/>
            <p:cNvSpPr/>
            <p:nvPr/>
          </p:nvSpPr>
          <p:spPr>
            <a:xfrm>
              <a:off x="2868" y="3055"/>
              <a:ext cx="0" cy="251"/>
            </a:xfrm>
            <a:prstGeom prst="line">
              <a:avLst/>
            </a:prstGeom>
            <a:ln w="38100" cap="flat" cmpd="sng">
              <a:solidFill>
                <a:srgbClr val="66FF33"/>
              </a:solidFill>
              <a:prstDash val="solid"/>
              <a:miter/>
              <a:headEnd type="none" w="med" len="med"/>
              <a:tailEnd type="none" w="med" len="med"/>
            </a:ln>
          </p:spPr>
        </p:sp>
        <p:sp>
          <p:nvSpPr>
            <p:cNvPr id="135199" name="文本框 135198"/>
            <p:cNvSpPr txBox="1"/>
            <p:nvPr/>
          </p:nvSpPr>
          <p:spPr>
            <a:xfrm>
              <a:off x="2482" y="2804"/>
              <a:ext cx="868" cy="242"/>
            </a:xfrm>
            <a:prstGeom prst="rect">
              <a:avLst/>
            </a:prstGeom>
            <a:noFill/>
            <a:ln w="38100">
              <a:noFill/>
            </a:ln>
          </p:spPr>
          <p:txBody>
            <a:bodyPr wrap="none" lIns="1486686" tIns="743350" rIns="1486686" bIns="743350" anchor="ctr"/>
            <a:lstStyle/>
            <a:p>
              <a:pPr defTabSz="1089025"/>
              <a:r>
                <a:rPr lang="en-US" altLang="zh-CN" sz="2100" b="1" dirty="0">
                  <a:latin typeface="Times New Roman" panose="02020603050405020304" pitchFamily="18" charset="0"/>
                  <a:ea typeface="宋体" panose="02010600030101010101" pitchFamily="2" charset="-122"/>
                </a:rPr>
                <a:t>       </a:t>
              </a:r>
              <a:r>
                <a:rPr lang="en-US" altLang="zh-CN" sz="2100" b="1" dirty="0" smtClean="0">
                  <a:latin typeface="Times New Roman" panose="02020603050405020304" pitchFamily="18" charset="0"/>
                  <a:ea typeface="宋体" panose="02010600030101010101" pitchFamily="2" charset="-122"/>
                </a:rPr>
                <a:t>AX</a:t>
              </a:r>
              <a:endParaRPr lang="en-US" altLang="zh-CN" sz="2100" b="1" dirty="0">
                <a:latin typeface="Times New Roman" panose="02020603050405020304" pitchFamily="18" charset="0"/>
                <a:ea typeface="宋体" panose="02010600030101010101" pitchFamily="2" charset="-122"/>
              </a:endParaRPr>
            </a:p>
          </p:txBody>
        </p:sp>
        <p:sp>
          <p:nvSpPr>
            <p:cNvPr id="135200" name="直接连接符 135199"/>
            <p:cNvSpPr/>
            <p:nvPr/>
          </p:nvSpPr>
          <p:spPr>
            <a:xfrm flipH="1">
              <a:off x="3061" y="3456"/>
              <a:ext cx="1543" cy="0"/>
            </a:xfrm>
            <a:prstGeom prst="line">
              <a:avLst/>
            </a:prstGeom>
            <a:ln w="38100" cap="flat" cmpd="sng">
              <a:solidFill>
                <a:schemeClr val="accent2"/>
              </a:solidFill>
              <a:prstDash val="solid"/>
              <a:miter/>
              <a:headEnd type="none" w="med" len="med"/>
              <a:tailEnd type="none" w="med" len="med"/>
            </a:ln>
          </p:spPr>
        </p:sp>
        <p:sp>
          <p:nvSpPr>
            <p:cNvPr id="135201" name="直接连接符 135200"/>
            <p:cNvSpPr/>
            <p:nvPr/>
          </p:nvSpPr>
          <p:spPr>
            <a:xfrm flipV="1">
              <a:off x="3061" y="3306"/>
              <a:ext cx="0" cy="150"/>
            </a:xfrm>
            <a:prstGeom prst="line">
              <a:avLst/>
            </a:prstGeom>
            <a:ln w="38100" cap="flat" cmpd="sng">
              <a:solidFill>
                <a:schemeClr val="accent2"/>
              </a:solidFill>
              <a:prstDash val="solid"/>
              <a:miter/>
              <a:headEnd type="none" w="med" len="med"/>
              <a:tailEnd type="triangle" w="med" len="med"/>
            </a:ln>
          </p:spPr>
        </p:sp>
        <p:sp>
          <p:nvSpPr>
            <p:cNvPr id="135202" name="直接连接符 135201"/>
            <p:cNvSpPr/>
            <p:nvPr/>
          </p:nvSpPr>
          <p:spPr>
            <a:xfrm flipH="1">
              <a:off x="2627" y="3607"/>
              <a:ext cx="1977" cy="0"/>
            </a:xfrm>
            <a:prstGeom prst="line">
              <a:avLst/>
            </a:prstGeom>
            <a:ln w="38100" cap="flat" cmpd="sng">
              <a:solidFill>
                <a:schemeClr val="accent2"/>
              </a:solidFill>
              <a:prstDash val="solid"/>
              <a:miter/>
              <a:headEnd type="none" w="med" len="med"/>
              <a:tailEnd type="none" w="med" len="med"/>
            </a:ln>
          </p:spPr>
        </p:sp>
        <p:sp>
          <p:nvSpPr>
            <p:cNvPr id="135203" name="直接连接符 135202"/>
            <p:cNvSpPr/>
            <p:nvPr/>
          </p:nvSpPr>
          <p:spPr>
            <a:xfrm flipV="1">
              <a:off x="2627" y="3306"/>
              <a:ext cx="0" cy="301"/>
            </a:xfrm>
            <a:prstGeom prst="line">
              <a:avLst/>
            </a:prstGeom>
            <a:ln w="38100" cap="flat" cmpd="sng">
              <a:solidFill>
                <a:schemeClr val="accent2"/>
              </a:solidFill>
              <a:prstDash val="solid"/>
              <a:miter/>
              <a:headEnd type="none" w="med" len="med"/>
              <a:tailEnd type="triangle" w="med" len="med"/>
            </a:ln>
          </p:spPr>
        </p:sp>
        <p:sp>
          <p:nvSpPr>
            <p:cNvPr id="135204" name="直接连接符 135203"/>
            <p:cNvSpPr/>
            <p:nvPr/>
          </p:nvSpPr>
          <p:spPr>
            <a:xfrm>
              <a:off x="3104" y="2169"/>
              <a:ext cx="916" cy="0"/>
            </a:xfrm>
            <a:prstGeom prst="line">
              <a:avLst/>
            </a:prstGeom>
            <a:ln w="38100" cap="flat" cmpd="sng">
              <a:solidFill>
                <a:srgbClr val="66FF33"/>
              </a:solidFill>
              <a:prstDash val="solid"/>
              <a:miter/>
              <a:headEnd type="none" w="med" len="med"/>
              <a:tailEnd type="none" w="med" len="med"/>
            </a:ln>
          </p:spPr>
        </p:sp>
        <p:sp>
          <p:nvSpPr>
            <p:cNvPr id="135205" name="直接连接符 135204"/>
            <p:cNvSpPr/>
            <p:nvPr/>
          </p:nvSpPr>
          <p:spPr>
            <a:xfrm>
              <a:off x="2934" y="2562"/>
              <a:ext cx="1061" cy="0"/>
            </a:xfrm>
            <a:prstGeom prst="line">
              <a:avLst/>
            </a:prstGeom>
            <a:ln w="38100" cap="flat" cmpd="sng">
              <a:solidFill>
                <a:srgbClr val="66FF33"/>
              </a:solidFill>
              <a:prstDash val="solid"/>
              <a:miter/>
              <a:headEnd type="none" w="med" len="med"/>
              <a:tailEnd type="none" w="med" len="med"/>
            </a:ln>
          </p:spPr>
        </p:sp>
        <p:sp>
          <p:nvSpPr>
            <p:cNvPr id="135206" name="直接连接符 135205"/>
            <p:cNvSpPr/>
            <p:nvPr/>
          </p:nvSpPr>
          <p:spPr>
            <a:xfrm>
              <a:off x="2456" y="1899"/>
              <a:ext cx="0" cy="2207"/>
            </a:xfrm>
            <a:prstGeom prst="line">
              <a:avLst/>
            </a:prstGeom>
            <a:ln w="9525" cap="flat" cmpd="sng">
              <a:solidFill>
                <a:srgbClr val="00FFFF"/>
              </a:solidFill>
              <a:prstDash val="dash"/>
              <a:miter/>
              <a:headEnd type="none" w="med" len="med"/>
              <a:tailEnd type="none" w="med" len="med"/>
            </a:ln>
          </p:spPr>
        </p:sp>
        <p:sp>
          <p:nvSpPr>
            <p:cNvPr id="135207" name="直接连接符 135206"/>
            <p:cNvSpPr/>
            <p:nvPr/>
          </p:nvSpPr>
          <p:spPr>
            <a:xfrm>
              <a:off x="2447" y="1794"/>
              <a:ext cx="1753" cy="8"/>
            </a:xfrm>
            <a:prstGeom prst="line">
              <a:avLst/>
            </a:prstGeom>
            <a:ln w="9525" cap="flat" cmpd="sng">
              <a:solidFill>
                <a:srgbClr val="00FFFF"/>
              </a:solidFill>
              <a:prstDash val="dash"/>
              <a:miter/>
              <a:headEnd type="none" w="med" len="med"/>
              <a:tailEnd type="none" w="med" len="med"/>
            </a:ln>
          </p:spPr>
        </p:sp>
        <p:sp>
          <p:nvSpPr>
            <p:cNvPr id="135208" name="直接连接符 135207"/>
            <p:cNvSpPr/>
            <p:nvPr/>
          </p:nvSpPr>
          <p:spPr>
            <a:xfrm flipV="1">
              <a:off x="4225" y="1113"/>
              <a:ext cx="0" cy="802"/>
            </a:xfrm>
            <a:prstGeom prst="line">
              <a:avLst/>
            </a:prstGeom>
            <a:ln w="9525" cap="flat" cmpd="sng">
              <a:solidFill>
                <a:srgbClr val="00FFFF"/>
              </a:solidFill>
              <a:prstDash val="dash"/>
              <a:miter/>
              <a:headEnd type="none" w="med" len="med"/>
              <a:tailEnd type="none" w="med" len="med"/>
            </a:ln>
          </p:spPr>
        </p:sp>
      </p:grpSp>
      <p:sp>
        <p:nvSpPr>
          <p:cNvPr id="135209" name="矩形 135208"/>
          <p:cNvSpPr/>
          <p:nvPr/>
        </p:nvSpPr>
        <p:spPr>
          <a:xfrm>
            <a:off x="251520" y="2275952"/>
            <a:ext cx="3845220" cy="3379387"/>
          </a:xfrm>
          <a:prstGeom prst="rect">
            <a:avLst/>
          </a:prstGeom>
          <a:noFill/>
          <a:ln w="9525">
            <a:noFill/>
          </a:ln>
        </p:spPr>
        <p:txBody>
          <a:bodyPr wrap="square">
            <a:spAutoFit/>
          </a:bodyPr>
          <a:lstStyle/>
          <a:p>
            <a:pPr>
              <a:lnSpc>
                <a:spcPct val="120000"/>
              </a:lnSpc>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解：操作数的物理地址</a:t>
            </a:r>
            <a:r>
              <a:rPr lang="en-US" altLang="zh-CN" sz="2200" b="0" dirty="0">
                <a:latin typeface="华文宋体" panose="02010600040101010101" pitchFamily="2" charset="-122"/>
                <a:ea typeface="华文宋体" panose="02010600040101010101" pitchFamily="2" charset="-122"/>
              </a:rPr>
              <a:t>PA</a:t>
            </a:r>
            <a:r>
              <a:rPr lang="zh-CN" altLang="en-US" sz="2200" b="0" dirty="0">
                <a:latin typeface="华文宋体" panose="02010600040101010101" pitchFamily="2" charset="-122"/>
                <a:ea typeface="华文宋体" panose="02010600040101010101" pitchFamily="2" charset="-122"/>
              </a:rPr>
              <a:t>为：</a:t>
            </a:r>
            <a:endParaRPr lang="zh-CN" altLang="en-US" sz="2200" b="0" dirty="0">
              <a:latin typeface="华文宋体" panose="02010600040101010101" pitchFamily="2" charset="-122"/>
              <a:ea typeface="华文宋体" panose="02010600040101010101" pitchFamily="2" charset="-122"/>
            </a:endParaRPr>
          </a:p>
          <a:p>
            <a:pPr>
              <a:spcBef>
                <a:spcPct val="20000"/>
              </a:spcBef>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PA=(DS)*</a:t>
            </a:r>
            <a:r>
              <a:rPr lang="en-US" altLang="zh-CN" sz="2200" b="0" dirty="0" smtClean="0">
                <a:latin typeface="华文宋体" panose="02010600040101010101" pitchFamily="2" charset="-122"/>
                <a:ea typeface="华文宋体" panose="02010600040101010101" pitchFamily="2" charset="-122"/>
              </a:rPr>
              <a:t>10H+(</a:t>
            </a:r>
            <a:r>
              <a:rPr lang="en-US" altLang="zh-CN" sz="2200" b="0" dirty="0">
                <a:latin typeface="华文宋体" panose="02010600040101010101" pitchFamily="2" charset="-122"/>
                <a:ea typeface="华文宋体" panose="02010600040101010101" pitchFamily="2" charset="-122"/>
              </a:rPr>
              <a:t>BX)+(SI)</a:t>
            </a:r>
            <a:endParaRPr lang="zh-CN" altLang="en-US" sz="2200" b="0" dirty="0">
              <a:latin typeface="华文宋体" panose="02010600040101010101" pitchFamily="2" charset="-122"/>
              <a:ea typeface="华文宋体" panose="02010600040101010101" pitchFamily="2" charset="-122"/>
            </a:endParaRPr>
          </a:p>
          <a:p>
            <a:pPr>
              <a:spcBef>
                <a:spcPct val="2000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    </a:t>
            </a:r>
            <a:r>
              <a:rPr lang="en-US" altLang="zh-CN" sz="2200" b="0" dirty="0" smtClean="0">
                <a:latin typeface="华文宋体" panose="02010600040101010101" pitchFamily="2" charset="-122"/>
                <a:ea typeface="华文宋体" panose="02010600040101010101" pitchFamily="2" charset="-122"/>
              </a:rPr>
              <a:t>=1000H*10H+2100H+0011H</a:t>
            </a:r>
            <a:endParaRPr lang="en-US" altLang="zh-CN" sz="2200" b="0" dirty="0">
              <a:latin typeface="华文宋体" panose="02010600040101010101" pitchFamily="2" charset="-122"/>
              <a:ea typeface="华文宋体" panose="02010600040101010101" pitchFamily="2" charset="-122"/>
            </a:endParaRPr>
          </a:p>
          <a:p>
            <a:pPr>
              <a:spcBef>
                <a:spcPct val="20000"/>
              </a:spcBef>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    =12111H</a:t>
            </a:r>
            <a:endParaRPr lang="en-US" altLang="zh-CN" sz="2200" b="0" dirty="0">
              <a:latin typeface="华文宋体" panose="02010600040101010101" pitchFamily="2" charset="-122"/>
              <a:ea typeface="华文宋体" panose="02010600040101010101" pitchFamily="2" charset="-122"/>
            </a:endParaRPr>
          </a:p>
          <a:p>
            <a:pPr>
              <a:spcBef>
                <a:spcPct val="20000"/>
              </a:spcBef>
              <a:buClr>
                <a:schemeClr val="bg2"/>
              </a:buClr>
              <a:buSzPct val="65000"/>
              <a:buFont typeface="Wingdings" panose="05000000000000000000" pitchFamily="2" charset="2"/>
              <a:buNone/>
            </a:pPr>
            <a:endParaRPr lang="en-US" altLang="zh-CN" b="1" dirty="0">
              <a:latin typeface="华文新魏" panose="02010800040101010101" pitchFamily="2" charset="-122"/>
              <a:ea typeface="华文新魏" panose="02010800040101010101" pitchFamily="2" charset="-122"/>
            </a:endParaRPr>
          </a:p>
          <a:p>
            <a:pPr>
              <a:spcBef>
                <a:spcPct val="2000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所以，该指令的执行效果是：</a:t>
            </a:r>
            <a:endParaRPr lang="zh-CN" altLang="en-US" sz="2200" b="0" dirty="0">
              <a:latin typeface="华文宋体" panose="02010600040101010101" pitchFamily="2" charset="-122"/>
              <a:ea typeface="华文宋体" panose="02010600040101010101" pitchFamily="2" charset="-122"/>
            </a:endParaRPr>
          </a:p>
          <a:p>
            <a:pPr>
              <a:spcBef>
                <a:spcPct val="2000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把从物理地址为</a:t>
            </a:r>
            <a:r>
              <a:rPr lang="en-US" altLang="zh-CN" sz="2200" b="0" dirty="0">
                <a:latin typeface="华文宋体" panose="02010600040101010101" pitchFamily="2" charset="-122"/>
                <a:ea typeface="华文宋体" panose="02010600040101010101" pitchFamily="2" charset="-122"/>
              </a:rPr>
              <a:t>12111H</a:t>
            </a:r>
            <a:r>
              <a:rPr lang="zh-CN" altLang="en-US" sz="2200" b="0" dirty="0">
                <a:latin typeface="华文宋体" panose="02010600040101010101" pitchFamily="2" charset="-122"/>
                <a:ea typeface="华文宋体" panose="02010600040101010101" pitchFamily="2" charset="-122"/>
              </a:rPr>
              <a:t>开始</a:t>
            </a:r>
            <a:endParaRPr lang="zh-CN" altLang="en-US" sz="2200" b="0" dirty="0">
              <a:latin typeface="华文宋体" panose="02010600040101010101" pitchFamily="2" charset="-122"/>
              <a:ea typeface="华文宋体" panose="02010600040101010101" pitchFamily="2" charset="-122"/>
            </a:endParaRPr>
          </a:p>
          <a:p>
            <a:pPr>
              <a:spcBef>
                <a:spcPct val="2000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的一个字的值传送</a:t>
            </a:r>
            <a:r>
              <a:rPr lang="zh-CN" altLang="en-US" sz="2200" b="0" dirty="0" smtClean="0">
                <a:latin typeface="华文宋体" panose="02010600040101010101" pitchFamily="2" charset="-122"/>
                <a:ea typeface="华文宋体" panose="02010600040101010101" pitchFamily="2" charset="-122"/>
              </a:rPr>
              <a:t>给</a:t>
            </a:r>
            <a:r>
              <a:rPr lang="en-US" altLang="zh-CN" sz="2200" b="0" dirty="0" smtClean="0">
                <a:latin typeface="华文宋体" panose="02010600040101010101" pitchFamily="2" charset="-122"/>
                <a:ea typeface="华文宋体" panose="02010600040101010101" pitchFamily="2" charset="-122"/>
              </a:rPr>
              <a:t>AX</a:t>
            </a:r>
            <a:r>
              <a:rPr lang="zh-CN" altLang="en-US" sz="2200" b="0" dirty="0">
                <a:latin typeface="华文宋体" panose="02010600040101010101" pitchFamily="2" charset="-122"/>
                <a:ea typeface="华文宋体" panose="02010600040101010101" pitchFamily="2" charset="-122"/>
              </a:rPr>
              <a:t>。 </a:t>
            </a:r>
            <a:endParaRPr lang="zh-CN" altLang="en-US" sz="2200" b="0" dirty="0">
              <a:latin typeface="华文宋体" panose="02010600040101010101" pitchFamily="2" charset="-122"/>
              <a:ea typeface="华文宋体" panose="02010600040101010101" pitchFamily="2" charset="-122"/>
            </a:endParaRPr>
          </a:p>
        </p:txBody>
      </p:sp>
      <p:sp>
        <p:nvSpPr>
          <p:cNvPr id="4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2</a:t>
            </a:r>
            <a:r>
              <a:rPr lang="zh-CN" altLang="en-US" sz="2600" kern="0" dirty="0">
                <a:solidFill>
                  <a:schemeClr val="tx2"/>
                </a:solidFill>
                <a:effectLst>
                  <a:outerShdw blurRad="38100" dist="38100" dir="2700000" algn="tl">
                    <a:srgbClr val="C0C0C0"/>
                  </a:outerShdw>
                </a:effectLst>
                <a:latin typeface="+mj-lt"/>
                <a:cs typeface="+mj-cs"/>
              </a:rPr>
              <a:t>讲：80X86的寻址方式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3" name="文本框 2"/>
          <p:cNvSpPr txBox="1"/>
          <p:nvPr/>
        </p:nvSpPr>
        <p:spPr>
          <a:xfrm>
            <a:off x="1043608" y="908720"/>
            <a:ext cx="6571615" cy="4228850"/>
          </a:xfrm>
          <a:prstGeom prst="rect">
            <a:avLst/>
          </a:prstGeom>
          <a:noFill/>
        </p:spPr>
        <p:txBody>
          <a:bodyPr wrap="square" rtlCol="0">
            <a:spAutoFit/>
          </a:bodyPr>
          <a:lstStyle/>
          <a:p>
            <a:pPr marL="342900" indent="-342900" algn="l">
              <a:lnSpc>
                <a:spcPct val="160000"/>
              </a:lnSpc>
              <a:buClr>
                <a:srgbClr val="FF3300"/>
              </a:buClr>
              <a:buFont typeface="Wingdings" panose="05000000000000000000" charset="0"/>
              <a:buChar char=""/>
            </a:pPr>
            <a:r>
              <a:rPr lang="zh-CN" altLang="en-US" dirty="0">
                <a:solidFill>
                  <a:srgbClr val="FF0066"/>
                </a:solidFill>
              </a:rPr>
              <a:t>寻址的概念</a:t>
            </a:r>
            <a:endParaRPr lang="en-US" altLang="zh-CN" dirty="0">
              <a:solidFill>
                <a:srgbClr val="FF0066"/>
              </a:solidFill>
            </a:endParaRPr>
          </a:p>
          <a:p>
            <a:pPr marL="342900" indent="-342900" algn="l">
              <a:lnSpc>
                <a:spcPct val="160000"/>
              </a:lnSpc>
              <a:buClr>
                <a:srgbClr val="FF3300"/>
              </a:buClr>
              <a:buFont typeface="Wingdings" panose="05000000000000000000" charset="0"/>
              <a:buChar char=""/>
            </a:pPr>
            <a:r>
              <a:rPr lang="zh-CN" altLang="en-US" dirty="0"/>
              <a:t>与数据有关的寻址方式</a:t>
            </a: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342900" indent="-342900" algn="l">
              <a:lnSpc>
                <a:spcPct val="160000"/>
              </a:lnSpc>
              <a:buClr>
                <a:srgbClr val="FF3300"/>
              </a:buClr>
              <a:buFont typeface="Wingdings" panose="05000000000000000000" charset="0"/>
              <a:buChar char=""/>
            </a:pPr>
            <a:r>
              <a:rPr lang="zh-CN" altLang="en-US" dirty="0">
                <a:sym typeface="+mn-ea"/>
              </a:rPr>
              <a:t>与转移地址有关的寻址方式</a:t>
            </a:r>
            <a:endParaRPr lang="en-US" altLang="zh-CN" dirty="0">
              <a:sym typeface="+mn-ea"/>
            </a:endParaRPr>
          </a:p>
          <a:p>
            <a:pPr marL="342900" indent="-342900" algn="l">
              <a:lnSpc>
                <a:spcPct val="160000"/>
              </a:lnSpc>
              <a:buClr>
                <a:srgbClr val="FF3300"/>
              </a:buClr>
              <a:buFont typeface="Wingdings" panose="05000000000000000000" charset="0"/>
              <a:buChar char=""/>
            </a:pPr>
            <a:endParaRPr lang="zh-CN" altLang="en-US" dirty="0">
              <a:sym typeface="+mn-ea"/>
            </a:endParaRPr>
          </a:p>
        </p:txBody>
      </p:sp>
      <p:sp>
        <p:nvSpPr>
          <p:cNvPr id="4" name="矩形 3"/>
          <p:cNvSpPr/>
          <p:nvPr/>
        </p:nvSpPr>
        <p:spPr>
          <a:xfrm>
            <a:off x="1415297" y="2174084"/>
            <a:ext cx="5828235" cy="1578952"/>
          </a:xfrm>
          <a:prstGeom prst="rect">
            <a:avLst/>
          </a:prstGeom>
        </p:spPr>
        <p:txBody>
          <a:bodyPr wrap="square" numCol="2">
            <a:spAutoFit/>
          </a:bodyPr>
          <a:lstStyle/>
          <a:p>
            <a:pPr marL="342900" indent="-342900">
              <a:buFont typeface="Wingdings" panose="05000000000000000000" pitchFamily="2" charset="2"/>
              <a:buChar char="u"/>
            </a:pPr>
            <a:r>
              <a:rPr lang="zh-CN" altLang="en-US" dirty="0"/>
              <a:t>立即寻址</a:t>
            </a:r>
            <a:endParaRPr lang="zh-CN" altLang="en-US" dirty="0"/>
          </a:p>
          <a:p>
            <a:pPr marL="342900" indent="-342900">
              <a:buFont typeface="Wingdings" panose="05000000000000000000" pitchFamily="2" charset="2"/>
              <a:buChar char="u"/>
            </a:pPr>
            <a:r>
              <a:rPr lang="zh-CN" altLang="en-US" dirty="0"/>
              <a:t>寄存器寻址</a:t>
            </a:r>
            <a:endParaRPr lang="zh-CN" altLang="en-US" dirty="0"/>
          </a:p>
          <a:p>
            <a:pPr marL="342900" indent="-342900">
              <a:buFont typeface="Wingdings" panose="05000000000000000000" pitchFamily="2" charset="2"/>
              <a:buChar char="u"/>
            </a:pPr>
            <a:r>
              <a:rPr lang="zh-CN" altLang="en-US" dirty="0"/>
              <a:t>直接寻址</a:t>
            </a:r>
            <a:endParaRPr lang="zh-CN" altLang="en-US" dirty="0"/>
          </a:p>
          <a:p>
            <a:pPr marL="342900" indent="-342900">
              <a:buFont typeface="Wingdings" panose="05000000000000000000" pitchFamily="2" charset="2"/>
              <a:buChar char="u"/>
            </a:pPr>
            <a:r>
              <a:rPr lang="zh-CN" altLang="en-US" dirty="0"/>
              <a:t>寄存器间接寻址</a:t>
            </a:r>
            <a:endParaRPr lang="zh-CN" altLang="en-US" dirty="0"/>
          </a:p>
          <a:p>
            <a:pPr marL="342900" indent="-342900">
              <a:buFont typeface="Wingdings" panose="05000000000000000000" pitchFamily="2" charset="2"/>
              <a:buChar char="u"/>
            </a:pPr>
            <a:r>
              <a:rPr lang="zh-CN" altLang="en-US" dirty="0"/>
              <a:t>寄存器相对寻址</a:t>
            </a:r>
            <a:endParaRPr lang="zh-CN" altLang="en-US" dirty="0"/>
          </a:p>
          <a:p>
            <a:pPr marL="342900" indent="-342900">
              <a:buFont typeface="Wingdings" panose="05000000000000000000" pitchFamily="2" charset="2"/>
              <a:buChar char="u"/>
            </a:pPr>
            <a:r>
              <a:rPr lang="zh-CN" altLang="en-US" dirty="0"/>
              <a:t>基址变址寻址</a:t>
            </a:r>
            <a:endParaRPr lang="zh-CN" altLang="en-US" dirty="0"/>
          </a:p>
          <a:p>
            <a:pPr marL="342900" indent="-342900">
              <a:buFont typeface="Wingdings" panose="05000000000000000000" pitchFamily="2" charset="2"/>
              <a:buChar char="u"/>
            </a:pPr>
            <a:r>
              <a:rPr lang="zh-CN" altLang="en-US" dirty="0"/>
              <a:t>相对基址变址寻址</a:t>
            </a:r>
            <a:endParaRPr lang="zh-CN" altLang="en-US" dirty="0"/>
          </a:p>
        </p:txBody>
      </p:sp>
      <p:sp>
        <p:nvSpPr>
          <p:cNvPr id="5" name="矩形 4"/>
          <p:cNvSpPr/>
          <p:nvPr/>
        </p:nvSpPr>
        <p:spPr>
          <a:xfrm>
            <a:off x="1502532" y="4559640"/>
            <a:ext cx="4572000" cy="1569660"/>
          </a:xfrm>
          <a:prstGeom prst="rect">
            <a:avLst/>
          </a:prstGeom>
        </p:spPr>
        <p:txBody>
          <a:bodyPr>
            <a:spAutoFit/>
          </a:bodyPr>
          <a:lstStyle/>
          <a:p>
            <a:pPr marL="342900" indent="-342900">
              <a:buFont typeface="Wingdings" panose="05000000000000000000" pitchFamily="2" charset="2"/>
              <a:buChar char="u"/>
            </a:pPr>
            <a:r>
              <a:rPr lang="zh-CN" altLang="en-US" dirty="0"/>
              <a:t>段内直接寻址</a:t>
            </a:r>
            <a:endParaRPr lang="zh-CN" altLang="en-US" dirty="0"/>
          </a:p>
          <a:p>
            <a:pPr marL="342900" indent="-342900">
              <a:buFont typeface="Wingdings" panose="05000000000000000000" pitchFamily="2" charset="2"/>
              <a:buChar char="u"/>
            </a:pPr>
            <a:r>
              <a:rPr lang="zh-CN" altLang="en-US" dirty="0"/>
              <a:t>段内间接寻址</a:t>
            </a:r>
            <a:endParaRPr lang="zh-CN" altLang="en-US" dirty="0"/>
          </a:p>
          <a:p>
            <a:pPr marL="342900" indent="-342900">
              <a:buFont typeface="Wingdings" panose="05000000000000000000" pitchFamily="2" charset="2"/>
              <a:buChar char="u"/>
            </a:pPr>
            <a:r>
              <a:rPr lang="zh-CN" altLang="en-US" dirty="0"/>
              <a:t>段间直接寻址</a:t>
            </a:r>
            <a:endParaRPr lang="zh-CN" altLang="en-US" dirty="0"/>
          </a:p>
          <a:p>
            <a:pPr marL="342900" indent="-342900">
              <a:buFont typeface="Wingdings" panose="05000000000000000000" pitchFamily="2" charset="2"/>
              <a:buChar char="u"/>
            </a:pPr>
            <a:r>
              <a:rPr lang="zh-CN" altLang="en-US" dirty="0"/>
              <a:t>段间间接寻址</a:t>
            </a:r>
            <a:endParaRPr lang="zh-CN"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131840" y="1016732"/>
            <a:ext cx="5457162" cy="5486692"/>
          </a:xfrm>
          <a:prstGeom prst="rect">
            <a:avLst/>
          </a:prstGeom>
        </p:spPr>
      </p:pic>
      <p:sp>
        <p:nvSpPr>
          <p:cNvPr id="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4" name="矩形 3"/>
          <p:cNvSpPr/>
          <p:nvPr/>
        </p:nvSpPr>
        <p:spPr>
          <a:xfrm>
            <a:off x="395536" y="1017603"/>
            <a:ext cx="2628292" cy="3342453"/>
          </a:xfrm>
          <a:prstGeom prst="rect">
            <a:avLst/>
          </a:prstGeom>
          <a:noFill/>
          <a:ln w="9525">
            <a:noFill/>
          </a:ln>
        </p:spPr>
        <p:txBody>
          <a:bodyPr wrap="square">
            <a:spAutoFit/>
          </a:bodyPr>
          <a:lstStyle/>
          <a:p>
            <a:pPr>
              <a:lnSpc>
                <a:spcPct val="120000"/>
              </a:lnSpc>
              <a:buClr>
                <a:schemeClr val="bg2"/>
              </a:buClr>
              <a:buSzPct val="65000"/>
            </a:pPr>
            <a:r>
              <a:rPr lang="zh-CN" altLang="en-US" sz="2200" b="0" dirty="0">
                <a:latin typeface="华文宋体" panose="02010600040101010101" pitchFamily="2" charset="-122"/>
                <a:ea typeface="华文宋体" panose="02010600040101010101" pitchFamily="2" charset="-122"/>
              </a:rPr>
              <a:t>基址变址</a:t>
            </a:r>
            <a:r>
              <a:rPr lang="zh-CN" altLang="en-US" sz="2200" b="0" dirty="0" smtClean="0">
                <a:latin typeface="华文宋体" panose="02010600040101010101" pitchFamily="2" charset="-122"/>
                <a:ea typeface="华文宋体" panose="02010600040101010101" pitchFamily="2" charset="-122"/>
              </a:rPr>
              <a:t>寻址方式用处：定义数组</a:t>
            </a:r>
            <a:endParaRPr lang="en-US" altLang="zh-CN" sz="2200" b="0" dirty="0" smtClean="0">
              <a:latin typeface="华文宋体" panose="02010600040101010101" pitchFamily="2" charset="-122"/>
              <a:ea typeface="华文宋体" panose="02010600040101010101" pitchFamily="2" charset="-122"/>
            </a:endParaRPr>
          </a:p>
          <a:p>
            <a:pPr>
              <a:lnSpc>
                <a:spcPct val="120000"/>
              </a:lnSpc>
              <a:buClr>
                <a:schemeClr val="bg2"/>
              </a:buClr>
              <a:buSzPct val="65000"/>
            </a:pPr>
            <a:endParaRPr lang="en-US" altLang="zh-CN" sz="2200" b="0" dirty="0">
              <a:latin typeface="华文宋体" panose="02010600040101010101" pitchFamily="2" charset="-122"/>
              <a:ea typeface="华文宋体" panose="02010600040101010101" pitchFamily="2" charset="-122"/>
            </a:endParaRPr>
          </a:p>
          <a:p>
            <a:pPr>
              <a:lnSpc>
                <a:spcPct val="120000"/>
              </a:lnSpc>
              <a:buClr>
                <a:schemeClr val="bg2"/>
              </a:buClr>
              <a:buSzPct val="65000"/>
            </a:pPr>
            <a:r>
              <a:rPr lang="zh-CN" altLang="en-US" sz="2200" b="0" dirty="0" smtClean="0">
                <a:latin typeface="华文宋体" panose="02010600040101010101" pitchFamily="2" charset="-122"/>
                <a:ea typeface="华文宋体" panose="02010600040101010101" pitchFamily="2" charset="-122"/>
              </a:rPr>
              <a:t>例：定义一个</a:t>
            </a:r>
            <a:r>
              <a:rPr lang="en-US" altLang="zh-CN" sz="2200" b="0" dirty="0" smtClean="0">
                <a:latin typeface="华文宋体" panose="02010600040101010101" pitchFamily="2" charset="-122"/>
                <a:ea typeface="华文宋体" panose="02010600040101010101" pitchFamily="2" charset="-122"/>
              </a:rPr>
              <a:t>3*5</a:t>
            </a:r>
            <a:r>
              <a:rPr lang="zh-CN" altLang="en-US" sz="2200" b="0" dirty="0" smtClean="0">
                <a:latin typeface="华文宋体" panose="02010600040101010101" pitchFamily="2" charset="-122"/>
                <a:ea typeface="华文宋体" panose="02010600040101010101" pitchFamily="2" charset="-122"/>
              </a:rPr>
              <a:t>的二维数组，然后用代码修改其第二行的第三个元素的值。</a:t>
            </a:r>
            <a:endParaRPr lang="en-US" altLang="zh-CN" sz="2200" b="0" dirty="0" smtClean="0">
              <a:latin typeface="华文宋体" panose="02010600040101010101" pitchFamily="2" charset="-122"/>
              <a:ea typeface="华文宋体" panose="02010600040101010101" pitchFamily="2" charset="-122"/>
            </a:endParaRPr>
          </a:p>
          <a:p>
            <a:pPr>
              <a:lnSpc>
                <a:spcPct val="120000"/>
              </a:lnSpc>
              <a:buClr>
                <a:schemeClr val="bg2"/>
              </a:buClr>
              <a:buSzPct val="65000"/>
            </a:pPr>
            <a:endParaRPr lang="en-US" altLang="zh-CN" sz="2200" b="0" dirty="0" smtClean="0">
              <a:latin typeface="华文宋体" panose="02010600040101010101" pitchFamily="2" charset="-122"/>
              <a:ea typeface="华文宋体" panose="02010600040101010101"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文本框 136196"/>
          <p:cNvSpPr txBox="1"/>
          <p:nvPr/>
        </p:nvSpPr>
        <p:spPr>
          <a:xfrm>
            <a:off x="449907" y="1007071"/>
            <a:ext cx="8341779" cy="2479793"/>
          </a:xfrm>
          <a:prstGeom prst="rect">
            <a:avLst/>
          </a:prstGeom>
          <a:noFill/>
          <a:ln w="9525">
            <a:noFill/>
          </a:ln>
        </p:spPr>
        <p:txBody>
          <a:bodyPr wrap="square" lIns="108850" tIns="54425" rIns="108850" bIns="54425">
            <a:spAutoFit/>
          </a:bodyPr>
          <a:lstStyle/>
          <a:p>
            <a:pPr algn="just" defTabSz="1089025">
              <a:buClr>
                <a:schemeClr val="bg2"/>
              </a:buClr>
              <a:buSzPct val="65000"/>
            </a:pPr>
            <a:r>
              <a:rPr lang="en-US" altLang="zh-CN"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(5)  </a:t>
            </a:r>
            <a:r>
              <a:rPr lang="zh-CN" altLang="en-US"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相对基址变址寻址方式</a:t>
            </a:r>
            <a:endParaRPr lang="zh-CN" altLang="en-US"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定义：操作数在存储器中，其有效地址是一个基址寄存器（</a:t>
            </a:r>
            <a:r>
              <a:rPr lang="en-US" altLang="zh-CN" sz="2200" b="0" dirty="0">
                <a:latin typeface="华文宋体" panose="02010600040101010101" pitchFamily="2" charset="-122"/>
                <a:ea typeface="华文宋体" panose="02010600040101010101" pitchFamily="2" charset="-122"/>
              </a:rPr>
              <a:t>BX</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BP</a:t>
            </a:r>
            <a:r>
              <a:rPr lang="zh-CN" altLang="en-US" sz="2200" b="0" dirty="0">
                <a:latin typeface="华文宋体" panose="02010600040101010101" pitchFamily="2" charset="-122"/>
                <a:ea typeface="华文宋体" panose="02010600040101010101" pitchFamily="2" charset="-122"/>
              </a:rPr>
              <a:t>）的值、一个变址寄存器（</a:t>
            </a:r>
            <a:r>
              <a:rPr lang="en-US" altLang="zh-CN" sz="2200" b="0" dirty="0">
                <a:latin typeface="华文宋体" panose="02010600040101010101" pitchFamily="2" charset="-122"/>
                <a:ea typeface="华文宋体" panose="02010600040101010101" pitchFamily="2" charset="-122"/>
              </a:rPr>
              <a:t>SI</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DI</a:t>
            </a:r>
            <a:r>
              <a:rPr lang="zh-CN" altLang="en-US" sz="2200" b="0" dirty="0">
                <a:latin typeface="华文宋体" panose="02010600040101010101" pitchFamily="2" charset="-122"/>
                <a:ea typeface="华文宋体" panose="02010600040101010101" pitchFamily="2" charset="-122"/>
              </a:rPr>
              <a:t>）的值和指令中的</a:t>
            </a:r>
            <a:r>
              <a:rPr lang="en-US" altLang="zh-CN" sz="2200" b="0" dirty="0">
                <a:latin typeface="华文宋体" panose="02010600040101010101" pitchFamily="2" charset="-122"/>
                <a:ea typeface="华文宋体" panose="02010600040101010101" pitchFamily="2" charset="-122"/>
              </a:rPr>
              <a:t>8</a:t>
            </a:r>
            <a:r>
              <a:rPr lang="zh-CN" altLang="en-US" sz="2200" b="0" dirty="0">
                <a:latin typeface="华文宋体" panose="02010600040101010101" pitchFamily="2" charset="-122"/>
                <a:ea typeface="华文宋体" panose="02010600040101010101" pitchFamily="2" charset="-122"/>
              </a:rPr>
              <a:t>位</a:t>
            </a:r>
            <a:r>
              <a:rPr lang="en-US" altLang="zh-CN" sz="2200" b="0" dirty="0">
                <a:latin typeface="华文宋体" panose="02010600040101010101" pitchFamily="2" charset="-122"/>
                <a:ea typeface="华文宋体" panose="02010600040101010101" pitchFamily="2" charset="-122"/>
              </a:rPr>
              <a:t>/16</a:t>
            </a:r>
            <a:r>
              <a:rPr lang="zh-CN" altLang="en-US" sz="2200" b="0" dirty="0">
                <a:latin typeface="华文宋体" panose="02010600040101010101" pitchFamily="2" charset="-122"/>
                <a:ea typeface="华文宋体" panose="02010600040101010101" pitchFamily="2" charset="-122"/>
              </a:rPr>
              <a:t>位位移量之和。 </a:t>
            </a:r>
            <a:endParaRPr lang="zh-CN" altLang="en-US" sz="22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汇编格式：</a:t>
            </a:r>
            <a:r>
              <a:rPr lang="en-US" altLang="zh-CN" sz="2200" b="0" dirty="0">
                <a:latin typeface="华文宋体" panose="02010600040101010101" pitchFamily="2" charset="-122"/>
                <a:ea typeface="华文宋体" panose="02010600040101010101" pitchFamily="2" charset="-122"/>
              </a:rPr>
              <a:t>X [BR+IR]</a:t>
            </a:r>
            <a:r>
              <a:rPr lang="zh-CN" altLang="en-US" sz="2200" b="0" dirty="0">
                <a:latin typeface="华文宋体" panose="02010600040101010101" pitchFamily="2" charset="-122"/>
                <a:ea typeface="华文宋体" panose="02010600040101010101" pitchFamily="2" charset="-122"/>
              </a:rPr>
              <a:t>或</a:t>
            </a:r>
            <a:r>
              <a:rPr lang="en-US" altLang="zh-CN" sz="2200" b="0" dirty="0">
                <a:latin typeface="华文宋体" panose="02010600040101010101" pitchFamily="2" charset="-122"/>
                <a:ea typeface="华文宋体" panose="02010600040101010101" pitchFamily="2" charset="-122"/>
              </a:rPr>
              <a:t>[BR+IR+X]</a:t>
            </a:r>
            <a:endParaRPr lang="en-US" altLang="zh-CN" sz="22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功能：操作数存放在存储器，</a:t>
            </a:r>
            <a:r>
              <a:rPr lang="en-US" altLang="zh-CN" sz="2200" b="0" dirty="0">
                <a:latin typeface="华文宋体" panose="02010600040101010101" pitchFamily="2" charset="-122"/>
                <a:ea typeface="华文宋体" panose="02010600040101010101" pitchFamily="2" charset="-122"/>
              </a:rPr>
              <a:t>BR</a:t>
            </a:r>
            <a:r>
              <a:rPr lang="zh-CN" altLang="en-US" sz="2200" b="0" dirty="0">
                <a:latin typeface="华文宋体" panose="02010600040101010101" pitchFamily="2" charset="-122"/>
                <a:ea typeface="华文宋体" panose="02010600040101010101" pitchFamily="2" charset="-122"/>
              </a:rPr>
              <a:t>内容加</a:t>
            </a:r>
            <a:r>
              <a:rPr lang="en-US" altLang="zh-CN" sz="2200" b="0" dirty="0">
                <a:latin typeface="华文宋体" panose="02010600040101010101" pitchFamily="2" charset="-122"/>
                <a:ea typeface="华文宋体" panose="02010600040101010101" pitchFamily="2" charset="-122"/>
              </a:rPr>
              <a:t>IR</a:t>
            </a:r>
            <a:r>
              <a:rPr lang="zh-CN" altLang="en-US" sz="2200" b="0" dirty="0">
                <a:latin typeface="华文宋体" panose="02010600040101010101" pitchFamily="2" charset="-122"/>
                <a:ea typeface="华文宋体" panose="02010600040101010101" pitchFamily="2" charset="-122"/>
              </a:rPr>
              <a:t>内容加位移量</a:t>
            </a:r>
            <a:r>
              <a:rPr lang="en-US" altLang="zh-CN" sz="2200" b="0" dirty="0">
                <a:latin typeface="华文宋体" panose="02010600040101010101" pitchFamily="2" charset="-122"/>
                <a:ea typeface="华文宋体" panose="02010600040101010101" pitchFamily="2" charset="-122"/>
              </a:rPr>
              <a:t>X</a:t>
            </a:r>
            <a:r>
              <a:rPr lang="zh-CN" altLang="en-US" sz="2200" b="0" dirty="0">
                <a:latin typeface="华文宋体" panose="02010600040101010101" pitchFamily="2" charset="-122"/>
                <a:ea typeface="华文宋体" panose="02010600040101010101" pitchFamily="2" charset="-122"/>
              </a:rPr>
              <a:t>是操作数的偏移地址</a:t>
            </a:r>
            <a:r>
              <a:rPr lang="en-US" altLang="zh-CN" sz="2200" b="0" dirty="0">
                <a:latin typeface="华文宋体" panose="02010600040101010101" pitchFamily="2" charset="-122"/>
                <a:ea typeface="华文宋体" panose="02010600040101010101" pitchFamily="2" charset="-122"/>
              </a:rPr>
              <a:t>EA</a:t>
            </a:r>
            <a:r>
              <a:rPr lang="zh-CN" altLang="en-US" sz="2200" b="0" dirty="0">
                <a:latin typeface="华文宋体" panose="02010600040101010101" pitchFamily="2" charset="-122"/>
                <a:ea typeface="华文宋体" panose="02010600040101010101" pitchFamily="2" charset="-122"/>
              </a:rPr>
              <a:t>。</a:t>
            </a:r>
            <a:endParaRPr lang="en-US" altLang="zh-CN" sz="2200" b="0" dirty="0">
              <a:latin typeface="华文宋体" panose="02010600040101010101" pitchFamily="2" charset="-122"/>
              <a:ea typeface="华文宋体" panose="02010600040101010101" pitchFamily="2" charset="-122"/>
            </a:endParaRPr>
          </a:p>
        </p:txBody>
      </p:sp>
      <p:grpSp>
        <p:nvGrpSpPr>
          <p:cNvPr id="136226" name="组合 136225"/>
          <p:cNvGrpSpPr/>
          <p:nvPr/>
        </p:nvGrpSpPr>
        <p:grpSpPr>
          <a:xfrm>
            <a:off x="539552" y="3537012"/>
            <a:ext cx="8413750" cy="2903538"/>
            <a:chOff x="544" y="2154"/>
            <a:chExt cx="4489" cy="1829"/>
          </a:xfrm>
        </p:grpSpPr>
        <p:sp>
          <p:nvSpPr>
            <p:cNvPr id="136198" name="矩形 136197"/>
            <p:cNvSpPr/>
            <p:nvPr/>
          </p:nvSpPr>
          <p:spPr>
            <a:xfrm>
              <a:off x="3857" y="2529"/>
              <a:ext cx="1176" cy="410"/>
            </a:xfrm>
            <a:prstGeom prst="rect">
              <a:avLst/>
            </a:prstGeom>
            <a:noFill/>
            <a:ln w="28575">
              <a:noFill/>
            </a:ln>
          </p:spPr>
          <p:txBody>
            <a:bodyPr wrap="none" lIns="108850" tIns="54425" rIns="108850" bIns="54425"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存储器</a:t>
              </a:r>
              <a:endParaRPr lang="zh-CN" altLang="en-US" sz="2400" b="1">
                <a:latin typeface="华文新魏" panose="02010800040101010101" pitchFamily="2" charset="-122"/>
                <a:ea typeface="华文新魏" panose="02010800040101010101" pitchFamily="2" charset="-122"/>
              </a:endParaRPr>
            </a:p>
          </p:txBody>
        </p:sp>
        <p:grpSp>
          <p:nvGrpSpPr>
            <p:cNvPr id="136199" name="组合 136198"/>
            <p:cNvGrpSpPr/>
            <p:nvPr/>
          </p:nvGrpSpPr>
          <p:grpSpPr>
            <a:xfrm>
              <a:off x="544" y="2154"/>
              <a:ext cx="4257" cy="1829"/>
              <a:chOff x="1488" y="2304"/>
              <a:chExt cx="4080" cy="1872"/>
            </a:xfrm>
          </p:grpSpPr>
          <p:sp>
            <p:nvSpPr>
              <p:cNvPr id="136200" name="矩形 136199"/>
              <p:cNvSpPr/>
              <p:nvPr/>
            </p:nvSpPr>
            <p:spPr>
              <a:xfrm>
                <a:off x="2640" y="3936"/>
                <a:ext cx="624" cy="240"/>
              </a:xfrm>
              <a:prstGeom prst="rect">
                <a:avLst/>
              </a:prstGeom>
              <a:noFill/>
              <a:ln w="28575" cap="flat" cmpd="sng">
                <a:solidFill>
                  <a:srgbClr val="66FF33"/>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基址值</a:t>
                </a:r>
                <a:endParaRPr lang="zh-CN" altLang="en-US" sz="2100" b="1" dirty="0">
                  <a:latin typeface="华文新魏" panose="02010800040101010101" pitchFamily="2" charset="-122"/>
                  <a:ea typeface="华文新魏" panose="02010800040101010101" pitchFamily="2" charset="-122"/>
                </a:endParaRPr>
              </a:p>
            </p:txBody>
          </p:sp>
          <p:sp>
            <p:nvSpPr>
              <p:cNvPr id="136201" name="矩形 136200"/>
              <p:cNvSpPr/>
              <p:nvPr/>
            </p:nvSpPr>
            <p:spPr>
              <a:xfrm>
                <a:off x="2448" y="3648"/>
                <a:ext cx="1008" cy="336"/>
              </a:xfrm>
              <a:prstGeom prst="rect">
                <a:avLst/>
              </a:prstGeom>
              <a:noFill/>
              <a:ln w="28575">
                <a:noFill/>
              </a:ln>
            </p:spPr>
            <p:txBody>
              <a:bodyPr wrap="none" lIns="621949" tIns="310977" rIns="621949" bIns="31097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基址寄存器</a:t>
                </a:r>
                <a:endParaRPr lang="zh-CN" altLang="en-US" sz="2100" b="1">
                  <a:latin typeface="华文新魏" panose="02010800040101010101" pitchFamily="2" charset="-122"/>
                  <a:ea typeface="华文新魏" panose="02010800040101010101" pitchFamily="2" charset="-122"/>
                </a:endParaRPr>
              </a:p>
            </p:txBody>
          </p:sp>
          <p:sp>
            <p:nvSpPr>
              <p:cNvPr id="136202" name="矩形 136201"/>
              <p:cNvSpPr/>
              <p:nvPr/>
            </p:nvSpPr>
            <p:spPr>
              <a:xfrm>
                <a:off x="4896" y="3120"/>
                <a:ext cx="672" cy="336"/>
              </a:xfrm>
              <a:prstGeom prst="rect">
                <a:avLst/>
              </a:prstGeom>
              <a:noFill/>
              <a:ln w="28575" cap="flat" cmpd="sng">
                <a:solidFill>
                  <a:srgbClr val="66FF33"/>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操作数</a:t>
                </a:r>
                <a:endParaRPr lang="zh-CN" altLang="en-US" sz="2400" b="1">
                  <a:latin typeface="华文新魏" panose="02010800040101010101" pitchFamily="2" charset="-122"/>
                  <a:ea typeface="华文新魏" panose="02010800040101010101" pitchFamily="2" charset="-122"/>
                </a:endParaRPr>
              </a:p>
            </p:txBody>
          </p:sp>
          <p:sp>
            <p:nvSpPr>
              <p:cNvPr id="136203" name="直接连接符 136202"/>
              <p:cNvSpPr/>
              <p:nvPr/>
            </p:nvSpPr>
            <p:spPr>
              <a:xfrm>
                <a:off x="4128" y="3312"/>
                <a:ext cx="192" cy="0"/>
              </a:xfrm>
              <a:prstGeom prst="line">
                <a:avLst/>
              </a:prstGeom>
              <a:ln w="28575" cap="flat" cmpd="sng">
                <a:solidFill>
                  <a:srgbClr val="66FF33"/>
                </a:solidFill>
                <a:prstDash val="solid"/>
                <a:miter/>
                <a:headEnd type="none" w="med" len="med"/>
                <a:tailEnd type="triangle" w="med" len="med"/>
              </a:ln>
            </p:spPr>
          </p:sp>
          <p:sp>
            <p:nvSpPr>
              <p:cNvPr id="136204" name="椭圆 136203"/>
              <p:cNvSpPr/>
              <p:nvPr/>
            </p:nvSpPr>
            <p:spPr>
              <a:xfrm>
                <a:off x="4320" y="3216"/>
                <a:ext cx="192" cy="192"/>
              </a:xfrm>
              <a:prstGeom prst="ellipse">
                <a:avLst/>
              </a:prstGeom>
              <a:noFill/>
              <a:ln w="28575" cap="flat" cmpd="sng">
                <a:solidFill>
                  <a:srgbClr val="00FF00"/>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400" b="1">
                    <a:latin typeface="华文新魏" panose="02010800040101010101" pitchFamily="2" charset="-122"/>
                    <a:ea typeface="华文新魏" panose="02010800040101010101" pitchFamily="2" charset="-122"/>
                  </a:rPr>
                  <a:t>＋</a:t>
                </a:r>
                <a:endParaRPr lang="zh-CN" altLang="en-US" sz="2400" b="1">
                  <a:latin typeface="华文新魏" panose="02010800040101010101" pitchFamily="2" charset="-122"/>
                  <a:ea typeface="华文新魏" panose="02010800040101010101" pitchFamily="2" charset="-122"/>
                </a:endParaRPr>
              </a:p>
            </p:txBody>
          </p:sp>
          <p:sp>
            <p:nvSpPr>
              <p:cNvPr id="136205" name="矩形 136204"/>
              <p:cNvSpPr/>
              <p:nvPr/>
            </p:nvSpPr>
            <p:spPr>
              <a:xfrm>
                <a:off x="3936" y="2496"/>
                <a:ext cx="1008" cy="336"/>
              </a:xfrm>
              <a:prstGeom prst="rect">
                <a:avLst/>
              </a:prstGeom>
              <a:noFill/>
              <a:ln w="28575">
                <a:noFill/>
              </a:ln>
            </p:spPr>
            <p:txBody>
              <a:bodyPr wrap="none" lIns="621949" tIns="310977" rIns="621949" bIns="31097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段基地址</a:t>
                </a:r>
                <a:endParaRPr lang="zh-CN" altLang="en-US" sz="2400" b="1">
                  <a:latin typeface="华文新魏" panose="02010800040101010101" pitchFamily="2" charset="-122"/>
                  <a:ea typeface="华文新魏" panose="02010800040101010101" pitchFamily="2" charset="-122"/>
                </a:endParaRPr>
              </a:p>
            </p:txBody>
          </p:sp>
          <p:sp>
            <p:nvSpPr>
              <p:cNvPr id="136206" name="直接连接符 136205"/>
              <p:cNvSpPr/>
              <p:nvPr/>
            </p:nvSpPr>
            <p:spPr>
              <a:xfrm>
                <a:off x="4416" y="2880"/>
                <a:ext cx="0" cy="336"/>
              </a:xfrm>
              <a:prstGeom prst="line">
                <a:avLst/>
              </a:prstGeom>
              <a:ln w="28575" cap="flat" cmpd="sng">
                <a:solidFill>
                  <a:srgbClr val="66FF33"/>
                </a:solidFill>
                <a:prstDash val="solid"/>
                <a:miter/>
                <a:headEnd type="none" w="med" len="med"/>
                <a:tailEnd type="triangle" w="med" len="med"/>
              </a:ln>
            </p:spPr>
          </p:sp>
          <p:sp>
            <p:nvSpPr>
              <p:cNvPr id="136207" name="直接连接符 136206"/>
              <p:cNvSpPr/>
              <p:nvPr/>
            </p:nvSpPr>
            <p:spPr>
              <a:xfrm>
                <a:off x="4560" y="3312"/>
                <a:ext cx="336" cy="0"/>
              </a:xfrm>
              <a:prstGeom prst="line">
                <a:avLst/>
              </a:prstGeom>
              <a:ln w="28575" cap="flat" cmpd="sng">
                <a:solidFill>
                  <a:srgbClr val="66FF33"/>
                </a:solidFill>
                <a:prstDash val="solid"/>
                <a:miter/>
                <a:headEnd type="none" w="med" len="med"/>
                <a:tailEnd type="triangle" w="med" len="med"/>
              </a:ln>
            </p:spPr>
          </p:sp>
          <p:grpSp>
            <p:nvGrpSpPr>
              <p:cNvPr id="136208" name="组合 136207"/>
              <p:cNvGrpSpPr/>
              <p:nvPr/>
            </p:nvGrpSpPr>
            <p:grpSpPr>
              <a:xfrm>
                <a:off x="1488" y="2304"/>
                <a:ext cx="2160" cy="672"/>
                <a:chOff x="1776" y="3120"/>
                <a:chExt cx="1008" cy="672"/>
              </a:xfrm>
            </p:grpSpPr>
            <p:sp>
              <p:nvSpPr>
                <p:cNvPr id="136209" name="矩形 136208"/>
                <p:cNvSpPr/>
                <p:nvPr/>
              </p:nvSpPr>
              <p:spPr>
                <a:xfrm>
                  <a:off x="1776" y="3456"/>
                  <a:ext cx="1008" cy="336"/>
                </a:xfrm>
                <a:prstGeom prst="rect">
                  <a:avLst/>
                </a:prstGeom>
                <a:noFill/>
                <a:ln w="28575" cap="flat" cmpd="sng">
                  <a:solidFill>
                    <a:srgbClr val="66FF33"/>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基址寄存器  变址寄存器  位移量</a:t>
                  </a:r>
                  <a:endParaRPr lang="zh-CN" altLang="en-US" sz="2100" b="1" dirty="0">
                    <a:latin typeface="华文新魏" panose="02010800040101010101" pitchFamily="2" charset="-122"/>
                    <a:ea typeface="华文新魏" panose="02010800040101010101" pitchFamily="2" charset="-122"/>
                  </a:endParaRPr>
                </a:p>
              </p:txBody>
            </p:sp>
            <p:sp>
              <p:nvSpPr>
                <p:cNvPr id="136210" name="矩形 136209"/>
                <p:cNvSpPr/>
                <p:nvPr/>
              </p:nvSpPr>
              <p:spPr>
                <a:xfrm>
                  <a:off x="1776" y="3120"/>
                  <a:ext cx="1008" cy="336"/>
                </a:xfrm>
                <a:prstGeom prst="rect">
                  <a:avLst/>
                </a:prstGeom>
                <a:noFill/>
                <a:ln w="28575" cap="flat" cmpd="sng">
                  <a:solidFill>
                    <a:srgbClr val="66FF33"/>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指令</a:t>
                  </a:r>
                  <a:endParaRPr lang="zh-CN" altLang="en-US" sz="2400" b="1">
                    <a:latin typeface="华文新魏" panose="02010800040101010101" pitchFamily="2" charset="-122"/>
                    <a:ea typeface="华文新魏" panose="02010800040101010101" pitchFamily="2" charset="-122"/>
                  </a:endParaRPr>
                </a:p>
              </p:txBody>
            </p:sp>
          </p:grpSp>
          <p:sp>
            <p:nvSpPr>
              <p:cNvPr id="136211" name="直接连接符 136210"/>
              <p:cNvSpPr/>
              <p:nvPr/>
            </p:nvSpPr>
            <p:spPr>
              <a:xfrm>
                <a:off x="1872" y="4176"/>
                <a:ext cx="768" cy="0"/>
              </a:xfrm>
              <a:prstGeom prst="line">
                <a:avLst/>
              </a:prstGeom>
              <a:ln w="28575" cap="flat" cmpd="sng">
                <a:solidFill>
                  <a:srgbClr val="66FF33"/>
                </a:solidFill>
                <a:prstDash val="solid"/>
                <a:miter/>
                <a:headEnd type="none" w="med" len="med"/>
                <a:tailEnd type="triangle" w="med" len="med"/>
              </a:ln>
            </p:spPr>
          </p:sp>
          <p:sp>
            <p:nvSpPr>
              <p:cNvPr id="136212" name="椭圆 136211"/>
              <p:cNvSpPr/>
              <p:nvPr/>
            </p:nvSpPr>
            <p:spPr>
              <a:xfrm>
                <a:off x="3936" y="3216"/>
                <a:ext cx="192" cy="192"/>
              </a:xfrm>
              <a:prstGeom prst="ellipse">
                <a:avLst/>
              </a:prstGeom>
              <a:noFill/>
              <a:ln w="28575" cap="flat" cmpd="sng">
                <a:solidFill>
                  <a:srgbClr val="00FF00"/>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400" b="1">
                    <a:latin typeface="华文新魏" panose="02010800040101010101" pitchFamily="2" charset="-122"/>
                    <a:ea typeface="华文新魏" panose="02010800040101010101" pitchFamily="2" charset="-122"/>
                  </a:rPr>
                  <a:t>＋</a:t>
                </a:r>
                <a:endParaRPr lang="zh-CN" altLang="en-US" sz="2400" b="1">
                  <a:latin typeface="华文新魏" panose="02010800040101010101" pitchFamily="2" charset="-122"/>
                  <a:ea typeface="华文新魏" panose="02010800040101010101" pitchFamily="2" charset="-122"/>
                </a:endParaRPr>
              </a:p>
            </p:txBody>
          </p:sp>
          <p:sp>
            <p:nvSpPr>
              <p:cNvPr id="136213" name="直接连接符 136212"/>
              <p:cNvSpPr/>
              <p:nvPr/>
            </p:nvSpPr>
            <p:spPr>
              <a:xfrm>
                <a:off x="3120" y="2640"/>
                <a:ext cx="0" cy="336"/>
              </a:xfrm>
              <a:prstGeom prst="line">
                <a:avLst/>
              </a:prstGeom>
              <a:ln w="28575" cap="flat" cmpd="sng">
                <a:solidFill>
                  <a:srgbClr val="66FF33"/>
                </a:solidFill>
                <a:prstDash val="solid"/>
                <a:miter/>
                <a:headEnd type="none" w="med" len="med"/>
                <a:tailEnd type="none" w="med" len="med"/>
              </a:ln>
            </p:spPr>
          </p:sp>
          <p:sp>
            <p:nvSpPr>
              <p:cNvPr id="136214" name="直接连接符 136213"/>
              <p:cNvSpPr/>
              <p:nvPr/>
            </p:nvSpPr>
            <p:spPr>
              <a:xfrm>
                <a:off x="1872" y="2976"/>
                <a:ext cx="0" cy="1200"/>
              </a:xfrm>
              <a:prstGeom prst="line">
                <a:avLst/>
              </a:prstGeom>
              <a:ln w="28575" cap="flat" cmpd="sng">
                <a:solidFill>
                  <a:srgbClr val="66FF33"/>
                </a:solidFill>
                <a:prstDash val="solid"/>
                <a:miter/>
                <a:headEnd type="none" w="med" len="med"/>
                <a:tailEnd type="none" w="med" len="med"/>
              </a:ln>
            </p:spPr>
          </p:sp>
          <p:sp>
            <p:nvSpPr>
              <p:cNvPr id="136215" name="直接连接符 136214"/>
              <p:cNvSpPr/>
              <p:nvPr/>
            </p:nvSpPr>
            <p:spPr>
              <a:xfrm>
                <a:off x="3264" y="4080"/>
                <a:ext cx="768" cy="0"/>
              </a:xfrm>
              <a:prstGeom prst="line">
                <a:avLst/>
              </a:prstGeom>
              <a:ln w="28575" cap="flat" cmpd="sng">
                <a:solidFill>
                  <a:srgbClr val="66FF33"/>
                </a:solidFill>
                <a:prstDash val="solid"/>
                <a:miter/>
                <a:headEnd type="none" w="med" len="med"/>
                <a:tailEnd type="none" w="med" len="med"/>
              </a:ln>
            </p:spPr>
          </p:sp>
          <p:sp>
            <p:nvSpPr>
              <p:cNvPr id="136216" name="直接连接符 136215"/>
              <p:cNvSpPr/>
              <p:nvPr/>
            </p:nvSpPr>
            <p:spPr>
              <a:xfrm flipV="1">
                <a:off x="4032" y="3408"/>
                <a:ext cx="0" cy="672"/>
              </a:xfrm>
              <a:prstGeom prst="line">
                <a:avLst/>
              </a:prstGeom>
              <a:ln w="28575" cap="flat" cmpd="sng">
                <a:solidFill>
                  <a:srgbClr val="66FF33"/>
                </a:solidFill>
                <a:prstDash val="solid"/>
                <a:miter/>
                <a:headEnd type="none" w="med" len="med"/>
                <a:tailEnd type="triangle" w="med" len="med"/>
              </a:ln>
            </p:spPr>
          </p:sp>
          <p:sp>
            <p:nvSpPr>
              <p:cNvPr id="136217" name="直接连接符 136216"/>
              <p:cNvSpPr/>
              <p:nvPr/>
            </p:nvSpPr>
            <p:spPr>
              <a:xfrm>
                <a:off x="3648" y="2784"/>
                <a:ext cx="384" cy="0"/>
              </a:xfrm>
              <a:prstGeom prst="line">
                <a:avLst/>
              </a:prstGeom>
              <a:ln w="28575" cap="flat" cmpd="sng">
                <a:solidFill>
                  <a:srgbClr val="66FF33"/>
                </a:solidFill>
                <a:prstDash val="solid"/>
                <a:miter/>
                <a:headEnd type="none" w="med" len="med"/>
                <a:tailEnd type="none" w="med" len="med"/>
              </a:ln>
            </p:spPr>
          </p:sp>
          <p:sp>
            <p:nvSpPr>
              <p:cNvPr id="136218" name="直接连接符 136217"/>
              <p:cNvSpPr/>
              <p:nvPr/>
            </p:nvSpPr>
            <p:spPr>
              <a:xfrm>
                <a:off x="4032" y="2784"/>
                <a:ext cx="0" cy="432"/>
              </a:xfrm>
              <a:prstGeom prst="line">
                <a:avLst/>
              </a:prstGeom>
              <a:ln w="28575" cap="flat" cmpd="sng">
                <a:solidFill>
                  <a:srgbClr val="66FF33"/>
                </a:solidFill>
                <a:prstDash val="solid"/>
                <a:miter/>
                <a:headEnd type="none" w="med" len="med"/>
                <a:tailEnd type="triangle" w="med" len="med"/>
              </a:ln>
            </p:spPr>
          </p:sp>
          <p:sp>
            <p:nvSpPr>
              <p:cNvPr id="136219" name="直接连接符 136218"/>
              <p:cNvSpPr/>
              <p:nvPr/>
            </p:nvSpPr>
            <p:spPr>
              <a:xfrm>
                <a:off x="2304" y="2640"/>
                <a:ext cx="0" cy="336"/>
              </a:xfrm>
              <a:prstGeom prst="line">
                <a:avLst/>
              </a:prstGeom>
              <a:ln w="28575" cap="flat" cmpd="sng">
                <a:solidFill>
                  <a:srgbClr val="66FF33"/>
                </a:solidFill>
                <a:prstDash val="solid"/>
                <a:miter/>
                <a:headEnd type="none" w="med" len="med"/>
                <a:tailEnd type="none" w="med" len="med"/>
              </a:ln>
            </p:spPr>
          </p:sp>
          <p:sp>
            <p:nvSpPr>
              <p:cNvPr id="136220" name="矩形 136219"/>
              <p:cNvSpPr/>
              <p:nvPr/>
            </p:nvSpPr>
            <p:spPr>
              <a:xfrm>
                <a:off x="2640" y="3264"/>
                <a:ext cx="624" cy="240"/>
              </a:xfrm>
              <a:prstGeom prst="rect">
                <a:avLst/>
              </a:prstGeom>
              <a:noFill/>
              <a:ln w="28575" cap="flat" cmpd="sng">
                <a:solidFill>
                  <a:srgbClr val="66FF33"/>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变址值</a:t>
                </a:r>
                <a:endParaRPr lang="zh-CN" altLang="en-US" sz="2100" b="1" dirty="0">
                  <a:latin typeface="华文新魏" panose="02010800040101010101" pitchFamily="2" charset="-122"/>
                  <a:ea typeface="华文新魏" panose="02010800040101010101" pitchFamily="2" charset="-122"/>
                </a:endParaRPr>
              </a:p>
            </p:txBody>
          </p:sp>
          <p:sp>
            <p:nvSpPr>
              <p:cNvPr id="136221" name="矩形 136220"/>
              <p:cNvSpPr/>
              <p:nvPr/>
            </p:nvSpPr>
            <p:spPr>
              <a:xfrm>
                <a:off x="2448" y="2976"/>
                <a:ext cx="1008" cy="336"/>
              </a:xfrm>
              <a:prstGeom prst="rect">
                <a:avLst/>
              </a:prstGeom>
              <a:noFill/>
              <a:ln w="28575">
                <a:noFill/>
              </a:ln>
            </p:spPr>
            <p:txBody>
              <a:bodyPr wrap="none" lIns="621949" tIns="310977" rIns="621949" bIns="31097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变址寄存器</a:t>
                </a:r>
                <a:endParaRPr lang="zh-CN" altLang="en-US" sz="2100" b="1">
                  <a:latin typeface="华文新魏" panose="02010800040101010101" pitchFamily="2" charset="-122"/>
                  <a:ea typeface="华文新魏" panose="02010800040101010101" pitchFamily="2" charset="-122"/>
                </a:endParaRPr>
              </a:p>
            </p:txBody>
          </p:sp>
          <p:sp>
            <p:nvSpPr>
              <p:cNvPr id="136222" name="直接连接符 136221"/>
              <p:cNvSpPr/>
              <p:nvPr/>
            </p:nvSpPr>
            <p:spPr>
              <a:xfrm>
                <a:off x="2448" y="2976"/>
                <a:ext cx="0" cy="384"/>
              </a:xfrm>
              <a:prstGeom prst="line">
                <a:avLst/>
              </a:prstGeom>
              <a:ln w="28575" cap="flat" cmpd="sng">
                <a:solidFill>
                  <a:srgbClr val="66FF33"/>
                </a:solidFill>
                <a:prstDash val="solid"/>
                <a:miter/>
                <a:headEnd type="none" w="med" len="med"/>
                <a:tailEnd type="none" w="med" len="med"/>
              </a:ln>
            </p:spPr>
          </p:sp>
          <p:sp>
            <p:nvSpPr>
              <p:cNvPr id="136223" name="直接连接符 136222"/>
              <p:cNvSpPr/>
              <p:nvPr/>
            </p:nvSpPr>
            <p:spPr>
              <a:xfrm>
                <a:off x="2448" y="3360"/>
                <a:ext cx="192" cy="0"/>
              </a:xfrm>
              <a:prstGeom prst="line">
                <a:avLst/>
              </a:prstGeom>
              <a:ln w="28575" cap="flat" cmpd="sng">
                <a:solidFill>
                  <a:srgbClr val="66FF33"/>
                </a:solidFill>
                <a:prstDash val="solid"/>
                <a:miter/>
                <a:headEnd type="none" w="med" len="med"/>
                <a:tailEnd type="triangle" w="med" len="med"/>
              </a:ln>
            </p:spPr>
          </p:sp>
          <p:sp>
            <p:nvSpPr>
              <p:cNvPr id="136224" name="直接连接符 136223"/>
              <p:cNvSpPr/>
              <p:nvPr/>
            </p:nvSpPr>
            <p:spPr>
              <a:xfrm>
                <a:off x="3264" y="3360"/>
                <a:ext cx="672" cy="0"/>
              </a:xfrm>
              <a:prstGeom prst="line">
                <a:avLst/>
              </a:prstGeom>
              <a:ln w="28575" cap="flat" cmpd="sng">
                <a:solidFill>
                  <a:srgbClr val="66FF33"/>
                </a:solidFill>
                <a:prstDash val="solid"/>
                <a:miter/>
                <a:headEnd type="none" w="med" len="med"/>
                <a:tailEnd type="triangle" w="med" len="med"/>
              </a:ln>
            </p:spPr>
          </p:sp>
          <p:sp>
            <p:nvSpPr>
              <p:cNvPr id="136225" name="文本框 136224"/>
              <p:cNvSpPr txBox="1"/>
              <p:nvPr/>
            </p:nvSpPr>
            <p:spPr>
              <a:xfrm>
                <a:off x="3744" y="3024"/>
                <a:ext cx="384" cy="231"/>
              </a:xfrm>
              <a:prstGeom prst="rect">
                <a:avLst/>
              </a:prstGeom>
              <a:noFill/>
              <a:ln w="28575">
                <a:noFill/>
              </a:ln>
            </p:spPr>
            <p:txBody>
              <a:bodyPr wrap="none" lIns="621949" tIns="310977" rIns="621949" bIns="310977" anchor="ctr"/>
              <a:lstStyle/>
              <a:p>
                <a:pPr defTabSz="1089025"/>
                <a:r>
                  <a:rPr lang="en-US" altLang="zh-CN" sz="2100" b="1">
                    <a:latin typeface="华文新魏" panose="02010800040101010101" pitchFamily="2" charset="-122"/>
                    <a:ea typeface="华文新魏" panose="02010800040101010101" pitchFamily="2" charset="-122"/>
                  </a:rPr>
                  <a:t>EA</a:t>
                </a:r>
                <a:endParaRPr lang="en-US" altLang="zh-CN" sz="2100" b="1">
                  <a:latin typeface="华文新魏" panose="02010800040101010101" pitchFamily="2" charset="-122"/>
                  <a:ea typeface="华文新魏" panose="02010800040101010101" pitchFamily="2" charset="-122"/>
                </a:endParaRPr>
              </a:p>
            </p:txBody>
          </p:sp>
        </p:grpSp>
      </p:grpSp>
      <p:sp>
        <p:nvSpPr>
          <p:cNvPr id="3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文本框 137219"/>
          <p:cNvSpPr txBox="1"/>
          <p:nvPr/>
        </p:nvSpPr>
        <p:spPr>
          <a:xfrm>
            <a:off x="251520" y="980728"/>
            <a:ext cx="8494713" cy="1125576"/>
          </a:xfrm>
          <a:prstGeom prst="rect">
            <a:avLst/>
          </a:prstGeom>
          <a:solidFill>
            <a:srgbClr val="CCFFFF"/>
          </a:solidFill>
          <a:ln w="9525">
            <a:noFill/>
          </a:ln>
        </p:spPr>
        <p:txBody>
          <a:bodyPr wrap="square" lIns="108850" tIns="54425" rIns="108850" bIns="54425">
            <a:spAutoFit/>
          </a:bodyPr>
          <a:lstStyle/>
          <a:p>
            <a:pPr algn="just" defTabSz="1089025">
              <a:spcBef>
                <a:spcPct val="0"/>
              </a:spcBef>
              <a:buClr>
                <a:schemeClr val="bg2"/>
              </a:buClr>
              <a:buSzPct val="65000"/>
              <a:buFont typeface="Wingdings" panose="05000000000000000000" pitchFamily="2" charset="2"/>
              <a:buNone/>
            </a:pPr>
            <a:r>
              <a:rPr lang="zh-CN" altLang="en-US" sz="2200" b="0" dirty="0" smtClean="0">
                <a:latin typeface="华文宋体" panose="02010600040101010101" pitchFamily="2" charset="-122"/>
                <a:ea typeface="华文宋体" panose="02010600040101010101" pitchFamily="2" charset="-122"/>
              </a:rPr>
              <a:t>【例】</a:t>
            </a:r>
            <a:r>
              <a:rPr lang="zh-CN" altLang="en-US" sz="2200" b="0" dirty="0">
                <a:latin typeface="华文宋体" panose="02010600040101010101" pitchFamily="2" charset="-122"/>
                <a:ea typeface="华文宋体" panose="02010600040101010101" pitchFamily="2" charset="-122"/>
              </a:rPr>
              <a:t>假设指令：</a:t>
            </a:r>
            <a:r>
              <a:rPr lang="en-US" altLang="zh-CN" sz="2200" b="0" dirty="0">
                <a:latin typeface="华文宋体" panose="02010600040101010101" pitchFamily="2" charset="-122"/>
                <a:ea typeface="华文宋体" panose="02010600040101010101" pitchFamily="2" charset="-122"/>
              </a:rPr>
              <a:t>MOV AX, [BX+SI+200H]</a:t>
            </a:r>
            <a:r>
              <a:rPr lang="zh-CN" altLang="en-US" sz="2200" b="0" dirty="0">
                <a:latin typeface="华文宋体" panose="02010600040101010101" pitchFamily="2" charset="-122"/>
                <a:ea typeface="华文宋体" panose="02010600040101010101" pitchFamily="2" charset="-122"/>
              </a:rPr>
              <a:t>，在执行时，（</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=1000H</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BX</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=2100H</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SI</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=0010H</a:t>
            </a:r>
            <a:r>
              <a:rPr lang="zh-CN" altLang="en-US" sz="2200" b="0" dirty="0">
                <a:latin typeface="华文宋体" panose="02010600040101010101" pitchFamily="2" charset="-122"/>
                <a:ea typeface="华文宋体" panose="02010600040101010101" pitchFamily="2" charset="-122"/>
              </a:rPr>
              <a:t>，内存单元</a:t>
            </a:r>
            <a:r>
              <a:rPr lang="en-US" altLang="zh-CN" sz="2200" b="0" dirty="0">
                <a:latin typeface="华文宋体" panose="02010600040101010101" pitchFamily="2" charset="-122"/>
                <a:ea typeface="华文宋体" panose="02010600040101010101" pitchFamily="2" charset="-122"/>
              </a:rPr>
              <a:t>12310H</a:t>
            </a:r>
            <a:r>
              <a:rPr lang="zh-CN" altLang="en-US" sz="2200" b="0" dirty="0">
                <a:latin typeface="华文宋体" panose="02010600040101010101" pitchFamily="2" charset="-122"/>
                <a:ea typeface="华文宋体" panose="02010600040101010101" pitchFamily="2" charset="-122"/>
              </a:rPr>
              <a:t>的内容为</a:t>
            </a:r>
            <a:r>
              <a:rPr lang="en-US" altLang="zh-CN" sz="2200" b="0" dirty="0">
                <a:latin typeface="华文宋体" panose="02010600040101010101" pitchFamily="2" charset="-122"/>
                <a:ea typeface="华文宋体" panose="02010600040101010101" pitchFamily="2" charset="-122"/>
              </a:rPr>
              <a:t>1234H</a:t>
            </a:r>
            <a:r>
              <a:rPr lang="zh-CN" altLang="en-US" sz="2200" b="0" dirty="0">
                <a:latin typeface="华文宋体" panose="02010600040101010101" pitchFamily="2" charset="-122"/>
                <a:ea typeface="华文宋体" panose="02010600040101010101" pitchFamily="2" charset="-122"/>
              </a:rPr>
              <a:t>。问该指令执行后，</a:t>
            </a:r>
            <a:r>
              <a:rPr lang="en-US" altLang="zh-CN" sz="2200" b="0" dirty="0">
                <a:latin typeface="华文宋体" panose="02010600040101010101" pitchFamily="2" charset="-122"/>
                <a:ea typeface="华文宋体" panose="02010600040101010101" pitchFamily="2" charset="-122"/>
              </a:rPr>
              <a:t>AX</a:t>
            </a:r>
            <a:r>
              <a:rPr lang="zh-CN" altLang="en-US" sz="2200" b="0" dirty="0">
                <a:latin typeface="华文宋体" panose="02010600040101010101" pitchFamily="2" charset="-122"/>
                <a:ea typeface="华文宋体" panose="02010600040101010101" pitchFamily="2" charset="-122"/>
              </a:rPr>
              <a:t>的值是什么？</a:t>
            </a:r>
            <a:endParaRPr lang="zh-CN" altLang="en-US" sz="2200" b="0" dirty="0">
              <a:latin typeface="华文宋体" panose="02010600040101010101" pitchFamily="2" charset="-122"/>
              <a:ea typeface="华文宋体" panose="02010600040101010101" pitchFamily="2" charset="-122"/>
            </a:endParaRPr>
          </a:p>
        </p:txBody>
      </p:sp>
      <p:sp>
        <p:nvSpPr>
          <p:cNvPr id="137241" name="文本框 137240"/>
          <p:cNvSpPr txBox="1"/>
          <p:nvPr/>
        </p:nvSpPr>
        <p:spPr>
          <a:xfrm>
            <a:off x="2576513" y="3175000"/>
            <a:ext cx="2489200" cy="1743075"/>
          </a:xfrm>
          <a:prstGeom prst="rect">
            <a:avLst/>
          </a:prstGeom>
          <a:noFill/>
          <a:ln w="38100">
            <a:noFill/>
          </a:ln>
        </p:spPr>
        <p:txBody>
          <a:bodyPr wrap="none" lIns="1486686" tIns="743350" rIns="1486686" bIns="743350" anchor="ctr"/>
          <a:lstStyle/>
          <a:p>
            <a:pPr defTabSz="1089025">
              <a:spcBef>
                <a:spcPct val="0"/>
              </a:spcBef>
            </a:pPr>
            <a:r>
              <a:rPr lang="en-US" altLang="zh-CN" sz="2100" b="1" dirty="0">
                <a:latin typeface="Times New Roman" panose="02020603050405020304" pitchFamily="18" charset="0"/>
                <a:ea typeface="宋体" panose="02010600030101010101" pitchFamily="2" charset="-122"/>
              </a:rPr>
              <a:t>        BX</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2100H</a:t>
            </a:r>
            <a:endParaRPr lang="en-US" altLang="zh-CN" sz="2100" b="1" dirty="0">
              <a:latin typeface="Times New Roman" panose="02020603050405020304" pitchFamily="18" charset="0"/>
              <a:ea typeface="宋体" panose="02010600030101010101" pitchFamily="2" charset="-122"/>
            </a:endParaRPr>
          </a:p>
          <a:p>
            <a:pPr defTabSz="1089025">
              <a:spcBef>
                <a:spcPct val="0"/>
              </a:spcBef>
            </a:pPr>
            <a:r>
              <a:rPr lang="en-US" altLang="zh-CN" sz="2100" b="1" dirty="0">
                <a:latin typeface="Times New Roman" panose="02020603050405020304" pitchFamily="18" charset="0"/>
                <a:ea typeface="宋体" panose="02010600030101010101" pitchFamily="2" charset="-122"/>
              </a:rPr>
              <a:t>          SI</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0010H</a:t>
            </a:r>
            <a:endParaRPr lang="en-US" altLang="zh-CN" sz="2100" b="1" dirty="0">
              <a:latin typeface="Times New Roman" panose="02020603050405020304" pitchFamily="18" charset="0"/>
              <a:ea typeface="宋体" panose="02010600030101010101" pitchFamily="2" charset="-122"/>
            </a:endParaRPr>
          </a:p>
          <a:p>
            <a:pPr defTabSz="1089025">
              <a:spcBef>
                <a:spcPct val="0"/>
              </a:spcBef>
            </a:pPr>
            <a:r>
              <a:rPr lang="en-US" altLang="zh-CN" sz="2100" b="1" dirty="0">
                <a:latin typeface="Times New Roman" panose="02020603050405020304" pitchFamily="18" charset="0"/>
                <a:ea typeface="宋体" panose="02010600030101010101" pitchFamily="2" charset="-122"/>
              </a:rPr>
              <a:t>       </a:t>
            </a: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0200H</a:t>
            </a:r>
            <a:endParaRPr lang="en-US" altLang="zh-CN" sz="2100" b="1" dirty="0">
              <a:latin typeface="Times New Roman" panose="02020603050405020304" pitchFamily="18" charset="0"/>
              <a:ea typeface="宋体" panose="02010600030101010101" pitchFamily="2" charset="-122"/>
            </a:endParaRPr>
          </a:p>
          <a:p>
            <a:pPr defTabSz="1089025">
              <a:spcBef>
                <a:spcPct val="0"/>
              </a:spcBef>
            </a:pPr>
            <a:r>
              <a:rPr lang="en-US" altLang="zh-CN" sz="2100" b="1" dirty="0">
                <a:latin typeface="Times New Roman" panose="02020603050405020304" pitchFamily="18" charset="0"/>
                <a:ea typeface="宋体" panose="02010600030101010101" pitchFamily="2" charset="-122"/>
              </a:rPr>
              <a:t>        EA</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2310H</a:t>
            </a:r>
            <a:endParaRPr lang="en-US" altLang="zh-CN" sz="2100" b="1" dirty="0">
              <a:latin typeface="Times New Roman" panose="02020603050405020304" pitchFamily="18" charset="0"/>
              <a:ea typeface="宋体" panose="02010600030101010101" pitchFamily="2" charset="-122"/>
            </a:endParaRPr>
          </a:p>
          <a:p>
            <a:pPr defTabSz="1089025">
              <a:spcBef>
                <a:spcPct val="0"/>
              </a:spcBef>
            </a:pP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DS</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10000H</a:t>
            </a:r>
            <a:endParaRPr lang="en-US" altLang="zh-CN" sz="2100" b="1" dirty="0">
              <a:latin typeface="Times New Roman" panose="02020603050405020304" pitchFamily="18" charset="0"/>
              <a:ea typeface="宋体" panose="02010600030101010101" pitchFamily="2" charset="-122"/>
            </a:endParaRPr>
          </a:p>
          <a:p>
            <a:pPr defTabSz="1089025">
              <a:spcBef>
                <a:spcPct val="0"/>
              </a:spcBef>
            </a:pPr>
            <a:r>
              <a:rPr lang="en-US" altLang="zh-CN" sz="2100" b="1" dirty="0">
                <a:latin typeface="Times New Roman" panose="02020603050405020304" pitchFamily="18" charset="0"/>
                <a:ea typeface="宋体" panose="02010600030101010101" pitchFamily="2" charset="-122"/>
              </a:rPr>
              <a:t>                12310H</a:t>
            </a:r>
            <a:endParaRPr lang="en-US" altLang="zh-CN" sz="2100" b="1" dirty="0">
              <a:latin typeface="Times New Roman" panose="02020603050405020304" pitchFamily="18" charset="0"/>
              <a:ea typeface="宋体" panose="02010600030101010101" pitchFamily="2" charset="-122"/>
            </a:endParaRPr>
          </a:p>
        </p:txBody>
      </p:sp>
      <p:grpSp>
        <p:nvGrpSpPr>
          <p:cNvPr id="137257" name="组合 137256"/>
          <p:cNvGrpSpPr/>
          <p:nvPr/>
        </p:nvGrpSpPr>
        <p:grpSpPr>
          <a:xfrm>
            <a:off x="3109913" y="2281238"/>
            <a:ext cx="5867400" cy="4576762"/>
            <a:chOff x="1959" y="1437"/>
            <a:chExt cx="3696" cy="2883"/>
          </a:xfrm>
        </p:grpSpPr>
        <p:sp>
          <p:nvSpPr>
            <p:cNvPr id="137222" name="直接连接符 137221"/>
            <p:cNvSpPr/>
            <p:nvPr/>
          </p:nvSpPr>
          <p:spPr>
            <a:xfrm>
              <a:off x="4399" y="1485"/>
              <a:ext cx="0" cy="1345"/>
            </a:xfrm>
            <a:prstGeom prst="line">
              <a:avLst/>
            </a:prstGeom>
            <a:ln w="38100" cap="flat" cmpd="sng">
              <a:solidFill>
                <a:srgbClr val="66FF33"/>
              </a:solidFill>
              <a:prstDash val="solid"/>
              <a:miter/>
              <a:headEnd type="none" w="med" len="med"/>
              <a:tailEnd type="none" w="med" len="med"/>
            </a:ln>
          </p:spPr>
        </p:sp>
        <p:sp>
          <p:nvSpPr>
            <p:cNvPr id="137223" name="直接连接符 137222"/>
            <p:cNvSpPr/>
            <p:nvPr/>
          </p:nvSpPr>
          <p:spPr>
            <a:xfrm>
              <a:off x="5519" y="1485"/>
              <a:ext cx="0" cy="1345"/>
            </a:xfrm>
            <a:prstGeom prst="line">
              <a:avLst/>
            </a:prstGeom>
            <a:ln w="38100" cap="flat" cmpd="sng">
              <a:solidFill>
                <a:srgbClr val="66FF33"/>
              </a:solidFill>
              <a:prstDash val="solid"/>
              <a:miter/>
              <a:headEnd type="none" w="med" len="med"/>
              <a:tailEnd type="none" w="med" len="med"/>
            </a:ln>
          </p:spPr>
        </p:sp>
        <p:sp>
          <p:nvSpPr>
            <p:cNvPr id="137224" name="矩形 137223"/>
            <p:cNvSpPr/>
            <p:nvPr/>
          </p:nvSpPr>
          <p:spPr>
            <a:xfrm>
              <a:off x="4399" y="2254"/>
              <a:ext cx="112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endParaRPr lang="en-US" altLang="zh-CN" sz="2100" b="1">
                <a:latin typeface="Times New Roman" panose="02020603050405020304" pitchFamily="18" charset="0"/>
                <a:ea typeface="宋体" panose="02010600030101010101" pitchFamily="2" charset="-122"/>
              </a:endParaRPr>
            </a:p>
          </p:txBody>
        </p:sp>
        <p:sp>
          <p:nvSpPr>
            <p:cNvPr id="137225" name="矩形 137224"/>
            <p:cNvSpPr/>
            <p:nvPr/>
          </p:nvSpPr>
          <p:spPr>
            <a:xfrm>
              <a:off x="4399" y="2062"/>
              <a:ext cx="112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OP</a:t>
              </a:r>
              <a:endParaRPr lang="en-US" altLang="zh-CN" sz="2100" b="1">
                <a:latin typeface="Times New Roman" panose="02020603050405020304" pitchFamily="18" charset="0"/>
                <a:ea typeface="宋体" panose="02010600030101010101" pitchFamily="2" charset="-122"/>
              </a:endParaRPr>
            </a:p>
          </p:txBody>
        </p:sp>
        <p:sp>
          <p:nvSpPr>
            <p:cNvPr id="137226" name="矩形 137225"/>
            <p:cNvSpPr/>
            <p:nvPr/>
          </p:nvSpPr>
          <p:spPr>
            <a:xfrm>
              <a:off x="4399" y="2446"/>
              <a:ext cx="1120" cy="193"/>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37227" name="矩形 137226"/>
            <p:cNvSpPr/>
            <p:nvPr/>
          </p:nvSpPr>
          <p:spPr>
            <a:xfrm>
              <a:off x="4399" y="1869"/>
              <a:ext cx="1120" cy="193"/>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endParaRPr lang="en-US" altLang="zh-CN" sz="2100" b="1">
                <a:latin typeface="Times New Roman" panose="02020603050405020304" pitchFamily="18" charset="0"/>
                <a:ea typeface="宋体" panose="02010600030101010101" pitchFamily="2" charset="-122"/>
              </a:endParaRPr>
            </a:p>
          </p:txBody>
        </p:sp>
        <p:sp>
          <p:nvSpPr>
            <p:cNvPr id="137228" name="直接连接符 137227"/>
            <p:cNvSpPr/>
            <p:nvPr/>
          </p:nvSpPr>
          <p:spPr>
            <a:xfrm>
              <a:off x="4399" y="1581"/>
              <a:ext cx="1120" cy="0"/>
            </a:xfrm>
            <a:prstGeom prst="line">
              <a:avLst/>
            </a:prstGeom>
            <a:ln w="38100" cap="flat" cmpd="sng">
              <a:solidFill>
                <a:srgbClr val="66FF33"/>
              </a:solidFill>
              <a:prstDash val="dash"/>
              <a:miter/>
              <a:headEnd type="none" w="med" len="med"/>
              <a:tailEnd type="none" w="med" len="med"/>
            </a:ln>
          </p:spPr>
        </p:sp>
        <p:sp>
          <p:nvSpPr>
            <p:cNvPr id="137229" name="矩形 137228"/>
            <p:cNvSpPr/>
            <p:nvPr/>
          </p:nvSpPr>
          <p:spPr>
            <a:xfrm>
              <a:off x="4231" y="2783"/>
              <a:ext cx="304" cy="231"/>
            </a:xfrm>
            <a:prstGeom prst="rect">
              <a:avLst/>
            </a:prstGeom>
            <a:noFill/>
            <a:ln w="38100">
              <a:noFill/>
            </a:ln>
          </p:spPr>
          <p:txBody>
            <a:bodyPr wrap="none" lIns="1486686" tIns="743350" rIns="1486686" bIns="743350"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p:txBody>
        </p:sp>
        <p:sp>
          <p:nvSpPr>
            <p:cNvPr id="137230" name="矩形 137229"/>
            <p:cNvSpPr/>
            <p:nvPr/>
          </p:nvSpPr>
          <p:spPr>
            <a:xfrm>
              <a:off x="5351" y="2783"/>
              <a:ext cx="304" cy="231"/>
            </a:xfrm>
            <a:prstGeom prst="rect">
              <a:avLst/>
            </a:prstGeom>
            <a:noFill/>
            <a:ln w="38100">
              <a:noFill/>
            </a:ln>
          </p:spPr>
          <p:txBody>
            <a:bodyPr wrap="none" lIns="1486686" tIns="743350" rIns="1486686" bIns="743350"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p:txBody>
        </p:sp>
        <p:sp>
          <p:nvSpPr>
            <p:cNvPr id="137231" name="直接连接符 137230"/>
            <p:cNvSpPr/>
            <p:nvPr/>
          </p:nvSpPr>
          <p:spPr>
            <a:xfrm>
              <a:off x="4399" y="2974"/>
              <a:ext cx="0" cy="1346"/>
            </a:xfrm>
            <a:prstGeom prst="line">
              <a:avLst/>
            </a:prstGeom>
            <a:ln w="38100" cap="flat" cmpd="sng">
              <a:solidFill>
                <a:srgbClr val="66FF33"/>
              </a:solidFill>
              <a:prstDash val="solid"/>
              <a:miter/>
              <a:headEnd type="none" w="med" len="med"/>
              <a:tailEnd type="none" w="med" len="med"/>
            </a:ln>
          </p:spPr>
        </p:sp>
        <p:sp>
          <p:nvSpPr>
            <p:cNvPr id="137232" name="直接连接符 137231"/>
            <p:cNvSpPr/>
            <p:nvPr/>
          </p:nvSpPr>
          <p:spPr>
            <a:xfrm>
              <a:off x="5519" y="2974"/>
              <a:ext cx="0" cy="1346"/>
            </a:xfrm>
            <a:prstGeom prst="line">
              <a:avLst/>
            </a:prstGeom>
            <a:ln w="38100" cap="flat" cmpd="sng">
              <a:solidFill>
                <a:srgbClr val="66FF33"/>
              </a:solidFill>
              <a:prstDash val="solid"/>
              <a:miter/>
              <a:headEnd type="none" w="med" len="med"/>
              <a:tailEnd type="none" w="med" len="med"/>
            </a:ln>
          </p:spPr>
        </p:sp>
        <p:sp>
          <p:nvSpPr>
            <p:cNvPr id="137233" name="直接连接符 137232"/>
            <p:cNvSpPr/>
            <p:nvPr/>
          </p:nvSpPr>
          <p:spPr>
            <a:xfrm>
              <a:off x="4399" y="3167"/>
              <a:ext cx="1120" cy="0"/>
            </a:xfrm>
            <a:prstGeom prst="line">
              <a:avLst/>
            </a:prstGeom>
            <a:ln w="38100" cap="flat" cmpd="sng">
              <a:solidFill>
                <a:srgbClr val="66FF33"/>
              </a:solidFill>
              <a:prstDash val="dash"/>
              <a:miter/>
              <a:headEnd type="none" w="med" len="med"/>
              <a:tailEnd type="none" w="med" len="med"/>
            </a:ln>
          </p:spPr>
        </p:sp>
        <p:sp>
          <p:nvSpPr>
            <p:cNvPr id="137234" name="矩形 137233"/>
            <p:cNvSpPr/>
            <p:nvPr/>
          </p:nvSpPr>
          <p:spPr>
            <a:xfrm>
              <a:off x="4399" y="3407"/>
              <a:ext cx="112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endParaRPr lang="en-US" altLang="zh-CN" sz="2100" b="1">
                <a:latin typeface="Times New Roman" panose="02020603050405020304" pitchFamily="18" charset="0"/>
                <a:ea typeface="宋体" panose="02010600030101010101" pitchFamily="2" charset="-122"/>
              </a:endParaRPr>
            </a:p>
          </p:txBody>
        </p:sp>
        <p:sp>
          <p:nvSpPr>
            <p:cNvPr id="137235" name="文本框 137234"/>
            <p:cNvSpPr txBox="1"/>
            <p:nvPr/>
          </p:nvSpPr>
          <p:spPr>
            <a:xfrm>
              <a:off x="3015" y="1489"/>
              <a:ext cx="1008" cy="231"/>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CS→</a:t>
              </a:r>
              <a:endParaRPr lang="en-US" altLang="zh-CN" sz="2100" b="1">
                <a:latin typeface="Times New Roman" panose="02020603050405020304" pitchFamily="18" charset="0"/>
                <a:ea typeface="宋体" panose="02010600030101010101" pitchFamily="2" charset="-122"/>
              </a:endParaRPr>
            </a:p>
          </p:txBody>
        </p:sp>
        <p:sp>
          <p:nvSpPr>
            <p:cNvPr id="137236" name="文本框 137235"/>
            <p:cNvSpPr txBox="1"/>
            <p:nvPr/>
          </p:nvSpPr>
          <p:spPr>
            <a:xfrm>
              <a:off x="3015" y="3101"/>
              <a:ext cx="1008" cy="231"/>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DS→</a:t>
              </a:r>
              <a:endParaRPr lang="en-US" altLang="zh-CN" sz="2100" b="1">
                <a:latin typeface="Times New Roman" panose="02020603050405020304" pitchFamily="18" charset="0"/>
                <a:ea typeface="宋体" panose="02010600030101010101" pitchFamily="2" charset="-122"/>
              </a:endParaRPr>
            </a:p>
          </p:txBody>
        </p:sp>
        <p:sp>
          <p:nvSpPr>
            <p:cNvPr id="137237" name="矩形 137236"/>
            <p:cNvSpPr/>
            <p:nvPr/>
          </p:nvSpPr>
          <p:spPr>
            <a:xfrm>
              <a:off x="4399" y="3599"/>
              <a:ext cx="1120" cy="193"/>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34H</a:t>
              </a:r>
              <a:endParaRPr lang="en-US" altLang="zh-CN" sz="2100" b="1">
                <a:latin typeface="Times New Roman" panose="02020603050405020304" pitchFamily="18" charset="0"/>
                <a:ea typeface="宋体" panose="02010600030101010101" pitchFamily="2" charset="-122"/>
              </a:endParaRPr>
            </a:p>
          </p:txBody>
        </p:sp>
        <p:sp>
          <p:nvSpPr>
            <p:cNvPr id="137238" name="矩形 137237"/>
            <p:cNvSpPr/>
            <p:nvPr/>
          </p:nvSpPr>
          <p:spPr>
            <a:xfrm>
              <a:off x="4399" y="3792"/>
              <a:ext cx="1120" cy="19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12H</a:t>
              </a:r>
              <a:endParaRPr lang="en-US" altLang="zh-CN" sz="2100" b="1">
                <a:latin typeface="Times New Roman" panose="02020603050405020304" pitchFamily="18" charset="0"/>
                <a:ea typeface="宋体" panose="02010600030101010101" pitchFamily="2" charset="-122"/>
              </a:endParaRPr>
            </a:p>
          </p:txBody>
        </p:sp>
        <p:sp>
          <p:nvSpPr>
            <p:cNvPr id="137239" name="文本框 137238"/>
            <p:cNvSpPr txBox="1"/>
            <p:nvPr/>
          </p:nvSpPr>
          <p:spPr>
            <a:xfrm>
              <a:off x="3447" y="3259"/>
              <a:ext cx="784" cy="230"/>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10000H</a:t>
              </a:r>
              <a:endParaRPr lang="en-US" altLang="zh-CN" sz="2100" b="1">
                <a:latin typeface="Times New Roman" panose="02020603050405020304" pitchFamily="18" charset="0"/>
                <a:ea typeface="宋体" panose="02010600030101010101" pitchFamily="2" charset="-122"/>
              </a:endParaRPr>
            </a:p>
          </p:txBody>
        </p:sp>
        <p:sp>
          <p:nvSpPr>
            <p:cNvPr id="137240" name="文本框 137239"/>
            <p:cNvSpPr txBox="1"/>
            <p:nvPr/>
          </p:nvSpPr>
          <p:spPr>
            <a:xfrm>
              <a:off x="3447" y="3494"/>
              <a:ext cx="784" cy="232"/>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12310H</a:t>
              </a:r>
              <a:endParaRPr lang="en-US" altLang="zh-CN" sz="2100" b="1">
                <a:latin typeface="Times New Roman" panose="02020603050405020304" pitchFamily="18" charset="0"/>
                <a:ea typeface="宋体" panose="02010600030101010101" pitchFamily="2" charset="-122"/>
              </a:endParaRPr>
            </a:p>
          </p:txBody>
        </p:sp>
        <p:sp>
          <p:nvSpPr>
            <p:cNvPr id="137242" name="直接连接符 137241"/>
            <p:cNvSpPr/>
            <p:nvPr/>
          </p:nvSpPr>
          <p:spPr>
            <a:xfrm>
              <a:off x="3279" y="3118"/>
              <a:ext cx="0" cy="530"/>
            </a:xfrm>
            <a:prstGeom prst="line">
              <a:avLst/>
            </a:prstGeom>
            <a:ln w="38100" cap="flat" cmpd="sng">
              <a:solidFill>
                <a:srgbClr val="FF00FF"/>
              </a:solidFill>
              <a:prstDash val="solid"/>
              <a:miter/>
              <a:headEnd type="none" w="med" len="med"/>
              <a:tailEnd type="none" w="med" len="med"/>
            </a:ln>
          </p:spPr>
        </p:sp>
        <p:sp>
          <p:nvSpPr>
            <p:cNvPr id="137243" name="直接连接符 137242"/>
            <p:cNvSpPr/>
            <p:nvPr/>
          </p:nvSpPr>
          <p:spPr>
            <a:xfrm>
              <a:off x="3279" y="3648"/>
              <a:ext cx="448" cy="0"/>
            </a:xfrm>
            <a:prstGeom prst="line">
              <a:avLst/>
            </a:prstGeom>
            <a:ln w="38100" cap="flat" cmpd="sng">
              <a:solidFill>
                <a:srgbClr val="FF00FF"/>
              </a:solidFill>
              <a:prstDash val="solid"/>
              <a:miter/>
              <a:headEnd type="none" w="med" len="med"/>
              <a:tailEnd type="triangle" w="med" len="med"/>
            </a:ln>
          </p:spPr>
        </p:sp>
        <p:sp>
          <p:nvSpPr>
            <p:cNvPr id="137244" name="矩形 137243"/>
            <p:cNvSpPr/>
            <p:nvPr/>
          </p:nvSpPr>
          <p:spPr>
            <a:xfrm>
              <a:off x="2047" y="3359"/>
              <a:ext cx="952" cy="240"/>
            </a:xfrm>
            <a:prstGeom prst="rect">
              <a:avLst/>
            </a:prstGeom>
            <a:noFill/>
            <a:ln w="38100" cap="flat" cmpd="sng">
              <a:solidFill>
                <a:srgbClr val="66FF33"/>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400" b="1">
                  <a:latin typeface="Times New Roman" panose="02020603050405020304" pitchFamily="18" charset="0"/>
                  <a:ea typeface="宋体" panose="02010600030101010101" pitchFamily="2" charset="-122"/>
                </a:rPr>
                <a:t>12    34</a:t>
              </a:r>
              <a:endParaRPr lang="en-US" altLang="zh-CN" sz="2400" b="1">
                <a:latin typeface="Times New Roman" panose="02020603050405020304" pitchFamily="18" charset="0"/>
                <a:ea typeface="宋体" panose="02010600030101010101" pitchFamily="2" charset="-122"/>
              </a:endParaRPr>
            </a:p>
          </p:txBody>
        </p:sp>
        <p:sp>
          <p:nvSpPr>
            <p:cNvPr id="137245" name="直接连接符 137244"/>
            <p:cNvSpPr/>
            <p:nvPr/>
          </p:nvSpPr>
          <p:spPr>
            <a:xfrm>
              <a:off x="2495" y="3359"/>
              <a:ext cx="0" cy="240"/>
            </a:xfrm>
            <a:prstGeom prst="line">
              <a:avLst/>
            </a:prstGeom>
            <a:ln w="38100" cap="flat" cmpd="sng">
              <a:solidFill>
                <a:srgbClr val="66FF33"/>
              </a:solidFill>
              <a:prstDash val="solid"/>
              <a:miter/>
              <a:headEnd type="none" w="med" len="med"/>
              <a:tailEnd type="none" w="med" len="med"/>
            </a:ln>
          </p:spPr>
        </p:sp>
        <p:sp>
          <p:nvSpPr>
            <p:cNvPr id="137246" name="文本框 137245"/>
            <p:cNvSpPr txBox="1"/>
            <p:nvPr/>
          </p:nvSpPr>
          <p:spPr>
            <a:xfrm>
              <a:off x="2047" y="3118"/>
              <a:ext cx="1008" cy="232"/>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AX</a:t>
              </a:r>
              <a:endParaRPr lang="en-US" altLang="zh-CN" sz="2100" b="1">
                <a:latin typeface="Times New Roman" panose="02020603050405020304" pitchFamily="18" charset="0"/>
                <a:ea typeface="宋体" panose="02010600030101010101" pitchFamily="2" charset="-122"/>
              </a:endParaRPr>
            </a:p>
          </p:txBody>
        </p:sp>
        <p:sp>
          <p:nvSpPr>
            <p:cNvPr id="137247" name="直接连接符 137246"/>
            <p:cNvSpPr/>
            <p:nvPr/>
          </p:nvSpPr>
          <p:spPr>
            <a:xfrm flipH="1">
              <a:off x="2719" y="3743"/>
              <a:ext cx="1792" cy="0"/>
            </a:xfrm>
            <a:prstGeom prst="line">
              <a:avLst/>
            </a:prstGeom>
            <a:ln w="38100" cap="flat" cmpd="sng">
              <a:solidFill>
                <a:schemeClr val="accent2"/>
              </a:solidFill>
              <a:prstDash val="solid"/>
              <a:miter/>
              <a:headEnd type="none" w="med" len="med"/>
              <a:tailEnd type="none" w="med" len="med"/>
            </a:ln>
          </p:spPr>
        </p:sp>
        <p:sp>
          <p:nvSpPr>
            <p:cNvPr id="137248" name="直接连接符 137247"/>
            <p:cNvSpPr/>
            <p:nvPr/>
          </p:nvSpPr>
          <p:spPr>
            <a:xfrm flipV="1">
              <a:off x="2719" y="3599"/>
              <a:ext cx="0" cy="144"/>
            </a:xfrm>
            <a:prstGeom prst="line">
              <a:avLst/>
            </a:prstGeom>
            <a:ln w="38100" cap="flat" cmpd="sng">
              <a:solidFill>
                <a:schemeClr val="accent2"/>
              </a:solidFill>
              <a:prstDash val="solid"/>
              <a:miter/>
              <a:headEnd type="none" w="med" len="med"/>
              <a:tailEnd type="triangle" w="med" len="med"/>
            </a:ln>
          </p:spPr>
        </p:sp>
        <p:sp>
          <p:nvSpPr>
            <p:cNvPr id="137249" name="直接连接符 137248"/>
            <p:cNvSpPr/>
            <p:nvPr/>
          </p:nvSpPr>
          <p:spPr>
            <a:xfrm flipH="1">
              <a:off x="2215" y="3888"/>
              <a:ext cx="2296" cy="0"/>
            </a:xfrm>
            <a:prstGeom prst="line">
              <a:avLst/>
            </a:prstGeom>
            <a:ln w="38100" cap="flat" cmpd="sng">
              <a:solidFill>
                <a:schemeClr val="accent2"/>
              </a:solidFill>
              <a:prstDash val="solid"/>
              <a:miter/>
              <a:headEnd type="none" w="med" len="med"/>
              <a:tailEnd type="none" w="med" len="med"/>
            </a:ln>
          </p:spPr>
        </p:sp>
        <p:sp>
          <p:nvSpPr>
            <p:cNvPr id="137250" name="直接连接符 137249"/>
            <p:cNvSpPr/>
            <p:nvPr/>
          </p:nvSpPr>
          <p:spPr>
            <a:xfrm flipV="1">
              <a:off x="2215" y="3599"/>
              <a:ext cx="0" cy="289"/>
            </a:xfrm>
            <a:prstGeom prst="line">
              <a:avLst/>
            </a:prstGeom>
            <a:ln w="38100" cap="flat" cmpd="sng">
              <a:solidFill>
                <a:schemeClr val="accent2"/>
              </a:solidFill>
              <a:prstDash val="solid"/>
              <a:miter/>
              <a:headEnd type="none" w="med" len="med"/>
              <a:tailEnd type="triangle" w="med" len="med"/>
            </a:ln>
          </p:spPr>
        </p:sp>
        <p:sp>
          <p:nvSpPr>
            <p:cNvPr id="137251" name="直接连接符 137250"/>
            <p:cNvSpPr/>
            <p:nvPr/>
          </p:nvSpPr>
          <p:spPr>
            <a:xfrm>
              <a:off x="2568" y="2542"/>
              <a:ext cx="1064" cy="0"/>
            </a:xfrm>
            <a:prstGeom prst="line">
              <a:avLst/>
            </a:prstGeom>
            <a:ln w="38100" cap="flat" cmpd="sng">
              <a:solidFill>
                <a:srgbClr val="66FF33"/>
              </a:solidFill>
              <a:prstDash val="solid"/>
              <a:miter/>
              <a:headEnd type="none" w="med" len="med"/>
              <a:tailEnd type="none" w="med" len="med"/>
            </a:ln>
          </p:spPr>
        </p:sp>
        <p:sp>
          <p:nvSpPr>
            <p:cNvPr id="137252" name="直接连接符 137251"/>
            <p:cNvSpPr/>
            <p:nvPr/>
          </p:nvSpPr>
          <p:spPr>
            <a:xfrm>
              <a:off x="2408" y="2928"/>
              <a:ext cx="1232" cy="0"/>
            </a:xfrm>
            <a:prstGeom prst="line">
              <a:avLst/>
            </a:prstGeom>
            <a:ln w="38100" cap="flat" cmpd="sng">
              <a:solidFill>
                <a:srgbClr val="66FF33"/>
              </a:solidFill>
              <a:prstDash val="solid"/>
              <a:miter/>
              <a:headEnd type="none" w="med" len="med"/>
              <a:tailEnd type="none" w="med" len="med"/>
            </a:ln>
          </p:spPr>
        </p:sp>
        <p:sp>
          <p:nvSpPr>
            <p:cNvPr id="137253" name="直接连接符 137252"/>
            <p:cNvSpPr/>
            <p:nvPr/>
          </p:nvSpPr>
          <p:spPr>
            <a:xfrm>
              <a:off x="1959" y="2062"/>
              <a:ext cx="0" cy="2258"/>
            </a:xfrm>
            <a:prstGeom prst="line">
              <a:avLst/>
            </a:prstGeom>
            <a:ln w="9525" cap="flat" cmpd="sng">
              <a:solidFill>
                <a:srgbClr val="00FFFF"/>
              </a:solidFill>
              <a:prstDash val="dash"/>
              <a:miter/>
              <a:headEnd type="none" w="med" len="med"/>
              <a:tailEnd type="none" w="med" len="med"/>
            </a:ln>
          </p:spPr>
        </p:sp>
        <p:sp>
          <p:nvSpPr>
            <p:cNvPr id="137254" name="直接连接符 137253"/>
            <p:cNvSpPr/>
            <p:nvPr/>
          </p:nvSpPr>
          <p:spPr>
            <a:xfrm>
              <a:off x="2015" y="1932"/>
              <a:ext cx="1904" cy="0"/>
            </a:xfrm>
            <a:prstGeom prst="line">
              <a:avLst/>
            </a:prstGeom>
            <a:ln w="9525" cap="flat" cmpd="sng">
              <a:solidFill>
                <a:srgbClr val="00FFFF"/>
              </a:solidFill>
              <a:prstDash val="dash"/>
              <a:miter/>
              <a:headEnd type="none" w="med" len="med"/>
              <a:tailEnd type="none" w="med" len="med"/>
            </a:ln>
          </p:spPr>
        </p:sp>
        <p:sp>
          <p:nvSpPr>
            <p:cNvPr id="137255" name="直接连接符 137254"/>
            <p:cNvSpPr/>
            <p:nvPr/>
          </p:nvSpPr>
          <p:spPr>
            <a:xfrm flipV="1">
              <a:off x="3919" y="1437"/>
              <a:ext cx="0" cy="511"/>
            </a:xfrm>
            <a:prstGeom prst="line">
              <a:avLst/>
            </a:prstGeom>
            <a:ln w="9525" cap="flat" cmpd="sng">
              <a:solidFill>
                <a:srgbClr val="00FFFF"/>
              </a:solidFill>
              <a:prstDash val="dash"/>
              <a:miter/>
              <a:headEnd type="none" w="med" len="med"/>
              <a:tailEnd type="none" w="med" len="med"/>
            </a:ln>
          </p:spPr>
        </p:sp>
      </p:grpSp>
      <p:sp>
        <p:nvSpPr>
          <p:cNvPr id="137256" name="矩形 137255"/>
          <p:cNvSpPr/>
          <p:nvPr/>
        </p:nvSpPr>
        <p:spPr>
          <a:xfrm>
            <a:off x="297433" y="2266950"/>
            <a:ext cx="2618383" cy="4154984"/>
          </a:xfrm>
          <a:prstGeom prst="rect">
            <a:avLst/>
          </a:prstGeom>
          <a:noFill/>
          <a:ln w="9525">
            <a:noFill/>
          </a:ln>
        </p:spPr>
        <p:txBody>
          <a:bodyPr wrap="square">
            <a:spAutoFit/>
          </a:bodyPr>
          <a:lstStyle/>
          <a:p>
            <a:pPr algn="just">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解：该操作数的物理地址应由</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和</a:t>
            </a:r>
            <a:r>
              <a:rPr lang="en-US" altLang="zh-CN" sz="2200" b="0" dirty="0">
                <a:latin typeface="华文宋体" panose="02010600040101010101" pitchFamily="2" charset="-122"/>
                <a:ea typeface="华文宋体" panose="02010600040101010101" pitchFamily="2" charset="-122"/>
              </a:rPr>
              <a:t>EA</a:t>
            </a:r>
            <a:r>
              <a:rPr lang="zh-CN" altLang="en-US" sz="2200" b="0" dirty="0">
                <a:latin typeface="华文宋体" panose="02010600040101010101" pitchFamily="2" charset="-122"/>
                <a:ea typeface="华文宋体" panose="02010600040101010101" pitchFamily="2" charset="-122"/>
              </a:rPr>
              <a:t>的值形成，即：</a:t>
            </a:r>
            <a:endParaRPr lang="zh-CN" altLang="en-US" sz="2200" b="0" dirty="0">
              <a:latin typeface="华文宋体" panose="02010600040101010101" pitchFamily="2" charset="-122"/>
              <a:ea typeface="华文宋体" panose="02010600040101010101" pitchFamily="2" charset="-122"/>
            </a:endParaRPr>
          </a:p>
          <a:p>
            <a:pPr algn="just">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PA=12310H</a:t>
            </a:r>
            <a:endParaRPr lang="en-US" altLang="zh-CN" sz="2200" b="0" dirty="0">
              <a:latin typeface="华文宋体" panose="02010600040101010101" pitchFamily="2" charset="-122"/>
              <a:ea typeface="华文宋体" panose="02010600040101010101" pitchFamily="2" charset="-122"/>
            </a:endParaRPr>
          </a:p>
          <a:p>
            <a:pPr algn="just">
              <a:buClr>
                <a:schemeClr val="bg2"/>
              </a:buClr>
              <a:buSzPct val="65000"/>
              <a:buFont typeface="Wingdings" panose="05000000000000000000" pitchFamily="2" charset="2"/>
              <a:buNone/>
            </a:pPr>
            <a:endParaRPr lang="en-US" altLang="zh-CN" sz="2200" b="0" dirty="0">
              <a:latin typeface="华文宋体" panose="02010600040101010101" pitchFamily="2" charset="-122"/>
              <a:ea typeface="华文宋体" panose="02010600040101010101" pitchFamily="2" charset="-122"/>
            </a:endParaRPr>
          </a:p>
          <a:p>
            <a:pPr algn="just">
              <a:buClr>
                <a:schemeClr val="bg2"/>
              </a:buClr>
              <a:buSzPct val="65000"/>
              <a:buFont typeface="Wingdings" panose="05000000000000000000" pitchFamily="2" charset="2"/>
              <a:buNone/>
            </a:pPr>
            <a:endParaRPr lang="en-US" altLang="zh-CN" sz="2200" b="0" dirty="0">
              <a:latin typeface="华文宋体" panose="02010600040101010101" pitchFamily="2" charset="-122"/>
              <a:ea typeface="华文宋体" panose="02010600040101010101" pitchFamily="2" charset="-122"/>
            </a:endParaRPr>
          </a:p>
          <a:p>
            <a:pPr algn="just">
              <a:buClr>
                <a:schemeClr val="bg2"/>
              </a:buClr>
              <a:buSzPct val="65000"/>
              <a:buFont typeface="Wingdings" panose="05000000000000000000" pitchFamily="2" charset="2"/>
              <a:buNone/>
            </a:pPr>
            <a:endParaRPr lang="en-US" altLang="zh-CN" sz="2200" b="0" dirty="0">
              <a:latin typeface="华文宋体" panose="02010600040101010101" pitchFamily="2" charset="-122"/>
              <a:ea typeface="华文宋体" panose="02010600040101010101" pitchFamily="2" charset="-122"/>
            </a:endParaRPr>
          </a:p>
          <a:p>
            <a:pPr algn="just">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所以，该指令的执行效果是：把从物理地址为</a:t>
            </a:r>
            <a:r>
              <a:rPr lang="en-US" altLang="zh-CN" sz="2200" b="0" dirty="0">
                <a:latin typeface="华文宋体" panose="02010600040101010101" pitchFamily="2" charset="-122"/>
                <a:ea typeface="华文宋体" panose="02010600040101010101" pitchFamily="2" charset="-122"/>
              </a:rPr>
              <a:t>12310H</a:t>
            </a:r>
            <a:r>
              <a:rPr lang="zh-CN" altLang="en-US" sz="2200" b="0" dirty="0">
                <a:latin typeface="华文宋体" panose="02010600040101010101" pitchFamily="2" charset="-122"/>
                <a:ea typeface="华文宋体" panose="02010600040101010101" pitchFamily="2" charset="-122"/>
              </a:rPr>
              <a:t>开始的一个字的值传送给</a:t>
            </a:r>
            <a:r>
              <a:rPr lang="en-US" altLang="zh-CN" sz="2200" b="0" dirty="0">
                <a:latin typeface="华文宋体" panose="02010600040101010101" pitchFamily="2" charset="-122"/>
                <a:ea typeface="华文宋体" panose="02010600040101010101" pitchFamily="2" charset="-122"/>
              </a:rPr>
              <a:t>AX</a:t>
            </a:r>
            <a:r>
              <a:rPr lang="zh-CN" altLang="en-US" sz="2200" b="0" dirty="0">
                <a:latin typeface="华文宋体" panose="02010600040101010101" pitchFamily="2" charset="-122"/>
                <a:ea typeface="华文宋体" panose="02010600040101010101" pitchFamily="2" charset="-122"/>
              </a:rPr>
              <a:t>。</a:t>
            </a:r>
            <a:endParaRPr lang="zh-CN" altLang="en-US" sz="2200" b="0" dirty="0">
              <a:latin typeface="华文宋体" panose="02010600040101010101" pitchFamily="2" charset="-122"/>
              <a:ea typeface="华文宋体" panose="02010600040101010101" pitchFamily="2" charset="-122"/>
            </a:endParaRPr>
          </a:p>
        </p:txBody>
      </p:sp>
      <p:sp>
        <p:nvSpPr>
          <p:cNvPr id="4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左大括号 133124"/>
          <p:cNvSpPr/>
          <p:nvPr/>
        </p:nvSpPr>
        <p:spPr>
          <a:xfrm>
            <a:off x="3987800" y="4238625"/>
            <a:ext cx="88900" cy="1209675"/>
          </a:xfrm>
          <a:prstGeom prst="leftBrace">
            <a:avLst>
              <a:gd name="adj1" fmla="val 113392"/>
              <a:gd name="adj2" fmla="val 50000"/>
            </a:avLst>
          </a:prstGeom>
          <a:noFill/>
          <a:ln w="28575" cap="flat" cmpd="sng">
            <a:solidFill>
              <a:schemeClr val="bg1"/>
            </a:solidFill>
            <a:prstDash val="solid"/>
            <a:miter/>
            <a:headEnd type="none" w="med" len="med"/>
            <a:tailEnd type="none" w="med" len="med"/>
          </a:ln>
        </p:spPr>
        <p:txBody>
          <a:bodyPr/>
          <a:lstStyle/>
          <a:p>
            <a:endParaRPr lang="zh-CN" altLang="en-US"/>
          </a:p>
        </p:txBody>
      </p:sp>
      <p:sp>
        <p:nvSpPr>
          <p:cNvPr id="133126" name="文本框 133125"/>
          <p:cNvSpPr txBox="1"/>
          <p:nvPr/>
        </p:nvSpPr>
        <p:spPr>
          <a:xfrm>
            <a:off x="452120" y="944724"/>
            <a:ext cx="8358572" cy="4876924"/>
          </a:xfrm>
          <a:prstGeom prst="rect">
            <a:avLst/>
          </a:prstGeom>
          <a:noFill/>
          <a:ln w="9525">
            <a:noFill/>
          </a:ln>
        </p:spPr>
        <p:txBody>
          <a:bodyPr wrap="square" lIns="108850" tIns="54425" rIns="108850" bIns="54425">
            <a:spAutoFit/>
          </a:bodyPr>
          <a:lstStyle/>
          <a:p>
            <a:pPr defTabSz="1089025">
              <a:lnSpc>
                <a:spcPct val="130000"/>
              </a:lnSpc>
              <a:spcBef>
                <a:spcPct val="0"/>
              </a:spcBef>
            </a:pPr>
            <a:r>
              <a:rPr lang="zh-CN" altLang="en-US" sz="2400" b="0" dirty="0">
                <a:latin typeface="华文宋体" panose="02010600040101010101" pitchFamily="2" charset="-122"/>
                <a:ea typeface="华文宋体" panose="02010600040101010101" pitchFamily="2" charset="-122"/>
              </a:rPr>
              <a:t>规则总结： </a:t>
            </a:r>
            <a:endParaRPr lang="zh-CN" altLang="en-US" sz="2400" b="0" dirty="0">
              <a:latin typeface="华文宋体" panose="02010600040101010101" pitchFamily="2" charset="-122"/>
              <a:ea typeface="华文宋体" panose="02010600040101010101" pitchFamily="2" charset="-122"/>
            </a:endParaRPr>
          </a:p>
          <a:p>
            <a:pPr marL="266700" indent="-266700" defTabSz="1089025">
              <a:lnSpc>
                <a:spcPct val="130000"/>
              </a:lnSpc>
              <a:spcBef>
                <a:spcPct val="0"/>
              </a:spcBef>
              <a:buClr>
                <a:srgbClr val="FF0000"/>
              </a:buClr>
              <a:buFont typeface="Wingdings" panose="05000000000000000000" pitchFamily="2" charset="2"/>
              <a:buChar char="v"/>
            </a:pPr>
            <a:r>
              <a:rPr lang="zh-CN" altLang="en-US" sz="2400" b="0" dirty="0">
                <a:latin typeface="华文宋体" panose="02010600040101010101" pitchFamily="2" charset="-122"/>
                <a:ea typeface="华文宋体" panose="02010600040101010101" pitchFamily="2" charset="-122"/>
              </a:rPr>
              <a:t>若有效地址用</a:t>
            </a:r>
            <a:r>
              <a:rPr lang="en-US" altLang="zh-CN" sz="2400" b="0" dirty="0">
                <a:latin typeface="华文宋体" panose="02010600040101010101" pitchFamily="2" charset="-122"/>
                <a:ea typeface="华文宋体" panose="02010600040101010101" pitchFamily="2" charset="-122"/>
              </a:rPr>
              <a:t>SI</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DI</a:t>
            </a:r>
            <a:r>
              <a:rPr lang="zh-CN" altLang="en-US" sz="2400" b="0" dirty="0">
                <a:latin typeface="华文宋体" panose="02010600040101010101" pitchFamily="2" charset="-122"/>
                <a:ea typeface="华文宋体" panose="02010600040101010101" pitchFamily="2" charset="-122"/>
              </a:rPr>
              <a:t>和</a:t>
            </a:r>
            <a:r>
              <a:rPr lang="en-US" altLang="zh-CN" sz="2400" b="0" dirty="0">
                <a:latin typeface="华文宋体" panose="02010600040101010101" pitchFamily="2" charset="-122"/>
                <a:ea typeface="华文宋体" panose="02010600040101010101" pitchFamily="2" charset="-122"/>
              </a:rPr>
              <a:t>BX</a:t>
            </a:r>
            <a:r>
              <a:rPr lang="zh-CN" altLang="en-US" sz="2400" b="0" dirty="0">
                <a:latin typeface="华文宋体" panose="02010600040101010101" pitchFamily="2" charset="-122"/>
                <a:ea typeface="华文宋体" panose="02010600040101010101" pitchFamily="2" charset="-122"/>
              </a:rPr>
              <a:t>等之一来指定，则其缺省的段寄存器为</a:t>
            </a:r>
            <a:r>
              <a:rPr lang="en-US" altLang="zh-CN" sz="2400" b="0" dirty="0">
                <a:latin typeface="华文宋体" panose="02010600040101010101" pitchFamily="2" charset="-122"/>
                <a:ea typeface="华文宋体" panose="02010600040101010101" pitchFamily="2" charset="-122"/>
              </a:rPr>
              <a:t>DS</a:t>
            </a:r>
            <a:r>
              <a:rPr lang="zh-CN" altLang="en-US" sz="2400" b="0" dirty="0">
                <a:latin typeface="华文宋体" panose="02010600040101010101" pitchFamily="2" charset="-122"/>
                <a:ea typeface="华文宋体" panose="02010600040101010101" pitchFamily="2" charset="-122"/>
              </a:rPr>
              <a:t>。</a:t>
            </a:r>
            <a:r>
              <a:rPr lang="zh-CN" altLang="en-US" b="0" dirty="0">
                <a:latin typeface="华文宋体" panose="02010600040101010101" pitchFamily="2" charset="-122"/>
                <a:ea typeface="华文宋体" panose="02010600040101010101" pitchFamily="2" charset="-122"/>
              </a:rPr>
              <a:t>寻址方式物理地址的计算方法如下：</a:t>
            </a:r>
            <a:endParaRPr lang="zh-CN" altLang="en-US" b="0" dirty="0">
              <a:latin typeface="华文宋体" panose="02010600040101010101" pitchFamily="2" charset="-122"/>
              <a:ea typeface="华文宋体" panose="02010600040101010101" pitchFamily="2" charset="-122"/>
            </a:endParaRPr>
          </a:p>
          <a:p>
            <a:pPr indent="444500" defTabSz="1089025">
              <a:lnSpc>
                <a:spcPct val="130000"/>
              </a:lnSpc>
            </a:pPr>
            <a:r>
              <a:rPr lang="zh-CN" altLang="en-US" b="0" dirty="0">
                <a:latin typeface="华文宋体" panose="02010600040101010101" pitchFamily="2" charset="-122"/>
                <a:ea typeface="华文宋体" panose="02010600040101010101" pitchFamily="2" charset="-122"/>
              </a:rPr>
              <a:t>                                            </a:t>
            </a:r>
            <a:r>
              <a:rPr lang="en-US" altLang="zh-CN" b="0" dirty="0">
                <a:latin typeface="华文宋体" panose="02010600040101010101" pitchFamily="2" charset="-122"/>
                <a:ea typeface="华文宋体" panose="02010600040101010101" pitchFamily="2" charset="-122"/>
              </a:rPr>
              <a:t>(BX)                                   </a:t>
            </a:r>
            <a:endParaRPr lang="en-US" altLang="zh-CN" b="0" dirty="0">
              <a:latin typeface="华文宋体" panose="02010600040101010101" pitchFamily="2" charset="-122"/>
              <a:ea typeface="华文宋体" panose="02010600040101010101" pitchFamily="2" charset="-122"/>
            </a:endParaRPr>
          </a:p>
          <a:p>
            <a:pPr indent="444500" defTabSz="1089025">
              <a:lnSpc>
                <a:spcPct val="130000"/>
              </a:lnSpc>
            </a:pPr>
            <a:r>
              <a:rPr lang="en-US" altLang="zh-CN" b="0" dirty="0">
                <a:latin typeface="华文宋体" panose="02010600040101010101" pitchFamily="2" charset="-122"/>
                <a:ea typeface="华文宋体" panose="02010600040101010101" pitchFamily="2" charset="-122"/>
              </a:rPr>
              <a:t>	    </a:t>
            </a:r>
            <a:r>
              <a:rPr lang="en-US" altLang="zh-CN" b="0" dirty="0" smtClean="0">
                <a:latin typeface="华文宋体" panose="02010600040101010101" pitchFamily="2" charset="-122"/>
                <a:ea typeface="华文宋体" panose="02010600040101010101" pitchFamily="2" charset="-122"/>
              </a:rPr>
              <a:t>PA=10H×DS </a:t>
            </a:r>
            <a:r>
              <a:rPr lang="en-US" altLang="zh-CN" b="0" dirty="0">
                <a:latin typeface="华文宋体" panose="02010600040101010101" pitchFamily="2" charset="-122"/>
                <a:ea typeface="华文宋体" panose="02010600040101010101" pitchFamily="2" charset="-122"/>
              </a:rPr>
              <a:t>+    (SI)         </a:t>
            </a:r>
            <a:endParaRPr lang="en-US" altLang="zh-CN" b="0" dirty="0">
              <a:latin typeface="华文宋体" panose="02010600040101010101" pitchFamily="2" charset="-122"/>
              <a:ea typeface="华文宋体" panose="02010600040101010101" pitchFamily="2" charset="-122"/>
            </a:endParaRPr>
          </a:p>
          <a:p>
            <a:pPr indent="444500" defTabSz="1089025">
              <a:lnSpc>
                <a:spcPct val="130000"/>
              </a:lnSpc>
            </a:pPr>
            <a:r>
              <a:rPr lang="en-US" altLang="zh-CN" b="0" dirty="0">
                <a:latin typeface="华文宋体" panose="02010600040101010101" pitchFamily="2" charset="-122"/>
                <a:ea typeface="华文宋体" panose="02010600040101010101" pitchFamily="2" charset="-122"/>
              </a:rPr>
              <a:t>			       (DI)</a:t>
            </a:r>
            <a:endParaRPr lang="en-US" altLang="zh-CN" b="0" dirty="0">
              <a:latin typeface="华文宋体" panose="02010600040101010101" pitchFamily="2" charset="-122"/>
              <a:ea typeface="华文宋体" panose="02010600040101010101" pitchFamily="2" charset="-122"/>
            </a:endParaRPr>
          </a:p>
          <a:p>
            <a:pPr marL="266700" indent="-266700" defTabSz="1089025">
              <a:lnSpc>
                <a:spcPct val="130000"/>
              </a:lnSpc>
              <a:spcBef>
                <a:spcPct val="0"/>
              </a:spcBef>
              <a:buClr>
                <a:srgbClr val="FF0000"/>
              </a:buClr>
              <a:buFont typeface="Wingdings" panose="05000000000000000000" pitchFamily="2" charset="2"/>
              <a:buChar char="v"/>
            </a:pPr>
            <a:endParaRPr lang="zh-CN" altLang="en-US" sz="2400" b="0" dirty="0">
              <a:latin typeface="华文宋体" panose="02010600040101010101" pitchFamily="2" charset="-122"/>
              <a:ea typeface="华文宋体" panose="02010600040101010101" pitchFamily="2" charset="-122"/>
            </a:endParaRPr>
          </a:p>
          <a:p>
            <a:pPr marL="266700" indent="-266700" defTabSz="1089025">
              <a:lnSpc>
                <a:spcPct val="130000"/>
              </a:lnSpc>
              <a:spcBef>
                <a:spcPct val="0"/>
              </a:spcBef>
              <a:buClr>
                <a:srgbClr val="FF0000"/>
              </a:buClr>
              <a:buFont typeface="Wingdings" panose="05000000000000000000" pitchFamily="2" charset="2"/>
              <a:buChar char="v"/>
            </a:pPr>
            <a:r>
              <a:rPr lang="zh-CN" altLang="en-US" sz="2400" b="0" dirty="0">
                <a:latin typeface="华文宋体" panose="02010600040101010101" pitchFamily="2" charset="-122"/>
                <a:ea typeface="华文宋体" panose="02010600040101010101" pitchFamily="2" charset="-122"/>
              </a:rPr>
              <a:t>若有效地址用</a:t>
            </a:r>
            <a:r>
              <a:rPr lang="en-US" altLang="zh-CN" sz="2400" b="0" dirty="0">
                <a:latin typeface="华文宋体" panose="02010600040101010101" pitchFamily="2" charset="-122"/>
                <a:ea typeface="华文宋体" panose="02010600040101010101" pitchFamily="2" charset="-122"/>
              </a:rPr>
              <a:t>BP</a:t>
            </a:r>
            <a:r>
              <a:rPr lang="zh-CN" altLang="en-US" sz="2400" b="0" dirty="0">
                <a:latin typeface="华文宋体" panose="02010600040101010101" pitchFamily="2" charset="-122"/>
                <a:ea typeface="华文宋体" panose="02010600040101010101" pitchFamily="2" charset="-122"/>
              </a:rPr>
              <a:t>来指定，则其缺省的段寄存器为</a:t>
            </a:r>
            <a:r>
              <a:rPr lang="en-US" altLang="zh-CN" sz="2400" b="0" dirty="0">
                <a:latin typeface="华文宋体" panose="02010600040101010101" pitchFamily="2" charset="-122"/>
                <a:ea typeface="华文宋体" panose="02010600040101010101" pitchFamily="2" charset="-122"/>
              </a:rPr>
              <a:t>SS</a:t>
            </a:r>
            <a:r>
              <a:rPr lang="zh-CN" altLang="en-US" sz="2400" b="0" dirty="0">
                <a:latin typeface="华文宋体" panose="02010600040101010101" pitchFamily="2" charset="-122"/>
                <a:ea typeface="华文宋体" panose="02010600040101010101" pitchFamily="2" charset="-122"/>
              </a:rPr>
              <a:t>（即：堆栈段）。物理地址：</a:t>
            </a:r>
            <a:endParaRPr lang="en-US" altLang="zh-CN" sz="2400" b="0" dirty="0">
              <a:latin typeface="华文宋体" panose="02010600040101010101" pitchFamily="2" charset="-122"/>
              <a:ea typeface="华文宋体" panose="02010600040101010101" pitchFamily="2" charset="-122"/>
            </a:endParaRPr>
          </a:p>
          <a:p>
            <a:pPr lvl="1" defTabSz="1089025">
              <a:lnSpc>
                <a:spcPct val="130000"/>
              </a:lnSpc>
              <a:buClr>
                <a:srgbClr val="FF0000"/>
              </a:buClr>
            </a:pPr>
            <a:r>
              <a:rPr lang="en-US" altLang="zh-CN" b="0" dirty="0">
                <a:latin typeface="华文宋体" panose="02010600040101010101" pitchFamily="2" charset="-122"/>
                <a:ea typeface="华文宋体" panose="02010600040101010101" pitchFamily="2" charset="-122"/>
              </a:rPr>
              <a:t>		</a:t>
            </a:r>
            <a:r>
              <a:rPr lang="en-US" altLang="zh-CN" b="0" dirty="0" smtClean="0">
                <a:latin typeface="华文宋体" panose="02010600040101010101" pitchFamily="2" charset="-122"/>
                <a:ea typeface="华文宋体" panose="02010600040101010101" pitchFamily="2" charset="-122"/>
              </a:rPr>
              <a:t>PA=10H×SS</a:t>
            </a:r>
            <a:r>
              <a:rPr lang="en-US" altLang="zh-CN" b="0" dirty="0">
                <a:latin typeface="华文宋体" panose="02010600040101010101" pitchFamily="2" charset="-122"/>
                <a:ea typeface="华文宋体" panose="02010600040101010101" pitchFamily="2" charset="-122"/>
              </a:rPr>
              <a:t>+ (BP)</a:t>
            </a:r>
            <a:endParaRPr lang="en-US" altLang="zh-CN" b="0" dirty="0">
              <a:latin typeface="华文宋体" panose="02010600040101010101" pitchFamily="2" charset="-122"/>
              <a:ea typeface="华文宋体" panose="02010600040101010101" pitchFamily="2" charset="-122"/>
            </a:endParaRPr>
          </a:p>
        </p:txBody>
      </p:sp>
      <p:sp>
        <p:nvSpPr>
          <p:cNvPr id="133127" name="左大括号 133126"/>
          <p:cNvSpPr/>
          <p:nvPr/>
        </p:nvSpPr>
        <p:spPr>
          <a:xfrm>
            <a:off x="4159064" y="2564904"/>
            <a:ext cx="88900" cy="1209675"/>
          </a:xfrm>
          <a:prstGeom prst="leftBrace">
            <a:avLst>
              <a:gd name="adj1" fmla="val 113392"/>
              <a:gd name="adj2" fmla="val 50000"/>
            </a:avLst>
          </a:prstGeom>
          <a:noFill/>
          <a:ln w="28575" cap="flat" cmpd="sng">
            <a:solidFill>
              <a:schemeClr val="tx1"/>
            </a:solidFill>
            <a:prstDash val="solid"/>
            <a:miter/>
            <a:headEnd type="none" w="med" len="med"/>
            <a:tailEnd type="none" w="med" len="med"/>
          </a:ln>
        </p:spPr>
        <p:txBody>
          <a:bodyPr/>
          <a:lstStyle/>
          <a:p>
            <a:endParaRPr lang="zh-CN" altLang="en-US"/>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左大括号 133124"/>
          <p:cNvSpPr/>
          <p:nvPr/>
        </p:nvSpPr>
        <p:spPr>
          <a:xfrm>
            <a:off x="3987800" y="4238625"/>
            <a:ext cx="88900" cy="1209675"/>
          </a:xfrm>
          <a:prstGeom prst="leftBrace">
            <a:avLst>
              <a:gd name="adj1" fmla="val 113392"/>
              <a:gd name="adj2" fmla="val 50000"/>
            </a:avLst>
          </a:prstGeom>
          <a:noFill/>
          <a:ln w="28575" cap="flat" cmpd="sng">
            <a:solidFill>
              <a:schemeClr val="bg1"/>
            </a:solidFill>
            <a:prstDash val="solid"/>
            <a:miter/>
            <a:headEnd type="none" w="med" len="med"/>
            <a:tailEnd type="none" w="med" len="med"/>
          </a:ln>
        </p:spPr>
        <p:txBody>
          <a:bodyPr/>
          <a:lstStyle/>
          <a:p>
            <a:endParaRPr lang="zh-CN" altLang="en-US"/>
          </a:p>
        </p:txBody>
      </p:sp>
      <p:sp>
        <p:nvSpPr>
          <p:cNvPr id="133126" name="文本框 133125"/>
          <p:cNvSpPr txBox="1"/>
          <p:nvPr/>
        </p:nvSpPr>
        <p:spPr>
          <a:xfrm>
            <a:off x="452120" y="944724"/>
            <a:ext cx="8358572" cy="3360033"/>
          </a:xfrm>
          <a:prstGeom prst="rect">
            <a:avLst/>
          </a:prstGeom>
          <a:noFill/>
          <a:ln w="9525">
            <a:noFill/>
          </a:ln>
        </p:spPr>
        <p:txBody>
          <a:bodyPr wrap="square" lIns="108850" tIns="54425" rIns="108850" bIns="54425">
            <a:spAutoFit/>
          </a:bodyPr>
          <a:lstStyle/>
          <a:p>
            <a:pPr defTabSz="1089025">
              <a:lnSpc>
                <a:spcPct val="130000"/>
              </a:lnSpc>
            </a:pP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例：</a:t>
            </a:r>
            <a:r>
              <a:rPr lang="en-US" altLang="zh-CN" dirty="0">
                <a:ea typeface="楷体_GB2312" pitchFamily="49" charset="-122"/>
              </a:rPr>
              <a:t>MOV  AL</a:t>
            </a:r>
            <a:r>
              <a:rPr lang="zh-CN" altLang="en-US" dirty="0">
                <a:ea typeface="楷体_GB2312" pitchFamily="49" charset="-122"/>
              </a:rPr>
              <a:t>，</a:t>
            </a:r>
            <a:r>
              <a:rPr lang="en-US" altLang="zh-CN" dirty="0">
                <a:solidFill>
                  <a:srgbClr val="FF00FF"/>
                </a:solidFill>
                <a:ea typeface="楷体_GB2312" pitchFamily="49" charset="-122"/>
              </a:rPr>
              <a:t>[ buffer ]</a:t>
            </a:r>
            <a:endParaRPr lang="en-US" altLang="zh-CN" dirty="0">
              <a:solidFill>
                <a:srgbClr val="FF00FF"/>
              </a:solidFill>
              <a:ea typeface="楷体_GB2312" pitchFamily="49" charset="-122"/>
            </a:endParaRPr>
          </a:p>
          <a:p>
            <a:pPr>
              <a:spcAft>
                <a:spcPct val="30000"/>
              </a:spcAft>
            </a:pPr>
            <a:r>
              <a:rPr lang="en-US" altLang="zh-CN" dirty="0">
                <a:ea typeface="楷体_GB2312" pitchFamily="49" charset="-122"/>
              </a:rPr>
              <a:t>	PA= ( DS ) ×10H + </a:t>
            </a:r>
            <a:r>
              <a:rPr lang="en-US" altLang="zh-CN" dirty="0">
                <a:solidFill>
                  <a:srgbClr val="FF00FF"/>
                </a:solidFill>
                <a:ea typeface="楷体_GB2312" pitchFamily="49" charset="-122"/>
              </a:rPr>
              <a:t>Offset  buffer</a:t>
            </a:r>
            <a:endParaRPr lang="en-US" altLang="zh-CN" dirty="0">
              <a:ea typeface="楷体_GB2312" pitchFamily="49" charset="-122"/>
            </a:endParaRPr>
          </a:p>
          <a:p>
            <a:pPr>
              <a:spcAft>
                <a:spcPct val="30000"/>
              </a:spcAft>
            </a:pPr>
            <a:r>
              <a:rPr lang="en-US" altLang="zh-CN" dirty="0">
                <a:ea typeface="楷体_GB2312" pitchFamily="49" charset="-122"/>
              </a:rPr>
              <a:t>	</a:t>
            </a:r>
            <a:r>
              <a:rPr lang="zh-CN" altLang="en-US" dirty="0">
                <a:ea typeface="楷体_GB2312" pitchFamily="49" charset="-122"/>
              </a:rPr>
              <a:t>默认选择</a:t>
            </a:r>
            <a:r>
              <a:rPr lang="en-US" altLang="zh-CN" dirty="0">
                <a:ea typeface="楷体_GB2312" pitchFamily="49" charset="-122"/>
              </a:rPr>
              <a:t>DS</a:t>
            </a:r>
            <a:r>
              <a:rPr lang="zh-CN" altLang="en-US" dirty="0">
                <a:ea typeface="楷体_GB2312" pitchFamily="49" charset="-122"/>
              </a:rPr>
              <a:t>寄存器的内容为段地址。</a:t>
            </a:r>
            <a:endParaRPr lang="zh-CN" altLang="en-US" dirty="0">
              <a:ea typeface="楷体_GB2312" pitchFamily="49" charset="-122"/>
            </a:endParaRPr>
          </a:p>
          <a:p>
            <a:pPr defTabSz="1089025">
              <a:lnSpc>
                <a:spcPct val="130000"/>
              </a:lnSpc>
              <a:spcBef>
                <a:spcPct val="0"/>
              </a:spcBef>
            </a:pPr>
            <a:endParaRPr lang="en-US" altLang="zh-CN" sz="2400" b="0" dirty="0">
              <a:latin typeface="华文宋体" panose="02010600040101010101" pitchFamily="2" charset="-122"/>
              <a:ea typeface="华文宋体" panose="02010600040101010101" pitchFamily="2" charset="-122"/>
            </a:endParaRPr>
          </a:p>
          <a:p>
            <a:pPr defTabSz="1089025">
              <a:lnSpc>
                <a:spcPct val="130000"/>
              </a:lnSpc>
            </a:pPr>
            <a:r>
              <a:rPr lang="en-US" altLang="zh-CN" dirty="0">
                <a:ea typeface="楷体_GB2312" pitchFamily="49" charset="-122"/>
              </a:rPr>
              <a:t>            MOV  AX</a:t>
            </a:r>
            <a:r>
              <a:rPr lang="zh-CN" altLang="en-US" dirty="0">
                <a:ea typeface="楷体_GB2312" pitchFamily="49" charset="-122"/>
              </a:rPr>
              <a:t>，</a:t>
            </a:r>
            <a:r>
              <a:rPr lang="en-US" altLang="zh-CN" dirty="0">
                <a:ea typeface="楷体_GB2312" pitchFamily="49" charset="-122"/>
              </a:rPr>
              <a:t>[BP]</a:t>
            </a:r>
            <a:endParaRPr lang="en-US" altLang="zh-CN" dirty="0">
              <a:solidFill>
                <a:srgbClr val="FF00FF"/>
              </a:solidFill>
              <a:ea typeface="楷体_GB2312" pitchFamily="49" charset="-122"/>
            </a:endParaRPr>
          </a:p>
          <a:p>
            <a:pPr>
              <a:spcAft>
                <a:spcPct val="30000"/>
              </a:spcAft>
            </a:pPr>
            <a:r>
              <a:rPr lang="en-US" altLang="zh-CN" dirty="0">
                <a:ea typeface="楷体_GB2312" pitchFamily="49" charset="-122"/>
              </a:rPr>
              <a:t>	PA= ( SS ) ×10H + (BP)</a:t>
            </a:r>
            <a:endParaRPr lang="en-US" altLang="zh-CN" dirty="0">
              <a:ea typeface="楷体_GB2312" pitchFamily="49" charset="-122"/>
            </a:endParaRPr>
          </a:p>
          <a:p>
            <a:pPr>
              <a:spcAft>
                <a:spcPct val="30000"/>
              </a:spcAft>
            </a:pPr>
            <a:r>
              <a:rPr lang="en-US" altLang="zh-CN" dirty="0">
                <a:ea typeface="楷体_GB2312" pitchFamily="49" charset="-122"/>
              </a:rPr>
              <a:t>	</a:t>
            </a:r>
            <a:r>
              <a:rPr lang="zh-CN" altLang="en-US" dirty="0">
                <a:ea typeface="楷体_GB2312" pitchFamily="49" charset="-122"/>
              </a:rPr>
              <a:t>默认选择</a:t>
            </a:r>
            <a:r>
              <a:rPr lang="en-US" altLang="zh-CN" dirty="0">
                <a:ea typeface="楷体_GB2312" pitchFamily="49" charset="-122"/>
              </a:rPr>
              <a:t>SS</a:t>
            </a:r>
            <a:r>
              <a:rPr lang="zh-CN" altLang="en-US" dirty="0">
                <a:ea typeface="楷体_GB2312" pitchFamily="49" charset="-122"/>
              </a:rPr>
              <a:t>寄存器的内容为段地址。</a:t>
            </a:r>
            <a:endParaRPr lang="en-US" altLang="zh-CN" dirty="0">
              <a:ea typeface="楷体_GB2312" pitchFamily="49" charset="-122"/>
            </a:endParaRP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矩形 138241"/>
          <p:cNvSpPr/>
          <p:nvPr/>
        </p:nvSpPr>
        <p:spPr>
          <a:xfrm>
            <a:off x="268288" y="908720"/>
            <a:ext cx="2646362" cy="457200"/>
          </a:xfrm>
          <a:prstGeom prst="rect">
            <a:avLst/>
          </a:prstGeom>
          <a:noFill/>
          <a:ln w="9525">
            <a:noFill/>
          </a:ln>
        </p:spPr>
        <p:txBody>
          <a:bodyPr lIns="108850" tIns="54425" rIns="108850" bIns="54425"/>
          <a:lstStyle/>
          <a:p>
            <a:pPr marL="341630" indent="-341630" defTabSz="1089025">
              <a:spcBef>
                <a:spcPct val="20000"/>
              </a:spcBef>
              <a:buClr>
                <a:schemeClr val="hlink"/>
              </a:buClr>
              <a:buFont typeface="Wingdings" panose="05000000000000000000" pitchFamily="2" charset="2"/>
              <a:buChar char="v"/>
            </a:pPr>
            <a:r>
              <a:rPr lang="zh-CN" altLang="en-US" sz="2400" dirty="0">
                <a:solidFill>
                  <a:srgbClr val="000066"/>
                </a:solidFill>
                <a:latin typeface="华文宋体" panose="02010600040101010101" pitchFamily="2" charset="-122"/>
                <a:ea typeface="华文宋体" panose="02010600040101010101" pitchFamily="2" charset="-122"/>
              </a:rPr>
              <a:t>段跨越问题</a:t>
            </a:r>
            <a:endParaRPr lang="zh-CN" altLang="en-US" sz="2400" dirty="0">
              <a:solidFill>
                <a:srgbClr val="000066"/>
              </a:solidFill>
              <a:latin typeface="华文宋体" panose="02010600040101010101" pitchFamily="2" charset="-122"/>
              <a:ea typeface="华文宋体" panose="02010600040101010101" pitchFamily="2" charset="-122"/>
            </a:endParaRPr>
          </a:p>
        </p:txBody>
      </p:sp>
      <p:sp>
        <p:nvSpPr>
          <p:cNvPr id="138243" name="矩形 138242"/>
          <p:cNvSpPr/>
          <p:nvPr/>
        </p:nvSpPr>
        <p:spPr>
          <a:xfrm>
            <a:off x="298004" y="1277938"/>
            <a:ext cx="8414456" cy="4985094"/>
          </a:xfrm>
          <a:prstGeom prst="rect">
            <a:avLst/>
          </a:prstGeom>
          <a:noFill/>
          <a:ln w="9525">
            <a:noFill/>
          </a:ln>
        </p:spPr>
        <p:txBody>
          <a:bodyPr wrap="square" lIns="108850" tIns="54425" rIns="108850" bIns="54425">
            <a:spAutoFit/>
          </a:bodyPr>
          <a:lstStyle/>
          <a:p>
            <a:pPr algn="just" defTabSz="1089025">
              <a:lnSpc>
                <a:spcPct val="120000"/>
              </a:lnSpc>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        当要否定默认状态，到非约定段寻找操作数时，必须用跨段前缀指明操作数的段寄存器名。</a:t>
            </a:r>
            <a:endParaRPr lang="zh-CN" altLang="en-US" sz="2200" b="0" dirty="0">
              <a:latin typeface="华文宋体" panose="02010600040101010101" pitchFamily="2" charset="-122"/>
              <a:ea typeface="华文宋体" panose="02010600040101010101" pitchFamily="2" charset="-122"/>
            </a:endParaRPr>
          </a:p>
          <a:p>
            <a:pPr algn="just" defTabSz="1089025">
              <a:lnSpc>
                <a:spcPct val="120000"/>
              </a:lnSpc>
              <a:spcBef>
                <a:spcPct val="0"/>
              </a:spcBef>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 </a:t>
            </a:r>
            <a:r>
              <a:rPr lang="en-US" altLang="zh-CN" sz="2200" b="0" dirty="0" smtClean="0">
                <a:latin typeface="华文宋体" panose="02010600040101010101" pitchFamily="2" charset="-122"/>
                <a:ea typeface="华文宋体" panose="02010600040101010101" pitchFamily="2" charset="-122"/>
              </a:rPr>
              <a:t>            </a:t>
            </a:r>
            <a:r>
              <a:rPr lang="zh-CN" altLang="en-US" sz="2200" b="0" dirty="0" smtClean="0">
                <a:latin typeface="华文宋体" panose="02010600040101010101" pitchFamily="2" charset="-122"/>
                <a:ea typeface="华文宋体" panose="02010600040101010101" pitchFamily="2" charset="-122"/>
              </a:rPr>
              <a:t>汇编</a:t>
            </a:r>
            <a:r>
              <a:rPr lang="zh-CN" altLang="en-US" sz="2200" b="0" dirty="0">
                <a:latin typeface="华文宋体" panose="02010600040101010101" pitchFamily="2" charset="-122"/>
                <a:ea typeface="华文宋体" panose="02010600040101010101" pitchFamily="2" charset="-122"/>
              </a:rPr>
              <a:t>格式：</a:t>
            </a:r>
            <a:r>
              <a:rPr lang="zh-CN" altLang="en-US" sz="2200" b="0" dirty="0">
                <a:solidFill>
                  <a:srgbClr val="FF0000"/>
                </a:solidFill>
                <a:latin typeface="华文宋体" panose="02010600040101010101" pitchFamily="2" charset="-122"/>
                <a:ea typeface="华文宋体" panose="02010600040101010101" pitchFamily="2" charset="-122"/>
              </a:rPr>
              <a:t>段寄存器名：操作数地址</a:t>
            </a:r>
            <a:r>
              <a:rPr lang="zh-CN" altLang="en-US" sz="2200" b="0" dirty="0">
                <a:effectLst>
                  <a:outerShdw blurRad="38100" dist="38100" dir="2700000">
                    <a:srgbClr val="C0C0C0"/>
                  </a:outerShdw>
                </a:effectLst>
                <a:latin typeface="华文宋体" panose="02010600040101010101" pitchFamily="2" charset="-122"/>
                <a:ea typeface="华文宋体" panose="02010600040101010101" pitchFamily="2" charset="-122"/>
              </a:rPr>
              <a:t>。</a:t>
            </a:r>
            <a:endParaRPr lang="zh-CN" altLang="en-US" sz="2200" b="0" dirty="0">
              <a:effectLst>
                <a:outerShdw blurRad="38100" dist="38100" dir="2700000">
                  <a:srgbClr val="C0C0C0"/>
                </a:outerShdw>
              </a:effectLst>
              <a:latin typeface="华文宋体" panose="02010600040101010101" pitchFamily="2" charset="-122"/>
              <a:ea typeface="华文宋体" panose="02010600040101010101" pitchFamily="2" charset="-122"/>
            </a:endParaRPr>
          </a:p>
          <a:p>
            <a:pPr defTabSz="1089025">
              <a:lnSpc>
                <a:spcPct val="120000"/>
              </a:lnSpc>
              <a:spcBef>
                <a:spcPct val="0"/>
              </a:spcBef>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	</a:t>
            </a:r>
            <a:r>
              <a:rPr lang="zh-CN" altLang="en-US" sz="2200" b="0" dirty="0">
                <a:latin typeface="华文宋体" panose="02010600040101010101" pitchFamily="2" charset="-122"/>
                <a:ea typeface="华文宋体" panose="02010600040101010101" pitchFamily="2" charset="-122"/>
              </a:rPr>
              <a:t>功能：冒号“：”之前的段寄存器名指明操作数所在的段。</a:t>
            </a:r>
            <a:endParaRPr lang="zh-CN" altLang="en-US" sz="2200" b="0" dirty="0">
              <a:latin typeface="华文宋体" panose="02010600040101010101" pitchFamily="2" charset="-122"/>
              <a:ea typeface="华文宋体" panose="02010600040101010101" pitchFamily="2" charset="-122"/>
            </a:endParaRPr>
          </a:p>
          <a:p>
            <a:pPr defTabSz="1089025">
              <a:lnSpc>
                <a:spcPct val="120000"/>
              </a:lnSpc>
              <a:spcBef>
                <a:spcPct val="0"/>
              </a:spcBef>
              <a:buClr>
                <a:schemeClr val="bg2"/>
              </a:buClr>
              <a:buSzPct val="65000"/>
              <a:buFont typeface="Wingdings" panose="05000000000000000000" pitchFamily="2" charset="2"/>
              <a:buNone/>
            </a:pPr>
            <a:endParaRPr lang="zh-CN" altLang="en-US" sz="2200" b="0" dirty="0">
              <a:latin typeface="华文宋体" panose="02010600040101010101" pitchFamily="2" charset="-122"/>
              <a:ea typeface="华文宋体" panose="02010600040101010101" pitchFamily="2" charset="-122"/>
            </a:endParaRPr>
          </a:p>
          <a:p>
            <a:pPr defTabSz="1089025">
              <a:lnSpc>
                <a:spcPct val="120000"/>
              </a:lnSpc>
              <a:spcBef>
                <a:spcPct val="0"/>
              </a:spcBef>
              <a:buClr>
                <a:schemeClr val="bg2"/>
              </a:buClr>
              <a:buSzPct val="65000"/>
              <a:buFont typeface="Wingdings" panose="05000000000000000000" pitchFamily="2" charset="2"/>
              <a:buNone/>
            </a:pPr>
            <a:r>
              <a:rPr lang="zh-CN" altLang="en-US" sz="2200" b="0" dirty="0">
                <a:solidFill>
                  <a:srgbClr val="FF0000"/>
                </a:solidFill>
                <a:latin typeface="华文宋体" panose="02010600040101010101" pitchFamily="2" charset="-122"/>
                <a:ea typeface="华文宋体" panose="02010600040101010101" pitchFamily="2" charset="-122"/>
              </a:rPr>
              <a:t>【例 】     </a:t>
            </a:r>
            <a:r>
              <a:rPr lang="en-US" altLang="zh-CN" sz="2200" b="0" dirty="0">
                <a:solidFill>
                  <a:srgbClr val="FF0000"/>
                </a:solidFill>
                <a:latin typeface="华文宋体" panose="02010600040101010101" pitchFamily="2" charset="-122"/>
                <a:ea typeface="华文宋体" panose="02010600040101010101" pitchFamily="2" charset="-122"/>
              </a:rPr>
              <a:t>MOV   AX</a:t>
            </a:r>
            <a:r>
              <a:rPr lang="zh-CN" altLang="en-US" sz="2200" b="0" dirty="0">
                <a:solidFill>
                  <a:srgbClr val="FF0000"/>
                </a:solidFill>
                <a:latin typeface="华文宋体" panose="02010600040101010101" pitchFamily="2" charset="-122"/>
                <a:ea typeface="华文宋体" panose="02010600040101010101" pitchFamily="2" charset="-122"/>
              </a:rPr>
              <a:t>，</a:t>
            </a:r>
            <a:r>
              <a:rPr lang="en-US" altLang="zh-CN" sz="2200" b="0" dirty="0">
                <a:solidFill>
                  <a:srgbClr val="FF0000"/>
                </a:solidFill>
                <a:latin typeface="华文宋体" panose="02010600040101010101" pitchFamily="2" charset="-122"/>
                <a:ea typeface="华文宋体" panose="02010600040101010101" pitchFamily="2" charset="-122"/>
              </a:rPr>
              <a:t>DS:[BP] </a:t>
            </a:r>
            <a:endParaRPr lang="en-US" altLang="zh-CN" sz="2200" b="0" dirty="0">
              <a:solidFill>
                <a:srgbClr val="FF0000"/>
              </a:solidFill>
              <a:latin typeface="华文宋体" panose="02010600040101010101" pitchFamily="2" charset="-122"/>
              <a:ea typeface="华文宋体" panose="02010600040101010101" pitchFamily="2" charset="-122"/>
            </a:endParaRPr>
          </a:p>
          <a:p>
            <a:pPr algn="just" defTabSz="1089025">
              <a:lnSpc>
                <a:spcPct val="120000"/>
              </a:lnSpc>
              <a:spcBef>
                <a:spcPct val="0"/>
              </a:spcBef>
              <a:buClr>
                <a:schemeClr val="bg2"/>
              </a:buClr>
              <a:buSzPct val="65000"/>
              <a:buFont typeface="Wingdings" panose="05000000000000000000" pitchFamily="2" charset="2"/>
              <a:buNone/>
            </a:pPr>
            <a:r>
              <a:rPr lang="en-US" altLang="zh-CN" sz="2200" b="0" dirty="0">
                <a:solidFill>
                  <a:srgbClr val="FF0000"/>
                </a:solidFill>
                <a:latin typeface="华文宋体" panose="02010600040101010101" pitchFamily="2" charset="-122"/>
                <a:ea typeface="华文宋体" panose="02010600040101010101" pitchFamily="2" charset="-122"/>
              </a:rPr>
              <a:t>                  MOV   CX</a:t>
            </a:r>
            <a:r>
              <a:rPr lang="zh-CN" altLang="en-US" sz="2200" b="0" dirty="0">
                <a:solidFill>
                  <a:srgbClr val="FF0000"/>
                </a:solidFill>
                <a:latin typeface="华文宋体" panose="02010600040101010101" pitchFamily="2" charset="-122"/>
                <a:ea typeface="华文宋体" panose="02010600040101010101" pitchFamily="2" charset="-122"/>
              </a:rPr>
              <a:t>，</a:t>
            </a:r>
            <a:r>
              <a:rPr lang="en-US" altLang="zh-CN" sz="2200" b="0" dirty="0">
                <a:solidFill>
                  <a:srgbClr val="FF0000"/>
                </a:solidFill>
                <a:latin typeface="华文宋体" panose="02010600040101010101" pitchFamily="2" charset="-122"/>
                <a:ea typeface="华文宋体" panose="02010600040101010101" pitchFamily="2" charset="-122"/>
              </a:rPr>
              <a:t>SS :[SI] </a:t>
            </a:r>
            <a:endParaRPr lang="en-US" altLang="zh-CN" sz="2200" b="0" dirty="0">
              <a:solidFill>
                <a:srgbClr val="FF0000"/>
              </a:solidFill>
              <a:latin typeface="华文宋体" panose="02010600040101010101" pitchFamily="2" charset="-122"/>
              <a:ea typeface="华文宋体" panose="02010600040101010101" pitchFamily="2" charset="-122"/>
            </a:endParaRPr>
          </a:p>
          <a:p>
            <a:pPr algn="just" defTabSz="1089025">
              <a:lnSpc>
                <a:spcPct val="120000"/>
              </a:lnSpc>
              <a:buClr>
                <a:schemeClr val="bg2"/>
              </a:buClr>
              <a:buSzPct val="65000"/>
            </a:pPr>
            <a:r>
              <a:rPr lang="en-US" altLang="zh-CN" sz="2200" b="0" dirty="0">
                <a:latin typeface="华文宋体" panose="02010600040101010101" pitchFamily="2" charset="-122"/>
                <a:ea typeface="华文宋体" panose="02010600040101010101" pitchFamily="2" charset="-122"/>
              </a:rPr>
              <a:t>         </a:t>
            </a:r>
            <a:r>
              <a:rPr lang="zh-CN" altLang="en-US" sz="2200" b="0" dirty="0">
                <a:latin typeface="华文宋体" panose="02010600040101010101" pitchFamily="2" charset="-122"/>
                <a:ea typeface="华文宋体" panose="02010600040101010101" pitchFamily="2" charset="-122"/>
              </a:rPr>
              <a:t>该例中“</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SS:</a:t>
            </a:r>
            <a:r>
              <a:rPr lang="zh-CN" altLang="en-US" sz="2200" b="0" dirty="0">
                <a:latin typeface="华文宋体" panose="02010600040101010101" pitchFamily="2" charset="-122"/>
                <a:ea typeface="华文宋体" panose="02010600040101010101" pitchFamily="2" charset="-122"/>
              </a:rPr>
              <a:t>”均为跨段前缀，此时默认状态无效，操作数的物理地址</a:t>
            </a:r>
            <a:r>
              <a:rPr lang="en-US" altLang="zh-CN" sz="2200" b="0" dirty="0">
                <a:latin typeface="华文宋体" panose="02010600040101010101" pitchFamily="2" charset="-122"/>
                <a:ea typeface="华文宋体" panose="02010600040101010101" pitchFamily="2" charset="-122"/>
              </a:rPr>
              <a:t>PA</a:t>
            </a:r>
            <a:r>
              <a:rPr lang="zh-CN" altLang="en-US" sz="2200" b="0" dirty="0">
                <a:latin typeface="华文宋体" panose="02010600040101010101" pitchFamily="2" charset="-122"/>
                <a:ea typeface="华文宋体" panose="02010600040101010101" pitchFamily="2" charset="-122"/>
              </a:rPr>
              <a:t>由段寄存器内容左移</a:t>
            </a:r>
            <a:r>
              <a:rPr lang="en-US" altLang="zh-CN" sz="2200" b="0" dirty="0">
                <a:latin typeface="华文宋体" panose="02010600040101010101" pitchFamily="2" charset="-122"/>
                <a:ea typeface="华文宋体" panose="02010600040101010101" pitchFamily="2" charset="-122"/>
              </a:rPr>
              <a:t>4</a:t>
            </a:r>
            <a:r>
              <a:rPr lang="zh-CN" altLang="en-US" sz="2200" b="0" dirty="0">
                <a:latin typeface="华文宋体" panose="02010600040101010101" pitchFamily="2" charset="-122"/>
                <a:ea typeface="华文宋体" panose="02010600040101010101" pitchFamily="2" charset="-122"/>
              </a:rPr>
              <a:t>位加偏移</a:t>
            </a:r>
            <a:r>
              <a:rPr lang="en-US" altLang="zh-CN" sz="2200" b="0" dirty="0">
                <a:latin typeface="华文宋体" panose="02010600040101010101" pitchFamily="2" charset="-122"/>
                <a:ea typeface="华文宋体" panose="02010600040101010101" pitchFamily="2" charset="-122"/>
              </a:rPr>
              <a:t>EA</a:t>
            </a:r>
            <a:r>
              <a:rPr lang="zh-CN" altLang="en-US" sz="2200" b="0" dirty="0">
                <a:latin typeface="华文宋体" panose="02010600040101010101" pitchFamily="2" charset="-122"/>
                <a:ea typeface="华文宋体" panose="02010600040101010101" pitchFamily="2" charset="-122"/>
              </a:rPr>
              <a:t>形成。上述</a:t>
            </a:r>
            <a:r>
              <a:rPr lang="en-US" altLang="zh-CN" sz="2200" b="0" dirty="0">
                <a:latin typeface="华文宋体" panose="02010600040101010101" pitchFamily="2" charset="-122"/>
                <a:ea typeface="华文宋体" panose="02010600040101010101" pitchFamily="2" charset="-122"/>
              </a:rPr>
              <a:t>2</a:t>
            </a:r>
            <a:r>
              <a:rPr lang="zh-CN" altLang="en-US" sz="2200" b="0" dirty="0">
                <a:latin typeface="华文宋体" panose="02010600040101010101" pitchFamily="2" charset="-122"/>
                <a:ea typeface="华文宋体" panose="02010600040101010101" pitchFamily="2" charset="-122"/>
              </a:rPr>
              <a:t>条指令的源操作数物理地址分别为：</a:t>
            </a:r>
            <a:endParaRPr lang="zh-CN" altLang="en-US" sz="2200" b="0" dirty="0">
              <a:latin typeface="华文宋体" panose="02010600040101010101" pitchFamily="2" charset="-122"/>
              <a:ea typeface="华文宋体" panose="02010600040101010101" pitchFamily="2" charset="-122"/>
            </a:endParaRPr>
          </a:p>
          <a:p>
            <a:pPr algn="just" defTabSz="1089025">
              <a:lnSpc>
                <a:spcPct val="120000"/>
              </a:lnSpc>
              <a:buClr>
                <a:schemeClr val="bg2"/>
              </a:buClr>
              <a:buSzPct val="65000"/>
            </a:pPr>
            <a:r>
              <a:rPr lang="zh-CN" altLang="en-US" sz="2200" b="0" dirty="0">
                <a:latin typeface="华文宋体" panose="02010600040101010101" pitchFamily="2" charset="-122"/>
                <a:ea typeface="华文宋体" panose="02010600040101010101" pitchFamily="2" charset="-122"/>
              </a:rPr>
              <a:t>         </a:t>
            </a:r>
            <a:r>
              <a:rPr lang="en-US" altLang="zh-CN" sz="2200" b="0" dirty="0">
                <a:solidFill>
                  <a:srgbClr val="FF0000"/>
                </a:solidFill>
                <a:latin typeface="华文宋体" panose="02010600040101010101" pitchFamily="2" charset="-122"/>
                <a:ea typeface="华文宋体" panose="02010600040101010101" pitchFamily="2" charset="-122"/>
              </a:rPr>
              <a:t>MOV   AX</a:t>
            </a:r>
            <a:r>
              <a:rPr lang="zh-CN" altLang="en-US" sz="2200" b="0" dirty="0">
                <a:solidFill>
                  <a:srgbClr val="FF0000"/>
                </a:solidFill>
                <a:latin typeface="华文宋体" panose="02010600040101010101" pitchFamily="2" charset="-122"/>
                <a:ea typeface="华文宋体" panose="02010600040101010101" pitchFamily="2" charset="-122"/>
              </a:rPr>
              <a:t>，</a:t>
            </a:r>
            <a:r>
              <a:rPr lang="en-US" altLang="zh-CN" sz="2200" b="0" dirty="0">
                <a:solidFill>
                  <a:srgbClr val="FF0000"/>
                </a:solidFill>
                <a:latin typeface="华文宋体" panose="02010600040101010101" pitchFamily="2" charset="-122"/>
                <a:ea typeface="华文宋体" panose="02010600040101010101" pitchFamily="2" charset="-122"/>
              </a:rPr>
              <a:t>DS:[BP] </a:t>
            </a:r>
            <a:r>
              <a:rPr lang="en-US" altLang="zh-CN" sz="2200" b="0" dirty="0" smtClean="0">
                <a:solidFill>
                  <a:srgbClr val="FF0000"/>
                </a:solidFill>
                <a:latin typeface="华文宋体" panose="02010600040101010101" pitchFamily="2" charset="-122"/>
                <a:ea typeface="华文宋体" panose="02010600040101010101" pitchFamily="2" charset="-122"/>
              </a:rPr>
              <a:t>		</a:t>
            </a:r>
            <a:r>
              <a:rPr lang="en-US" altLang="zh-CN" sz="2200" b="0" dirty="0" smtClean="0">
                <a:latin typeface="华文宋体" panose="02010600040101010101" pitchFamily="2" charset="-122"/>
                <a:ea typeface="华文宋体" panose="02010600040101010101" pitchFamily="2" charset="-122"/>
              </a:rPr>
              <a:t>PA1  </a:t>
            </a:r>
            <a:r>
              <a:rPr lang="en-US" altLang="zh-CN" sz="2200" b="0" dirty="0">
                <a:latin typeface="华文宋体" panose="02010600040101010101" pitchFamily="2" charset="-122"/>
                <a:ea typeface="华文宋体" panose="02010600040101010101" pitchFamily="2" charset="-122"/>
              </a:rPr>
              <a:t>=</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）左移</a:t>
            </a:r>
            <a:r>
              <a:rPr lang="en-US" altLang="zh-CN" sz="2200" b="0" dirty="0">
                <a:latin typeface="华文宋体" panose="02010600040101010101" pitchFamily="2" charset="-122"/>
                <a:ea typeface="华文宋体" panose="02010600040101010101" pitchFamily="2" charset="-122"/>
              </a:rPr>
              <a:t>4</a:t>
            </a:r>
            <a:r>
              <a:rPr lang="zh-CN" altLang="en-US" sz="2200" b="0" dirty="0">
                <a:latin typeface="华文宋体" panose="02010600040101010101" pitchFamily="2" charset="-122"/>
                <a:ea typeface="华文宋体" panose="02010600040101010101" pitchFamily="2" charset="-122"/>
              </a:rPr>
              <a:t>位</a:t>
            </a:r>
            <a:r>
              <a:rPr lang="en-US" altLang="zh-CN" sz="2200" b="0" dirty="0">
                <a:latin typeface="华文宋体" panose="02010600040101010101" pitchFamily="2" charset="-122"/>
                <a:ea typeface="华文宋体" panose="02010600040101010101" pitchFamily="2" charset="-122"/>
              </a:rPr>
              <a:t>+(BP</a:t>
            </a:r>
            <a:r>
              <a:rPr lang="en-US" altLang="zh-CN" sz="2200" b="0" dirty="0" smtClean="0">
                <a:latin typeface="华文宋体" panose="02010600040101010101" pitchFamily="2" charset="-122"/>
                <a:ea typeface="华文宋体" panose="02010600040101010101" pitchFamily="2" charset="-122"/>
              </a:rPr>
              <a:t>)</a:t>
            </a:r>
            <a:endParaRPr lang="en-US" altLang="zh-CN" sz="2200" b="0" dirty="0" smtClean="0">
              <a:latin typeface="华文宋体" panose="02010600040101010101" pitchFamily="2" charset="-122"/>
              <a:ea typeface="华文宋体" panose="02010600040101010101" pitchFamily="2" charset="-122"/>
            </a:endParaRPr>
          </a:p>
          <a:p>
            <a:pPr algn="just" defTabSz="1089025">
              <a:lnSpc>
                <a:spcPct val="120000"/>
              </a:lnSpc>
              <a:buClr>
                <a:schemeClr val="bg2"/>
              </a:buClr>
              <a:buSzPct val="65000"/>
            </a:pPr>
            <a:r>
              <a:rPr lang="en-US" altLang="zh-CN" sz="2200" b="0" dirty="0">
                <a:solidFill>
                  <a:srgbClr val="FF0000"/>
                </a:solidFill>
                <a:latin typeface="华文宋体" panose="02010600040101010101" pitchFamily="2" charset="-122"/>
                <a:ea typeface="华文宋体" panose="02010600040101010101" pitchFamily="2" charset="-122"/>
              </a:rPr>
              <a:t> </a:t>
            </a:r>
            <a:r>
              <a:rPr lang="en-US" altLang="zh-CN" sz="2200" b="0" dirty="0" smtClean="0">
                <a:solidFill>
                  <a:srgbClr val="FF0000"/>
                </a:solidFill>
                <a:latin typeface="华文宋体" panose="02010600040101010101" pitchFamily="2" charset="-122"/>
                <a:ea typeface="华文宋体" panose="02010600040101010101" pitchFamily="2" charset="-122"/>
              </a:rPr>
              <a:t>        MOV   </a:t>
            </a:r>
            <a:r>
              <a:rPr lang="en-US" altLang="zh-CN" sz="2200" b="0" dirty="0">
                <a:solidFill>
                  <a:srgbClr val="FF0000"/>
                </a:solidFill>
                <a:latin typeface="华文宋体" panose="02010600040101010101" pitchFamily="2" charset="-122"/>
                <a:ea typeface="华文宋体" panose="02010600040101010101" pitchFamily="2" charset="-122"/>
              </a:rPr>
              <a:t>CX</a:t>
            </a:r>
            <a:r>
              <a:rPr lang="zh-CN" altLang="en-US" sz="2200" b="0" dirty="0">
                <a:solidFill>
                  <a:srgbClr val="FF0000"/>
                </a:solidFill>
                <a:latin typeface="华文宋体" panose="02010600040101010101" pitchFamily="2" charset="-122"/>
                <a:ea typeface="华文宋体" panose="02010600040101010101" pitchFamily="2" charset="-122"/>
              </a:rPr>
              <a:t>，</a:t>
            </a:r>
            <a:r>
              <a:rPr lang="en-US" altLang="zh-CN" sz="2200" b="0" dirty="0">
                <a:solidFill>
                  <a:srgbClr val="FF0000"/>
                </a:solidFill>
                <a:latin typeface="华文宋体" panose="02010600040101010101" pitchFamily="2" charset="-122"/>
                <a:ea typeface="华文宋体" panose="02010600040101010101" pitchFamily="2" charset="-122"/>
              </a:rPr>
              <a:t>SS :[SI</a:t>
            </a:r>
            <a:r>
              <a:rPr lang="en-US" altLang="zh-CN" sz="2200" b="0" dirty="0" smtClean="0">
                <a:solidFill>
                  <a:srgbClr val="FF0000"/>
                </a:solidFill>
                <a:latin typeface="华文宋体" panose="02010600040101010101" pitchFamily="2" charset="-122"/>
                <a:ea typeface="华文宋体" panose="02010600040101010101" pitchFamily="2" charset="-122"/>
              </a:rPr>
              <a:t>]		</a:t>
            </a:r>
            <a:r>
              <a:rPr lang="en-US" altLang="zh-CN" sz="2200" b="0" dirty="0" smtClean="0">
                <a:latin typeface="华文宋体" panose="02010600040101010101" pitchFamily="2" charset="-122"/>
                <a:ea typeface="华文宋体" panose="02010600040101010101" pitchFamily="2" charset="-122"/>
              </a:rPr>
              <a:t>PA2  </a:t>
            </a:r>
            <a:r>
              <a:rPr lang="en-US" altLang="zh-CN" sz="2200" b="0" dirty="0">
                <a:latin typeface="华文宋体" panose="02010600040101010101" pitchFamily="2" charset="-122"/>
                <a:ea typeface="华文宋体" panose="02010600040101010101" pitchFamily="2" charset="-122"/>
              </a:rPr>
              <a:t>=</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SS</a:t>
            </a:r>
            <a:r>
              <a:rPr lang="zh-CN" altLang="en-US" sz="2200" b="0" dirty="0">
                <a:latin typeface="华文宋体" panose="02010600040101010101" pitchFamily="2" charset="-122"/>
                <a:ea typeface="华文宋体" panose="02010600040101010101" pitchFamily="2" charset="-122"/>
              </a:rPr>
              <a:t>）左移</a:t>
            </a:r>
            <a:r>
              <a:rPr lang="en-US" altLang="zh-CN" sz="2200" b="0" dirty="0">
                <a:latin typeface="华文宋体" panose="02010600040101010101" pitchFamily="2" charset="-122"/>
                <a:ea typeface="华文宋体" panose="02010600040101010101" pitchFamily="2" charset="-122"/>
              </a:rPr>
              <a:t>4</a:t>
            </a:r>
            <a:r>
              <a:rPr lang="zh-CN" altLang="en-US" sz="2200" b="0" dirty="0">
                <a:latin typeface="华文宋体" panose="02010600040101010101" pitchFamily="2" charset="-122"/>
                <a:ea typeface="华文宋体" panose="02010600040101010101" pitchFamily="2" charset="-122"/>
              </a:rPr>
              <a:t>位</a:t>
            </a:r>
            <a:r>
              <a:rPr lang="en-US" altLang="zh-CN" sz="2200" b="0" dirty="0">
                <a:latin typeface="华文宋体" panose="02010600040101010101" pitchFamily="2" charset="-122"/>
                <a:ea typeface="华文宋体" panose="02010600040101010101" pitchFamily="2" charset="-122"/>
              </a:rPr>
              <a:t>+ (SI)</a:t>
            </a:r>
            <a:endParaRPr lang="en-US" altLang="zh-CN" sz="2200" b="0" dirty="0">
              <a:latin typeface="华文宋体" panose="02010600040101010101" pitchFamily="2" charset="-122"/>
              <a:ea typeface="华文宋体" panose="02010600040101010101" pitchFamily="2" charset="-122"/>
            </a:endParaRP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24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824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824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8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矩形 124931"/>
          <p:cNvSpPr/>
          <p:nvPr/>
        </p:nvSpPr>
        <p:spPr>
          <a:xfrm>
            <a:off x="228365" y="1052736"/>
            <a:ext cx="8448091" cy="2308324"/>
          </a:xfrm>
          <a:prstGeom prst="rect">
            <a:avLst/>
          </a:prstGeom>
          <a:noFill/>
          <a:ln w="9525">
            <a:noFill/>
          </a:ln>
        </p:spPr>
        <p:txBody>
          <a:bodyPr wrap="square">
            <a:spAutoFit/>
          </a:bodyPr>
          <a:lstStyle/>
          <a:p>
            <a:pPr algn="just">
              <a:spcBef>
                <a:spcPct val="0"/>
              </a:spcBef>
            </a:pPr>
            <a:r>
              <a:rPr lang="zh-CN" altLang="en-US" b="0" dirty="0" smtClean="0">
                <a:cs typeface="Times New Roman" panose="02020603050405020304" pitchFamily="18" charset="0"/>
              </a:rPr>
              <a:t>   在</a:t>
            </a:r>
            <a:r>
              <a:rPr lang="zh-CN" altLang="en-US" b="0" dirty="0">
                <a:cs typeface="Times New Roman" panose="02020603050405020304" pitchFamily="18" charset="0"/>
              </a:rPr>
              <a:t>某些情况下，</a:t>
            </a:r>
            <a:r>
              <a:rPr lang="en-US" altLang="zh-CN" b="0" dirty="0">
                <a:cs typeface="Times New Roman" panose="02020603050405020304" pitchFamily="18" charset="0"/>
              </a:rPr>
              <a:t>8086/8088</a:t>
            </a:r>
            <a:r>
              <a:rPr lang="zh-CN" altLang="en-US" b="0" dirty="0">
                <a:cs typeface="Times New Roman" panose="02020603050405020304" pitchFamily="18" charset="0"/>
              </a:rPr>
              <a:t>允许程序员使用跨越段前缀来改变系统指定的默认段。但以下</a:t>
            </a:r>
            <a:r>
              <a:rPr lang="en-US" altLang="zh-CN" b="0" dirty="0">
                <a:cs typeface="Times New Roman" panose="02020603050405020304" pitchFamily="18" charset="0"/>
              </a:rPr>
              <a:t>3</a:t>
            </a:r>
            <a:r>
              <a:rPr lang="zh-CN" altLang="en-US" b="0" dirty="0">
                <a:cs typeface="Times New Roman" panose="02020603050405020304" pitchFamily="18" charset="0"/>
              </a:rPr>
              <a:t>种情况不允许使用跨越段前缀。</a:t>
            </a:r>
            <a:endParaRPr lang="zh-CN" altLang="en-US" b="0" dirty="0">
              <a:cs typeface="Times New Roman" panose="02020603050405020304" pitchFamily="18" charset="0"/>
            </a:endParaRPr>
          </a:p>
          <a:p>
            <a:pPr lvl="1" algn="just"/>
            <a:r>
              <a:rPr lang="en-US" altLang="zh-CN" b="0" dirty="0">
                <a:cs typeface="Times New Roman" panose="02020603050405020304" pitchFamily="18" charset="0"/>
              </a:rPr>
              <a:t>①</a:t>
            </a:r>
            <a:r>
              <a:rPr lang="zh-CN" altLang="en-US" b="0" dirty="0">
                <a:cs typeface="Times New Roman" panose="02020603050405020304" pitchFamily="18" charset="0"/>
              </a:rPr>
              <a:t>指令必须在代码段</a:t>
            </a:r>
            <a:r>
              <a:rPr lang="en-US" altLang="zh-CN" b="0" dirty="0">
                <a:cs typeface="Times New Roman" panose="02020603050405020304" pitchFamily="18" charset="0"/>
              </a:rPr>
              <a:t>CS</a:t>
            </a:r>
            <a:r>
              <a:rPr lang="zh-CN" altLang="en-US" b="0" dirty="0">
                <a:cs typeface="Times New Roman" panose="02020603050405020304" pitchFamily="18" charset="0"/>
              </a:rPr>
              <a:t>中；</a:t>
            </a:r>
            <a:endParaRPr lang="zh-CN" altLang="en-US" b="0" dirty="0">
              <a:cs typeface="Times New Roman" panose="02020603050405020304" pitchFamily="18" charset="0"/>
            </a:endParaRPr>
          </a:p>
          <a:p>
            <a:pPr lvl="1" algn="just"/>
            <a:r>
              <a:rPr lang="en-US" altLang="zh-CN" b="0" dirty="0">
                <a:cs typeface="Times New Roman" panose="02020603050405020304" pitchFamily="18" charset="0"/>
              </a:rPr>
              <a:t>②PUSH</a:t>
            </a:r>
            <a:r>
              <a:rPr lang="zh-CN" altLang="en-US" b="0" dirty="0">
                <a:cs typeface="Times New Roman" panose="02020603050405020304" pitchFamily="18" charset="0"/>
              </a:rPr>
              <a:t>指令的源操作数和</a:t>
            </a:r>
            <a:r>
              <a:rPr lang="en-US" altLang="zh-CN" b="0" dirty="0">
                <a:cs typeface="Times New Roman" panose="02020603050405020304" pitchFamily="18" charset="0"/>
              </a:rPr>
              <a:t>POP</a:t>
            </a:r>
            <a:r>
              <a:rPr lang="zh-CN" altLang="en-US" b="0" dirty="0">
                <a:cs typeface="Times New Roman" panose="02020603050405020304" pitchFamily="18" charset="0"/>
              </a:rPr>
              <a:t>指令的目的操作数必须使用</a:t>
            </a:r>
            <a:r>
              <a:rPr lang="en-US" altLang="zh-CN" b="0" dirty="0">
                <a:cs typeface="Times New Roman" panose="02020603050405020304" pitchFamily="18" charset="0"/>
              </a:rPr>
              <a:t>SS</a:t>
            </a:r>
            <a:r>
              <a:rPr lang="zh-CN" altLang="en-US" b="0" dirty="0">
                <a:cs typeface="Times New Roman" panose="02020603050405020304" pitchFamily="18" charset="0"/>
              </a:rPr>
              <a:t>段； </a:t>
            </a:r>
            <a:endParaRPr lang="zh-CN" altLang="en-US" b="0" dirty="0">
              <a:cs typeface="Times New Roman" panose="02020603050405020304" pitchFamily="18" charset="0"/>
            </a:endParaRPr>
          </a:p>
          <a:p>
            <a:pPr lvl="1" algn="just"/>
            <a:r>
              <a:rPr lang="en-US" altLang="zh-CN" b="0" dirty="0">
                <a:cs typeface="Times New Roman" panose="02020603050405020304" pitchFamily="18" charset="0"/>
              </a:rPr>
              <a:t>③</a:t>
            </a:r>
            <a:r>
              <a:rPr lang="zh-CN" altLang="en-US" b="0" dirty="0">
                <a:cs typeface="Times New Roman" panose="02020603050405020304" pitchFamily="18" charset="0"/>
              </a:rPr>
              <a:t>串处理指令的目的串必须使用附加段</a:t>
            </a:r>
            <a:r>
              <a:rPr lang="en-US" altLang="zh-CN" b="0" dirty="0">
                <a:cs typeface="Times New Roman" panose="02020603050405020304" pitchFamily="18" charset="0"/>
              </a:rPr>
              <a:t>ES</a:t>
            </a:r>
            <a:r>
              <a:rPr lang="zh-CN" altLang="en-US" b="0" dirty="0">
                <a:cs typeface="Times New Roman" panose="02020603050405020304" pitchFamily="18" charset="0"/>
              </a:rPr>
              <a:t>。 </a:t>
            </a:r>
            <a:endParaRPr lang="zh-CN" altLang="en-US" b="0" dirty="0">
              <a:cs typeface="Times New Roman" panose="02020603050405020304" pitchFamily="18" charset="0"/>
            </a:endParaRP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graphicFrame>
        <p:nvGraphicFramePr>
          <p:cNvPr id="2" name="表格 1"/>
          <p:cNvGraphicFramePr>
            <a:graphicFrameLocks noGrp="1"/>
          </p:cNvGraphicFramePr>
          <p:nvPr/>
        </p:nvGraphicFramePr>
        <p:xfrm>
          <a:off x="827584" y="3825044"/>
          <a:ext cx="7488832" cy="2590800"/>
        </p:xfrm>
        <a:graphic>
          <a:graphicData uri="http://schemas.openxmlformats.org/drawingml/2006/table">
            <a:tbl>
              <a:tblPr firstRow="1" bandRow="1">
                <a:tableStyleId>{5C22544A-7EE6-4342-B048-85BDC9FD1C3A}</a:tableStyleId>
              </a:tblPr>
              <a:tblGrid>
                <a:gridCol w="1569240"/>
                <a:gridCol w="2344206"/>
                <a:gridCol w="3575386"/>
              </a:tblGrid>
              <a:tr h="370840">
                <a:tc>
                  <a:txBody>
                    <a:bodyPr/>
                    <a:lstStyle/>
                    <a:p>
                      <a:r>
                        <a:rPr lang="zh-CN" altLang="en-US" sz="2000" dirty="0">
                          <a:solidFill>
                            <a:schemeClr val="tx1"/>
                          </a:solidFill>
                        </a:rPr>
                        <a:t>访存类型</a:t>
                      </a:r>
                      <a:endParaRPr lang="zh-CN" altLang="en-US" sz="2000" dirty="0">
                        <a:solidFill>
                          <a:schemeClr val="tx1"/>
                        </a:solidFill>
                      </a:endParaRPr>
                    </a:p>
                  </a:txBody>
                  <a:tcPr/>
                </a:tc>
                <a:tc>
                  <a:txBody>
                    <a:bodyPr/>
                    <a:lstStyle/>
                    <a:p>
                      <a:r>
                        <a:rPr lang="zh-CN" altLang="en-US" sz="2000" dirty="0">
                          <a:solidFill>
                            <a:schemeClr val="tx1"/>
                          </a:solidFill>
                        </a:rPr>
                        <a:t>所用段及寄存器</a:t>
                      </a:r>
                      <a:endParaRPr lang="zh-CN" altLang="en-US" sz="2000" dirty="0">
                        <a:solidFill>
                          <a:schemeClr val="tx1"/>
                        </a:solidFill>
                      </a:endParaRPr>
                    </a:p>
                  </a:txBody>
                  <a:tcPr/>
                </a:tc>
                <a:tc>
                  <a:txBody>
                    <a:bodyPr/>
                    <a:lstStyle/>
                    <a:p>
                      <a:r>
                        <a:rPr lang="zh-CN" altLang="en-US" sz="2000" dirty="0">
                          <a:solidFill>
                            <a:schemeClr val="tx1"/>
                          </a:solidFill>
                        </a:rPr>
                        <a:t>缺省选择规则</a:t>
                      </a:r>
                      <a:endParaRPr lang="zh-CN" altLang="en-US" sz="2000" dirty="0">
                        <a:solidFill>
                          <a:schemeClr val="tx1"/>
                        </a:solidFill>
                      </a:endParaRPr>
                    </a:p>
                  </a:txBody>
                  <a:tcPr/>
                </a:tc>
              </a:tr>
              <a:tr h="370840">
                <a:tc>
                  <a:txBody>
                    <a:bodyPr/>
                    <a:lstStyle/>
                    <a:p>
                      <a:r>
                        <a:rPr lang="zh-CN" altLang="en-US" sz="2000" dirty="0"/>
                        <a:t>指令</a:t>
                      </a:r>
                      <a:endParaRPr lang="zh-CN" altLang="en-US" sz="2000" dirty="0"/>
                    </a:p>
                  </a:txBody>
                  <a:tcPr/>
                </a:tc>
                <a:tc>
                  <a:txBody>
                    <a:bodyPr/>
                    <a:lstStyle/>
                    <a:p>
                      <a:r>
                        <a:rPr lang="zh-CN" altLang="en-US" sz="2000" dirty="0"/>
                        <a:t>代码段：</a:t>
                      </a:r>
                      <a:r>
                        <a:rPr lang="en-US" altLang="zh-CN" sz="2000" dirty="0"/>
                        <a:t>CS</a:t>
                      </a:r>
                      <a:endParaRPr lang="zh-CN" altLang="en-US" sz="2000" dirty="0"/>
                    </a:p>
                  </a:txBody>
                  <a:tcPr/>
                </a:tc>
                <a:tc>
                  <a:txBody>
                    <a:bodyPr/>
                    <a:lstStyle/>
                    <a:p>
                      <a:r>
                        <a:rPr lang="zh-CN" altLang="en-US" sz="2000" dirty="0"/>
                        <a:t>用于取指令</a:t>
                      </a:r>
                      <a:endParaRPr lang="zh-CN" altLang="en-US" sz="2000" dirty="0"/>
                    </a:p>
                  </a:txBody>
                  <a:tcPr/>
                </a:tc>
              </a:tr>
              <a:tr h="370840">
                <a:tc>
                  <a:txBody>
                    <a:bodyPr/>
                    <a:lstStyle/>
                    <a:p>
                      <a:r>
                        <a:rPr lang="zh-CN" altLang="en-US" sz="2000" dirty="0"/>
                        <a:t>堆栈</a:t>
                      </a:r>
                      <a:endParaRPr lang="zh-CN" altLang="en-US" sz="2000" dirty="0"/>
                    </a:p>
                  </a:txBody>
                  <a:tcPr/>
                </a:tc>
                <a:tc>
                  <a:txBody>
                    <a:bodyPr/>
                    <a:lstStyle/>
                    <a:p>
                      <a:r>
                        <a:rPr lang="zh-CN" altLang="en-US" sz="2000" dirty="0"/>
                        <a:t>堆栈段：</a:t>
                      </a:r>
                      <a:r>
                        <a:rPr lang="en-US" altLang="zh-CN" sz="2000" dirty="0"/>
                        <a:t>SS</a:t>
                      </a:r>
                      <a:endParaRPr lang="zh-CN" altLang="en-US" sz="2000" dirty="0"/>
                    </a:p>
                  </a:txBody>
                  <a:tcPr/>
                </a:tc>
                <a:tc>
                  <a:txBody>
                    <a:bodyPr/>
                    <a:lstStyle/>
                    <a:p>
                      <a:r>
                        <a:rPr lang="zh-CN" altLang="en-US" sz="2000" dirty="0"/>
                        <a:t>进栈或出栈，用</a:t>
                      </a:r>
                      <a:r>
                        <a:rPr lang="en-US" altLang="zh-CN" sz="2000" dirty="0"/>
                        <a:t>SP</a:t>
                      </a:r>
                      <a:r>
                        <a:rPr lang="zh-CN" altLang="en-US" sz="2000" dirty="0"/>
                        <a:t>、</a:t>
                      </a:r>
                      <a:r>
                        <a:rPr lang="en-US" altLang="zh-CN" sz="2000" dirty="0"/>
                        <a:t>BP</a:t>
                      </a:r>
                      <a:r>
                        <a:rPr lang="zh-CN" altLang="en-US" sz="2000" dirty="0"/>
                        <a:t>作为基址寄存器的访存</a:t>
                      </a:r>
                      <a:endParaRPr lang="zh-CN" altLang="en-US" sz="2000" dirty="0"/>
                    </a:p>
                  </a:txBody>
                  <a:tcPr/>
                </a:tc>
              </a:tr>
              <a:tr h="370840">
                <a:tc>
                  <a:txBody>
                    <a:bodyPr/>
                    <a:lstStyle/>
                    <a:p>
                      <a:r>
                        <a:rPr lang="zh-CN" altLang="en-US" sz="2000" dirty="0"/>
                        <a:t>局部数据</a:t>
                      </a:r>
                      <a:endParaRPr lang="zh-CN" altLang="en-US" sz="2000" dirty="0"/>
                    </a:p>
                  </a:txBody>
                  <a:tcPr/>
                </a:tc>
                <a:tc>
                  <a:txBody>
                    <a:bodyPr/>
                    <a:lstStyle/>
                    <a:p>
                      <a:r>
                        <a:rPr lang="zh-CN" altLang="en-US" sz="2000" dirty="0"/>
                        <a:t>数据段：</a:t>
                      </a:r>
                      <a:r>
                        <a:rPr lang="en-US" altLang="zh-CN" sz="2000" dirty="0"/>
                        <a:t>DS</a:t>
                      </a:r>
                      <a:endParaRPr lang="zh-CN" altLang="en-US" sz="2000" dirty="0"/>
                    </a:p>
                  </a:txBody>
                  <a:tcPr/>
                </a:tc>
                <a:tc>
                  <a:txBody>
                    <a:bodyPr/>
                    <a:lstStyle/>
                    <a:p>
                      <a:r>
                        <a:rPr lang="zh-CN" altLang="en-US" sz="2000" dirty="0"/>
                        <a:t>除堆栈或串处理操作以外的所有数据访问</a:t>
                      </a:r>
                      <a:endParaRPr lang="zh-CN" altLang="en-US" sz="2000" dirty="0"/>
                    </a:p>
                  </a:txBody>
                  <a:tcPr/>
                </a:tc>
              </a:tr>
              <a:tr h="370840">
                <a:tc>
                  <a:txBody>
                    <a:bodyPr/>
                    <a:lstStyle/>
                    <a:p>
                      <a:r>
                        <a:rPr lang="zh-CN" altLang="en-US" sz="2000" dirty="0"/>
                        <a:t>目的串</a:t>
                      </a:r>
                      <a:endParaRPr lang="zh-CN" altLang="en-US" sz="2000" dirty="0"/>
                    </a:p>
                  </a:txBody>
                  <a:tcPr/>
                </a:tc>
                <a:tc>
                  <a:txBody>
                    <a:bodyPr/>
                    <a:lstStyle/>
                    <a:p>
                      <a:r>
                        <a:rPr lang="zh-CN" altLang="en-US" sz="2000" dirty="0"/>
                        <a:t>附加段：</a:t>
                      </a:r>
                      <a:r>
                        <a:rPr lang="en-US" altLang="zh-CN" sz="2000" dirty="0"/>
                        <a:t>ES</a:t>
                      </a:r>
                      <a:endParaRPr lang="zh-CN" altLang="en-US" sz="2000" dirty="0"/>
                    </a:p>
                  </a:txBody>
                  <a:tcPr/>
                </a:tc>
                <a:tc>
                  <a:txBody>
                    <a:bodyPr/>
                    <a:lstStyle/>
                    <a:p>
                      <a:r>
                        <a:rPr lang="zh-CN" altLang="en-US" sz="2000" dirty="0"/>
                        <a:t>串处理指令的目的串</a:t>
                      </a:r>
                      <a:endParaRPr lang="zh-CN" altLang="en-US" sz="2000" dirty="0"/>
                    </a:p>
                  </a:txBody>
                  <a:tcPr/>
                </a:tc>
              </a:tr>
            </a:tbl>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43" name="Group 7"/>
          <p:cNvGrpSpPr/>
          <p:nvPr/>
        </p:nvGrpSpPr>
        <p:grpSpPr bwMode="auto">
          <a:xfrm>
            <a:off x="129480" y="1052736"/>
            <a:ext cx="8763000" cy="3341688"/>
            <a:chOff x="0" y="1152"/>
            <a:chExt cx="5520" cy="2105"/>
          </a:xfrm>
        </p:grpSpPr>
        <p:sp>
          <p:nvSpPr>
            <p:cNvPr id="91139" name="AutoShape 3"/>
            <p:cNvSpPr/>
            <p:nvPr/>
          </p:nvSpPr>
          <p:spPr bwMode="auto">
            <a:xfrm>
              <a:off x="336" y="1872"/>
              <a:ext cx="144" cy="1248"/>
            </a:xfrm>
            <a:prstGeom prst="leftBrace">
              <a:avLst>
                <a:gd name="adj1" fmla="val 72222"/>
                <a:gd name="adj2" fmla="val 50000"/>
              </a:avLst>
            </a:prstGeom>
            <a:noFill/>
            <a:ln w="3810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1141" name="Rectangle 5"/>
            <p:cNvSpPr>
              <a:spLocks noChangeArrowheads="1"/>
            </p:cNvSpPr>
            <p:nvPr/>
          </p:nvSpPr>
          <p:spPr bwMode="auto">
            <a:xfrm>
              <a:off x="0" y="1152"/>
              <a:ext cx="5520" cy="2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algn="l">
                <a:spcAft>
                  <a:spcPct val="30000"/>
                </a:spcAft>
                <a:buClr>
                  <a:srgbClr val="FF3300"/>
                </a:buClr>
                <a:buFont typeface="宋体" panose="02010600030101010101" pitchFamily="2" charset="-122"/>
                <a:buChar char="▲"/>
              </a:pPr>
              <a:r>
                <a:rPr lang="zh-CN" altLang="en-US" sz="2400" dirty="0">
                  <a:ea typeface="楷体_GB2312" pitchFamily="49" charset="-122"/>
                </a:rPr>
                <a:t>综上，按给出偏移地址方式的不同，分为以下</a:t>
              </a:r>
              <a:r>
                <a:rPr lang="en-US" altLang="zh-CN" sz="2400" dirty="0">
                  <a:ea typeface="楷体_GB2312" pitchFamily="49" charset="-122"/>
                </a:rPr>
                <a:t>5</a:t>
              </a:r>
              <a:r>
                <a:rPr lang="zh-CN" altLang="en-US" sz="2400" dirty="0">
                  <a:ea typeface="楷体_GB2312" pitchFamily="49" charset="-122"/>
                </a:rPr>
                <a:t>种：</a:t>
              </a:r>
              <a:endParaRPr lang="zh-CN" altLang="en-US" sz="2400" dirty="0">
                <a:ea typeface="楷体_GB2312" pitchFamily="49" charset="-122"/>
              </a:endParaRPr>
            </a:p>
            <a:p>
              <a:pPr algn="l">
                <a:spcAft>
                  <a:spcPct val="30000"/>
                </a:spcAft>
              </a:pPr>
              <a:endParaRPr lang="zh-CN" altLang="en-US" sz="2400" dirty="0">
                <a:ea typeface="楷体_GB2312" pitchFamily="49" charset="-122"/>
              </a:endParaRPr>
            </a:p>
            <a:p>
              <a:pPr lvl="2" algn="l">
                <a:spcAft>
                  <a:spcPct val="30000"/>
                </a:spcAft>
              </a:pPr>
              <a:r>
                <a:rPr lang="zh-CN" altLang="en-US" sz="2400" dirty="0">
                  <a:solidFill>
                    <a:srgbClr val="0000FF"/>
                  </a:solidFill>
                  <a:ea typeface="楷体_GB2312" pitchFamily="49" charset="-122"/>
                </a:rPr>
                <a:t>直接寻址</a:t>
              </a:r>
              <a:r>
                <a:rPr lang="zh-CN" altLang="en-US" sz="2400" dirty="0">
                  <a:ea typeface="楷体_GB2312" pitchFamily="49" charset="-122"/>
                </a:rPr>
                <a:t>                              </a:t>
              </a:r>
              <a:r>
                <a:rPr lang="en-US" altLang="zh-CN" sz="2400" dirty="0">
                  <a:ea typeface="楷体_GB2312" pitchFamily="49" charset="-122"/>
                </a:rPr>
                <a:t>MOV  AL,</a:t>
              </a:r>
              <a:r>
                <a:rPr lang="en-US" altLang="zh-CN" sz="2400" dirty="0">
                  <a:solidFill>
                    <a:srgbClr val="FF0000"/>
                  </a:solidFill>
                  <a:ea typeface="楷体_GB2312" pitchFamily="49" charset="-122"/>
                </a:rPr>
                <a:t> [ buffer ]</a:t>
              </a:r>
              <a:endParaRPr lang="en-US" altLang="zh-CN" sz="2400" dirty="0">
                <a:ea typeface="楷体_GB2312" pitchFamily="49" charset="-122"/>
              </a:endParaRPr>
            </a:p>
            <a:p>
              <a:pPr lvl="2" algn="l">
                <a:spcAft>
                  <a:spcPct val="30000"/>
                </a:spcAft>
              </a:pPr>
              <a:r>
                <a:rPr lang="zh-CN" altLang="en-US" sz="2400" noProof="1">
                  <a:solidFill>
                    <a:srgbClr val="0000FF"/>
                  </a:solidFill>
                  <a:ea typeface="楷体_GB2312" pitchFamily="49" charset="-122"/>
                </a:rPr>
                <a:t>寄存器间接寻址</a:t>
              </a:r>
              <a:r>
                <a:rPr lang="zh-CN" altLang="en-US" sz="2400" dirty="0">
                  <a:ea typeface="楷体_GB2312" pitchFamily="49" charset="-122"/>
                </a:rPr>
                <a:t>                  </a:t>
              </a:r>
              <a:r>
                <a:rPr lang="en-US" altLang="zh-CN" sz="2400" dirty="0">
                  <a:ea typeface="楷体_GB2312" pitchFamily="49" charset="-122"/>
                </a:rPr>
                <a:t>MOV  AL, </a:t>
              </a:r>
              <a:r>
                <a:rPr lang="en-US" altLang="zh-CN" sz="2400" dirty="0">
                  <a:solidFill>
                    <a:srgbClr val="FF0000"/>
                  </a:solidFill>
                  <a:ea typeface="楷体_GB2312" pitchFamily="49" charset="-122"/>
                </a:rPr>
                <a:t>[ BX ] </a:t>
              </a:r>
              <a:endParaRPr lang="en-US" altLang="zh-CN" sz="2400" dirty="0">
                <a:ea typeface="楷体_GB2312" pitchFamily="49" charset="-122"/>
              </a:endParaRPr>
            </a:p>
            <a:p>
              <a:pPr lvl="2" algn="l">
                <a:spcAft>
                  <a:spcPct val="30000"/>
                </a:spcAft>
              </a:pPr>
              <a:r>
                <a:rPr lang="zh-CN" altLang="en-US" sz="2400" noProof="1">
                  <a:solidFill>
                    <a:srgbClr val="0000FF"/>
                  </a:solidFill>
                  <a:ea typeface="楷体_GB2312" pitchFamily="49" charset="-122"/>
                </a:rPr>
                <a:t>寄存器相对寻址</a:t>
              </a:r>
              <a:r>
                <a:rPr lang="zh-CN" altLang="en-US" sz="2400" dirty="0">
                  <a:ea typeface="楷体_GB2312" pitchFamily="49" charset="-122"/>
                </a:rPr>
                <a:t>                  </a:t>
              </a:r>
              <a:r>
                <a:rPr lang="en-US" altLang="zh-CN" sz="2400" dirty="0">
                  <a:ea typeface="楷体_GB2312" pitchFamily="49" charset="-122"/>
                </a:rPr>
                <a:t>MOV  AL, </a:t>
              </a:r>
              <a:r>
                <a:rPr lang="en-US" altLang="zh-CN" sz="2400" dirty="0">
                  <a:solidFill>
                    <a:srgbClr val="FF0000"/>
                  </a:solidFill>
                  <a:ea typeface="楷体_GB2312" pitchFamily="49" charset="-122"/>
                </a:rPr>
                <a:t>[ BX + 10H ]  </a:t>
              </a:r>
              <a:endParaRPr lang="en-US" altLang="zh-CN" sz="2400" dirty="0">
                <a:solidFill>
                  <a:srgbClr val="FF0000"/>
                </a:solidFill>
                <a:ea typeface="楷体_GB2312" pitchFamily="49" charset="-122"/>
              </a:endParaRPr>
            </a:p>
            <a:p>
              <a:pPr lvl="2" algn="l">
                <a:spcAft>
                  <a:spcPct val="30000"/>
                </a:spcAft>
              </a:pPr>
              <a:r>
                <a:rPr lang="zh-CN" altLang="en-US" sz="2400" noProof="1">
                  <a:solidFill>
                    <a:srgbClr val="0000FF"/>
                  </a:solidFill>
                  <a:ea typeface="楷体_GB2312" pitchFamily="49" charset="-122"/>
                </a:rPr>
                <a:t>基址变址寻址        </a:t>
              </a:r>
              <a:r>
                <a:rPr lang="zh-CN" altLang="en-US" sz="2400" dirty="0">
                  <a:ea typeface="楷体_GB2312" pitchFamily="49" charset="-122"/>
                </a:rPr>
                <a:t>              </a:t>
              </a:r>
              <a:r>
                <a:rPr lang="en-US" altLang="zh-CN" sz="2400" dirty="0">
                  <a:ea typeface="楷体_GB2312" pitchFamily="49" charset="-122"/>
                </a:rPr>
                <a:t>MOV  AL, </a:t>
              </a:r>
              <a:r>
                <a:rPr lang="en-US" altLang="zh-CN" sz="2400" dirty="0">
                  <a:solidFill>
                    <a:srgbClr val="FF0000"/>
                  </a:solidFill>
                  <a:ea typeface="楷体_GB2312" pitchFamily="49" charset="-122"/>
                </a:rPr>
                <a:t>[ BX + SI ] </a:t>
              </a:r>
              <a:r>
                <a:rPr lang="en-US" altLang="zh-CN" sz="2400" dirty="0">
                  <a:ea typeface="楷体_GB2312" pitchFamily="49" charset="-122"/>
                </a:rPr>
                <a:t> </a:t>
              </a:r>
              <a:endParaRPr lang="en-US" altLang="zh-CN" sz="2400" dirty="0">
                <a:ea typeface="楷体_GB2312" pitchFamily="49" charset="-122"/>
              </a:endParaRPr>
            </a:p>
            <a:p>
              <a:pPr lvl="2" algn="l">
                <a:spcAft>
                  <a:spcPct val="30000"/>
                </a:spcAft>
              </a:pPr>
              <a:r>
                <a:rPr lang="zh-CN" altLang="en-US" sz="2400" noProof="1">
                  <a:solidFill>
                    <a:srgbClr val="0000FF"/>
                  </a:solidFill>
                  <a:ea typeface="楷体_GB2312" pitchFamily="49" charset="-122"/>
                </a:rPr>
                <a:t>相对基址变址寻址        </a:t>
              </a:r>
              <a:r>
                <a:rPr lang="zh-CN" altLang="en-US" sz="2400" dirty="0">
                  <a:ea typeface="楷体_GB2312" pitchFamily="49" charset="-122"/>
                </a:rPr>
                <a:t>      </a:t>
              </a:r>
              <a:r>
                <a:rPr lang="en-US" altLang="zh-CN" sz="2400" dirty="0">
                  <a:ea typeface="楷体_GB2312" pitchFamily="49" charset="-122"/>
                </a:rPr>
                <a:t>MOV  AL, </a:t>
              </a:r>
              <a:r>
                <a:rPr lang="en-US" altLang="zh-CN" sz="2400" dirty="0">
                  <a:solidFill>
                    <a:srgbClr val="FF0000"/>
                  </a:solidFill>
                  <a:ea typeface="楷体_GB2312" pitchFamily="49" charset="-122"/>
                </a:rPr>
                <a:t>[ BX + SI + 10H </a:t>
              </a:r>
              <a:r>
                <a:rPr lang="en-US" altLang="zh-CN" sz="2400" dirty="0" smtClean="0">
                  <a:solidFill>
                    <a:srgbClr val="FF0000"/>
                  </a:solidFill>
                  <a:ea typeface="楷体_GB2312" pitchFamily="49" charset="-122"/>
                </a:rPr>
                <a:t>]</a:t>
              </a:r>
              <a:endParaRPr lang="en-US" altLang="zh-CN" sz="2400" dirty="0">
                <a:solidFill>
                  <a:srgbClr val="FF0000"/>
                </a:solidFill>
                <a:ea typeface="楷体_GB2312" pitchFamily="49" charset="-122"/>
              </a:endParaRPr>
            </a:p>
          </p:txBody>
        </p:sp>
      </p:gr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451336" y="4826460"/>
            <a:ext cx="8296344" cy="1421928"/>
          </a:xfrm>
          <a:prstGeom prst="rect">
            <a:avLst/>
          </a:prstGeom>
        </p:spPr>
        <p:txBody>
          <a:bodyPr wrap="square">
            <a:spAutoFit/>
          </a:bodyPr>
          <a:lstStyle/>
          <a:p>
            <a:pPr marL="87630" lvl="2">
              <a:spcAft>
                <a:spcPct val="30000"/>
              </a:spcAft>
            </a:pPr>
            <a:r>
              <a:rPr lang="zh-CN" altLang="en-US" dirty="0" smtClean="0">
                <a:solidFill>
                  <a:srgbClr val="FF0000"/>
                </a:solidFill>
                <a:ea typeface="楷体_GB2312" pitchFamily="49" charset="-122"/>
              </a:rPr>
              <a:t>用途：</a:t>
            </a:r>
            <a:endParaRPr lang="en-US" altLang="zh-CN" dirty="0">
              <a:solidFill>
                <a:srgbClr val="FF0000"/>
              </a:solidFill>
              <a:ea typeface="楷体_GB2312" pitchFamily="49" charset="-122"/>
            </a:endParaRPr>
          </a:p>
          <a:p>
            <a:pPr marL="87630" lvl="2">
              <a:spcAft>
                <a:spcPct val="30000"/>
              </a:spcAft>
            </a:pPr>
            <a:r>
              <a:rPr lang="en-US" altLang="zh-CN" dirty="0" smtClean="0">
                <a:solidFill>
                  <a:srgbClr val="FF0000"/>
                </a:solidFill>
                <a:ea typeface="楷体_GB2312" pitchFamily="49" charset="-122"/>
              </a:rPr>
              <a:t>	</a:t>
            </a:r>
            <a:r>
              <a:rPr lang="zh-CN" altLang="en-US" dirty="0" smtClean="0">
                <a:solidFill>
                  <a:srgbClr val="FF0000"/>
                </a:solidFill>
                <a:ea typeface="楷体_GB2312" pitchFamily="49" charset="-122"/>
              </a:rPr>
              <a:t>寄存器</a:t>
            </a:r>
            <a:r>
              <a:rPr lang="zh-CN" altLang="en-US" dirty="0">
                <a:solidFill>
                  <a:srgbClr val="FF0000"/>
                </a:solidFill>
                <a:ea typeface="楷体_GB2312" pitchFamily="49" charset="-122"/>
              </a:rPr>
              <a:t>相对寻址、基址变址寻址可用于表格或数组。</a:t>
            </a:r>
            <a:endParaRPr lang="en-US" altLang="zh-CN" dirty="0">
              <a:solidFill>
                <a:srgbClr val="FF0000"/>
              </a:solidFill>
              <a:ea typeface="楷体_GB2312" pitchFamily="49" charset="-122"/>
            </a:endParaRPr>
          </a:p>
          <a:p>
            <a:pPr marL="87630" lvl="2">
              <a:spcAft>
                <a:spcPct val="30000"/>
              </a:spcAft>
            </a:pPr>
            <a:r>
              <a:rPr lang="en-US" altLang="zh-CN" dirty="0" smtClean="0">
                <a:solidFill>
                  <a:srgbClr val="FF0000"/>
                </a:solidFill>
                <a:ea typeface="楷体_GB2312" pitchFamily="49" charset="-122"/>
              </a:rPr>
              <a:t>	</a:t>
            </a:r>
            <a:r>
              <a:rPr lang="zh-CN" altLang="en-US" dirty="0" smtClean="0">
                <a:solidFill>
                  <a:srgbClr val="FF0000"/>
                </a:solidFill>
                <a:ea typeface="楷体_GB2312" pitchFamily="49" charset="-122"/>
              </a:rPr>
              <a:t>相对</a:t>
            </a:r>
            <a:r>
              <a:rPr lang="zh-CN" altLang="en-US" dirty="0">
                <a:solidFill>
                  <a:srgbClr val="FF0000"/>
                </a:solidFill>
                <a:ea typeface="楷体_GB2312" pitchFamily="49" charset="-122"/>
              </a:rPr>
              <a:t>基址变址可用于二维数组。</a:t>
            </a:r>
            <a:endParaRPr lang="en-US" altLang="zh-CN" dirty="0">
              <a:solidFill>
                <a:srgbClr val="FF0000"/>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430213" y="1052736"/>
            <a:ext cx="7924800" cy="1311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Aft>
                <a:spcPct val="30000"/>
              </a:spcAft>
            </a:pPr>
            <a:r>
              <a:rPr lang="zh-CN" altLang="en-US" sz="2400" dirty="0">
                <a:solidFill>
                  <a:srgbClr val="0000FF"/>
                </a:solidFill>
                <a:ea typeface="楷体_GB2312" pitchFamily="49" charset="-122"/>
              </a:rPr>
              <a:t>注意：</a:t>
            </a:r>
            <a:r>
              <a:rPr lang="en-US" altLang="zh-CN" sz="2400" dirty="0">
                <a:solidFill>
                  <a:srgbClr val="0000FF"/>
                </a:solidFill>
                <a:ea typeface="楷体_GB2312" pitchFamily="49" charset="-122"/>
              </a:rPr>
              <a:t>1</a:t>
            </a:r>
            <a:r>
              <a:rPr lang="zh-CN" altLang="en-US" sz="2400" dirty="0">
                <a:solidFill>
                  <a:srgbClr val="0000FF"/>
                </a:solidFill>
                <a:ea typeface="楷体_GB2312" pitchFamily="49" charset="-122"/>
              </a:rPr>
              <a:t>）不能自创寻址方式</a:t>
            </a:r>
            <a:endParaRPr lang="zh-CN" altLang="en-US" sz="2400" dirty="0">
              <a:solidFill>
                <a:srgbClr val="0000FF"/>
              </a:solidFill>
              <a:ea typeface="楷体_GB2312" pitchFamily="49" charset="-122"/>
            </a:endParaRPr>
          </a:p>
          <a:p>
            <a:pPr algn="just">
              <a:spcAft>
                <a:spcPct val="30000"/>
              </a:spcAft>
            </a:pPr>
            <a:r>
              <a:rPr lang="zh-CN" altLang="en-US" sz="2400" dirty="0">
                <a:ea typeface="楷体_GB2312" pitchFamily="49" charset="-122"/>
              </a:rPr>
              <a:t>      </a:t>
            </a:r>
            <a:r>
              <a:rPr lang="zh-CN" altLang="en-US" sz="2400" dirty="0">
                <a:solidFill>
                  <a:srgbClr val="FF3300"/>
                </a:solidFill>
                <a:ea typeface="楷体_GB2312" pitchFamily="49" charset="-122"/>
              </a:rPr>
              <a:t>寄存器操作数地址</a:t>
            </a:r>
            <a:r>
              <a:rPr lang="zh-CN" altLang="en-US" sz="2400" dirty="0">
                <a:ea typeface="楷体_GB2312" pitchFamily="49" charset="-122"/>
              </a:rPr>
              <a:t>只能由</a:t>
            </a:r>
            <a:r>
              <a:rPr lang="en-US" altLang="zh-CN" sz="2400" dirty="0">
                <a:ea typeface="楷体_GB2312" pitchFamily="49" charset="-122"/>
              </a:rPr>
              <a:t>BX</a:t>
            </a:r>
            <a:r>
              <a:rPr lang="zh-CN" altLang="en-US" sz="2400" dirty="0">
                <a:ea typeface="楷体_GB2312" pitchFamily="49" charset="-122"/>
              </a:rPr>
              <a:t>、</a:t>
            </a:r>
            <a:r>
              <a:rPr lang="en-US" altLang="zh-CN" sz="2400" dirty="0">
                <a:ea typeface="楷体_GB2312" pitchFamily="49" charset="-122"/>
              </a:rPr>
              <a:t>BP</a:t>
            </a:r>
            <a:r>
              <a:rPr lang="zh-CN" altLang="en-US" sz="2400" dirty="0">
                <a:ea typeface="楷体_GB2312" pitchFamily="49" charset="-122"/>
              </a:rPr>
              <a:t>、</a:t>
            </a:r>
            <a:r>
              <a:rPr lang="en-US" altLang="zh-CN" sz="2400" dirty="0">
                <a:ea typeface="楷体_GB2312" pitchFamily="49" charset="-122"/>
              </a:rPr>
              <a:t>SI</a:t>
            </a:r>
            <a:r>
              <a:rPr lang="zh-CN" altLang="en-US" sz="2400" dirty="0">
                <a:ea typeface="楷体_GB2312" pitchFamily="49" charset="-122"/>
              </a:rPr>
              <a:t>、</a:t>
            </a:r>
            <a:r>
              <a:rPr lang="en-US" altLang="zh-CN" sz="2400" dirty="0">
                <a:ea typeface="楷体_GB2312" pitchFamily="49" charset="-122"/>
              </a:rPr>
              <a:t>DI </a:t>
            </a:r>
            <a:r>
              <a:rPr lang="zh-CN" altLang="en-US" sz="2400" dirty="0">
                <a:ea typeface="楷体_GB2312" pitchFamily="49" charset="-122"/>
              </a:rPr>
              <a:t>给出</a:t>
            </a:r>
            <a:r>
              <a:rPr lang="en-US" altLang="zh-CN" sz="2400" dirty="0">
                <a:ea typeface="楷体_GB2312" pitchFamily="49" charset="-122"/>
              </a:rPr>
              <a:t>, </a:t>
            </a:r>
            <a:r>
              <a:rPr lang="zh-CN" altLang="en-US" sz="2400" dirty="0">
                <a:ea typeface="楷体_GB2312" pitchFamily="49" charset="-122"/>
              </a:rPr>
              <a:t>它们的组合也不是任意的</a:t>
            </a:r>
            <a:r>
              <a:rPr lang="zh-CN" altLang="en-US" sz="2400" dirty="0"/>
              <a:t>。</a:t>
            </a:r>
            <a:endParaRPr lang="zh-CN" altLang="en-US" dirty="0"/>
          </a:p>
        </p:txBody>
      </p:sp>
      <p:grpSp>
        <p:nvGrpSpPr>
          <p:cNvPr id="156715" name="Group 43"/>
          <p:cNvGrpSpPr/>
          <p:nvPr/>
        </p:nvGrpSpPr>
        <p:grpSpPr bwMode="auto">
          <a:xfrm>
            <a:off x="395288" y="2600908"/>
            <a:ext cx="8369300" cy="3597275"/>
            <a:chOff x="249" y="1304"/>
            <a:chExt cx="5272" cy="2266"/>
          </a:xfrm>
        </p:grpSpPr>
        <p:sp>
          <p:nvSpPr>
            <p:cNvPr id="156676" name="Rectangle 4"/>
            <p:cNvSpPr>
              <a:spLocks noChangeArrowheads="1"/>
            </p:cNvSpPr>
            <p:nvPr/>
          </p:nvSpPr>
          <p:spPr bwMode="auto">
            <a:xfrm>
              <a:off x="261" y="2885"/>
              <a:ext cx="1123" cy="289"/>
            </a:xfrm>
            <a:prstGeom prst="rect">
              <a:avLst/>
            </a:prstGeom>
            <a:solidFill>
              <a:srgbClr val="FFFFFF"/>
            </a:solidFill>
            <a:ln w="33338">
              <a:solidFill>
                <a:srgbClr val="FFFFFF"/>
              </a:solidFill>
              <a:miter lim="800000"/>
            </a:ln>
          </p:spPr>
          <p:txBody>
            <a:bodyPr/>
            <a:lstStyle/>
            <a:p>
              <a:endParaRPr lang="zh-CN" altLang="en-US"/>
            </a:p>
          </p:txBody>
        </p:sp>
        <p:sp>
          <p:nvSpPr>
            <p:cNvPr id="156677" name="Rectangle 5"/>
            <p:cNvSpPr>
              <a:spLocks noChangeArrowheads="1"/>
            </p:cNvSpPr>
            <p:nvPr/>
          </p:nvSpPr>
          <p:spPr bwMode="auto">
            <a:xfrm>
              <a:off x="249" y="2901"/>
              <a:ext cx="10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dirty="0" err="1">
                  <a:solidFill>
                    <a:srgbClr val="FF0000"/>
                  </a:solidFill>
                  <a:latin typeface="楷体_GB2312" pitchFamily="49" charset="-122"/>
                  <a:ea typeface="楷体_GB2312" pitchFamily="49" charset="-122"/>
                </a:rPr>
                <a:t>基址加变址</a:t>
              </a:r>
              <a:endParaRPr lang="en-US" altLang="zh-CN" sz="2500" dirty="0">
                <a:solidFill>
                  <a:srgbClr val="FF0000"/>
                </a:solidFill>
                <a:latin typeface="楷体_GB2312" pitchFamily="49" charset="-122"/>
                <a:ea typeface="楷体_GB2312" pitchFamily="49" charset="-122"/>
              </a:endParaRPr>
            </a:p>
          </p:txBody>
        </p:sp>
        <p:sp>
          <p:nvSpPr>
            <p:cNvPr id="156678" name="Freeform 6"/>
            <p:cNvSpPr/>
            <p:nvPr/>
          </p:nvSpPr>
          <p:spPr bwMode="auto">
            <a:xfrm>
              <a:off x="1268" y="2592"/>
              <a:ext cx="159" cy="860"/>
            </a:xfrm>
            <a:custGeom>
              <a:avLst/>
              <a:gdLst>
                <a:gd name="T0" fmla="*/ 303 w 318"/>
                <a:gd name="T1" fmla="*/ 0 h 1721"/>
                <a:gd name="T2" fmla="*/ 266 w 318"/>
                <a:gd name="T3" fmla="*/ 8 h 1721"/>
                <a:gd name="T4" fmla="*/ 221 w 318"/>
                <a:gd name="T5" fmla="*/ 30 h 1721"/>
                <a:gd name="T6" fmla="*/ 173 w 318"/>
                <a:gd name="T7" fmla="*/ 80 h 1721"/>
                <a:gd name="T8" fmla="*/ 157 w 318"/>
                <a:gd name="T9" fmla="*/ 111 h 1721"/>
                <a:gd name="T10" fmla="*/ 149 w 318"/>
                <a:gd name="T11" fmla="*/ 146 h 1721"/>
                <a:gd name="T12" fmla="*/ 148 w 318"/>
                <a:gd name="T13" fmla="*/ 734 h 1721"/>
                <a:gd name="T14" fmla="*/ 148 w 318"/>
                <a:gd name="T15" fmla="*/ 739 h 1721"/>
                <a:gd name="T16" fmla="*/ 133 w 318"/>
                <a:gd name="T17" fmla="*/ 777 h 1721"/>
                <a:gd name="T18" fmla="*/ 129 w 318"/>
                <a:gd name="T19" fmla="*/ 782 h 1721"/>
                <a:gd name="T20" fmla="*/ 104 w 318"/>
                <a:gd name="T21" fmla="*/ 836 h 1721"/>
                <a:gd name="T22" fmla="*/ 57 w 318"/>
                <a:gd name="T23" fmla="*/ 833 h 1721"/>
                <a:gd name="T24" fmla="*/ 51 w 318"/>
                <a:gd name="T25" fmla="*/ 835 h 1721"/>
                <a:gd name="T26" fmla="*/ 20 w 318"/>
                <a:gd name="T27" fmla="*/ 839 h 1721"/>
                <a:gd name="T28" fmla="*/ 2 w 318"/>
                <a:gd name="T29" fmla="*/ 852 h 1721"/>
                <a:gd name="T30" fmla="*/ 5 w 318"/>
                <a:gd name="T31" fmla="*/ 875 h 1721"/>
                <a:gd name="T32" fmla="*/ 36 w 318"/>
                <a:gd name="T33" fmla="*/ 882 h 1721"/>
                <a:gd name="T34" fmla="*/ 42 w 318"/>
                <a:gd name="T35" fmla="*/ 882 h 1721"/>
                <a:gd name="T36" fmla="*/ 95 w 318"/>
                <a:gd name="T37" fmla="*/ 904 h 1721"/>
                <a:gd name="T38" fmla="*/ 111 w 318"/>
                <a:gd name="T39" fmla="*/ 915 h 1721"/>
                <a:gd name="T40" fmla="*/ 125 w 318"/>
                <a:gd name="T41" fmla="*/ 930 h 1721"/>
                <a:gd name="T42" fmla="*/ 144 w 318"/>
                <a:gd name="T43" fmla="*/ 968 h 1721"/>
                <a:gd name="T44" fmla="*/ 145 w 318"/>
                <a:gd name="T45" fmla="*/ 972 h 1721"/>
                <a:gd name="T46" fmla="*/ 149 w 318"/>
                <a:gd name="T47" fmla="*/ 1559 h 1721"/>
                <a:gd name="T48" fmla="*/ 153 w 318"/>
                <a:gd name="T49" fmla="*/ 1596 h 1721"/>
                <a:gd name="T50" fmla="*/ 168 w 318"/>
                <a:gd name="T51" fmla="*/ 1634 h 1721"/>
                <a:gd name="T52" fmla="*/ 198 w 318"/>
                <a:gd name="T53" fmla="*/ 1673 h 1721"/>
                <a:gd name="T54" fmla="*/ 252 w 318"/>
                <a:gd name="T55" fmla="*/ 1708 h 1721"/>
                <a:gd name="T56" fmla="*/ 288 w 318"/>
                <a:gd name="T57" fmla="*/ 1717 h 1721"/>
                <a:gd name="T58" fmla="*/ 318 w 318"/>
                <a:gd name="T59" fmla="*/ 1678 h 1721"/>
                <a:gd name="T60" fmla="*/ 288 w 318"/>
                <a:gd name="T61" fmla="*/ 1696 h 1721"/>
                <a:gd name="T62" fmla="*/ 269 w 318"/>
                <a:gd name="T63" fmla="*/ 1669 h 1721"/>
                <a:gd name="T64" fmla="*/ 250 w 318"/>
                <a:gd name="T65" fmla="*/ 1660 h 1721"/>
                <a:gd name="T66" fmla="*/ 202 w 318"/>
                <a:gd name="T67" fmla="*/ 1610 h 1721"/>
                <a:gd name="T68" fmla="*/ 200 w 318"/>
                <a:gd name="T69" fmla="*/ 1605 h 1721"/>
                <a:gd name="T70" fmla="*/ 172 w 318"/>
                <a:gd name="T71" fmla="*/ 1588 h 1721"/>
                <a:gd name="T72" fmla="*/ 191 w 318"/>
                <a:gd name="T73" fmla="*/ 1559 h 1721"/>
                <a:gd name="T74" fmla="*/ 187 w 318"/>
                <a:gd name="T75" fmla="*/ 972 h 1721"/>
                <a:gd name="T76" fmla="*/ 177 w 318"/>
                <a:gd name="T77" fmla="*/ 938 h 1721"/>
                <a:gd name="T78" fmla="*/ 158 w 318"/>
                <a:gd name="T79" fmla="*/ 906 h 1721"/>
                <a:gd name="T80" fmla="*/ 111 w 318"/>
                <a:gd name="T81" fmla="*/ 865 h 1721"/>
                <a:gd name="T82" fmla="*/ 58 w 318"/>
                <a:gd name="T83" fmla="*/ 842 h 1721"/>
                <a:gd name="T84" fmla="*/ 20 w 318"/>
                <a:gd name="T85" fmla="*/ 839 h 1721"/>
                <a:gd name="T86" fmla="*/ 36 w 318"/>
                <a:gd name="T87" fmla="*/ 875 h 1721"/>
                <a:gd name="T88" fmla="*/ 39 w 318"/>
                <a:gd name="T89" fmla="*/ 852 h 1721"/>
                <a:gd name="T90" fmla="*/ 20 w 318"/>
                <a:gd name="T91" fmla="*/ 859 h 1721"/>
                <a:gd name="T92" fmla="*/ 51 w 318"/>
                <a:gd name="T93" fmla="*/ 878 h 1721"/>
                <a:gd name="T94" fmla="*/ 86 w 318"/>
                <a:gd name="T95" fmla="*/ 869 h 1721"/>
                <a:gd name="T96" fmla="*/ 140 w 318"/>
                <a:gd name="T97" fmla="*/ 833 h 1721"/>
                <a:gd name="T98" fmla="*/ 170 w 318"/>
                <a:gd name="T99" fmla="*/ 794 h 1721"/>
                <a:gd name="T100" fmla="*/ 186 w 318"/>
                <a:gd name="T101" fmla="*/ 756 h 1721"/>
                <a:gd name="T102" fmla="*/ 189 w 318"/>
                <a:gd name="T103" fmla="*/ 734 h 1721"/>
                <a:gd name="T104" fmla="*/ 191 w 318"/>
                <a:gd name="T105" fmla="*/ 146 h 1721"/>
                <a:gd name="T106" fmla="*/ 191 w 318"/>
                <a:gd name="T107" fmla="*/ 141 h 1721"/>
                <a:gd name="T108" fmla="*/ 206 w 318"/>
                <a:gd name="T109" fmla="*/ 103 h 1721"/>
                <a:gd name="T110" fmla="*/ 210 w 318"/>
                <a:gd name="T111" fmla="*/ 98 h 1721"/>
                <a:gd name="T112" fmla="*/ 235 w 318"/>
                <a:gd name="T113" fmla="*/ 45 h 1721"/>
                <a:gd name="T114" fmla="*/ 283 w 318"/>
                <a:gd name="T115" fmla="*/ 47 h 1721"/>
                <a:gd name="T116" fmla="*/ 288 w 318"/>
                <a:gd name="T117" fmla="*/ 46 h 1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8" h="1721">
                  <a:moveTo>
                    <a:pt x="318" y="43"/>
                  </a:moveTo>
                  <a:lnTo>
                    <a:pt x="318" y="0"/>
                  </a:lnTo>
                  <a:lnTo>
                    <a:pt x="303" y="0"/>
                  </a:lnTo>
                  <a:lnTo>
                    <a:pt x="288" y="3"/>
                  </a:lnTo>
                  <a:lnTo>
                    <a:pt x="280" y="4"/>
                  </a:lnTo>
                  <a:lnTo>
                    <a:pt x="266" y="8"/>
                  </a:lnTo>
                  <a:lnTo>
                    <a:pt x="252" y="12"/>
                  </a:lnTo>
                  <a:lnTo>
                    <a:pt x="227" y="25"/>
                  </a:lnTo>
                  <a:lnTo>
                    <a:pt x="221" y="30"/>
                  </a:lnTo>
                  <a:lnTo>
                    <a:pt x="198" y="47"/>
                  </a:lnTo>
                  <a:lnTo>
                    <a:pt x="181" y="68"/>
                  </a:lnTo>
                  <a:lnTo>
                    <a:pt x="173" y="80"/>
                  </a:lnTo>
                  <a:lnTo>
                    <a:pt x="168" y="86"/>
                  </a:lnTo>
                  <a:lnTo>
                    <a:pt x="162" y="98"/>
                  </a:lnTo>
                  <a:lnTo>
                    <a:pt x="157" y="111"/>
                  </a:lnTo>
                  <a:lnTo>
                    <a:pt x="153" y="124"/>
                  </a:lnTo>
                  <a:lnTo>
                    <a:pt x="152" y="132"/>
                  </a:lnTo>
                  <a:lnTo>
                    <a:pt x="149" y="146"/>
                  </a:lnTo>
                  <a:lnTo>
                    <a:pt x="149" y="161"/>
                  </a:lnTo>
                  <a:lnTo>
                    <a:pt x="149" y="720"/>
                  </a:lnTo>
                  <a:lnTo>
                    <a:pt x="148" y="734"/>
                  </a:lnTo>
                  <a:lnTo>
                    <a:pt x="145" y="749"/>
                  </a:lnTo>
                  <a:lnTo>
                    <a:pt x="167" y="749"/>
                  </a:lnTo>
                  <a:lnTo>
                    <a:pt x="148" y="739"/>
                  </a:lnTo>
                  <a:lnTo>
                    <a:pt x="144" y="752"/>
                  </a:lnTo>
                  <a:lnTo>
                    <a:pt x="139" y="766"/>
                  </a:lnTo>
                  <a:lnTo>
                    <a:pt x="133" y="777"/>
                  </a:lnTo>
                  <a:lnTo>
                    <a:pt x="152" y="786"/>
                  </a:lnTo>
                  <a:lnTo>
                    <a:pt x="136" y="771"/>
                  </a:lnTo>
                  <a:lnTo>
                    <a:pt x="129" y="782"/>
                  </a:lnTo>
                  <a:lnTo>
                    <a:pt x="111" y="803"/>
                  </a:lnTo>
                  <a:lnTo>
                    <a:pt x="89" y="820"/>
                  </a:lnTo>
                  <a:lnTo>
                    <a:pt x="104" y="836"/>
                  </a:lnTo>
                  <a:lnTo>
                    <a:pt x="95" y="816"/>
                  </a:lnTo>
                  <a:lnTo>
                    <a:pt x="70" y="829"/>
                  </a:lnTo>
                  <a:lnTo>
                    <a:pt x="57" y="833"/>
                  </a:lnTo>
                  <a:lnTo>
                    <a:pt x="42" y="837"/>
                  </a:lnTo>
                  <a:lnTo>
                    <a:pt x="51" y="857"/>
                  </a:lnTo>
                  <a:lnTo>
                    <a:pt x="51" y="835"/>
                  </a:lnTo>
                  <a:lnTo>
                    <a:pt x="36" y="837"/>
                  </a:lnTo>
                  <a:lnTo>
                    <a:pt x="20" y="839"/>
                  </a:lnTo>
                  <a:lnTo>
                    <a:pt x="20" y="839"/>
                  </a:lnTo>
                  <a:lnTo>
                    <a:pt x="13" y="840"/>
                  </a:lnTo>
                  <a:lnTo>
                    <a:pt x="5" y="844"/>
                  </a:lnTo>
                  <a:lnTo>
                    <a:pt x="2" y="852"/>
                  </a:lnTo>
                  <a:lnTo>
                    <a:pt x="0" y="859"/>
                  </a:lnTo>
                  <a:lnTo>
                    <a:pt x="2" y="867"/>
                  </a:lnTo>
                  <a:lnTo>
                    <a:pt x="5" y="875"/>
                  </a:lnTo>
                  <a:lnTo>
                    <a:pt x="13" y="879"/>
                  </a:lnTo>
                  <a:lnTo>
                    <a:pt x="20" y="882"/>
                  </a:lnTo>
                  <a:lnTo>
                    <a:pt x="36" y="882"/>
                  </a:lnTo>
                  <a:lnTo>
                    <a:pt x="51" y="884"/>
                  </a:lnTo>
                  <a:lnTo>
                    <a:pt x="51" y="862"/>
                  </a:lnTo>
                  <a:lnTo>
                    <a:pt x="42" y="882"/>
                  </a:lnTo>
                  <a:lnTo>
                    <a:pt x="57" y="885"/>
                  </a:lnTo>
                  <a:lnTo>
                    <a:pt x="70" y="891"/>
                  </a:lnTo>
                  <a:lnTo>
                    <a:pt x="95" y="904"/>
                  </a:lnTo>
                  <a:lnTo>
                    <a:pt x="104" y="884"/>
                  </a:lnTo>
                  <a:lnTo>
                    <a:pt x="89" y="899"/>
                  </a:lnTo>
                  <a:lnTo>
                    <a:pt x="111" y="915"/>
                  </a:lnTo>
                  <a:lnTo>
                    <a:pt x="129" y="936"/>
                  </a:lnTo>
                  <a:lnTo>
                    <a:pt x="144" y="922"/>
                  </a:lnTo>
                  <a:lnTo>
                    <a:pt x="125" y="930"/>
                  </a:lnTo>
                  <a:lnTo>
                    <a:pt x="133" y="942"/>
                  </a:lnTo>
                  <a:lnTo>
                    <a:pt x="139" y="955"/>
                  </a:lnTo>
                  <a:lnTo>
                    <a:pt x="144" y="968"/>
                  </a:lnTo>
                  <a:lnTo>
                    <a:pt x="148" y="981"/>
                  </a:lnTo>
                  <a:lnTo>
                    <a:pt x="167" y="972"/>
                  </a:lnTo>
                  <a:lnTo>
                    <a:pt x="145" y="972"/>
                  </a:lnTo>
                  <a:lnTo>
                    <a:pt x="148" y="986"/>
                  </a:lnTo>
                  <a:lnTo>
                    <a:pt x="149" y="1000"/>
                  </a:lnTo>
                  <a:lnTo>
                    <a:pt x="149" y="1559"/>
                  </a:lnTo>
                  <a:lnTo>
                    <a:pt x="149" y="1574"/>
                  </a:lnTo>
                  <a:lnTo>
                    <a:pt x="152" y="1588"/>
                  </a:lnTo>
                  <a:lnTo>
                    <a:pt x="153" y="1596"/>
                  </a:lnTo>
                  <a:lnTo>
                    <a:pt x="157" y="1609"/>
                  </a:lnTo>
                  <a:lnTo>
                    <a:pt x="162" y="1622"/>
                  </a:lnTo>
                  <a:lnTo>
                    <a:pt x="168" y="1634"/>
                  </a:lnTo>
                  <a:lnTo>
                    <a:pt x="173" y="1640"/>
                  </a:lnTo>
                  <a:lnTo>
                    <a:pt x="181" y="1652"/>
                  </a:lnTo>
                  <a:lnTo>
                    <a:pt x="198" y="1673"/>
                  </a:lnTo>
                  <a:lnTo>
                    <a:pt x="221" y="1690"/>
                  </a:lnTo>
                  <a:lnTo>
                    <a:pt x="227" y="1695"/>
                  </a:lnTo>
                  <a:lnTo>
                    <a:pt x="252" y="1708"/>
                  </a:lnTo>
                  <a:lnTo>
                    <a:pt x="266" y="1712"/>
                  </a:lnTo>
                  <a:lnTo>
                    <a:pt x="280" y="1716"/>
                  </a:lnTo>
                  <a:lnTo>
                    <a:pt x="288" y="1717"/>
                  </a:lnTo>
                  <a:lnTo>
                    <a:pt x="303" y="1720"/>
                  </a:lnTo>
                  <a:lnTo>
                    <a:pt x="318" y="1721"/>
                  </a:lnTo>
                  <a:lnTo>
                    <a:pt x="318" y="1678"/>
                  </a:lnTo>
                  <a:lnTo>
                    <a:pt x="303" y="1677"/>
                  </a:lnTo>
                  <a:lnTo>
                    <a:pt x="288" y="1674"/>
                  </a:lnTo>
                  <a:lnTo>
                    <a:pt x="288" y="1696"/>
                  </a:lnTo>
                  <a:lnTo>
                    <a:pt x="297" y="1677"/>
                  </a:lnTo>
                  <a:lnTo>
                    <a:pt x="283" y="1673"/>
                  </a:lnTo>
                  <a:lnTo>
                    <a:pt x="269" y="1669"/>
                  </a:lnTo>
                  <a:lnTo>
                    <a:pt x="244" y="1656"/>
                  </a:lnTo>
                  <a:lnTo>
                    <a:pt x="235" y="1676"/>
                  </a:lnTo>
                  <a:lnTo>
                    <a:pt x="250" y="1660"/>
                  </a:lnTo>
                  <a:lnTo>
                    <a:pt x="227" y="1643"/>
                  </a:lnTo>
                  <a:lnTo>
                    <a:pt x="210" y="1622"/>
                  </a:lnTo>
                  <a:lnTo>
                    <a:pt x="202" y="1610"/>
                  </a:lnTo>
                  <a:lnTo>
                    <a:pt x="187" y="1626"/>
                  </a:lnTo>
                  <a:lnTo>
                    <a:pt x="206" y="1617"/>
                  </a:lnTo>
                  <a:lnTo>
                    <a:pt x="200" y="1605"/>
                  </a:lnTo>
                  <a:lnTo>
                    <a:pt x="194" y="1592"/>
                  </a:lnTo>
                  <a:lnTo>
                    <a:pt x="191" y="1579"/>
                  </a:lnTo>
                  <a:lnTo>
                    <a:pt x="172" y="1588"/>
                  </a:lnTo>
                  <a:lnTo>
                    <a:pt x="193" y="1588"/>
                  </a:lnTo>
                  <a:lnTo>
                    <a:pt x="191" y="1574"/>
                  </a:lnTo>
                  <a:lnTo>
                    <a:pt x="191" y="1559"/>
                  </a:lnTo>
                  <a:lnTo>
                    <a:pt x="191" y="1000"/>
                  </a:lnTo>
                  <a:lnTo>
                    <a:pt x="189" y="986"/>
                  </a:lnTo>
                  <a:lnTo>
                    <a:pt x="187" y="972"/>
                  </a:lnTo>
                  <a:lnTo>
                    <a:pt x="186" y="964"/>
                  </a:lnTo>
                  <a:lnTo>
                    <a:pt x="182" y="951"/>
                  </a:lnTo>
                  <a:lnTo>
                    <a:pt x="177" y="938"/>
                  </a:lnTo>
                  <a:lnTo>
                    <a:pt x="170" y="925"/>
                  </a:lnTo>
                  <a:lnTo>
                    <a:pt x="163" y="913"/>
                  </a:lnTo>
                  <a:lnTo>
                    <a:pt x="158" y="906"/>
                  </a:lnTo>
                  <a:lnTo>
                    <a:pt x="140" y="885"/>
                  </a:lnTo>
                  <a:lnTo>
                    <a:pt x="118" y="869"/>
                  </a:lnTo>
                  <a:lnTo>
                    <a:pt x="111" y="865"/>
                  </a:lnTo>
                  <a:lnTo>
                    <a:pt x="86" y="852"/>
                  </a:lnTo>
                  <a:lnTo>
                    <a:pt x="73" y="846"/>
                  </a:lnTo>
                  <a:lnTo>
                    <a:pt x="58" y="842"/>
                  </a:lnTo>
                  <a:lnTo>
                    <a:pt x="51" y="841"/>
                  </a:lnTo>
                  <a:lnTo>
                    <a:pt x="36" y="839"/>
                  </a:lnTo>
                  <a:lnTo>
                    <a:pt x="20" y="839"/>
                  </a:lnTo>
                  <a:lnTo>
                    <a:pt x="20" y="880"/>
                  </a:lnTo>
                  <a:lnTo>
                    <a:pt x="28" y="879"/>
                  </a:lnTo>
                  <a:lnTo>
                    <a:pt x="36" y="875"/>
                  </a:lnTo>
                  <a:lnTo>
                    <a:pt x="39" y="867"/>
                  </a:lnTo>
                  <a:lnTo>
                    <a:pt x="41" y="859"/>
                  </a:lnTo>
                  <a:lnTo>
                    <a:pt x="39" y="852"/>
                  </a:lnTo>
                  <a:lnTo>
                    <a:pt x="36" y="844"/>
                  </a:lnTo>
                  <a:lnTo>
                    <a:pt x="28" y="840"/>
                  </a:lnTo>
                  <a:lnTo>
                    <a:pt x="20" y="859"/>
                  </a:lnTo>
                  <a:lnTo>
                    <a:pt x="20" y="882"/>
                  </a:lnTo>
                  <a:lnTo>
                    <a:pt x="36" y="880"/>
                  </a:lnTo>
                  <a:lnTo>
                    <a:pt x="51" y="878"/>
                  </a:lnTo>
                  <a:lnTo>
                    <a:pt x="58" y="876"/>
                  </a:lnTo>
                  <a:lnTo>
                    <a:pt x="73" y="872"/>
                  </a:lnTo>
                  <a:lnTo>
                    <a:pt x="86" y="869"/>
                  </a:lnTo>
                  <a:lnTo>
                    <a:pt x="111" y="855"/>
                  </a:lnTo>
                  <a:lnTo>
                    <a:pt x="118" y="850"/>
                  </a:lnTo>
                  <a:lnTo>
                    <a:pt x="140" y="833"/>
                  </a:lnTo>
                  <a:lnTo>
                    <a:pt x="158" y="812"/>
                  </a:lnTo>
                  <a:lnTo>
                    <a:pt x="165" y="801"/>
                  </a:lnTo>
                  <a:lnTo>
                    <a:pt x="170" y="794"/>
                  </a:lnTo>
                  <a:lnTo>
                    <a:pt x="177" y="782"/>
                  </a:lnTo>
                  <a:lnTo>
                    <a:pt x="182" y="769"/>
                  </a:lnTo>
                  <a:lnTo>
                    <a:pt x="186" y="756"/>
                  </a:lnTo>
                  <a:lnTo>
                    <a:pt x="187" y="749"/>
                  </a:lnTo>
                  <a:lnTo>
                    <a:pt x="187" y="749"/>
                  </a:lnTo>
                  <a:lnTo>
                    <a:pt x="189" y="734"/>
                  </a:lnTo>
                  <a:lnTo>
                    <a:pt x="191" y="720"/>
                  </a:lnTo>
                  <a:lnTo>
                    <a:pt x="191" y="161"/>
                  </a:lnTo>
                  <a:lnTo>
                    <a:pt x="191" y="146"/>
                  </a:lnTo>
                  <a:lnTo>
                    <a:pt x="193" y="132"/>
                  </a:lnTo>
                  <a:lnTo>
                    <a:pt x="172" y="132"/>
                  </a:lnTo>
                  <a:lnTo>
                    <a:pt x="191" y="141"/>
                  </a:lnTo>
                  <a:lnTo>
                    <a:pt x="194" y="128"/>
                  </a:lnTo>
                  <a:lnTo>
                    <a:pt x="200" y="115"/>
                  </a:lnTo>
                  <a:lnTo>
                    <a:pt x="206" y="103"/>
                  </a:lnTo>
                  <a:lnTo>
                    <a:pt x="187" y="94"/>
                  </a:lnTo>
                  <a:lnTo>
                    <a:pt x="202" y="110"/>
                  </a:lnTo>
                  <a:lnTo>
                    <a:pt x="210" y="98"/>
                  </a:lnTo>
                  <a:lnTo>
                    <a:pt x="227" y="77"/>
                  </a:lnTo>
                  <a:lnTo>
                    <a:pt x="250" y="60"/>
                  </a:lnTo>
                  <a:lnTo>
                    <a:pt x="235" y="45"/>
                  </a:lnTo>
                  <a:lnTo>
                    <a:pt x="244" y="64"/>
                  </a:lnTo>
                  <a:lnTo>
                    <a:pt x="269" y="51"/>
                  </a:lnTo>
                  <a:lnTo>
                    <a:pt x="283" y="47"/>
                  </a:lnTo>
                  <a:lnTo>
                    <a:pt x="297" y="43"/>
                  </a:lnTo>
                  <a:lnTo>
                    <a:pt x="288" y="24"/>
                  </a:lnTo>
                  <a:lnTo>
                    <a:pt x="288" y="46"/>
                  </a:lnTo>
                  <a:lnTo>
                    <a:pt x="303" y="43"/>
                  </a:lnTo>
                  <a:lnTo>
                    <a:pt x="318" y="4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6679" name="Rectangle 7"/>
            <p:cNvSpPr>
              <a:spLocks noChangeArrowheads="1"/>
            </p:cNvSpPr>
            <p:nvPr/>
          </p:nvSpPr>
          <p:spPr bwMode="auto">
            <a:xfrm>
              <a:off x="1466" y="2485"/>
              <a:ext cx="955" cy="1085"/>
            </a:xfrm>
            <a:prstGeom prst="rect">
              <a:avLst/>
            </a:prstGeom>
            <a:solidFill>
              <a:srgbClr val="FFFFFF"/>
            </a:solidFill>
            <a:ln w="33338">
              <a:solidFill>
                <a:srgbClr val="FFFFFF"/>
              </a:solidFill>
              <a:miter lim="800000"/>
            </a:ln>
          </p:spPr>
          <p:txBody>
            <a:bodyPr/>
            <a:lstStyle/>
            <a:p>
              <a:endParaRPr lang="zh-CN" altLang="en-US"/>
            </a:p>
          </p:txBody>
        </p:sp>
        <p:sp>
          <p:nvSpPr>
            <p:cNvPr id="156680" name="Rectangle 8"/>
            <p:cNvSpPr>
              <a:spLocks noChangeArrowheads="1"/>
            </p:cNvSpPr>
            <p:nvPr/>
          </p:nvSpPr>
          <p:spPr bwMode="auto">
            <a:xfrm>
              <a:off x="1477" y="2504"/>
              <a:ext cx="87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BX+SI ]</a:t>
              </a:r>
              <a:endParaRPr lang="en-US" altLang="zh-CN"/>
            </a:p>
          </p:txBody>
        </p:sp>
        <p:sp>
          <p:nvSpPr>
            <p:cNvPr id="156681" name="Rectangle 9"/>
            <p:cNvSpPr>
              <a:spLocks noChangeArrowheads="1"/>
            </p:cNvSpPr>
            <p:nvPr/>
          </p:nvSpPr>
          <p:spPr bwMode="auto">
            <a:xfrm>
              <a:off x="1477" y="2729"/>
              <a:ext cx="85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BX+DI]</a:t>
              </a:r>
              <a:endParaRPr lang="en-US" altLang="zh-CN"/>
            </a:p>
          </p:txBody>
        </p:sp>
        <p:sp>
          <p:nvSpPr>
            <p:cNvPr id="156682" name="Rectangle 10"/>
            <p:cNvSpPr>
              <a:spLocks noChangeArrowheads="1"/>
            </p:cNvSpPr>
            <p:nvPr/>
          </p:nvSpPr>
          <p:spPr bwMode="auto">
            <a:xfrm>
              <a:off x="1477" y="2953"/>
              <a:ext cx="84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BP+SI ]</a:t>
              </a:r>
              <a:endParaRPr lang="en-US" altLang="zh-CN"/>
            </a:p>
          </p:txBody>
        </p:sp>
        <p:sp>
          <p:nvSpPr>
            <p:cNvPr id="156683" name="Rectangle 11"/>
            <p:cNvSpPr>
              <a:spLocks noChangeArrowheads="1"/>
            </p:cNvSpPr>
            <p:nvPr/>
          </p:nvSpPr>
          <p:spPr bwMode="auto">
            <a:xfrm>
              <a:off x="1477" y="3178"/>
              <a:ext cx="83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BP+DI]</a:t>
              </a:r>
              <a:endParaRPr lang="en-US" altLang="zh-CN"/>
            </a:p>
          </p:txBody>
        </p:sp>
        <p:sp>
          <p:nvSpPr>
            <p:cNvPr id="156684" name="Rectangle 12"/>
            <p:cNvSpPr>
              <a:spLocks noChangeArrowheads="1"/>
            </p:cNvSpPr>
            <p:nvPr/>
          </p:nvSpPr>
          <p:spPr bwMode="auto">
            <a:xfrm>
              <a:off x="3271" y="1713"/>
              <a:ext cx="1103" cy="290"/>
            </a:xfrm>
            <a:prstGeom prst="rect">
              <a:avLst/>
            </a:prstGeom>
            <a:solidFill>
              <a:srgbClr val="FFFFFF"/>
            </a:solidFill>
            <a:ln w="33338">
              <a:solidFill>
                <a:srgbClr val="FFFFFF"/>
              </a:solidFill>
              <a:miter lim="800000"/>
            </a:ln>
          </p:spPr>
          <p:txBody>
            <a:bodyPr/>
            <a:lstStyle/>
            <a:p>
              <a:endParaRPr lang="zh-CN" altLang="en-US"/>
            </a:p>
          </p:txBody>
        </p:sp>
        <p:sp>
          <p:nvSpPr>
            <p:cNvPr id="156685" name="Rectangle 13"/>
            <p:cNvSpPr>
              <a:spLocks noChangeArrowheads="1"/>
            </p:cNvSpPr>
            <p:nvPr/>
          </p:nvSpPr>
          <p:spPr bwMode="auto">
            <a:xfrm>
              <a:off x="3266" y="1712"/>
              <a:ext cx="10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dirty="0" err="1">
                  <a:solidFill>
                    <a:srgbClr val="FF0000"/>
                  </a:solidFill>
                  <a:latin typeface="楷体_GB2312" pitchFamily="49" charset="-122"/>
                  <a:ea typeface="楷体_GB2312" pitchFamily="49" charset="-122"/>
                </a:rPr>
                <a:t>寄存器相对</a:t>
              </a:r>
              <a:endParaRPr lang="en-US" altLang="zh-CN" sz="2500" dirty="0">
                <a:solidFill>
                  <a:srgbClr val="FF0000"/>
                </a:solidFill>
                <a:latin typeface="楷体_GB2312" pitchFamily="49" charset="-122"/>
                <a:ea typeface="楷体_GB2312" pitchFamily="49" charset="-122"/>
              </a:endParaRPr>
            </a:p>
          </p:txBody>
        </p:sp>
        <p:sp>
          <p:nvSpPr>
            <p:cNvPr id="156686" name="Freeform 14"/>
            <p:cNvSpPr/>
            <p:nvPr/>
          </p:nvSpPr>
          <p:spPr bwMode="auto">
            <a:xfrm>
              <a:off x="4297" y="1401"/>
              <a:ext cx="150" cy="878"/>
            </a:xfrm>
            <a:custGeom>
              <a:avLst/>
              <a:gdLst>
                <a:gd name="T0" fmla="*/ 285 w 299"/>
                <a:gd name="T1" fmla="*/ 0 h 1756"/>
                <a:gd name="T2" fmla="*/ 249 w 299"/>
                <a:gd name="T3" fmla="*/ 8 h 1756"/>
                <a:gd name="T4" fmla="*/ 207 w 299"/>
                <a:gd name="T5" fmla="*/ 32 h 1756"/>
                <a:gd name="T6" fmla="*/ 165 w 299"/>
                <a:gd name="T7" fmla="*/ 76 h 1756"/>
                <a:gd name="T8" fmla="*/ 144 w 299"/>
                <a:gd name="T9" fmla="*/ 128 h 1756"/>
                <a:gd name="T10" fmla="*/ 140 w 299"/>
                <a:gd name="T11" fmla="*/ 165 h 1756"/>
                <a:gd name="T12" fmla="*/ 136 w 299"/>
                <a:gd name="T13" fmla="*/ 764 h 1756"/>
                <a:gd name="T14" fmla="*/ 135 w 299"/>
                <a:gd name="T15" fmla="*/ 770 h 1756"/>
                <a:gd name="T16" fmla="*/ 136 w 299"/>
                <a:gd name="T17" fmla="*/ 815 h 1756"/>
                <a:gd name="T18" fmla="*/ 83 w 299"/>
                <a:gd name="T19" fmla="*/ 839 h 1756"/>
                <a:gd name="T20" fmla="*/ 67 w 299"/>
                <a:gd name="T21" fmla="*/ 846 h 1756"/>
                <a:gd name="T22" fmla="*/ 48 w 299"/>
                <a:gd name="T23" fmla="*/ 875 h 1756"/>
                <a:gd name="T24" fmla="*/ 20 w 299"/>
                <a:gd name="T25" fmla="*/ 857 h 1756"/>
                <a:gd name="T26" fmla="*/ 5 w 299"/>
                <a:gd name="T27" fmla="*/ 862 h 1756"/>
                <a:gd name="T28" fmla="*/ 1 w 299"/>
                <a:gd name="T29" fmla="*/ 886 h 1756"/>
                <a:gd name="T30" fmla="*/ 20 w 299"/>
                <a:gd name="T31" fmla="*/ 900 h 1756"/>
                <a:gd name="T32" fmla="*/ 48 w 299"/>
                <a:gd name="T33" fmla="*/ 880 h 1756"/>
                <a:gd name="T34" fmla="*/ 67 w 299"/>
                <a:gd name="T35" fmla="*/ 909 h 1756"/>
                <a:gd name="T36" fmla="*/ 83 w 299"/>
                <a:gd name="T37" fmla="*/ 917 h 1756"/>
                <a:gd name="T38" fmla="*/ 136 w 299"/>
                <a:gd name="T39" fmla="*/ 940 h 1756"/>
                <a:gd name="T40" fmla="*/ 135 w 299"/>
                <a:gd name="T41" fmla="*/ 987 h 1756"/>
                <a:gd name="T42" fmla="*/ 136 w 299"/>
                <a:gd name="T43" fmla="*/ 992 h 1756"/>
                <a:gd name="T44" fmla="*/ 140 w 299"/>
                <a:gd name="T45" fmla="*/ 1592 h 1756"/>
                <a:gd name="T46" fmla="*/ 144 w 299"/>
                <a:gd name="T47" fmla="*/ 1629 h 1756"/>
                <a:gd name="T48" fmla="*/ 165 w 299"/>
                <a:gd name="T49" fmla="*/ 1680 h 1756"/>
                <a:gd name="T50" fmla="*/ 207 w 299"/>
                <a:gd name="T51" fmla="*/ 1725 h 1756"/>
                <a:gd name="T52" fmla="*/ 249 w 299"/>
                <a:gd name="T53" fmla="*/ 1747 h 1756"/>
                <a:gd name="T54" fmla="*/ 285 w 299"/>
                <a:gd name="T55" fmla="*/ 1755 h 1756"/>
                <a:gd name="T56" fmla="*/ 285 w 299"/>
                <a:gd name="T57" fmla="*/ 1712 h 1756"/>
                <a:gd name="T58" fmla="*/ 278 w 299"/>
                <a:gd name="T59" fmla="*/ 1712 h 1756"/>
                <a:gd name="T60" fmla="*/ 229 w 299"/>
                <a:gd name="T61" fmla="*/ 1690 h 1756"/>
                <a:gd name="T62" fmla="*/ 215 w 299"/>
                <a:gd name="T63" fmla="*/ 1678 h 1756"/>
                <a:gd name="T64" fmla="*/ 203 w 299"/>
                <a:gd name="T65" fmla="*/ 1663 h 1756"/>
                <a:gd name="T66" fmla="*/ 181 w 299"/>
                <a:gd name="T67" fmla="*/ 1612 h 1756"/>
                <a:gd name="T68" fmla="*/ 181 w 299"/>
                <a:gd name="T69" fmla="*/ 1607 h 1756"/>
                <a:gd name="T70" fmla="*/ 180 w 299"/>
                <a:gd name="T71" fmla="*/ 1007 h 1756"/>
                <a:gd name="T72" fmla="*/ 173 w 299"/>
                <a:gd name="T73" fmla="*/ 970 h 1756"/>
                <a:gd name="T74" fmla="*/ 150 w 299"/>
                <a:gd name="T75" fmla="*/ 926 h 1756"/>
                <a:gd name="T76" fmla="*/ 106 w 299"/>
                <a:gd name="T77" fmla="*/ 883 h 1756"/>
                <a:gd name="T78" fmla="*/ 57 w 299"/>
                <a:gd name="T79" fmla="*/ 861 h 1756"/>
                <a:gd name="T80" fmla="*/ 20 w 299"/>
                <a:gd name="T81" fmla="*/ 857 h 1756"/>
                <a:gd name="T82" fmla="*/ 35 w 299"/>
                <a:gd name="T83" fmla="*/ 893 h 1756"/>
                <a:gd name="T84" fmla="*/ 39 w 299"/>
                <a:gd name="T85" fmla="*/ 870 h 1756"/>
                <a:gd name="T86" fmla="*/ 20 w 299"/>
                <a:gd name="T87" fmla="*/ 878 h 1756"/>
                <a:gd name="T88" fmla="*/ 48 w 299"/>
                <a:gd name="T89" fmla="*/ 896 h 1756"/>
                <a:gd name="T90" fmla="*/ 83 w 299"/>
                <a:gd name="T91" fmla="*/ 886 h 1756"/>
                <a:gd name="T92" fmla="*/ 133 w 299"/>
                <a:gd name="T93" fmla="*/ 852 h 1756"/>
                <a:gd name="T94" fmla="*/ 167 w 299"/>
                <a:gd name="T95" fmla="*/ 800 h 1756"/>
                <a:gd name="T96" fmla="*/ 178 w 299"/>
                <a:gd name="T97" fmla="*/ 764 h 1756"/>
                <a:gd name="T98" fmla="*/ 181 w 299"/>
                <a:gd name="T99" fmla="*/ 736 h 1756"/>
                <a:gd name="T100" fmla="*/ 184 w 299"/>
                <a:gd name="T101" fmla="*/ 136 h 1756"/>
                <a:gd name="T102" fmla="*/ 185 w 299"/>
                <a:gd name="T103" fmla="*/ 131 h 1756"/>
                <a:gd name="T104" fmla="*/ 184 w 299"/>
                <a:gd name="T105" fmla="*/ 85 h 1756"/>
                <a:gd name="T106" fmla="*/ 236 w 299"/>
                <a:gd name="T107" fmla="*/ 62 h 1756"/>
                <a:gd name="T108" fmla="*/ 253 w 299"/>
                <a:gd name="T109" fmla="*/ 52 h 1756"/>
                <a:gd name="T110" fmla="*/ 271 w 299"/>
                <a:gd name="T111" fmla="*/ 24 h 1756"/>
                <a:gd name="T112" fmla="*/ 299 w 299"/>
                <a:gd name="T113" fmla="*/ 43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9" h="1756">
                  <a:moveTo>
                    <a:pt x="299" y="43"/>
                  </a:moveTo>
                  <a:lnTo>
                    <a:pt x="299" y="0"/>
                  </a:lnTo>
                  <a:lnTo>
                    <a:pt x="285" y="0"/>
                  </a:lnTo>
                  <a:lnTo>
                    <a:pt x="271" y="3"/>
                  </a:lnTo>
                  <a:lnTo>
                    <a:pt x="262" y="4"/>
                  </a:lnTo>
                  <a:lnTo>
                    <a:pt x="249" y="8"/>
                  </a:lnTo>
                  <a:lnTo>
                    <a:pt x="237" y="13"/>
                  </a:lnTo>
                  <a:lnTo>
                    <a:pt x="213" y="26"/>
                  </a:lnTo>
                  <a:lnTo>
                    <a:pt x="207" y="32"/>
                  </a:lnTo>
                  <a:lnTo>
                    <a:pt x="186" y="49"/>
                  </a:lnTo>
                  <a:lnTo>
                    <a:pt x="169" y="69"/>
                  </a:lnTo>
                  <a:lnTo>
                    <a:pt x="165" y="76"/>
                  </a:lnTo>
                  <a:lnTo>
                    <a:pt x="152" y="101"/>
                  </a:lnTo>
                  <a:lnTo>
                    <a:pt x="147" y="114"/>
                  </a:lnTo>
                  <a:lnTo>
                    <a:pt x="144" y="128"/>
                  </a:lnTo>
                  <a:lnTo>
                    <a:pt x="142" y="136"/>
                  </a:lnTo>
                  <a:lnTo>
                    <a:pt x="140" y="150"/>
                  </a:lnTo>
                  <a:lnTo>
                    <a:pt x="140" y="165"/>
                  </a:lnTo>
                  <a:lnTo>
                    <a:pt x="140" y="736"/>
                  </a:lnTo>
                  <a:lnTo>
                    <a:pt x="138" y="750"/>
                  </a:lnTo>
                  <a:lnTo>
                    <a:pt x="136" y="764"/>
                  </a:lnTo>
                  <a:lnTo>
                    <a:pt x="157" y="764"/>
                  </a:lnTo>
                  <a:lnTo>
                    <a:pt x="138" y="755"/>
                  </a:lnTo>
                  <a:lnTo>
                    <a:pt x="135" y="770"/>
                  </a:lnTo>
                  <a:lnTo>
                    <a:pt x="130" y="783"/>
                  </a:lnTo>
                  <a:lnTo>
                    <a:pt x="117" y="806"/>
                  </a:lnTo>
                  <a:lnTo>
                    <a:pt x="136" y="815"/>
                  </a:lnTo>
                  <a:lnTo>
                    <a:pt x="121" y="800"/>
                  </a:lnTo>
                  <a:lnTo>
                    <a:pt x="104" y="822"/>
                  </a:lnTo>
                  <a:lnTo>
                    <a:pt x="83" y="839"/>
                  </a:lnTo>
                  <a:lnTo>
                    <a:pt x="98" y="853"/>
                  </a:lnTo>
                  <a:lnTo>
                    <a:pt x="89" y="833"/>
                  </a:lnTo>
                  <a:lnTo>
                    <a:pt x="67" y="846"/>
                  </a:lnTo>
                  <a:lnTo>
                    <a:pt x="53" y="852"/>
                  </a:lnTo>
                  <a:lnTo>
                    <a:pt x="40" y="856"/>
                  </a:lnTo>
                  <a:lnTo>
                    <a:pt x="48" y="875"/>
                  </a:lnTo>
                  <a:lnTo>
                    <a:pt x="48" y="853"/>
                  </a:lnTo>
                  <a:lnTo>
                    <a:pt x="34" y="856"/>
                  </a:lnTo>
                  <a:lnTo>
                    <a:pt x="20" y="857"/>
                  </a:lnTo>
                  <a:lnTo>
                    <a:pt x="20" y="857"/>
                  </a:lnTo>
                  <a:lnTo>
                    <a:pt x="12" y="858"/>
                  </a:lnTo>
                  <a:lnTo>
                    <a:pt x="5" y="862"/>
                  </a:lnTo>
                  <a:lnTo>
                    <a:pt x="1" y="870"/>
                  </a:lnTo>
                  <a:lnTo>
                    <a:pt x="0" y="878"/>
                  </a:lnTo>
                  <a:lnTo>
                    <a:pt x="1" y="886"/>
                  </a:lnTo>
                  <a:lnTo>
                    <a:pt x="5" y="893"/>
                  </a:lnTo>
                  <a:lnTo>
                    <a:pt x="12" y="897"/>
                  </a:lnTo>
                  <a:lnTo>
                    <a:pt x="20" y="900"/>
                  </a:lnTo>
                  <a:lnTo>
                    <a:pt x="34" y="900"/>
                  </a:lnTo>
                  <a:lnTo>
                    <a:pt x="48" y="903"/>
                  </a:lnTo>
                  <a:lnTo>
                    <a:pt x="48" y="880"/>
                  </a:lnTo>
                  <a:lnTo>
                    <a:pt x="40" y="900"/>
                  </a:lnTo>
                  <a:lnTo>
                    <a:pt x="53" y="904"/>
                  </a:lnTo>
                  <a:lnTo>
                    <a:pt x="67" y="909"/>
                  </a:lnTo>
                  <a:lnTo>
                    <a:pt x="89" y="922"/>
                  </a:lnTo>
                  <a:lnTo>
                    <a:pt x="98" y="903"/>
                  </a:lnTo>
                  <a:lnTo>
                    <a:pt x="83" y="917"/>
                  </a:lnTo>
                  <a:lnTo>
                    <a:pt x="104" y="935"/>
                  </a:lnTo>
                  <a:lnTo>
                    <a:pt x="121" y="956"/>
                  </a:lnTo>
                  <a:lnTo>
                    <a:pt x="136" y="940"/>
                  </a:lnTo>
                  <a:lnTo>
                    <a:pt x="117" y="949"/>
                  </a:lnTo>
                  <a:lnTo>
                    <a:pt x="130" y="974"/>
                  </a:lnTo>
                  <a:lnTo>
                    <a:pt x="135" y="987"/>
                  </a:lnTo>
                  <a:lnTo>
                    <a:pt x="138" y="1000"/>
                  </a:lnTo>
                  <a:lnTo>
                    <a:pt x="157" y="992"/>
                  </a:lnTo>
                  <a:lnTo>
                    <a:pt x="136" y="992"/>
                  </a:lnTo>
                  <a:lnTo>
                    <a:pt x="138" y="1007"/>
                  </a:lnTo>
                  <a:lnTo>
                    <a:pt x="140" y="1021"/>
                  </a:lnTo>
                  <a:lnTo>
                    <a:pt x="140" y="1592"/>
                  </a:lnTo>
                  <a:lnTo>
                    <a:pt x="140" y="1607"/>
                  </a:lnTo>
                  <a:lnTo>
                    <a:pt x="142" y="1621"/>
                  </a:lnTo>
                  <a:lnTo>
                    <a:pt x="144" y="1629"/>
                  </a:lnTo>
                  <a:lnTo>
                    <a:pt x="147" y="1643"/>
                  </a:lnTo>
                  <a:lnTo>
                    <a:pt x="152" y="1656"/>
                  </a:lnTo>
                  <a:lnTo>
                    <a:pt x="165" y="1680"/>
                  </a:lnTo>
                  <a:lnTo>
                    <a:pt x="169" y="1686"/>
                  </a:lnTo>
                  <a:lnTo>
                    <a:pt x="186" y="1708"/>
                  </a:lnTo>
                  <a:lnTo>
                    <a:pt x="207" y="1725"/>
                  </a:lnTo>
                  <a:lnTo>
                    <a:pt x="213" y="1729"/>
                  </a:lnTo>
                  <a:lnTo>
                    <a:pt x="237" y="1742"/>
                  </a:lnTo>
                  <a:lnTo>
                    <a:pt x="249" y="1747"/>
                  </a:lnTo>
                  <a:lnTo>
                    <a:pt x="262" y="1751"/>
                  </a:lnTo>
                  <a:lnTo>
                    <a:pt x="271" y="1753"/>
                  </a:lnTo>
                  <a:lnTo>
                    <a:pt x="285" y="1755"/>
                  </a:lnTo>
                  <a:lnTo>
                    <a:pt x="299" y="1756"/>
                  </a:lnTo>
                  <a:lnTo>
                    <a:pt x="299" y="1713"/>
                  </a:lnTo>
                  <a:lnTo>
                    <a:pt x="285" y="1712"/>
                  </a:lnTo>
                  <a:lnTo>
                    <a:pt x="271" y="1710"/>
                  </a:lnTo>
                  <a:lnTo>
                    <a:pt x="271" y="1732"/>
                  </a:lnTo>
                  <a:lnTo>
                    <a:pt x="278" y="1712"/>
                  </a:lnTo>
                  <a:lnTo>
                    <a:pt x="266" y="1708"/>
                  </a:lnTo>
                  <a:lnTo>
                    <a:pt x="253" y="1703"/>
                  </a:lnTo>
                  <a:lnTo>
                    <a:pt x="229" y="1690"/>
                  </a:lnTo>
                  <a:lnTo>
                    <a:pt x="220" y="1710"/>
                  </a:lnTo>
                  <a:lnTo>
                    <a:pt x="236" y="1695"/>
                  </a:lnTo>
                  <a:lnTo>
                    <a:pt x="215" y="1678"/>
                  </a:lnTo>
                  <a:lnTo>
                    <a:pt x="198" y="1656"/>
                  </a:lnTo>
                  <a:lnTo>
                    <a:pt x="184" y="1672"/>
                  </a:lnTo>
                  <a:lnTo>
                    <a:pt x="203" y="1663"/>
                  </a:lnTo>
                  <a:lnTo>
                    <a:pt x="190" y="1639"/>
                  </a:lnTo>
                  <a:lnTo>
                    <a:pt x="185" y="1626"/>
                  </a:lnTo>
                  <a:lnTo>
                    <a:pt x="181" y="1612"/>
                  </a:lnTo>
                  <a:lnTo>
                    <a:pt x="162" y="1621"/>
                  </a:lnTo>
                  <a:lnTo>
                    <a:pt x="184" y="1621"/>
                  </a:lnTo>
                  <a:lnTo>
                    <a:pt x="181" y="1607"/>
                  </a:lnTo>
                  <a:lnTo>
                    <a:pt x="181" y="1592"/>
                  </a:lnTo>
                  <a:lnTo>
                    <a:pt x="181" y="1021"/>
                  </a:lnTo>
                  <a:lnTo>
                    <a:pt x="180" y="1007"/>
                  </a:lnTo>
                  <a:lnTo>
                    <a:pt x="178" y="992"/>
                  </a:lnTo>
                  <a:lnTo>
                    <a:pt x="176" y="983"/>
                  </a:lnTo>
                  <a:lnTo>
                    <a:pt x="173" y="970"/>
                  </a:lnTo>
                  <a:lnTo>
                    <a:pt x="167" y="957"/>
                  </a:lnTo>
                  <a:lnTo>
                    <a:pt x="155" y="932"/>
                  </a:lnTo>
                  <a:lnTo>
                    <a:pt x="150" y="926"/>
                  </a:lnTo>
                  <a:lnTo>
                    <a:pt x="133" y="905"/>
                  </a:lnTo>
                  <a:lnTo>
                    <a:pt x="112" y="887"/>
                  </a:lnTo>
                  <a:lnTo>
                    <a:pt x="106" y="883"/>
                  </a:lnTo>
                  <a:lnTo>
                    <a:pt x="83" y="870"/>
                  </a:lnTo>
                  <a:lnTo>
                    <a:pt x="69" y="865"/>
                  </a:lnTo>
                  <a:lnTo>
                    <a:pt x="57" y="861"/>
                  </a:lnTo>
                  <a:lnTo>
                    <a:pt x="48" y="859"/>
                  </a:lnTo>
                  <a:lnTo>
                    <a:pt x="34" y="857"/>
                  </a:lnTo>
                  <a:lnTo>
                    <a:pt x="20" y="857"/>
                  </a:lnTo>
                  <a:lnTo>
                    <a:pt x="20" y="899"/>
                  </a:lnTo>
                  <a:lnTo>
                    <a:pt x="28" y="897"/>
                  </a:lnTo>
                  <a:lnTo>
                    <a:pt x="35" y="893"/>
                  </a:lnTo>
                  <a:lnTo>
                    <a:pt x="39" y="886"/>
                  </a:lnTo>
                  <a:lnTo>
                    <a:pt x="40" y="878"/>
                  </a:lnTo>
                  <a:lnTo>
                    <a:pt x="39" y="870"/>
                  </a:lnTo>
                  <a:lnTo>
                    <a:pt x="35" y="862"/>
                  </a:lnTo>
                  <a:lnTo>
                    <a:pt x="28" y="858"/>
                  </a:lnTo>
                  <a:lnTo>
                    <a:pt x="20" y="878"/>
                  </a:lnTo>
                  <a:lnTo>
                    <a:pt x="20" y="900"/>
                  </a:lnTo>
                  <a:lnTo>
                    <a:pt x="34" y="899"/>
                  </a:lnTo>
                  <a:lnTo>
                    <a:pt x="48" y="896"/>
                  </a:lnTo>
                  <a:lnTo>
                    <a:pt x="57" y="895"/>
                  </a:lnTo>
                  <a:lnTo>
                    <a:pt x="69" y="891"/>
                  </a:lnTo>
                  <a:lnTo>
                    <a:pt x="83" y="886"/>
                  </a:lnTo>
                  <a:lnTo>
                    <a:pt x="106" y="873"/>
                  </a:lnTo>
                  <a:lnTo>
                    <a:pt x="112" y="869"/>
                  </a:lnTo>
                  <a:lnTo>
                    <a:pt x="133" y="852"/>
                  </a:lnTo>
                  <a:lnTo>
                    <a:pt x="150" y="829"/>
                  </a:lnTo>
                  <a:lnTo>
                    <a:pt x="155" y="823"/>
                  </a:lnTo>
                  <a:lnTo>
                    <a:pt x="167" y="800"/>
                  </a:lnTo>
                  <a:lnTo>
                    <a:pt x="173" y="786"/>
                  </a:lnTo>
                  <a:lnTo>
                    <a:pt x="176" y="772"/>
                  </a:lnTo>
                  <a:lnTo>
                    <a:pt x="178" y="764"/>
                  </a:lnTo>
                  <a:lnTo>
                    <a:pt x="178" y="764"/>
                  </a:lnTo>
                  <a:lnTo>
                    <a:pt x="180" y="750"/>
                  </a:lnTo>
                  <a:lnTo>
                    <a:pt x="181" y="736"/>
                  </a:lnTo>
                  <a:lnTo>
                    <a:pt x="181" y="165"/>
                  </a:lnTo>
                  <a:lnTo>
                    <a:pt x="181" y="150"/>
                  </a:lnTo>
                  <a:lnTo>
                    <a:pt x="184" y="136"/>
                  </a:lnTo>
                  <a:lnTo>
                    <a:pt x="162" y="136"/>
                  </a:lnTo>
                  <a:lnTo>
                    <a:pt x="181" y="145"/>
                  </a:lnTo>
                  <a:lnTo>
                    <a:pt x="185" y="131"/>
                  </a:lnTo>
                  <a:lnTo>
                    <a:pt x="190" y="118"/>
                  </a:lnTo>
                  <a:lnTo>
                    <a:pt x="203" y="93"/>
                  </a:lnTo>
                  <a:lnTo>
                    <a:pt x="184" y="85"/>
                  </a:lnTo>
                  <a:lnTo>
                    <a:pt x="198" y="99"/>
                  </a:lnTo>
                  <a:lnTo>
                    <a:pt x="215" y="79"/>
                  </a:lnTo>
                  <a:lnTo>
                    <a:pt x="236" y="62"/>
                  </a:lnTo>
                  <a:lnTo>
                    <a:pt x="220" y="46"/>
                  </a:lnTo>
                  <a:lnTo>
                    <a:pt x="229" y="66"/>
                  </a:lnTo>
                  <a:lnTo>
                    <a:pt x="253" y="52"/>
                  </a:lnTo>
                  <a:lnTo>
                    <a:pt x="266" y="47"/>
                  </a:lnTo>
                  <a:lnTo>
                    <a:pt x="278" y="43"/>
                  </a:lnTo>
                  <a:lnTo>
                    <a:pt x="271" y="24"/>
                  </a:lnTo>
                  <a:lnTo>
                    <a:pt x="271" y="46"/>
                  </a:lnTo>
                  <a:lnTo>
                    <a:pt x="285" y="43"/>
                  </a:lnTo>
                  <a:lnTo>
                    <a:pt x="299" y="4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6687" name="Rectangle 15"/>
            <p:cNvSpPr>
              <a:spLocks noChangeArrowheads="1"/>
            </p:cNvSpPr>
            <p:nvPr/>
          </p:nvSpPr>
          <p:spPr bwMode="auto">
            <a:xfrm>
              <a:off x="4487" y="1304"/>
              <a:ext cx="1013" cy="1033"/>
            </a:xfrm>
            <a:prstGeom prst="rect">
              <a:avLst/>
            </a:prstGeom>
            <a:solidFill>
              <a:srgbClr val="FFFFFF"/>
            </a:solidFill>
            <a:ln w="33338">
              <a:solidFill>
                <a:srgbClr val="FFFFFF"/>
              </a:solidFill>
              <a:miter lim="800000"/>
            </a:ln>
          </p:spPr>
          <p:txBody>
            <a:bodyPr/>
            <a:lstStyle/>
            <a:p>
              <a:endParaRPr lang="zh-CN" altLang="en-US"/>
            </a:p>
          </p:txBody>
        </p:sp>
        <p:sp>
          <p:nvSpPr>
            <p:cNvPr id="156688" name="Rectangle 16"/>
            <p:cNvSpPr>
              <a:spLocks noChangeArrowheads="1"/>
            </p:cNvSpPr>
            <p:nvPr/>
          </p:nvSpPr>
          <p:spPr bwMode="auto">
            <a:xfrm>
              <a:off x="4497" y="1322"/>
              <a:ext cx="79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[SI + X ]</a:t>
              </a:r>
              <a:endParaRPr lang="en-US" altLang="zh-CN"/>
            </a:p>
          </p:txBody>
        </p:sp>
        <p:sp>
          <p:nvSpPr>
            <p:cNvPr id="156689" name="Rectangle 17"/>
            <p:cNvSpPr>
              <a:spLocks noChangeArrowheads="1"/>
            </p:cNvSpPr>
            <p:nvPr/>
          </p:nvSpPr>
          <p:spPr bwMode="auto">
            <a:xfrm>
              <a:off x="4497" y="1547"/>
              <a:ext cx="8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[DI + X ]</a:t>
              </a:r>
              <a:endParaRPr lang="en-US" altLang="zh-CN"/>
            </a:p>
          </p:txBody>
        </p:sp>
        <p:sp>
          <p:nvSpPr>
            <p:cNvPr id="156690" name="Rectangle 18"/>
            <p:cNvSpPr>
              <a:spLocks noChangeArrowheads="1"/>
            </p:cNvSpPr>
            <p:nvPr/>
          </p:nvSpPr>
          <p:spPr bwMode="auto">
            <a:xfrm>
              <a:off x="4497" y="1772"/>
              <a:ext cx="87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[BX + X ]</a:t>
              </a:r>
              <a:endParaRPr lang="en-US" altLang="zh-CN"/>
            </a:p>
          </p:txBody>
        </p:sp>
        <p:sp>
          <p:nvSpPr>
            <p:cNvPr id="156691" name="Rectangle 19"/>
            <p:cNvSpPr>
              <a:spLocks noChangeArrowheads="1"/>
            </p:cNvSpPr>
            <p:nvPr/>
          </p:nvSpPr>
          <p:spPr bwMode="auto">
            <a:xfrm>
              <a:off x="4497" y="1996"/>
              <a:ext cx="85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[BP + X ]</a:t>
              </a:r>
              <a:endParaRPr lang="en-US" altLang="zh-CN"/>
            </a:p>
          </p:txBody>
        </p:sp>
        <p:sp>
          <p:nvSpPr>
            <p:cNvPr id="156692" name="Rectangle 20"/>
            <p:cNvSpPr>
              <a:spLocks noChangeArrowheads="1"/>
            </p:cNvSpPr>
            <p:nvPr/>
          </p:nvSpPr>
          <p:spPr bwMode="auto">
            <a:xfrm>
              <a:off x="271" y="1763"/>
              <a:ext cx="1113" cy="289"/>
            </a:xfrm>
            <a:prstGeom prst="rect">
              <a:avLst/>
            </a:prstGeom>
            <a:solidFill>
              <a:srgbClr val="FFFFFF"/>
            </a:solidFill>
            <a:ln w="33338">
              <a:solidFill>
                <a:srgbClr val="FFFFFF"/>
              </a:solidFill>
              <a:miter lim="800000"/>
            </a:ln>
          </p:spPr>
          <p:txBody>
            <a:bodyPr/>
            <a:lstStyle/>
            <a:p>
              <a:endParaRPr lang="zh-CN" altLang="en-US"/>
            </a:p>
          </p:txBody>
        </p:sp>
        <p:sp>
          <p:nvSpPr>
            <p:cNvPr id="156693" name="Rectangle 21"/>
            <p:cNvSpPr>
              <a:spLocks noChangeArrowheads="1"/>
            </p:cNvSpPr>
            <p:nvPr/>
          </p:nvSpPr>
          <p:spPr bwMode="auto">
            <a:xfrm>
              <a:off x="272" y="1735"/>
              <a:ext cx="10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dirty="0" err="1">
                  <a:solidFill>
                    <a:srgbClr val="FF0000"/>
                  </a:solidFill>
                  <a:latin typeface="楷体_GB2312" pitchFamily="49" charset="-122"/>
                  <a:ea typeface="楷体_GB2312" pitchFamily="49" charset="-122"/>
                </a:rPr>
                <a:t>寄存器间接</a:t>
              </a:r>
              <a:endParaRPr lang="en-US" altLang="zh-CN" sz="2500" dirty="0">
                <a:solidFill>
                  <a:srgbClr val="FF0000"/>
                </a:solidFill>
                <a:latin typeface="楷体_GB2312" pitchFamily="49" charset="-122"/>
                <a:ea typeface="楷体_GB2312" pitchFamily="49" charset="-122"/>
              </a:endParaRPr>
            </a:p>
          </p:txBody>
        </p:sp>
        <p:sp>
          <p:nvSpPr>
            <p:cNvPr id="156694" name="Freeform 22"/>
            <p:cNvSpPr/>
            <p:nvPr/>
          </p:nvSpPr>
          <p:spPr bwMode="auto">
            <a:xfrm>
              <a:off x="1287" y="1410"/>
              <a:ext cx="160" cy="886"/>
            </a:xfrm>
            <a:custGeom>
              <a:avLst/>
              <a:gdLst>
                <a:gd name="T0" fmla="*/ 304 w 319"/>
                <a:gd name="T1" fmla="*/ 0 h 1771"/>
                <a:gd name="T2" fmla="*/ 266 w 319"/>
                <a:gd name="T3" fmla="*/ 7 h 1771"/>
                <a:gd name="T4" fmla="*/ 221 w 319"/>
                <a:gd name="T5" fmla="*/ 30 h 1771"/>
                <a:gd name="T6" fmla="*/ 176 w 319"/>
                <a:gd name="T7" fmla="*/ 75 h 1771"/>
                <a:gd name="T8" fmla="*/ 157 w 319"/>
                <a:gd name="T9" fmla="*/ 113 h 1771"/>
                <a:gd name="T10" fmla="*/ 149 w 319"/>
                <a:gd name="T11" fmla="*/ 150 h 1771"/>
                <a:gd name="T12" fmla="*/ 148 w 319"/>
                <a:gd name="T13" fmla="*/ 756 h 1771"/>
                <a:gd name="T14" fmla="*/ 148 w 319"/>
                <a:gd name="T15" fmla="*/ 762 h 1771"/>
                <a:gd name="T16" fmla="*/ 125 w 319"/>
                <a:gd name="T17" fmla="*/ 813 h 1771"/>
                <a:gd name="T18" fmla="*/ 111 w 319"/>
                <a:gd name="T19" fmla="*/ 827 h 1771"/>
                <a:gd name="T20" fmla="*/ 96 w 319"/>
                <a:gd name="T21" fmla="*/ 840 h 1771"/>
                <a:gd name="T22" fmla="*/ 43 w 319"/>
                <a:gd name="T23" fmla="*/ 863 h 1771"/>
                <a:gd name="T24" fmla="*/ 36 w 319"/>
                <a:gd name="T25" fmla="*/ 863 h 1771"/>
                <a:gd name="T26" fmla="*/ 13 w 319"/>
                <a:gd name="T27" fmla="*/ 865 h 1771"/>
                <a:gd name="T28" fmla="*/ 0 w 319"/>
                <a:gd name="T29" fmla="*/ 885 h 1771"/>
                <a:gd name="T30" fmla="*/ 13 w 319"/>
                <a:gd name="T31" fmla="*/ 904 h 1771"/>
                <a:gd name="T32" fmla="*/ 51 w 319"/>
                <a:gd name="T33" fmla="*/ 910 h 1771"/>
                <a:gd name="T34" fmla="*/ 57 w 319"/>
                <a:gd name="T35" fmla="*/ 911 h 1771"/>
                <a:gd name="T36" fmla="*/ 104 w 319"/>
                <a:gd name="T37" fmla="*/ 910 h 1771"/>
                <a:gd name="T38" fmla="*/ 130 w 319"/>
                <a:gd name="T39" fmla="*/ 964 h 1771"/>
                <a:gd name="T40" fmla="*/ 139 w 319"/>
                <a:gd name="T41" fmla="*/ 981 h 1771"/>
                <a:gd name="T42" fmla="*/ 167 w 319"/>
                <a:gd name="T43" fmla="*/ 1001 h 1771"/>
                <a:gd name="T44" fmla="*/ 149 w 319"/>
                <a:gd name="T45" fmla="*/ 1030 h 1771"/>
                <a:gd name="T46" fmla="*/ 152 w 319"/>
                <a:gd name="T47" fmla="*/ 1634 h 1771"/>
                <a:gd name="T48" fmla="*/ 162 w 319"/>
                <a:gd name="T49" fmla="*/ 1670 h 1771"/>
                <a:gd name="T50" fmla="*/ 181 w 319"/>
                <a:gd name="T51" fmla="*/ 1701 h 1771"/>
                <a:gd name="T52" fmla="*/ 227 w 319"/>
                <a:gd name="T53" fmla="*/ 1744 h 1771"/>
                <a:gd name="T54" fmla="*/ 280 w 319"/>
                <a:gd name="T55" fmla="*/ 1766 h 1771"/>
                <a:gd name="T56" fmla="*/ 319 w 319"/>
                <a:gd name="T57" fmla="*/ 1771 h 1771"/>
                <a:gd name="T58" fmla="*/ 289 w 319"/>
                <a:gd name="T59" fmla="*/ 1724 h 1771"/>
                <a:gd name="T60" fmla="*/ 283 w 319"/>
                <a:gd name="T61" fmla="*/ 1723 h 1771"/>
                <a:gd name="T62" fmla="*/ 235 w 319"/>
                <a:gd name="T63" fmla="*/ 1724 h 1771"/>
                <a:gd name="T64" fmla="*/ 210 w 319"/>
                <a:gd name="T65" fmla="*/ 1671 h 1771"/>
                <a:gd name="T66" fmla="*/ 206 w 319"/>
                <a:gd name="T67" fmla="*/ 1666 h 1771"/>
                <a:gd name="T68" fmla="*/ 191 w 319"/>
                <a:gd name="T69" fmla="*/ 1627 h 1771"/>
                <a:gd name="T70" fmla="*/ 191 w 319"/>
                <a:gd name="T71" fmla="*/ 1620 h 1771"/>
                <a:gd name="T72" fmla="*/ 190 w 319"/>
                <a:gd name="T73" fmla="*/ 1015 h 1771"/>
                <a:gd name="T74" fmla="*/ 182 w 319"/>
                <a:gd name="T75" fmla="*/ 979 h 1771"/>
                <a:gd name="T76" fmla="*/ 159 w 319"/>
                <a:gd name="T77" fmla="*/ 934 h 1771"/>
                <a:gd name="T78" fmla="*/ 113 w 319"/>
                <a:gd name="T79" fmla="*/ 890 h 1771"/>
                <a:gd name="T80" fmla="*/ 60 w 319"/>
                <a:gd name="T81" fmla="*/ 868 h 1771"/>
                <a:gd name="T82" fmla="*/ 21 w 319"/>
                <a:gd name="T83" fmla="*/ 864 h 1771"/>
                <a:gd name="T84" fmla="*/ 36 w 319"/>
                <a:gd name="T85" fmla="*/ 900 h 1771"/>
                <a:gd name="T86" fmla="*/ 39 w 319"/>
                <a:gd name="T87" fmla="*/ 877 h 1771"/>
                <a:gd name="T88" fmla="*/ 21 w 319"/>
                <a:gd name="T89" fmla="*/ 885 h 1771"/>
                <a:gd name="T90" fmla="*/ 51 w 319"/>
                <a:gd name="T91" fmla="*/ 903 h 1771"/>
                <a:gd name="T92" fmla="*/ 87 w 319"/>
                <a:gd name="T93" fmla="*/ 893 h 1771"/>
                <a:gd name="T94" fmla="*/ 140 w 319"/>
                <a:gd name="T95" fmla="*/ 857 h 1771"/>
                <a:gd name="T96" fmla="*/ 177 w 319"/>
                <a:gd name="T97" fmla="*/ 805 h 1771"/>
                <a:gd name="T98" fmla="*/ 187 w 319"/>
                <a:gd name="T99" fmla="*/ 770 h 1771"/>
                <a:gd name="T100" fmla="*/ 191 w 319"/>
                <a:gd name="T101" fmla="*/ 741 h 1771"/>
                <a:gd name="T102" fmla="*/ 193 w 319"/>
                <a:gd name="T103" fmla="*/ 135 h 1771"/>
                <a:gd name="T104" fmla="*/ 195 w 319"/>
                <a:gd name="T105" fmla="*/ 130 h 1771"/>
                <a:gd name="T106" fmla="*/ 213 w 319"/>
                <a:gd name="T107" fmla="*/ 92 h 1771"/>
                <a:gd name="T108" fmla="*/ 227 w 319"/>
                <a:gd name="T109" fmla="*/ 78 h 1771"/>
                <a:gd name="T110" fmla="*/ 244 w 319"/>
                <a:gd name="T111" fmla="*/ 65 h 1771"/>
                <a:gd name="T112" fmla="*/ 297 w 319"/>
                <a:gd name="T113" fmla="*/ 43 h 1771"/>
                <a:gd name="T114" fmla="*/ 304 w 319"/>
                <a:gd name="T115" fmla="*/ 43 h 1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9" h="1771">
                  <a:moveTo>
                    <a:pt x="319" y="43"/>
                  </a:moveTo>
                  <a:lnTo>
                    <a:pt x="319" y="0"/>
                  </a:lnTo>
                  <a:lnTo>
                    <a:pt x="304" y="0"/>
                  </a:lnTo>
                  <a:lnTo>
                    <a:pt x="289" y="2"/>
                  </a:lnTo>
                  <a:lnTo>
                    <a:pt x="280" y="3"/>
                  </a:lnTo>
                  <a:lnTo>
                    <a:pt x="266" y="7"/>
                  </a:lnTo>
                  <a:lnTo>
                    <a:pt x="253" y="13"/>
                  </a:lnTo>
                  <a:lnTo>
                    <a:pt x="227" y="26"/>
                  </a:lnTo>
                  <a:lnTo>
                    <a:pt x="221" y="30"/>
                  </a:lnTo>
                  <a:lnTo>
                    <a:pt x="198" y="48"/>
                  </a:lnTo>
                  <a:lnTo>
                    <a:pt x="181" y="69"/>
                  </a:lnTo>
                  <a:lnTo>
                    <a:pt x="176" y="75"/>
                  </a:lnTo>
                  <a:lnTo>
                    <a:pt x="168" y="87"/>
                  </a:lnTo>
                  <a:lnTo>
                    <a:pt x="162" y="100"/>
                  </a:lnTo>
                  <a:lnTo>
                    <a:pt x="157" y="113"/>
                  </a:lnTo>
                  <a:lnTo>
                    <a:pt x="153" y="126"/>
                  </a:lnTo>
                  <a:lnTo>
                    <a:pt x="152" y="135"/>
                  </a:lnTo>
                  <a:lnTo>
                    <a:pt x="149" y="150"/>
                  </a:lnTo>
                  <a:lnTo>
                    <a:pt x="149" y="164"/>
                  </a:lnTo>
                  <a:lnTo>
                    <a:pt x="149" y="741"/>
                  </a:lnTo>
                  <a:lnTo>
                    <a:pt x="148" y="756"/>
                  </a:lnTo>
                  <a:lnTo>
                    <a:pt x="145" y="770"/>
                  </a:lnTo>
                  <a:lnTo>
                    <a:pt x="167" y="770"/>
                  </a:lnTo>
                  <a:lnTo>
                    <a:pt x="148" y="762"/>
                  </a:lnTo>
                  <a:lnTo>
                    <a:pt x="144" y="775"/>
                  </a:lnTo>
                  <a:lnTo>
                    <a:pt x="139" y="788"/>
                  </a:lnTo>
                  <a:lnTo>
                    <a:pt x="125" y="813"/>
                  </a:lnTo>
                  <a:lnTo>
                    <a:pt x="144" y="822"/>
                  </a:lnTo>
                  <a:lnTo>
                    <a:pt x="130" y="807"/>
                  </a:lnTo>
                  <a:lnTo>
                    <a:pt x="111" y="827"/>
                  </a:lnTo>
                  <a:lnTo>
                    <a:pt x="90" y="846"/>
                  </a:lnTo>
                  <a:lnTo>
                    <a:pt x="104" y="860"/>
                  </a:lnTo>
                  <a:lnTo>
                    <a:pt x="96" y="840"/>
                  </a:lnTo>
                  <a:lnTo>
                    <a:pt x="71" y="854"/>
                  </a:lnTo>
                  <a:lnTo>
                    <a:pt x="57" y="859"/>
                  </a:lnTo>
                  <a:lnTo>
                    <a:pt x="43" y="863"/>
                  </a:lnTo>
                  <a:lnTo>
                    <a:pt x="51" y="882"/>
                  </a:lnTo>
                  <a:lnTo>
                    <a:pt x="51" y="860"/>
                  </a:lnTo>
                  <a:lnTo>
                    <a:pt x="36" y="863"/>
                  </a:lnTo>
                  <a:lnTo>
                    <a:pt x="21" y="864"/>
                  </a:lnTo>
                  <a:lnTo>
                    <a:pt x="21" y="864"/>
                  </a:lnTo>
                  <a:lnTo>
                    <a:pt x="13" y="865"/>
                  </a:lnTo>
                  <a:lnTo>
                    <a:pt x="5" y="869"/>
                  </a:lnTo>
                  <a:lnTo>
                    <a:pt x="2" y="877"/>
                  </a:lnTo>
                  <a:lnTo>
                    <a:pt x="0" y="885"/>
                  </a:lnTo>
                  <a:lnTo>
                    <a:pt x="2" y="893"/>
                  </a:lnTo>
                  <a:lnTo>
                    <a:pt x="5" y="900"/>
                  </a:lnTo>
                  <a:lnTo>
                    <a:pt x="13" y="904"/>
                  </a:lnTo>
                  <a:lnTo>
                    <a:pt x="21" y="907"/>
                  </a:lnTo>
                  <a:lnTo>
                    <a:pt x="36" y="907"/>
                  </a:lnTo>
                  <a:lnTo>
                    <a:pt x="51" y="910"/>
                  </a:lnTo>
                  <a:lnTo>
                    <a:pt x="51" y="887"/>
                  </a:lnTo>
                  <a:lnTo>
                    <a:pt x="43" y="907"/>
                  </a:lnTo>
                  <a:lnTo>
                    <a:pt x="57" y="911"/>
                  </a:lnTo>
                  <a:lnTo>
                    <a:pt x="71" y="916"/>
                  </a:lnTo>
                  <a:lnTo>
                    <a:pt x="96" y="929"/>
                  </a:lnTo>
                  <a:lnTo>
                    <a:pt x="104" y="910"/>
                  </a:lnTo>
                  <a:lnTo>
                    <a:pt x="90" y="925"/>
                  </a:lnTo>
                  <a:lnTo>
                    <a:pt x="111" y="942"/>
                  </a:lnTo>
                  <a:lnTo>
                    <a:pt x="130" y="964"/>
                  </a:lnTo>
                  <a:lnTo>
                    <a:pt x="144" y="949"/>
                  </a:lnTo>
                  <a:lnTo>
                    <a:pt x="125" y="958"/>
                  </a:lnTo>
                  <a:lnTo>
                    <a:pt x="139" y="981"/>
                  </a:lnTo>
                  <a:lnTo>
                    <a:pt x="144" y="996"/>
                  </a:lnTo>
                  <a:lnTo>
                    <a:pt x="148" y="1009"/>
                  </a:lnTo>
                  <a:lnTo>
                    <a:pt x="167" y="1001"/>
                  </a:lnTo>
                  <a:lnTo>
                    <a:pt x="145" y="1001"/>
                  </a:lnTo>
                  <a:lnTo>
                    <a:pt x="148" y="1015"/>
                  </a:lnTo>
                  <a:lnTo>
                    <a:pt x="149" y="1030"/>
                  </a:lnTo>
                  <a:lnTo>
                    <a:pt x="149" y="1606"/>
                  </a:lnTo>
                  <a:lnTo>
                    <a:pt x="149" y="1620"/>
                  </a:lnTo>
                  <a:lnTo>
                    <a:pt x="152" y="1634"/>
                  </a:lnTo>
                  <a:lnTo>
                    <a:pt x="153" y="1644"/>
                  </a:lnTo>
                  <a:lnTo>
                    <a:pt x="157" y="1657"/>
                  </a:lnTo>
                  <a:lnTo>
                    <a:pt x="162" y="1670"/>
                  </a:lnTo>
                  <a:lnTo>
                    <a:pt x="168" y="1683"/>
                  </a:lnTo>
                  <a:lnTo>
                    <a:pt x="176" y="1694"/>
                  </a:lnTo>
                  <a:lnTo>
                    <a:pt x="181" y="1701"/>
                  </a:lnTo>
                  <a:lnTo>
                    <a:pt x="198" y="1722"/>
                  </a:lnTo>
                  <a:lnTo>
                    <a:pt x="221" y="1740"/>
                  </a:lnTo>
                  <a:lnTo>
                    <a:pt x="227" y="1744"/>
                  </a:lnTo>
                  <a:lnTo>
                    <a:pt x="253" y="1757"/>
                  </a:lnTo>
                  <a:lnTo>
                    <a:pt x="266" y="1762"/>
                  </a:lnTo>
                  <a:lnTo>
                    <a:pt x="280" y="1766"/>
                  </a:lnTo>
                  <a:lnTo>
                    <a:pt x="289" y="1767"/>
                  </a:lnTo>
                  <a:lnTo>
                    <a:pt x="304" y="1770"/>
                  </a:lnTo>
                  <a:lnTo>
                    <a:pt x="319" y="1771"/>
                  </a:lnTo>
                  <a:lnTo>
                    <a:pt x="319" y="1728"/>
                  </a:lnTo>
                  <a:lnTo>
                    <a:pt x="304" y="1727"/>
                  </a:lnTo>
                  <a:lnTo>
                    <a:pt x="289" y="1724"/>
                  </a:lnTo>
                  <a:lnTo>
                    <a:pt x="289" y="1747"/>
                  </a:lnTo>
                  <a:lnTo>
                    <a:pt x="297" y="1727"/>
                  </a:lnTo>
                  <a:lnTo>
                    <a:pt x="283" y="1723"/>
                  </a:lnTo>
                  <a:lnTo>
                    <a:pt x="269" y="1718"/>
                  </a:lnTo>
                  <a:lnTo>
                    <a:pt x="244" y="1705"/>
                  </a:lnTo>
                  <a:lnTo>
                    <a:pt x="235" y="1724"/>
                  </a:lnTo>
                  <a:lnTo>
                    <a:pt x="250" y="1710"/>
                  </a:lnTo>
                  <a:lnTo>
                    <a:pt x="227" y="1692"/>
                  </a:lnTo>
                  <a:lnTo>
                    <a:pt x="210" y="1671"/>
                  </a:lnTo>
                  <a:lnTo>
                    <a:pt x="195" y="1687"/>
                  </a:lnTo>
                  <a:lnTo>
                    <a:pt x="213" y="1677"/>
                  </a:lnTo>
                  <a:lnTo>
                    <a:pt x="206" y="1666"/>
                  </a:lnTo>
                  <a:lnTo>
                    <a:pt x="200" y="1653"/>
                  </a:lnTo>
                  <a:lnTo>
                    <a:pt x="195" y="1640"/>
                  </a:lnTo>
                  <a:lnTo>
                    <a:pt x="191" y="1627"/>
                  </a:lnTo>
                  <a:lnTo>
                    <a:pt x="172" y="1634"/>
                  </a:lnTo>
                  <a:lnTo>
                    <a:pt x="193" y="1634"/>
                  </a:lnTo>
                  <a:lnTo>
                    <a:pt x="191" y="1620"/>
                  </a:lnTo>
                  <a:lnTo>
                    <a:pt x="191" y="1606"/>
                  </a:lnTo>
                  <a:lnTo>
                    <a:pt x="191" y="1030"/>
                  </a:lnTo>
                  <a:lnTo>
                    <a:pt x="190" y="1015"/>
                  </a:lnTo>
                  <a:lnTo>
                    <a:pt x="187" y="1001"/>
                  </a:lnTo>
                  <a:lnTo>
                    <a:pt x="186" y="992"/>
                  </a:lnTo>
                  <a:lnTo>
                    <a:pt x="182" y="979"/>
                  </a:lnTo>
                  <a:lnTo>
                    <a:pt x="177" y="964"/>
                  </a:lnTo>
                  <a:lnTo>
                    <a:pt x="163" y="941"/>
                  </a:lnTo>
                  <a:lnTo>
                    <a:pt x="159" y="934"/>
                  </a:lnTo>
                  <a:lnTo>
                    <a:pt x="140" y="912"/>
                  </a:lnTo>
                  <a:lnTo>
                    <a:pt x="119" y="895"/>
                  </a:lnTo>
                  <a:lnTo>
                    <a:pt x="113" y="890"/>
                  </a:lnTo>
                  <a:lnTo>
                    <a:pt x="87" y="877"/>
                  </a:lnTo>
                  <a:lnTo>
                    <a:pt x="73" y="872"/>
                  </a:lnTo>
                  <a:lnTo>
                    <a:pt x="60" y="868"/>
                  </a:lnTo>
                  <a:lnTo>
                    <a:pt x="51" y="867"/>
                  </a:lnTo>
                  <a:lnTo>
                    <a:pt x="36" y="864"/>
                  </a:lnTo>
                  <a:lnTo>
                    <a:pt x="21" y="864"/>
                  </a:lnTo>
                  <a:lnTo>
                    <a:pt x="21" y="906"/>
                  </a:lnTo>
                  <a:lnTo>
                    <a:pt x="28" y="904"/>
                  </a:lnTo>
                  <a:lnTo>
                    <a:pt x="36" y="900"/>
                  </a:lnTo>
                  <a:lnTo>
                    <a:pt x="39" y="893"/>
                  </a:lnTo>
                  <a:lnTo>
                    <a:pt x="41" y="885"/>
                  </a:lnTo>
                  <a:lnTo>
                    <a:pt x="39" y="877"/>
                  </a:lnTo>
                  <a:lnTo>
                    <a:pt x="36" y="869"/>
                  </a:lnTo>
                  <a:lnTo>
                    <a:pt x="28" y="865"/>
                  </a:lnTo>
                  <a:lnTo>
                    <a:pt x="21" y="885"/>
                  </a:lnTo>
                  <a:lnTo>
                    <a:pt x="21" y="907"/>
                  </a:lnTo>
                  <a:lnTo>
                    <a:pt x="36" y="906"/>
                  </a:lnTo>
                  <a:lnTo>
                    <a:pt x="51" y="903"/>
                  </a:lnTo>
                  <a:lnTo>
                    <a:pt x="60" y="902"/>
                  </a:lnTo>
                  <a:lnTo>
                    <a:pt x="73" y="898"/>
                  </a:lnTo>
                  <a:lnTo>
                    <a:pt x="87" y="893"/>
                  </a:lnTo>
                  <a:lnTo>
                    <a:pt x="113" y="880"/>
                  </a:lnTo>
                  <a:lnTo>
                    <a:pt x="119" y="876"/>
                  </a:lnTo>
                  <a:lnTo>
                    <a:pt x="140" y="857"/>
                  </a:lnTo>
                  <a:lnTo>
                    <a:pt x="159" y="837"/>
                  </a:lnTo>
                  <a:lnTo>
                    <a:pt x="163" y="830"/>
                  </a:lnTo>
                  <a:lnTo>
                    <a:pt x="177" y="805"/>
                  </a:lnTo>
                  <a:lnTo>
                    <a:pt x="182" y="792"/>
                  </a:lnTo>
                  <a:lnTo>
                    <a:pt x="186" y="779"/>
                  </a:lnTo>
                  <a:lnTo>
                    <a:pt x="187" y="770"/>
                  </a:lnTo>
                  <a:lnTo>
                    <a:pt x="187" y="770"/>
                  </a:lnTo>
                  <a:lnTo>
                    <a:pt x="190" y="756"/>
                  </a:lnTo>
                  <a:lnTo>
                    <a:pt x="191" y="741"/>
                  </a:lnTo>
                  <a:lnTo>
                    <a:pt x="191" y="164"/>
                  </a:lnTo>
                  <a:lnTo>
                    <a:pt x="191" y="150"/>
                  </a:lnTo>
                  <a:lnTo>
                    <a:pt x="193" y="135"/>
                  </a:lnTo>
                  <a:lnTo>
                    <a:pt x="172" y="135"/>
                  </a:lnTo>
                  <a:lnTo>
                    <a:pt x="191" y="143"/>
                  </a:lnTo>
                  <a:lnTo>
                    <a:pt x="195" y="130"/>
                  </a:lnTo>
                  <a:lnTo>
                    <a:pt x="200" y="117"/>
                  </a:lnTo>
                  <a:lnTo>
                    <a:pt x="206" y="104"/>
                  </a:lnTo>
                  <a:lnTo>
                    <a:pt x="213" y="92"/>
                  </a:lnTo>
                  <a:lnTo>
                    <a:pt x="195" y="83"/>
                  </a:lnTo>
                  <a:lnTo>
                    <a:pt x="210" y="99"/>
                  </a:lnTo>
                  <a:lnTo>
                    <a:pt x="227" y="78"/>
                  </a:lnTo>
                  <a:lnTo>
                    <a:pt x="250" y="60"/>
                  </a:lnTo>
                  <a:lnTo>
                    <a:pt x="235" y="45"/>
                  </a:lnTo>
                  <a:lnTo>
                    <a:pt x="244" y="65"/>
                  </a:lnTo>
                  <a:lnTo>
                    <a:pt x="269" y="52"/>
                  </a:lnTo>
                  <a:lnTo>
                    <a:pt x="283" y="47"/>
                  </a:lnTo>
                  <a:lnTo>
                    <a:pt x="297" y="43"/>
                  </a:lnTo>
                  <a:lnTo>
                    <a:pt x="289" y="23"/>
                  </a:lnTo>
                  <a:lnTo>
                    <a:pt x="289" y="45"/>
                  </a:lnTo>
                  <a:lnTo>
                    <a:pt x="304" y="43"/>
                  </a:lnTo>
                  <a:lnTo>
                    <a:pt x="319" y="4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6695" name="Rectangle 23"/>
            <p:cNvSpPr>
              <a:spLocks noChangeArrowheads="1"/>
            </p:cNvSpPr>
            <p:nvPr/>
          </p:nvSpPr>
          <p:spPr bwMode="auto">
            <a:xfrm>
              <a:off x="1526" y="1320"/>
              <a:ext cx="1014" cy="1077"/>
            </a:xfrm>
            <a:prstGeom prst="rect">
              <a:avLst/>
            </a:prstGeom>
            <a:solidFill>
              <a:srgbClr val="FFFFFF"/>
            </a:solidFill>
            <a:ln w="33338">
              <a:solidFill>
                <a:srgbClr val="FFFFFF"/>
              </a:solidFill>
              <a:miter lim="800000"/>
            </a:ln>
          </p:spPr>
          <p:txBody>
            <a:bodyPr/>
            <a:lstStyle/>
            <a:p>
              <a:endParaRPr lang="zh-CN" altLang="en-US"/>
            </a:p>
          </p:txBody>
        </p:sp>
        <p:sp>
          <p:nvSpPr>
            <p:cNvPr id="156696" name="Rectangle 24"/>
            <p:cNvSpPr>
              <a:spLocks noChangeArrowheads="1"/>
            </p:cNvSpPr>
            <p:nvPr/>
          </p:nvSpPr>
          <p:spPr bwMode="auto">
            <a:xfrm>
              <a:off x="1536" y="1339"/>
              <a:ext cx="4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[SI ]</a:t>
              </a:r>
              <a:endParaRPr lang="en-US" altLang="zh-CN"/>
            </a:p>
          </p:txBody>
        </p:sp>
        <p:sp>
          <p:nvSpPr>
            <p:cNvPr id="156697" name="Rectangle 25"/>
            <p:cNvSpPr>
              <a:spLocks noChangeArrowheads="1"/>
            </p:cNvSpPr>
            <p:nvPr/>
          </p:nvSpPr>
          <p:spPr bwMode="auto">
            <a:xfrm>
              <a:off x="1536" y="1564"/>
              <a:ext cx="47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[DI ]</a:t>
              </a:r>
              <a:endParaRPr lang="en-US" altLang="zh-CN"/>
            </a:p>
          </p:txBody>
        </p:sp>
        <p:sp>
          <p:nvSpPr>
            <p:cNvPr id="156698" name="Rectangle 26"/>
            <p:cNvSpPr>
              <a:spLocks noChangeArrowheads="1"/>
            </p:cNvSpPr>
            <p:nvPr/>
          </p:nvSpPr>
          <p:spPr bwMode="auto">
            <a:xfrm>
              <a:off x="1536" y="1789"/>
              <a:ext cx="52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[BX ]</a:t>
              </a:r>
              <a:endParaRPr lang="en-US" altLang="zh-CN"/>
            </a:p>
          </p:txBody>
        </p:sp>
        <p:sp>
          <p:nvSpPr>
            <p:cNvPr id="156699" name="Rectangle 27"/>
            <p:cNvSpPr>
              <a:spLocks noChangeArrowheads="1"/>
            </p:cNvSpPr>
            <p:nvPr/>
          </p:nvSpPr>
          <p:spPr bwMode="auto">
            <a:xfrm>
              <a:off x="1536" y="2013"/>
              <a:ext cx="5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[BP ]</a:t>
              </a:r>
              <a:endParaRPr lang="en-US" altLang="zh-CN"/>
            </a:p>
          </p:txBody>
        </p:sp>
        <p:sp>
          <p:nvSpPr>
            <p:cNvPr id="156700" name="Rectangle 28"/>
            <p:cNvSpPr>
              <a:spLocks noChangeArrowheads="1"/>
            </p:cNvSpPr>
            <p:nvPr/>
          </p:nvSpPr>
          <p:spPr bwMode="auto">
            <a:xfrm>
              <a:off x="2763" y="2934"/>
              <a:ext cx="1511" cy="291"/>
            </a:xfrm>
            <a:prstGeom prst="rect">
              <a:avLst/>
            </a:prstGeom>
            <a:solidFill>
              <a:srgbClr val="FFFFFF"/>
            </a:solidFill>
            <a:ln w="33338">
              <a:solidFill>
                <a:srgbClr val="FFFFFF"/>
              </a:solidFill>
              <a:miter lim="800000"/>
            </a:ln>
          </p:spPr>
          <p:txBody>
            <a:bodyPr/>
            <a:lstStyle/>
            <a:p>
              <a:endParaRPr lang="zh-CN" altLang="en-US"/>
            </a:p>
          </p:txBody>
        </p:sp>
        <p:sp>
          <p:nvSpPr>
            <p:cNvPr id="156701" name="Rectangle 29"/>
            <p:cNvSpPr>
              <a:spLocks noChangeArrowheads="1"/>
            </p:cNvSpPr>
            <p:nvPr/>
          </p:nvSpPr>
          <p:spPr bwMode="auto">
            <a:xfrm>
              <a:off x="2744" y="2960"/>
              <a:ext cx="14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dirty="0" err="1">
                  <a:solidFill>
                    <a:srgbClr val="FF0000"/>
                  </a:solidFill>
                  <a:latin typeface="楷体_GB2312" pitchFamily="49" charset="-122"/>
                  <a:ea typeface="楷体_GB2312" pitchFamily="49" charset="-122"/>
                </a:rPr>
                <a:t>相对基址加变址</a:t>
              </a:r>
              <a:endParaRPr lang="en-US" altLang="zh-CN" sz="2500" dirty="0">
                <a:solidFill>
                  <a:srgbClr val="FF0000"/>
                </a:solidFill>
                <a:latin typeface="楷体_GB2312" pitchFamily="49" charset="-122"/>
                <a:ea typeface="楷体_GB2312" pitchFamily="49" charset="-122"/>
              </a:endParaRPr>
            </a:p>
          </p:txBody>
        </p:sp>
        <p:sp>
          <p:nvSpPr>
            <p:cNvPr id="156702" name="Freeform 30"/>
            <p:cNvSpPr/>
            <p:nvPr/>
          </p:nvSpPr>
          <p:spPr bwMode="auto">
            <a:xfrm>
              <a:off x="4178" y="2617"/>
              <a:ext cx="140" cy="887"/>
            </a:xfrm>
            <a:custGeom>
              <a:avLst/>
              <a:gdLst>
                <a:gd name="T0" fmla="*/ 267 w 279"/>
                <a:gd name="T1" fmla="*/ 0 h 1773"/>
                <a:gd name="T2" fmla="*/ 232 w 279"/>
                <a:gd name="T3" fmla="*/ 8 h 1773"/>
                <a:gd name="T4" fmla="*/ 193 w 279"/>
                <a:gd name="T5" fmla="*/ 30 h 1773"/>
                <a:gd name="T6" fmla="*/ 154 w 279"/>
                <a:gd name="T7" fmla="*/ 76 h 1773"/>
                <a:gd name="T8" fmla="*/ 133 w 279"/>
                <a:gd name="T9" fmla="*/ 136 h 1773"/>
                <a:gd name="T10" fmla="*/ 130 w 279"/>
                <a:gd name="T11" fmla="*/ 742 h 1773"/>
                <a:gd name="T12" fmla="*/ 148 w 279"/>
                <a:gd name="T13" fmla="*/ 771 h 1773"/>
                <a:gd name="T14" fmla="*/ 109 w 279"/>
                <a:gd name="T15" fmla="*/ 814 h 1773"/>
                <a:gd name="T16" fmla="*/ 98 w 279"/>
                <a:gd name="T17" fmla="*/ 828 h 1773"/>
                <a:gd name="T18" fmla="*/ 85 w 279"/>
                <a:gd name="T19" fmla="*/ 841 h 1773"/>
                <a:gd name="T20" fmla="*/ 38 w 279"/>
                <a:gd name="T21" fmla="*/ 863 h 1773"/>
                <a:gd name="T22" fmla="*/ 34 w 279"/>
                <a:gd name="T23" fmla="*/ 863 h 1773"/>
                <a:gd name="T24" fmla="*/ 13 w 279"/>
                <a:gd name="T25" fmla="*/ 866 h 1773"/>
                <a:gd name="T26" fmla="*/ 0 w 279"/>
                <a:gd name="T27" fmla="*/ 885 h 1773"/>
                <a:gd name="T28" fmla="*/ 13 w 279"/>
                <a:gd name="T29" fmla="*/ 905 h 1773"/>
                <a:gd name="T30" fmla="*/ 47 w 279"/>
                <a:gd name="T31" fmla="*/ 910 h 1773"/>
                <a:gd name="T32" fmla="*/ 51 w 279"/>
                <a:gd name="T33" fmla="*/ 911 h 1773"/>
                <a:gd name="T34" fmla="*/ 94 w 279"/>
                <a:gd name="T35" fmla="*/ 910 h 1773"/>
                <a:gd name="T36" fmla="*/ 114 w 279"/>
                <a:gd name="T37" fmla="*/ 965 h 1773"/>
                <a:gd name="T38" fmla="*/ 121 w 279"/>
                <a:gd name="T39" fmla="*/ 982 h 1773"/>
                <a:gd name="T40" fmla="*/ 127 w 279"/>
                <a:gd name="T41" fmla="*/ 1001 h 1773"/>
                <a:gd name="T42" fmla="*/ 130 w 279"/>
                <a:gd name="T43" fmla="*/ 1606 h 1773"/>
                <a:gd name="T44" fmla="*/ 134 w 279"/>
                <a:gd name="T45" fmla="*/ 1644 h 1773"/>
                <a:gd name="T46" fmla="*/ 158 w 279"/>
                <a:gd name="T47" fmla="*/ 1701 h 1773"/>
                <a:gd name="T48" fmla="*/ 200 w 279"/>
                <a:gd name="T49" fmla="*/ 1746 h 1773"/>
                <a:gd name="T50" fmla="*/ 245 w 279"/>
                <a:gd name="T51" fmla="*/ 1768 h 1773"/>
                <a:gd name="T52" fmla="*/ 279 w 279"/>
                <a:gd name="T53" fmla="*/ 1773 h 1773"/>
                <a:gd name="T54" fmla="*/ 254 w 279"/>
                <a:gd name="T55" fmla="*/ 1726 h 1773"/>
                <a:gd name="T56" fmla="*/ 249 w 279"/>
                <a:gd name="T57" fmla="*/ 1725 h 1773"/>
                <a:gd name="T58" fmla="*/ 207 w 279"/>
                <a:gd name="T59" fmla="*/ 1726 h 1773"/>
                <a:gd name="T60" fmla="*/ 187 w 279"/>
                <a:gd name="T61" fmla="*/ 1671 h 1773"/>
                <a:gd name="T62" fmla="*/ 179 w 279"/>
                <a:gd name="T63" fmla="*/ 1655 h 1773"/>
                <a:gd name="T64" fmla="*/ 174 w 279"/>
                <a:gd name="T65" fmla="*/ 1635 h 1773"/>
                <a:gd name="T66" fmla="*/ 172 w 279"/>
                <a:gd name="T67" fmla="*/ 1030 h 1773"/>
                <a:gd name="T68" fmla="*/ 167 w 279"/>
                <a:gd name="T69" fmla="*/ 992 h 1773"/>
                <a:gd name="T70" fmla="*/ 143 w 279"/>
                <a:gd name="T71" fmla="*/ 935 h 1773"/>
                <a:gd name="T72" fmla="*/ 101 w 279"/>
                <a:gd name="T73" fmla="*/ 891 h 1773"/>
                <a:gd name="T74" fmla="*/ 55 w 279"/>
                <a:gd name="T75" fmla="*/ 868 h 1773"/>
                <a:gd name="T76" fmla="*/ 21 w 279"/>
                <a:gd name="T77" fmla="*/ 864 h 1773"/>
                <a:gd name="T78" fmla="*/ 36 w 279"/>
                <a:gd name="T79" fmla="*/ 901 h 1773"/>
                <a:gd name="T80" fmla="*/ 40 w 279"/>
                <a:gd name="T81" fmla="*/ 877 h 1773"/>
                <a:gd name="T82" fmla="*/ 21 w 279"/>
                <a:gd name="T83" fmla="*/ 885 h 1773"/>
                <a:gd name="T84" fmla="*/ 47 w 279"/>
                <a:gd name="T85" fmla="*/ 904 h 1773"/>
                <a:gd name="T86" fmla="*/ 80 w 279"/>
                <a:gd name="T87" fmla="*/ 893 h 1773"/>
                <a:gd name="T88" fmla="*/ 127 w 279"/>
                <a:gd name="T89" fmla="*/ 858 h 1773"/>
                <a:gd name="T90" fmla="*/ 159 w 279"/>
                <a:gd name="T91" fmla="*/ 806 h 1773"/>
                <a:gd name="T92" fmla="*/ 168 w 279"/>
                <a:gd name="T93" fmla="*/ 771 h 1773"/>
                <a:gd name="T94" fmla="*/ 172 w 279"/>
                <a:gd name="T95" fmla="*/ 166 h 1773"/>
                <a:gd name="T96" fmla="*/ 153 w 279"/>
                <a:gd name="T97" fmla="*/ 136 h 1773"/>
                <a:gd name="T98" fmla="*/ 192 w 279"/>
                <a:gd name="T99" fmla="*/ 93 h 1773"/>
                <a:gd name="T100" fmla="*/ 203 w 279"/>
                <a:gd name="T101" fmla="*/ 78 h 1773"/>
                <a:gd name="T102" fmla="*/ 216 w 279"/>
                <a:gd name="T103" fmla="*/ 65 h 1773"/>
                <a:gd name="T104" fmla="*/ 261 w 279"/>
                <a:gd name="T105" fmla="*/ 43 h 1773"/>
                <a:gd name="T106" fmla="*/ 267 w 279"/>
                <a:gd name="T107" fmla="*/ 43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9" h="1773">
                  <a:moveTo>
                    <a:pt x="279" y="43"/>
                  </a:moveTo>
                  <a:lnTo>
                    <a:pt x="279" y="0"/>
                  </a:lnTo>
                  <a:lnTo>
                    <a:pt x="267" y="0"/>
                  </a:lnTo>
                  <a:lnTo>
                    <a:pt x="254" y="3"/>
                  </a:lnTo>
                  <a:lnTo>
                    <a:pt x="245" y="4"/>
                  </a:lnTo>
                  <a:lnTo>
                    <a:pt x="232" y="8"/>
                  </a:lnTo>
                  <a:lnTo>
                    <a:pt x="221" y="13"/>
                  </a:lnTo>
                  <a:lnTo>
                    <a:pt x="200" y="26"/>
                  </a:lnTo>
                  <a:lnTo>
                    <a:pt x="193" y="30"/>
                  </a:lnTo>
                  <a:lnTo>
                    <a:pt x="174" y="48"/>
                  </a:lnTo>
                  <a:lnTo>
                    <a:pt x="158" y="69"/>
                  </a:lnTo>
                  <a:lnTo>
                    <a:pt x="154" y="76"/>
                  </a:lnTo>
                  <a:lnTo>
                    <a:pt x="142" y="100"/>
                  </a:lnTo>
                  <a:lnTo>
                    <a:pt x="134" y="128"/>
                  </a:lnTo>
                  <a:lnTo>
                    <a:pt x="133" y="136"/>
                  </a:lnTo>
                  <a:lnTo>
                    <a:pt x="130" y="151"/>
                  </a:lnTo>
                  <a:lnTo>
                    <a:pt x="130" y="166"/>
                  </a:lnTo>
                  <a:lnTo>
                    <a:pt x="130" y="742"/>
                  </a:lnTo>
                  <a:lnTo>
                    <a:pt x="129" y="756"/>
                  </a:lnTo>
                  <a:lnTo>
                    <a:pt x="127" y="771"/>
                  </a:lnTo>
                  <a:lnTo>
                    <a:pt x="148" y="771"/>
                  </a:lnTo>
                  <a:lnTo>
                    <a:pt x="129" y="763"/>
                  </a:lnTo>
                  <a:lnTo>
                    <a:pt x="121" y="789"/>
                  </a:lnTo>
                  <a:lnTo>
                    <a:pt x="109" y="814"/>
                  </a:lnTo>
                  <a:lnTo>
                    <a:pt x="128" y="823"/>
                  </a:lnTo>
                  <a:lnTo>
                    <a:pt x="114" y="807"/>
                  </a:lnTo>
                  <a:lnTo>
                    <a:pt x="98" y="828"/>
                  </a:lnTo>
                  <a:lnTo>
                    <a:pt x="79" y="846"/>
                  </a:lnTo>
                  <a:lnTo>
                    <a:pt x="94" y="861"/>
                  </a:lnTo>
                  <a:lnTo>
                    <a:pt x="85" y="841"/>
                  </a:lnTo>
                  <a:lnTo>
                    <a:pt x="63" y="854"/>
                  </a:lnTo>
                  <a:lnTo>
                    <a:pt x="51" y="859"/>
                  </a:lnTo>
                  <a:lnTo>
                    <a:pt x="38" y="863"/>
                  </a:lnTo>
                  <a:lnTo>
                    <a:pt x="47" y="883"/>
                  </a:lnTo>
                  <a:lnTo>
                    <a:pt x="47" y="861"/>
                  </a:lnTo>
                  <a:lnTo>
                    <a:pt x="34" y="863"/>
                  </a:lnTo>
                  <a:lnTo>
                    <a:pt x="21" y="864"/>
                  </a:lnTo>
                  <a:lnTo>
                    <a:pt x="21" y="864"/>
                  </a:lnTo>
                  <a:lnTo>
                    <a:pt x="13" y="866"/>
                  </a:lnTo>
                  <a:lnTo>
                    <a:pt x="5" y="870"/>
                  </a:lnTo>
                  <a:lnTo>
                    <a:pt x="2" y="877"/>
                  </a:lnTo>
                  <a:lnTo>
                    <a:pt x="0" y="885"/>
                  </a:lnTo>
                  <a:lnTo>
                    <a:pt x="2" y="893"/>
                  </a:lnTo>
                  <a:lnTo>
                    <a:pt x="5" y="901"/>
                  </a:lnTo>
                  <a:lnTo>
                    <a:pt x="13" y="905"/>
                  </a:lnTo>
                  <a:lnTo>
                    <a:pt x="21" y="907"/>
                  </a:lnTo>
                  <a:lnTo>
                    <a:pt x="34" y="907"/>
                  </a:lnTo>
                  <a:lnTo>
                    <a:pt x="47" y="910"/>
                  </a:lnTo>
                  <a:lnTo>
                    <a:pt x="47" y="888"/>
                  </a:lnTo>
                  <a:lnTo>
                    <a:pt x="38" y="907"/>
                  </a:lnTo>
                  <a:lnTo>
                    <a:pt x="51" y="911"/>
                  </a:lnTo>
                  <a:lnTo>
                    <a:pt x="63" y="917"/>
                  </a:lnTo>
                  <a:lnTo>
                    <a:pt x="85" y="930"/>
                  </a:lnTo>
                  <a:lnTo>
                    <a:pt x="94" y="910"/>
                  </a:lnTo>
                  <a:lnTo>
                    <a:pt x="79" y="926"/>
                  </a:lnTo>
                  <a:lnTo>
                    <a:pt x="98" y="943"/>
                  </a:lnTo>
                  <a:lnTo>
                    <a:pt x="114" y="965"/>
                  </a:lnTo>
                  <a:lnTo>
                    <a:pt x="128" y="949"/>
                  </a:lnTo>
                  <a:lnTo>
                    <a:pt x="109" y="958"/>
                  </a:lnTo>
                  <a:lnTo>
                    <a:pt x="121" y="982"/>
                  </a:lnTo>
                  <a:lnTo>
                    <a:pt x="129" y="1009"/>
                  </a:lnTo>
                  <a:lnTo>
                    <a:pt x="148" y="1001"/>
                  </a:lnTo>
                  <a:lnTo>
                    <a:pt x="127" y="1001"/>
                  </a:lnTo>
                  <a:lnTo>
                    <a:pt x="129" y="1016"/>
                  </a:lnTo>
                  <a:lnTo>
                    <a:pt x="130" y="1030"/>
                  </a:lnTo>
                  <a:lnTo>
                    <a:pt x="130" y="1606"/>
                  </a:lnTo>
                  <a:lnTo>
                    <a:pt x="130" y="1621"/>
                  </a:lnTo>
                  <a:lnTo>
                    <a:pt x="133" y="1635"/>
                  </a:lnTo>
                  <a:lnTo>
                    <a:pt x="134" y="1644"/>
                  </a:lnTo>
                  <a:lnTo>
                    <a:pt x="142" y="1671"/>
                  </a:lnTo>
                  <a:lnTo>
                    <a:pt x="154" y="1695"/>
                  </a:lnTo>
                  <a:lnTo>
                    <a:pt x="158" y="1701"/>
                  </a:lnTo>
                  <a:lnTo>
                    <a:pt x="174" y="1724"/>
                  </a:lnTo>
                  <a:lnTo>
                    <a:pt x="193" y="1741"/>
                  </a:lnTo>
                  <a:lnTo>
                    <a:pt x="200" y="1746"/>
                  </a:lnTo>
                  <a:lnTo>
                    <a:pt x="221" y="1759"/>
                  </a:lnTo>
                  <a:lnTo>
                    <a:pt x="232" y="1764"/>
                  </a:lnTo>
                  <a:lnTo>
                    <a:pt x="245" y="1768"/>
                  </a:lnTo>
                  <a:lnTo>
                    <a:pt x="254" y="1769"/>
                  </a:lnTo>
                  <a:lnTo>
                    <a:pt x="267" y="1772"/>
                  </a:lnTo>
                  <a:lnTo>
                    <a:pt x="279" y="1773"/>
                  </a:lnTo>
                  <a:lnTo>
                    <a:pt x="279" y="1730"/>
                  </a:lnTo>
                  <a:lnTo>
                    <a:pt x="267" y="1729"/>
                  </a:lnTo>
                  <a:lnTo>
                    <a:pt x="254" y="1726"/>
                  </a:lnTo>
                  <a:lnTo>
                    <a:pt x="254" y="1748"/>
                  </a:lnTo>
                  <a:lnTo>
                    <a:pt x="261" y="1729"/>
                  </a:lnTo>
                  <a:lnTo>
                    <a:pt x="249" y="1725"/>
                  </a:lnTo>
                  <a:lnTo>
                    <a:pt x="237" y="1720"/>
                  </a:lnTo>
                  <a:lnTo>
                    <a:pt x="216" y="1707"/>
                  </a:lnTo>
                  <a:lnTo>
                    <a:pt x="207" y="1726"/>
                  </a:lnTo>
                  <a:lnTo>
                    <a:pt x="222" y="1711"/>
                  </a:lnTo>
                  <a:lnTo>
                    <a:pt x="203" y="1694"/>
                  </a:lnTo>
                  <a:lnTo>
                    <a:pt x="187" y="1671"/>
                  </a:lnTo>
                  <a:lnTo>
                    <a:pt x="173" y="1687"/>
                  </a:lnTo>
                  <a:lnTo>
                    <a:pt x="192" y="1678"/>
                  </a:lnTo>
                  <a:lnTo>
                    <a:pt x="179" y="1655"/>
                  </a:lnTo>
                  <a:lnTo>
                    <a:pt x="172" y="1627"/>
                  </a:lnTo>
                  <a:lnTo>
                    <a:pt x="153" y="1635"/>
                  </a:lnTo>
                  <a:lnTo>
                    <a:pt x="174" y="1635"/>
                  </a:lnTo>
                  <a:lnTo>
                    <a:pt x="172" y="1621"/>
                  </a:lnTo>
                  <a:lnTo>
                    <a:pt x="172" y="1606"/>
                  </a:lnTo>
                  <a:lnTo>
                    <a:pt x="172" y="1030"/>
                  </a:lnTo>
                  <a:lnTo>
                    <a:pt x="171" y="1016"/>
                  </a:lnTo>
                  <a:lnTo>
                    <a:pt x="168" y="1001"/>
                  </a:lnTo>
                  <a:lnTo>
                    <a:pt x="167" y="992"/>
                  </a:lnTo>
                  <a:lnTo>
                    <a:pt x="159" y="965"/>
                  </a:lnTo>
                  <a:lnTo>
                    <a:pt x="147" y="941"/>
                  </a:lnTo>
                  <a:lnTo>
                    <a:pt x="143" y="935"/>
                  </a:lnTo>
                  <a:lnTo>
                    <a:pt x="127" y="913"/>
                  </a:lnTo>
                  <a:lnTo>
                    <a:pt x="108" y="896"/>
                  </a:lnTo>
                  <a:lnTo>
                    <a:pt x="101" y="891"/>
                  </a:lnTo>
                  <a:lnTo>
                    <a:pt x="80" y="877"/>
                  </a:lnTo>
                  <a:lnTo>
                    <a:pt x="67" y="872"/>
                  </a:lnTo>
                  <a:lnTo>
                    <a:pt x="55" y="868"/>
                  </a:lnTo>
                  <a:lnTo>
                    <a:pt x="47" y="867"/>
                  </a:lnTo>
                  <a:lnTo>
                    <a:pt x="34" y="864"/>
                  </a:lnTo>
                  <a:lnTo>
                    <a:pt x="21" y="864"/>
                  </a:lnTo>
                  <a:lnTo>
                    <a:pt x="21" y="906"/>
                  </a:lnTo>
                  <a:lnTo>
                    <a:pt x="28" y="905"/>
                  </a:lnTo>
                  <a:lnTo>
                    <a:pt x="36" y="901"/>
                  </a:lnTo>
                  <a:lnTo>
                    <a:pt x="40" y="893"/>
                  </a:lnTo>
                  <a:lnTo>
                    <a:pt x="41" y="885"/>
                  </a:lnTo>
                  <a:lnTo>
                    <a:pt x="40" y="877"/>
                  </a:lnTo>
                  <a:lnTo>
                    <a:pt x="36" y="870"/>
                  </a:lnTo>
                  <a:lnTo>
                    <a:pt x="28" y="866"/>
                  </a:lnTo>
                  <a:lnTo>
                    <a:pt x="21" y="885"/>
                  </a:lnTo>
                  <a:lnTo>
                    <a:pt x="21" y="907"/>
                  </a:lnTo>
                  <a:lnTo>
                    <a:pt x="34" y="906"/>
                  </a:lnTo>
                  <a:lnTo>
                    <a:pt x="47" y="904"/>
                  </a:lnTo>
                  <a:lnTo>
                    <a:pt x="55" y="902"/>
                  </a:lnTo>
                  <a:lnTo>
                    <a:pt x="67" y="898"/>
                  </a:lnTo>
                  <a:lnTo>
                    <a:pt x="80" y="893"/>
                  </a:lnTo>
                  <a:lnTo>
                    <a:pt x="101" y="880"/>
                  </a:lnTo>
                  <a:lnTo>
                    <a:pt x="108" y="876"/>
                  </a:lnTo>
                  <a:lnTo>
                    <a:pt x="127" y="858"/>
                  </a:lnTo>
                  <a:lnTo>
                    <a:pt x="143" y="837"/>
                  </a:lnTo>
                  <a:lnTo>
                    <a:pt x="147" y="831"/>
                  </a:lnTo>
                  <a:lnTo>
                    <a:pt x="159" y="806"/>
                  </a:lnTo>
                  <a:lnTo>
                    <a:pt x="167" y="780"/>
                  </a:lnTo>
                  <a:lnTo>
                    <a:pt x="168" y="771"/>
                  </a:lnTo>
                  <a:lnTo>
                    <a:pt x="168" y="771"/>
                  </a:lnTo>
                  <a:lnTo>
                    <a:pt x="171" y="756"/>
                  </a:lnTo>
                  <a:lnTo>
                    <a:pt x="172" y="742"/>
                  </a:lnTo>
                  <a:lnTo>
                    <a:pt x="172" y="166"/>
                  </a:lnTo>
                  <a:lnTo>
                    <a:pt x="172" y="151"/>
                  </a:lnTo>
                  <a:lnTo>
                    <a:pt x="174" y="136"/>
                  </a:lnTo>
                  <a:lnTo>
                    <a:pt x="153" y="136"/>
                  </a:lnTo>
                  <a:lnTo>
                    <a:pt x="172" y="145"/>
                  </a:lnTo>
                  <a:lnTo>
                    <a:pt x="179" y="117"/>
                  </a:lnTo>
                  <a:lnTo>
                    <a:pt x="192" y="93"/>
                  </a:lnTo>
                  <a:lnTo>
                    <a:pt x="173" y="85"/>
                  </a:lnTo>
                  <a:lnTo>
                    <a:pt x="187" y="99"/>
                  </a:lnTo>
                  <a:lnTo>
                    <a:pt x="203" y="78"/>
                  </a:lnTo>
                  <a:lnTo>
                    <a:pt x="222" y="60"/>
                  </a:lnTo>
                  <a:lnTo>
                    <a:pt x="207" y="46"/>
                  </a:lnTo>
                  <a:lnTo>
                    <a:pt x="216" y="65"/>
                  </a:lnTo>
                  <a:lnTo>
                    <a:pt x="237" y="52"/>
                  </a:lnTo>
                  <a:lnTo>
                    <a:pt x="249" y="47"/>
                  </a:lnTo>
                  <a:lnTo>
                    <a:pt x="261" y="43"/>
                  </a:lnTo>
                  <a:lnTo>
                    <a:pt x="254" y="24"/>
                  </a:lnTo>
                  <a:lnTo>
                    <a:pt x="254" y="46"/>
                  </a:lnTo>
                  <a:lnTo>
                    <a:pt x="267" y="43"/>
                  </a:lnTo>
                  <a:lnTo>
                    <a:pt x="279" y="4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6703" name="Rectangle 31"/>
            <p:cNvSpPr>
              <a:spLocks noChangeArrowheads="1"/>
            </p:cNvSpPr>
            <p:nvPr/>
          </p:nvSpPr>
          <p:spPr bwMode="auto">
            <a:xfrm>
              <a:off x="4347" y="2491"/>
              <a:ext cx="1174" cy="1054"/>
            </a:xfrm>
            <a:prstGeom prst="rect">
              <a:avLst/>
            </a:prstGeom>
            <a:solidFill>
              <a:srgbClr val="FFFFFF"/>
            </a:solidFill>
            <a:ln w="33338">
              <a:solidFill>
                <a:srgbClr val="FFFFFF"/>
              </a:solidFill>
              <a:miter lim="800000"/>
            </a:ln>
          </p:spPr>
          <p:txBody>
            <a:bodyPr/>
            <a:lstStyle/>
            <a:p>
              <a:endParaRPr lang="zh-CN" altLang="en-US"/>
            </a:p>
          </p:txBody>
        </p:sp>
        <p:sp>
          <p:nvSpPr>
            <p:cNvPr id="156704" name="Rectangle 32"/>
            <p:cNvSpPr>
              <a:spLocks noChangeArrowheads="1"/>
            </p:cNvSpPr>
            <p:nvPr/>
          </p:nvSpPr>
          <p:spPr bwMode="auto">
            <a:xfrm>
              <a:off x="4358" y="2509"/>
              <a:ext cx="112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BX+SI+X ]</a:t>
              </a:r>
              <a:endParaRPr lang="en-US" altLang="zh-CN"/>
            </a:p>
          </p:txBody>
        </p:sp>
        <p:sp>
          <p:nvSpPr>
            <p:cNvPr id="156705" name="Rectangle 33"/>
            <p:cNvSpPr>
              <a:spLocks noChangeArrowheads="1"/>
            </p:cNvSpPr>
            <p:nvPr/>
          </p:nvSpPr>
          <p:spPr bwMode="auto">
            <a:xfrm>
              <a:off x="4358" y="2734"/>
              <a:ext cx="110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BX+DI+X]</a:t>
              </a:r>
              <a:endParaRPr lang="en-US" altLang="zh-CN"/>
            </a:p>
          </p:txBody>
        </p:sp>
        <p:sp>
          <p:nvSpPr>
            <p:cNvPr id="156706" name="Rectangle 34"/>
            <p:cNvSpPr>
              <a:spLocks noChangeArrowheads="1"/>
            </p:cNvSpPr>
            <p:nvPr/>
          </p:nvSpPr>
          <p:spPr bwMode="auto">
            <a:xfrm>
              <a:off x="4358" y="2959"/>
              <a:ext cx="110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BP+SI+X ]</a:t>
              </a:r>
              <a:endParaRPr lang="en-US" altLang="zh-CN"/>
            </a:p>
          </p:txBody>
        </p:sp>
        <p:sp>
          <p:nvSpPr>
            <p:cNvPr id="156707" name="Rectangle 35"/>
            <p:cNvSpPr>
              <a:spLocks noChangeArrowheads="1"/>
            </p:cNvSpPr>
            <p:nvPr/>
          </p:nvSpPr>
          <p:spPr bwMode="auto">
            <a:xfrm>
              <a:off x="4358" y="3184"/>
              <a:ext cx="108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BP+DI+X]</a:t>
              </a:r>
              <a:endParaRPr lang="en-US" altLang="zh-CN"/>
            </a:p>
          </p:txBody>
        </p:sp>
      </p:grpSp>
      <p:sp>
        <p:nvSpPr>
          <p:cNvPr id="2" name="矩形 1"/>
          <p:cNvSpPr/>
          <p:nvPr/>
        </p:nvSpPr>
        <p:spPr>
          <a:xfrm>
            <a:off x="2851945" y="6207695"/>
            <a:ext cx="3591048" cy="461665"/>
          </a:xfrm>
          <a:prstGeom prst="rect">
            <a:avLst/>
          </a:prstGeom>
        </p:spPr>
        <p:txBody>
          <a:bodyPr wrap="none">
            <a:spAutoFit/>
          </a:bodyPr>
          <a:lstStyle/>
          <a:p>
            <a:r>
              <a:rPr lang="zh-CN" altLang="en-US" dirty="0">
                <a:solidFill>
                  <a:srgbClr val="000000"/>
                </a:solidFill>
                <a:latin typeface="宋体" panose="02010600030101010101" pitchFamily="2" charset="-122"/>
                <a:ea typeface="楷体_GB2312" pitchFamily="49" charset="-122"/>
              </a:rPr>
              <a:t>其中</a:t>
            </a:r>
            <a:r>
              <a:rPr lang="en-US" altLang="zh-CN" dirty="0">
                <a:solidFill>
                  <a:srgbClr val="000000"/>
                </a:solidFill>
                <a:latin typeface="宋体" panose="02010600030101010101" pitchFamily="2" charset="-122"/>
                <a:ea typeface="楷体_GB2312" pitchFamily="49" charset="-122"/>
              </a:rPr>
              <a:t>X</a:t>
            </a:r>
            <a:r>
              <a:rPr lang="zh-CN" altLang="en-US" dirty="0">
                <a:solidFill>
                  <a:srgbClr val="000000"/>
                </a:solidFill>
                <a:latin typeface="宋体" panose="02010600030101010101" pitchFamily="2" charset="-122"/>
                <a:ea typeface="楷体_GB2312" pitchFamily="49" charset="-122"/>
              </a:rPr>
              <a:t>为</a:t>
            </a:r>
            <a:r>
              <a:rPr lang="en-US" altLang="zh-CN" dirty="0">
                <a:solidFill>
                  <a:srgbClr val="000000"/>
                </a:solidFill>
                <a:latin typeface="宋体" panose="02010600030101010101" pitchFamily="2" charset="-122"/>
                <a:ea typeface="楷体_GB2312" pitchFamily="49" charset="-122"/>
              </a:rPr>
              <a:t>8</a:t>
            </a:r>
            <a:r>
              <a:rPr lang="zh-CN" altLang="en-US" dirty="0">
                <a:solidFill>
                  <a:srgbClr val="000000"/>
                </a:solidFill>
                <a:latin typeface="宋体" panose="02010600030101010101" pitchFamily="2" charset="-122"/>
                <a:ea typeface="楷体_GB2312" pitchFamily="49" charset="-122"/>
              </a:rPr>
              <a:t>位或</a:t>
            </a:r>
            <a:r>
              <a:rPr lang="en-US" altLang="zh-CN" dirty="0">
                <a:solidFill>
                  <a:srgbClr val="000000"/>
                </a:solidFill>
                <a:latin typeface="宋体" panose="02010600030101010101" pitchFamily="2" charset="-122"/>
                <a:ea typeface="楷体_GB2312" pitchFamily="49" charset="-122"/>
              </a:rPr>
              <a:t>16位偏移量</a:t>
            </a:r>
            <a:endParaRPr lang="en-US" altLang="zh-CN" dirty="0">
              <a:ea typeface="楷体_GB2312" pitchFamily="49" charset="-122"/>
            </a:endParaRPr>
          </a:p>
        </p:txBody>
      </p:sp>
      <p:sp>
        <p:nvSpPr>
          <p:cNvPr id="4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Text Box 3"/>
          <p:cNvSpPr txBox="1">
            <a:spLocks noChangeArrowheads="1"/>
          </p:cNvSpPr>
          <p:nvPr/>
        </p:nvSpPr>
        <p:spPr bwMode="auto">
          <a:xfrm>
            <a:off x="647564" y="1233488"/>
            <a:ext cx="4464992"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buClr>
                <a:srgbClr val="FF3300"/>
              </a:buClr>
            </a:pPr>
            <a:r>
              <a:rPr lang="en-US" altLang="zh-CN" dirty="0" smtClean="0">
                <a:solidFill>
                  <a:srgbClr val="0000FF"/>
                </a:solidFill>
                <a:ea typeface="楷体_GB2312" pitchFamily="49" charset="-122"/>
              </a:rPr>
              <a:t>2)</a:t>
            </a:r>
            <a:r>
              <a:rPr lang="zh-CN" altLang="en-US" dirty="0">
                <a:solidFill>
                  <a:srgbClr val="0000FF"/>
                </a:solidFill>
                <a:ea typeface="楷体_GB2312" pitchFamily="49" charset="-122"/>
              </a:rPr>
              <a:t>常见错误：</a:t>
            </a:r>
            <a:endParaRPr lang="zh-CN" altLang="en-US" dirty="0">
              <a:solidFill>
                <a:srgbClr val="0000FF"/>
              </a:solidFill>
              <a:ea typeface="楷体_GB2312" pitchFamily="49" charset="-122"/>
            </a:endParaRPr>
          </a:p>
          <a:p>
            <a:pPr algn="just"/>
            <a:endParaRPr lang="zh-CN" altLang="en-US" sz="2400" dirty="0">
              <a:ea typeface="楷体_GB2312" pitchFamily="49" charset="-122"/>
            </a:endParaRPr>
          </a:p>
          <a:p>
            <a:pPr lvl="1" algn="just">
              <a:spcAft>
                <a:spcPts val="2400"/>
              </a:spcAft>
            </a:pPr>
            <a:r>
              <a:rPr lang="zh-CN" altLang="en-US" sz="2400" dirty="0">
                <a:ea typeface="楷体_GB2312" pitchFamily="49" charset="-122"/>
              </a:rPr>
              <a:t>如      </a:t>
            </a:r>
            <a:r>
              <a:rPr lang="en-US" altLang="zh-CN" sz="2400" dirty="0">
                <a:ea typeface="楷体_GB2312" pitchFamily="49" charset="-122"/>
              </a:rPr>
              <a:t>MOV   CL,  </a:t>
            </a:r>
            <a:r>
              <a:rPr lang="en-US" altLang="zh-CN" sz="2400" dirty="0">
                <a:solidFill>
                  <a:srgbClr val="0000FF"/>
                </a:solidFill>
                <a:ea typeface="楷体_GB2312" pitchFamily="49" charset="-122"/>
              </a:rPr>
              <a:t>[AX]</a:t>
            </a:r>
            <a:r>
              <a:rPr lang="en-US" altLang="zh-CN" sz="2400" dirty="0">
                <a:ea typeface="楷体_GB2312" pitchFamily="49" charset="-122"/>
              </a:rPr>
              <a:t>        </a:t>
            </a:r>
            <a:endParaRPr lang="en-US" altLang="zh-CN" sz="2400" dirty="0">
              <a:ea typeface="楷体_GB2312" pitchFamily="49" charset="-122"/>
            </a:endParaRPr>
          </a:p>
          <a:p>
            <a:pPr lvl="2" algn="just">
              <a:spcAft>
                <a:spcPts val="2400"/>
              </a:spcAft>
            </a:pPr>
            <a:r>
              <a:rPr lang="en-US" altLang="zh-CN" sz="2400" dirty="0">
                <a:ea typeface="楷体_GB2312" pitchFamily="49" charset="-122"/>
              </a:rPr>
              <a:t>    MOV   AX,  </a:t>
            </a:r>
            <a:r>
              <a:rPr lang="en-US" altLang="zh-CN" sz="2400" dirty="0">
                <a:solidFill>
                  <a:srgbClr val="0000FF"/>
                </a:solidFill>
                <a:ea typeface="楷体_GB2312" pitchFamily="49" charset="-122"/>
              </a:rPr>
              <a:t>[DX] </a:t>
            </a:r>
            <a:r>
              <a:rPr lang="en-US" altLang="zh-CN" sz="2400" dirty="0">
                <a:ea typeface="楷体_GB2312" pitchFamily="49" charset="-122"/>
              </a:rPr>
              <a:t>        </a:t>
            </a:r>
            <a:endParaRPr lang="en-US" altLang="zh-CN" sz="2400" dirty="0">
              <a:ea typeface="楷体_GB2312" pitchFamily="49" charset="-122"/>
            </a:endParaRPr>
          </a:p>
          <a:p>
            <a:pPr lvl="2" algn="just">
              <a:spcAft>
                <a:spcPts val="2400"/>
              </a:spcAft>
            </a:pPr>
            <a:r>
              <a:rPr lang="en-US" altLang="zh-CN" sz="2400" dirty="0">
                <a:ea typeface="楷体_GB2312" pitchFamily="49" charset="-122"/>
              </a:rPr>
              <a:t>    MOV   AL,  </a:t>
            </a:r>
            <a:r>
              <a:rPr lang="en-US" altLang="zh-CN" sz="2400" dirty="0">
                <a:solidFill>
                  <a:srgbClr val="0000FF"/>
                </a:solidFill>
                <a:ea typeface="楷体_GB2312" pitchFamily="49" charset="-122"/>
              </a:rPr>
              <a:t>[CX] </a:t>
            </a:r>
            <a:endParaRPr lang="en-US" altLang="zh-CN" sz="2400" dirty="0">
              <a:ea typeface="楷体_GB2312" pitchFamily="49" charset="-122"/>
            </a:endParaRPr>
          </a:p>
          <a:p>
            <a:pPr lvl="2" algn="just">
              <a:spcAft>
                <a:spcPts val="2400"/>
              </a:spcAft>
            </a:pPr>
            <a:r>
              <a:rPr lang="en-US" altLang="zh-CN" sz="2400" dirty="0">
                <a:ea typeface="楷体_GB2312" pitchFamily="49" charset="-122"/>
              </a:rPr>
              <a:t>    MOV   CX,  </a:t>
            </a:r>
            <a:r>
              <a:rPr lang="en-US" altLang="zh-CN" sz="2400" dirty="0">
                <a:solidFill>
                  <a:srgbClr val="0000FF"/>
                </a:solidFill>
                <a:ea typeface="楷体_GB2312" pitchFamily="49" charset="-122"/>
              </a:rPr>
              <a:t>[BP+BX]</a:t>
            </a:r>
            <a:r>
              <a:rPr lang="en-US" altLang="zh-CN" sz="2400" dirty="0">
                <a:ea typeface="楷体_GB2312" pitchFamily="49" charset="-122"/>
              </a:rPr>
              <a:t>    </a:t>
            </a:r>
            <a:endParaRPr lang="en-US" altLang="zh-CN" sz="2400" dirty="0">
              <a:ea typeface="楷体_GB2312" pitchFamily="49" charset="-122"/>
            </a:endParaRPr>
          </a:p>
          <a:p>
            <a:pPr lvl="2" algn="just"/>
            <a:r>
              <a:rPr lang="en-US" altLang="zh-CN" sz="2400" dirty="0">
                <a:ea typeface="楷体_GB2312" pitchFamily="49" charset="-122"/>
              </a:rPr>
              <a:t>    MOV   AH,  </a:t>
            </a:r>
            <a:r>
              <a:rPr lang="en-US" altLang="zh-CN" sz="2400" dirty="0">
                <a:solidFill>
                  <a:srgbClr val="0000FF"/>
                </a:solidFill>
                <a:ea typeface="楷体_GB2312" pitchFamily="49" charset="-122"/>
              </a:rPr>
              <a:t>[SI+DI</a:t>
            </a:r>
            <a:r>
              <a:rPr lang="en-US" altLang="zh-CN" sz="2400" dirty="0">
                <a:solidFill>
                  <a:srgbClr val="0000FF"/>
                </a:solidFill>
              </a:rPr>
              <a:t>]</a:t>
            </a:r>
            <a:r>
              <a:rPr lang="en-US" altLang="zh-CN" sz="2400" dirty="0"/>
              <a:t> </a:t>
            </a:r>
            <a:endParaRPr lang="en-US" altLang="zh-CN" sz="2400" dirty="0"/>
          </a:p>
          <a:p>
            <a:pPr lvl="2" algn="just"/>
            <a:endParaRPr lang="en-US" altLang="zh-CN" sz="2400" dirty="0"/>
          </a:p>
          <a:p>
            <a:pPr lvl="2" algn="just"/>
            <a:r>
              <a:rPr lang="en-US" altLang="zh-CN" sz="2400" dirty="0"/>
              <a:t>    MOV    BL,  </a:t>
            </a:r>
            <a:r>
              <a:rPr lang="en-US" altLang="zh-CN" sz="2400" dirty="0">
                <a:solidFill>
                  <a:srgbClr val="0000FF"/>
                </a:solidFill>
                <a:ea typeface="楷体_GB2312" pitchFamily="49" charset="-122"/>
              </a:rPr>
              <a:t>[AX+CX]</a:t>
            </a:r>
            <a:endParaRPr lang="en-US" altLang="zh-CN" sz="2400" dirty="0"/>
          </a:p>
        </p:txBody>
      </p:sp>
      <p:grpSp>
        <p:nvGrpSpPr>
          <p:cNvPr id="158724" name="Group 4"/>
          <p:cNvGrpSpPr/>
          <p:nvPr/>
        </p:nvGrpSpPr>
        <p:grpSpPr bwMode="auto">
          <a:xfrm>
            <a:off x="5256076" y="1989440"/>
            <a:ext cx="685800" cy="3810000"/>
            <a:chOff x="3537" y="1310"/>
            <a:chExt cx="432" cy="1920"/>
          </a:xfrm>
        </p:grpSpPr>
        <p:sp>
          <p:nvSpPr>
            <p:cNvPr id="158725" name="Line 5"/>
            <p:cNvSpPr>
              <a:spLocks noChangeShapeType="1"/>
            </p:cNvSpPr>
            <p:nvPr/>
          </p:nvSpPr>
          <p:spPr bwMode="auto">
            <a:xfrm flipH="1">
              <a:off x="3537" y="1310"/>
              <a:ext cx="384" cy="1831"/>
            </a:xfrm>
            <a:prstGeom prst="line">
              <a:avLst/>
            </a:prstGeom>
            <a:noFill/>
            <a:ln w="508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8726" name="Line 6"/>
            <p:cNvSpPr>
              <a:spLocks noChangeShapeType="1"/>
            </p:cNvSpPr>
            <p:nvPr/>
          </p:nvSpPr>
          <p:spPr bwMode="auto">
            <a:xfrm>
              <a:off x="3585" y="1358"/>
              <a:ext cx="384" cy="1872"/>
            </a:xfrm>
            <a:prstGeom prst="line">
              <a:avLst/>
            </a:prstGeom>
            <a:noFill/>
            <a:ln w="508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6372200" y="2972569"/>
            <a:ext cx="2268252" cy="1938992"/>
          </a:xfrm>
          <a:prstGeom prst="rect">
            <a:avLst/>
          </a:prstGeom>
        </p:spPr>
        <p:txBody>
          <a:bodyPr wrap="square">
            <a:spAutoFit/>
          </a:bodyPr>
          <a:lstStyle/>
          <a:p>
            <a:r>
              <a:rPr lang="zh-CN" altLang="en-US" dirty="0"/>
              <a:t>寄存器操作数地址只能由</a:t>
            </a:r>
            <a:r>
              <a:rPr lang="en-US" altLang="zh-CN" dirty="0"/>
              <a:t>BX</a:t>
            </a:r>
            <a:r>
              <a:rPr lang="zh-CN" altLang="en-US" dirty="0"/>
              <a:t>、</a:t>
            </a:r>
            <a:r>
              <a:rPr lang="en-US" altLang="zh-CN" dirty="0"/>
              <a:t>BP</a:t>
            </a:r>
            <a:r>
              <a:rPr lang="zh-CN" altLang="en-US" dirty="0"/>
              <a:t>、</a:t>
            </a:r>
            <a:r>
              <a:rPr lang="en-US" altLang="zh-CN" dirty="0"/>
              <a:t>SI</a:t>
            </a:r>
            <a:r>
              <a:rPr lang="zh-CN" altLang="en-US" dirty="0"/>
              <a:t>、</a:t>
            </a:r>
            <a:r>
              <a:rPr lang="en-US" altLang="zh-CN" dirty="0"/>
              <a:t>DI </a:t>
            </a:r>
            <a:r>
              <a:rPr lang="zh-CN" altLang="en-US" dirty="0"/>
              <a:t>给出</a:t>
            </a:r>
            <a:r>
              <a:rPr lang="en-US" altLang="zh-CN" dirty="0"/>
              <a:t>, </a:t>
            </a:r>
            <a:r>
              <a:rPr lang="zh-CN" altLang="en-US" dirty="0"/>
              <a:t>它们的组合也不是任意的。</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7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矩形 113667"/>
          <p:cNvSpPr/>
          <p:nvPr/>
        </p:nvSpPr>
        <p:spPr>
          <a:xfrm>
            <a:off x="488950" y="2329815"/>
            <a:ext cx="8084185" cy="2701290"/>
          </a:xfrm>
          <a:prstGeom prst="rect">
            <a:avLst/>
          </a:prstGeom>
          <a:solidFill>
            <a:schemeClr val="bg1"/>
          </a:solidFill>
          <a:ln w="9525">
            <a:noFill/>
          </a:ln>
        </p:spPr>
        <p:txBody>
          <a:bodyPr lIns="108850" tIns="54425" rIns="108850" bIns="54425"/>
          <a:lstStyle/>
          <a:p>
            <a:pPr marL="341630" indent="-341630" defTabSz="1089025">
              <a:lnSpc>
                <a:spcPct val="150000"/>
              </a:lnSpc>
              <a:spcBef>
                <a:spcPts val="0"/>
              </a:spcBef>
            </a:pPr>
            <a:r>
              <a:rPr lang="zh-CN" altLang="en-US" sz="2400" b="0" dirty="0">
                <a:solidFill>
                  <a:srgbClr val="000066"/>
                </a:solidFill>
                <a:latin typeface="华文宋体" panose="02010600040101010101" pitchFamily="2" charset="-122"/>
                <a:ea typeface="华文宋体" panose="02010600040101010101" pitchFamily="2" charset="-122"/>
              </a:rPr>
              <a:t>寻址、寻址方式的概念：</a:t>
            </a:r>
            <a:endParaRPr lang="en-US" altLang="zh-CN" sz="2400" b="0" dirty="0">
              <a:solidFill>
                <a:srgbClr val="000066"/>
              </a:solidFill>
              <a:latin typeface="华文宋体" panose="02010600040101010101" pitchFamily="2" charset="-122"/>
              <a:ea typeface="华文宋体" panose="02010600040101010101" pitchFamily="2" charset="-122"/>
            </a:endParaRPr>
          </a:p>
          <a:p>
            <a:pPr marL="800100" lvl="1" indent="-342900" defTabSz="1089025">
              <a:lnSpc>
                <a:spcPct val="150000"/>
              </a:lnSpc>
              <a:spcBef>
                <a:spcPts val="0"/>
              </a:spcBef>
              <a:buFont typeface="Wingdings" panose="05000000000000000000" pitchFamily="2" charset="2"/>
              <a:buChar char="u"/>
            </a:pPr>
            <a:r>
              <a:rPr lang="zh-CN" altLang="en-US" b="0" dirty="0">
                <a:latin typeface="华文宋体" panose="02010600040101010101" pitchFamily="2" charset="-122"/>
                <a:ea typeface="华文宋体" panose="02010600040101010101" pitchFamily="2" charset="-122"/>
              </a:rPr>
              <a:t>寻址就是寻找操作数的地址。</a:t>
            </a:r>
            <a:endParaRPr lang="en-US" altLang="zh-CN" b="0" dirty="0">
              <a:latin typeface="华文宋体" panose="02010600040101010101" pitchFamily="2" charset="-122"/>
              <a:ea typeface="华文宋体" panose="02010600040101010101" pitchFamily="2" charset="-122"/>
            </a:endParaRPr>
          </a:p>
          <a:p>
            <a:pPr marL="800100" lvl="1" indent="-342900" defTabSz="1089025">
              <a:lnSpc>
                <a:spcPct val="150000"/>
              </a:lnSpc>
              <a:spcBef>
                <a:spcPts val="0"/>
              </a:spcBef>
              <a:buFont typeface="Wingdings" panose="05000000000000000000" pitchFamily="2" charset="2"/>
              <a:buChar char="u"/>
            </a:pPr>
            <a:r>
              <a:rPr lang="zh-CN" altLang="en-US" b="0" dirty="0"/>
              <a:t>寻址方式就是处理器根据指令中给出的地址信息来寻找有效地址的方式，是确定本条指令的</a:t>
            </a:r>
            <a:r>
              <a:rPr lang="zh-CN" altLang="en-US" b="0" dirty="0">
                <a:solidFill>
                  <a:srgbClr val="FF0000"/>
                </a:solidFill>
              </a:rPr>
              <a:t>数据</a:t>
            </a:r>
            <a:r>
              <a:rPr lang="zh-CN" altLang="en-US" b="0" dirty="0" smtClean="0">
                <a:solidFill>
                  <a:srgbClr val="FF0000"/>
                </a:solidFill>
              </a:rPr>
              <a:t>地址</a:t>
            </a:r>
            <a:r>
              <a:rPr lang="zh-CN" altLang="en-US" b="0" dirty="0" smtClean="0"/>
              <a:t>以及下</a:t>
            </a:r>
            <a:r>
              <a:rPr lang="zh-CN" altLang="en-US" b="0" dirty="0"/>
              <a:t>一条要执行的</a:t>
            </a:r>
            <a:r>
              <a:rPr lang="zh-CN" altLang="en-US" b="0" dirty="0">
                <a:solidFill>
                  <a:srgbClr val="FF0000"/>
                </a:solidFill>
              </a:rPr>
              <a:t>指令地址</a:t>
            </a:r>
            <a:r>
              <a:rPr lang="zh-CN" altLang="en-US" b="0" dirty="0"/>
              <a:t>的方法</a:t>
            </a:r>
            <a:r>
              <a:rPr lang="zh-CN" altLang="en-US" b="0" dirty="0" smtClean="0"/>
              <a:t>。</a:t>
            </a:r>
            <a:endParaRPr lang="en-US" altLang="zh-CN" b="0" dirty="0">
              <a:latin typeface="华文宋体" panose="02010600040101010101" pitchFamily="2" charset="-122"/>
              <a:ea typeface="华文宋体" panose="02010600040101010101" pitchFamily="2" charset="-122"/>
            </a:endParaRP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寻址的概念</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11" name="矩形 10"/>
          <p:cNvSpPr/>
          <p:nvPr/>
        </p:nvSpPr>
        <p:spPr>
          <a:xfrm>
            <a:off x="606995" y="1124744"/>
            <a:ext cx="8069460" cy="1217909"/>
          </a:xfrm>
          <a:prstGeom prst="rect">
            <a:avLst/>
          </a:prstGeom>
          <a:solidFill>
            <a:srgbClr val="CCFF66"/>
          </a:solidFill>
          <a:ln w="9525">
            <a:noFill/>
          </a:ln>
        </p:spPr>
        <p:txBody>
          <a:bodyPr wrap="square" lIns="108850" tIns="54425" rIns="108850" bIns="54425">
            <a:spAutoFit/>
          </a:bodyPr>
          <a:lstStyle/>
          <a:p>
            <a:pPr defTabSz="1089025" eaLnBrk="0" hangingPunct="0">
              <a:lnSpc>
                <a:spcPct val="150000"/>
              </a:lnSpc>
              <a:spcBef>
                <a:spcPct val="0"/>
              </a:spcBef>
            </a:pPr>
            <a:r>
              <a:rPr lang="zh-CN" altLang="en-US" sz="2400" b="1" dirty="0">
                <a:latin typeface="宋体" panose="02010600030101010101" pitchFamily="2" charset="-122"/>
              </a:rPr>
              <a:t>汇编指令格式：</a:t>
            </a:r>
            <a:endParaRPr lang="en-US" altLang="zh-CN" sz="2400" b="1" dirty="0">
              <a:latin typeface="宋体" panose="02010600030101010101" pitchFamily="2" charset="-122"/>
            </a:endParaRPr>
          </a:p>
          <a:p>
            <a:pPr defTabSz="1089025" eaLnBrk="0" hangingPunct="0">
              <a:lnSpc>
                <a:spcPct val="150000"/>
              </a:lnSpc>
              <a:spcBef>
                <a:spcPct val="0"/>
              </a:spcBef>
            </a:pPr>
            <a:r>
              <a:rPr lang="zh-CN" altLang="en-US" sz="2400" b="1" dirty="0">
                <a:latin typeface="宋体" panose="02010600030101010101" pitchFamily="2" charset="-122"/>
              </a:rPr>
              <a:t>操作码  </a:t>
            </a:r>
            <a:r>
              <a:rPr lang="en-US" altLang="zh-CN" sz="2400" b="1" dirty="0">
                <a:latin typeface="宋体" panose="02010600030101010101" pitchFamily="2" charset="-122"/>
              </a:rPr>
              <a:t>[</a:t>
            </a:r>
            <a:r>
              <a:rPr lang="zh-CN" altLang="en-US" sz="2400" b="1" dirty="0">
                <a:latin typeface="宋体" panose="02010600030101010101" pitchFamily="2" charset="-122"/>
              </a:rPr>
              <a:t>操作数</a:t>
            </a:r>
            <a:r>
              <a:rPr lang="en-US" altLang="zh-CN" sz="2400" b="1" dirty="0">
                <a:latin typeface="宋体" panose="02010600030101010101" pitchFamily="2" charset="-122"/>
              </a:rPr>
              <a:t>1 [,</a:t>
            </a:r>
            <a:r>
              <a:rPr lang="zh-CN" altLang="en-US" sz="2400" b="1" dirty="0">
                <a:latin typeface="宋体" panose="02010600030101010101" pitchFamily="2" charset="-122"/>
              </a:rPr>
              <a:t>操作数</a:t>
            </a:r>
            <a:r>
              <a:rPr lang="en-US" altLang="zh-CN" sz="2400" b="1" dirty="0">
                <a:latin typeface="宋体" panose="02010600030101010101" pitchFamily="2" charset="-122"/>
              </a:rPr>
              <a:t>2 [,</a:t>
            </a:r>
            <a:r>
              <a:rPr lang="zh-CN" altLang="en-US" sz="2400" b="1" dirty="0">
                <a:latin typeface="宋体" panose="02010600030101010101" pitchFamily="2" charset="-122"/>
              </a:rPr>
              <a:t>操作数</a:t>
            </a:r>
            <a:r>
              <a:rPr lang="en-US" altLang="zh-CN" sz="2400" b="1" dirty="0">
                <a:latin typeface="宋体" panose="02010600030101010101" pitchFamily="2" charset="-122"/>
              </a:rPr>
              <a:t>3]]]</a:t>
            </a:r>
            <a:r>
              <a:rPr lang="zh-CN" altLang="en-US" sz="2400" b="1" dirty="0">
                <a:latin typeface="宋体" panose="02010600030101010101" pitchFamily="2" charset="-122"/>
              </a:rPr>
              <a:t>　</a:t>
            </a:r>
            <a:r>
              <a:rPr lang="en-US" altLang="zh-CN" sz="2400" b="1" dirty="0">
                <a:latin typeface="宋体" panose="02010600030101010101" pitchFamily="2" charset="-122"/>
              </a:rPr>
              <a:t>[;</a:t>
            </a:r>
            <a:r>
              <a:rPr lang="zh-CN" altLang="en-US" sz="2400" b="1" dirty="0">
                <a:latin typeface="宋体" panose="02010600030101010101" pitchFamily="2" charset="-122"/>
              </a:rPr>
              <a:t>注释</a:t>
            </a:r>
            <a:r>
              <a:rPr lang="en-US" altLang="zh-CN" sz="2400" b="1" dirty="0">
                <a:latin typeface="宋体" panose="02010600030101010101" pitchFamily="2" charset="-122"/>
              </a:rPr>
              <a:t>]</a:t>
            </a:r>
            <a:endParaRPr lang="en-US" altLang="zh-CN" sz="2400" b="1" dirty="0">
              <a:latin typeface="宋体" panose="02010600030101010101" pitchFamily="2" charset="-122"/>
            </a:endParaRPr>
          </a:p>
        </p:txBody>
      </p:sp>
      <p:sp>
        <p:nvSpPr>
          <p:cNvPr id="5" name="文本框 272390"/>
          <p:cNvSpPr txBox="1"/>
          <p:nvPr/>
        </p:nvSpPr>
        <p:spPr>
          <a:xfrm>
            <a:off x="719572" y="5157192"/>
            <a:ext cx="7740860" cy="1371797"/>
          </a:xfrm>
          <a:prstGeom prst="rect">
            <a:avLst/>
          </a:prstGeom>
          <a:noFill/>
          <a:ln w="9525">
            <a:noFill/>
          </a:ln>
        </p:spPr>
        <p:txBody>
          <a:bodyPr wrap="square" lIns="108850" tIns="54425" rIns="108850" bIns="54425">
            <a:spAutoFit/>
          </a:bodyPr>
          <a:lstStyle/>
          <a:p>
            <a:pPr defTabSz="1089025">
              <a:spcAft>
                <a:spcPts val="600"/>
              </a:spcAft>
              <a:buClr>
                <a:schemeClr val="tx2"/>
              </a:buClr>
              <a:buSzPct val="65000"/>
            </a:pPr>
            <a:r>
              <a:rPr lang="zh-CN" altLang="en-US" dirty="0">
                <a:solidFill>
                  <a:srgbClr val="FF0000"/>
                </a:solidFill>
                <a:latin typeface="华文仿宋" panose="02010600040101010101" pitchFamily="2" charset="-122"/>
                <a:ea typeface="华文仿宋" panose="02010600040101010101" pitchFamily="2" charset="-122"/>
              </a:rPr>
              <a:t>寻址方式分类：</a:t>
            </a:r>
            <a:endParaRPr lang="zh-CN" altLang="en-US" dirty="0">
              <a:solidFill>
                <a:srgbClr val="FF0000"/>
              </a:solidFill>
              <a:latin typeface="华文仿宋" panose="02010600040101010101" pitchFamily="2" charset="-122"/>
              <a:ea typeface="华文仿宋" panose="02010600040101010101" pitchFamily="2" charset="-122"/>
            </a:endParaRPr>
          </a:p>
          <a:p>
            <a:pPr defTabSz="1089025">
              <a:spcAft>
                <a:spcPts val="600"/>
              </a:spcAft>
              <a:buClr>
                <a:schemeClr val="tx2"/>
              </a:buClr>
              <a:buSzPct val="65000"/>
            </a:pPr>
            <a:r>
              <a:rPr lang="en-US" altLang="zh-CN" sz="2400" b="1" dirty="0">
                <a:solidFill>
                  <a:srgbClr val="000066"/>
                </a:solidFill>
                <a:latin typeface="华文仿宋" panose="02010600040101010101" pitchFamily="2" charset="-122"/>
                <a:ea typeface="华文仿宋" panose="02010600040101010101" pitchFamily="2" charset="-122"/>
              </a:rPr>
              <a:t>1)</a:t>
            </a:r>
            <a:r>
              <a:rPr lang="zh-CN" altLang="en-US" sz="2400" b="1" dirty="0">
                <a:solidFill>
                  <a:srgbClr val="000066"/>
                </a:solidFill>
                <a:latin typeface="华文仿宋" panose="02010600040101010101" pitchFamily="2" charset="-122"/>
                <a:ea typeface="华文仿宋" panose="02010600040101010101" pitchFamily="2" charset="-122"/>
              </a:rPr>
              <a:t>与数据有关的寻址方式</a:t>
            </a:r>
            <a:r>
              <a:rPr lang="zh-CN" altLang="en-US" dirty="0">
                <a:latin typeface="华文仿宋" panose="02010600040101010101" pitchFamily="2" charset="-122"/>
                <a:ea typeface="华文仿宋" panose="02010600040101010101" pitchFamily="2" charset="-122"/>
              </a:rPr>
              <a:t>：确定内存单元的地址</a:t>
            </a:r>
            <a:endParaRPr lang="en-US" altLang="zh-CN" dirty="0">
              <a:latin typeface="华文仿宋" panose="02010600040101010101" pitchFamily="2" charset="-122"/>
              <a:ea typeface="华文仿宋" panose="02010600040101010101" pitchFamily="2" charset="-122"/>
            </a:endParaRPr>
          </a:p>
          <a:p>
            <a:pPr defTabSz="1089025">
              <a:spcAft>
                <a:spcPts val="600"/>
              </a:spcAft>
              <a:buClr>
                <a:schemeClr val="tx2"/>
              </a:buClr>
              <a:buSzPct val="65000"/>
            </a:pPr>
            <a:r>
              <a:rPr lang="en-US" altLang="zh-CN" dirty="0">
                <a:solidFill>
                  <a:srgbClr val="000066"/>
                </a:solidFill>
                <a:latin typeface="华文仿宋" panose="02010600040101010101" pitchFamily="2" charset="-122"/>
                <a:ea typeface="华文仿宋" panose="02010600040101010101" pitchFamily="2" charset="-122"/>
              </a:rPr>
              <a:t>2)</a:t>
            </a:r>
            <a:r>
              <a:rPr lang="zh-CN" altLang="en-US" dirty="0">
                <a:solidFill>
                  <a:srgbClr val="000066"/>
                </a:solidFill>
                <a:latin typeface="华文仿宋" panose="02010600040101010101" pitchFamily="2" charset="-122"/>
                <a:ea typeface="华文仿宋" panose="02010600040101010101" pitchFamily="2" charset="-122"/>
              </a:rPr>
              <a:t>与转移地址有关的寻址方式：</a:t>
            </a:r>
            <a:r>
              <a:rPr lang="zh-CN" altLang="en-US" dirty="0">
                <a:latin typeface="华文仿宋" panose="02010600040101010101" pitchFamily="2" charset="-122"/>
                <a:ea typeface="华文仿宋" panose="02010600040101010101" pitchFamily="2" charset="-122"/>
              </a:rPr>
              <a:t>确定转移</a:t>
            </a:r>
            <a:r>
              <a:rPr lang="zh-CN" altLang="en-US" dirty="0" smtClean="0">
                <a:latin typeface="华文仿宋" panose="02010600040101010101" pitchFamily="2" charset="-122"/>
                <a:ea typeface="华文仿宋" panose="02010600040101010101" pitchFamily="2" charset="-122"/>
              </a:rPr>
              <a:t>地址</a:t>
            </a:r>
            <a:r>
              <a:rPr lang="en-US" altLang="zh-CN" dirty="0" smtClean="0">
                <a:latin typeface="华文仿宋" panose="02010600040101010101" pitchFamily="2" charset="-122"/>
                <a:ea typeface="华文仿宋" panose="02010600040101010101" pitchFamily="2" charset="-122"/>
              </a:rPr>
              <a:t>(IP</a:t>
            </a:r>
            <a:r>
              <a:rPr lang="zh-CN" altLang="en-US" dirty="0" smtClean="0">
                <a:latin typeface="华文仿宋" panose="02010600040101010101" pitchFamily="2" charset="-122"/>
                <a:ea typeface="华文仿宋" panose="02010600040101010101" pitchFamily="2" charset="-122"/>
              </a:rPr>
              <a:t>，</a:t>
            </a:r>
            <a:r>
              <a:rPr lang="en-US" altLang="zh-CN" dirty="0" smtClean="0">
                <a:latin typeface="华文仿宋" panose="02010600040101010101" pitchFamily="2" charset="-122"/>
                <a:ea typeface="华文仿宋" panose="02010600040101010101" pitchFamily="2" charset="-122"/>
              </a:rPr>
              <a:t>CS)</a:t>
            </a:r>
            <a:endParaRPr lang="zh-CN" altLang="en-US" sz="2400" b="1" dirty="0">
              <a:solidFill>
                <a:srgbClr val="000066"/>
              </a:solidFill>
              <a:latin typeface="华文仿宋" panose="02010600040101010101" pitchFamily="2" charset="-122"/>
              <a:ea typeface="华文仿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536488" y="1099864"/>
            <a:ext cx="5867400" cy="5447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buClr>
                <a:srgbClr val="FF3300"/>
              </a:buClr>
            </a:pPr>
            <a:r>
              <a:rPr lang="en-US" altLang="zh-CN" dirty="0" smtClean="0">
                <a:solidFill>
                  <a:srgbClr val="0000FF"/>
                </a:solidFill>
                <a:ea typeface="楷体_GB2312" pitchFamily="49" charset="-122"/>
              </a:rPr>
              <a:t>3</a:t>
            </a:r>
            <a:r>
              <a:rPr lang="zh-CN" altLang="en-US" dirty="0" smtClean="0">
                <a:solidFill>
                  <a:srgbClr val="0000FF"/>
                </a:solidFill>
                <a:ea typeface="楷体_GB2312" pitchFamily="49" charset="-122"/>
              </a:rPr>
              <a:t>）</a:t>
            </a:r>
            <a:r>
              <a:rPr lang="zh-CN" altLang="en-US" dirty="0">
                <a:solidFill>
                  <a:srgbClr val="0000FF"/>
                </a:solidFill>
                <a:ea typeface="楷体_GB2312" pitchFamily="49" charset="-122"/>
              </a:rPr>
              <a:t>只有存储器操作数需用段跨越的前缀</a:t>
            </a:r>
            <a:endParaRPr lang="zh-CN" altLang="en-US" dirty="0">
              <a:solidFill>
                <a:srgbClr val="0000FF"/>
              </a:solidFill>
              <a:ea typeface="楷体_GB2312" pitchFamily="49" charset="-122"/>
            </a:endParaRPr>
          </a:p>
          <a:p>
            <a:pPr lvl="1" algn="just"/>
            <a:endParaRPr lang="zh-CN" altLang="en-US" sz="2400" b="0" dirty="0">
              <a:ea typeface="楷体_GB2312" pitchFamily="49" charset="-122"/>
            </a:endParaRPr>
          </a:p>
          <a:p>
            <a:pPr lvl="2" algn="just">
              <a:spcAft>
                <a:spcPts val="3600"/>
              </a:spcAft>
            </a:pPr>
            <a:r>
              <a:rPr lang="en-US" altLang="zh-CN" sz="2400" dirty="0">
                <a:ea typeface="楷体_GB2312" pitchFamily="49" charset="-122"/>
              </a:rPr>
              <a:t>MOV    </a:t>
            </a:r>
            <a:r>
              <a:rPr lang="en-US" altLang="zh-CN" sz="2400" dirty="0">
                <a:solidFill>
                  <a:srgbClr val="FF00FF"/>
                </a:solidFill>
                <a:ea typeface="楷体_GB2312" pitchFamily="49" charset="-122"/>
              </a:rPr>
              <a:t> </a:t>
            </a:r>
            <a:r>
              <a:rPr lang="zh-CN" altLang="en-US" dirty="0">
                <a:ea typeface="楷体_GB2312" pitchFamily="49" charset="-122"/>
              </a:rPr>
              <a:t> </a:t>
            </a:r>
            <a:r>
              <a:rPr lang="en-US" altLang="zh-CN" dirty="0">
                <a:solidFill>
                  <a:srgbClr val="0000FF"/>
                </a:solidFill>
                <a:ea typeface="楷体_GB2312" pitchFamily="49" charset="-122"/>
              </a:rPr>
              <a:t>ES:</a:t>
            </a:r>
            <a:r>
              <a:rPr lang="en-US" altLang="zh-CN" sz="2400" dirty="0">
                <a:solidFill>
                  <a:srgbClr val="FF00FF"/>
                </a:solidFill>
                <a:ea typeface="楷体_GB2312" pitchFamily="49" charset="-122"/>
              </a:rPr>
              <a:t>[SI], </a:t>
            </a:r>
            <a:r>
              <a:rPr lang="en-US" altLang="zh-CN" sz="2400" dirty="0">
                <a:ea typeface="楷体_GB2312" pitchFamily="49" charset="-122"/>
              </a:rPr>
              <a:t>CX</a:t>
            </a:r>
            <a:endParaRPr lang="en-US" altLang="zh-CN" sz="2400" dirty="0">
              <a:ea typeface="楷体_GB2312" pitchFamily="49" charset="-122"/>
            </a:endParaRPr>
          </a:p>
          <a:p>
            <a:pPr lvl="2" algn="just">
              <a:spcAft>
                <a:spcPts val="3600"/>
              </a:spcAft>
            </a:pPr>
            <a:r>
              <a:rPr lang="en-US" altLang="zh-CN" sz="2400" dirty="0">
                <a:ea typeface="楷体_GB2312" pitchFamily="49" charset="-122"/>
              </a:rPr>
              <a:t>MOV     AL,</a:t>
            </a:r>
            <a:r>
              <a:rPr lang="en-US" altLang="zh-CN" dirty="0">
                <a:ea typeface="楷体_GB2312" pitchFamily="49" charset="-122"/>
              </a:rPr>
              <a:t> </a:t>
            </a:r>
            <a:r>
              <a:rPr lang="en-US" altLang="zh-CN" dirty="0">
                <a:solidFill>
                  <a:srgbClr val="0000FF"/>
                </a:solidFill>
                <a:ea typeface="楷体_GB2312" pitchFamily="49" charset="-122"/>
              </a:rPr>
              <a:t>DS:</a:t>
            </a:r>
            <a:r>
              <a:rPr lang="en-US" altLang="zh-CN" sz="2400" dirty="0">
                <a:solidFill>
                  <a:srgbClr val="FF00FF"/>
                </a:solidFill>
                <a:ea typeface="楷体_GB2312" pitchFamily="49" charset="-122"/>
              </a:rPr>
              <a:t>[BP]</a:t>
            </a:r>
            <a:endParaRPr lang="en-US" altLang="zh-CN" sz="2400" dirty="0">
              <a:solidFill>
                <a:srgbClr val="FF00FF"/>
              </a:solidFill>
              <a:ea typeface="楷体_GB2312" pitchFamily="49" charset="-122"/>
            </a:endParaRPr>
          </a:p>
          <a:p>
            <a:pPr algn="just"/>
            <a:endParaRPr lang="en-US" altLang="zh-CN" sz="2400" b="0" dirty="0">
              <a:ea typeface="楷体_GB2312" pitchFamily="49" charset="-122"/>
            </a:endParaRPr>
          </a:p>
          <a:p>
            <a:pPr algn="just"/>
            <a:endParaRPr lang="en-US" altLang="zh-CN" sz="2400" b="0" dirty="0">
              <a:ea typeface="楷体_GB2312" pitchFamily="49" charset="-122"/>
            </a:endParaRPr>
          </a:p>
          <a:p>
            <a:pPr lvl="2" algn="just">
              <a:spcAft>
                <a:spcPts val="3600"/>
              </a:spcAft>
            </a:pPr>
            <a:r>
              <a:rPr lang="en-US" altLang="zh-CN" sz="2400" dirty="0">
                <a:ea typeface="楷体_GB2312" pitchFamily="49" charset="-122"/>
              </a:rPr>
              <a:t>MOV     ES:AX,  0</a:t>
            </a:r>
            <a:endParaRPr lang="en-US" altLang="zh-CN" sz="2400" dirty="0">
              <a:ea typeface="楷体_GB2312" pitchFamily="49" charset="-122"/>
            </a:endParaRPr>
          </a:p>
          <a:p>
            <a:pPr algn="just">
              <a:spcAft>
                <a:spcPts val="3600"/>
              </a:spcAft>
            </a:pPr>
            <a:r>
              <a:rPr lang="en-US" altLang="zh-CN" sz="2400" dirty="0"/>
              <a:t>	MOV      D</a:t>
            </a:r>
            <a:r>
              <a:rPr lang="en-US" altLang="zh-CN" dirty="0"/>
              <a:t>S:</a:t>
            </a:r>
            <a:r>
              <a:rPr lang="en-US" altLang="zh-CN" sz="2400" dirty="0"/>
              <a:t>CX, 22H</a:t>
            </a:r>
            <a:endParaRPr lang="en-US" altLang="zh-CN" sz="2400" dirty="0"/>
          </a:p>
          <a:p>
            <a:pPr algn="l">
              <a:spcBef>
                <a:spcPct val="50000"/>
              </a:spcBef>
            </a:pPr>
            <a:endParaRPr lang="en-US" altLang="zh-CN" dirty="0"/>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grpSp>
        <p:nvGrpSpPr>
          <p:cNvPr id="14" name="组合 13"/>
          <p:cNvGrpSpPr/>
          <p:nvPr/>
        </p:nvGrpSpPr>
        <p:grpSpPr>
          <a:xfrm>
            <a:off x="6060953" y="1671104"/>
            <a:ext cx="342935" cy="612068"/>
            <a:chOff x="6156176" y="1700808"/>
            <a:chExt cx="688489" cy="720080"/>
          </a:xfrm>
        </p:grpSpPr>
        <p:cxnSp>
          <p:nvCxnSpPr>
            <p:cNvPr id="9" name="直接连接符 8"/>
            <p:cNvCxnSpPr/>
            <p:nvPr/>
          </p:nvCxnSpPr>
          <p:spPr bwMode="auto">
            <a:xfrm>
              <a:off x="6156176" y="2096852"/>
              <a:ext cx="360040" cy="324036"/>
            </a:xfrm>
            <a:prstGeom prst="line">
              <a:avLst/>
            </a:prstGeom>
            <a:solidFill>
              <a:schemeClr val="bg1"/>
            </a:solidFill>
            <a:ln w="50800" cap="flat" cmpd="sng" algn="ctr">
              <a:solidFill>
                <a:srgbClr val="FF0000"/>
              </a:solidFill>
              <a:prstDash val="solid"/>
              <a:round/>
              <a:headEnd type="none" w="med" len="med"/>
              <a:tailEnd type="none" w="lg" len="lg"/>
            </a:ln>
          </p:spPr>
        </p:cxnSp>
        <p:cxnSp>
          <p:nvCxnSpPr>
            <p:cNvPr id="12" name="直接连接符 11"/>
            <p:cNvCxnSpPr/>
            <p:nvPr/>
          </p:nvCxnSpPr>
          <p:spPr bwMode="auto">
            <a:xfrm flipV="1">
              <a:off x="6516216" y="1700808"/>
              <a:ext cx="328449" cy="720080"/>
            </a:xfrm>
            <a:prstGeom prst="line">
              <a:avLst/>
            </a:prstGeom>
            <a:solidFill>
              <a:schemeClr val="bg1"/>
            </a:solidFill>
            <a:ln w="50800" cap="flat" cmpd="sng" algn="ctr">
              <a:solidFill>
                <a:srgbClr val="FF0000"/>
              </a:solidFill>
              <a:prstDash val="solid"/>
              <a:round/>
              <a:headEnd type="none" w="med" len="med"/>
              <a:tailEnd type="none" w="lg" len="lg"/>
            </a:ln>
          </p:spPr>
        </p:cxnSp>
      </p:grpSp>
      <p:grpSp>
        <p:nvGrpSpPr>
          <p:cNvPr id="17" name="组合 16"/>
          <p:cNvGrpSpPr/>
          <p:nvPr/>
        </p:nvGrpSpPr>
        <p:grpSpPr>
          <a:xfrm>
            <a:off x="6065269" y="2456892"/>
            <a:ext cx="342935" cy="612068"/>
            <a:chOff x="6156176" y="1700808"/>
            <a:chExt cx="688489" cy="720080"/>
          </a:xfrm>
        </p:grpSpPr>
        <p:cxnSp>
          <p:nvCxnSpPr>
            <p:cNvPr id="18" name="直接连接符 17"/>
            <p:cNvCxnSpPr/>
            <p:nvPr/>
          </p:nvCxnSpPr>
          <p:spPr bwMode="auto">
            <a:xfrm>
              <a:off x="6156176" y="2096852"/>
              <a:ext cx="360040" cy="324036"/>
            </a:xfrm>
            <a:prstGeom prst="line">
              <a:avLst/>
            </a:prstGeom>
            <a:solidFill>
              <a:schemeClr val="bg1"/>
            </a:solidFill>
            <a:ln w="50800" cap="flat" cmpd="sng" algn="ctr">
              <a:solidFill>
                <a:srgbClr val="FF0000"/>
              </a:solidFill>
              <a:prstDash val="solid"/>
              <a:round/>
              <a:headEnd type="none" w="med" len="med"/>
              <a:tailEnd type="none" w="lg" len="lg"/>
            </a:ln>
          </p:spPr>
        </p:cxnSp>
        <p:cxnSp>
          <p:nvCxnSpPr>
            <p:cNvPr id="19" name="直接连接符 18"/>
            <p:cNvCxnSpPr/>
            <p:nvPr/>
          </p:nvCxnSpPr>
          <p:spPr bwMode="auto">
            <a:xfrm flipV="1">
              <a:off x="6516216" y="1700808"/>
              <a:ext cx="328449" cy="720080"/>
            </a:xfrm>
            <a:prstGeom prst="line">
              <a:avLst/>
            </a:prstGeom>
            <a:solidFill>
              <a:schemeClr val="bg1"/>
            </a:solidFill>
            <a:ln w="50800" cap="flat" cmpd="sng" algn="ctr">
              <a:solidFill>
                <a:srgbClr val="FF0000"/>
              </a:solidFill>
              <a:prstDash val="solid"/>
              <a:round/>
              <a:headEnd type="none" w="med" len="med"/>
              <a:tailEnd type="none" w="lg" len="lg"/>
            </a:ln>
          </p:spPr>
        </p:cxnSp>
      </p:grpSp>
      <p:grpSp>
        <p:nvGrpSpPr>
          <p:cNvPr id="26" name="组合 25"/>
          <p:cNvGrpSpPr/>
          <p:nvPr/>
        </p:nvGrpSpPr>
        <p:grpSpPr>
          <a:xfrm>
            <a:off x="5994301" y="4257092"/>
            <a:ext cx="449907" cy="468052"/>
            <a:chOff x="5967569" y="4365104"/>
            <a:chExt cx="449907" cy="468052"/>
          </a:xfrm>
        </p:grpSpPr>
        <p:cxnSp>
          <p:nvCxnSpPr>
            <p:cNvPr id="21" name="直接连接符 20"/>
            <p:cNvCxnSpPr/>
            <p:nvPr/>
          </p:nvCxnSpPr>
          <p:spPr bwMode="auto">
            <a:xfrm>
              <a:off x="5967569" y="4377705"/>
              <a:ext cx="449907" cy="455451"/>
            </a:xfrm>
            <a:prstGeom prst="line">
              <a:avLst/>
            </a:prstGeom>
            <a:solidFill>
              <a:schemeClr val="bg1"/>
            </a:solidFill>
            <a:ln w="50800" cap="flat" cmpd="sng" algn="ctr">
              <a:solidFill>
                <a:srgbClr val="FF0000"/>
              </a:solidFill>
              <a:prstDash val="solid"/>
              <a:round/>
              <a:headEnd type="none" w="med" len="med"/>
              <a:tailEnd type="none" w="lg" len="lg"/>
            </a:ln>
          </p:spPr>
        </p:cxnSp>
        <p:cxnSp>
          <p:nvCxnSpPr>
            <p:cNvPr id="22" name="直接连接符 21"/>
            <p:cNvCxnSpPr/>
            <p:nvPr/>
          </p:nvCxnSpPr>
          <p:spPr bwMode="auto">
            <a:xfrm flipV="1">
              <a:off x="5967569" y="4365104"/>
              <a:ext cx="449907" cy="468052"/>
            </a:xfrm>
            <a:prstGeom prst="line">
              <a:avLst/>
            </a:prstGeom>
            <a:solidFill>
              <a:schemeClr val="bg1"/>
            </a:solidFill>
            <a:ln w="50800" cap="flat" cmpd="sng" algn="ctr">
              <a:solidFill>
                <a:srgbClr val="FF0000"/>
              </a:solidFill>
              <a:prstDash val="solid"/>
              <a:round/>
              <a:headEnd type="none" w="med" len="med"/>
              <a:tailEnd type="none" w="lg" len="lg"/>
            </a:ln>
          </p:spPr>
        </p:cxnSp>
      </p:grpSp>
      <p:grpSp>
        <p:nvGrpSpPr>
          <p:cNvPr id="29" name="组合 28"/>
          <p:cNvGrpSpPr/>
          <p:nvPr/>
        </p:nvGrpSpPr>
        <p:grpSpPr>
          <a:xfrm>
            <a:off x="5994301" y="4977172"/>
            <a:ext cx="449907" cy="468052"/>
            <a:chOff x="5967569" y="4365104"/>
            <a:chExt cx="449907" cy="468052"/>
          </a:xfrm>
        </p:grpSpPr>
        <p:cxnSp>
          <p:nvCxnSpPr>
            <p:cNvPr id="30" name="直接连接符 29"/>
            <p:cNvCxnSpPr/>
            <p:nvPr/>
          </p:nvCxnSpPr>
          <p:spPr bwMode="auto">
            <a:xfrm>
              <a:off x="5967569" y="4377705"/>
              <a:ext cx="449907" cy="455451"/>
            </a:xfrm>
            <a:prstGeom prst="line">
              <a:avLst/>
            </a:prstGeom>
            <a:solidFill>
              <a:schemeClr val="bg1"/>
            </a:solidFill>
            <a:ln w="50800" cap="flat" cmpd="sng" algn="ctr">
              <a:solidFill>
                <a:srgbClr val="FF0000"/>
              </a:solidFill>
              <a:prstDash val="solid"/>
              <a:round/>
              <a:headEnd type="none" w="med" len="med"/>
              <a:tailEnd type="none" w="lg" len="lg"/>
            </a:ln>
          </p:spPr>
        </p:cxnSp>
        <p:cxnSp>
          <p:nvCxnSpPr>
            <p:cNvPr id="31" name="直接连接符 30"/>
            <p:cNvCxnSpPr/>
            <p:nvPr/>
          </p:nvCxnSpPr>
          <p:spPr bwMode="auto">
            <a:xfrm flipV="1">
              <a:off x="5967569" y="4365104"/>
              <a:ext cx="449907" cy="468052"/>
            </a:xfrm>
            <a:prstGeom prst="line">
              <a:avLst/>
            </a:prstGeom>
            <a:solidFill>
              <a:schemeClr val="bg1"/>
            </a:solidFill>
            <a:ln w="50800" cap="flat" cmpd="sng" algn="ctr">
              <a:solidFill>
                <a:srgbClr val="FF0000"/>
              </a:solidFill>
              <a:prstDash val="solid"/>
              <a:round/>
              <a:headEnd type="none" w="med" len="med"/>
              <a:tailEnd type="none" w="lg" len="lg"/>
            </a:ln>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2</a:t>
            </a:r>
            <a:r>
              <a:rPr lang="zh-CN" altLang="en-US" sz="2600" kern="0" dirty="0">
                <a:solidFill>
                  <a:schemeClr val="tx2"/>
                </a:solidFill>
                <a:effectLst>
                  <a:outerShdw blurRad="38100" dist="38100" dir="2700000" algn="tl">
                    <a:srgbClr val="C0C0C0"/>
                  </a:outerShdw>
                </a:effectLst>
                <a:latin typeface="+mj-lt"/>
                <a:cs typeface="+mj-cs"/>
              </a:rPr>
              <a:t>讲：80X86的寻址方式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3" name="文本框 2"/>
          <p:cNvSpPr txBox="1"/>
          <p:nvPr/>
        </p:nvSpPr>
        <p:spPr>
          <a:xfrm>
            <a:off x="1043608" y="908720"/>
            <a:ext cx="6571615" cy="4228850"/>
          </a:xfrm>
          <a:prstGeom prst="rect">
            <a:avLst/>
          </a:prstGeom>
          <a:noFill/>
        </p:spPr>
        <p:txBody>
          <a:bodyPr wrap="square" rtlCol="0">
            <a:spAutoFit/>
          </a:bodyPr>
          <a:lstStyle/>
          <a:p>
            <a:pPr marL="342900" indent="-342900" algn="l">
              <a:lnSpc>
                <a:spcPct val="160000"/>
              </a:lnSpc>
              <a:buClr>
                <a:srgbClr val="FF3300"/>
              </a:buClr>
              <a:buFont typeface="Wingdings" panose="05000000000000000000" charset="0"/>
              <a:buChar char=""/>
            </a:pPr>
            <a:r>
              <a:rPr lang="zh-CN" altLang="en-US" dirty="0"/>
              <a:t>寻址的概念</a:t>
            </a:r>
            <a:endParaRPr lang="en-US" altLang="zh-CN" dirty="0"/>
          </a:p>
          <a:p>
            <a:pPr marL="342900" indent="-342900" algn="l">
              <a:lnSpc>
                <a:spcPct val="160000"/>
              </a:lnSpc>
              <a:buClr>
                <a:srgbClr val="FF3300"/>
              </a:buClr>
              <a:buFont typeface="Wingdings" panose="05000000000000000000" charset="0"/>
              <a:buChar char=""/>
            </a:pPr>
            <a:r>
              <a:rPr lang="zh-CN" altLang="en-US" dirty="0"/>
              <a:t>与数据有关的寻址方式</a:t>
            </a: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342900" indent="-342900" algn="l">
              <a:lnSpc>
                <a:spcPct val="160000"/>
              </a:lnSpc>
              <a:buClr>
                <a:srgbClr val="FF3300"/>
              </a:buClr>
              <a:buFont typeface="Wingdings" panose="05000000000000000000" charset="0"/>
              <a:buChar char=""/>
            </a:pPr>
            <a:r>
              <a:rPr lang="zh-CN" altLang="en-US" dirty="0">
                <a:solidFill>
                  <a:srgbClr val="FF0066"/>
                </a:solidFill>
                <a:sym typeface="+mn-ea"/>
              </a:rPr>
              <a:t>与转移地址有关的寻址方式</a:t>
            </a:r>
            <a:endParaRPr lang="en-US" altLang="zh-CN" dirty="0">
              <a:solidFill>
                <a:srgbClr val="FF0066"/>
              </a:solidFill>
              <a:sym typeface="+mn-ea"/>
            </a:endParaRPr>
          </a:p>
          <a:p>
            <a:pPr marL="342900" indent="-342900" algn="l">
              <a:lnSpc>
                <a:spcPct val="160000"/>
              </a:lnSpc>
              <a:buClr>
                <a:srgbClr val="FF3300"/>
              </a:buClr>
              <a:buFont typeface="Wingdings" panose="05000000000000000000" charset="0"/>
              <a:buChar char=""/>
            </a:pPr>
            <a:endParaRPr lang="zh-CN" altLang="en-US" dirty="0">
              <a:sym typeface="+mn-ea"/>
            </a:endParaRPr>
          </a:p>
        </p:txBody>
      </p:sp>
      <p:sp>
        <p:nvSpPr>
          <p:cNvPr id="4" name="矩形 3"/>
          <p:cNvSpPr/>
          <p:nvPr/>
        </p:nvSpPr>
        <p:spPr>
          <a:xfrm>
            <a:off x="1415297" y="2174084"/>
            <a:ext cx="5828235" cy="1578952"/>
          </a:xfrm>
          <a:prstGeom prst="rect">
            <a:avLst/>
          </a:prstGeom>
        </p:spPr>
        <p:txBody>
          <a:bodyPr wrap="square" numCol="2">
            <a:spAutoFit/>
          </a:bodyPr>
          <a:lstStyle/>
          <a:p>
            <a:pPr marL="342900" indent="-342900">
              <a:buFont typeface="Wingdings" panose="05000000000000000000" pitchFamily="2" charset="2"/>
              <a:buChar char="u"/>
            </a:pPr>
            <a:r>
              <a:rPr lang="zh-CN" altLang="en-US" dirty="0"/>
              <a:t>立即寻址</a:t>
            </a:r>
            <a:endParaRPr lang="zh-CN" altLang="en-US" dirty="0"/>
          </a:p>
          <a:p>
            <a:pPr marL="342900" indent="-342900">
              <a:buFont typeface="Wingdings" panose="05000000000000000000" pitchFamily="2" charset="2"/>
              <a:buChar char="u"/>
            </a:pPr>
            <a:r>
              <a:rPr lang="zh-CN" altLang="en-US" dirty="0"/>
              <a:t>寄存器寻址</a:t>
            </a:r>
            <a:endParaRPr lang="zh-CN" altLang="en-US" dirty="0"/>
          </a:p>
          <a:p>
            <a:pPr marL="342900" indent="-342900">
              <a:buFont typeface="Wingdings" panose="05000000000000000000" pitchFamily="2" charset="2"/>
              <a:buChar char="u"/>
            </a:pPr>
            <a:r>
              <a:rPr lang="zh-CN" altLang="en-US" dirty="0"/>
              <a:t>直接寻址</a:t>
            </a:r>
            <a:endParaRPr lang="zh-CN" altLang="en-US" dirty="0"/>
          </a:p>
          <a:p>
            <a:pPr marL="342900" indent="-342900">
              <a:buFont typeface="Wingdings" panose="05000000000000000000" pitchFamily="2" charset="2"/>
              <a:buChar char="u"/>
            </a:pPr>
            <a:r>
              <a:rPr lang="zh-CN" altLang="en-US" dirty="0"/>
              <a:t>寄存器间接寻址</a:t>
            </a:r>
            <a:endParaRPr lang="zh-CN" altLang="en-US" dirty="0"/>
          </a:p>
          <a:p>
            <a:pPr marL="342900" indent="-342900">
              <a:buFont typeface="Wingdings" panose="05000000000000000000" pitchFamily="2" charset="2"/>
              <a:buChar char="u"/>
            </a:pPr>
            <a:r>
              <a:rPr lang="zh-CN" altLang="en-US" dirty="0"/>
              <a:t>寄存器相对寻址</a:t>
            </a:r>
            <a:endParaRPr lang="zh-CN" altLang="en-US" dirty="0"/>
          </a:p>
          <a:p>
            <a:pPr marL="342900" indent="-342900">
              <a:buFont typeface="Wingdings" panose="05000000000000000000" pitchFamily="2" charset="2"/>
              <a:buChar char="u"/>
            </a:pPr>
            <a:r>
              <a:rPr lang="zh-CN" altLang="en-US" dirty="0"/>
              <a:t>基址变址寻址</a:t>
            </a:r>
            <a:endParaRPr lang="zh-CN" altLang="en-US" dirty="0"/>
          </a:p>
          <a:p>
            <a:pPr marL="342900" indent="-342900">
              <a:buFont typeface="Wingdings" panose="05000000000000000000" pitchFamily="2" charset="2"/>
              <a:buChar char="u"/>
            </a:pPr>
            <a:r>
              <a:rPr lang="zh-CN" altLang="en-US" dirty="0"/>
              <a:t>相对基址变址寻址</a:t>
            </a:r>
            <a:endParaRPr lang="zh-CN" altLang="en-US" dirty="0"/>
          </a:p>
        </p:txBody>
      </p:sp>
      <p:sp>
        <p:nvSpPr>
          <p:cNvPr id="5" name="矩形 4"/>
          <p:cNvSpPr/>
          <p:nvPr/>
        </p:nvSpPr>
        <p:spPr>
          <a:xfrm>
            <a:off x="1502532" y="4559640"/>
            <a:ext cx="4572000" cy="1569660"/>
          </a:xfrm>
          <a:prstGeom prst="rect">
            <a:avLst/>
          </a:prstGeom>
        </p:spPr>
        <p:txBody>
          <a:bodyPr>
            <a:spAutoFit/>
          </a:bodyPr>
          <a:lstStyle/>
          <a:p>
            <a:pPr marL="342900" indent="-342900">
              <a:buFont typeface="Wingdings" panose="05000000000000000000" pitchFamily="2" charset="2"/>
              <a:buChar char="u"/>
            </a:pPr>
            <a:r>
              <a:rPr lang="zh-CN" altLang="en-US" dirty="0"/>
              <a:t>段内直接寻址</a:t>
            </a:r>
            <a:endParaRPr lang="zh-CN" altLang="en-US" dirty="0"/>
          </a:p>
          <a:p>
            <a:pPr marL="342900" indent="-342900">
              <a:buFont typeface="Wingdings" panose="05000000000000000000" pitchFamily="2" charset="2"/>
              <a:buChar char="u"/>
            </a:pPr>
            <a:r>
              <a:rPr lang="zh-CN" altLang="en-US" dirty="0"/>
              <a:t>段内间接寻址</a:t>
            </a:r>
            <a:endParaRPr lang="zh-CN" altLang="en-US" dirty="0"/>
          </a:p>
          <a:p>
            <a:pPr marL="342900" indent="-342900">
              <a:buFont typeface="Wingdings" panose="05000000000000000000" pitchFamily="2" charset="2"/>
              <a:buChar char="u"/>
            </a:pPr>
            <a:r>
              <a:rPr lang="zh-CN" altLang="en-US" dirty="0"/>
              <a:t>段间直接寻址</a:t>
            </a:r>
            <a:endParaRPr lang="zh-CN" altLang="en-US" dirty="0"/>
          </a:p>
          <a:p>
            <a:pPr marL="342900" indent="-342900">
              <a:buFont typeface="Wingdings" panose="05000000000000000000" pitchFamily="2" charset="2"/>
              <a:buChar char="u"/>
            </a:pPr>
            <a:r>
              <a:rPr lang="zh-CN" altLang="en-US" dirty="0"/>
              <a:t>段间间接寻址</a:t>
            </a:r>
            <a:endParaRPr lang="zh-CN" alt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9" name="矩形 139268"/>
          <p:cNvSpPr/>
          <p:nvPr/>
        </p:nvSpPr>
        <p:spPr>
          <a:xfrm>
            <a:off x="443024" y="1088740"/>
            <a:ext cx="8128000" cy="5526780"/>
          </a:xfrm>
          <a:prstGeom prst="rect">
            <a:avLst/>
          </a:prstGeom>
          <a:noFill/>
          <a:ln w="9525">
            <a:noFill/>
          </a:ln>
        </p:spPr>
        <p:txBody>
          <a:bodyPr lIns="108850" tIns="54425" rIns="108850" bIns="54425">
            <a:spAutoFit/>
          </a:bodyPr>
          <a:lstStyle/>
          <a:p>
            <a:pPr eaLnBrk="0" hangingPunct="0">
              <a:spcBef>
                <a:spcPts val="600"/>
              </a:spcBef>
            </a:pPr>
            <a:r>
              <a:rPr lang="en-US" altLang="zh-CN" sz="2400" b="1" dirty="0">
                <a:latin typeface="华文新魏" panose="02010800040101010101" pitchFamily="2" charset="-122"/>
                <a:ea typeface="华文新魏" panose="02010800040101010101" pitchFamily="2" charset="-122"/>
              </a:rPr>
              <a:t>        </a:t>
            </a:r>
            <a:r>
              <a:rPr lang="zh-CN" altLang="en-US" sz="2400" b="0" dirty="0">
                <a:latin typeface="华文宋体" panose="02010600040101010101" pitchFamily="2" charset="-122"/>
                <a:ea typeface="华文宋体" panose="02010600040101010101" pitchFamily="2" charset="-122"/>
              </a:rPr>
              <a:t>用来确定转移指令（条件转移指令或无条件转移指令）及</a:t>
            </a:r>
            <a:r>
              <a:rPr lang="en-US" altLang="zh-CN" sz="2400" b="0" dirty="0">
                <a:latin typeface="华文宋体" panose="02010600040101010101" pitchFamily="2" charset="-122"/>
                <a:ea typeface="华文宋体" panose="02010600040101010101" pitchFamily="2" charset="-122"/>
              </a:rPr>
              <a:t>call</a:t>
            </a:r>
            <a:r>
              <a:rPr lang="zh-CN" altLang="en-US" sz="2400" b="0" dirty="0">
                <a:latin typeface="华文宋体" panose="02010600040101010101" pitchFamily="2" charset="-122"/>
                <a:ea typeface="华文宋体" panose="02010600040101010101" pitchFamily="2" charset="-122"/>
              </a:rPr>
              <a:t>指令的转向地址。</a:t>
            </a:r>
            <a:endParaRPr lang="en-US" altLang="zh-CN" sz="2400" b="0" dirty="0">
              <a:latin typeface="华文宋体" panose="02010600040101010101" pitchFamily="2" charset="-122"/>
              <a:ea typeface="华文宋体" panose="02010600040101010101" pitchFamily="2" charset="-122"/>
            </a:endParaRPr>
          </a:p>
          <a:p>
            <a:pPr eaLnBrk="0" hangingPunct="0">
              <a:spcBef>
                <a:spcPts val="600"/>
              </a:spcBef>
            </a:pPr>
            <a:r>
              <a:rPr lang="zh-CN" altLang="en-US" sz="2400" b="0" dirty="0">
                <a:latin typeface="华文宋体" panose="02010600040101010101" pitchFamily="2" charset="-122"/>
                <a:ea typeface="华文宋体" panose="02010600040101010101" pitchFamily="2" charset="-122"/>
              </a:rPr>
              <a:t>        转移地址是由各种寻址方式得到的有效地址和段地址相加而成的，有效地址存入</a:t>
            </a:r>
            <a:r>
              <a:rPr lang="en-US" altLang="zh-CN" sz="2400" dirty="0">
                <a:solidFill>
                  <a:srgbClr val="FF0000"/>
                </a:solidFill>
                <a:latin typeface="华文宋体" panose="02010600040101010101" pitchFamily="2" charset="-122"/>
                <a:ea typeface="华文宋体" panose="02010600040101010101" pitchFamily="2" charset="-122"/>
              </a:rPr>
              <a:t>IP</a:t>
            </a:r>
            <a:r>
              <a:rPr lang="zh-CN" altLang="en-US" sz="2400" dirty="0">
                <a:solidFill>
                  <a:srgbClr val="FF0000"/>
                </a:solidFill>
                <a:latin typeface="华文宋体" panose="02010600040101010101" pitchFamily="2" charset="-122"/>
                <a:ea typeface="华文宋体" panose="02010600040101010101" pitchFamily="2" charset="-122"/>
              </a:rPr>
              <a:t>寄存器</a:t>
            </a:r>
            <a:r>
              <a:rPr lang="zh-CN" altLang="en-US" sz="2400" b="0" dirty="0">
                <a:latin typeface="华文宋体" panose="02010600040101010101" pitchFamily="2" charset="-122"/>
                <a:ea typeface="华文宋体" panose="02010600040101010101" pitchFamily="2" charset="-122"/>
              </a:rPr>
              <a:t>中，段地址指定为</a:t>
            </a:r>
            <a:r>
              <a:rPr lang="en-US" altLang="zh-CN" sz="2400" dirty="0">
                <a:solidFill>
                  <a:srgbClr val="FF0000"/>
                </a:solidFill>
                <a:latin typeface="华文宋体" panose="02010600040101010101" pitchFamily="2" charset="-122"/>
                <a:ea typeface="华文宋体" panose="02010600040101010101" pitchFamily="2" charset="-122"/>
              </a:rPr>
              <a:t>CS</a:t>
            </a:r>
            <a:r>
              <a:rPr lang="zh-CN" altLang="en-US" sz="2400" dirty="0">
                <a:solidFill>
                  <a:srgbClr val="FF0000"/>
                </a:solidFill>
                <a:latin typeface="华文宋体" panose="02010600040101010101" pitchFamily="2" charset="-122"/>
                <a:ea typeface="华文宋体" panose="02010600040101010101" pitchFamily="2" charset="-122"/>
              </a:rPr>
              <a:t>段寄存器</a:t>
            </a:r>
            <a:r>
              <a:rPr lang="zh-CN" altLang="en-US" sz="2400" b="0" dirty="0">
                <a:latin typeface="华文宋体" panose="02010600040101010101" pitchFamily="2" charset="-122"/>
                <a:ea typeface="华文宋体" panose="02010600040101010101" pitchFamily="2" charset="-122"/>
              </a:rPr>
              <a:t>内容。</a:t>
            </a:r>
            <a:endParaRPr lang="zh-CN" altLang="en-US" sz="2400" b="0" dirty="0">
              <a:latin typeface="华文宋体" panose="02010600040101010101" pitchFamily="2" charset="-122"/>
              <a:ea typeface="华文宋体" panose="02010600040101010101" pitchFamily="2" charset="-122"/>
            </a:endParaRPr>
          </a:p>
          <a:p>
            <a:pPr eaLnBrk="0" hangingPunct="0">
              <a:spcBef>
                <a:spcPts val="600"/>
              </a:spcBef>
              <a:buClr>
                <a:schemeClr val="tx1"/>
              </a:buClr>
              <a:buSzPct val="100000"/>
              <a:buFont typeface="Times New Roman" panose="02020603050405020304" pitchFamily="18" charset="0"/>
              <a:buChar char="•"/>
            </a:pPr>
            <a:r>
              <a:rPr lang="zh-CN" altLang="en-US" sz="2400" b="0" dirty="0">
                <a:latin typeface="华文宋体" panose="02010600040101010101" pitchFamily="2" charset="-122"/>
                <a:ea typeface="华文宋体" panose="02010600040101010101" pitchFamily="2" charset="-122"/>
              </a:rPr>
              <a:t> 段内寻址</a:t>
            </a:r>
            <a:r>
              <a:rPr lang="zh-CN" altLang="en-US" b="0" dirty="0">
                <a:latin typeface="华文宋体" panose="02010600040101010101" pitchFamily="2" charset="-122"/>
                <a:ea typeface="华文宋体" panose="02010600040101010101" pitchFamily="2" charset="-122"/>
              </a:rPr>
              <a:t>：</a:t>
            </a:r>
            <a:r>
              <a:rPr lang="en-US" altLang="zh-CN" dirty="0">
                <a:solidFill>
                  <a:srgbClr val="FF0000"/>
                </a:solidFill>
                <a:ea typeface="楷体_GB2312" pitchFamily="49" charset="-122"/>
              </a:rPr>
              <a:t> </a:t>
            </a:r>
            <a:r>
              <a:rPr lang="zh-CN" altLang="en-US" dirty="0">
                <a:solidFill>
                  <a:srgbClr val="FF0000"/>
                </a:solidFill>
                <a:ea typeface="楷体_GB2312" pitchFamily="49" charset="-122"/>
              </a:rPr>
              <a:t>段内转移只需改变 （</a:t>
            </a:r>
            <a:r>
              <a:rPr lang="en-US" altLang="zh-CN" dirty="0">
                <a:solidFill>
                  <a:srgbClr val="FF0000"/>
                </a:solidFill>
                <a:ea typeface="楷体_GB2312" pitchFamily="49" charset="-122"/>
              </a:rPr>
              <a:t>IP</a:t>
            </a:r>
            <a:r>
              <a:rPr lang="zh-CN" altLang="en-US" dirty="0">
                <a:solidFill>
                  <a:srgbClr val="FF0000"/>
                </a:solidFill>
                <a:ea typeface="楷体_GB2312" pitchFamily="49" charset="-122"/>
              </a:rPr>
              <a:t>）</a:t>
            </a:r>
            <a:endParaRPr lang="zh-CN" altLang="en-US" sz="2400" b="0" dirty="0">
              <a:latin typeface="华文宋体" panose="02010600040101010101" pitchFamily="2" charset="-122"/>
              <a:ea typeface="华文宋体" panose="02010600040101010101" pitchFamily="2" charset="-122"/>
            </a:endParaRPr>
          </a:p>
          <a:p>
            <a:pPr eaLnBrk="0" hangingPunct="0">
              <a:spcBef>
                <a:spcPts val="600"/>
              </a:spcBef>
            </a:pPr>
            <a:r>
              <a:rPr lang="zh-CN" altLang="en-US" sz="2400" b="0" dirty="0">
                <a:latin typeface="华文宋体" panose="02010600040101010101" pitchFamily="2" charset="-122"/>
                <a:ea typeface="华文宋体" panose="02010600040101010101" pitchFamily="2" charset="-122"/>
              </a:rPr>
              <a:t>       </a:t>
            </a:r>
            <a:r>
              <a:rPr lang="zh-CN" altLang="en-US" sz="2400" b="0" u="sng" dirty="0">
                <a:latin typeface="华文宋体" panose="02010600040101010101" pitchFamily="2" charset="-122"/>
                <a:ea typeface="华文宋体" panose="02010600040101010101" pitchFamily="2" charset="-122"/>
              </a:rPr>
              <a:t>段内直接寻址    </a:t>
            </a:r>
            <a:r>
              <a:rPr lang="en-US" altLang="zh-CN" sz="2400" b="0" u="sng" dirty="0">
                <a:latin typeface="华文宋体" panose="02010600040101010101" pitchFamily="2" charset="-122"/>
                <a:ea typeface="华文宋体" panose="02010600040101010101" pitchFamily="2" charset="-122"/>
              </a:rPr>
              <a:t>JMP    NEAR PTR  </a:t>
            </a:r>
            <a:r>
              <a:rPr lang="en-US" altLang="zh-CN" sz="2400" b="0" u="sng" dirty="0">
                <a:solidFill>
                  <a:srgbClr val="FF0000"/>
                </a:solidFill>
                <a:latin typeface="华文宋体" panose="02010600040101010101" pitchFamily="2" charset="-122"/>
                <a:ea typeface="华文宋体" panose="02010600040101010101" pitchFamily="2" charset="-122"/>
              </a:rPr>
              <a:t>NEXT</a:t>
            </a:r>
            <a:r>
              <a:rPr lang="en-US" altLang="zh-CN" sz="2400" b="0" u="sng" dirty="0">
                <a:latin typeface="华文宋体" panose="02010600040101010101" pitchFamily="2" charset="-122"/>
                <a:ea typeface="华文宋体" panose="02010600040101010101" pitchFamily="2" charset="-122"/>
              </a:rPr>
              <a:t> </a:t>
            </a:r>
            <a:endParaRPr lang="en-US" altLang="zh-CN" sz="2400" b="0" u="sng" dirty="0">
              <a:latin typeface="华文宋体" panose="02010600040101010101" pitchFamily="2" charset="-122"/>
              <a:ea typeface="华文宋体" panose="02010600040101010101" pitchFamily="2" charset="-122"/>
            </a:endParaRPr>
          </a:p>
          <a:p>
            <a:pPr eaLnBrk="0" hangingPunct="0">
              <a:spcBef>
                <a:spcPts val="600"/>
              </a:spcBef>
            </a:pP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段内间接寻址    </a:t>
            </a:r>
            <a:r>
              <a:rPr lang="en-US" altLang="zh-CN" sz="2400" b="0" dirty="0">
                <a:latin typeface="华文宋体" panose="02010600040101010101" pitchFamily="2" charset="-122"/>
                <a:ea typeface="华文宋体" panose="02010600040101010101" pitchFamily="2" charset="-122"/>
              </a:rPr>
              <a:t>JMP    </a:t>
            </a:r>
            <a:r>
              <a:rPr lang="en-US" altLang="zh-CN" b="0" dirty="0">
                <a:solidFill>
                  <a:srgbClr val="FF0000"/>
                </a:solidFill>
                <a:latin typeface="华文宋体" panose="02010600040101010101" pitchFamily="2" charset="-122"/>
                <a:ea typeface="华文宋体" panose="02010600040101010101" pitchFamily="2" charset="-122"/>
              </a:rPr>
              <a:t>TABLE [ BX ]</a:t>
            </a:r>
            <a:endParaRPr lang="en-US" altLang="zh-CN" b="0" dirty="0">
              <a:solidFill>
                <a:srgbClr val="FF0000"/>
              </a:solidFill>
              <a:latin typeface="华文宋体" panose="02010600040101010101" pitchFamily="2" charset="-122"/>
              <a:ea typeface="华文宋体" panose="02010600040101010101" pitchFamily="2" charset="-122"/>
            </a:endParaRPr>
          </a:p>
          <a:p>
            <a:pPr eaLnBrk="0" hangingPunct="0">
              <a:spcBef>
                <a:spcPts val="600"/>
              </a:spcBef>
            </a:pPr>
            <a:endParaRPr lang="en-US" altLang="zh-CN" sz="2400" b="0" dirty="0">
              <a:latin typeface="华文宋体" panose="02010600040101010101" pitchFamily="2" charset="-122"/>
              <a:ea typeface="华文宋体" panose="02010600040101010101" pitchFamily="2" charset="-122"/>
            </a:endParaRPr>
          </a:p>
          <a:p>
            <a:pPr eaLnBrk="0" hangingPunct="0">
              <a:spcBef>
                <a:spcPts val="600"/>
              </a:spcBef>
              <a:buClr>
                <a:schemeClr val="tx1"/>
              </a:buClr>
              <a:buSzPct val="100000"/>
              <a:buFont typeface="Times New Roman" panose="02020603050405020304" pitchFamily="18" charset="0"/>
              <a:buChar char="•"/>
            </a:pPr>
            <a:r>
              <a:rPr lang="en-US" altLang="zh-CN" sz="2400" b="0" dirty="0">
                <a:latin typeface="华文宋体" panose="02010600040101010101" pitchFamily="2" charset="-122"/>
                <a:ea typeface="华文宋体" panose="02010600040101010101" pitchFamily="2" charset="-122"/>
              </a:rPr>
              <a:t> </a:t>
            </a:r>
            <a:r>
              <a:rPr lang="zh-CN" altLang="en-US" b="0" dirty="0">
                <a:latin typeface="华文宋体" panose="02010600040101010101" pitchFamily="2" charset="-122"/>
                <a:ea typeface="华文宋体" panose="02010600040101010101" pitchFamily="2" charset="-122"/>
              </a:rPr>
              <a:t>段间寻址：</a:t>
            </a:r>
            <a:r>
              <a:rPr lang="zh-CN" altLang="en-US" dirty="0">
                <a:solidFill>
                  <a:srgbClr val="FF0000"/>
                </a:solidFill>
                <a:ea typeface="楷体_GB2312" pitchFamily="49" charset="-122"/>
              </a:rPr>
              <a:t>段间转移改变（</a:t>
            </a:r>
            <a:r>
              <a:rPr lang="en-US" altLang="zh-CN" dirty="0">
                <a:solidFill>
                  <a:srgbClr val="FF0000"/>
                </a:solidFill>
                <a:ea typeface="楷体_GB2312" pitchFamily="49" charset="-122"/>
              </a:rPr>
              <a:t>CS</a:t>
            </a:r>
            <a:r>
              <a:rPr lang="zh-CN" altLang="en-US" dirty="0">
                <a:solidFill>
                  <a:srgbClr val="FF0000"/>
                </a:solidFill>
                <a:ea typeface="楷体_GB2312" pitchFamily="49" charset="-122"/>
              </a:rPr>
              <a:t>）、（</a:t>
            </a:r>
            <a:r>
              <a:rPr lang="en-US" altLang="zh-CN" dirty="0">
                <a:solidFill>
                  <a:srgbClr val="FF0000"/>
                </a:solidFill>
                <a:ea typeface="楷体_GB2312" pitchFamily="49" charset="-122"/>
              </a:rPr>
              <a:t>IP</a:t>
            </a:r>
            <a:r>
              <a:rPr lang="zh-CN" altLang="en-US" dirty="0">
                <a:solidFill>
                  <a:srgbClr val="FF0000"/>
                </a:solidFill>
                <a:ea typeface="楷体_GB2312" pitchFamily="49" charset="-122"/>
              </a:rPr>
              <a:t>）</a:t>
            </a:r>
            <a:endParaRPr lang="zh-CN" altLang="en-US" b="0" dirty="0">
              <a:latin typeface="华文宋体" panose="02010600040101010101" pitchFamily="2" charset="-122"/>
              <a:ea typeface="华文宋体" panose="02010600040101010101" pitchFamily="2" charset="-122"/>
            </a:endParaRPr>
          </a:p>
          <a:p>
            <a:pPr eaLnBrk="0" hangingPunct="0">
              <a:spcBef>
                <a:spcPts val="600"/>
              </a:spcBef>
            </a:pPr>
            <a:r>
              <a:rPr lang="zh-CN" altLang="en-US" sz="2400" b="0" dirty="0">
                <a:latin typeface="华文宋体" panose="02010600040101010101" pitchFamily="2" charset="-122"/>
                <a:ea typeface="华文宋体" panose="02010600040101010101" pitchFamily="2" charset="-122"/>
              </a:rPr>
              <a:t>       </a:t>
            </a:r>
            <a:r>
              <a:rPr lang="zh-CN" altLang="en-US" sz="2400" b="0" u="sng" dirty="0">
                <a:latin typeface="华文宋体" panose="02010600040101010101" pitchFamily="2" charset="-122"/>
                <a:ea typeface="华文宋体" panose="02010600040101010101" pitchFamily="2" charset="-122"/>
              </a:rPr>
              <a:t>段间直接寻址    </a:t>
            </a:r>
            <a:r>
              <a:rPr lang="en-US" altLang="zh-CN" sz="2400" b="0" u="sng" dirty="0">
                <a:latin typeface="华文宋体" panose="02010600040101010101" pitchFamily="2" charset="-122"/>
                <a:ea typeface="华文宋体" panose="02010600040101010101" pitchFamily="2" charset="-122"/>
              </a:rPr>
              <a:t>JMP    FAR PTR  </a:t>
            </a:r>
            <a:r>
              <a:rPr lang="en-US" altLang="zh-CN" b="0" u="sng" dirty="0">
                <a:solidFill>
                  <a:srgbClr val="FF0000"/>
                </a:solidFill>
                <a:latin typeface="华文宋体" panose="02010600040101010101" pitchFamily="2" charset="-122"/>
                <a:ea typeface="华文宋体" panose="02010600040101010101" pitchFamily="2" charset="-122"/>
              </a:rPr>
              <a:t>NEXT </a:t>
            </a:r>
            <a:endParaRPr lang="en-US" altLang="zh-CN" b="0" u="sng" dirty="0">
              <a:solidFill>
                <a:srgbClr val="FF0000"/>
              </a:solidFill>
              <a:latin typeface="华文宋体" panose="02010600040101010101" pitchFamily="2" charset="-122"/>
              <a:ea typeface="华文宋体" panose="02010600040101010101" pitchFamily="2" charset="-122"/>
            </a:endParaRPr>
          </a:p>
          <a:p>
            <a:pPr eaLnBrk="0" hangingPunct="0">
              <a:spcBef>
                <a:spcPts val="600"/>
              </a:spcBef>
            </a:pP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段间间接寻址    </a:t>
            </a:r>
            <a:r>
              <a:rPr lang="en-US" altLang="zh-CN" sz="2400" b="0" dirty="0">
                <a:latin typeface="华文宋体" panose="02010600040101010101" pitchFamily="2" charset="-122"/>
                <a:ea typeface="华文宋体" panose="02010600040101010101" pitchFamily="2" charset="-122"/>
              </a:rPr>
              <a:t>JMP    DWORD PTR </a:t>
            </a:r>
            <a:r>
              <a:rPr lang="en-US" altLang="zh-CN" b="0" dirty="0">
                <a:solidFill>
                  <a:srgbClr val="FF0000"/>
                </a:solidFill>
                <a:latin typeface="华文宋体" panose="02010600040101010101" pitchFamily="2" charset="-122"/>
                <a:ea typeface="华文宋体" panose="02010600040101010101" pitchFamily="2" charset="-122"/>
              </a:rPr>
              <a:t>[ BX ]</a:t>
            </a:r>
            <a:endParaRPr lang="en-US" altLang="zh-CN" b="0" dirty="0">
              <a:solidFill>
                <a:srgbClr val="FF0000"/>
              </a:solidFill>
              <a:latin typeface="华文宋体" panose="02010600040101010101" pitchFamily="2" charset="-122"/>
              <a:ea typeface="华文宋体" panose="02010600040101010101" pitchFamily="2" charset="-122"/>
            </a:endParaRPr>
          </a:p>
          <a:p>
            <a:pPr eaLnBrk="0" hangingPunct="0">
              <a:spcBef>
                <a:spcPct val="0"/>
              </a:spcBef>
            </a:pPr>
            <a:endParaRPr lang="en-US" altLang="zh-CN" sz="2400" b="1" dirty="0">
              <a:latin typeface="华文新魏" panose="02010800040101010101" pitchFamily="2" charset="-122"/>
              <a:ea typeface="华文新魏" panose="02010800040101010101" pitchFamily="2" charset="-122"/>
            </a:endParaRP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文本框 1"/>
          <p:cNvSpPr txBox="1"/>
          <p:nvPr/>
        </p:nvSpPr>
        <p:spPr>
          <a:xfrm>
            <a:off x="7200292" y="3356992"/>
            <a:ext cx="1584176" cy="1200329"/>
          </a:xfrm>
          <a:prstGeom prst="rect">
            <a:avLst/>
          </a:prstGeom>
          <a:noFill/>
        </p:spPr>
        <p:txBody>
          <a:bodyPr wrap="square" rtlCol="0">
            <a:spAutoFit/>
          </a:bodyPr>
          <a:lstStyle/>
          <a:p>
            <a:r>
              <a:rPr lang="en-US" altLang="zh-CN" dirty="0" smtClean="0"/>
              <a:t>NEXT</a:t>
            </a:r>
            <a:r>
              <a:rPr lang="zh-CN" altLang="en-US" dirty="0" smtClean="0"/>
              <a:t>、</a:t>
            </a:r>
            <a:r>
              <a:rPr lang="en-US" altLang="zh-CN" dirty="0" smtClean="0"/>
              <a:t>TABLE</a:t>
            </a:r>
            <a:r>
              <a:rPr lang="zh-CN" altLang="en-US" dirty="0" smtClean="0"/>
              <a:t>为符号地址</a:t>
            </a:r>
            <a:endParaRPr lang="zh-CN" alt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矩形 140290"/>
          <p:cNvSpPr/>
          <p:nvPr/>
        </p:nvSpPr>
        <p:spPr>
          <a:xfrm>
            <a:off x="452121" y="1703388"/>
            <a:ext cx="8188332" cy="1200329"/>
          </a:xfrm>
          <a:prstGeom prst="rect">
            <a:avLst/>
          </a:prstGeom>
          <a:noFill/>
          <a:ln w="9525">
            <a:noFill/>
          </a:ln>
        </p:spPr>
        <p:txBody>
          <a:bodyPr wrap="square">
            <a:spAutoFit/>
          </a:bodyPr>
          <a:lstStyle/>
          <a:p>
            <a:pPr algn="just">
              <a:spcBef>
                <a:spcPct val="0"/>
              </a:spcBef>
            </a:pPr>
            <a:r>
              <a:rPr lang="zh-CN" altLang="en-US" sz="2400" b="0" dirty="0">
                <a:latin typeface="华文宋体" panose="02010600040101010101" pitchFamily="2" charset="-122"/>
                <a:ea typeface="华文宋体" panose="02010600040101010101" pitchFamily="2" charset="-122"/>
              </a:rPr>
              <a:t>段内转移是指程序在同一代码段内，仅改变</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寄存器的值，而不改变</a:t>
            </a:r>
            <a:r>
              <a:rPr lang="en-US" altLang="zh-CN" sz="2400" b="0" dirty="0">
                <a:latin typeface="华文宋体" panose="02010600040101010101" pitchFamily="2" charset="-122"/>
                <a:ea typeface="华文宋体" panose="02010600040101010101" pitchFamily="2" charset="-122"/>
              </a:rPr>
              <a:t>CS</a:t>
            </a:r>
            <a:r>
              <a:rPr lang="zh-CN" altLang="en-US" sz="2400" b="0" dirty="0">
                <a:latin typeface="华文宋体" panose="02010600040101010101" pitchFamily="2" charset="-122"/>
                <a:ea typeface="华文宋体" panose="02010600040101010101" pitchFamily="2" charset="-122"/>
              </a:rPr>
              <a:t>寄存器的值所发生的转移。段内转移又分为段内直接转移和段内间接转移。</a:t>
            </a:r>
            <a:r>
              <a:rPr lang="zh-CN" altLang="en-US" sz="1100" b="0" dirty="0">
                <a:latin typeface="华文宋体" panose="02010600040101010101" pitchFamily="2" charset="-122"/>
                <a:ea typeface="华文宋体" panose="02010600040101010101" pitchFamily="2" charset="-122"/>
              </a:rPr>
              <a:t> </a:t>
            </a:r>
            <a:endParaRPr lang="zh-CN" altLang="en-US" sz="2400" b="0" dirty="0">
              <a:latin typeface="华文宋体" panose="02010600040101010101" pitchFamily="2" charset="-122"/>
              <a:ea typeface="华文宋体" panose="02010600040101010101" pitchFamily="2" charset="-122"/>
            </a:endParaRPr>
          </a:p>
        </p:txBody>
      </p:sp>
      <p:sp>
        <p:nvSpPr>
          <p:cNvPr id="140292" name="矩形 140291"/>
          <p:cNvSpPr/>
          <p:nvPr/>
        </p:nvSpPr>
        <p:spPr>
          <a:xfrm>
            <a:off x="452120" y="1230314"/>
            <a:ext cx="1687512" cy="457200"/>
          </a:xfrm>
          <a:prstGeom prst="rect">
            <a:avLst/>
          </a:prstGeom>
          <a:noFill/>
          <a:ln w="9525">
            <a:noFill/>
          </a:ln>
        </p:spPr>
        <p:txBody>
          <a:bodyPr wrap="none" anchor="t">
            <a:spAutoFit/>
          </a:bodyPr>
          <a:lstStyle/>
          <a:p>
            <a:pPr>
              <a:spcBef>
                <a:spcPct val="0"/>
              </a:spcBef>
            </a:pPr>
            <a:r>
              <a:rPr lang="en-US" altLang="zh-CN"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1. </a:t>
            </a:r>
            <a:r>
              <a:rPr lang="zh-CN" altLang="en-US"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段内转移</a:t>
            </a:r>
            <a:endParaRPr lang="zh-CN" altLang="en-US"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endParaRPr>
          </a:p>
        </p:txBody>
      </p:sp>
      <p:sp>
        <p:nvSpPr>
          <p:cNvPr id="140293" name="矩形 140292"/>
          <p:cNvSpPr/>
          <p:nvPr/>
        </p:nvSpPr>
        <p:spPr>
          <a:xfrm>
            <a:off x="276225" y="2997200"/>
            <a:ext cx="6045200" cy="558800"/>
          </a:xfrm>
          <a:prstGeom prst="rect">
            <a:avLst/>
          </a:prstGeom>
          <a:noFill/>
          <a:ln w="9525">
            <a:noFill/>
          </a:ln>
        </p:spPr>
        <p:txBody>
          <a:bodyPr lIns="108850" tIns="54425" rIns="108850" bIns="54425"/>
          <a:lstStyle/>
          <a:p>
            <a:pPr eaLnBrk="0" hangingPunct="0">
              <a:spcBef>
                <a:spcPct val="0"/>
              </a:spcBef>
            </a:pPr>
            <a:r>
              <a:rPr lang="zh-CN" altLang="en-US" sz="2400" b="0" dirty="0">
                <a:solidFill>
                  <a:srgbClr val="000066"/>
                </a:solidFill>
                <a:latin typeface="华文宋体" panose="02010600040101010101" pitchFamily="2" charset="-122"/>
                <a:ea typeface="华文宋体" panose="02010600040101010101" pitchFamily="2" charset="-122"/>
              </a:rPr>
              <a:t>（</a:t>
            </a:r>
            <a:r>
              <a:rPr lang="en-US" altLang="zh-CN" sz="2400" b="0" dirty="0">
                <a:solidFill>
                  <a:srgbClr val="000066"/>
                </a:solidFill>
                <a:latin typeface="华文宋体" panose="02010600040101010101" pitchFamily="2" charset="-122"/>
                <a:ea typeface="华文宋体" panose="02010600040101010101" pitchFamily="2" charset="-122"/>
              </a:rPr>
              <a:t>1</a:t>
            </a:r>
            <a:r>
              <a:rPr lang="zh-CN" altLang="en-US" sz="2400" b="0" dirty="0">
                <a:solidFill>
                  <a:srgbClr val="000066"/>
                </a:solidFill>
                <a:latin typeface="华文宋体" panose="02010600040101010101" pitchFamily="2" charset="-122"/>
                <a:ea typeface="华文宋体" panose="02010600040101010101" pitchFamily="2" charset="-122"/>
              </a:rPr>
              <a:t>）  段内直接寻址</a:t>
            </a:r>
            <a:endParaRPr lang="zh-CN" altLang="en-US" sz="2400" b="0" dirty="0">
              <a:solidFill>
                <a:srgbClr val="000066"/>
              </a:solidFill>
              <a:latin typeface="华文宋体" panose="02010600040101010101" pitchFamily="2" charset="-122"/>
              <a:ea typeface="华文宋体" panose="02010600040101010101" pitchFamily="2" charset="-122"/>
            </a:endParaRPr>
          </a:p>
        </p:txBody>
      </p:sp>
      <p:sp>
        <p:nvSpPr>
          <p:cNvPr id="140294" name="文本框 140293"/>
          <p:cNvSpPr txBox="1"/>
          <p:nvPr/>
        </p:nvSpPr>
        <p:spPr>
          <a:xfrm>
            <a:off x="540500" y="3519488"/>
            <a:ext cx="7212099" cy="479245"/>
          </a:xfrm>
          <a:prstGeom prst="rect">
            <a:avLst/>
          </a:prstGeom>
          <a:solidFill>
            <a:srgbClr val="CCFFFF"/>
          </a:solidFill>
          <a:ln w="9525">
            <a:noFill/>
          </a:ln>
        </p:spPr>
        <p:txBody>
          <a:bodyPr wrap="square" lIns="108850" tIns="54425" rIns="108850" bIns="54425">
            <a:spAutoFit/>
          </a:bodyPr>
          <a:lstStyle/>
          <a:p>
            <a:pPr eaLnBrk="0" hangingPunct="0">
              <a:spcBef>
                <a:spcPct val="0"/>
              </a:spcBef>
            </a:pPr>
            <a:r>
              <a:rPr lang="zh-CN" altLang="en-US" sz="2400" b="0" dirty="0">
                <a:latin typeface="华文宋体" panose="02010600040101010101" pitchFamily="2" charset="-122"/>
                <a:ea typeface="华文宋体" panose="02010600040101010101" pitchFamily="2" charset="-122"/>
              </a:rPr>
              <a:t>转向的有效地址 </a:t>
            </a: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当前（</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 </a:t>
            </a: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位移量（</a:t>
            </a:r>
            <a:r>
              <a:rPr lang="en-US" altLang="zh-CN" sz="2400" b="0" dirty="0">
                <a:latin typeface="华文宋体" panose="02010600040101010101" pitchFamily="2" charset="-122"/>
                <a:ea typeface="华文宋体" panose="02010600040101010101" pitchFamily="2" charset="-122"/>
              </a:rPr>
              <a:t>8bit/16bit)</a:t>
            </a:r>
            <a:r>
              <a:rPr lang="en-US" altLang="zh-CN" sz="2400" b="1" dirty="0">
                <a:latin typeface="华文新魏" panose="02010800040101010101" pitchFamily="2" charset="-122"/>
                <a:ea typeface="华文新魏" panose="02010800040101010101" pitchFamily="2" charset="-122"/>
              </a:rPr>
              <a:t> </a:t>
            </a:r>
            <a:endParaRPr lang="en-US" altLang="zh-CN" sz="2400" b="1" dirty="0">
              <a:latin typeface="华文新魏" panose="02010800040101010101" pitchFamily="2" charset="-122"/>
              <a:ea typeface="华文新魏" panose="02010800040101010101" pitchFamily="2" charset="-122"/>
            </a:endParaRPr>
          </a:p>
        </p:txBody>
      </p:sp>
      <p:grpSp>
        <p:nvGrpSpPr>
          <p:cNvPr id="140295" name="组合 140294"/>
          <p:cNvGrpSpPr/>
          <p:nvPr/>
        </p:nvGrpSpPr>
        <p:grpSpPr>
          <a:xfrm>
            <a:off x="2368237" y="4476606"/>
            <a:ext cx="4356100" cy="1866900"/>
            <a:chOff x="1440" y="1776"/>
            <a:chExt cx="2352" cy="1056"/>
          </a:xfrm>
        </p:grpSpPr>
        <p:sp>
          <p:nvSpPr>
            <p:cNvPr id="140296" name="矩形 140295"/>
            <p:cNvSpPr/>
            <p:nvPr/>
          </p:nvSpPr>
          <p:spPr>
            <a:xfrm>
              <a:off x="1440" y="1776"/>
              <a:ext cx="1008" cy="288"/>
            </a:xfrm>
            <a:prstGeom prst="rect">
              <a:avLst/>
            </a:prstGeom>
            <a:noFill/>
            <a:ln w="28575" cap="flat" cmpd="sng">
              <a:solidFill>
                <a:srgbClr val="00FF00"/>
              </a:solidFill>
              <a:prstDash val="solid"/>
              <a:miter/>
              <a:headEnd type="none" w="med" len="med"/>
              <a:tailEnd type="none" w="med" len="med"/>
            </a:ln>
          </p:spPr>
          <p:txBody>
            <a:bodyPr wrap="none" lIns="218574" tIns="109288" rIns="218574" bIns="109288"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位移量</a:t>
              </a:r>
              <a:endParaRPr lang="zh-CN" altLang="en-US" sz="2400" b="1" dirty="0">
                <a:latin typeface="华文新魏" panose="02010800040101010101" pitchFamily="2" charset="-122"/>
                <a:ea typeface="华文新魏" panose="02010800040101010101" pitchFamily="2" charset="-122"/>
              </a:endParaRPr>
            </a:p>
          </p:txBody>
        </p:sp>
        <p:sp>
          <p:nvSpPr>
            <p:cNvPr id="140297" name="矩形 140296"/>
            <p:cNvSpPr/>
            <p:nvPr/>
          </p:nvSpPr>
          <p:spPr>
            <a:xfrm>
              <a:off x="1440" y="2256"/>
              <a:ext cx="1008" cy="288"/>
            </a:xfrm>
            <a:prstGeom prst="rect">
              <a:avLst/>
            </a:prstGeom>
            <a:noFill/>
            <a:ln w="28575">
              <a:noFill/>
            </a:ln>
          </p:spPr>
          <p:txBody>
            <a:bodyPr wrap="none" lIns="218574" tIns="109288" rIns="218574" bIns="109288" anchor="ctr"/>
            <a:lstStyle/>
            <a:p>
              <a:pPr algn="ctr" eaLnBrk="0" hangingPunct="0">
                <a:spcBef>
                  <a:spcPct val="0"/>
                </a:spcBef>
              </a:pPr>
              <a:r>
                <a:rPr lang="en-US" altLang="zh-CN" sz="2400" b="1" dirty="0">
                  <a:latin typeface="华文新魏" panose="02010800040101010101" pitchFamily="2" charset="-122"/>
                  <a:ea typeface="华文新魏" panose="02010800040101010101" pitchFamily="2" charset="-122"/>
                </a:rPr>
                <a:t>IP</a:t>
              </a:r>
              <a:r>
                <a:rPr lang="zh-CN" altLang="en-US" sz="2400" b="1" dirty="0">
                  <a:latin typeface="华文新魏" panose="02010800040101010101" pitchFamily="2" charset="-122"/>
                  <a:ea typeface="华文新魏" panose="02010800040101010101" pitchFamily="2" charset="-122"/>
                </a:rPr>
                <a:t>寄存器</a:t>
              </a:r>
              <a:endParaRPr lang="zh-CN" altLang="en-US" sz="2400" b="1" dirty="0">
                <a:latin typeface="华文新魏" panose="02010800040101010101" pitchFamily="2" charset="-122"/>
                <a:ea typeface="华文新魏" panose="02010800040101010101" pitchFamily="2" charset="-122"/>
              </a:endParaRPr>
            </a:p>
          </p:txBody>
        </p:sp>
        <p:sp>
          <p:nvSpPr>
            <p:cNvPr id="140298" name="矩形 140297"/>
            <p:cNvSpPr/>
            <p:nvPr/>
          </p:nvSpPr>
          <p:spPr>
            <a:xfrm>
              <a:off x="1440" y="2544"/>
              <a:ext cx="1008" cy="288"/>
            </a:xfrm>
            <a:prstGeom prst="rect">
              <a:avLst/>
            </a:prstGeom>
            <a:noFill/>
            <a:ln w="28575" cap="flat" cmpd="sng">
              <a:solidFill>
                <a:srgbClr val="00FF00"/>
              </a:solidFill>
              <a:prstDash val="solid"/>
              <a:miter/>
              <a:headEnd type="none" w="med" len="med"/>
              <a:tailEnd type="none" w="med" len="med"/>
            </a:ln>
          </p:spPr>
          <p:txBody>
            <a:bodyPr wrap="none" lIns="218574" tIns="109288" rIns="218574" bIns="109288" anchor="ctr"/>
            <a:lstStyle/>
            <a:p>
              <a:pPr algn="ctr" eaLnBrk="0" hangingPunct="0">
                <a:spcBef>
                  <a:spcPct val="0"/>
                </a:spcBef>
              </a:pPr>
              <a:endParaRPr sz="2400" b="1" dirty="0">
                <a:latin typeface="华文新魏" panose="02010800040101010101" pitchFamily="2" charset="-122"/>
                <a:ea typeface="华文新魏" panose="02010800040101010101" pitchFamily="2" charset="-122"/>
              </a:endParaRPr>
            </a:p>
          </p:txBody>
        </p:sp>
        <p:sp>
          <p:nvSpPr>
            <p:cNvPr id="140299" name="直接连接符 140298"/>
            <p:cNvSpPr/>
            <p:nvPr/>
          </p:nvSpPr>
          <p:spPr>
            <a:xfrm>
              <a:off x="2448" y="1920"/>
              <a:ext cx="624" cy="0"/>
            </a:xfrm>
            <a:prstGeom prst="line">
              <a:avLst/>
            </a:prstGeom>
            <a:ln w="28575" cap="flat" cmpd="sng">
              <a:solidFill>
                <a:srgbClr val="66FF33"/>
              </a:solidFill>
              <a:prstDash val="solid"/>
              <a:miter/>
              <a:headEnd type="none" w="med" len="med"/>
              <a:tailEnd type="none" w="med" len="med"/>
            </a:ln>
          </p:spPr>
        </p:sp>
        <p:sp>
          <p:nvSpPr>
            <p:cNvPr id="140300" name="椭圆 140299"/>
            <p:cNvSpPr/>
            <p:nvPr/>
          </p:nvSpPr>
          <p:spPr>
            <a:xfrm>
              <a:off x="2976" y="2208"/>
              <a:ext cx="240" cy="240"/>
            </a:xfrm>
            <a:prstGeom prst="ellipse">
              <a:avLst/>
            </a:prstGeom>
            <a:noFill/>
            <a:ln w="28575" cap="flat" cmpd="sng">
              <a:solidFill>
                <a:srgbClr val="00FF00"/>
              </a:solidFill>
              <a:prstDash val="solid"/>
              <a:miter/>
              <a:headEnd type="none" w="med" len="med"/>
              <a:tailEnd type="none" w="med" len="med"/>
            </a:ln>
          </p:spPr>
          <p:txBody>
            <a:bodyPr wrap="none" lIns="218574" tIns="109288" rIns="218574" bIns="109288"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a:t>
              </a:r>
              <a:endParaRPr lang="zh-CN" altLang="en-US" sz="2400" b="1" dirty="0">
                <a:latin typeface="华文新魏" panose="02010800040101010101" pitchFamily="2" charset="-122"/>
                <a:ea typeface="华文新魏" panose="02010800040101010101" pitchFamily="2" charset="-122"/>
              </a:endParaRPr>
            </a:p>
          </p:txBody>
        </p:sp>
        <p:sp>
          <p:nvSpPr>
            <p:cNvPr id="140301" name="直接连接符 140300"/>
            <p:cNvSpPr/>
            <p:nvPr/>
          </p:nvSpPr>
          <p:spPr>
            <a:xfrm>
              <a:off x="3072" y="1920"/>
              <a:ext cx="0" cy="288"/>
            </a:xfrm>
            <a:prstGeom prst="line">
              <a:avLst/>
            </a:prstGeom>
            <a:ln w="28575" cap="flat" cmpd="sng">
              <a:solidFill>
                <a:srgbClr val="66FF33"/>
              </a:solidFill>
              <a:prstDash val="solid"/>
              <a:miter/>
              <a:headEnd type="none" w="med" len="med"/>
              <a:tailEnd type="triangle" w="med" len="med"/>
            </a:ln>
          </p:spPr>
        </p:sp>
        <p:sp>
          <p:nvSpPr>
            <p:cNvPr id="140302" name="直接连接符 140301"/>
            <p:cNvSpPr/>
            <p:nvPr/>
          </p:nvSpPr>
          <p:spPr>
            <a:xfrm>
              <a:off x="2448" y="2688"/>
              <a:ext cx="624" cy="0"/>
            </a:xfrm>
            <a:prstGeom prst="line">
              <a:avLst/>
            </a:prstGeom>
            <a:ln w="28575" cap="flat" cmpd="sng">
              <a:solidFill>
                <a:srgbClr val="66FF33"/>
              </a:solidFill>
              <a:prstDash val="solid"/>
              <a:miter/>
              <a:headEnd type="none" w="med" len="med"/>
              <a:tailEnd type="none" w="med" len="med"/>
            </a:ln>
          </p:spPr>
        </p:sp>
        <p:sp>
          <p:nvSpPr>
            <p:cNvPr id="140303" name="直接连接符 140302"/>
            <p:cNvSpPr/>
            <p:nvPr/>
          </p:nvSpPr>
          <p:spPr>
            <a:xfrm flipV="1">
              <a:off x="3072" y="2448"/>
              <a:ext cx="0" cy="240"/>
            </a:xfrm>
            <a:prstGeom prst="line">
              <a:avLst/>
            </a:prstGeom>
            <a:ln w="28575" cap="flat" cmpd="sng">
              <a:solidFill>
                <a:srgbClr val="66FF33"/>
              </a:solidFill>
              <a:prstDash val="solid"/>
              <a:miter/>
              <a:headEnd type="none" w="med" len="med"/>
              <a:tailEnd type="triangle" w="med" len="med"/>
            </a:ln>
          </p:spPr>
        </p:sp>
        <p:sp>
          <p:nvSpPr>
            <p:cNvPr id="140304" name="直接连接符 140303"/>
            <p:cNvSpPr/>
            <p:nvPr/>
          </p:nvSpPr>
          <p:spPr>
            <a:xfrm>
              <a:off x="3216" y="2352"/>
              <a:ext cx="528" cy="0"/>
            </a:xfrm>
            <a:prstGeom prst="line">
              <a:avLst/>
            </a:prstGeom>
            <a:ln w="28575" cap="flat" cmpd="sng">
              <a:solidFill>
                <a:srgbClr val="66FF33"/>
              </a:solidFill>
              <a:prstDash val="solid"/>
              <a:miter/>
              <a:headEnd type="none" w="med" len="med"/>
              <a:tailEnd type="triangle" w="med" len="med"/>
            </a:ln>
          </p:spPr>
        </p:sp>
        <p:sp>
          <p:nvSpPr>
            <p:cNvPr id="140305" name="矩形 140304"/>
            <p:cNvSpPr/>
            <p:nvPr/>
          </p:nvSpPr>
          <p:spPr>
            <a:xfrm>
              <a:off x="3216" y="2016"/>
              <a:ext cx="576" cy="288"/>
            </a:xfrm>
            <a:prstGeom prst="rect">
              <a:avLst/>
            </a:prstGeom>
            <a:noFill/>
            <a:ln w="28575">
              <a:noFill/>
            </a:ln>
          </p:spPr>
          <p:txBody>
            <a:bodyPr wrap="none" lIns="218574" tIns="109288" rIns="218574" bIns="109288" anchor="ctr"/>
            <a:lstStyle/>
            <a:p>
              <a:pPr algn="ctr" eaLnBrk="0" hangingPunct="0">
                <a:spcBef>
                  <a:spcPct val="0"/>
                </a:spcBef>
              </a:pPr>
              <a:r>
                <a:rPr lang="en-US" altLang="zh-CN" sz="2400" b="1">
                  <a:latin typeface="华文新魏" panose="02010800040101010101" pitchFamily="2" charset="-122"/>
                  <a:ea typeface="华文新魏" panose="02010800040101010101" pitchFamily="2" charset="-122"/>
                </a:rPr>
                <a:t>EA</a:t>
              </a:r>
              <a:endParaRPr lang="en-US" altLang="zh-CN" sz="2400" b="1">
                <a:latin typeface="华文新魏" panose="02010800040101010101" pitchFamily="2" charset="-122"/>
                <a:ea typeface="华文新魏" panose="02010800040101010101" pitchFamily="2" charset="-122"/>
              </a:endParaRPr>
            </a:p>
          </p:txBody>
        </p:sp>
      </p:grpSp>
      <p:sp>
        <p:nvSpPr>
          <p:cNvPr id="2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ChangeArrowheads="1"/>
          </p:cNvSpPr>
          <p:nvPr/>
        </p:nvSpPr>
        <p:spPr bwMode="auto">
          <a:xfrm>
            <a:off x="395536" y="1016732"/>
            <a:ext cx="830384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200" b="0" dirty="0">
                <a:solidFill>
                  <a:srgbClr val="0000FF"/>
                </a:solidFill>
                <a:ea typeface="楷体_GB2312" pitchFamily="49" charset="-122"/>
              </a:rPr>
              <a:t>位移量：</a:t>
            </a:r>
            <a:r>
              <a:rPr lang="zh-CN" altLang="en-US" sz="2200" b="0" dirty="0">
                <a:solidFill>
                  <a:srgbClr val="FF0000"/>
                </a:solidFill>
                <a:ea typeface="楷体_GB2312" pitchFamily="49" charset="-122"/>
              </a:rPr>
              <a:t>位移量  </a:t>
            </a:r>
            <a:r>
              <a:rPr lang="en-US" altLang="zh-CN" sz="2200" b="0" dirty="0">
                <a:solidFill>
                  <a:srgbClr val="FF0000"/>
                </a:solidFill>
                <a:ea typeface="楷体_GB2312" pitchFamily="49" charset="-122"/>
              </a:rPr>
              <a:t>=  EA -</a:t>
            </a:r>
            <a:r>
              <a:rPr lang="zh-CN" altLang="en-US" sz="2200" b="0" dirty="0">
                <a:solidFill>
                  <a:srgbClr val="FF0000"/>
                </a:solidFill>
                <a:ea typeface="楷体_GB2312" pitchFamily="49" charset="-122"/>
              </a:rPr>
              <a:t>（</a:t>
            </a:r>
            <a:r>
              <a:rPr lang="en-US" altLang="zh-CN" sz="2200" b="0" dirty="0">
                <a:solidFill>
                  <a:srgbClr val="FF0000"/>
                </a:solidFill>
                <a:ea typeface="楷体_GB2312" pitchFamily="49" charset="-122"/>
              </a:rPr>
              <a:t>IP</a:t>
            </a:r>
            <a:r>
              <a:rPr lang="zh-CN" altLang="en-US" sz="2200" b="0" dirty="0">
                <a:solidFill>
                  <a:srgbClr val="FF0000"/>
                </a:solidFill>
                <a:ea typeface="楷体_GB2312" pitchFamily="49" charset="-122"/>
              </a:rPr>
              <a:t>）</a:t>
            </a:r>
            <a:r>
              <a:rPr lang="zh-CN" altLang="en-US" sz="2200" b="0" baseline="-25000" dirty="0">
                <a:solidFill>
                  <a:srgbClr val="FF0000"/>
                </a:solidFill>
                <a:ea typeface="楷体_GB2312" pitchFamily="49" charset="-122"/>
              </a:rPr>
              <a:t>当前</a:t>
            </a:r>
            <a:endParaRPr lang="zh-CN" altLang="en-US" sz="2200" b="0" dirty="0">
              <a:solidFill>
                <a:srgbClr val="FF0000"/>
              </a:solidFill>
              <a:ea typeface="楷体_GB2312" pitchFamily="49" charset="-122"/>
            </a:endParaRPr>
          </a:p>
          <a:p>
            <a:pPr marL="342900" indent="-342900" algn="just">
              <a:spcBef>
                <a:spcPct val="50000"/>
              </a:spcBef>
              <a:buFont typeface="Wingdings" panose="05000000000000000000" pitchFamily="2" charset="2"/>
              <a:buChar char="u"/>
            </a:pPr>
            <a:r>
              <a:rPr lang="zh-CN" altLang="en-US" sz="2200" b="0" dirty="0">
                <a:solidFill>
                  <a:srgbClr val="A50021"/>
                </a:solidFill>
                <a:ea typeface="楷体_GB2312" pitchFamily="49" charset="-122"/>
              </a:rPr>
              <a:t>对于</a:t>
            </a:r>
            <a:r>
              <a:rPr lang="zh-CN" altLang="en-US" sz="2200" b="0" dirty="0" smtClean="0">
                <a:solidFill>
                  <a:srgbClr val="A50021"/>
                </a:solidFill>
                <a:ea typeface="楷体_GB2312" pitchFamily="49" charset="-122"/>
              </a:rPr>
              <a:t>短跳转</a:t>
            </a:r>
            <a:r>
              <a:rPr lang="zh-CN" altLang="en-US" sz="2200" b="0" dirty="0">
                <a:ea typeface="楷体_GB2312" pitchFamily="49" charset="-122"/>
              </a:rPr>
              <a:t>：</a:t>
            </a:r>
            <a:r>
              <a:rPr lang="en-US" altLang="zh-CN" sz="2200" b="0" dirty="0">
                <a:ea typeface="楷体_GB2312" pitchFamily="49" charset="-122"/>
              </a:rPr>
              <a:t>8</a:t>
            </a:r>
            <a:r>
              <a:rPr lang="zh-CN" altLang="en-US" sz="2200" b="0" dirty="0">
                <a:ea typeface="楷体_GB2312" pitchFamily="49" charset="-122"/>
              </a:rPr>
              <a:t>位位移量可正可负，</a:t>
            </a:r>
            <a:r>
              <a:rPr lang="zh-CN" altLang="en-US" sz="2200" b="0" dirty="0">
                <a:solidFill>
                  <a:srgbClr val="FF0000"/>
                </a:solidFill>
                <a:ea typeface="楷体_GB2312" pitchFamily="49" charset="-122"/>
              </a:rPr>
              <a:t>范围是 －</a:t>
            </a:r>
            <a:r>
              <a:rPr lang="en-US" altLang="zh-CN" sz="2200" b="0" dirty="0">
                <a:solidFill>
                  <a:srgbClr val="FF0000"/>
                </a:solidFill>
                <a:ea typeface="楷体_GB2312" pitchFamily="49" charset="-122"/>
              </a:rPr>
              <a:t>128</a:t>
            </a:r>
            <a:r>
              <a:rPr lang="zh-CN" altLang="en-US" sz="2200" b="0" dirty="0">
                <a:solidFill>
                  <a:srgbClr val="FF0000"/>
                </a:solidFill>
                <a:ea typeface="楷体_GB2312" pitchFamily="49" charset="-122"/>
              </a:rPr>
              <a:t>～＋</a:t>
            </a:r>
            <a:r>
              <a:rPr lang="en-US" altLang="zh-CN" sz="2200" b="0" dirty="0">
                <a:solidFill>
                  <a:srgbClr val="FF0000"/>
                </a:solidFill>
                <a:ea typeface="楷体_GB2312" pitchFamily="49" charset="-122"/>
              </a:rPr>
              <a:t>127</a:t>
            </a:r>
            <a:r>
              <a:rPr lang="zh-CN" altLang="en-US" sz="2200" b="0" dirty="0">
                <a:solidFill>
                  <a:srgbClr val="FF0000"/>
                </a:solidFill>
                <a:ea typeface="楷体_GB2312" pitchFamily="49" charset="-122"/>
              </a:rPr>
              <a:t>，前面加“</a:t>
            </a:r>
            <a:r>
              <a:rPr lang="en-US" altLang="zh-CN" sz="2200" b="0" dirty="0">
                <a:solidFill>
                  <a:srgbClr val="FF0000"/>
                </a:solidFill>
                <a:ea typeface="楷体_GB2312" pitchFamily="49" charset="-122"/>
              </a:rPr>
              <a:t>SHORT</a:t>
            </a:r>
            <a:r>
              <a:rPr lang="zh-CN" altLang="en-US" sz="2200" b="0" dirty="0">
                <a:solidFill>
                  <a:srgbClr val="FF0000"/>
                </a:solidFill>
                <a:ea typeface="楷体_GB2312" pitchFamily="49" charset="-122"/>
              </a:rPr>
              <a:t>”；</a:t>
            </a:r>
            <a:endParaRPr lang="zh-CN" altLang="en-US" sz="2200" b="0" dirty="0">
              <a:solidFill>
                <a:srgbClr val="FF0000"/>
              </a:solidFill>
              <a:ea typeface="楷体_GB2312" pitchFamily="49" charset="-122"/>
            </a:endParaRPr>
          </a:p>
          <a:p>
            <a:pPr marL="342900" indent="-342900" algn="just">
              <a:spcBef>
                <a:spcPct val="50000"/>
              </a:spcBef>
              <a:buFont typeface="Wingdings" panose="05000000000000000000" pitchFamily="2" charset="2"/>
              <a:buChar char="u"/>
            </a:pPr>
            <a:r>
              <a:rPr lang="zh-CN" altLang="en-US" sz="2200" b="0">
                <a:solidFill>
                  <a:srgbClr val="A50021"/>
                </a:solidFill>
                <a:ea typeface="楷体_GB2312" pitchFamily="49" charset="-122"/>
              </a:rPr>
              <a:t>对于</a:t>
            </a:r>
            <a:r>
              <a:rPr lang="zh-CN" altLang="en-US" sz="2200" b="0" smtClean="0">
                <a:solidFill>
                  <a:srgbClr val="A50021"/>
                </a:solidFill>
                <a:ea typeface="楷体_GB2312" pitchFamily="49" charset="-122"/>
              </a:rPr>
              <a:t>近跳转</a:t>
            </a:r>
            <a:r>
              <a:rPr lang="zh-CN" altLang="en-US" sz="2200" b="0" dirty="0">
                <a:ea typeface="楷体_GB2312" pitchFamily="49" charset="-122"/>
              </a:rPr>
              <a:t>：</a:t>
            </a:r>
            <a:r>
              <a:rPr lang="en-US" altLang="zh-CN" sz="2200" b="0" dirty="0">
                <a:ea typeface="楷体_GB2312" pitchFamily="49" charset="-122"/>
              </a:rPr>
              <a:t>16</a:t>
            </a:r>
            <a:r>
              <a:rPr lang="zh-CN" altLang="en-US" sz="2200" b="0" dirty="0">
                <a:ea typeface="楷体_GB2312" pitchFamily="49" charset="-122"/>
              </a:rPr>
              <a:t>位位移量可正可负，</a:t>
            </a:r>
            <a:r>
              <a:rPr lang="zh-CN" altLang="en-US" sz="2200" b="0" dirty="0">
                <a:solidFill>
                  <a:srgbClr val="FF0000"/>
                </a:solidFill>
                <a:ea typeface="楷体_GB2312" pitchFamily="49" charset="-122"/>
              </a:rPr>
              <a:t>范围是－</a:t>
            </a:r>
            <a:r>
              <a:rPr lang="en-US" altLang="zh-CN" sz="2200" b="0" dirty="0">
                <a:solidFill>
                  <a:srgbClr val="FF0000"/>
                </a:solidFill>
                <a:ea typeface="楷体_GB2312" pitchFamily="49" charset="-122"/>
              </a:rPr>
              <a:t>32768</a:t>
            </a:r>
            <a:r>
              <a:rPr lang="zh-CN" altLang="en-US" sz="2200" b="0" dirty="0">
                <a:solidFill>
                  <a:srgbClr val="FF0000"/>
                </a:solidFill>
                <a:ea typeface="楷体_GB2312" pitchFamily="49" charset="-122"/>
              </a:rPr>
              <a:t>～＋</a:t>
            </a:r>
            <a:r>
              <a:rPr lang="en-US" altLang="zh-CN" sz="2200" b="0" dirty="0">
                <a:solidFill>
                  <a:srgbClr val="FF0000"/>
                </a:solidFill>
                <a:ea typeface="楷体_GB2312" pitchFamily="49" charset="-122"/>
              </a:rPr>
              <a:t>32767</a:t>
            </a:r>
            <a:r>
              <a:rPr lang="zh-CN" altLang="en-US" sz="2200" b="0" dirty="0">
                <a:solidFill>
                  <a:srgbClr val="FF0000"/>
                </a:solidFill>
                <a:ea typeface="楷体_GB2312" pitchFamily="49" charset="-122"/>
              </a:rPr>
              <a:t>，前面加“</a:t>
            </a:r>
            <a:r>
              <a:rPr lang="en-US" altLang="zh-CN" sz="2200" b="0" dirty="0">
                <a:solidFill>
                  <a:srgbClr val="FF0000"/>
                </a:solidFill>
                <a:ea typeface="楷体_GB2312" pitchFamily="49" charset="-122"/>
              </a:rPr>
              <a:t>NEAR PTR </a:t>
            </a:r>
            <a:r>
              <a:rPr lang="zh-CN" altLang="en-US" sz="2200" b="0" dirty="0">
                <a:solidFill>
                  <a:srgbClr val="FF0000"/>
                </a:solidFill>
                <a:ea typeface="楷体_GB2312" pitchFamily="49" charset="-122"/>
              </a:rPr>
              <a:t>”。</a:t>
            </a:r>
            <a:endParaRPr lang="en-US" altLang="zh-CN" sz="2200" b="0" dirty="0">
              <a:solidFill>
                <a:srgbClr val="FF0000"/>
              </a:solidFill>
              <a:ea typeface="楷体_GB2312" pitchFamily="49" charset="-122"/>
            </a:endParaRPr>
          </a:p>
          <a:p>
            <a:pPr algn="l">
              <a:spcBef>
                <a:spcPct val="50000"/>
              </a:spcBef>
            </a:pPr>
            <a:r>
              <a:rPr lang="zh-CN" altLang="en-US" sz="2200" b="0" dirty="0">
                <a:ea typeface="楷体_GB2312" pitchFamily="49" charset="-122"/>
              </a:rPr>
              <a:t>这种寻址方式适用于条件转移及无条转移指令。</a:t>
            </a:r>
            <a:endParaRPr lang="zh-CN" altLang="en-US" sz="2200" b="0" dirty="0">
              <a:ea typeface="楷体_GB2312" pitchFamily="49" charset="-122"/>
            </a:endParaRPr>
          </a:p>
          <a:p>
            <a:pPr marL="342900" indent="-342900" algn="l">
              <a:spcBef>
                <a:spcPct val="50000"/>
              </a:spcBef>
              <a:buFont typeface="Wingdings" panose="05000000000000000000" pitchFamily="2" charset="2"/>
              <a:buChar char="Ø"/>
            </a:pPr>
            <a:r>
              <a:rPr lang="zh-CN" altLang="en-US" sz="2200" b="0" dirty="0">
                <a:ea typeface="楷体_GB2312" pitchFamily="49" charset="-122"/>
              </a:rPr>
              <a:t>当用于</a:t>
            </a:r>
            <a:r>
              <a:rPr lang="zh-CN" altLang="en-US" sz="2200" b="0" dirty="0">
                <a:solidFill>
                  <a:srgbClr val="A50021"/>
                </a:solidFill>
                <a:ea typeface="楷体_GB2312" pitchFamily="49" charset="-122"/>
              </a:rPr>
              <a:t>条件转移</a:t>
            </a:r>
            <a:r>
              <a:rPr lang="zh-CN" altLang="en-US" sz="2200" b="0" dirty="0">
                <a:ea typeface="楷体_GB2312" pitchFamily="49" charset="-122"/>
              </a:rPr>
              <a:t>指令时，</a:t>
            </a:r>
            <a:r>
              <a:rPr lang="zh-CN" altLang="en-US" sz="2200" b="0" dirty="0">
                <a:solidFill>
                  <a:srgbClr val="A50021"/>
                </a:solidFill>
                <a:ea typeface="楷体_GB2312" pitchFamily="49" charset="-122"/>
              </a:rPr>
              <a:t>位移量只允许 </a:t>
            </a:r>
            <a:r>
              <a:rPr lang="en-US" altLang="zh-CN" sz="2200" b="0" dirty="0">
                <a:solidFill>
                  <a:srgbClr val="A50021"/>
                </a:solidFill>
                <a:ea typeface="楷体_GB2312" pitchFamily="49" charset="-122"/>
              </a:rPr>
              <a:t>8 </a:t>
            </a:r>
            <a:r>
              <a:rPr lang="zh-CN" altLang="en-US" sz="2200" b="0" dirty="0">
                <a:solidFill>
                  <a:srgbClr val="A50021"/>
                </a:solidFill>
                <a:ea typeface="楷体_GB2312" pitchFamily="49" charset="-122"/>
              </a:rPr>
              <a:t>位</a:t>
            </a:r>
            <a:r>
              <a:rPr lang="zh-CN" altLang="en-US" sz="2200" b="0" dirty="0">
                <a:ea typeface="楷体_GB2312" pitchFamily="49" charset="-122"/>
              </a:rPr>
              <a:t>；</a:t>
            </a:r>
            <a:endParaRPr lang="zh-CN" altLang="en-US" sz="2200" b="0" dirty="0">
              <a:ea typeface="楷体_GB2312" pitchFamily="49" charset="-122"/>
            </a:endParaRPr>
          </a:p>
          <a:p>
            <a:pPr marL="342900" indent="-342900" algn="l">
              <a:spcBef>
                <a:spcPct val="50000"/>
              </a:spcBef>
              <a:buFont typeface="Wingdings" panose="05000000000000000000" pitchFamily="2" charset="2"/>
              <a:buChar char="Ø"/>
            </a:pPr>
            <a:r>
              <a:rPr lang="zh-CN" altLang="en-US" sz="2200" b="0" dirty="0">
                <a:ea typeface="楷体_GB2312" pitchFamily="49" charset="-122"/>
              </a:rPr>
              <a:t>用于</a:t>
            </a:r>
            <a:r>
              <a:rPr lang="zh-CN" altLang="en-US" sz="2200" b="0" dirty="0">
                <a:solidFill>
                  <a:srgbClr val="A50021"/>
                </a:solidFill>
                <a:ea typeface="楷体_GB2312" pitchFamily="49" charset="-122"/>
              </a:rPr>
              <a:t>无条件转移</a:t>
            </a:r>
            <a:r>
              <a:rPr lang="zh-CN" altLang="en-US" sz="2200" b="0" dirty="0">
                <a:ea typeface="楷体_GB2312" pitchFamily="49" charset="-122"/>
              </a:rPr>
              <a:t>指令时，</a:t>
            </a:r>
            <a:r>
              <a:rPr lang="zh-CN" altLang="en-US" sz="2200" b="0" dirty="0">
                <a:solidFill>
                  <a:srgbClr val="A50021"/>
                </a:solidFill>
                <a:ea typeface="楷体_GB2312" pitchFamily="49" charset="-122"/>
              </a:rPr>
              <a:t>位移量 </a:t>
            </a:r>
            <a:r>
              <a:rPr lang="en-US" altLang="zh-CN" sz="2200" b="0" dirty="0">
                <a:solidFill>
                  <a:srgbClr val="A50021"/>
                </a:solidFill>
                <a:ea typeface="楷体_GB2312" pitchFamily="49" charset="-122"/>
              </a:rPr>
              <a:t>8 </a:t>
            </a:r>
            <a:r>
              <a:rPr lang="zh-CN" altLang="en-US" sz="2200" b="0" dirty="0">
                <a:solidFill>
                  <a:srgbClr val="A50021"/>
                </a:solidFill>
                <a:ea typeface="楷体_GB2312" pitchFamily="49" charset="-122"/>
              </a:rPr>
              <a:t>位时称为 短跳转，</a:t>
            </a:r>
            <a:r>
              <a:rPr lang="en-US" altLang="zh-CN" sz="2200" b="0" dirty="0">
                <a:solidFill>
                  <a:srgbClr val="A50021"/>
                </a:solidFill>
                <a:ea typeface="楷体_GB2312" pitchFamily="49" charset="-122"/>
              </a:rPr>
              <a:t>16</a:t>
            </a:r>
            <a:r>
              <a:rPr lang="zh-CN" altLang="en-US" sz="2200" b="0" dirty="0">
                <a:solidFill>
                  <a:srgbClr val="A50021"/>
                </a:solidFill>
                <a:ea typeface="楷体_GB2312" pitchFamily="49" charset="-122"/>
              </a:rPr>
              <a:t>位时则称为近跳转。</a:t>
            </a:r>
            <a:endParaRPr lang="en-US" altLang="zh-CN" sz="2200" b="0" dirty="0">
              <a:solidFill>
                <a:srgbClr val="A50021"/>
              </a:solidFill>
              <a:ea typeface="楷体_GB2312" pitchFamily="49" charset="-122"/>
            </a:endParaRPr>
          </a:p>
          <a:p>
            <a:pPr>
              <a:spcBef>
                <a:spcPct val="50000"/>
              </a:spcBef>
            </a:pPr>
            <a:r>
              <a:rPr lang="en-US" altLang="zh-CN" sz="2200" b="0" dirty="0">
                <a:solidFill>
                  <a:srgbClr val="A50021"/>
                </a:solidFill>
                <a:ea typeface="楷体_GB2312" pitchFamily="49" charset="-122"/>
              </a:rPr>
              <a:t>	</a:t>
            </a:r>
            <a:r>
              <a:rPr lang="en-US" altLang="zh-CN" sz="2200" b="0" dirty="0">
                <a:ea typeface="楷体_GB2312" pitchFamily="49" charset="-122"/>
              </a:rPr>
              <a:t>JMP SHORT </a:t>
            </a:r>
            <a:r>
              <a:rPr lang="en-US" altLang="zh-CN" sz="2200" b="0" dirty="0">
                <a:solidFill>
                  <a:srgbClr val="A50021"/>
                </a:solidFill>
                <a:ea typeface="楷体_GB2312" pitchFamily="49" charset="-122"/>
              </a:rPr>
              <a:t>QUEST		</a:t>
            </a:r>
            <a:r>
              <a:rPr lang="zh-CN" altLang="en-US" sz="2200" b="0" dirty="0">
                <a:solidFill>
                  <a:srgbClr val="A50021"/>
                </a:solidFill>
                <a:ea typeface="楷体_GB2312" pitchFamily="49" charset="-122"/>
              </a:rPr>
              <a:t>；</a:t>
            </a:r>
            <a:r>
              <a:rPr lang="en-US" altLang="zh-CN" sz="2200" b="0" dirty="0">
                <a:solidFill>
                  <a:srgbClr val="A50021"/>
                </a:solidFill>
                <a:ea typeface="楷体_GB2312" pitchFamily="49" charset="-122"/>
              </a:rPr>
              <a:t>8</a:t>
            </a:r>
            <a:r>
              <a:rPr lang="zh-CN" altLang="en-US" sz="2200" b="0" dirty="0">
                <a:solidFill>
                  <a:srgbClr val="A50021"/>
                </a:solidFill>
                <a:ea typeface="楷体_GB2312" pitchFamily="49" charset="-122"/>
              </a:rPr>
              <a:t>位短跳转</a:t>
            </a:r>
            <a:endParaRPr lang="en-US" altLang="zh-CN" sz="2200" b="0" dirty="0">
              <a:solidFill>
                <a:srgbClr val="A50021"/>
              </a:solidFill>
              <a:ea typeface="楷体_GB2312" pitchFamily="49" charset="-122"/>
            </a:endParaRPr>
          </a:p>
          <a:p>
            <a:pPr algn="l">
              <a:spcBef>
                <a:spcPct val="50000"/>
              </a:spcBef>
            </a:pPr>
            <a:r>
              <a:rPr lang="en-US" altLang="zh-CN" sz="2200" b="0" dirty="0">
                <a:ea typeface="楷体_GB2312" pitchFamily="49" charset="-122"/>
              </a:rPr>
              <a:t>	JMP   NEAR PTR </a:t>
            </a:r>
            <a:r>
              <a:rPr lang="en-US" altLang="zh-CN" sz="2200" b="0" dirty="0">
                <a:solidFill>
                  <a:srgbClr val="A50021"/>
                </a:solidFill>
                <a:ea typeface="楷体_GB2312" pitchFamily="49" charset="-122"/>
              </a:rPr>
              <a:t>NEXT	</a:t>
            </a:r>
            <a:r>
              <a:rPr lang="zh-CN" altLang="en-US" sz="2200" b="0" dirty="0">
                <a:solidFill>
                  <a:srgbClr val="A50021"/>
                </a:solidFill>
                <a:ea typeface="楷体_GB2312" pitchFamily="49" charset="-122"/>
              </a:rPr>
              <a:t>；</a:t>
            </a:r>
            <a:r>
              <a:rPr lang="en-US" altLang="zh-CN" sz="2200" b="0" dirty="0">
                <a:solidFill>
                  <a:srgbClr val="A50021"/>
                </a:solidFill>
                <a:ea typeface="楷体_GB2312" pitchFamily="49" charset="-122"/>
              </a:rPr>
              <a:t>16</a:t>
            </a:r>
            <a:r>
              <a:rPr lang="zh-CN" altLang="en-US" sz="2200" b="0" dirty="0">
                <a:solidFill>
                  <a:srgbClr val="A50021"/>
                </a:solidFill>
                <a:ea typeface="楷体_GB2312" pitchFamily="49" charset="-122"/>
              </a:rPr>
              <a:t>位近跳转</a:t>
            </a:r>
            <a:endParaRPr lang="en-US" altLang="zh-CN" sz="2200" b="0" dirty="0">
              <a:solidFill>
                <a:srgbClr val="A50021"/>
              </a:solidFill>
              <a:ea typeface="楷体_GB2312" pitchFamily="49" charset="-122"/>
            </a:endParaRPr>
          </a:p>
          <a:p>
            <a:pPr>
              <a:spcBef>
                <a:spcPct val="50000"/>
              </a:spcBef>
            </a:pPr>
            <a:r>
              <a:rPr lang="zh-CN" altLang="en-US" sz="2200" b="0" dirty="0">
                <a:solidFill>
                  <a:srgbClr val="A50021"/>
                </a:solidFill>
                <a:ea typeface="楷体_GB2312" pitchFamily="49" charset="-122"/>
              </a:rPr>
              <a:t>    其中</a:t>
            </a:r>
            <a:r>
              <a:rPr lang="en-US" altLang="zh-CN" sz="2200" b="0" dirty="0">
                <a:solidFill>
                  <a:srgbClr val="A50021"/>
                </a:solidFill>
                <a:ea typeface="楷体_GB2312" pitchFamily="49" charset="-122"/>
              </a:rPr>
              <a:t>NEXT</a:t>
            </a:r>
            <a:r>
              <a:rPr lang="zh-CN" altLang="en-US" sz="2200" b="0" dirty="0">
                <a:solidFill>
                  <a:srgbClr val="A50021"/>
                </a:solidFill>
                <a:ea typeface="楷体_GB2312" pitchFamily="49" charset="-122"/>
              </a:rPr>
              <a:t>、</a:t>
            </a:r>
            <a:r>
              <a:rPr lang="en-US" altLang="zh-CN" sz="2200" b="0" dirty="0">
                <a:solidFill>
                  <a:srgbClr val="A50021"/>
                </a:solidFill>
                <a:ea typeface="楷体_GB2312" pitchFamily="49" charset="-122"/>
              </a:rPr>
              <a:t>QUEST</a:t>
            </a:r>
            <a:r>
              <a:rPr lang="zh-CN" altLang="en-US" sz="2200" b="0" dirty="0">
                <a:solidFill>
                  <a:srgbClr val="A50021"/>
                </a:solidFill>
                <a:ea typeface="楷体_GB2312" pitchFamily="49" charset="-122"/>
              </a:rPr>
              <a:t>均为转向的</a:t>
            </a:r>
            <a:r>
              <a:rPr lang="zh-CN" altLang="en-US" sz="2200" b="0" dirty="0" smtClean="0">
                <a:solidFill>
                  <a:srgbClr val="A50021"/>
                </a:solidFill>
                <a:ea typeface="楷体_GB2312" pitchFamily="49" charset="-122"/>
              </a:rPr>
              <a:t>符号地址。</a:t>
            </a:r>
            <a:endParaRPr lang="zh-CN" altLang="en-US" sz="2200" b="0" dirty="0">
              <a:solidFill>
                <a:srgbClr val="A50021"/>
              </a:solidFill>
              <a:ea typeface="楷体_GB2312" pitchFamily="49" charset="-122"/>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454023" y="1052736"/>
            <a:ext cx="739434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ea typeface="楷体_GB2312" pitchFamily="49" charset="-122"/>
              </a:rPr>
              <a:t>段内直接寻址：</a:t>
            </a:r>
            <a:r>
              <a:rPr lang="en-US" altLang="zh-CN" dirty="0">
                <a:ea typeface="楷体_GB2312" pitchFamily="49" charset="-122"/>
              </a:rPr>
              <a:t>JMP  near  </a:t>
            </a:r>
            <a:r>
              <a:rPr lang="en-US" altLang="zh-CN" dirty="0" err="1">
                <a:ea typeface="楷体_GB2312" pitchFamily="49" charset="-122"/>
              </a:rPr>
              <a:t>ptr</a:t>
            </a:r>
            <a:r>
              <a:rPr lang="en-US" altLang="zh-CN" dirty="0">
                <a:ea typeface="楷体_GB2312" pitchFamily="49" charset="-122"/>
              </a:rPr>
              <a:t>  </a:t>
            </a:r>
            <a:r>
              <a:rPr lang="en-US" altLang="zh-CN" dirty="0" err="1">
                <a:ea typeface="楷体_GB2312" pitchFamily="49" charset="-122"/>
              </a:rPr>
              <a:t>nextstep</a:t>
            </a:r>
            <a:endParaRPr lang="en-US" altLang="zh-CN" dirty="0">
              <a:ea typeface="楷体_GB2312" pitchFamily="49" charset="-122"/>
            </a:endParaRPr>
          </a:p>
          <a:p>
            <a:r>
              <a:rPr lang="en-US" altLang="zh-CN" sz="2400" dirty="0" smtClean="0">
                <a:ea typeface="楷体_GB2312" pitchFamily="49" charset="-122"/>
              </a:rPr>
              <a:t>		</a:t>
            </a:r>
            <a:r>
              <a:rPr lang="zh-CN" altLang="en-US" sz="2400" dirty="0" smtClean="0">
                <a:ea typeface="楷体_GB2312" pitchFamily="49" charset="-122"/>
              </a:rPr>
              <a:t>（</a:t>
            </a:r>
            <a:r>
              <a:rPr lang="en-US" altLang="zh-CN" sz="2400" dirty="0" smtClean="0">
                <a:ea typeface="楷体_GB2312" pitchFamily="49" charset="-122"/>
              </a:rPr>
              <a:t>IP</a:t>
            </a:r>
            <a:r>
              <a:rPr lang="zh-CN" altLang="en-US" sz="2400" dirty="0" smtClean="0">
                <a:ea typeface="楷体_GB2312" pitchFamily="49" charset="-122"/>
              </a:rPr>
              <a:t>）←</a:t>
            </a:r>
            <a:r>
              <a:rPr lang="en-US" altLang="zh-CN" dirty="0">
                <a:ea typeface="楷体_GB2312" pitchFamily="49" charset="-122"/>
              </a:rPr>
              <a:t>Offset </a:t>
            </a:r>
            <a:r>
              <a:rPr lang="en-US" altLang="zh-CN" dirty="0" err="1" smtClean="0">
                <a:ea typeface="楷体_GB2312" pitchFamily="49" charset="-122"/>
              </a:rPr>
              <a:t>nextstep</a:t>
            </a:r>
            <a:endParaRPr lang="en-US" altLang="zh-CN" dirty="0">
              <a:ea typeface="楷体_GB2312" pitchFamily="49" charset="-122"/>
            </a:endParaRPr>
          </a:p>
          <a:p>
            <a:pPr algn="l"/>
            <a:r>
              <a:rPr lang="en-US" altLang="zh-CN" sz="2400" dirty="0" smtClean="0">
                <a:solidFill>
                  <a:srgbClr val="0066FF"/>
                </a:solidFill>
                <a:ea typeface="楷体_GB2312" pitchFamily="49" charset="-122"/>
              </a:rPr>
              <a:t>	        </a:t>
            </a:r>
            <a:r>
              <a:rPr lang="zh-CN" altLang="en-US" sz="2400" dirty="0" smtClean="0">
                <a:solidFill>
                  <a:srgbClr val="0066FF"/>
                </a:solidFill>
                <a:ea typeface="楷体_GB2312" pitchFamily="49" charset="-122"/>
              </a:rPr>
              <a:t>或（</a:t>
            </a:r>
            <a:r>
              <a:rPr lang="en-US" altLang="zh-CN" sz="2400" dirty="0" smtClean="0">
                <a:solidFill>
                  <a:srgbClr val="0066FF"/>
                </a:solidFill>
                <a:ea typeface="楷体_GB2312" pitchFamily="49" charset="-122"/>
              </a:rPr>
              <a:t>IP</a:t>
            </a:r>
            <a:r>
              <a:rPr lang="zh-CN" altLang="en-US" sz="2400" dirty="0" smtClean="0">
                <a:solidFill>
                  <a:srgbClr val="0066FF"/>
                </a:solidFill>
                <a:ea typeface="楷体_GB2312" pitchFamily="49" charset="-122"/>
              </a:rPr>
              <a:t>）</a:t>
            </a:r>
            <a:r>
              <a:rPr lang="zh-CN" altLang="en-US" sz="2400" baseline="-25000" dirty="0" smtClean="0">
                <a:ea typeface="楷体_GB2312" pitchFamily="49" charset="-122"/>
              </a:rPr>
              <a:t>当前</a:t>
            </a:r>
            <a:r>
              <a:rPr lang="en-US" altLang="zh-CN" sz="2400" dirty="0" smtClean="0">
                <a:ea typeface="楷体_GB2312" pitchFamily="49" charset="-122"/>
              </a:rPr>
              <a:t>+16</a:t>
            </a:r>
            <a:r>
              <a:rPr lang="zh-CN" altLang="en-US" sz="2400" dirty="0" smtClean="0">
                <a:ea typeface="楷体_GB2312" pitchFamily="49" charset="-122"/>
              </a:rPr>
              <a:t>位位移量</a:t>
            </a:r>
            <a:endParaRPr lang="zh-CN" altLang="en-US" sz="2400" dirty="0">
              <a:ea typeface="楷体_GB2312" pitchFamily="49" charset="-122"/>
            </a:endParaRPr>
          </a:p>
        </p:txBody>
      </p:sp>
      <p:grpSp>
        <p:nvGrpSpPr>
          <p:cNvPr id="2" name="组合 1"/>
          <p:cNvGrpSpPr/>
          <p:nvPr/>
        </p:nvGrpSpPr>
        <p:grpSpPr>
          <a:xfrm>
            <a:off x="1007604" y="2420888"/>
            <a:ext cx="7148073" cy="3960440"/>
            <a:chOff x="838200" y="990600"/>
            <a:chExt cx="6692900" cy="4564063"/>
          </a:xfrm>
        </p:grpSpPr>
        <p:sp>
          <p:nvSpPr>
            <p:cNvPr id="173090" name="Rectangle 34"/>
            <p:cNvSpPr>
              <a:spLocks noChangeArrowheads="1"/>
            </p:cNvSpPr>
            <p:nvPr/>
          </p:nvSpPr>
          <p:spPr bwMode="auto">
            <a:xfrm>
              <a:off x="838200" y="990600"/>
              <a:ext cx="6477000" cy="4564063"/>
            </a:xfrm>
            <a:prstGeom prst="rect">
              <a:avLst/>
            </a:prstGeom>
            <a:gradFill rotWithShape="0">
              <a:gsLst>
                <a:gs pos="0">
                  <a:srgbClr val="FFCC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3061" name="Rectangle 5"/>
            <p:cNvSpPr>
              <a:spLocks noChangeArrowheads="1"/>
            </p:cNvSpPr>
            <p:nvPr/>
          </p:nvSpPr>
          <p:spPr bwMode="auto">
            <a:xfrm>
              <a:off x="3619500" y="1819275"/>
              <a:ext cx="990600" cy="465138"/>
            </a:xfrm>
            <a:prstGeom prst="rect">
              <a:avLst/>
            </a:prstGeom>
            <a:solidFill>
              <a:srgbClr val="E6E6E6"/>
            </a:solidFill>
            <a:ln w="3175">
              <a:solidFill>
                <a:srgbClr val="000000"/>
              </a:solidFill>
              <a:miter lim="800000"/>
            </a:ln>
          </p:spPr>
          <p:txBody>
            <a:bodyPr/>
            <a:lstStyle/>
            <a:p>
              <a:endParaRPr lang="zh-CN" altLang="en-US"/>
            </a:p>
          </p:txBody>
        </p:sp>
        <p:sp>
          <p:nvSpPr>
            <p:cNvPr id="173062" name="Rectangle 6"/>
            <p:cNvSpPr>
              <a:spLocks noChangeArrowheads="1"/>
            </p:cNvSpPr>
            <p:nvPr/>
          </p:nvSpPr>
          <p:spPr bwMode="auto">
            <a:xfrm>
              <a:off x="3987800" y="1922463"/>
              <a:ext cx="3937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panose="02010600030101010101" pitchFamily="2" charset="-122"/>
                </a:rPr>
                <a:t>OP</a:t>
              </a:r>
              <a:endParaRPr lang="en-US" altLang="zh-CN"/>
            </a:p>
          </p:txBody>
        </p:sp>
        <p:sp>
          <p:nvSpPr>
            <p:cNvPr id="173063" name="Rectangle 7"/>
            <p:cNvSpPr>
              <a:spLocks noChangeArrowheads="1"/>
            </p:cNvSpPr>
            <p:nvPr/>
          </p:nvSpPr>
          <p:spPr bwMode="auto">
            <a:xfrm>
              <a:off x="3619500" y="2284413"/>
              <a:ext cx="990600" cy="463550"/>
            </a:xfrm>
            <a:prstGeom prst="rect">
              <a:avLst/>
            </a:prstGeom>
            <a:solidFill>
              <a:srgbClr val="E6E6E6"/>
            </a:solidFill>
            <a:ln w="3175">
              <a:solidFill>
                <a:srgbClr val="000000"/>
              </a:solidFill>
              <a:miter lim="800000"/>
            </a:ln>
          </p:spPr>
          <p:txBody>
            <a:bodyPr/>
            <a:lstStyle/>
            <a:p>
              <a:endParaRPr lang="zh-CN" altLang="en-US"/>
            </a:p>
          </p:txBody>
        </p:sp>
        <p:sp>
          <p:nvSpPr>
            <p:cNvPr id="173064" name="Rectangle 8"/>
            <p:cNvSpPr>
              <a:spLocks noChangeArrowheads="1"/>
            </p:cNvSpPr>
            <p:nvPr/>
          </p:nvSpPr>
          <p:spPr bwMode="auto">
            <a:xfrm>
              <a:off x="3924300" y="2387600"/>
              <a:ext cx="523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panose="02010600030101010101" pitchFamily="2" charset="-122"/>
                </a:rPr>
                <a:t>00H</a:t>
              </a:r>
              <a:endParaRPr lang="en-US" altLang="zh-CN"/>
            </a:p>
          </p:txBody>
        </p:sp>
        <p:sp>
          <p:nvSpPr>
            <p:cNvPr id="173065" name="Rectangle 9"/>
            <p:cNvSpPr>
              <a:spLocks noChangeArrowheads="1"/>
            </p:cNvSpPr>
            <p:nvPr/>
          </p:nvSpPr>
          <p:spPr bwMode="auto">
            <a:xfrm>
              <a:off x="3619500" y="2747963"/>
              <a:ext cx="990600" cy="465137"/>
            </a:xfrm>
            <a:prstGeom prst="rect">
              <a:avLst/>
            </a:prstGeom>
            <a:solidFill>
              <a:srgbClr val="E6E6E6"/>
            </a:solidFill>
            <a:ln w="3175">
              <a:solidFill>
                <a:srgbClr val="000000"/>
              </a:solidFill>
              <a:miter lim="800000"/>
            </a:ln>
          </p:spPr>
          <p:txBody>
            <a:bodyPr/>
            <a:lstStyle/>
            <a:p>
              <a:endParaRPr lang="zh-CN" altLang="en-US"/>
            </a:p>
          </p:txBody>
        </p:sp>
        <p:sp>
          <p:nvSpPr>
            <p:cNvPr id="173066" name="Rectangle 10"/>
            <p:cNvSpPr>
              <a:spLocks noChangeArrowheads="1"/>
            </p:cNvSpPr>
            <p:nvPr/>
          </p:nvSpPr>
          <p:spPr bwMode="auto">
            <a:xfrm>
              <a:off x="3924300" y="2852738"/>
              <a:ext cx="523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panose="02010600030101010101" pitchFamily="2" charset="-122"/>
                </a:rPr>
                <a:t>12H</a:t>
              </a:r>
              <a:endParaRPr lang="en-US" altLang="zh-CN"/>
            </a:p>
          </p:txBody>
        </p:sp>
        <p:sp>
          <p:nvSpPr>
            <p:cNvPr id="173067" name="Rectangle 11"/>
            <p:cNvSpPr>
              <a:spLocks noChangeArrowheads="1"/>
            </p:cNvSpPr>
            <p:nvPr/>
          </p:nvSpPr>
          <p:spPr bwMode="auto">
            <a:xfrm>
              <a:off x="3619500" y="3213100"/>
              <a:ext cx="990600" cy="465138"/>
            </a:xfrm>
            <a:prstGeom prst="rect">
              <a:avLst/>
            </a:prstGeom>
            <a:solidFill>
              <a:srgbClr val="E6E6E6"/>
            </a:solidFill>
            <a:ln w="3175">
              <a:solidFill>
                <a:srgbClr val="000000"/>
              </a:solidFill>
              <a:miter lim="800000"/>
            </a:ln>
          </p:spPr>
          <p:txBody>
            <a:bodyPr/>
            <a:lstStyle/>
            <a:p>
              <a:endParaRPr lang="zh-CN" altLang="en-US"/>
            </a:p>
          </p:txBody>
        </p:sp>
        <p:sp>
          <p:nvSpPr>
            <p:cNvPr id="173068" name="Rectangle 12"/>
            <p:cNvSpPr>
              <a:spLocks noChangeArrowheads="1"/>
            </p:cNvSpPr>
            <p:nvPr/>
          </p:nvSpPr>
          <p:spPr bwMode="auto">
            <a:xfrm>
              <a:off x="3924300" y="3316288"/>
              <a:ext cx="523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panose="02010600030101010101" pitchFamily="2" charset="-122"/>
                </a:rPr>
                <a:t>...</a:t>
              </a:r>
              <a:endParaRPr lang="en-US" altLang="zh-CN"/>
            </a:p>
          </p:txBody>
        </p:sp>
        <p:sp>
          <p:nvSpPr>
            <p:cNvPr id="173069" name="Rectangle 13"/>
            <p:cNvSpPr>
              <a:spLocks noChangeArrowheads="1"/>
            </p:cNvSpPr>
            <p:nvPr/>
          </p:nvSpPr>
          <p:spPr bwMode="auto">
            <a:xfrm>
              <a:off x="3619500" y="3678238"/>
              <a:ext cx="990600" cy="465137"/>
            </a:xfrm>
            <a:prstGeom prst="rect">
              <a:avLst/>
            </a:prstGeom>
            <a:solidFill>
              <a:srgbClr val="E6E6E6"/>
            </a:solidFill>
            <a:ln w="3175">
              <a:solidFill>
                <a:srgbClr val="000000"/>
              </a:solidFill>
              <a:miter lim="800000"/>
            </a:ln>
          </p:spPr>
          <p:txBody>
            <a:bodyPr/>
            <a:lstStyle/>
            <a:p>
              <a:endParaRPr lang="zh-CN" altLang="en-US"/>
            </a:p>
          </p:txBody>
        </p:sp>
        <p:sp>
          <p:nvSpPr>
            <p:cNvPr id="173070" name="Rectangle 14"/>
            <p:cNvSpPr>
              <a:spLocks noChangeArrowheads="1"/>
            </p:cNvSpPr>
            <p:nvPr/>
          </p:nvSpPr>
          <p:spPr bwMode="auto">
            <a:xfrm>
              <a:off x="3924300" y="3781425"/>
              <a:ext cx="523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panose="02010600030101010101" pitchFamily="2" charset="-122"/>
                </a:rPr>
                <a:t>...</a:t>
              </a:r>
              <a:endParaRPr lang="en-US" altLang="zh-CN"/>
            </a:p>
          </p:txBody>
        </p:sp>
        <p:sp>
          <p:nvSpPr>
            <p:cNvPr id="173071" name="Rectangle 15"/>
            <p:cNvSpPr>
              <a:spLocks noChangeArrowheads="1"/>
            </p:cNvSpPr>
            <p:nvPr/>
          </p:nvSpPr>
          <p:spPr bwMode="auto">
            <a:xfrm>
              <a:off x="3619500" y="4143375"/>
              <a:ext cx="990600" cy="463550"/>
            </a:xfrm>
            <a:prstGeom prst="rect">
              <a:avLst/>
            </a:prstGeom>
            <a:solidFill>
              <a:srgbClr val="E6E6E6"/>
            </a:solidFill>
            <a:ln w="3175">
              <a:solidFill>
                <a:srgbClr val="000000"/>
              </a:solidFill>
              <a:miter lim="800000"/>
            </a:ln>
          </p:spPr>
          <p:txBody>
            <a:bodyPr/>
            <a:lstStyle/>
            <a:p>
              <a:endParaRPr lang="zh-CN" altLang="en-US"/>
            </a:p>
          </p:txBody>
        </p:sp>
        <p:sp>
          <p:nvSpPr>
            <p:cNvPr id="173072" name="Rectangle 16"/>
            <p:cNvSpPr>
              <a:spLocks noChangeArrowheads="1"/>
            </p:cNvSpPr>
            <p:nvPr/>
          </p:nvSpPr>
          <p:spPr bwMode="auto">
            <a:xfrm>
              <a:off x="3987800" y="4246563"/>
              <a:ext cx="3937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panose="02010600030101010101" pitchFamily="2" charset="-122"/>
                </a:rPr>
                <a:t>OP</a:t>
              </a:r>
              <a:endParaRPr lang="en-US" altLang="zh-CN"/>
            </a:p>
          </p:txBody>
        </p:sp>
        <p:sp>
          <p:nvSpPr>
            <p:cNvPr id="173073" name="Rectangle 17"/>
            <p:cNvSpPr>
              <a:spLocks noChangeArrowheads="1"/>
            </p:cNvSpPr>
            <p:nvPr/>
          </p:nvSpPr>
          <p:spPr bwMode="auto">
            <a:xfrm>
              <a:off x="3619500" y="4606925"/>
              <a:ext cx="990600" cy="465138"/>
            </a:xfrm>
            <a:prstGeom prst="rect">
              <a:avLst/>
            </a:prstGeom>
            <a:solidFill>
              <a:srgbClr val="E6E6E6"/>
            </a:solidFill>
            <a:ln w="3175">
              <a:solidFill>
                <a:srgbClr val="000000"/>
              </a:solidFill>
              <a:miter lim="800000"/>
            </a:ln>
          </p:spPr>
          <p:txBody>
            <a:bodyPr/>
            <a:lstStyle/>
            <a:p>
              <a:endParaRPr lang="zh-CN" altLang="en-US"/>
            </a:p>
          </p:txBody>
        </p:sp>
        <p:sp>
          <p:nvSpPr>
            <p:cNvPr id="173074" name="Rectangle 18"/>
            <p:cNvSpPr>
              <a:spLocks noChangeArrowheads="1"/>
            </p:cNvSpPr>
            <p:nvPr/>
          </p:nvSpPr>
          <p:spPr bwMode="auto">
            <a:xfrm>
              <a:off x="3924300" y="4710113"/>
              <a:ext cx="523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panose="02010600030101010101" pitchFamily="2" charset="-122"/>
                </a:rPr>
                <a:t>03H</a:t>
              </a:r>
              <a:endParaRPr lang="en-US" altLang="zh-CN"/>
            </a:p>
          </p:txBody>
        </p:sp>
        <p:sp>
          <p:nvSpPr>
            <p:cNvPr id="173075" name="Rectangle 19"/>
            <p:cNvSpPr>
              <a:spLocks noChangeArrowheads="1"/>
            </p:cNvSpPr>
            <p:nvPr/>
          </p:nvSpPr>
          <p:spPr bwMode="auto">
            <a:xfrm>
              <a:off x="3619500" y="5072063"/>
              <a:ext cx="990600" cy="465137"/>
            </a:xfrm>
            <a:prstGeom prst="rect">
              <a:avLst/>
            </a:prstGeom>
            <a:solidFill>
              <a:srgbClr val="E6E6E6"/>
            </a:solidFill>
            <a:ln w="3175">
              <a:solidFill>
                <a:srgbClr val="000000"/>
              </a:solidFill>
              <a:miter lim="800000"/>
            </a:ln>
          </p:spPr>
          <p:txBody>
            <a:bodyPr/>
            <a:lstStyle/>
            <a:p>
              <a:endParaRPr lang="zh-CN" altLang="en-US"/>
            </a:p>
          </p:txBody>
        </p:sp>
        <p:sp>
          <p:nvSpPr>
            <p:cNvPr id="173076" name="Line 20"/>
            <p:cNvSpPr>
              <a:spLocks noChangeShapeType="1"/>
            </p:cNvSpPr>
            <p:nvPr/>
          </p:nvSpPr>
          <p:spPr bwMode="auto">
            <a:xfrm>
              <a:off x="3619500" y="1354138"/>
              <a:ext cx="1588" cy="465137"/>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3077" name="Line 21"/>
            <p:cNvSpPr>
              <a:spLocks noChangeShapeType="1"/>
            </p:cNvSpPr>
            <p:nvPr/>
          </p:nvSpPr>
          <p:spPr bwMode="auto">
            <a:xfrm>
              <a:off x="4610100" y="1354138"/>
              <a:ext cx="1588" cy="465137"/>
            </a:xfrm>
            <a:prstGeom prst="line">
              <a:avLst/>
            </a:prstGeom>
            <a:noFill/>
            <a:ln w="31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3078" name="Rectangle 22"/>
            <p:cNvSpPr>
              <a:spLocks noChangeArrowheads="1"/>
            </p:cNvSpPr>
            <p:nvPr/>
          </p:nvSpPr>
          <p:spPr bwMode="auto">
            <a:xfrm>
              <a:off x="1202875" y="4191000"/>
              <a:ext cx="2362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800" dirty="0">
                  <a:solidFill>
                    <a:srgbClr val="FF0000"/>
                  </a:solidFill>
                  <a:latin typeface="宋体" panose="02010600030101010101" pitchFamily="2" charset="-122"/>
                </a:rPr>
                <a:t>Offset </a:t>
              </a:r>
              <a:r>
                <a:rPr lang="en-US" altLang="zh-CN" sz="1800" dirty="0" err="1">
                  <a:solidFill>
                    <a:srgbClr val="FF0000"/>
                  </a:solidFill>
                  <a:latin typeface="宋体" panose="02010600030101010101" pitchFamily="2" charset="-122"/>
                </a:rPr>
                <a:t>nextstep</a:t>
              </a:r>
              <a:r>
                <a:rPr lang="en-US" altLang="zh-CN" sz="1800" dirty="0">
                  <a:solidFill>
                    <a:srgbClr val="FF0000"/>
                  </a:solidFill>
                  <a:latin typeface="宋体" panose="02010600030101010101" pitchFamily="2" charset="-122"/>
                </a:rPr>
                <a:t>=172AH</a:t>
              </a:r>
              <a:endParaRPr lang="en-US" altLang="zh-CN" dirty="0"/>
            </a:p>
          </p:txBody>
        </p:sp>
        <p:sp>
          <p:nvSpPr>
            <p:cNvPr id="173079" name="Rectangle 23"/>
            <p:cNvSpPr>
              <a:spLocks noChangeArrowheads="1"/>
            </p:cNvSpPr>
            <p:nvPr/>
          </p:nvSpPr>
          <p:spPr bwMode="auto">
            <a:xfrm>
              <a:off x="1533525" y="3257550"/>
              <a:ext cx="7794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a:solidFill>
                    <a:srgbClr val="FF0000"/>
                  </a:solidFill>
                  <a:latin typeface="宋体" panose="02010600030101010101" pitchFamily="2" charset="-122"/>
                </a:rPr>
                <a:t>（</a:t>
              </a:r>
              <a:r>
                <a:rPr lang="en-US" altLang="zh-CN" sz="1800">
                  <a:solidFill>
                    <a:srgbClr val="FF0000"/>
                  </a:solidFill>
                  <a:latin typeface="宋体" panose="02010600030101010101" pitchFamily="2" charset="-122"/>
                </a:rPr>
                <a:t>IP)</a:t>
              </a:r>
              <a:endParaRPr lang="en-US" altLang="zh-CN"/>
            </a:p>
          </p:txBody>
        </p:sp>
        <p:sp>
          <p:nvSpPr>
            <p:cNvPr id="173080" name="Rectangle 24"/>
            <p:cNvSpPr>
              <a:spLocks noChangeArrowheads="1"/>
            </p:cNvSpPr>
            <p:nvPr/>
          </p:nvSpPr>
          <p:spPr bwMode="auto">
            <a:xfrm>
              <a:off x="2165350" y="3398838"/>
              <a:ext cx="5365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solidFill>
                    <a:srgbClr val="FF0000"/>
                  </a:solidFill>
                  <a:latin typeface="宋体" panose="02010600030101010101" pitchFamily="2" charset="-122"/>
                </a:rPr>
                <a:t>当前 </a:t>
              </a:r>
              <a:endParaRPr lang="zh-CN" altLang="en-US"/>
            </a:p>
          </p:txBody>
        </p:sp>
        <p:sp>
          <p:nvSpPr>
            <p:cNvPr id="173081" name="Rectangle 25"/>
            <p:cNvSpPr>
              <a:spLocks noChangeArrowheads="1"/>
            </p:cNvSpPr>
            <p:nvPr/>
          </p:nvSpPr>
          <p:spPr bwMode="auto">
            <a:xfrm>
              <a:off x="2586038" y="3257550"/>
              <a:ext cx="26511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FF0000"/>
                  </a:solidFill>
                  <a:latin typeface="宋体" panose="02010600030101010101" pitchFamily="2" charset="-122"/>
                </a:rPr>
                <a:t>=</a:t>
              </a:r>
              <a:endParaRPr lang="en-US" altLang="zh-CN"/>
            </a:p>
          </p:txBody>
        </p:sp>
        <p:sp>
          <p:nvSpPr>
            <p:cNvPr id="173082" name="Rectangle 26"/>
            <p:cNvSpPr>
              <a:spLocks noChangeArrowheads="1"/>
            </p:cNvSpPr>
            <p:nvPr/>
          </p:nvSpPr>
          <p:spPr bwMode="auto">
            <a:xfrm>
              <a:off x="2884488" y="3257550"/>
              <a:ext cx="571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FF0000"/>
                  </a:solidFill>
                  <a:latin typeface="宋体" panose="02010600030101010101" pitchFamily="2" charset="-122"/>
                </a:rPr>
                <a:t>052AH</a:t>
              </a:r>
              <a:endParaRPr lang="en-US" altLang="zh-CN"/>
            </a:p>
          </p:txBody>
        </p:sp>
        <p:sp>
          <p:nvSpPr>
            <p:cNvPr id="173083" name="Rectangle 27"/>
            <p:cNvSpPr>
              <a:spLocks noChangeArrowheads="1"/>
            </p:cNvSpPr>
            <p:nvPr/>
          </p:nvSpPr>
          <p:spPr bwMode="auto">
            <a:xfrm>
              <a:off x="5840413" y="2465388"/>
              <a:ext cx="169068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a:solidFill>
                    <a:srgbClr val="0000FF"/>
                  </a:solidFill>
                  <a:latin typeface="宋体" panose="02010600030101010101" pitchFamily="2" charset="-122"/>
                </a:rPr>
                <a:t>16</a:t>
              </a:r>
              <a:r>
                <a:rPr lang="zh-CN" altLang="en-US" sz="1800" dirty="0">
                  <a:solidFill>
                    <a:srgbClr val="0000FF"/>
                  </a:solidFill>
                  <a:latin typeface="宋体" panose="02010600030101010101" pitchFamily="2" charset="-122"/>
                </a:rPr>
                <a:t>位的位移量</a:t>
              </a:r>
              <a:endParaRPr lang="zh-CN" altLang="en-US" dirty="0"/>
            </a:p>
          </p:txBody>
        </p:sp>
        <p:sp>
          <p:nvSpPr>
            <p:cNvPr id="173084" name="Rectangle 28"/>
            <p:cNvSpPr>
              <a:spLocks noChangeArrowheads="1"/>
            </p:cNvSpPr>
            <p:nvPr/>
          </p:nvSpPr>
          <p:spPr bwMode="auto">
            <a:xfrm>
              <a:off x="5435989" y="2743200"/>
              <a:ext cx="1780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dirty="0">
                  <a:solidFill>
                    <a:srgbClr val="0000FF"/>
                  </a:solidFill>
                  <a:latin typeface="宋体" panose="02010600030101010101" pitchFamily="2" charset="-122"/>
                </a:rPr>
                <a:t>＝</a:t>
              </a:r>
              <a:r>
                <a:rPr lang="en-US" altLang="zh-CN" sz="1800" dirty="0">
                  <a:solidFill>
                    <a:srgbClr val="0000FF"/>
                  </a:solidFill>
                  <a:latin typeface="宋体" panose="02010600030101010101" pitchFamily="2" charset="-122"/>
                </a:rPr>
                <a:t>30172AH-30052AH</a:t>
              </a:r>
              <a:endParaRPr lang="en-US" altLang="zh-CN" dirty="0"/>
            </a:p>
          </p:txBody>
        </p:sp>
        <p:sp>
          <p:nvSpPr>
            <p:cNvPr id="173085" name="Rectangle 29"/>
            <p:cNvSpPr>
              <a:spLocks noChangeArrowheads="1"/>
            </p:cNvSpPr>
            <p:nvPr/>
          </p:nvSpPr>
          <p:spPr bwMode="auto">
            <a:xfrm>
              <a:off x="3736975" y="1282700"/>
              <a:ext cx="9112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a:solidFill>
                    <a:srgbClr val="000000"/>
                  </a:solidFill>
                  <a:latin typeface="宋体" panose="02010600030101010101" pitchFamily="2" charset="-122"/>
                </a:rPr>
                <a:t>存储器</a:t>
              </a:r>
              <a:endParaRPr lang="zh-CN" altLang="en-US"/>
            </a:p>
          </p:txBody>
        </p:sp>
        <p:sp>
          <p:nvSpPr>
            <p:cNvPr id="173086" name="Rectangle 30"/>
            <p:cNvSpPr>
              <a:spLocks noChangeArrowheads="1"/>
            </p:cNvSpPr>
            <p:nvPr/>
          </p:nvSpPr>
          <p:spPr bwMode="auto">
            <a:xfrm>
              <a:off x="4857750" y="2284413"/>
              <a:ext cx="247650" cy="928687"/>
            </a:xfrm>
            <a:prstGeom prst="rect">
              <a:avLst/>
            </a:prstGeom>
            <a:noFill/>
            <a:ln w="15875">
              <a:solidFill>
                <a:srgbClr val="008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087" name="Freeform 31"/>
            <p:cNvSpPr/>
            <p:nvPr/>
          </p:nvSpPr>
          <p:spPr bwMode="auto">
            <a:xfrm>
              <a:off x="4610100" y="3270250"/>
              <a:ext cx="493713" cy="869950"/>
            </a:xfrm>
            <a:custGeom>
              <a:avLst/>
              <a:gdLst>
                <a:gd name="T0" fmla="*/ 135 w 311"/>
                <a:gd name="T1" fmla="*/ 548 h 548"/>
                <a:gd name="T2" fmla="*/ 173 w 311"/>
                <a:gd name="T3" fmla="*/ 520 h 548"/>
                <a:gd name="T4" fmla="*/ 208 w 311"/>
                <a:gd name="T5" fmla="*/ 494 h 548"/>
                <a:gd name="T6" fmla="*/ 238 w 311"/>
                <a:gd name="T7" fmla="*/ 467 h 548"/>
                <a:gd name="T8" fmla="*/ 262 w 311"/>
                <a:gd name="T9" fmla="*/ 441 h 548"/>
                <a:gd name="T10" fmla="*/ 281 w 311"/>
                <a:gd name="T11" fmla="*/ 413 h 548"/>
                <a:gd name="T12" fmla="*/ 295 w 311"/>
                <a:gd name="T13" fmla="*/ 387 h 548"/>
                <a:gd name="T14" fmla="*/ 305 w 311"/>
                <a:gd name="T15" fmla="*/ 359 h 548"/>
                <a:gd name="T16" fmla="*/ 311 w 311"/>
                <a:gd name="T17" fmla="*/ 332 h 548"/>
                <a:gd name="T18" fmla="*/ 311 w 311"/>
                <a:gd name="T19" fmla="*/ 304 h 548"/>
                <a:gd name="T20" fmla="*/ 307 w 311"/>
                <a:gd name="T21" fmla="*/ 278 h 548"/>
                <a:gd name="T22" fmla="*/ 298 w 311"/>
                <a:gd name="T23" fmla="*/ 250 h 548"/>
                <a:gd name="T24" fmla="*/ 284 w 311"/>
                <a:gd name="T25" fmla="*/ 223 h 548"/>
                <a:gd name="T26" fmla="*/ 265 w 311"/>
                <a:gd name="T27" fmla="*/ 195 h 548"/>
                <a:gd name="T28" fmla="*/ 241 w 311"/>
                <a:gd name="T29" fmla="*/ 167 h 548"/>
                <a:gd name="T30" fmla="*/ 213 w 311"/>
                <a:gd name="T31" fmla="*/ 140 h 548"/>
                <a:gd name="T32" fmla="*/ 180 w 311"/>
                <a:gd name="T33" fmla="*/ 112 h 548"/>
                <a:gd name="T34" fmla="*/ 142 w 311"/>
                <a:gd name="T35" fmla="*/ 84 h 548"/>
                <a:gd name="T36" fmla="*/ 99 w 311"/>
                <a:gd name="T37" fmla="*/ 57 h 548"/>
                <a:gd name="T38" fmla="*/ 52 w 311"/>
                <a:gd name="T39" fmla="*/ 29 h 548"/>
                <a:gd name="T40" fmla="*/ 0 w 311"/>
                <a:gd name="T4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1" h="548">
                  <a:moveTo>
                    <a:pt x="135" y="548"/>
                  </a:moveTo>
                  <a:lnTo>
                    <a:pt x="173" y="520"/>
                  </a:lnTo>
                  <a:lnTo>
                    <a:pt x="208" y="494"/>
                  </a:lnTo>
                  <a:lnTo>
                    <a:pt x="238" y="467"/>
                  </a:lnTo>
                  <a:lnTo>
                    <a:pt x="262" y="441"/>
                  </a:lnTo>
                  <a:lnTo>
                    <a:pt x="281" y="413"/>
                  </a:lnTo>
                  <a:lnTo>
                    <a:pt x="295" y="387"/>
                  </a:lnTo>
                  <a:lnTo>
                    <a:pt x="305" y="359"/>
                  </a:lnTo>
                  <a:lnTo>
                    <a:pt x="311" y="332"/>
                  </a:lnTo>
                  <a:lnTo>
                    <a:pt x="311" y="304"/>
                  </a:lnTo>
                  <a:lnTo>
                    <a:pt x="307" y="278"/>
                  </a:lnTo>
                  <a:lnTo>
                    <a:pt x="298" y="250"/>
                  </a:lnTo>
                  <a:lnTo>
                    <a:pt x="284" y="223"/>
                  </a:lnTo>
                  <a:lnTo>
                    <a:pt x="265" y="195"/>
                  </a:lnTo>
                  <a:lnTo>
                    <a:pt x="241" y="167"/>
                  </a:lnTo>
                  <a:lnTo>
                    <a:pt x="213" y="140"/>
                  </a:lnTo>
                  <a:lnTo>
                    <a:pt x="180" y="112"/>
                  </a:lnTo>
                  <a:lnTo>
                    <a:pt x="142" y="84"/>
                  </a:lnTo>
                  <a:lnTo>
                    <a:pt x="99" y="57"/>
                  </a:lnTo>
                  <a:lnTo>
                    <a:pt x="52" y="29"/>
                  </a:lnTo>
                  <a:lnTo>
                    <a:pt x="0" y="0"/>
                  </a:lnTo>
                </a:path>
              </a:pathLst>
            </a:custGeom>
            <a:noFill/>
            <a:ln w="55563">
              <a:solidFill>
                <a:srgbClr val="008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088" name="Freeform 32"/>
            <p:cNvSpPr/>
            <p:nvPr/>
          </p:nvSpPr>
          <p:spPr bwMode="auto">
            <a:xfrm>
              <a:off x="4610100" y="4054475"/>
              <a:ext cx="280988" cy="204788"/>
            </a:xfrm>
            <a:custGeom>
              <a:avLst/>
              <a:gdLst>
                <a:gd name="T0" fmla="*/ 177 w 177"/>
                <a:gd name="T1" fmla="*/ 93 h 129"/>
                <a:gd name="T2" fmla="*/ 0 w 177"/>
                <a:gd name="T3" fmla="*/ 129 h 129"/>
                <a:gd name="T4" fmla="*/ 118 w 177"/>
                <a:gd name="T5" fmla="*/ 0 h 129"/>
                <a:gd name="T6" fmla="*/ 177 w 177"/>
                <a:gd name="T7" fmla="*/ 93 h 129"/>
              </a:gdLst>
              <a:ahLst/>
              <a:cxnLst>
                <a:cxn ang="0">
                  <a:pos x="T0" y="T1"/>
                </a:cxn>
                <a:cxn ang="0">
                  <a:pos x="T2" y="T3"/>
                </a:cxn>
                <a:cxn ang="0">
                  <a:pos x="T4" y="T5"/>
                </a:cxn>
                <a:cxn ang="0">
                  <a:pos x="T6" y="T7"/>
                </a:cxn>
              </a:cxnLst>
              <a:rect l="0" t="0" r="r" b="b"/>
              <a:pathLst>
                <a:path w="177" h="129">
                  <a:moveTo>
                    <a:pt x="177" y="93"/>
                  </a:moveTo>
                  <a:lnTo>
                    <a:pt x="0" y="129"/>
                  </a:lnTo>
                  <a:lnTo>
                    <a:pt x="118" y="0"/>
                  </a:lnTo>
                  <a:lnTo>
                    <a:pt x="177" y="93"/>
                  </a:lnTo>
                  <a:close/>
                </a:path>
              </a:pathLst>
            </a:custGeom>
            <a:solidFill>
              <a:srgbClr val="008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3089" name="Rectangle 33"/>
            <p:cNvSpPr>
              <a:spLocks noChangeArrowheads="1"/>
            </p:cNvSpPr>
            <p:nvPr/>
          </p:nvSpPr>
          <p:spPr bwMode="auto">
            <a:xfrm>
              <a:off x="5475288" y="3665538"/>
              <a:ext cx="6524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a:solidFill>
                    <a:srgbClr val="008000"/>
                  </a:solidFill>
                  <a:latin typeface="宋体" panose="02010600030101010101" pitchFamily="2" charset="-122"/>
                </a:rPr>
                <a:t>跳转</a:t>
              </a:r>
              <a:endParaRPr lang="zh-CN" altLang="en-US"/>
            </a:p>
          </p:txBody>
        </p:sp>
        <p:sp>
          <p:nvSpPr>
            <p:cNvPr id="173091" name="Text Box 35"/>
            <p:cNvSpPr txBox="1">
              <a:spLocks noChangeArrowheads="1"/>
            </p:cNvSpPr>
            <p:nvPr/>
          </p:nvSpPr>
          <p:spPr bwMode="auto">
            <a:xfrm>
              <a:off x="1752600" y="1828800"/>
              <a:ext cx="1123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a:t>CS=3000H</a:t>
              </a:r>
              <a:endParaRPr lang="en-US" altLang="zh-CN"/>
            </a:p>
          </p:txBody>
        </p:sp>
      </p:grpSp>
      <p:sp>
        <p:nvSpPr>
          <p:cNvPr id="3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矩形 142337"/>
          <p:cNvSpPr/>
          <p:nvPr/>
        </p:nvSpPr>
        <p:spPr>
          <a:xfrm>
            <a:off x="153988" y="1208088"/>
            <a:ext cx="3444875" cy="558800"/>
          </a:xfrm>
          <a:prstGeom prst="rect">
            <a:avLst/>
          </a:prstGeom>
          <a:noFill/>
          <a:ln w="9525">
            <a:noFill/>
          </a:ln>
        </p:spPr>
        <p:txBody>
          <a:bodyPr lIns="108850" tIns="54425" rIns="108850" bIns="54425"/>
          <a:lstStyle/>
          <a:p>
            <a:pPr eaLnBrk="0" hangingPunct="0">
              <a:spcBef>
                <a:spcPct val="0"/>
              </a:spcBef>
            </a:pPr>
            <a:r>
              <a:rPr lang="zh-CN" altLang="en-US" sz="2400" b="1" dirty="0">
                <a:solidFill>
                  <a:srgbClr val="000066"/>
                </a:solidFill>
                <a:latin typeface="华文宋体" panose="02010600040101010101" pitchFamily="2" charset="-122"/>
                <a:ea typeface="华文宋体" panose="02010600040101010101" pitchFamily="2" charset="-122"/>
              </a:rPr>
              <a:t>（</a:t>
            </a:r>
            <a:r>
              <a:rPr lang="en-US" altLang="zh-CN" sz="2400" b="1" dirty="0">
                <a:solidFill>
                  <a:srgbClr val="000066"/>
                </a:solidFill>
                <a:latin typeface="华文宋体" panose="02010600040101010101" pitchFamily="2" charset="-122"/>
                <a:ea typeface="华文宋体" panose="02010600040101010101" pitchFamily="2" charset="-122"/>
              </a:rPr>
              <a:t>2</a:t>
            </a:r>
            <a:r>
              <a:rPr lang="zh-CN" altLang="en-US" sz="2400" b="1" dirty="0">
                <a:solidFill>
                  <a:srgbClr val="000066"/>
                </a:solidFill>
                <a:latin typeface="华文宋体" panose="02010600040101010101" pitchFamily="2" charset="-122"/>
                <a:ea typeface="华文宋体" panose="02010600040101010101" pitchFamily="2" charset="-122"/>
              </a:rPr>
              <a:t>）  段内间接寻址</a:t>
            </a:r>
            <a:endParaRPr lang="zh-CN" altLang="en-US" sz="2400" b="1" dirty="0">
              <a:solidFill>
                <a:srgbClr val="000066"/>
              </a:solidFill>
              <a:latin typeface="华文宋体" panose="02010600040101010101" pitchFamily="2" charset="-122"/>
              <a:ea typeface="华文宋体" panose="02010600040101010101" pitchFamily="2" charset="-122"/>
            </a:endParaRPr>
          </a:p>
        </p:txBody>
      </p:sp>
      <p:sp>
        <p:nvSpPr>
          <p:cNvPr id="142339" name="矩形 142338"/>
          <p:cNvSpPr/>
          <p:nvPr/>
        </p:nvSpPr>
        <p:spPr>
          <a:xfrm>
            <a:off x="533400" y="1947863"/>
            <a:ext cx="8250238" cy="1550307"/>
          </a:xfrm>
          <a:prstGeom prst="rect">
            <a:avLst/>
          </a:prstGeom>
          <a:noFill/>
          <a:ln w="9525">
            <a:noFill/>
          </a:ln>
        </p:spPr>
        <p:txBody>
          <a:bodyPr lIns="108850" tIns="54425" rIns="108850" bIns="54425">
            <a:spAutoFit/>
          </a:bodyPr>
          <a:lstStyle/>
          <a:p>
            <a:pPr eaLnBrk="0" hangingPunct="0">
              <a:lnSpc>
                <a:spcPct val="130000"/>
              </a:lnSpc>
              <a:spcBef>
                <a:spcPct val="0"/>
              </a:spcBef>
            </a:pP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转向的有效地址是一个寄存器或存储单元的内容。可用除立即数以外的任何一种数据寻址方式得到，所得到的转向的有效地址取代</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寄存器的内容。</a:t>
            </a:r>
            <a:endParaRPr lang="zh-CN" altLang="en-US" sz="2400" b="0" dirty="0">
              <a:latin typeface="华文宋体" panose="02010600040101010101" pitchFamily="2" charset="-122"/>
              <a:ea typeface="华文宋体" panose="02010600040101010101" pitchFamily="2" charset="-122"/>
            </a:endParaRPr>
          </a:p>
        </p:txBody>
      </p:sp>
      <p:grpSp>
        <p:nvGrpSpPr>
          <p:cNvPr id="142340" name="组合 142339"/>
          <p:cNvGrpSpPr/>
          <p:nvPr/>
        </p:nvGrpSpPr>
        <p:grpSpPr>
          <a:xfrm>
            <a:off x="287524" y="3941849"/>
            <a:ext cx="8769350" cy="2403475"/>
            <a:chOff x="624" y="2208"/>
            <a:chExt cx="4416" cy="1239"/>
          </a:xfrm>
        </p:grpSpPr>
        <p:sp>
          <p:nvSpPr>
            <p:cNvPr id="142341" name="矩形 142340"/>
            <p:cNvSpPr/>
            <p:nvPr/>
          </p:nvSpPr>
          <p:spPr>
            <a:xfrm>
              <a:off x="3888" y="2256"/>
              <a:ext cx="1152"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转向的有效地址</a:t>
              </a:r>
              <a:endParaRPr lang="zh-CN" altLang="en-US" sz="2400" b="1" dirty="0">
                <a:latin typeface="华文新魏" panose="02010800040101010101" pitchFamily="2" charset="-122"/>
                <a:ea typeface="华文新魏" panose="02010800040101010101" pitchFamily="2" charset="-122"/>
              </a:endParaRPr>
            </a:p>
          </p:txBody>
        </p:sp>
        <p:sp>
          <p:nvSpPr>
            <p:cNvPr id="142342" name="矩形 142341"/>
            <p:cNvSpPr/>
            <p:nvPr/>
          </p:nvSpPr>
          <p:spPr>
            <a:xfrm>
              <a:off x="624" y="2208"/>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指令</a:t>
              </a:r>
              <a:endParaRPr lang="zh-CN" altLang="en-US" sz="2400" b="1" dirty="0">
                <a:latin typeface="华文新魏" panose="02010800040101010101" pitchFamily="2" charset="-122"/>
                <a:ea typeface="华文新魏" panose="02010800040101010101" pitchFamily="2" charset="-122"/>
              </a:endParaRPr>
            </a:p>
          </p:txBody>
        </p:sp>
        <p:sp>
          <p:nvSpPr>
            <p:cNvPr id="142343" name="矩形 142342"/>
            <p:cNvSpPr/>
            <p:nvPr/>
          </p:nvSpPr>
          <p:spPr>
            <a:xfrm>
              <a:off x="624" y="2496"/>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数据寻址方式</a:t>
              </a:r>
              <a:endParaRPr lang="zh-CN" altLang="en-US" sz="2400" b="1" dirty="0">
                <a:latin typeface="华文新魏" panose="02010800040101010101" pitchFamily="2" charset="-122"/>
                <a:ea typeface="华文新魏" panose="02010800040101010101" pitchFamily="2" charset="-122"/>
              </a:endParaRPr>
            </a:p>
          </p:txBody>
        </p:sp>
        <p:sp>
          <p:nvSpPr>
            <p:cNvPr id="142344" name="直接连接符 142343"/>
            <p:cNvSpPr/>
            <p:nvPr/>
          </p:nvSpPr>
          <p:spPr>
            <a:xfrm>
              <a:off x="1632" y="2640"/>
              <a:ext cx="528" cy="0"/>
            </a:xfrm>
            <a:prstGeom prst="line">
              <a:avLst/>
            </a:prstGeom>
            <a:ln w="28575" cap="flat" cmpd="sng">
              <a:solidFill>
                <a:srgbClr val="66FF33"/>
              </a:solidFill>
              <a:prstDash val="solid"/>
              <a:miter/>
              <a:headEnd type="none" w="med" len="med"/>
              <a:tailEnd type="triangle" w="med" len="med"/>
            </a:ln>
          </p:spPr>
        </p:sp>
        <p:sp>
          <p:nvSpPr>
            <p:cNvPr id="142345" name="矩形 142344"/>
            <p:cNvSpPr/>
            <p:nvPr/>
          </p:nvSpPr>
          <p:spPr>
            <a:xfrm>
              <a:off x="3312" y="2640"/>
              <a:ext cx="576" cy="288"/>
            </a:xfrm>
            <a:prstGeom prst="rect">
              <a:avLst/>
            </a:prstGeom>
            <a:noFill/>
            <a:ln w="28575">
              <a:noFill/>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或</a:t>
              </a:r>
              <a:endParaRPr lang="zh-CN" altLang="en-US" sz="2400" b="1" dirty="0">
                <a:latin typeface="华文新魏" panose="02010800040101010101" pitchFamily="2" charset="-122"/>
                <a:ea typeface="华文新魏" panose="02010800040101010101" pitchFamily="2" charset="-122"/>
              </a:endParaRPr>
            </a:p>
          </p:txBody>
        </p:sp>
        <p:sp>
          <p:nvSpPr>
            <p:cNvPr id="142346" name="矩形 142345"/>
            <p:cNvSpPr/>
            <p:nvPr/>
          </p:nvSpPr>
          <p:spPr>
            <a:xfrm>
              <a:off x="2160" y="2256"/>
              <a:ext cx="1104" cy="816"/>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根据数据寻址</a:t>
              </a:r>
              <a:endParaRPr lang="zh-CN" altLang="en-US" sz="2400" b="1" dirty="0">
                <a:latin typeface="华文新魏" panose="02010800040101010101" pitchFamily="2" charset="-122"/>
                <a:ea typeface="华文新魏" panose="02010800040101010101" pitchFamily="2" charset="-122"/>
              </a:endParaRPr>
            </a:p>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方式计算出</a:t>
              </a:r>
              <a:endParaRPr lang="zh-CN" altLang="en-US" sz="2400" b="1" dirty="0">
                <a:latin typeface="华文新魏" panose="02010800040101010101" pitchFamily="2" charset="-122"/>
                <a:ea typeface="华文新魏" panose="02010800040101010101" pitchFamily="2" charset="-122"/>
              </a:endParaRPr>
            </a:p>
            <a:p>
              <a:pPr algn="ctr" eaLnBrk="0" hangingPunct="0">
                <a:spcBef>
                  <a:spcPct val="0"/>
                </a:spcBef>
              </a:pPr>
              <a:r>
                <a:rPr lang="en-US" altLang="zh-CN" sz="2400" b="1" dirty="0">
                  <a:latin typeface="华文新魏" panose="02010800040101010101" pitchFamily="2" charset="-122"/>
                  <a:ea typeface="华文新魏" panose="02010800040101010101" pitchFamily="2" charset="-122"/>
                </a:rPr>
                <a:t>EA</a:t>
              </a:r>
              <a:r>
                <a:rPr lang="zh-CN" altLang="en-US" sz="2400" b="1" dirty="0">
                  <a:latin typeface="华文新魏" panose="02010800040101010101" pitchFamily="2" charset="-122"/>
                  <a:ea typeface="华文新魏" panose="02010800040101010101" pitchFamily="2" charset="-122"/>
                </a:rPr>
                <a:t>值</a:t>
              </a:r>
              <a:endParaRPr lang="zh-CN" altLang="en-US" sz="2400" b="1" dirty="0">
                <a:latin typeface="华文新魏" panose="02010800040101010101" pitchFamily="2" charset="-122"/>
                <a:ea typeface="华文新魏" panose="02010800040101010101" pitchFamily="2" charset="-122"/>
              </a:endParaRPr>
            </a:p>
          </p:txBody>
        </p:sp>
        <p:sp>
          <p:nvSpPr>
            <p:cNvPr id="142347" name="矩形 142346"/>
            <p:cNvSpPr/>
            <p:nvPr/>
          </p:nvSpPr>
          <p:spPr>
            <a:xfrm>
              <a:off x="3888" y="2832"/>
              <a:ext cx="1152"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转向的有效地址</a:t>
              </a:r>
              <a:endParaRPr lang="zh-CN" altLang="en-US" sz="2400" b="1" dirty="0">
                <a:latin typeface="华文新魏" panose="02010800040101010101" pitchFamily="2" charset="-122"/>
                <a:ea typeface="华文新魏" panose="02010800040101010101" pitchFamily="2" charset="-122"/>
              </a:endParaRPr>
            </a:p>
          </p:txBody>
        </p:sp>
        <p:sp>
          <p:nvSpPr>
            <p:cNvPr id="142348" name="直接连接符 142347"/>
            <p:cNvSpPr/>
            <p:nvPr/>
          </p:nvSpPr>
          <p:spPr>
            <a:xfrm>
              <a:off x="3264" y="2400"/>
              <a:ext cx="624" cy="0"/>
            </a:xfrm>
            <a:prstGeom prst="line">
              <a:avLst/>
            </a:prstGeom>
            <a:ln w="28575" cap="flat" cmpd="sng">
              <a:solidFill>
                <a:srgbClr val="66FF33"/>
              </a:solidFill>
              <a:prstDash val="solid"/>
              <a:miter/>
              <a:headEnd type="none" w="med" len="med"/>
              <a:tailEnd type="triangle" w="med" len="med"/>
            </a:ln>
          </p:spPr>
        </p:sp>
        <p:sp>
          <p:nvSpPr>
            <p:cNvPr id="142349" name="直接连接符 142348"/>
            <p:cNvSpPr/>
            <p:nvPr/>
          </p:nvSpPr>
          <p:spPr>
            <a:xfrm>
              <a:off x="3264" y="2976"/>
              <a:ext cx="624" cy="0"/>
            </a:xfrm>
            <a:prstGeom prst="line">
              <a:avLst/>
            </a:prstGeom>
            <a:ln w="28575" cap="flat" cmpd="sng">
              <a:solidFill>
                <a:srgbClr val="66FF33"/>
              </a:solidFill>
              <a:prstDash val="solid"/>
              <a:miter/>
              <a:headEnd type="none" w="med" len="med"/>
              <a:tailEnd type="triangle" w="med" len="med"/>
            </a:ln>
          </p:spPr>
        </p:sp>
        <p:sp>
          <p:nvSpPr>
            <p:cNvPr id="142350" name="文本框 142349"/>
            <p:cNvSpPr txBox="1"/>
            <p:nvPr/>
          </p:nvSpPr>
          <p:spPr>
            <a:xfrm>
              <a:off x="4128" y="3216"/>
              <a:ext cx="768" cy="231"/>
            </a:xfrm>
            <a:prstGeom prst="rect">
              <a:avLst/>
            </a:prstGeom>
            <a:noFill/>
            <a:ln w="28575">
              <a:noFill/>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存储单元</a:t>
              </a:r>
              <a:endParaRPr lang="zh-CN" altLang="en-US" sz="2400" b="1" dirty="0">
                <a:latin typeface="华文新魏" panose="02010800040101010101" pitchFamily="2" charset="-122"/>
                <a:ea typeface="华文新魏" panose="02010800040101010101" pitchFamily="2" charset="-122"/>
              </a:endParaRPr>
            </a:p>
          </p:txBody>
        </p:sp>
      </p:grpSp>
      <p:sp>
        <p:nvSpPr>
          <p:cNvPr id="2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395536" y="1062236"/>
            <a:ext cx="844785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ea typeface="楷体_GB2312" pitchFamily="49" charset="-122"/>
              </a:rPr>
              <a:t>汇编格式：</a:t>
            </a:r>
            <a:r>
              <a:rPr lang="en-US" altLang="zh-CN" sz="2400" dirty="0">
                <a:ea typeface="楷体_GB2312" pitchFamily="49" charset="-122"/>
              </a:rPr>
              <a:t>JMP      BX</a:t>
            </a:r>
            <a:endParaRPr lang="en-US" altLang="zh-CN" sz="2400" dirty="0">
              <a:ea typeface="楷体_GB2312" pitchFamily="49" charset="-122"/>
            </a:endParaRPr>
          </a:p>
          <a:p>
            <a:pPr algn="l">
              <a:spcBef>
                <a:spcPct val="50000"/>
              </a:spcBef>
            </a:pPr>
            <a:r>
              <a:rPr lang="en-US" altLang="zh-CN" sz="2400" dirty="0">
                <a:ea typeface="楷体_GB2312" pitchFamily="49" charset="-122"/>
              </a:rPr>
              <a:t>	        JMP  word  </a:t>
            </a:r>
            <a:r>
              <a:rPr lang="en-US" altLang="zh-CN" sz="2400" dirty="0" err="1">
                <a:ea typeface="楷体_GB2312" pitchFamily="49" charset="-122"/>
              </a:rPr>
              <a:t>ptr</a:t>
            </a:r>
            <a:r>
              <a:rPr lang="en-US" altLang="zh-CN" sz="2400" dirty="0">
                <a:ea typeface="楷体_GB2312" pitchFamily="49" charset="-122"/>
              </a:rPr>
              <a:t>   [BP + table]</a:t>
            </a:r>
            <a:endParaRPr lang="en-US" altLang="zh-CN" sz="2400" dirty="0">
              <a:ea typeface="楷体_GB2312" pitchFamily="49" charset="-122"/>
            </a:endParaRPr>
          </a:p>
          <a:p>
            <a:pPr algn="l">
              <a:spcBef>
                <a:spcPct val="50000"/>
              </a:spcBef>
            </a:pPr>
            <a:r>
              <a:rPr lang="zh-CN" altLang="en-US" sz="2400" dirty="0">
                <a:ea typeface="楷体_GB2312" pitchFamily="49" charset="-122"/>
              </a:rPr>
              <a:t>其中：     </a:t>
            </a:r>
            <a:r>
              <a:rPr lang="en-US" altLang="zh-CN" sz="2400" dirty="0">
                <a:ea typeface="楷体_GB2312" pitchFamily="49" charset="-122"/>
              </a:rPr>
              <a:t>word  </a:t>
            </a:r>
            <a:r>
              <a:rPr lang="en-US" altLang="zh-CN" sz="2400" dirty="0" err="1">
                <a:ea typeface="楷体_GB2312" pitchFamily="49" charset="-122"/>
              </a:rPr>
              <a:t>ptr</a:t>
            </a:r>
            <a:r>
              <a:rPr lang="en-US" altLang="zh-CN" sz="2400" dirty="0">
                <a:ea typeface="楷体_GB2312" pitchFamily="49" charset="-122"/>
              </a:rPr>
              <a:t> ——</a:t>
            </a:r>
            <a:r>
              <a:rPr lang="zh-CN" altLang="en-US" sz="2400" dirty="0">
                <a:ea typeface="楷体_GB2312" pitchFamily="49" charset="-122"/>
              </a:rPr>
              <a:t>属性定义符</a:t>
            </a:r>
            <a:endParaRPr lang="zh-CN" altLang="en-US" sz="2400" dirty="0">
              <a:ea typeface="楷体_GB2312" pitchFamily="49" charset="-122"/>
            </a:endParaRPr>
          </a:p>
          <a:p>
            <a:pPr algn="l">
              <a:spcBef>
                <a:spcPct val="50000"/>
              </a:spcBef>
            </a:pPr>
            <a:r>
              <a:rPr lang="zh-CN" altLang="en-US" sz="2400" dirty="0">
                <a:ea typeface="楷体_GB2312" pitchFamily="49" charset="-122"/>
              </a:rPr>
              <a:t>	   （</a:t>
            </a:r>
            <a:r>
              <a:rPr lang="en-US" altLang="zh-CN" sz="2400" dirty="0">
                <a:ea typeface="楷体_GB2312" pitchFamily="49" charset="-122"/>
              </a:rPr>
              <a:t>BP</a:t>
            </a:r>
            <a:r>
              <a:rPr lang="zh-CN" altLang="en-US" sz="2400" dirty="0">
                <a:ea typeface="楷体_GB2312" pitchFamily="49" charset="-122"/>
              </a:rPr>
              <a:t>）</a:t>
            </a:r>
            <a:r>
              <a:rPr lang="en-US" altLang="zh-CN" sz="2400" dirty="0">
                <a:ea typeface="楷体_GB2312" pitchFamily="49" charset="-122"/>
              </a:rPr>
              <a:t>+ table  </a:t>
            </a:r>
            <a:r>
              <a:rPr lang="zh-CN" altLang="en-US" sz="2400" dirty="0">
                <a:ea typeface="楷体_GB2312" pitchFamily="49" charset="-122"/>
              </a:rPr>
              <a:t>寻址所得地址是一个字的有效地址，</a:t>
            </a:r>
            <a:endParaRPr lang="zh-CN" altLang="en-US" sz="2400" dirty="0">
              <a:ea typeface="楷体_GB2312" pitchFamily="49" charset="-122"/>
            </a:endParaRPr>
          </a:p>
          <a:p>
            <a:pPr algn="l">
              <a:spcBef>
                <a:spcPct val="50000"/>
              </a:spcBef>
            </a:pPr>
            <a:r>
              <a:rPr lang="zh-CN" altLang="en-US" sz="2400" dirty="0">
                <a:ea typeface="楷体_GB2312" pitchFamily="49" charset="-122"/>
              </a:rPr>
              <a:t>         由</a:t>
            </a:r>
            <a:r>
              <a:rPr lang="zh-CN" altLang="en-US" sz="2400" dirty="0">
                <a:solidFill>
                  <a:srgbClr val="FF0000"/>
                </a:solidFill>
                <a:ea typeface="楷体_GB2312" pitchFamily="49" charset="-122"/>
              </a:rPr>
              <a:t>有效地址形成物理地址里的内容即为转向的有效地址（</a:t>
            </a:r>
            <a:r>
              <a:rPr lang="en-US" altLang="zh-CN" sz="2400" dirty="0">
                <a:solidFill>
                  <a:srgbClr val="FF0000"/>
                </a:solidFill>
                <a:ea typeface="楷体_GB2312" pitchFamily="49" charset="-122"/>
              </a:rPr>
              <a:t>IP</a:t>
            </a:r>
            <a:r>
              <a:rPr lang="zh-CN" altLang="en-US" sz="2400" dirty="0">
                <a:solidFill>
                  <a:srgbClr val="FF0000"/>
                </a:solidFill>
                <a:ea typeface="楷体_GB2312" pitchFamily="49" charset="-122"/>
              </a:rPr>
              <a:t>）</a:t>
            </a:r>
            <a:r>
              <a:rPr lang="zh-CN" altLang="en-US" sz="2400" dirty="0" smtClean="0">
                <a:solidFill>
                  <a:srgbClr val="FF0000"/>
                </a:solidFill>
                <a:ea typeface="楷体_GB2312" pitchFamily="49" charset="-122"/>
              </a:rPr>
              <a:t>。</a:t>
            </a:r>
            <a:endParaRPr lang="zh-CN" altLang="en-US" sz="2400" dirty="0">
              <a:solidFill>
                <a:srgbClr val="FF0000"/>
              </a:solidFill>
              <a:ea typeface="楷体_GB2312" pitchFamily="49" charset="-122"/>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5" name="矩形 4"/>
          <p:cNvSpPr/>
          <p:nvPr/>
        </p:nvSpPr>
        <p:spPr>
          <a:xfrm>
            <a:off x="611560" y="4653136"/>
            <a:ext cx="7488832" cy="1015663"/>
          </a:xfrm>
          <a:prstGeom prst="rect">
            <a:avLst/>
          </a:prstGeom>
        </p:spPr>
        <p:txBody>
          <a:bodyPr wrap="square">
            <a:spAutoFit/>
          </a:bodyPr>
          <a:lstStyle/>
          <a:p>
            <a:pPr>
              <a:spcBef>
                <a:spcPct val="50000"/>
              </a:spcBef>
            </a:pPr>
            <a:r>
              <a:rPr lang="zh-CN" altLang="en-US" dirty="0">
                <a:ea typeface="楷体_GB2312" pitchFamily="49" charset="-122"/>
              </a:rPr>
              <a:t>注：如果指令操作数已被定义为</a:t>
            </a:r>
            <a:r>
              <a:rPr lang="en-US" altLang="zh-CN" dirty="0">
                <a:ea typeface="楷体_GB2312" pitchFamily="49" charset="-122"/>
              </a:rPr>
              <a:t>16</a:t>
            </a:r>
            <a:r>
              <a:rPr lang="zh-CN" altLang="en-US" dirty="0">
                <a:ea typeface="楷体_GB2312" pitchFamily="49" charset="-122"/>
              </a:rPr>
              <a:t>位的存储器，则：</a:t>
            </a:r>
            <a:endParaRPr lang="zh-CN" altLang="en-US" dirty="0">
              <a:ea typeface="楷体_GB2312" pitchFamily="49" charset="-122"/>
            </a:endParaRPr>
          </a:p>
          <a:p>
            <a:pPr>
              <a:spcBef>
                <a:spcPct val="50000"/>
              </a:spcBef>
            </a:pPr>
            <a:r>
              <a:rPr lang="zh-CN" altLang="en-US" dirty="0">
                <a:solidFill>
                  <a:srgbClr val="FF3300"/>
                </a:solidFill>
                <a:ea typeface="楷体_GB2312" pitchFamily="49" charset="-122"/>
              </a:rPr>
              <a:t>           </a:t>
            </a:r>
            <a:r>
              <a:rPr lang="en-US" altLang="zh-CN" dirty="0">
                <a:solidFill>
                  <a:srgbClr val="FF3300"/>
                </a:solidFill>
                <a:ea typeface="楷体_GB2312" pitchFamily="49" charset="-122"/>
              </a:rPr>
              <a:t>word </a:t>
            </a:r>
            <a:r>
              <a:rPr lang="en-US" altLang="zh-CN" dirty="0" err="1">
                <a:solidFill>
                  <a:srgbClr val="FF3300"/>
                </a:solidFill>
                <a:ea typeface="楷体_GB2312" pitchFamily="49" charset="-122"/>
              </a:rPr>
              <a:t>ptr</a:t>
            </a:r>
            <a:r>
              <a:rPr lang="en-US" altLang="zh-CN" dirty="0">
                <a:solidFill>
                  <a:srgbClr val="FF3300"/>
                </a:solidFill>
                <a:ea typeface="楷体_GB2312" pitchFamily="49" charset="-122"/>
              </a:rPr>
              <a:t>  </a:t>
            </a:r>
            <a:r>
              <a:rPr lang="zh-CN" altLang="en-US" dirty="0">
                <a:solidFill>
                  <a:srgbClr val="FF0000"/>
                </a:solidFill>
                <a:ea typeface="楷体_GB2312" pitchFamily="49" charset="-122"/>
              </a:rPr>
              <a:t>可以省去。</a:t>
            </a:r>
            <a:endParaRPr lang="zh-CN" altLang="en-US" dirty="0">
              <a:solidFill>
                <a:srgbClr val="FF0000"/>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矩形 143361"/>
          <p:cNvSpPr/>
          <p:nvPr/>
        </p:nvSpPr>
        <p:spPr>
          <a:xfrm>
            <a:off x="276225" y="2744924"/>
            <a:ext cx="8675688" cy="2695236"/>
          </a:xfrm>
          <a:prstGeom prst="rect">
            <a:avLst/>
          </a:prstGeom>
          <a:noFill/>
          <a:ln w="9525">
            <a:noFill/>
          </a:ln>
        </p:spPr>
        <p:txBody>
          <a:bodyPr lIns="108850" tIns="54425" rIns="108850" bIns="54425">
            <a:spAutoFit/>
          </a:bodyPr>
          <a:lstStyle/>
          <a:p>
            <a:pPr eaLnBrk="0" hangingPunct="0">
              <a:spcBef>
                <a:spcPct val="0"/>
              </a:spcBef>
            </a:pPr>
            <a:r>
              <a:rPr lang="en-US" altLang="zh-CN" sz="2400" b="1" dirty="0">
                <a:latin typeface="华文新魏" panose="02010800040101010101" pitchFamily="2" charset="-122"/>
                <a:ea typeface="华文新魏" panose="02010800040101010101" pitchFamily="2" charset="-122"/>
              </a:rPr>
              <a:t> </a:t>
            </a:r>
            <a:endParaRPr lang="en-US" altLang="zh-CN" sz="2400" b="1" dirty="0">
              <a:latin typeface="华文新魏" panose="02010800040101010101" pitchFamily="2" charset="-122"/>
              <a:ea typeface="华文新魏" panose="02010800040101010101" pitchFamily="2" charset="-122"/>
            </a:endParaRPr>
          </a:p>
          <a:p>
            <a:pPr eaLnBrk="0" hangingPunct="0">
              <a:spcBef>
                <a:spcPct val="0"/>
              </a:spcBef>
            </a:pPr>
            <a:r>
              <a:rPr lang="en-US" altLang="zh-CN" sz="2400" b="1" dirty="0">
                <a:latin typeface="华文新魏" panose="02010800040101010101" pitchFamily="2" charset="-122"/>
                <a:ea typeface="华文新魏" panose="02010800040101010101" pitchFamily="2" charset="-122"/>
              </a:rPr>
              <a:t>        </a:t>
            </a:r>
            <a:r>
              <a:rPr lang="en-US" altLang="zh-CN" sz="2400" b="0" dirty="0">
                <a:latin typeface="华文宋体" panose="02010600040101010101" pitchFamily="2" charset="-122"/>
                <a:ea typeface="华文宋体" panose="02010600040101010101" pitchFamily="2" charset="-122"/>
              </a:rPr>
              <a:t>JMP  BX                                                    ;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=1256H</a:t>
            </a:r>
            <a:endParaRPr lang="en-US" altLang="zh-CN" sz="2400" b="0" dirty="0">
              <a:latin typeface="华文宋体" panose="02010600040101010101" pitchFamily="2" charset="-122"/>
              <a:ea typeface="华文宋体" panose="02010600040101010101" pitchFamily="2" charset="-122"/>
            </a:endParaRPr>
          </a:p>
          <a:p>
            <a:pPr eaLnBrk="0" hangingPunct="0">
              <a:spcBef>
                <a:spcPct val="0"/>
              </a:spcBef>
            </a:pPr>
            <a:r>
              <a:rPr lang="en-US" altLang="zh-CN" sz="2400" b="0" dirty="0">
                <a:latin typeface="华文宋体" panose="02010600040101010101" pitchFamily="2" charset="-122"/>
                <a:ea typeface="华文宋体" panose="02010600040101010101" pitchFamily="2" charset="-122"/>
              </a:rPr>
              <a:t>              </a:t>
            </a:r>
            <a:endParaRPr lang="en-US" altLang="zh-CN" sz="2400" b="0" dirty="0">
              <a:latin typeface="华文宋体" panose="02010600040101010101" pitchFamily="2" charset="-122"/>
              <a:ea typeface="华文宋体" panose="02010600040101010101" pitchFamily="2" charset="-122"/>
            </a:endParaRPr>
          </a:p>
          <a:p>
            <a:pPr eaLnBrk="0" hangingPunct="0">
              <a:spcBef>
                <a:spcPct val="0"/>
              </a:spcBef>
            </a:pPr>
            <a:r>
              <a:rPr lang="en-US" altLang="zh-CN" sz="2400" b="0" dirty="0">
                <a:latin typeface="华文宋体" panose="02010600040101010101" pitchFamily="2" charset="-122"/>
                <a:ea typeface="华文宋体" panose="02010600040101010101" pitchFamily="2" charset="-122"/>
              </a:rPr>
              <a:t>        JMP  WORD PTR  </a:t>
            </a:r>
            <a:r>
              <a:rPr lang="en-US" altLang="zh-CN" sz="2400" b="0" dirty="0">
                <a:solidFill>
                  <a:srgbClr val="FF0000"/>
                </a:solidFill>
                <a:latin typeface="华文宋体" panose="02010600040101010101" pitchFamily="2" charset="-122"/>
                <a:ea typeface="华文宋体" panose="02010600040101010101" pitchFamily="2" charset="-122"/>
              </a:rPr>
              <a:t>TABLE[BX]</a:t>
            </a:r>
            <a:r>
              <a:rPr lang="en-US" altLang="zh-CN" sz="2400" b="0" dirty="0">
                <a:latin typeface="华文宋体" panose="02010600040101010101" pitchFamily="2" charset="-122"/>
                <a:ea typeface="华文宋体" panose="02010600040101010101" pitchFamily="2" charset="-122"/>
              </a:rPr>
              <a:t>               ;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=3280H</a:t>
            </a:r>
            <a:endParaRPr lang="en-US" altLang="zh-CN" sz="2400" b="0" dirty="0">
              <a:latin typeface="华文宋体" panose="02010600040101010101" pitchFamily="2" charset="-122"/>
              <a:ea typeface="华文宋体" panose="02010600040101010101" pitchFamily="2" charset="-122"/>
            </a:endParaRPr>
          </a:p>
          <a:p>
            <a:pPr eaLnBrk="0" hangingPunct="0">
              <a:spcBef>
                <a:spcPct val="0"/>
              </a:spcBef>
            </a:pPr>
            <a:r>
              <a:rPr lang="en-US" altLang="zh-CN" sz="2400" b="0" dirty="0">
                <a:latin typeface="华文宋体" panose="02010600040101010101" pitchFamily="2" charset="-122"/>
                <a:ea typeface="华文宋体" panose="02010600040101010101" pitchFamily="2" charset="-122"/>
              </a:rPr>
              <a:t>              </a:t>
            </a:r>
            <a:endParaRPr lang="en-US" altLang="zh-CN" sz="2400" b="0" dirty="0">
              <a:latin typeface="华文宋体" panose="02010600040101010101" pitchFamily="2" charset="-122"/>
              <a:ea typeface="华文宋体" panose="02010600040101010101" pitchFamily="2" charset="-122"/>
            </a:endParaRPr>
          </a:p>
          <a:p>
            <a:pPr eaLnBrk="0" hangingPunct="0">
              <a:spcBef>
                <a:spcPct val="0"/>
              </a:spcBef>
            </a:pPr>
            <a:r>
              <a:rPr lang="en-US" altLang="zh-CN" sz="2400" b="0" dirty="0">
                <a:latin typeface="华文宋体" panose="02010600040101010101" pitchFamily="2" charset="-122"/>
                <a:ea typeface="华文宋体" panose="02010600040101010101" pitchFamily="2" charset="-122"/>
              </a:rPr>
              <a:t>        JMP  WORD PTR  </a:t>
            </a:r>
            <a:r>
              <a:rPr lang="en-US" altLang="zh-CN" sz="2400" b="0" dirty="0">
                <a:solidFill>
                  <a:srgbClr val="FF0000"/>
                </a:solidFill>
                <a:latin typeface="华文宋体" panose="02010600040101010101" pitchFamily="2" charset="-122"/>
                <a:ea typeface="华文宋体" panose="02010600040101010101" pitchFamily="2" charset="-122"/>
              </a:rPr>
              <a:t>[BX][SI]                      </a:t>
            </a: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=2450H</a:t>
            </a:r>
            <a:endParaRPr lang="en-US" altLang="zh-CN" sz="2400" b="0" dirty="0">
              <a:latin typeface="华文宋体" panose="02010600040101010101" pitchFamily="2" charset="-122"/>
              <a:ea typeface="华文宋体" panose="02010600040101010101" pitchFamily="2" charset="-122"/>
            </a:endParaRPr>
          </a:p>
          <a:p>
            <a:pPr eaLnBrk="0" hangingPunct="0">
              <a:spcBef>
                <a:spcPct val="0"/>
              </a:spcBef>
            </a:pPr>
            <a:endParaRPr lang="en-US" altLang="zh-CN" sz="2400" b="0" dirty="0">
              <a:latin typeface="华文宋体" panose="02010600040101010101" pitchFamily="2" charset="-122"/>
              <a:ea typeface="华文宋体" panose="02010600040101010101" pitchFamily="2" charset="-122"/>
            </a:endParaRPr>
          </a:p>
        </p:txBody>
      </p:sp>
      <p:sp>
        <p:nvSpPr>
          <p:cNvPr id="143365" name="矩形 143364"/>
          <p:cNvSpPr/>
          <p:nvPr/>
        </p:nvSpPr>
        <p:spPr>
          <a:xfrm>
            <a:off x="295275" y="1235075"/>
            <a:ext cx="8580438" cy="1200329"/>
          </a:xfrm>
          <a:prstGeom prst="rect">
            <a:avLst/>
          </a:prstGeom>
          <a:solidFill>
            <a:srgbClr val="CCFFFF"/>
          </a:solidFill>
          <a:ln w="9525">
            <a:noFill/>
          </a:ln>
        </p:spPr>
        <p:txBody>
          <a:bodyPr>
            <a:spAutoFit/>
          </a:bodyPr>
          <a:lstStyle/>
          <a:p>
            <a:pPr eaLnBrk="0" hangingPunct="0"/>
            <a:r>
              <a:rPr lang="zh-CN" altLang="en-US" sz="2400" b="0" dirty="0">
                <a:latin typeface="华文宋体" panose="02010600040101010101" pitchFamily="2" charset="-122"/>
                <a:ea typeface="华文宋体" panose="02010600040101010101" pitchFamily="2" charset="-122"/>
              </a:rPr>
              <a:t>【例】</a:t>
            </a:r>
            <a:endParaRPr lang="zh-CN" altLang="en-US" sz="2400" b="0" dirty="0">
              <a:latin typeface="华文宋体" panose="02010600040101010101" pitchFamily="2" charset="-122"/>
              <a:ea typeface="华文宋体" panose="02010600040101010101" pitchFamily="2" charset="-122"/>
            </a:endParaRPr>
          </a:p>
          <a:p>
            <a:pPr eaLnBrk="0" hangingPunct="0"/>
            <a:r>
              <a:rPr lang="zh-CN" altLang="en-US" sz="2400" b="0" dirty="0">
                <a:latin typeface="华文宋体" panose="02010600040101010101" pitchFamily="2" charset="-122"/>
                <a:ea typeface="华文宋体" panose="02010600040101010101" pitchFamily="2" charset="-122"/>
              </a:rPr>
              <a:t>   已知 </a:t>
            </a:r>
            <a:r>
              <a:rPr lang="en-US" altLang="zh-CN" sz="2400" b="0" dirty="0">
                <a:latin typeface="华文宋体" panose="02010600040101010101" pitchFamily="2" charset="-122"/>
                <a:ea typeface="华文宋体" panose="02010600040101010101" pitchFamily="2" charset="-122"/>
              </a:rPr>
              <a:t>TABLE=20A1H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BX</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=1256H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SI</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=528EH</a:t>
            </a:r>
            <a:r>
              <a:rPr lang="zh-CN" altLang="en-US" sz="2400" b="0" dirty="0">
                <a:latin typeface="华文宋体" panose="02010600040101010101" pitchFamily="2" charset="-122"/>
                <a:ea typeface="华文宋体" panose="02010600040101010101" pitchFamily="2" charset="-122"/>
              </a:rPr>
              <a:t>，</a:t>
            </a:r>
            <a:endParaRPr lang="zh-CN" altLang="en-US" sz="2400" b="0" dirty="0">
              <a:latin typeface="华文宋体" panose="02010600040101010101" pitchFamily="2" charset="-122"/>
              <a:ea typeface="华文宋体" panose="02010600040101010101" pitchFamily="2" charset="-122"/>
            </a:endParaRPr>
          </a:p>
          <a:p>
            <a:pPr eaLnBrk="0" hangingPunct="0"/>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DS</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=2000H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232F7H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 3280H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264E5H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=2450H</a:t>
            </a:r>
            <a:endParaRPr lang="en-US" altLang="zh-CN" sz="2400" b="0" dirty="0">
              <a:latin typeface="华文宋体" panose="02010600040101010101" pitchFamily="2" charset="-122"/>
              <a:ea typeface="华文宋体" panose="02010600040101010101" pitchFamily="2" charset="-122"/>
            </a:endParaRP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矩形 144385"/>
          <p:cNvSpPr/>
          <p:nvPr/>
        </p:nvSpPr>
        <p:spPr>
          <a:xfrm>
            <a:off x="436879" y="2996952"/>
            <a:ext cx="3211513" cy="430212"/>
          </a:xfrm>
          <a:prstGeom prst="rect">
            <a:avLst/>
          </a:prstGeom>
          <a:noFill/>
          <a:ln w="9525">
            <a:noFill/>
          </a:ln>
        </p:spPr>
        <p:txBody>
          <a:bodyPr lIns="108850" tIns="54425" rIns="108850" bIns="54425"/>
          <a:lstStyle/>
          <a:p>
            <a:pPr eaLnBrk="0" hangingPunct="0">
              <a:spcBef>
                <a:spcPct val="0"/>
              </a:spcBef>
            </a:pPr>
            <a:r>
              <a:rPr lang="zh-CN" altLang="en-US" sz="2400" b="1" dirty="0">
                <a:solidFill>
                  <a:srgbClr val="000066"/>
                </a:solidFill>
                <a:latin typeface="华文宋体" panose="02010600040101010101" pitchFamily="2" charset="-122"/>
                <a:ea typeface="华文宋体" panose="02010600040101010101" pitchFamily="2" charset="-122"/>
              </a:rPr>
              <a:t>（</a:t>
            </a:r>
            <a:r>
              <a:rPr lang="en-US" altLang="zh-CN" sz="2400" b="1" dirty="0">
                <a:solidFill>
                  <a:srgbClr val="000066"/>
                </a:solidFill>
                <a:latin typeface="华文宋体" panose="02010600040101010101" pitchFamily="2" charset="-122"/>
                <a:ea typeface="华文宋体" panose="02010600040101010101" pitchFamily="2" charset="-122"/>
              </a:rPr>
              <a:t>1</a:t>
            </a:r>
            <a:r>
              <a:rPr lang="zh-CN" altLang="en-US" sz="2400" b="1" dirty="0">
                <a:solidFill>
                  <a:srgbClr val="000066"/>
                </a:solidFill>
                <a:latin typeface="华文宋体" panose="02010600040101010101" pitchFamily="2" charset="-122"/>
                <a:ea typeface="华文宋体" panose="02010600040101010101" pitchFamily="2" charset="-122"/>
              </a:rPr>
              <a:t>）  段间直接寻址</a:t>
            </a:r>
            <a:endParaRPr lang="zh-CN" altLang="en-US" sz="2400" b="1" dirty="0">
              <a:solidFill>
                <a:srgbClr val="000066"/>
              </a:solidFill>
              <a:latin typeface="华文宋体" panose="02010600040101010101" pitchFamily="2" charset="-122"/>
              <a:ea typeface="华文宋体" panose="02010600040101010101" pitchFamily="2" charset="-122"/>
            </a:endParaRPr>
          </a:p>
        </p:txBody>
      </p:sp>
      <p:sp>
        <p:nvSpPr>
          <p:cNvPr id="144387" name="矩形 144386"/>
          <p:cNvSpPr/>
          <p:nvPr/>
        </p:nvSpPr>
        <p:spPr>
          <a:xfrm>
            <a:off x="531813" y="3427164"/>
            <a:ext cx="7974012" cy="555741"/>
          </a:xfrm>
          <a:prstGeom prst="rect">
            <a:avLst/>
          </a:prstGeom>
          <a:noFill/>
          <a:ln w="9525">
            <a:noFill/>
          </a:ln>
        </p:spPr>
        <p:txBody>
          <a:bodyPr lIns="108850" tIns="54425" rIns="108850" bIns="54425">
            <a:spAutoFit/>
          </a:bodyPr>
          <a:lstStyle/>
          <a:p>
            <a:pPr eaLnBrk="0" hangingPunct="0">
              <a:lnSpc>
                <a:spcPct val="130000"/>
              </a:lnSpc>
            </a:pPr>
            <a:r>
              <a:rPr lang="zh-CN" altLang="en-US" b="0" dirty="0">
                <a:latin typeface="华文宋体" panose="02010600040101010101" pitchFamily="2" charset="-122"/>
                <a:ea typeface="华文宋体" panose="02010600040101010101" pitchFamily="2" charset="-122"/>
              </a:rPr>
              <a:t>用指令中提供的转向段地址和偏移地址取代</a:t>
            </a:r>
            <a:r>
              <a:rPr lang="en-US" altLang="zh-CN" b="0" dirty="0">
                <a:latin typeface="华文宋体" panose="02010600040101010101" pitchFamily="2" charset="-122"/>
                <a:ea typeface="华文宋体" panose="02010600040101010101" pitchFamily="2" charset="-122"/>
              </a:rPr>
              <a:t>CS </a:t>
            </a:r>
            <a:r>
              <a:rPr lang="zh-CN" altLang="en-US" b="0" dirty="0">
                <a:latin typeface="华文宋体" panose="02010600040101010101" pitchFamily="2" charset="-122"/>
                <a:ea typeface="华文宋体" panose="02010600040101010101" pitchFamily="2" charset="-122"/>
              </a:rPr>
              <a:t>和 </a:t>
            </a:r>
            <a:r>
              <a:rPr lang="en-US" altLang="zh-CN" b="0" dirty="0">
                <a:latin typeface="华文宋体" panose="02010600040101010101" pitchFamily="2" charset="-122"/>
                <a:ea typeface="华文宋体" panose="02010600040101010101" pitchFamily="2" charset="-122"/>
              </a:rPr>
              <a:t>IP</a:t>
            </a:r>
            <a:r>
              <a:rPr lang="zh-CN" altLang="en-US" b="0" dirty="0">
                <a:latin typeface="华文宋体" panose="02010600040101010101" pitchFamily="2" charset="-122"/>
                <a:ea typeface="华文宋体" panose="02010600040101010101" pitchFamily="2" charset="-122"/>
              </a:rPr>
              <a:t>。</a:t>
            </a:r>
            <a:endParaRPr lang="zh-CN" altLang="en-US" b="0" dirty="0">
              <a:latin typeface="华文宋体" panose="02010600040101010101" pitchFamily="2" charset="-122"/>
              <a:ea typeface="华文宋体" panose="02010600040101010101" pitchFamily="2" charset="-122"/>
            </a:endParaRPr>
          </a:p>
        </p:txBody>
      </p:sp>
      <p:grpSp>
        <p:nvGrpSpPr>
          <p:cNvPr id="144388" name="组合 144387"/>
          <p:cNvGrpSpPr/>
          <p:nvPr/>
        </p:nvGrpSpPr>
        <p:grpSpPr>
          <a:xfrm>
            <a:off x="1739900" y="4168775"/>
            <a:ext cx="5149850" cy="2160588"/>
            <a:chOff x="1104" y="1776"/>
            <a:chExt cx="2544" cy="1632"/>
          </a:xfrm>
        </p:grpSpPr>
        <p:sp>
          <p:nvSpPr>
            <p:cNvPr id="144389" name="矩形 144388"/>
            <p:cNvSpPr/>
            <p:nvPr/>
          </p:nvSpPr>
          <p:spPr>
            <a:xfrm>
              <a:off x="1104" y="1776"/>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指令</a:t>
              </a:r>
              <a:endParaRPr lang="zh-CN" altLang="en-US" sz="2400" b="1" dirty="0">
                <a:latin typeface="华文新魏" panose="02010800040101010101" pitchFamily="2" charset="-122"/>
                <a:ea typeface="华文新魏" panose="02010800040101010101" pitchFamily="2" charset="-122"/>
              </a:endParaRPr>
            </a:p>
          </p:txBody>
        </p:sp>
        <p:sp>
          <p:nvSpPr>
            <p:cNvPr id="144390" name="矩形 144389"/>
            <p:cNvSpPr/>
            <p:nvPr/>
          </p:nvSpPr>
          <p:spPr>
            <a:xfrm>
              <a:off x="1104" y="2064"/>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偏移地址</a:t>
              </a:r>
              <a:endParaRPr lang="zh-CN" altLang="en-US" sz="2400" b="1" dirty="0">
                <a:latin typeface="华文新魏" panose="02010800040101010101" pitchFamily="2" charset="-122"/>
                <a:ea typeface="华文新魏" panose="02010800040101010101" pitchFamily="2" charset="-122"/>
              </a:endParaRPr>
            </a:p>
          </p:txBody>
        </p:sp>
        <p:sp>
          <p:nvSpPr>
            <p:cNvPr id="144391" name="直接连接符 144390"/>
            <p:cNvSpPr/>
            <p:nvPr/>
          </p:nvSpPr>
          <p:spPr>
            <a:xfrm>
              <a:off x="2112" y="2208"/>
              <a:ext cx="528" cy="0"/>
            </a:xfrm>
            <a:prstGeom prst="line">
              <a:avLst/>
            </a:prstGeom>
            <a:ln w="28575" cap="flat" cmpd="sng">
              <a:solidFill>
                <a:srgbClr val="66FF33"/>
              </a:solidFill>
              <a:prstDash val="solid"/>
              <a:miter/>
              <a:headEnd type="none" w="med" len="med"/>
              <a:tailEnd type="triangle" w="med" len="med"/>
            </a:ln>
          </p:spPr>
        </p:sp>
        <p:sp>
          <p:nvSpPr>
            <p:cNvPr id="144392" name="矩形 144391"/>
            <p:cNvSpPr/>
            <p:nvPr/>
          </p:nvSpPr>
          <p:spPr>
            <a:xfrm>
              <a:off x="2640" y="1776"/>
              <a:ext cx="1008" cy="288"/>
            </a:xfrm>
            <a:prstGeom prst="rect">
              <a:avLst/>
            </a:prstGeom>
            <a:noFill/>
            <a:ln w="28575">
              <a:noFill/>
            </a:ln>
          </p:spPr>
          <p:txBody>
            <a:bodyPr wrap="none" lIns="309730" tIns="154866" rIns="309730" bIns="154866" anchor="ctr"/>
            <a:lstStyle/>
            <a:p>
              <a:pPr algn="ctr" eaLnBrk="0" hangingPunct="0">
                <a:spcBef>
                  <a:spcPct val="0"/>
                </a:spcBef>
              </a:pPr>
              <a:r>
                <a:rPr lang="en-US" altLang="zh-CN" sz="2400" b="1" dirty="0">
                  <a:latin typeface="华文新魏" panose="02010800040101010101" pitchFamily="2" charset="-122"/>
                  <a:ea typeface="华文新魏" panose="02010800040101010101" pitchFamily="2" charset="-122"/>
                </a:rPr>
                <a:t>IP</a:t>
              </a:r>
              <a:r>
                <a:rPr lang="zh-CN" altLang="en-US" sz="2400" b="1" dirty="0">
                  <a:latin typeface="华文新魏" panose="02010800040101010101" pitchFamily="2" charset="-122"/>
                  <a:ea typeface="华文新魏" panose="02010800040101010101" pitchFamily="2" charset="-122"/>
                </a:rPr>
                <a:t>寄存器</a:t>
              </a:r>
              <a:endParaRPr lang="zh-CN" altLang="en-US" sz="2400" b="1" dirty="0">
                <a:latin typeface="华文新魏" panose="02010800040101010101" pitchFamily="2" charset="-122"/>
                <a:ea typeface="华文新魏" panose="02010800040101010101" pitchFamily="2" charset="-122"/>
              </a:endParaRPr>
            </a:p>
          </p:txBody>
        </p:sp>
        <p:sp>
          <p:nvSpPr>
            <p:cNvPr id="144393" name="矩形 144392"/>
            <p:cNvSpPr/>
            <p:nvPr/>
          </p:nvSpPr>
          <p:spPr>
            <a:xfrm>
              <a:off x="2640" y="2064"/>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endParaRPr sz="2400" b="1" dirty="0">
                <a:latin typeface="华文新魏" panose="02010800040101010101" pitchFamily="2" charset="-122"/>
                <a:ea typeface="华文新魏" panose="02010800040101010101" pitchFamily="2" charset="-122"/>
              </a:endParaRPr>
            </a:p>
          </p:txBody>
        </p:sp>
        <p:sp>
          <p:nvSpPr>
            <p:cNvPr id="144394" name="矩形 144393"/>
            <p:cNvSpPr/>
            <p:nvPr/>
          </p:nvSpPr>
          <p:spPr>
            <a:xfrm>
              <a:off x="1104" y="2352"/>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段地址</a:t>
              </a:r>
              <a:endParaRPr lang="zh-CN" altLang="en-US" sz="2400" b="1" dirty="0">
                <a:latin typeface="华文新魏" panose="02010800040101010101" pitchFamily="2" charset="-122"/>
                <a:ea typeface="华文新魏" panose="02010800040101010101" pitchFamily="2" charset="-122"/>
              </a:endParaRPr>
            </a:p>
          </p:txBody>
        </p:sp>
        <p:sp>
          <p:nvSpPr>
            <p:cNvPr id="144395" name="矩形 144394"/>
            <p:cNvSpPr/>
            <p:nvPr/>
          </p:nvSpPr>
          <p:spPr>
            <a:xfrm>
              <a:off x="2640" y="2832"/>
              <a:ext cx="1008" cy="288"/>
            </a:xfrm>
            <a:prstGeom prst="rect">
              <a:avLst/>
            </a:prstGeom>
            <a:noFill/>
            <a:ln w="28575">
              <a:noFill/>
            </a:ln>
          </p:spPr>
          <p:txBody>
            <a:bodyPr wrap="none" lIns="309730" tIns="154866" rIns="309730" bIns="154866" anchor="ctr"/>
            <a:lstStyle/>
            <a:p>
              <a:pPr algn="ctr" eaLnBrk="0" hangingPunct="0">
                <a:spcBef>
                  <a:spcPct val="0"/>
                </a:spcBef>
              </a:pPr>
              <a:r>
                <a:rPr lang="en-US" altLang="zh-CN" sz="2400" b="1" dirty="0">
                  <a:latin typeface="华文新魏" panose="02010800040101010101" pitchFamily="2" charset="-122"/>
                  <a:ea typeface="华文新魏" panose="02010800040101010101" pitchFamily="2" charset="-122"/>
                </a:rPr>
                <a:t>CS</a:t>
              </a:r>
              <a:r>
                <a:rPr lang="zh-CN" altLang="en-US" sz="2400" b="1" dirty="0">
                  <a:latin typeface="华文新魏" panose="02010800040101010101" pitchFamily="2" charset="-122"/>
                  <a:ea typeface="华文新魏" panose="02010800040101010101" pitchFamily="2" charset="-122"/>
                </a:rPr>
                <a:t>寄存器</a:t>
              </a:r>
              <a:endParaRPr lang="zh-CN" altLang="en-US" sz="2400" b="1" dirty="0">
                <a:latin typeface="华文新魏" panose="02010800040101010101" pitchFamily="2" charset="-122"/>
                <a:ea typeface="华文新魏" panose="02010800040101010101" pitchFamily="2" charset="-122"/>
              </a:endParaRPr>
            </a:p>
          </p:txBody>
        </p:sp>
        <p:sp>
          <p:nvSpPr>
            <p:cNvPr id="144396" name="矩形 144395"/>
            <p:cNvSpPr/>
            <p:nvPr/>
          </p:nvSpPr>
          <p:spPr>
            <a:xfrm>
              <a:off x="2640" y="3120"/>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endParaRPr sz="2400" b="1" dirty="0">
                <a:latin typeface="华文新魏" panose="02010800040101010101" pitchFamily="2" charset="-122"/>
                <a:ea typeface="华文新魏" panose="02010800040101010101" pitchFamily="2" charset="-122"/>
              </a:endParaRPr>
            </a:p>
          </p:txBody>
        </p:sp>
        <p:sp>
          <p:nvSpPr>
            <p:cNvPr id="144397" name="直接连接符 144396"/>
            <p:cNvSpPr/>
            <p:nvPr/>
          </p:nvSpPr>
          <p:spPr>
            <a:xfrm>
              <a:off x="1584" y="2640"/>
              <a:ext cx="0" cy="624"/>
            </a:xfrm>
            <a:prstGeom prst="line">
              <a:avLst/>
            </a:prstGeom>
            <a:ln w="28575" cap="flat" cmpd="sng">
              <a:solidFill>
                <a:srgbClr val="66FF33"/>
              </a:solidFill>
              <a:prstDash val="solid"/>
              <a:miter/>
              <a:headEnd type="none" w="med" len="med"/>
              <a:tailEnd type="none" w="med" len="med"/>
            </a:ln>
          </p:spPr>
        </p:sp>
        <p:sp>
          <p:nvSpPr>
            <p:cNvPr id="144398" name="直接连接符 144397"/>
            <p:cNvSpPr/>
            <p:nvPr/>
          </p:nvSpPr>
          <p:spPr>
            <a:xfrm>
              <a:off x="1584" y="3264"/>
              <a:ext cx="1056" cy="0"/>
            </a:xfrm>
            <a:prstGeom prst="line">
              <a:avLst/>
            </a:prstGeom>
            <a:ln w="28575" cap="flat" cmpd="sng">
              <a:solidFill>
                <a:srgbClr val="66FF33"/>
              </a:solidFill>
              <a:prstDash val="solid"/>
              <a:miter/>
              <a:headEnd type="none" w="med" len="med"/>
              <a:tailEnd type="triangle" w="med" len="med"/>
            </a:ln>
          </p:spPr>
        </p:sp>
      </p:grpSp>
      <p:sp>
        <p:nvSpPr>
          <p:cNvPr id="144399" name="矩形 144398"/>
          <p:cNvSpPr/>
          <p:nvPr/>
        </p:nvSpPr>
        <p:spPr>
          <a:xfrm>
            <a:off x="452120" y="1016000"/>
            <a:ext cx="3619500" cy="457200"/>
          </a:xfrm>
          <a:prstGeom prst="rect">
            <a:avLst/>
          </a:prstGeom>
          <a:noFill/>
          <a:ln w="9525">
            <a:noFill/>
          </a:ln>
        </p:spPr>
        <p:txBody>
          <a:bodyPr>
            <a:spAutoFit/>
          </a:bodyPr>
          <a:lstStyle/>
          <a:p>
            <a:pPr>
              <a:spcBef>
                <a:spcPct val="0"/>
              </a:spcBef>
            </a:pPr>
            <a:r>
              <a:rPr lang="en-US" altLang="zh-CN" sz="2400" b="1" dirty="0">
                <a:solidFill>
                  <a:srgbClr val="CC0000"/>
                </a:solidFill>
                <a:effectLst>
                  <a:outerShdw blurRad="38100" dist="38100" dir="2700000">
                    <a:srgbClr val="C0C0C0"/>
                  </a:outerShdw>
                </a:effectLst>
                <a:latin typeface="华文宋体" panose="02010600040101010101" pitchFamily="2" charset="-122"/>
                <a:ea typeface="华文宋体" panose="02010600040101010101" pitchFamily="2" charset="-122"/>
              </a:rPr>
              <a:t>2. </a:t>
            </a:r>
            <a:r>
              <a:rPr lang="zh-CN" altLang="en-US" sz="2400" b="1" dirty="0">
                <a:solidFill>
                  <a:srgbClr val="CC0000"/>
                </a:solidFill>
                <a:effectLst>
                  <a:outerShdw blurRad="38100" dist="38100" dir="2700000">
                    <a:srgbClr val="C0C0C0"/>
                  </a:outerShdw>
                </a:effectLst>
                <a:latin typeface="华文宋体" panose="02010600040101010101" pitchFamily="2" charset="-122"/>
                <a:ea typeface="华文宋体" panose="02010600040101010101" pitchFamily="2" charset="-122"/>
              </a:rPr>
              <a:t>段间转移</a:t>
            </a:r>
            <a:r>
              <a:rPr lang="zh-CN" altLang="en-US" sz="1100" dirty="0">
                <a:latin typeface="华文宋体" panose="02010600040101010101" pitchFamily="2" charset="-122"/>
                <a:ea typeface="华文宋体" panose="02010600040101010101" pitchFamily="2" charset="-122"/>
              </a:rPr>
              <a:t> </a:t>
            </a:r>
            <a:endParaRPr lang="zh-CN" altLang="en-US" sz="2400" dirty="0">
              <a:latin typeface="华文宋体" panose="02010600040101010101" pitchFamily="2" charset="-122"/>
              <a:ea typeface="华文宋体" panose="02010600040101010101" pitchFamily="2" charset="-122"/>
            </a:endParaRPr>
          </a:p>
        </p:txBody>
      </p:sp>
      <p:sp>
        <p:nvSpPr>
          <p:cNvPr id="144400" name="矩形 144399"/>
          <p:cNvSpPr/>
          <p:nvPr/>
        </p:nvSpPr>
        <p:spPr>
          <a:xfrm>
            <a:off x="225202" y="1356544"/>
            <a:ext cx="8587234" cy="1532727"/>
          </a:xfrm>
          <a:prstGeom prst="rect">
            <a:avLst/>
          </a:prstGeom>
          <a:noFill/>
          <a:ln w="9525">
            <a:noFill/>
          </a:ln>
        </p:spPr>
        <p:txBody>
          <a:bodyPr wrap="square">
            <a:spAutoFit/>
          </a:bodyPr>
          <a:lstStyle/>
          <a:p>
            <a:pPr eaLnBrk="0" hangingPunct="0">
              <a:lnSpc>
                <a:spcPct val="130000"/>
              </a:lnSpc>
            </a:pPr>
            <a:r>
              <a:rPr lang="en-US" altLang="zh-CN" sz="2400" b="1" dirty="0">
                <a:latin typeface="华文新魏" panose="02010800040101010101" pitchFamily="2" charset="-122"/>
                <a:ea typeface="华文新魏" panose="02010800040101010101" pitchFamily="2" charset="-122"/>
              </a:rPr>
              <a:t>       </a:t>
            </a:r>
            <a:r>
              <a:rPr lang="zh-CN" altLang="en-US" b="0" dirty="0">
                <a:latin typeface="华文宋体" panose="02010600040101010101" pitchFamily="2" charset="-122"/>
                <a:ea typeface="华文宋体" panose="02010600040101010101" pitchFamily="2" charset="-122"/>
              </a:rPr>
              <a:t>当程序从一个代码段转移到另一个代码段时，</a:t>
            </a:r>
            <a:r>
              <a:rPr lang="zh-CN" altLang="en-US" b="0" dirty="0">
                <a:solidFill>
                  <a:srgbClr val="FF0000"/>
                </a:solidFill>
                <a:latin typeface="华文宋体" panose="02010600040101010101" pitchFamily="2" charset="-122"/>
                <a:ea typeface="华文宋体" panose="02010600040101010101" pitchFamily="2" charset="-122"/>
              </a:rPr>
              <a:t>不仅要改变</a:t>
            </a:r>
            <a:r>
              <a:rPr lang="en-US" altLang="zh-CN" b="0" dirty="0">
                <a:solidFill>
                  <a:srgbClr val="FF0000"/>
                </a:solidFill>
                <a:latin typeface="华文宋体" panose="02010600040101010101" pitchFamily="2" charset="-122"/>
                <a:ea typeface="华文宋体" panose="02010600040101010101" pitchFamily="2" charset="-122"/>
              </a:rPr>
              <a:t>IP</a:t>
            </a:r>
            <a:r>
              <a:rPr lang="zh-CN" altLang="en-US" b="0" dirty="0">
                <a:solidFill>
                  <a:srgbClr val="FF0000"/>
                </a:solidFill>
                <a:latin typeface="华文宋体" panose="02010600040101010101" pitchFamily="2" charset="-122"/>
                <a:ea typeface="华文宋体" panose="02010600040101010101" pitchFamily="2" charset="-122"/>
              </a:rPr>
              <a:t>寄存器的值，同时也要改变</a:t>
            </a:r>
            <a:r>
              <a:rPr lang="en-US" altLang="zh-CN" b="0" dirty="0">
                <a:solidFill>
                  <a:srgbClr val="FF0000"/>
                </a:solidFill>
                <a:latin typeface="华文宋体" panose="02010600040101010101" pitchFamily="2" charset="-122"/>
                <a:ea typeface="华文宋体" panose="02010600040101010101" pitchFamily="2" charset="-122"/>
              </a:rPr>
              <a:t>CS</a:t>
            </a:r>
            <a:r>
              <a:rPr lang="zh-CN" altLang="en-US" b="0" dirty="0">
                <a:solidFill>
                  <a:srgbClr val="FF0000"/>
                </a:solidFill>
                <a:latin typeface="华文宋体" panose="02010600040101010101" pitchFamily="2" charset="-122"/>
                <a:ea typeface="华文宋体" panose="02010600040101010101" pitchFamily="2" charset="-122"/>
              </a:rPr>
              <a:t>寄存器的值</a:t>
            </a:r>
            <a:r>
              <a:rPr lang="zh-CN" altLang="en-US" b="0" dirty="0">
                <a:latin typeface="华文宋体" panose="02010600040101010101" pitchFamily="2" charset="-122"/>
                <a:ea typeface="华文宋体" panose="02010600040101010101" pitchFamily="2" charset="-122"/>
              </a:rPr>
              <a:t>，这种转移称为段间转移。段间转移又分为</a:t>
            </a:r>
            <a:r>
              <a:rPr lang="zh-CN" altLang="en-US" b="0" dirty="0">
                <a:solidFill>
                  <a:srgbClr val="2359A8"/>
                </a:solidFill>
                <a:latin typeface="华文宋体" panose="02010600040101010101" pitchFamily="2" charset="-122"/>
                <a:ea typeface="华文宋体" panose="02010600040101010101" pitchFamily="2" charset="-122"/>
              </a:rPr>
              <a:t>段间直接转移</a:t>
            </a:r>
            <a:r>
              <a:rPr lang="zh-CN" altLang="en-US" b="0" dirty="0">
                <a:latin typeface="华文宋体" panose="02010600040101010101" pitchFamily="2" charset="-122"/>
                <a:ea typeface="华文宋体" panose="02010600040101010101" pitchFamily="2" charset="-122"/>
              </a:rPr>
              <a:t>和</a:t>
            </a:r>
            <a:r>
              <a:rPr lang="zh-CN" altLang="en-US" b="0" dirty="0">
                <a:solidFill>
                  <a:srgbClr val="2359A8"/>
                </a:solidFill>
                <a:latin typeface="华文宋体" panose="02010600040101010101" pitchFamily="2" charset="-122"/>
                <a:ea typeface="华文宋体" panose="02010600040101010101" pitchFamily="2" charset="-122"/>
              </a:rPr>
              <a:t>段间间接转移</a:t>
            </a:r>
            <a:r>
              <a:rPr lang="zh-CN" altLang="en-US" b="0" dirty="0">
                <a:latin typeface="华文宋体" panose="02010600040101010101" pitchFamily="2" charset="-122"/>
                <a:ea typeface="华文宋体" panose="02010600040101010101" pitchFamily="2" charset="-122"/>
              </a:rPr>
              <a:t>。 </a:t>
            </a:r>
            <a:endParaRPr lang="zh-CN" altLang="en-US" b="0" dirty="0">
              <a:latin typeface="华文宋体" panose="02010600040101010101" pitchFamily="2" charset="-122"/>
              <a:ea typeface="华文宋体" panose="02010600040101010101" pitchFamily="2" charset="-122"/>
            </a:endParaRPr>
          </a:p>
        </p:txBody>
      </p:sp>
      <p:sp>
        <p:nvSpPr>
          <p:cNvPr id="2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91264" cy="5292588"/>
          </a:xfrm>
        </p:spPr>
        <p:txBody>
          <a:bodyPr/>
          <a:lstStyle/>
          <a:p>
            <a:r>
              <a:rPr lang="en-US" altLang="zh-CN" dirty="0">
                <a:solidFill>
                  <a:srgbClr val="3333CC"/>
                </a:solidFill>
              </a:rPr>
              <a:t>8088</a:t>
            </a:r>
            <a:r>
              <a:rPr lang="zh-CN" altLang="en-US" dirty="0">
                <a:solidFill>
                  <a:srgbClr val="3333CC"/>
                </a:solidFill>
              </a:rPr>
              <a:t>有</a:t>
            </a:r>
            <a:r>
              <a:rPr lang="en-US" altLang="zh-CN" dirty="0">
                <a:solidFill>
                  <a:srgbClr val="3333CC"/>
                </a:solidFill>
              </a:rPr>
              <a:t>4</a:t>
            </a:r>
            <a:r>
              <a:rPr lang="zh-CN" altLang="en-US" dirty="0">
                <a:solidFill>
                  <a:srgbClr val="3333CC"/>
                </a:solidFill>
              </a:rPr>
              <a:t>个</a:t>
            </a:r>
            <a:r>
              <a:rPr lang="en-US" altLang="zh-CN" dirty="0">
                <a:solidFill>
                  <a:srgbClr val="3333CC"/>
                </a:solidFill>
              </a:rPr>
              <a:t>16</a:t>
            </a:r>
            <a:r>
              <a:rPr lang="zh-CN" altLang="en-US" dirty="0">
                <a:solidFill>
                  <a:srgbClr val="3333CC"/>
                </a:solidFill>
              </a:rPr>
              <a:t>位段寄存器</a:t>
            </a:r>
            <a:endParaRPr lang="zh-CN" altLang="en-US" dirty="0">
              <a:solidFill>
                <a:srgbClr val="3333CC"/>
              </a:solidFill>
            </a:endParaRPr>
          </a:p>
          <a:p>
            <a:pPr lvl="1"/>
            <a:r>
              <a:rPr lang="en-US" altLang="zh-CN" dirty="0" smtClean="0"/>
              <a:t>CS(Code Segment Register)</a:t>
            </a:r>
            <a:r>
              <a:rPr lang="zh-CN" altLang="en-US" dirty="0" smtClean="0"/>
              <a:t>：指明</a:t>
            </a:r>
            <a:r>
              <a:rPr lang="zh-CN" altLang="en-US" dirty="0">
                <a:solidFill>
                  <a:srgbClr val="FF0000"/>
                </a:solidFill>
              </a:rPr>
              <a:t>代码段</a:t>
            </a:r>
            <a:r>
              <a:rPr lang="zh-CN" altLang="en-US" dirty="0"/>
              <a:t>的起始地址</a:t>
            </a:r>
            <a:endParaRPr lang="zh-CN" altLang="en-US" dirty="0"/>
          </a:p>
          <a:p>
            <a:pPr lvl="1"/>
            <a:r>
              <a:rPr lang="en-US" altLang="zh-CN" dirty="0" smtClean="0"/>
              <a:t>DS(Data Segment Register)</a:t>
            </a:r>
            <a:r>
              <a:rPr lang="zh-CN" altLang="en-US" dirty="0" smtClean="0"/>
              <a:t>：指明</a:t>
            </a:r>
            <a:r>
              <a:rPr lang="zh-CN" altLang="en-US" dirty="0">
                <a:solidFill>
                  <a:srgbClr val="FF0000"/>
                </a:solidFill>
              </a:rPr>
              <a:t>数据段</a:t>
            </a:r>
            <a:r>
              <a:rPr lang="zh-CN" altLang="en-US" dirty="0"/>
              <a:t>的起始地址</a:t>
            </a:r>
            <a:endParaRPr lang="zh-CN" altLang="en-US" dirty="0"/>
          </a:p>
          <a:p>
            <a:pPr lvl="1"/>
            <a:r>
              <a:rPr lang="en-US" altLang="zh-CN" dirty="0"/>
              <a:t>ES(Extra Segment Register)</a:t>
            </a:r>
            <a:r>
              <a:rPr lang="zh-CN" altLang="en-US" dirty="0"/>
              <a:t>：指明</a:t>
            </a:r>
            <a:r>
              <a:rPr lang="zh-CN" altLang="en-US" dirty="0">
                <a:solidFill>
                  <a:srgbClr val="FF0000"/>
                </a:solidFill>
              </a:rPr>
              <a:t>附加段</a:t>
            </a:r>
            <a:r>
              <a:rPr lang="zh-CN" altLang="en-US" dirty="0"/>
              <a:t>的起始地址</a:t>
            </a:r>
            <a:endParaRPr lang="zh-CN" altLang="en-US" dirty="0"/>
          </a:p>
          <a:p>
            <a:pPr lvl="1"/>
            <a:r>
              <a:rPr lang="en-US" altLang="zh-CN" dirty="0" smtClean="0"/>
              <a:t>SS(Stack Segment Register)</a:t>
            </a:r>
            <a:r>
              <a:rPr lang="zh-CN" altLang="en-US" dirty="0"/>
              <a:t>：指明</a:t>
            </a:r>
            <a:r>
              <a:rPr lang="zh-CN" altLang="en-US" dirty="0">
                <a:solidFill>
                  <a:srgbClr val="FF0000"/>
                </a:solidFill>
              </a:rPr>
              <a:t>堆栈段</a:t>
            </a:r>
            <a:r>
              <a:rPr lang="zh-CN" altLang="en-US" dirty="0"/>
              <a:t>的起始地址</a:t>
            </a:r>
            <a:endParaRPr lang="zh-CN" altLang="en-US" dirty="0"/>
          </a:p>
          <a:p>
            <a:r>
              <a:rPr lang="zh-CN" altLang="en-US" dirty="0" smtClean="0">
                <a:solidFill>
                  <a:srgbClr val="3333CC"/>
                </a:solidFill>
              </a:rPr>
              <a:t>每个</a:t>
            </a:r>
            <a:r>
              <a:rPr lang="zh-CN" altLang="en-US" dirty="0">
                <a:solidFill>
                  <a:srgbClr val="3333CC"/>
                </a:solidFill>
              </a:rPr>
              <a:t>段寄存器用来确定一个逻辑段的起始地址，每种逻辑段均有各自的</a:t>
            </a:r>
            <a:r>
              <a:rPr lang="zh-CN" altLang="en-US" dirty="0" smtClean="0">
                <a:solidFill>
                  <a:srgbClr val="3333CC"/>
                </a:solidFill>
              </a:rPr>
              <a:t>用途</a:t>
            </a:r>
            <a:endParaRPr lang="en-US" altLang="zh-CN" dirty="0" smtClean="0">
              <a:solidFill>
                <a:srgbClr val="3333CC"/>
              </a:solidFill>
            </a:endParaRPr>
          </a:p>
          <a:p>
            <a:pPr lvl="1"/>
            <a:r>
              <a:rPr lang="zh-CN" altLang="en-US" dirty="0"/>
              <a:t>处理器利用</a:t>
            </a:r>
            <a:r>
              <a:rPr lang="en-US" altLang="zh-CN" dirty="0">
                <a:solidFill>
                  <a:srgbClr val="FF0000"/>
                </a:solidFill>
              </a:rPr>
              <a:t>CS:IP</a:t>
            </a:r>
            <a:r>
              <a:rPr lang="zh-CN" altLang="en-US" dirty="0"/>
              <a:t>取得下一条要执行的指令</a:t>
            </a:r>
            <a:endParaRPr lang="zh-CN" altLang="en-US" dirty="0"/>
          </a:p>
          <a:p>
            <a:pPr lvl="1"/>
            <a:r>
              <a:rPr lang="zh-CN" altLang="en-US" dirty="0"/>
              <a:t>处理器利用</a:t>
            </a:r>
            <a:r>
              <a:rPr lang="en-US" altLang="zh-CN" dirty="0">
                <a:solidFill>
                  <a:srgbClr val="FF0000"/>
                </a:solidFill>
              </a:rPr>
              <a:t>DS:EA</a:t>
            </a:r>
            <a:r>
              <a:rPr lang="zh-CN" altLang="en-US" dirty="0"/>
              <a:t>存取数据段中的数据</a:t>
            </a:r>
            <a:endParaRPr lang="zh-CN" altLang="en-US" dirty="0"/>
          </a:p>
          <a:p>
            <a:pPr lvl="1"/>
            <a:r>
              <a:rPr lang="zh-CN" altLang="en-US" dirty="0"/>
              <a:t>处理器利用</a:t>
            </a:r>
            <a:r>
              <a:rPr lang="en-US" altLang="zh-CN" dirty="0">
                <a:solidFill>
                  <a:srgbClr val="FF0000"/>
                </a:solidFill>
              </a:rPr>
              <a:t>ES:EA</a:t>
            </a:r>
            <a:r>
              <a:rPr lang="zh-CN" altLang="en-US" dirty="0"/>
              <a:t>存取附加段中的数据</a:t>
            </a:r>
            <a:endParaRPr lang="en-US" altLang="zh-CN" dirty="0"/>
          </a:p>
          <a:p>
            <a:pPr lvl="1"/>
            <a:r>
              <a:rPr lang="zh-CN" altLang="en-US" dirty="0" smtClean="0"/>
              <a:t>处理器</a:t>
            </a:r>
            <a:r>
              <a:rPr lang="zh-CN" altLang="en-US" dirty="0"/>
              <a:t>利用</a:t>
            </a:r>
            <a:r>
              <a:rPr lang="en-US" altLang="zh-CN" dirty="0">
                <a:solidFill>
                  <a:srgbClr val="FF0000"/>
                </a:solidFill>
              </a:rPr>
              <a:t>SS:SP</a:t>
            </a:r>
            <a:r>
              <a:rPr lang="zh-CN" altLang="en-US" dirty="0"/>
              <a:t>操作堆栈顶的数据</a:t>
            </a:r>
            <a:endParaRPr lang="zh-CN" altLang="en-US" dirty="0"/>
          </a:p>
          <a:p>
            <a:pPr marL="457200" lvl="1" indent="0">
              <a:buNone/>
            </a:pPr>
            <a:r>
              <a:rPr lang="en-US" altLang="zh-CN" dirty="0" smtClean="0"/>
              <a:t>EA</a:t>
            </a:r>
            <a:r>
              <a:rPr lang="zh-CN" altLang="en-US" dirty="0" smtClean="0"/>
              <a:t>（</a:t>
            </a:r>
            <a:r>
              <a:rPr lang="en-US" altLang="zh-CN" dirty="0">
                <a:ea typeface="华文宋体" panose="02010600040101010101" pitchFamily="2" charset="-122"/>
              </a:rPr>
              <a:t> effective address </a:t>
            </a:r>
            <a:r>
              <a:rPr lang="zh-CN" altLang="en-US" dirty="0" smtClean="0"/>
              <a:t>）表示有效地址，也叫偏移地址</a:t>
            </a:r>
            <a:endParaRPr lang="zh-CN" altLang="en-US" dirty="0"/>
          </a:p>
          <a:p>
            <a:pPr marL="457200" lvl="1" indent="0">
              <a:buNone/>
            </a:pPr>
            <a:endParaRPr lang="zh-CN" altLang="en-US" dirty="0">
              <a:solidFill>
                <a:srgbClr val="3333CC"/>
              </a:solidFill>
            </a:endParaRPr>
          </a:p>
          <a:p>
            <a:endParaRPr lang="zh-CN" altLang="en-US" dirty="0"/>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寻址的概念</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23" name="矩形 145422"/>
          <p:cNvSpPr/>
          <p:nvPr/>
        </p:nvSpPr>
        <p:spPr>
          <a:xfrm>
            <a:off x="362966" y="2736378"/>
            <a:ext cx="4428492" cy="787021"/>
          </a:xfrm>
          <a:prstGeom prst="rect">
            <a:avLst/>
          </a:prstGeom>
          <a:solidFill>
            <a:srgbClr val="CCFFFF"/>
          </a:solidFill>
          <a:ln w="9525">
            <a:noFill/>
          </a:ln>
        </p:spPr>
        <p:txBody>
          <a:bodyPr wrap="square" lIns="108850" tIns="54425" rIns="108850" bIns="54425">
            <a:spAutoFit/>
          </a:bodyPr>
          <a:lstStyle/>
          <a:p>
            <a:pPr eaLnBrk="0" hangingPunct="0">
              <a:spcBef>
                <a:spcPct val="0"/>
              </a:spcBef>
            </a:pPr>
            <a:r>
              <a:rPr lang="zh-CN" altLang="en-US" sz="2200" b="0" dirty="0">
                <a:latin typeface="华文宋体" panose="02010600040101010101" pitchFamily="2" charset="-122"/>
                <a:ea typeface="华文宋体" panose="02010600040101010101" pitchFamily="2" charset="-122"/>
              </a:rPr>
              <a:t>【例】</a:t>
            </a:r>
            <a:endParaRPr lang="zh-CN" altLang="en-US" sz="2200" b="0" dirty="0">
              <a:latin typeface="华文宋体" panose="02010600040101010101" pitchFamily="2" charset="-122"/>
              <a:ea typeface="华文宋体" panose="02010600040101010101" pitchFamily="2" charset="-122"/>
            </a:endParaRPr>
          </a:p>
          <a:p>
            <a:pPr eaLnBrk="0" hangingPunct="0">
              <a:spcBef>
                <a:spcPct val="0"/>
              </a:spcBef>
            </a:pPr>
            <a:r>
              <a:rPr lang="en-US" altLang="zh-CN" sz="2200" b="0" dirty="0">
                <a:latin typeface="华文宋体" panose="02010600040101010101" pitchFamily="2" charset="-122"/>
                <a:ea typeface="华文宋体" panose="02010600040101010101" pitchFamily="2" charset="-122"/>
              </a:rPr>
              <a:t>JMP</a:t>
            </a:r>
            <a:r>
              <a:rPr lang="zh-CN" altLang="en-US" sz="2200" b="0" dirty="0">
                <a:latin typeface="华文宋体" panose="02010600040101010101" pitchFamily="2" charset="-122"/>
                <a:ea typeface="华文宋体" panose="02010600040101010101" pitchFamily="2" charset="-122"/>
              </a:rPr>
              <a:t>　</a:t>
            </a:r>
            <a:r>
              <a:rPr lang="en-US" altLang="zh-CN" sz="2200" b="0" dirty="0">
                <a:latin typeface="华文宋体" panose="02010600040101010101" pitchFamily="2" charset="-122"/>
                <a:ea typeface="华文宋体" panose="02010600040101010101" pitchFamily="2" charset="-122"/>
              </a:rPr>
              <a:t>FAR    PTR   NEXTROUNT</a:t>
            </a:r>
            <a:endParaRPr lang="en-US" altLang="zh-CN" sz="2200" b="0" dirty="0">
              <a:latin typeface="华文宋体" panose="02010600040101010101" pitchFamily="2" charset="-122"/>
              <a:ea typeface="华文宋体" panose="02010600040101010101" pitchFamily="2" charset="-122"/>
            </a:endParaRPr>
          </a:p>
        </p:txBody>
      </p:sp>
      <p:sp>
        <p:nvSpPr>
          <p:cNvPr id="145452" name="文本框 145451"/>
          <p:cNvSpPr txBox="1"/>
          <p:nvPr/>
        </p:nvSpPr>
        <p:spPr>
          <a:xfrm>
            <a:off x="7908925" y="2663825"/>
            <a:ext cx="1066800" cy="428625"/>
          </a:xfrm>
          <a:prstGeom prst="rect">
            <a:avLst/>
          </a:prstGeom>
          <a:noFill/>
          <a:ln w="28575">
            <a:noFill/>
          </a:ln>
        </p:spPr>
        <p:txBody>
          <a:bodyPr lIns="108850" tIns="54425" rIns="108850" bIns="54425">
            <a:spAutoFit/>
          </a:bodyPr>
          <a:lstStyle/>
          <a:p>
            <a:pPr eaLnBrk="0" hangingPunct="0">
              <a:spcBef>
                <a:spcPct val="0"/>
              </a:spcBef>
            </a:pPr>
            <a:r>
              <a:rPr lang="zh-CN" altLang="en-US" sz="2100" b="1">
                <a:latin typeface="华文新魏" panose="02010800040101010101" pitchFamily="2" charset="-122"/>
                <a:ea typeface="华文新魏" panose="02010800040101010101" pitchFamily="2" charset="-122"/>
              </a:rPr>
              <a:t>新</a:t>
            </a:r>
            <a:r>
              <a:rPr lang="en-US" altLang="zh-CN" sz="2100" b="1">
                <a:latin typeface="华文新魏" panose="02010800040101010101" pitchFamily="2" charset="-122"/>
                <a:ea typeface="华文新魏" panose="02010800040101010101" pitchFamily="2" charset="-122"/>
              </a:rPr>
              <a:t>IP</a:t>
            </a:r>
            <a:endParaRPr lang="en-US" altLang="zh-CN" sz="2100" b="1">
              <a:latin typeface="华文新魏" panose="02010800040101010101" pitchFamily="2" charset="-122"/>
              <a:ea typeface="华文新魏" panose="02010800040101010101" pitchFamily="2" charset="-122"/>
            </a:endParaRPr>
          </a:p>
        </p:txBody>
      </p:sp>
      <p:sp>
        <p:nvSpPr>
          <p:cNvPr id="145453" name="文本框 145452"/>
          <p:cNvSpPr txBox="1"/>
          <p:nvPr/>
        </p:nvSpPr>
        <p:spPr>
          <a:xfrm>
            <a:off x="7883525" y="3405188"/>
            <a:ext cx="1066800" cy="428625"/>
          </a:xfrm>
          <a:prstGeom prst="rect">
            <a:avLst/>
          </a:prstGeom>
          <a:noFill/>
          <a:ln w="28575">
            <a:noFill/>
          </a:ln>
        </p:spPr>
        <p:txBody>
          <a:bodyPr lIns="108850" tIns="54425" rIns="108850" bIns="54425">
            <a:spAutoFit/>
          </a:bodyPr>
          <a:lstStyle/>
          <a:p>
            <a:pPr eaLnBrk="0" hangingPunct="0">
              <a:spcBef>
                <a:spcPct val="0"/>
              </a:spcBef>
            </a:pPr>
            <a:r>
              <a:rPr lang="zh-CN" altLang="en-US" sz="2100" b="1">
                <a:latin typeface="华文新魏" panose="02010800040101010101" pitchFamily="2" charset="-122"/>
                <a:ea typeface="华文新魏" panose="02010800040101010101" pitchFamily="2" charset="-122"/>
              </a:rPr>
              <a:t>新</a:t>
            </a:r>
            <a:r>
              <a:rPr lang="en-US" altLang="zh-CN" sz="2100" b="1">
                <a:latin typeface="华文新魏" panose="02010800040101010101" pitchFamily="2" charset="-122"/>
                <a:ea typeface="华文新魏" panose="02010800040101010101" pitchFamily="2" charset="-122"/>
              </a:rPr>
              <a:t>CS</a:t>
            </a:r>
            <a:endParaRPr lang="en-US" altLang="zh-CN" sz="2100" b="1">
              <a:latin typeface="华文新魏" panose="02010800040101010101" pitchFamily="2" charset="-122"/>
              <a:ea typeface="华文新魏" panose="02010800040101010101" pitchFamily="2" charset="-122"/>
            </a:endParaRPr>
          </a:p>
        </p:txBody>
      </p:sp>
      <p:grpSp>
        <p:nvGrpSpPr>
          <p:cNvPr id="145455" name="组合 145454"/>
          <p:cNvGrpSpPr/>
          <p:nvPr/>
        </p:nvGrpSpPr>
        <p:grpSpPr>
          <a:xfrm>
            <a:off x="3376613" y="1098550"/>
            <a:ext cx="5445125" cy="5759450"/>
            <a:chOff x="2786" y="370"/>
            <a:chExt cx="3024" cy="3872"/>
          </a:xfrm>
        </p:grpSpPr>
        <p:sp>
          <p:nvSpPr>
            <p:cNvPr id="145424" name="直接连接符 145423"/>
            <p:cNvSpPr/>
            <p:nvPr/>
          </p:nvSpPr>
          <p:spPr>
            <a:xfrm>
              <a:off x="4018" y="370"/>
              <a:ext cx="0" cy="2112"/>
            </a:xfrm>
            <a:prstGeom prst="line">
              <a:avLst/>
            </a:prstGeom>
            <a:ln w="28575" cap="flat" cmpd="sng">
              <a:solidFill>
                <a:srgbClr val="66FF33"/>
              </a:solidFill>
              <a:prstDash val="solid"/>
              <a:miter/>
              <a:headEnd type="none" w="med" len="med"/>
              <a:tailEnd type="none" w="med" len="med"/>
            </a:ln>
          </p:spPr>
        </p:sp>
        <p:sp>
          <p:nvSpPr>
            <p:cNvPr id="145425" name="直接连接符 145424"/>
            <p:cNvSpPr/>
            <p:nvPr/>
          </p:nvSpPr>
          <p:spPr>
            <a:xfrm>
              <a:off x="5138" y="370"/>
              <a:ext cx="0" cy="2112"/>
            </a:xfrm>
            <a:prstGeom prst="line">
              <a:avLst/>
            </a:prstGeom>
            <a:ln w="28575" cap="flat" cmpd="sng">
              <a:solidFill>
                <a:srgbClr val="66FF33"/>
              </a:solidFill>
              <a:prstDash val="solid"/>
              <a:miter/>
              <a:headEnd type="none" w="med" len="med"/>
              <a:tailEnd type="none" w="med" len="med"/>
            </a:ln>
          </p:spPr>
        </p:sp>
        <p:sp>
          <p:nvSpPr>
            <p:cNvPr id="145426" name="矩形 145425"/>
            <p:cNvSpPr/>
            <p:nvPr/>
          </p:nvSpPr>
          <p:spPr>
            <a:xfrm>
              <a:off x="4018" y="1309"/>
              <a:ext cx="1120" cy="235"/>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32</a:t>
              </a:r>
              <a:endParaRPr lang="en-US" altLang="zh-CN" sz="2100" b="1">
                <a:latin typeface="华文新魏" panose="02010800040101010101" pitchFamily="2" charset="-122"/>
                <a:ea typeface="华文新魏" panose="02010800040101010101" pitchFamily="2" charset="-122"/>
              </a:endParaRPr>
            </a:p>
          </p:txBody>
        </p:sp>
        <p:sp>
          <p:nvSpPr>
            <p:cNvPr id="145427" name="矩形 145426"/>
            <p:cNvSpPr/>
            <p:nvPr/>
          </p:nvSpPr>
          <p:spPr>
            <a:xfrm>
              <a:off x="4018" y="1074"/>
              <a:ext cx="1120" cy="235"/>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EA</a:t>
              </a:r>
              <a:endParaRPr lang="en-US" altLang="zh-CN" sz="2100" b="1">
                <a:latin typeface="华文新魏" panose="02010800040101010101" pitchFamily="2" charset="-122"/>
                <a:ea typeface="华文新魏" panose="02010800040101010101" pitchFamily="2" charset="-122"/>
              </a:endParaRPr>
            </a:p>
          </p:txBody>
        </p:sp>
        <p:sp>
          <p:nvSpPr>
            <p:cNvPr id="145428" name="矩形 145427"/>
            <p:cNvSpPr/>
            <p:nvPr/>
          </p:nvSpPr>
          <p:spPr>
            <a:xfrm>
              <a:off x="4018" y="1544"/>
              <a:ext cx="1120" cy="234"/>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01</a:t>
              </a:r>
              <a:endParaRPr lang="en-US" altLang="zh-CN" sz="2100" b="1">
                <a:latin typeface="华文新魏" panose="02010800040101010101" pitchFamily="2" charset="-122"/>
                <a:ea typeface="华文新魏" panose="02010800040101010101" pitchFamily="2" charset="-122"/>
              </a:endParaRPr>
            </a:p>
          </p:txBody>
        </p:sp>
        <p:sp>
          <p:nvSpPr>
            <p:cNvPr id="145429" name="矩形 145428"/>
            <p:cNvSpPr/>
            <p:nvPr/>
          </p:nvSpPr>
          <p:spPr>
            <a:xfrm>
              <a:off x="4018" y="1778"/>
              <a:ext cx="1120" cy="235"/>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00</a:t>
              </a:r>
              <a:endParaRPr lang="en-US" altLang="zh-CN" sz="2100" b="1">
                <a:latin typeface="华文新魏" panose="02010800040101010101" pitchFamily="2" charset="-122"/>
                <a:ea typeface="华文新魏" panose="02010800040101010101" pitchFamily="2" charset="-122"/>
              </a:endParaRPr>
            </a:p>
          </p:txBody>
        </p:sp>
        <p:sp>
          <p:nvSpPr>
            <p:cNvPr id="145430" name="矩形 145429"/>
            <p:cNvSpPr/>
            <p:nvPr/>
          </p:nvSpPr>
          <p:spPr>
            <a:xfrm>
              <a:off x="4018" y="2013"/>
              <a:ext cx="1120" cy="235"/>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10</a:t>
              </a:r>
              <a:endParaRPr lang="en-US" altLang="zh-CN" sz="2100" b="1">
                <a:latin typeface="华文新魏" panose="02010800040101010101" pitchFamily="2" charset="-122"/>
                <a:ea typeface="华文新魏" panose="02010800040101010101" pitchFamily="2" charset="-122"/>
              </a:endParaRPr>
            </a:p>
          </p:txBody>
        </p:sp>
        <p:sp>
          <p:nvSpPr>
            <p:cNvPr id="145431" name="直接连接符 145430"/>
            <p:cNvSpPr/>
            <p:nvPr/>
          </p:nvSpPr>
          <p:spPr>
            <a:xfrm>
              <a:off x="4018" y="488"/>
              <a:ext cx="1120" cy="0"/>
            </a:xfrm>
            <a:prstGeom prst="line">
              <a:avLst/>
            </a:prstGeom>
            <a:ln w="28575" cap="flat" cmpd="sng">
              <a:solidFill>
                <a:srgbClr val="66FF33"/>
              </a:solidFill>
              <a:prstDash val="dash"/>
              <a:miter/>
              <a:headEnd type="none" w="med" len="med"/>
              <a:tailEnd type="none" w="med" len="med"/>
            </a:ln>
          </p:spPr>
        </p:sp>
        <p:sp>
          <p:nvSpPr>
            <p:cNvPr id="145432" name="矩形 145431"/>
            <p:cNvSpPr/>
            <p:nvPr/>
          </p:nvSpPr>
          <p:spPr>
            <a:xfrm>
              <a:off x="3850" y="2433"/>
              <a:ext cx="270" cy="504"/>
            </a:xfrm>
            <a:prstGeom prst="rect">
              <a:avLst/>
            </a:prstGeom>
            <a:noFill/>
            <a:ln w="28575">
              <a:noFill/>
            </a:ln>
          </p:spPr>
          <p:txBody>
            <a:bodyPr wrap="none" lIns="108850" tIns="54425" rIns="108850" bIns="54425" anchor="t">
              <a:spAutoFit/>
            </a:bodyPr>
            <a:lstStyle/>
            <a:p>
              <a:pPr eaLnBrk="0" hangingPunct="0">
                <a:spcBef>
                  <a:spcPct val="0"/>
                </a:spcBef>
              </a:pPr>
              <a:r>
                <a:rPr lang="zh-CN" altLang="en-US" sz="2100" b="1" dirty="0">
                  <a:latin typeface="华文新魏" panose="02010800040101010101" pitchFamily="2" charset="-122"/>
                  <a:ea typeface="华文新魏" panose="02010800040101010101" pitchFamily="2" charset="-122"/>
                </a:rPr>
                <a:t>～</a:t>
              </a:r>
              <a:endParaRPr lang="zh-CN" altLang="en-US" sz="2100" b="1" dirty="0">
                <a:latin typeface="华文新魏" panose="02010800040101010101" pitchFamily="2" charset="-122"/>
                <a:ea typeface="华文新魏" panose="02010800040101010101" pitchFamily="2" charset="-122"/>
              </a:endParaRPr>
            </a:p>
            <a:p>
              <a:pPr eaLnBrk="0" hangingPunct="0">
                <a:spcBef>
                  <a:spcPct val="0"/>
                </a:spcBef>
              </a:pPr>
              <a:r>
                <a:rPr lang="zh-CN" altLang="en-US" sz="2100" b="1" dirty="0">
                  <a:latin typeface="华文新魏" panose="02010800040101010101" pitchFamily="2" charset="-122"/>
                  <a:ea typeface="华文新魏" panose="02010800040101010101" pitchFamily="2" charset="-122"/>
                </a:rPr>
                <a:t>～</a:t>
              </a:r>
              <a:endParaRPr lang="zh-CN" altLang="en-US" sz="2100" b="1" dirty="0">
                <a:latin typeface="华文新魏" panose="02010800040101010101" pitchFamily="2" charset="-122"/>
                <a:ea typeface="华文新魏" panose="02010800040101010101" pitchFamily="2" charset="-122"/>
              </a:endParaRPr>
            </a:p>
          </p:txBody>
        </p:sp>
        <p:sp>
          <p:nvSpPr>
            <p:cNvPr id="145433" name="矩形 145432"/>
            <p:cNvSpPr/>
            <p:nvPr/>
          </p:nvSpPr>
          <p:spPr>
            <a:xfrm>
              <a:off x="4970" y="2433"/>
              <a:ext cx="270" cy="504"/>
            </a:xfrm>
            <a:prstGeom prst="rect">
              <a:avLst/>
            </a:prstGeom>
            <a:noFill/>
            <a:ln w="28575">
              <a:noFill/>
            </a:ln>
          </p:spPr>
          <p:txBody>
            <a:bodyPr wrap="none" lIns="108850" tIns="54425" rIns="108850" bIns="54425" anchor="t">
              <a:spAutoFit/>
            </a:bodyPr>
            <a:lstStyle/>
            <a:p>
              <a:pPr eaLnBrk="0" hangingPunct="0">
                <a:spcBef>
                  <a:spcPct val="0"/>
                </a:spcBef>
              </a:pPr>
              <a:r>
                <a:rPr lang="zh-CN" altLang="en-US" sz="2100" b="1" dirty="0">
                  <a:latin typeface="华文新魏" panose="02010800040101010101" pitchFamily="2" charset="-122"/>
                  <a:ea typeface="华文新魏" panose="02010800040101010101" pitchFamily="2" charset="-122"/>
                </a:rPr>
                <a:t>～</a:t>
              </a:r>
              <a:endParaRPr lang="zh-CN" altLang="en-US" sz="2100" b="1" dirty="0">
                <a:latin typeface="华文新魏" panose="02010800040101010101" pitchFamily="2" charset="-122"/>
                <a:ea typeface="华文新魏" panose="02010800040101010101" pitchFamily="2" charset="-122"/>
              </a:endParaRPr>
            </a:p>
            <a:p>
              <a:pPr eaLnBrk="0" hangingPunct="0">
                <a:spcBef>
                  <a:spcPct val="0"/>
                </a:spcBef>
              </a:pPr>
              <a:r>
                <a:rPr lang="zh-CN" altLang="en-US" sz="2100" b="1" dirty="0">
                  <a:latin typeface="华文新魏" panose="02010800040101010101" pitchFamily="2" charset="-122"/>
                  <a:ea typeface="华文新魏" panose="02010800040101010101" pitchFamily="2" charset="-122"/>
                </a:rPr>
                <a:t>～</a:t>
              </a:r>
              <a:endParaRPr lang="zh-CN" altLang="en-US" sz="2100" b="1" dirty="0">
                <a:latin typeface="华文新魏" panose="02010800040101010101" pitchFamily="2" charset="-122"/>
                <a:ea typeface="华文新魏" panose="02010800040101010101" pitchFamily="2" charset="-122"/>
              </a:endParaRPr>
            </a:p>
          </p:txBody>
        </p:sp>
        <p:sp>
          <p:nvSpPr>
            <p:cNvPr id="145434" name="直接连接符 145433"/>
            <p:cNvSpPr/>
            <p:nvPr/>
          </p:nvSpPr>
          <p:spPr>
            <a:xfrm>
              <a:off x="4018" y="2600"/>
              <a:ext cx="0" cy="1642"/>
            </a:xfrm>
            <a:prstGeom prst="line">
              <a:avLst/>
            </a:prstGeom>
            <a:ln w="28575" cap="flat" cmpd="sng">
              <a:solidFill>
                <a:srgbClr val="66FF33"/>
              </a:solidFill>
              <a:prstDash val="solid"/>
              <a:miter/>
              <a:headEnd type="none" w="med" len="med"/>
              <a:tailEnd type="none" w="med" len="med"/>
            </a:ln>
          </p:spPr>
        </p:sp>
        <p:sp>
          <p:nvSpPr>
            <p:cNvPr id="145435" name="直接连接符 145434"/>
            <p:cNvSpPr/>
            <p:nvPr/>
          </p:nvSpPr>
          <p:spPr>
            <a:xfrm>
              <a:off x="5138" y="2600"/>
              <a:ext cx="0" cy="1642"/>
            </a:xfrm>
            <a:prstGeom prst="line">
              <a:avLst/>
            </a:prstGeom>
            <a:ln w="28575" cap="flat" cmpd="sng">
              <a:solidFill>
                <a:srgbClr val="66FF33"/>
              </a:solidFill>
              <a:prstDash val="solid"/>
              <a:miter/>
              <a:headEnd type="none" w="med" len="med"/>
              <a:tailEnd type="none" w="med" len="med"/>
            </a:ln>
          </p:spPr>
        </p:sp>
        <p:sp>
          <p:nvSpPr>
            <p:cNvPr id="145436" name="直接连接符 145435"/>
            <p:cNvSpPr/>
            <p:nvPr/>
          </p:nvSpPr>
          <p:spPr>
            <a:xfrm>
              <a:off x="4018" y="3128"/>
              <a:ext cx="1120" cy="0"/>
            </a:xfrm>
            <a:prstGeom prst="line">
              <a:avLst/>
            </a:prstGeom>
            <a:ln w="28575" cap="flat" cmpd="sng">
              <a:solidFill>
                <a:srgbClr val="66FF33"/>
              </a:solidFill>
              <a:prstDash val="dash"/>
              <a:miter/>
              <a:headEnd type="none" w="med" len="med"/>
              <a:tailEnd type="none" w="med" len="med"/>
            </a:ln>
          </p:spPr>
        </p:sp>
        <p:sp>
          <p:nvSpPr>
            <p:cNvPr id="145437" name="矩形 145436"/>
            <p:cNvSpPr/>
            <p:nvPr/>
          </p:nvSpPr>
          <p:spPr>
            <a:xfrm>
              <a:off x="4018" y="3656"/>
              <a:ext cx="1120" cy="234"/>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10</a:t>
              </a:r>
              <a:endParaRPr lang="en-US" altLang="zh-CN" sz="2100" b="1">
                <a:latin typeface="华文新魏" panose="02010800040101010101" pitchFamily="2" charset="-122"/>
                <a:ea typeface="华文新魏" panose="02010800040101010101" pitchFamily="2" charset="-122"/>
              </a:endParaRPr>
            </a:p>
          </p:txBody>
        </p:sp>
        <p:sp>
          <p:nvSpPr>
            <p:cNvPr id="145438" name="文本框 145437"/>
            <p:cNvSpPr txBox="1"/>
            <p:nvPr/>
          </p:nvSpPr>
          <p:spPr>
            <a:xfrm>
              <a:off x="3090" y="546"/>
              <a:ext cx="1008" cy="291"/>
            </a:xfrm>
            <a:prstGeom prst="rect">
              <a:avLst/>
            </a:prstGeom>
            <a:noFill/>
            <a:ln w="28575">
              <a:noFill/>
            </a:ln>
          </p:spPr>
          <p:txBody>
            <a:bodyPr lIns="108850" tIns="54425" rIns="108850" bIns="54425">
              <a:spAutoFit/>
            </a:bodyPr>
            <a:lstStyle/>
            <a:p>
              <a:pPr eaLnBrk="0" hangingPunct="0">
                <a:spcBef>
                  <a:spcPct val="0"/>
                </a:spcBef>
              </a:pPr>
              <a:r>
                <a:rPr lang="en-US" altLang="zh-CN" sz="2100" b="1" dirty="0">
                  <a:latin typeface="华文新魏" panose="02010800040101010101" pitchFamily="2" charset="-122"/>
                  <a:ea typeface="华文新魏" panose="02010800040101010101" pitchFamily="2" charset="-122"/>
                </a:rPr>
                <a:t>CS1=0000H</a:t>
              </a:r>
              <a:endParaRPr lang="en-US" altLang="zh-CN" sz="2100" b="1" dirty="0">
                <a:latin typeface="华文新魏" panose="02010800040101010101" pitchFamily="2" charset="-122"/>
                <a:ea typeface="华文新魏" panose="02010800040101010101" pitchFamily="2" charset="-122"/>
              </a:endParaRPr>
            </a:p>
          </p:txBody>
        </p:sp>
        <p:sp>
          <p:nvSpPr>
            <p:cNvPr id="145439" name="文本框 145438"/>
            <p:cNvSpPr txBox="1"/>
            <p:nvPr/>
          </p:nvSpPr>
          <p:spPr>
            <a:xfrm>
              <a:off x="3122" y="370"/>
              <a:ext cx="1008" cy="291"/>
            </a:xfrm>
            <a:prstGeom prst="rect">
              <a:avLst/>
            </a:prstGeom>
            <a:noFill/>
            <a:ln w="28575">
              <a:noFill/>
            </a:ln>
          </p:spPr>
          <p:txBody>
            <a:bodyPr lIns="108850" tIns="54425" rIns="108850" bIns="54425">
              <a:spAutoFit/>
            </a:bodyPr>
            <a:lstStyle/>
            <a:p>
              <a:pPr eaLnBrk="0" hangingPunct="0">
                <a:spcBef>
                  <a:spcPct val="0"/>
                </a:spcBef>
              </a:pPr>
              <a:r>
                <a:rPr lang="en-US" altLang="zh-CN" sz="2100" b="1" dirty="0">
                  <a:latin typeface="华文新魏" panose="02010800040101010101" pitchFamily="2" charset="-122"/>
                  <a:ea typeface="华文新魏" panose="02010800040101010101" pitchFamily="2" charset="-122"/>
                </a:rPr>
                <a:t>           CS1→</a:t>
              </a:r>
              <a:endParaRPr lang="en-US" altLang="zh-CN" sz="2100" b="1" dirty="0">
                <a:latin typeface="华文新魏" panose="02010800040101010101" pitchFamily="2" charset="-122"/>
                <a:ea typeface="华文新魏" panose="02010800040101010101" pitchFamily="2" charset="-122"/>
              </a:endParaRPr>
            </a:p>
          </p:txBody>
        </p:sp>
        <p:sp>
          <p:nvSpPr>
            <p:cNvPr id="145440" name="文本框 145439"/>
            <p:cNvSpPr txBox="1"/>
            <p:nvPr/>
          </p:nvSpPr>
          <p:spPr>
            <a:xfrm>
              <a:off x="5138" y="488"/>
              <a:ext cx="672" cy="289"/>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00000</a:t>
              </a:r>
              <a:endParaRPr lang="en-US" altLang="zh-CN" sz="2100" b="1">
                <a:latin typeface="华文新魏" panose="02010800040101010101" pitchFamily="2" charset="-122"/>
                <a:ea typeface="华文新魏" panose="02010800040101010101" pitchFamily="2" charset="-122"/>
              </a:endParaRPr>
            </a:p>
          </p:txBody>
        </p:sp>
        <p:sp>
          <p:nvSpPr>
            <p:cNvPr id="145441" name="文本框 145440"/>
            <p:cNvSpPr txBox="1"/>
            <p:nvPr/>
          </p:nvSpPr>
          <p:spPr>
            <a:xfrm>
              <a:off x="5138" y="1074"/>
              <a:ext cx="672" cy="289"/>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02000</a:t>
              </a:r>
              <a:endParaRPr lang="en-US" altLang="zh-CN" sz="2100" b="1">
                <a:latin typeface="华文新魏" panose="02010800040101010101" pitchFamily="2" charset="-122"/>
                <a:ea typeface="华文新魏" panose="02010800040101010101" pitchFamily="2" charset="-122"/>
              </a:endParaRPr>
            </a:p>
          </p:txBody>
        </p:sp>
        <p:sp>
          <p:nvSpPr>
            <p:cNvPr id="145442" name="文本框 145441"/>
            <p:cNvSpPr txBox="1"/>
            <p:nvPr/>
          </p:nvSpPr>
          <p:spPr>
            <a:xfrm>
              <a:off x="3122" y="957"/>
              <a:ext cx="1008" cy="288"/>
            </a:xfrm>
            <a:prstGeom prst="rect">
              <a:avLst/>
            </a:prstGeom>
            <a:noFill/>
            <a:ln w="28575">
              <a:noFill/>
            </a:ln>
          </p:spPr>
          <p:txBody>
            <a:bodyPr lIns="108850" tIns="54425" rIns="108850" bIns="54425">
              <a:spAutoFit/>
            </a:bodyPr>
            <a:lstStyle/>
            <a:p>
              <a:pPr eaLnBrk="0" hangingPunct="0">
                <a:spcBef>
                  <a:spcPct val="0"/>
                </a:spcBef>
              </a:pPr>
              <a:r>
                <a:rPr lang="en-US" altLang="zh-CN" sz="2100" b="1" dirty="0">
                  <a:latin typeface="华文新魏" panose="02010800040101010101" pitchFamily="2" charset="-122"/>
                  <a:ea typeface="华文新魏" panose="02010800040101010101" pitchFamily="2" charset="-122"/>
                </a:rPr>
                <a:t>           </a:t>
              </a:r>
              <a:r>
                <a:rPr lang="en-US" altLang="zh-CN" sz="2100" b="1">
                  <a:latin typeface="华文新魏" panose="02010800040101010101" pitchFamily="2" charset="-122"/>
                  <a:ea typeface="华文新魏" panose="02010800040101010101" pitchFamily="2" charset="-122"/>
                </a:rPr>
                <a:t>IP→</a:t>
              </a:r>
              <a:endParaRPr lang="en-US" altLang="zh-CN" sz="2100" b="1">
                <a:latin typeface="华文新魏" panose="02010800040101010101" pitchFamily="2" charset="-122"/>
                <a:ea typeface="华文新魏" panose="02010800040101010101" pitchFamily="2" charset="-122"/>
              </a:endParaRPr>
            </a:p>
          </p:txBody>
        </p:sp>
        <p:sp>
          <p:nvSpPr>
            <p:cNvPr id="145443" name="文本框 145442"/>
            <p:cNvSpPr txBox="1"/>
            <p:nvPr/>
          </p:nvSpPr>
          <p:spPr>
            <a:xfrm>
              <a:off x="3122" y="1133"/>
              <a:ext cx="1008" cy="288"/>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IP=2000H</a:t>
              </a:r>
              <a:endParaRPr lang="en-US" altLang="zh-CN" sz="2100" b="1">
                <a:latin typeface="华文新魏" panose="02010800040101010101" pitchFamily="2" charset="-122"/>
                <a:ea typeface="华文新魏" panose="02010800040101010101" pitchFamily="2" charset="-122"/>
              </a:endParaRPr>
            </a:p>
          </p:txBody>
        </p:sp>
        <p:sp>
          <p:nvSpPr>
            <p:cNvPr id="145444" name="文本框 145443"/>
            <p:cNvSpPr txBox="1"/>
            <p:nvPr/>
          </p:nvSpPr>
          <p:spPr>
            <a:xfrm>
              <a:off x="3122" y="3010"/>
              <a:ext cx="1008" cy="289"/>
            </a:xfrm>
            <a:prstGeom prst="rect">
              <a:avLst/>
            </a:prstGeom>
            <a:noFill/>
            <a:ln w="28575">
              <a:noFill/>
            </a:ln>
          </p:spPr>
          <p:txBody>
            <a:bodyPr lIns="108850" tIns="54425" rIns="108850" bIns="54425">
              <a:spAutoFit/>
            </a:bodyPr>
            <a:lstStyle/>
            <a:p>
              <a:pPr eaLnBrk="0" hangingPunct="0">
                <a:spcBef>
                  <a:spcPct val="0"/>
                </a:spcBef>
              </a:pPr>
              <a:r>
                <a:rPr lang="en-US" altLang="zh-CN" sz="2100" b="1" dirty="0">
                  <a:latin typeface="华文新魏" panose="02010800040101010101" pitchFamily="2" charset="-122"/>
                  <a:ea typeface="华文新魏" panose="02010800040101010101" pitchFamily="2" charset="-122"/>
                </a:rPr>
                <a:t>           CS2→</a:t>
              </a:r>
              <a:endParaRPr lang="en-US" altLang="zh-CN" sz="2100" b="1" dirty="0">
                <a:latin typeface="华文新魏" panose="02010800040101010101" pitchFamily="2" charset="-122"/>
                <a:ea typeface="华文新魏" panose="02010800040101010101" pitchFamily="2" charset="-122"/>
              </a:endParaRPr>
            </a:p>
          </p:txBody>
        </p:sp>
        <p:sp>
          <p:nvSpPr>
            <p:cNvPr id="145445" name="文本框 145444"/>
            <p:cNvSpPr txBox="1"/>
            <p:nvPr/>
          </p:nvSpPr>
          <p:spPr>
            <a:xfrm>
              <a:off x="3090" y="3186"/>
              <a:ext cx="1008" cy="289"/>
            </a:xfrm>
            <a:prstGeom prst="rect">
              <a:avLst/>
            </a:prstGeom>
            <a:noFill/>
            <a:ln w="28575">
              <a:noFill/>
            </a:ln>
          </p:spPr>
          <p:txBody>
            <a:bodyPr lIns="108850" tIns="54425" rIns="108850" bIns="54425">
              <a:spAutoFit/>
            </a:bodyPr>
            <a:lstStyle/>
            <a:p>
              <a:pPr eaLnBrk="0" hangingPunct="0">
                <a:spcBef>
                  <a:spcPct val="0"/>
                </a:spcBef>
              </a:pPr>
              <a:r>
                <a:rPr lang="en-US" altLang="zh-CN" sz="2100" b="1" dirty="0">
                  <a:latin typeface="华文新魏" panose="02010800040101010101" pitchFamily="2" charset="-122"/>
                  <a:ea typeface="华文新魏" panose="02010800040101010101" pitchFamily="2" charset="-122"/>
                </a:rPr>
                <a:t>CS2=1000H</a:t>
              </a:r>
              <a:endParaRPr lang="en-US" altLang="zh-CN" sz="2100" b="1" dirty="0">
                <a:latin typeface="华文新魏" panose="02010800040101010101" pitchFamily="2" charset="-122"/>
                <a:ea typeface="华文新魏" panose="02010800040101010101" pitchFamily="2" charset="-122"/>
              </a:endParaRPr>
            </a:p>
          </p:txBody>
        </p:sp>
        <p:sp>
          <p:nvSpPr>
            <p:cNvPr id="145446" name="文本框 145445"/>
            <p:cNvSpPr txBox="1"/>
            <p:nvPr/>
          </p:nvSpPr>
          <p:spPr>
            <a:xfrm>
              <a:off x="2786" y="3656"/>
              <a:ext cx="1232" cy="288"/>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NEXTROUNT</a:t>
              </a:r>
              <a:endParaRPr lang="en-US" altLang="zh-CN" sz="2100" b="1">
                <a:latin typeface="华文新魏" panose="02010800040101010101" pitchFamily="2" charset="-122"/>
                <a:ea typeface="华文新魏" panose="02010800040101010101" pitchFamily="2" charset="-122"/>
              </a:endParaRPr>
            </a:p>
          </p:txBody>
        </p:sp>
        <p:sp>
          <p:nvSpPr>
            <p:cNvPr id="145447" name="文本框 145446"/>
            <p:cNvSpPr txBox="1"/>
            <p:nvPr/>
          </p:nvSpPr>
          <p:spPr>
            <a:xfrm>
              <a:off x="3122" y="3832"/>
              <a:ext cx="1008" cy="288"/>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IP=0132H</a:t>
              </a:r>
              <a:endParaRPr lang="en-US" altLang="zh-CN" sz="2100" b="1">
                <a:latin typeface="华文新魏" panose="02010800040101010101" pitchFamily="2" charset="-122"/>
                <a:ea typeface="华文新魏" panose="02010800040101010101" pitchFamily="2" charset="-122"/>
              </a:endParaRPr>
            </a:p>
          </p:txBody>
        </p:sp>
        <p:sp>
          <p:nvSpPr>
            <p:cNvPr id="145448" name="文本框 145447"/>
            <p:cNvSpPr txBox="1"/>
            <p:nvPr/>
          </p:nvSpPr>
          <p:spPr>
            <a:xfrm>
              <a:off x="5138" y="3656"/>
              <a:ext cx="672" cy="288"/>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10132</a:t>
              </a:r>
              <a:endParaRPr lang="en-US" altLang="zh-CN" sz="2100" b="1">
                <a:latin typeface="华文新魏" panose="02010800040101010101" pitchFamily="2" charset="-122"/>
                <a:ea typeface="华文新魏" panose="02010800040101010101" pitchFamily="2" charset="-122"/>
              </a:endParaRPr>
            </a:p>
          </p:txBody>
        </p:sp>
        <p:sp>
          <p:nvSpPr>
            <p:cNvPr id="145449" name="文本框 145448"/>
            <p:cNvSpPr txBox="1"/>
            <p:nvPr/>
          </p:nvSpPr>
          <p:spPr>
            <a:xfrm>
              <a:off x="5138" y="3128"/>
              <a:ext cx="672" cy="288"/>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10000</a:t>
              </a:r>
              <a:endParaRPr lang="en-US" altLang="zh-CN" sz="2100" b="1">
                <a:latin typeface="华文新魏" panose="02010800040101010101" pitchFamily="2" charset="-122"/>
                <a:ea typeface="华文新魏" panose="02010800040101010101" pitchFamily="2" charset="-122"/>
              </a:endParaRPr>
            </a:p>
          </p:txBody>
        </p:sp>
        <p:sp>
          <p:nvSpPr>
            <p:cNvPr id="145450" name="右大括号 145449"/>
            <p:cNvSpPr/>
            <p:nvPr/>
          </p:nvSpPr>
          <p:spPr>
            <a:xfrm>
              <a:off x="5138" y="1309"/>
              <a:ext cx="112" cy="469"/>
            </a:xfrm>
            <a:prstGeom prst="rightBrace">
              <a:avLst>
                <a:gd name="adj1" fmla="val 34895"/>
                <a:gd name="adj2" fmla="val 50000"/>
              </a:avLst>
            </a:prstGeom>
            <a:noFill/>
            <a:ln w="28575" cap="flat" cmpd="sng">
              <a:solidFill>
                <a:srgbClr val="66FF33"/>
              </a:solidFill>
              <a:prstDash val="solid"/>
              <a:miter/>
              <a:headEnd type="none" w="med" len="med"/>
              <a:tailEnd type="none" w="med" len="med"/>
            </a:ln>
          </p:spPr>
          <p:txBody>
            <a:bodyPr/>
            <a:lstStyle/>
            <a:p>
              <a:endParaRPr lang="zh-CN" altLang="en-US"/>
            </a:p>
          </p:txBody>
        </p:sp>
        <p:sp>
          <p:nvSpPr>
            <p:cNvPr id="145451" name="右大括号 145450"/>
            <p:cNvSpPr/>
            <p:nvPr/>
          </p:nvSpPr>
          <p:spPr>
            <a:xfrm>
              <a:off x="5138" y="1778"/>
              <a:ext cx="112" cy="470"/>
            </a:xfrm>
            <a:prstGeom prst="rightBrace">
              <a:avLst>
                <a:gd name="adj1" fmla="val 34970"/>
                <a:gd name="adj2" fmla="val 50000"/>
              </a:avLst>
            </a:prstGeom>
            <a:noFill/>
            <a:ln w="28575" cap="flat" cmpd="sng">
              <a:solidFill>
                <a:srgbClr val="66FF33"/>
              </a:solidFill>
              <a:prstDash val="solid"/>
              <a:miter/>
              <a:headEnd type="none" w="med" len="med"/>
              <a:tailEnd type="none" w="med" len="med"/>
            </a:ln>
          </p:spPr>
          <p:txBody>
            <a:bodyPr/>
            <a:lstStyle/>
            <a:p>
              <a:endParaRPr lang="zh-CN" altLang="en-US"/>
            </a:p>
          </p:txBody>
        </p:sp>
        <p:sp>
          <p:nvSpPr>
            <p:cNvPr id="145454" name="任意多边形 145453"/>
            <p:cNvSpPr/>
            <p:nvPr/>
          </p:nvSpPr>
          <p:spPr>
            <a:xfrm>
              <a:off x="3738" y="2248"/>
              <a:ext cx="280" cy="1408"/>
            </a:xfrm>
            <a:custGeom>
              <a:avLst/>
              <a:gdLst/>
              <a:ahLst/>
              <a:cxnLst/>
              <a:rect l="0" t="0" r="0" b="0"/>
              <a:pathLst>
                <a:path w="432" h="1152">
                  <a:moveTo>
                    <a:pt x="432" y="0"/>
                  </a:moveTo>
                  <a:cubicBezTo>
                    <a:pt x="216" y="216"/>
                    <a:pt x="0" y="432"/>
                    <a:pt x="0" y="624"/>
                  </a:cubicBezTo>
                  <a:cubicBezTo>
                    <a:pt x="0" y="816"/>
                    <a:pt x="216" y="984"/>
                    <a:pt x="432" y="1152"/>
                  </a:cubicBezTo>
                </a:path>
              </a:pathLst>
            </a:custGeom>
            <a:noFill/>
            <a:ln w="28575" cap="flat" cmpd="sng">
              <a:solidFill>
                <a:srgbClr val="66FF33">
                  <a:alpha val="100000"/>
                </a:srgbClr>
              </a:solidFill>
              <a:prstDash val="solid"/>
              <a:miter lim="800000"/>
              <a:headEnd type="none" w="med" len="med"/>
              <a:tailEnd type="triangle" w="med" len="med"/>
            </a:ln>
          </p:spPr>
          <p:txBody>
            <a:bodyPr/>
            <a:lstStyle/>
            <a:p>
              <a:endParaRPr lang="zh-CN" altLang="en-US"/>
            </a:p>
          </p:txBody>
        </p:sp>
      </p:grpSp>
      <p:sp>
        <p:nvSpPr>
          <p:cNvPr id="4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317148" y="3717225"/>
            <a:ext cx="4572000" cy="830997"/>
          </a:xfrm>
          <a:prstGeom prst="rect">
            <a:avLst/>
          </a:prstGeom>
        </p:spPr>
        <p:txBody>
          <a:bodyPr>
            <a:spAutoFit/>
          </a:bodyPr>
          <a:lstStyle/>
          <a:p>
            <a:r>
              <a:rPr lang="en-US" altLang="zh-CN" dirty="0">
                <a:solidFill>
                  <a:schemeClr val="tx2"/>
                </a:solidFill>
                <a:ea typeface="楷体_GB2312" pitchFamily="49" charset="-122"/>
              </a:rPr>
              <a:t>offset  </a:t>
            </a:r>
            <a:r>
              <a:rPr lang="en-US" altLang="zh-CN" dirty="0">
                <a:solidFill>
                  <a:srgbClr val="FF0000"/>
                </a:solidFill>
                <a:ea typeface="楷体_GB2312" pitchFamily="49" charset="-122"/>
              </a:rPr>
              <a:t>NEXTROUNT</a:t>
            </a:r>
            <a:r>
              <a:rPr lang="en-US" altLang="zh-CN" dirty="0">
                <a:solidFill>
                  <a:schemeClr val="tx2"/>
                </a:solidFill>
                <a:ea typeface="楷体_GB2312" pitchFamily="49" charset="-122"/>
                <a:sym typeface="Symbol" panose="05050102010706020507" pitchFamily="18" charset="2"/>
              </a:rPr>
              <a:t> (IP)</a:t>
            </a:r>
            <a:endParaRPr lang="en-US" altLang="zh-CN" dirty="0">
              <a:solidFill>
                <a:schemeClr val="tx2"/>
              </a:solidFill>
              <a:ea typeface="楷体_GB2312" pitchFamily="49" charset="-122"/>
              <a:sym typeface="Symbol" panose="05050102010706020507" pitchFamily="18" charset="2"/>
            </a:endParaRPr>
          </a:p>
          <a:p>
            <a:r>
              <a:rPr lang="en-US" altLang="zh-CN" dirty="0">
                <a:solidFill>
                  <a:schemeClr val="tx2"/>
                </a:solidFill>
                <a:ea typeface="楷体_GB2312" pitchFamily="49" charset="-122"/>
                <a:sym typeface="Symbol" panose="05050102010706020507" pitchFamily="18" charset="2"/>
              </a:rPr>
              <a:t>seg      </a:t>
            </a:r>
            <a:r>
              <a:rPr lang="en-US" altLang="zh-CN" dirty="0">
                <a:solidFill>
                  <a:srgbClr val="FF0000"/>
                </a:solidFill>
                <a:ea typeface="楷体_GB2312" pitchFamily="49" charset="-122"/>
              </a:rPr>
              <a:t>NEXTROUNT</a:t>
            </a:r>
            <a:r>
              <a:rPr lang="en-US" altLang="zh-CN" dirty="0">
                <a:solidFill>
                  <a:schemeClr val="tx2"/>
                </a:solidFill>
                <a:ea typeface="楷体_GB2312" pitchFamily="49" charset="-122"/>
                <a:sym typeface="Symbol" panose="05050102010706020507" pitchFamily="18" charset="2"/>
              </a:rPr>
              <a:t> (CS)</a:t>
            </a:r>
            <a:endParaRPr lang="zh-CN" alt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66" name="矩形 146465"/>
          <p:cNvSpPr/>
          <p:nvPr/>
        </p:nvSpPr>
        <p:spPr>
          <a:xfrm>
            <a:off x="269875" y="1570038"/>
            <a:ext cx="6045200" cy="558800"/>
          </a:xfrm>
          <a:prstGeom prst="rect">
            <a:avLst/>
          </a:prstGeom>
          <a:noFill/>
          <a:ln w="9525">
            <a:noFill/>
          </a:ln>
        </p:spPr>
        <p:txBody>
          <a:bodyPr lIns="108850" tIns="54425" rIns="108850" bIns="54425"/>
          <a:lstStyle/>
          <a:p>
            <a:pPr eaLnBrk="0" hangingPunct="0">
              <a:spcBef>
                <a:spcPct val="0"/>
              </a:spcBef>
            </a:pPr>
            <a:r>
              <a:rPr lang="zh-CN" altLang="en-US" sz="2400" b="1" dirty="0">
                <a:solidFill>
                  <a:srgbClr val="000066"/>
                </a:solidFill>
                <a:latin typeface="华文宋体" panose="02010600040101010101" pitchFamily="2" charset="-122"/>
                <a:ea typeface="华文宋体" panose="02010600040101010101" pitchFamily="2" charset="-122"/>
              </a:rPr>
              <a:t>（</a:t>
            </a:r>
            <a:r>
              <a:rPr lang="en-US" altLang="zh-CN" sz="2400" b="1" dirty="0">
                <a:solidFill>
                  <a:srgbClr val="000066"/>
                </a:solidFill>
                <a:latin typeface="华文宋体" panose="02010600040101010101" pitchFamily="2" charset="-122"/>
                <a:ea typeface="华文宋体" panose="02010600040101010101" pitchFamily="2" charset="-122"/>
              </a:rPr>
              <a:t>2</a:t>
            </a:r>
            <a:r>
              <a:rPr lang="zh-CN" altLang="en-US" sz="2400" b="1" dirty="0">
                <a:solidFill>
                  <a:srgbClr val="000066"/>
                </a:solidFill>
                <a:latin typeface="华文宋体" panose="02010600040101010101" pitchFamily="2" charset="-122"/>
                <a:ea typeface="华文宋体" panose="02010600040101010101" pitchFamily="2" charset="-122"/>
              </a:rPr>
              <a:t>）  段间间接寻址</a:t>
            </a:r>
            <a:endParaRPr lang="zh-CN" altLang="en-US" sz="2400" b="1" dirty="0">
              <a:solidFill>
                <a:srgbClr val="000066"/>
              </a:solidFill>
              <a:latin typeface="华文宋体" panose="02010600040101010101" pitchFamily="2" charset="-122"/>
              <a:ea typeface="华文宋体" panose="02010600040101010101" pitchFamily="2" charset="-122"/>
            </a:endParaRPr>
          </a:p>
        </p:txBody>
      </p:sp>
      <p:sp>
        <p:nvSpPr>
          <p:cNvPr id="146467" name="矩形 146466"/>
          <p:cNvSpPr/>
          <p:nvPr/>
        </p:nvSpPr>
        <p:spPr>
          <a:xfrm>
            <a:off x="519113" y="2336800"/>
            <a:ext cx="7929562" cy="1035872"/>
          </a:xfrm>
          <a:prstGeom prst="rect">
            <a:avLst/>
          </a:prstGeom>
          <a:noFill/>
          <a:ln w="9525">
            <a:noFill/>
          </a:ln>
        </p:spPr>
        <p:txBody>
          <a:bodyPr lIns="108850" tIns="54425" rIns="108850" bIns="54425">
            <a:spAutoFit/>
          </a:bodyPr>
          <a:lstStyle/>
          <a:p>
            <a:pPr eaLnBrk="0" hangingPunct="0">
              <a:lnSpc>
                <a:spcPct val="130000"/>
              </a:lnSpc>
            </a:pPr>
            <a:r>
              <a:rPr lang="en-US" altLang="zh-CN" sz="2400" b="1" dirty="0">
                <a:latin typeface="华文新魏" panose="02010800040101010101" pitchFamily="2" charset="-122"/>
                <a:ea typeface="华文新魏" panose="02010800040101010101" pitchFamily="2" charset="-122"/>
              </a:rPr>
              <a:t>    </a:t>
            </a:r>
            <a:r>
              <a:rPr lang="zh-CN" altLang="en-US" b="0" dirty="0">
                <a:latin typeface="华文宋体" panose="02010600040101010101" pitchFamily="2" charset="-122"/>
                <a:ea typeface="华文宋体" panose="02010600040101010101" pitchFamily="2" charset="-122"/>
              </a:rPr>
              <a:t>用存储器中的两个相继字的内容取代</a:t>
            </a:r>
            <a:r>
              <a:rPr lang="en-US" altLang="zh-CN" b="0" dirty="0">
                <a:latin typeface="华文宋体" panose="02010600040101010101" pitchFamily="2" charset="-122"/>
                <a:ea typeface="华文宋体" panose="02010600040101010101" pitchFamily="2" charset="-122"/>
              </a:rPr>
              <a:t>CS </a:t>
            </a:r>
            <a:r>
              <a:rPr lang="zh-CN" altLang="en-US" b="0" dirty="0">
                <a:latin typeface="华文宋体" panose="02010600040101010101" pitchFamily="2" charset="-122"/>
                <a:ea typeface="华文宋体" panose="02010600040101010101" pitchFamily="2" charset="-122"/>
              </a:rPr>
              <a:t>和 </a:t>
            </a:r>
            <a:r>
              <a:rPr lang="en-US" altLang="zh-CN" b="0" dirty="0">
                <a:latin typeface="华文宋体" panose="02010600040101010101" pitchFamily="2" charset="-122"/>
                <a:ea typeface="华文宋体" panose="02010600040101010101" pitchFamily="2" charset="-122"/>
              </a:rPr>
              <a:t>IP</a:t>
            </a:r>
            <a:r>
              <a:rPr lang="zh-CN" altLang="en-US" b="0" dirty="0">
                <a:latin typeface="华文宋体" panose="02010600040101010101" pitchFamily="2" charset="-122"/>
                <a:ea typeface="华文宋体" panose="02010600040101010101" pitchFamily="2" charset="-122"/>
              </a:rPr>
              <a:t>，存储单元的地址可用存储器寻址方式得到。 </a:t>
            </a:r>
            <a:endParaRPr lang="zh-CN" altLang="en-US" b="0" dirty="0">
              <a:latin typeface="华文宋体" panose="02010600040101010101" pitchFamily="2" charset="-122"/>
              <a:ea typeface="华文宋体" panose="02010600040101010101" pitchFamily="2" charset="-122"/>
            </a:endParaRPr>
          </a:p>
        </p:txBody>
      </p:sp>
      <p:grpSp>
        <p:nvGrpSpPr>
          <p:cNvPr id="146468" name="组合 146467"/>
          <p:cNvGrpSpPr/>
          <p:nvPr/>
        </p:nvGrpSpPr>
        <p:grpSpPr>
          <a:xfrm>
            <a:off x="306834" y="3643313"/>
            <a:ext cx="8729662" cy="1955800"/>
            <a:chOff x="432" y="2064"/>
            <a:chExt cx="5040" cy="1008"/>
          </a:xfrm>
        </p:grpSpPr>
        <p:sp>
          <p:nvSpPr>
            <p:cNvPr id="146469" name="矩形 146468"/>
            <p:cNvSpPr/>
            <p:nvPr/>
          </p:nvSpPr>
          <p:spPr>
            <a:xfrm>
              <a:off x="432" y="2208"/>
              <a:ext cx="1008"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指令</a:t>
              </a:r>
              <a:endParaRPr lang="zh-CN" altLang="en-US" sz="2400" b="1" dirty="0">
                <a:latin typeface="华文新魏" panose="02010800040101010101" pitchFamily="2" charset="-122"/>
                <a:ea typeface="华文新魏" panose="02010800040101010101" pitchFamily="2" charset="-122"/>
              </a:endParaRPr>
            </a:p>
          </p:txBody>
        </p:sp>
        <p:sp>
          <p:nvSpPr>
            <p:cNvPr id="146470" name="矩形 146469"/>
            <p:cNvSpPr/>
            <p:nvPr/>
          </p:nvSpPr>
          <p:spPr>
            <a:xfrm>
              <a:off x="432" y="2496"/>
              <a:ext cx="1008"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数据寻址方式</a:t>
              </a:r>
              <a:endParaRPr lang="zh-CN" altLang="en-US" sz="2400" b="1" dirty="0">
                <a:latin typeface="华文新魏" panose="02010800040101010101" pitchFamily="2" charset="-122"/>
                <a:ea typeface="华文新魏" panose="02010800040101010101" pitchFamily="2" charset="-122"/>
              </a:endParaRPr>
            </a:p>
          </p:txBody>
        </p:sp>
        <p:sp>
          <p:nvSpPr>
            <p:cNvPr id="146471" name="直接连接符 146470"/>
            <p:cNvSpPr/>
            <p:nvPr/>
          </p:nvSpPr>
          <p:spPr>
            <a:xfrm>
              <a:off x="1440" y="2640"/>
              <a:ext cx="528" cy="0"/>
            </a:xfrm>
            <a:prstGeom prst="line">
              <a:avLst/>
            </a:prstGeom>
            <a:ln w="28575" cap="flat" cmpd="sng">
              <a:solidFill>
                <a:srgbClr val="66FF33"/>
              </a:solidFill>
              <a:prstDash val="solid"/>
              <a:miter/>
              <a:headEnd type="none" w="med" len="med"/>
              <a:tailEnd type="triangle" w="med" len="med"/>
            </a:ln>
          </p:spPr>
        </p:sp>
        <p:sp>
          <p:nvSpPr>
            <p:cNvPr id="146472" name="矩形 146471"/>
            <p:cNvSpPr/>
            <p:nvPr/>
          </p:nvSpPr>
          <p:spPr>
            <a:xfrm>
              <a:off x="1968" y="2256"/>
              <a:ext cx="1104" cy="816"/>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根据数据寻址</a:t>
              </a:r>
              <a:endParaRPr lang="zh-CN" altLang="en-US" sz="2400" b="1" dirty="0">
                <a:latin typeface="华文新魏" panose="02010800040101010101" pitchFamily="2" charset="-122"/>
                <a:ea typeface="华文新魏" panose="02010800040101010101" pitchFamily="2" charset="-122"/>
              </a:endParaRPr>
            </a:p>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方式计算出</a:t>
              </a:r>
              <a:endParaRPr lang="zh-CN" altLang="en-US" sz="2400" b="1" dirty="0">
                <a:latin typeface="华文新魏" panose="02010800040101010101" pitchFamily="2" charset="-122"/>
                <a:ea typeface="华文新魏" panose="02010800040101010101" pitchFamily="2" charset="-122"/>
              </a:endParaRPr>
            </a:p>
            <a:p>
              <a:pPr algn="ctr" eaLnBrk="0" hangingPunct="0">
                <a:spcBef>
                  <a:spcPct val="0"/>
                </a:spcBef>
              </a:pPr>
              <a:r>
                <a:rPr lang="en-US" altLang="zh-CN" sz="2400" b="1" dirty="0">
                  <a:latin typeface="华文新魏" panose="02010800040101010101" pitchFamily="2" charset="-122"/>
                  <a:ea typeface="华文新魏" panose="02010800040101010101" pitchFamily="2" charset="-122"/>
                </a:rPr>
                <a:t>EA</a:t>
              </a:r>
              <a:r>
                <a:rPr lang="zh-CN" altLang="en-US" sz="2400" b="1" dirty="0">
                  <a:latin typeface="华文新魏" panose="02010800040101010101" pitchFamily="2" charset="-122"/>
                  <a:ea typeface="华文新魏" panose="02010800040101010101" pitchFamily="2" charset="-122"/>
                </a:rPr>
                <a:t>值</a:t>
              </a:r>
              <a:endParaRPr lang="zh-CN" altLang="en-US" sz="2400" b="1" dirty="0">
                <a:latin typeface="华文新魏" panose="02010800040101010101" pitchFamily="2" charset="-122"/>
                <a:ea typeface="华文新魏" panose="02010800040101010101" pitchFamily="2" charset="-122"/>
              </a:endParaRPr>
            </a:p>
          </p:txBody>
        </p:sp>
        <p:grpSp>
          <p:nvGrpSpPr>
            <p:cNvPr id="146473" name="组合 146472"/>
            <p:cNvGrpSpPr/>
            <p:nvPr/>
          </p:nvGrpSpPr>
          <p:grpSpPr>
            <a:xfrm>
              <a:off x="3600" y="2400"/>
              <a:ext cx="1152" cy="576"/>
              <a:chOff x="3792" y="2400"/>
              <a:chExt cx="1152" cy="576"/>
            </a:xfrm>
          </p:grpSpPr>
          <p:sp>
            <p:nvSpPr>
              <p:cNvPr id="146474" name="矩形 146473"/>
              <p:cNvSpPr/>
              <p:nvPr/>
            </p:nvSpPr>
            <p:spPr>
              <a:xfrm>
                <a:off x="3792" y="2400"/>
                <a:ext cx="1152"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zh-CN" altLang="en-US" sz="2100" b="1" dirty="0">
                    <a:latin typeface="华文新魏" panose="02010800040101010101" pitchFamily="2" charset="-122"/>
                    <a:ea typeface="华文新魏" panose="02010800040101010101" pitchFamily="2" charset="-122"/>
                  </a:rPr>
                  <a:t>转向的有效地址</a:t>
                </a:r>
                <a:endParaRPr lang="zh-CN" altLang="en-US" sz="2100" b="1" dirty="0">
                  <a:latin typeface="华文新魏" panose="02010800040101010101" pitchFamily="2" charset="-122"/>
                  <a:ea typeface="华文新魏" panose="02010800040101010101" pitchFamily="2" charset="-122"/>
                </a:endParaRPr>
              </a:p>
            </p:txBody>
          </p:sp>
          <p:sp>
            <p:nvSpPr>
              <p:cNvPr id="146475" name="矩形 146474"/>
              <p:cNvSpPr/>
              <p:nvPr/>
            </p:nvSpPr>
            <p:spPr>
              <a:xfrm>
                <a:off x="3792" y="2688"/>
                <a:ext cx="1152"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zh-CN" altLang="en-US" sz="2100" b="1" dirty="0">
                    <a:latin typeface="华文新魏" panose="02010800040101010101" pitchFamily="2" charset="-122"/>
                    <a:ea typeface="华文新魏" panose="02010800040101010101" pitchFamily="2" charset="-122"/>
                  </a:rPr>
                  <a:t>转向的有效地址</a:t>
                </a:r>
                <a:endParaRPr lang="zh-CN" altLang="en-US" sz="2100" b="1" dirty="0">
                  <a:latin typeface="华文新魏" panose="02010800040101010101" pitchFamily="2" charset="-122"/>
                  <a:ea typeface="华文新魏" panose="02010800040101010101" pitchFamily="2" charset="-122"/>
                </a:endParaRPr>
              </a:p>
            </p:txBody>
          </p:sp>
        </p:grpSp>
        <p:sp>
          <p:nvSpPr>
            <p:cNvPr id="146476" name="直接连接符 146475"/>
            <p:cNvSpPr/>
            <p:nvPr/>
          </p:nvSpPr>
          <p:spPr>
            <a:xfrm>
              <a:off x="3072" y="2688"/>
              <a:ext cx="528" cy="0"/>
            </a:xfrm>
            <a:prstGeom prst="line">
              <a:avLst/>
            </a:prstGeom>
            <a:ln w="28575" cap="flat" cmpd="sng">
              <a:solidFill>
                <a:srgbClr val="66FF33"/>
              </a:solidFill>
              <a:prstDash val="solid"/>
              <a:miter/>
              <a:headEnd type="none" w="med" len="med"/>
              <a:tailEnd type="triangle" w="med" len="med"/>
            </a:ln>
          </p:spPr>
        </p:sp>
        <p:sp>
          <p:nvSpPr>
            <p:cNvPr id="146477" name="文本框 146476"/>
            <p:cNvSpPr txBox="1"/>
            <p:nvPr/>
          </p:nvSpPr>
          <p:spPr>
            <a:xfrm>
              <a:off x="3456" y="2064"/>
              <a:ext cx="1632" cy="231"/>
            </a:xfrm>
            <a:prstGeom prst="rect">
              <a:avLst/>
            </a:prstGeom>
            <a:noFill/>
            <a:ln w="28575">
              <a:noFill/>
            </a:ln>
          </p:spPr>
          <p:txBody>
            <a:bodyPr wrap="none" lIns="368703" tIns="184352" rIns="368703" bIns="184352" anchor="ctr"/>
            <a:lstStyle/>
            <a:p>
              <a:pPr algn="ctr" eaLnBrk="0" hangingPunct="0">
                <a:spcBef>
                  <a:spcPct val="0"/>
                </a:spcBef>
              </a:pPr>
              <a:r>
                <a:rPr lang="zh-CN" altLang="en-US" sz="2100" b="1" dirty="0">
                  <a:latin typeface="华文新魏" panose="02010800040101010101" pitchFamily="2" charset="-122"/>
                  <a:ea typeface="华文新魏" panose="02010800040101010101" pitchFamily="2" charset="-122"/>
                </a:rPr>
                <a:t>存储器中的两个相继字</a:t>
              </a:r>
              <a:endParaRPr lang="zh-CN" altLang="en-US" sz="2100" b="1" dirty="0">
                <a:latin typeface="华文新魏" panose="02010800040101010101" pitchFamily="2" charset="-122"/>
                <a:ea typeface="华文新魏" panose="02010800040101010101" pitchFamily="2" charset="-122"/>
              </a:endParaRPr>
            </a:p>
          </p:txBody>
        </p:sp>
        <p:grpSp>
          <p:nvGrpSpPr>
            <p:cNvPr id="146478" name="组合 146477"/>
            <p:cNvGrpSpPr/>
            <p:nvPr/>
          </p:nvGrpSpPr>
          <p:grpSpPr>
            <a:xfrm>
              <a:off x="5040" y="2400"/>
              <a:ext cx="432" cy="576"/>
              <a:chOff x="3792" y="2400"/>
              <a:chExt cx="1152" cy="576"/>
            </a:xfrm>
          </p:grpSpPr>
          <p:sp>
            <p:nvSpPr>
              <p:cNvPr id="146479" name="矩形 146478"/>
              <p:cNvSpPr/>
              <p:nvPr/>
            </p:nvSpPr>
            <p:spPr>
              <a:xfrm>
                <a:off x="3792" y="2400"/>
                <a:ext cx="1152"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IP</a:t>
                </a:r>
                <a:endParaRPr lang="en-US" altLang="zh-CN" sz="2100" b="1">
                  <a:latin typeface="华文新魏" panose="02010800040101010101" pitchFamily="2" charset="-122"/>
                  <a:ea typeface="华文新魏" panose="02010800040101010101" pitchFamily="2" charset="-122"/>
                </a:endParaRPr>
              </a:p>
            </p:txBody>
          </p:sp>
          <p:sp>
            <p:nvSpPr>
              <p:cNvPr id="146480" name="矩形 146479"/>
              <p:cNvSpPr/>
              <p:nvPr/>
            </p:nvSpPr>
            <p:spPr>
              <a:xfrm>
                <a:off x="3792" y="2688"/>
                <a:ext cx="1152"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CS</a:t>
                </a:r>
                <a:endParaRPr lang="en-US" altLang="zh-CN" sz="2100" b="1">
                  <a:latin typeface="华文新魏" panose="02010800040101010101" pitchFamily="2" charset="-122"/>
                  <a:ea typeface="华文新魏" panose="02010800040101010101" pitchFamily="2" charset="-122"/>
                </a:endParaRPr>
              </a:p>
            </p:txBody>
          </p:sp>
        </p:grpSp>
        <p:sp>
          <p:nvSpPr>
            <p:cNvPr id="146481" name="直接连接符 146480"/>
            <p:cNvSpPr/>
            <p:nvPr/>
          </p:nvSpPr>
          <p:spPr>
            <a:xfrm>
              <a:off x="4752" y="2544"/>
              <a:ext cx="288" cy="0"/>
            </a:xfrm>
            <a:prstGeom prst="line">
              <a:avLst/>
            </a:prstGeom>
            <a:ln w="28575" cap="flat" cmpd="sng">
              <a:solidFill>
                <a:srgbClr val="66FF33"/>
              </a:solidFill>
              <a:prstDash val="solid"/>
              <a:miter/>
              <a:headEnd type="none" w="med" len="med"/>
              <a:tailEnd type="triangle" w="med" len="med"/>
            </a:ln>
          </p:spPr>
        </p:sp>
        <p:sp>
          <p:nvSpPr>
            <p:cNvPr id="146482" name="直接连接符 146481"/>
            <p:cNvSpPr/>
            <p:nvPr/>
          </p:nvSpPr>
          <p:spPr>
            <a:xfrm>
              <a:off x="4752" y="2832"/>
              <a:ext cx="288" cy="0"/>
            </a:xfrm>
            <a:prstGeom prst="line">
              <a:avLst/>
            </a:prstGeom>
            <a:ln w="28575" cap="flat" cmpd="sng">
              <a:solidFill>
                <a:srgbClr val="66FF33"/>
              </a:solidFill>
              <a:prstDash val="solid"/>
              <a:miter/>
              <a:headEnd type="none" w="med" len="med"/>
              <a:tailEnd type="triangle" w="med" len="med"/>
            </a:ln>
          </p:spPr>
        </p:sp>
      </p:grpSp>
      <p:sp>
        <p:nvSpPr>
          <p:cNvPr id="2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75" name="矩形 147474"/>
          <p:cNvSpPr/>
          <p:nvPr/>
        </p:nvSpPr>
        <p:spPr>
          <a:xfrm>
            <a:off x="431540" y="2880995"/>
            <a:ext cx="8424428" cy="3168764"/>
          </a:xfrm>
          <a:prstGeom prst="rect">
            <a:avLst/>
          </a:prstGeom>
          <a:noFill/>
          <a:ln w="9525">
            <a:noFill/>
          </a:ln>
        </p:spPr>
        <p:txBody>
          <a:bodyPr wrap="square" lIns="108850" tIns="54425" rIns="108850" bIns="54425">
            <a:spAutoFit/>
          </a:bodyPr>
          <a:lstStyle/>
          <a:p>
            <a:pPr eaLnBrk="0" hangingPunct="0">
              <a:lnSpc>
                <a:spcPct val="140000"/>
              </a:lnSpc>
              <a:spcBef>
                <a:spcPct val="0"/>
              </a:spcBef>
            </a:pPr>
            <a:r>
              <a:rPr lang="en-US" altLang="zh-CN" sz="2400" b="1" dirty="0">
                <a:latin typeface="华文新魏" panose="02010800040101010101" pitchFamily="2" charset="-122"/>
                <a:ea typeface="华文新魏" panose="02010800040101010101" pitchFamily="2" charset="-122"/>
              </a:rPr>
              <a:t> </a:t>
            </a:r>
            <a:r>
              <a:rPr lang="zh-CN" altLang="en-US" sz="2400" b="0" dirty="0">
                <a:latin typeface="华文宋体" panose="02010600040101010101" pitchFamily="2" charset="-122"/>
                <a:ea typeface="华文宋体" panose="02010600040101010101" pitchFamily="2" charset="-122"/>
              </a:rPr>
              <a:t>如</a:t>
            </a:r>
            <a:r>
              <a:rPr lang="en-US" altLang="zh-CN" sz="2400" b="0" dirty="0">
                <a:latin typeface="华文宋体" panose="02010600040101010101" pitchFamily="2" charset="-122"/>
                <a:ea typeface="华文宋体" panose="02010600040101010101" pitchFamily="2" charset="-122"/>
              </a:rPr>
              <a:t>DS=3000H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BX=1200H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INTERS=0020H</a:t>
            </a:r>
            <a:r>
              <a:rPr lang="zh-CN" altLang="en-US" sz="2400" b="0" dirty="0">
                <a:latin typeface="华文宋体" panose="02010600040101010101" pitchFamily="2" charset="-122"/>
                <a:ea typeface="华文宋体" panose="02010600040101010101" pitchFamily="2" charset="-122"/>
              </a:rPr>
              <a:t>，</a:t>
            </a:r>
            <a:endParaRPr lang="zh-CN" altLang="en-US" sz="2400" b="0" dirty="0">
              <a:latin typeface="华文宋体" panose="02010600040101010101" pitchFamily="2" charset="-122"/>
              <a:ea typeface="华文宋体" panose="02010600040101010101" pitchFamily="2" charset="-122"/>
            </a:endParaRPr>
          </a:p>
          <a:p>
            <a:pPr eaLnBrk="0" hangingPunct="0">
              <a:lnSpc>
                <a:spcPct val="140000"/>
              </a:lnSpc>
              <a:spcBef>
                <a:spcPct val="0"/>
              </a:spcBef>
            </a:pPr>
            <a:r>
              <a:rPr lang="zh-CN" altLang="en-US" sz="2400" b="0" dirty="0">
                <a:latin typeface="华文宋体" panose="02010600040101010101" pitchFamily="2" charset="-122"/>
                <a:ea typeface="华文宋体" panose="02010600040101010101" pitchFamily="2" charset="-122"/>
              </a:rPr>
              <a:t> 则存储单元的物理地址</a:t>
            </a:r>
            <a:r>
              <a:rPr lang="en-US" altLang="zh-CN" sz="2400" b="0" dirty="0">
                <a:latin typeface="华文宋体" panose="02010600040101010101" pitchFamily="2" charset="-122"/>
                <a:ea typeface="华文宋体" panose="02010600040101010101" pitchFamily="2" charset="-122"/>
              </a:rPr>
              <a:t>PA=30000+0020+1200=31220H</a:t>
            </a:r>
            <a:endParaRPr lang="en-US" altLang="zh-CN" sz="2400" b="0" dirty="0">
              <a:latin typeface="华文宋体" panose="02010600040101010101" pitchFamily="2" charset="-122"/>
              <a:ea typeface="华文宋体" panose="02010600040101010101" pitchFamily="2" charset="-122"/>
            </a:endParaRPr>
          </a:p>
          <a:p>
            <a:pPr eaLnBrk="0" hangingPunct="0">
              <a:lnSpc>
                <a:spcPct val="140000"/>
              </a:lnSpc>
              <a:spcBef>
                <a:spcPct val="0"/>
              </a:spcBef>
            </a:pP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指令执行前，</a:t>
            </a:r>
            <a:r>
              <a:rPr lang="en-US" altLang="zh-CN" sz="2400" b="0" dirty="0">
                <a:latin typeface="华文宋体" panose="02010600040101010101" pitchFamily="2" charset="-122"/>
                <a:ea typeface="华文宋体" panose="02010600040101010101" pitchFamily="2" charset="-122"/>
              </a:rPr>
              <a:t>CS=0000H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IP=1000H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31220H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=40H</a:t>
            </a:r>
            <a:r>
              <a:rPr lang="zh-CN" altLang="en-US" sz="2400" b="0" dirty="0">
                <a:latin typeface="华文宋体" panose="02010600040101010101" pitchFamily="2" charset="-122"/>
                <a:ea typeface="华文宋体" panose="02010600040101010101" pitchFamily="2" charset="-122"/>
              </a:rPr>
              <a:t>，</a:t>
            </a:r>
            <a:endParaRPr lang="zh-CN" altLang="en-US" sz="2400" b="0" dirty="0">
              <a:latin typeface="华文宋体" panose="02010600040101010101" pitchFamily="2" charset="-122"/>
              <a:ea typeface="华文宋体" panose="02010600040101010101" pitchFamily="2" charset="-122"/>
            </a:endParaRPr>
          </a:p>
          <a:p>
            <a:pPr eaLnBrk="0" hangingPunct="0">
              <a:lnSpc>
                <a:spcPct val="140000"/>
              </a:lnSpc>
              <a:spcBef>
                <a:spcPct val="0"/>
              </a:spcBef>
            </a:pPr>
            <a:r>
              <a:rPr lang="zh-CN" altLang="en-US" sz="2400" b="0" dirty="0">
                <a:latin typeface="华文宋体" panose="02010600040101010101" pitchFamily="2" charset="-122"/>
                <a:ea typeface="华文宋体" panose="02010600040101010101" pitchFamily="2" charset="-122"/>
              </a:rPr>
              <a:t>         （</a:t>
            </a:r>
            <a:r>
              <a:rPr lang="en-US" altLang="zh-CN" sz="2400" b="0" dirty="0">
                <a:latin typeface="华文宋体" panose="02010600040101010101" pitchFamily="2" charset="-122"/>
                <a:ea typeface="华文宋体" panose="02010600040101010101" pitchFamily="2" charset="-122"/>
              </a:rPr>
              <a:t>31221</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=01H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31222H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=00H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31223</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=10H</a:t>
            </a:r>
            <a:r>
              <a:rPr lang="zh-CN" altLang="en-US" sz="2400" b="0" dirty="0">
                <a:latin typeface="华文宋体" panose="02010600040101010101" pitchFamily="2" charset="-122"/>
                <a:ea typeface="华文宋体" panose="02010600040101010101" pitchFamily="2" charset="-122"/>
              </a:rPr>
              <a:t>。</a:t>
            </a:r>
            <a:endParaRPr lang="zh-CN" altLang="en-US" sz="2400" b="0" dirty="0">
              <a:latin typeface="华文宋体" panose="02010600040101010101" pitchFamily="2" charset="-122"/>
              <a:ea typeface="华文宋体" panose="02010600040101010101" pitchFamily="2" charset="-122"/>
            </a:endParaRPr>
          </a:p>
          <a:p>
            <a:pPr eaLnBrk="0" hangingPunct="0">
              <a:lnSpc>
                <a:spcPct val="140000"/>
              </a:lnSpc>
            </a:pPr>
            <a:r>
              <a:rPr lang="zh-CN" altLang="en-US" sz="2400" b="0" dirty="0">
                <a:latin typeface="华文宋体" panose="02010600040101010101" pitchFamily="2" charset="-122"/>
                <a:ea typeface="华文宋体" panose="02010600040101010101" pitchFamily="2" charset="-122"/>
              </a:rPr>
              <a:t>      指令执行后，</a:t>
            </a:r>
            <a:r>
              <a:rPr lang="en-US" altLang="zh-CN" dirty="0">
                <a:solidFill>
                  <a:srgbClr val="FF0000"/>
                </a:solidFill>
                <a:latin typeface="华文宋体" panose="02010600040101010101" pitchFamily="2" charset="-122"/>
                <a:ea typeface="华文宋体" panose="02010600040101010101" pitchFamily="2" charset="-122"/>
              </a:rPr>
              <a:t>IP=0140H</a:t>
            </a:r>
            <a:r>
              <a:rPr lang="zh-CN" altLang="en-US" dirty="0">
                <a:solidFill>
                  <a:srgbClr val="FF0000"/>
                </a:solidFill>
                <a:latin typeface="华文宋体" panose="02010600040101010101" pitchFamily="2" charset="-122"/>
                <a:ea typeface="华文宋体" panose="02010600040101010101" pitchFamily="2" charset="-122"/>
              </a:rPr>
              <a:t>，</a:t>
            </a:r>
            <a:r>
              <a:rPr lang="en-US" altLang="zh-CN" dirty="0">
                <a:solidFill>
                  <a:srgbClr val="FF0000"/>
                </a:solidFill>
                <a:latin typeface="华文宋体" panose="02010600040101010101" pitchFamily="2" charset="-122"/>
                <a:ea typeface="华文宋体" panose="02010600040101010101" pitchFamily="2" charset="-122"/>
              </a:rPr>
              <a:t>CS</a:t>
            </a:r>
            <a:r>
              <a:rPr lang="en-US" altLang="zh-CN" sz="2400" dirty="0">
                <a:solidFill>
                  <a:srgbClr val="FF0000"/>
                </a:solidFill>
                <a:latin typeface="华文宋体" panose="02010600040101010101" pitchFamily="2" charset="-122"/>
                <a:ea typeface="华文宋体" panose="02010600040101010101" pitchFamily="2" charset="-122"/>
              </a:rPr>
              <a:t>=1000H</a:t>
            </a:r>
            <a:r>
              <a:rPr lang="zh-CN" altLang="en-US" sz="2400" b="0" dirty="0">
                <a:latin typeface="华文宋体" panose="02010600040101010101" pitchFamily="2" charset="-122"/>
                <a:ea typeface="华文宋体" panose="02010600040101010101" pitchFamily="2" charset="-122"/>
              </a:rPr>
              <a:t>。</a:t>
            </a:r>
            <a:r>
              <a:rPr lang="zh-CN" altLang="en-US" dirty="0">
                <a:solidFill>
                  <a:srgbClr val="FF0000"/>
                </a:solidFill>
                <a:latin typeface="华文宋体" panose="02010600040101010101" pitchFamily="2" charset="-122"/>
                <a:ea typeface="华文宋体" panose="02010600040101010101" pitchFamily="2" charset="-122"/>
              </a:rPr>
              <a:t>先</a:t>
            </a:r>
            <a:r>
              <a:rPr lang="en-US" altLang="zh-CN" dirty="0">
                <a:solidFill>
                  <a:srgbClr val="FF0000"/>
                </a:solidFill>
                <a:latin typeface="华文宋体" panose="02010600040101010101" pitchFamily="2" charset="-122"/>
                <a:ea typeface="华文宋体" panose="02010600040101010101" pitchFamily="2" charset="-122"/>
              </a:rPr>
              <a:t>IP</a:t>
            </a:r>
            <a:r>
              <a:rPr lang="zh-CN" altLang="en-US" dirty="0">
                <a:solidFill>
                  <a:srgbClr val="FF0000"/>
                </a:solidFill>
                <a:latin typeface="华文宋体" panose="02010600040101010101" pitchFamily="2" charset="-122"/>
                <a:ea typeface="华文宋体" panose="02010600040101010101" pitchFamily="2" charset="-122"/>
              </a:rPr>
              <a:t>、后</a:t>
            </a:r>
            <a:r>
              <a:rPr lang="en-US" altLang="zh-CN" dirty="0">
                <a:solidFill>
                  <a:srgbClr val="FF0000"/>
                </a:solidFill>
                <a:latin typeface="华文宋体" panose="02010600040101010101" pitchFamily="2" charset="-122"/>
                <a:ea typeface="华文宋体" panose="02010600040101010101" pitchFamily="2" charset="-122"/>
              </a:rPr>
              <a:t>CS</a:t>
            </a:r>
            <a:r>
              <a:rPr lang="zh-CN" altLang="en-US" dirty="0">
                <a:solidFill>
                  <a:srgbClr val="FF0000"/>
                </a:solidFill>
                <a:latin typeface="华文宋体" panose="02010600040101010101" pitchFamily="2" charset="-122"/>
                <a:ea typeface="华文宋体" panose="02010600040101010101" pitchFamily="2" charset="-122"/>
              </a:rPr>
              <a:t>。</a:t>
            </a:r>
            <a:r>
              <a:rPr lang="en-US" altLang="zh-CN" b="0" dirty="0">
                <a:latin typeface="华文宋体" panose="02010600040101010101" pitchFamily="2" charset="-122"/>
                <a:ea typeface="华文宋体" panose="02010600040101010101" pitchFamily="2" charset="-122"/>
              </a:rPr>
              <a:t>	</a:t>
            </a:r>
            <a:endParaRPr lang="zh-CN" altLang="en-US" sz="2400" b="0" dirty="0">
              <a:latin typeface="华文宋体" panose="02010600040101010101" pitchFamily="2" charset="-122"/>
              <a:ea typeface="华文宋体" panose="02010600040101010101" pitchFamily="2" charset="-122"/>
            </a:endParaRPr>
          </a:p>
        </p:txBody>
      </p:sp>
      <p:sp>
        <p:nvSpPr>
          <p:cNvPr id="147478" name="矩形 147477"/>
          <p:cNvSpPr/>
          <p:nvPr/>
        </p:nvSpPr>
        <p:spPr>
          <a:xfrm>
            <a:off x="575556" y="1052736"/>
            <a:ext cx="8257389" cy="1126462"/>
          </a:xfrm>
          <a:prstGeom prst="rect">
            <a:avLst/>
          </a:prstGeom>
          <a:solidFill>
            <a:srgbClr val="CCFFFF"/>
          </a:solidFill>
          <a:ln w="9525">
            <a:noFill/>
          </a:ln>
        </p:spPr>
        <p:txBody>
          <a:bodyPr wrap="none" anchor="t">
            <a:spAutoFit/>
          </a:bodyPr>
          <a:lstStyle/>
          <a:p>
            <a:pPr eaLnBrk="0" hangingPunct="0">
              <a:lnSpc>
                <a:spcPct val="140000"/>
              </a:lnSpc>
              <a:spcBef>
                <a:spcPct val="0"/>
              </a:spcBef>
            </a:pPr>
            <a:r>
              <a:rPr lang="zh-CN" altLang="en-US" sz="2400" b="0" dirty="0">
                <a:latin typeface="华文宋体" panose="02010600040101010101" pitchFamily="2" charset="-122"/>
                <a:ea typeface="华文宋体" panose="02010600040101010101" pitchFamily="2" charset="-122"/>
              </a:rPr>
              <a:t>【例】    </a:t>
            </a:r>
            <a:r>
              <a:rPr lang="en-US" altLang="zh-CN" sz="2400" b="0" dirty="0">
                <a:latin typeface="华文宋体" panose="02010600040101010101" pitchFamily="2" charset="-122"/>
                <a:ea typeface="华文宋体" panose="02010600040101010101" pitchFamily="2" charset="-122"/>
              </a:rPr>
              <a:t>JMP</a:t>
            </a:r>
            <a:r>
              <a:rPr lang="zh-CN" altLang="en-US" sz="2400" b="0" dirty="0">
                <a:latin typeface="华文宋体" panose="02010600040101010101" pitchFamily="2" charset="-122"/>
                <a:ea typeface="华文宋体" panose="02010600040101010101" pitchFamily="2" charset="-122"/>
              </a:rPr>
              <a:t>　</a:t>
            </a:r>
            <a:r>
              <a:rPr lang="en-US" altLang="zh-CN" sz="2400" b="0" dirty="0">
                <a:latin typeface="华文宋体" panose="02010600040101010101" pitchFamily="2" charset="-122"/>
                <a:ea typeface="华文宋体" panose="02010600040101010101" pitchFamily="2" charset="-122"/>
              </a:rPr>
              <a:t>DWORD  PTR   [INTERS+BX]</a:t>
            </a:r>
            <a:endParaRPr lang="en-US" altLang="zh-CN" sz="2400" b="0" dirty="0">
              <a:latin typeface="华文宋体" panose="02010600040101010101" pitchFamily="2" charset="-122"/>
              <a:ea typeface="华文宋体" panose="02010600040101010101" pitchFamily="2" charset="-122"/>
            </a:endParaRPr>
          </a:p>
          <a:p>
            <a:pPr eaLnBrk="0" hangingPunct="0">
              <a:lnSpc>
                <a:spcPct val="140000"/>
              </a:lnSpc>
            </a:pPr>
            <a:r>
              <a:rPr lang="en-US" altLang="zh-CN" b="0" dirty="0">
                <a:latin typeface="华文宋体" panose="02010600040101010101" pitchFamily="2" charset="-122"/>
                <a:ea typeface="华文宋体" panose="02010600040101010101" pitchFamily="2" charset="-122"/>
              </a:rPr>
              <a:t>DWORD  PTR</a:t>
            </a:r>
            <a:r>
              <a:rPr lang="en-US" altLang="zh-CN" b="0" dirty="0">
                <a:ea typeface="楷体_GB2312" pitchFamily="49" charset="-122"/>
              </a:rPr>
              <a:t>——</a:t>
            </a:r>
            <a:r>
              <a:rPr lang="zh-CN" altLang="en-US" b="0" dirty="0">
                <a:ea typeface="楷体_GB2312" pitchFamily="49" charset="-122"/>
              </a:rPr>
              <a:t>双字操作符，转向地址双字（段间转移）</a:t>
            </a:r>
            <a:endParaRPr lang="en-US" altLang="zh-CN" sz="2400" b="0" dirty="0">
              <a:latin typeface="华文宋体" panose="02010600040101010101" pitchFamily="2" charset="-122"/>
              <a:ea typeface="华文宋体" panose="02010600040101010101" pitchFamily="2" charset="-122"/>
            </a:endParaRP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矩形 148481"/>
          <p:cNvSpPr/>
          <p:nvPr/>
        </p:nvSpPr>
        <p:spPr>
          <a:xfrm>
            <a:off x="2688630" y="961988"/>
            <a:ext cx="3611562" cy="558800"/>
          </a:xfrm>
          <a:prstGeom prst="rect">
            <a:avLst/>
          </a:prstGeom>
          <a:solidFill>
            <a:srgbClr val="CCFFFF"/>
          </a:solidFill>
          <a:ln w="9525">
            <a:noFill/>
          </a:ln>
        </p:spPr>
        <p:txBody>
          <a:bodyPr lIns="108850" tIns="54425" rIns="108850" bIns="54425"/>
          <a:lstStyle/>
          <a:p>
            <a:pPr eaLnBrk="0" hangingPunct="0">
              <a:spcBef>
                <a:spcPct val="0"/>
              </a:spcBef>
            </a:pPr>
            <a:r>
              <a:rPr lang="zh-CN" altLang="en-US" sz="2400" b="1" dirty="0">
                <a:latin typeface="Times New Roman" panose="02020603050405020304" pitchFamily="18" charset="0"/>
                <a:ea typeface="华文新魏" panose="02010800040101010101" pitchFamily="2" charset="-122"/>
              </a:rPr>
              <a:t>指令存储和执行情况：</a:t>
            </a:r>
            <a:endParaRPr lang="zh-CN" altLang="en-US" sz="2400" b="1" dirty="0">
              <a:latin typeface="Times New Roman" panose="02020603050405020304" pitchFamily="18" charset="0"/>
              <a:ea typeface="华文新魏" panose="02010800040101010101" pitchFamily="2" charset="-122"/>
            </a:endParaRPr>
          </a:p>
        </p:txBody>
      </p:sp>
      <p:grpSp>
        <p:nvGrpSpPr>
          <p:cNvPr id="148530" name="组合 148529"/>
          <p:cNvGrpSpPr/>
          <p:nvPr/>
        </p:nvGrpSpPr>
        <p:grpSpPr>
          <a:xfrm>
            <a:off x="0" y="1504950"/>
            <a:ext cx="8932863" cy="5159375"/>
            <a:chOff x="-113" y="1070"/>
            <a:chExt cx="5627" cy="3250"/>
          </a:xfrm>
        </p:grpSpPr>
        <p:sp>
          <p:nvSpPr>
            <p:cNvPr id="148484" name="直接连接符 148483"/>
            <p:cNvSpPr/>
            <p:nvPr/>
          </p:nvSpPr>
          <p:spPr>
            <a:xfrm>
              <a:off x="930" y="1341"/>
              <a:ext cx="0" cy="1625"/>
            </a:xfrm>
            <a:prstGeom prst="line">
              <a:avLst/>
            </a:prstGeom>
            <a:ln w="28575" cap="flat" cmpd="sng">
              <a:solidFill>
                <a:srgbClr val="66FF33"/>
              </a:solidFill>
              <a:prstDash val="solid"/>
              <a:miter/>
              <a:headEnd type="none" w="med" len="med"/>
              <a:tailEnd type="none" w="med" len="med"/>
            </a:ln>
          </p:spPr>
        </p:sp>
        <p:sp>
          <p:nvSpPr>
            <p:cNvPr id="148485" name="直接连接符 148484"/>
            <p:cNvSpPr/>
            <p:nvPr/>
          </p:nvSpPr>
          <p:spPr>
            <a:xfrm>
              <a:off x="1860" y="1341"/>
              <a:ext cx="0" cy="1625"/>
            </a:xfrm>
            <a:prstGeom prst="line">
              <a:avLst/>
            </a:prstGeom>
            <a:ln w="28575" cap="flat" cmpd="sng">
              <a:solidFill>
                <a:srgbClr val="66FF33"/>
              </a:solidFill>
              <a:prstDash val="solid"/>
              <a:miter/>
              <a:headEnd type="none" w="med" len="med"/>
              <a:tailEnd type="none" w="med" len="med"/>
            </a:ln>
          </p:spPr>
        </p:sp>
        <p:sp>
          <p:nvSpPr>
            <p:cNvPr id="148486" name="矩形 148485"/>
            <p:cNvSpPr/>
            <p:nvPr/>
          </p:nvSpPr>
          <p:spPr>
            <a:xfrm>
              <a:off x="930" y="1883"/>
              <a:ext cx="930" cy="902"/>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r>
                <a:rPr lang="en-US" altLang="zh-CN" sz="1900" b="1" dirty="0">
                  <a:latin typeface="Times New Roman" panose="02020603050405020304" pitchFamily="18" charset="0"/>
                  <a:ea typeface="宋体" panose="02010600030101010101" pitchFamily="2" charset="-122"/>
                </a:rPr>
                <a:t>JMP</a:t>
              </a:r>
              <a:endParaRPr lang="en-US" altLang="zh-CN" sz="1900" b="1" dirty="0">
                <a:latin typeface="Times New Roman" panose="02020603050405020304" pitchFamily="18" charset="0"/>
                <a:ea typeface="宋体" panose="02010600030101010101" pitchFamily="2" charset="-122"/>
              </a:endParaRPr>
            </a:p>
            <a:p>
              <a:pPr algn="ctr" eaLnBrk="0" hangingPunct="0">
                <a:spcBef>
                  <a:spcPct val="0"/>
                </a:spcBef>
              </a:pPr>
              <a:r>
                <a:rPr lang="en-US" altLang="zh-CN" sz="1900" b="1" dirty="0">
                  <a:latin typeface="Times New Roman" panose="02020603050405020304" pitchFamily="18" charset="0"/>
                  <a:ea typeface="宋体" panose="02010600030101010101" pitchFamily="2" charset="-122"/>
                </a:rPr>
                <a:t>DWORD PTR</a:t>
              </a:r>
              <a:endParaRPr lang="en-US" altLang="zh-CN" sz="1900" b="1" dirty="0">
                <a:latin typeface="Times New Roman" panose="02020603050405020304" pitchFamily="18" charset="0"/>
                <a:ea typeface="宋体" panose="02010600030101010101" pitchFamily="2" charset="-122"/>
              </a:endParaRPr>
            </a:p>
            <a:p>
              <a:pPr algn="ctr" eaLnBrk="0" hangingPunct="0">
                <a:spcBef>
                  <a:spcPct val="0"/>
                </a:spcBef>
              </a:pPr>
              <a:r>
                <a:rPr lang="en-US" altLang="zh-CN" sz="1900" b="1" dirty="0">
                  <a:latin typeface="Times New Roman" panose="02020603050405020304" pitchFamily="18" charset="0"/>
                  <a:ea typeface="宋体" panose="02010600030101010101" pitchFamily="2" charset="-122"/>
                </a:rPr>
                <a:t>INTER</a:t>
              </a:r>
              <a:endParaRPr lang="en-US" altLang="zh-CN" sz="1900" b="1" dirty="0">
                <a:latin typeface="Times New Roman" panose="02020603050405020304" pitchFamily="18" charset="0"/>
                <a:ea typeface="宋体" panose="02010600030101010101" pitchFamily="2" charset="-122"/>
              </a:endParaRPr>
            </a:p>
            <a:p>
              <a:pPr algn="ctr" eaLnBrk="0" hangingPunct="0">
                <a:spcBef>
                  <a:spcPct val="0"/>
                </a:spcBef>
              </a:pPr>
              <a:r>
                <a:rPr lang="en-US" altLang="zh-CN" sz="1900" b="1" dirty="0">
                  <a:latin typeface="Times New Roman" panose="02020603050405020304" pitchFamily="18" charset="0"/>
                  <a:ea typeface="宋体" panose="02010600030101010101" pitchFamily="2" charset="-122"/>
                </a:rPr>
                <a:t>[BX]</a:t>
              </a:r>
              <a:endParaRPr lang="en-US" altLang="zh-CN" sz="1900" b="1" dirty="0">
                <a:latin typeface="Times New Roman" panose="02020603050405020304" pitchFamily="18" charset="0"/>
                <a:ea typeface="宋体" panose="02010600030101010101" pitchFamily="2" charset="-122"/>
              </a:endParaRPr>
            </a:p>
          </p:txBody>
        </p:sp>
        <p:sp>
          <p:nvSpPr>
            <p:cNvPr id="148487" name="直接连接符 148486"/>
            <p:cNvSpPr/>
            <p:nvPr/>
          </p:nvSpPr>
          <p:spPr>
            <a:xfrm>
              <a:off x="930" y="1431"/>
              <a:ext cx="930" cy="0"/>
            </a:xfrm>
            <a:prstGeom prst="line">
              <a:avLst/>
            </a:prstGeom>
            <a:ln w="28575" cap="flat" cmpd="sng">
              <a:solidFill>
                <a:srgbClr val="66FF33"/>
              </a:solidFill>
              <a:prstDash val="dash"/>
              <a:miter/>
              <a:headEnd type="none" w="med" len="med"/>
              <a:tailEnd type="none" w="med" len="med"/>
            </a:ln>
          </p:spPr>
        </p:sp>
        <p:sp>
          <p:nvSpPr>
            <p:cNvPr id="148488" name="矩形 148487"/>
            <p:cNvSpPr/>
            <p:nvPr/>
          </p:nvSpPr>
          <p:spPr>
            <a:xfrm>
              <a:off x="791" y="2921"/>
              <a:ext cx="251" cy="218"/>
            </a:xfrm>
            <a:prstGeom prst="rect">
              <a:avLst/>
            </a:prstGeom>
            <a:noFill/>
            <a:ln w="28575">
              <a:noFill/>
            </a:ln>
          </p:spPr>
          <p:txBody>
            <a:bodyPr wrap="none" lIns="24171635" tIns="12085935" rIns="24171635" bIns="12085935" anchor="ctr"/>
            <a:lstStyle/>
            <a:p>
              <a:pPr algn="ctr" eaLnBrk="0" hangingPunct="0">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a:p>
              <a:pPr algn="ctr" eaLnBrk="0" hangingPunct="0">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p:txBody>
        </p:sp>
        <p:sp>
          <p:nvSpPr>
            <p:cNvPr id="148489" name="矩形 148488"/>
            <p:cNvSpPr/>
            <p:nvPr/>
          </p:nvSpPr>
          <p:spPr>
            <a:xfrm>
              <a:off x="1721" y="2921"/>
              <a:ext cx="252" cy="218"/>
            </a:xfrm>
            <a:prstGeom prst="rect">
              <a:avLst/>
            </a:prstGeom>
            <a:noFill/>
            <a:ln w="28575">
              <a:noFill/>
            </a:ln>
          </p:spPr>
          <p:txBody>
            <a:bodyPr wrap="none" lIns="24171635" tIns="12085935" rIns="24171635" bIns="12085935" anchor="ctr"/>
            <a:lstStyle/>
            <a:p>
              <a:pPr algn="ctr" eaLnBrk="0" hangingPunct="0">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a:p>
              <a:pPr algn="ctr" eaLnBrk="0" hangingPunct="0">
                <a:spcBef>
                  <a:spcPct val="0"/>
                </a:spcBef>
              </a:pPr>
              <a:r>
                <a:rPr lang="zh-CN" altLang="en-US" sz="2100" b="1" dirty="0">
                  <a:latin typeface="Tahoma" panose="020B0604030504040204" pitchFamily="34" charset="0"/>
                  <a:ea typeface="宋体" panose="02010600030101010101" pitchFamily="2" charset="-122"/>
                </a:rPr>
                <a:t>～</a:t>
              </a:r>
              <a:endParaRPr lang="zh-CN" altLang="en-US" sz="2100" b="1" dirty="0">
                <a:latin typeface="Tahoma" panose="020B0604030504040204" pitchFamily="34" charset="0"/>
                <a:ea typeface="宋体" panose="02010600030101010101" pitchFamily="2" charset="-122"/>
              </a:endParaRPr>
            </a:p>
          </p:txBody>
        </p:sp>
        <p:sp>
          <p:nvSpPr>
            <p:cNvPr id="148490" name="直接连接符 148489"/>
            <p:cNvSpPr/>
            <p:nvPr/>
          </p:nvSpPr>
          <p:spPr>
            <a:xfrm>
              <a:off x="930" y="3056"/>
              <a:ext cx="0" cy="1264"/>
            </a:xfrm>
            <a:prstGeom prst="line">
              <a:avLst/>
            </a:prstGeom>
            <a:ln w="28575" cap="flat" cmpd="sng">
              <a:solidFill>
                <a:srgbClr val="66FF33"/>
              </a:solidFill>
              <a:prstDash val="solid"/>
              <a:miter/>
              <a:headEnd type="none" w="med" len="med"/>
              <a:tailEnd type="none" w="med" len="med"/>
            </a:ln>
          </p:spPr>
        </p:sp>
        <p:sp>
          <p:nvSpPr>
            <p:cNvPr id="148491" name="直接连接符 148490"/>
            <p:cNvSpPr/>
            <p:nvPr/>
          </p:nvSpPr>
          <p:spPr>
            <a:xfrm>
              <a:off x="1860" y="3056"/>
              <a:ext cx="0" cy="1264"/>
            </a:xfrm>
            <a:prstGeom prst="line">
              <a:avLst/>
            </a:prstGeom>
            <a:ln w="28575" cap="flat" cmpd="sng">
              <a:solidFill>
                <a:srgbClr val="66FF33"/>
              </a:solidFill>
              <a:prstDash val="solid"/>
              <a:miter/>
              <a:headEnd type="none" w="med" len="med"/>
              <a:tailEnd type="none" w="med" len="med"/>
            </a:ln>
          </p:spPr>
        </p:sp>
        <p:sp>
          <p:nvSpPr>
            <p:cNvPr id="148492" name="直接连接符 148491"/>
            <p:cNvSpPr/>
            <p:nvPr/>
          </p:nvSpPr>
          <p:spPr>
            <a:xfrm>
              <a:off x="930" y="3462"/>
              <a:ext cx="930" cy="0"/>
            </a:xfrm>
            <a:prstGeom prst="line">
              <a:avLst/>
            </a:prstGeom>
            <a:ln w="28575" cap="flat" cmpd="sng">
              <a:solidFill>
                <a:srgbClr val="66FF33"/>
              </a:solidFill>
              <a:prstDash val="dash"/>
              <a:miter/>
              <a:headEnd type="none" w="med" len="med"/>
              <a:tailEnd type="none" w="med" len="med"/>
            </a:ln>
          </p:spPr>
        </p:sp>
        <p:sp>
          <p:nvSpPr>
            <p:cNvPr id="148493" name="矩形 148492"/>
            <p:cNvSpPr/>
            <p:nvPr/>
          </p:nvSpPr>
          <p:spPr>
            <a:xfrm>
              <a:off x="930" y="3869"/>
              <a:ext cx="930" cy="180"/>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endParaRPr sz="2100" b="1" dirty="0">
                <a:latin typeface="Times New Roman" panose="02020603050405020304" pitchFamily="18" charset="0"/>
                <a:ea typeface="宋体" panose="02010600030101010101" pitchFamily="2" charset="-122"/>
              </a:endParaRPr>
            </a:p>
          </p:txBody>
        </p:sp>
        <p:sp>
          <p:nvSpPr>
            <p:cNvPr id="148494" name="文本框 148493"/>
            <p:cNvSpPr txBox="1"/>
            <p:nvPr/>
          </p:nvSpPr>
          <p:spPr>
            <a:xfrm>
              <a:off x="0" y="1493"/>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CS=0000H</a:t>
              </a:r>
              <a:endParaRPr lang="en-US" altLang="zh-CN" sz="2100" b="1">
                <a:latin typeface="Times New Roman" panose="02020603050405020304" pitchFamily="18" charset="0"/>
                <a:ea typeface="宋体" panose="02010600030101010101" pitchFamily="2" charset="-122"/>
              </a:endParaRPr>
            </a:p>
          </p:txBody>
        </p:sp>
        <p:sp>
          <p:nvSpPr>
            <p:cNvPr id="148495" name="文本框 148494"/>
            <p:cNvSpPr txBox="1"/>
            <p:nvPr/>
          </p:nvSpPr>
          <p:spPr>
            <a:xfrm>
              <a:off x="0" y="1349"/>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CS→</a:t>
              </a:r>
              <a:endParaRPr lang="en-US" altLang="zh-CN" sz="2100" b="1">
                <a:latin typeface="Times New Roman" panose="02020603050405020304" pitchFamily="18" charset="0"/>
                <a:ea typeface="宋体" panose="02010600030101010101" pitchFamily="2" charset="-122"/>
              </a:endParaRPr>
            </a:p>
          </p:txBody>
        </p:sp>
        <p:sp>
          <p:nvSpPr>
            <p:cNvPr id="148496" name="文本框 148495"/>
            <p:cNvSpPr txBox="1"/>
            <p:nvPr/>
          </p:nvSpPr>
          <p:spPr>
            <a:xfrm>
              <a:off x="1860" y="1431"/>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00000</a:t>
              </a:r>
              <a:endParaRPr lang="en-US" altLang="zh-CN" sz="2100" b="1">
                <a:latin typeface="Times New Roman" panose="02020603050405020304" pitchFamily="18" charset="0"/>
                <a:ea typeface="宋体" panose="02010600030101010101" pitchFamily="2" charset="-122"/>
              </a:endParaRPr>
            </a:p>
          </p:txBody>
        </p:sp>
        <p:sp>
          <p:nvSpPr>
            <p:cNvPr id="148497" name="文本框 148496"/>
            <p:cNvSpPr txBox="1"/>
            <p:nvPr/>
          </p:nvSpPr>
          <p:spPr>
            <a:xfrm>
              <a:off x="1860" y="1883"/>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01000</a:t>
              </a:r>
              <a:endParaRPr lang="en-US" altLang="zh-CN" sz="2100" b="1">
                <a:latin typeface="Times New Roman" panose="02020603050405020304" pitchFamily="18" charset="0"/>
                <a:ea typeface="宋体" panose="02010600030101010101" pitchFamily="2" charset="-122"/>
              </a:endParaRPr>
            </a:p>
          </p:txBody>
        </p:sp>
        <p:sp>
          <p:nvSpPr>
            <p:cNvPr id="148498" name="文本框 148497"/>
            <p:cNvSpPr txBox="1"/>
            <p:nvPr/>
          </p:nvSpPr>
          <p:spPr>
            <a:xfrm>
              <a:off x="0" y="1824"/>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IP→</a:t>
              </a:r>
              <a:endParaRPr lang="en-US" altLang="zh-CN" sz="2100" b="1">
                <a:latin typeface="Times New Roman" panose="02020603050405020304" pitchFamily="18" charset="0"/>
                <a:ea typeface="宋体" panose="02010600030101010101" pitchFamily="2" charset="-122"/>
              </a:endParaRPr>
            </a:p>
          </p:txBody>
        </p:sp>
        <p:sp>
          <p:nvSpPr>
            <p:cNvPr id="148499" name="文本框 148498"/>
            <p:cNvSpPr txBox="1"/>
            <p:nvPr/>
          </p:nvSpPr>
          <p:spPr>
            <a:xfrm>
              <a:off x="0" y="1945"/>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IP=1000H</a:t>
              </a:r>
              <a:endParaRPr lang="en-US" altLang="zh-CN" sz="2100" b="1">
                <a:latin typeface="Times New Roman" panose="02020603050405020304" pitchFamily="18" charset="0"/>
                <a:ea typeface="宋体" panose="02010600030101010101" pitchFamily="2" charset="-122"/>
              </a:endParaRPr>
            </a:p>
          </p:txBody>
        </p:sp>
        <p:sp>
          <p:nvSpPr>
            <p:cNvPr id="148500" name="文本框 148499"/>
            <p:cNvSpPr txBox="1"/>
            <p:nvPr/>
          </p:nvSpPr>
          <p:spPr>
            <a:xfrm>
              <a:off x="0" y="3380"/>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CS→</a:t>
              </a:r>
              <a:endParaRPr lang="en-US" altLang="zh-CN" sz="2100" b="1">
                <a:latin typeface="Times New Roman" panose="02020603050405020304" pitchFamily="18" charset="0"/>
                <a:ea typeface="宋体" panose="02010600030101010101" pitchFamily="2" charset="-122"/>
              </a:endParaRPr>
            </a:p>
          </p:txBody>
        </p:sp>
        <p:sp>
          <p:nvSpPr>
            <p:cNvPr id="148501" name="文本框 148500"/>
            <p:cNvSpPr txBox="1"/>
            <p:nvPr/>
          </p:nvSpPr>
          <p:spPr>
            <a:xfrm>
              <a:off x="0" y="3533"/>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CS=1000H</a:t>
              </a:r>
              <a:endParaRPr lang="en-US" altLang="zh-CN" sz="2100" b="1">
                <a:latin typeface="Times New Roman" panose="02020603050405020304" pitchFamily="18" charset="0"/>
                <a:ea typeface="宋体" panose="02010600030101010101" pitchFamily="2" charset="-122"/>
              </a:endParaRPr>
            </a:p>
          </p:txBody>
        </p:sp>
        <p:sp>
          <p:nvSpPr>
            <p:cNvPr id="148502" name="文本框 148501"/>
            <p:cNvSpPr txBox="1"/>
            <p:nvPr/>
          </p:nvSpPr>
          <p:spPr>
            <a:xfrm>
              <a:off x="-113" y="3811"/>
              <a:ext cx="828" cy="218"/>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IP→</a:t>
              </a:r>
              <a:endParaRPr lang="en-US" altLang="zh-CN" sz="2100" b="1">
                <a:latin typeface="Times New Roman" panose="02020603050405020304" pitchFamily="18" charset="0"/>
                <a:ea typeface="宋体" panose="02010600030101010101" pitchFamily="2" charset="-122"/>
              </a:endParaRPr>
            </a:p>
          </p:txBody>
        </p:sp>
        <p:sp>
          <p:nvSpPr>
            <p:cNvPr id="148503" name="文本框 148502"/>
            <p:cNvSpPr txBox="1"/>
            <p:nvPr/>
          </p:nvSpPr>
          <p:spPr>
            <a:xfrm>
              <a:off x="23" y="4004"/>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IP=0140H</a:t>
              </a:r>
              <a:endParaRPr lang="en-US" altLang="zh-CN" sz="2100" b="1" dirty="0">
                <a:latin typeface="Times New Roman" panose="02020603050405020304" pitchFamily="18" charset="0"/>
                <a:ea typeface="宋体" panose="02010600030101010101" pitchFamily="2" charset="-122"/>
              </a:endParaRPr>
            </a:p>
          </p:txBody>
        </p:sp>
        <p:sp>
          <p:nvSpPr>
            <p:cNvPr id="148504" name="文本框 148503"/>
            <p:cNvSpPr txBox="1"/>
            <p:nvPr/>
          </p:nvSpPr>
          <p:spPr>
            <a:xfrm>
              <a:off x="1860" y="3869"/>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10140</a:t>
              </a:r>
              <a:endParaRPr lang="en-US" altLang="zh-CN" sz="2100" b="1">
                <a:latin typeface="Times New Roman" panose="02020603050405020304" pitchFamily="18" charset="0"/>
                <a:ea typeface="宋体" panose="02010600030101010101" pitchFamily="2" charset="-122"/>
              </a:endParaRPr>
            </a:p>
          </p:txBody>
        </p:sp>
        <p:sp>
          <p:nvSpPr>
            <p:cNvPr id="148505" name="文本框 148504"/>
            <p:cNvSpPr txBox="1"/>
            <p:nvPr/>
          </p:nvSpPr>
          <p:spPr>
            <a:xfrm>
              <a:off x="1860" y="3462"/>
              <a:ext cx="558" cy="218"/>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10000</a:t>
              </a:r>
              <a:endParaRPr lang="en-US" altLang="zh-CN" sz="2100" b="1">
                <a:latin typeface="Times New Roman" panose="02020603050405020304" pitchFamily="18" charset="0"/>
                <a:ea typeface="宋体" panose="02010600030101010101" pitchFamily="2" charset="-122"/>
              </a:endParaRPr>
            </a:p>
          </p:txBody>
        </p:sp>
        <p:sp>
          <p:nvSpPr>
            <p:cNvPr id="148506" name="任意多边形 148505"/>
            <p:cNvSpPr/>
            <p:nvPr/>
          </p:nvSpPr>
          <p:spPr>
            <a:xfrm>
              <a:off x="698" y="2785"/>
              <a:ext cx="232" cy="1174"/>
            </a:xfrm>
            <a:custGeom>
              <a:avLst/>
              <a:gdLst/>
              <a:ahLst/>
              <a:cxnLst/>
              <a:rect l="0" t="0" r="0" b="0"/>
              <a:pathLst>
                <a:path w="432" h="1152">
                  <a:moveTo>
                    <a:pt x="432" y="0"/>
                  </a:moveTo>
                  <a:cubicBezTo>
                    <a:pt x="216" y="216"/>
                    <a:pt x="0" y="432"/>
                    <a:pt x="0" y="624"/>
                  </a:cubicBezTo>
                  <a:cubicBezTo>
                    <a:pt x="0" y="816"/>
                    <a:pt x="216" y="984"/>
                    <a:pt x="432" y="1152"/>
                  </a:cubicBezTo>
                </a:path>
              </a:pathLst>
            </a:custGeom>
            <a:noFill/>
            <a:ln w="28575" cap="flat" cmpd="sng">
              <a:solidFill>
                <a:srgbClr val="66FF33">
                  <a:alpha val="100000"/>
                </a:srgbClr>
              </a:solidFill>
              <a:prstDash val="solid"/>
              <a:miter lim="800000"/>
              <a:headEnd type="none" w="med" len="med"/>
              <a:tailEnd type="triangle" w="med" len="med"/>
            </a:ln>
          </p:spPr>
          <p:txBody>
            <a:bodyPr/>
            <a:lstStyle/>
            <a:p>
              <a:endParaRPr lang="zh-CN" altLang="en-US"/>
            </a:p>
          </p:txBody>
        </p:sp>
        <p:sp>
          <p:nvSpPr>
            <p:cNvPr id="148507" name="文本框 148506"/>
            <p:cNvSpPr txBox="1"/>
            <p:nvPr/>
          </p:nvSpPr>
          <p:spPr>
            <a:xfrm>
              <a:off x="1209" y="1070"/>
              <a:ext cx="558" cy="217"/>
            </a:xfrm>
            <a:prstGeom prst="rect">
              <a:avLst/>
            </a:prstGeom>
            <a:noFill/>
            <a:ln w="9525">
              <a:noFill/>
            </a:ln>
          </p:spPr>
          <p:txBody>
            <a:bodyPr wrap="none" lIns="24171635" tIns="12085935" rIns="24171635" bIns="12085935" anchor="ctr"/>
            <a:lstStyle/>
            <a:p>
              <a:pPr algn="ctr" eaLnBrk="0" hangingPunct="0">
                <a:spcBef>
                  <a:spcPct val="0"/>
                </a:spcBef>
              </a:pPr>
              <a:r>
                <a:rPr lang="zh-CN" altLang="en-US" sz="2100" b="1" dirty="0">
                  <a:solidFill>
                    <a:srgbClr val="CC0000"/>
                  </a:solidFill>
                  <a:latin typeface="Times New Roman" panose="02020603050405020304" pitchFamily="18" charset="0"/>
                  <a:ea typeface="华文新魏" panose="02010800040101010101" pitchFamily="2" charset="-122"/>
                </a:rPr>
                <a:t>代码段</a:t>
              </a:r>
              <a:endParaRPr lang="zh-CN" altLang="en-US" sz="2100" b="1" dirty="0">
                <a:solidFill>
                  <a:srgbClr val="CC0000"/>
                </a:solidFill>
                <a:latin typeface="Times New Roman" panose="02020603050405020304" pitchFamily="18" charset="0"/>
                <a:ea typeface="华文新魏" panose="02010800040101010101" pitchFamily="2" charset="-122"/>
              </a:endParaRPr>
            </a:p>
          </p:txBody>
        </p:sp>
        <p:sp>
          <p:nvSpPr>
            <p:cNvPr id="148508" name="直接连接符 148507"/>
            <p:cNvSpPr/>
            <p:nvPr/>
          </p:nvSpPr>
          <p:spPr>
            <a:xfrm>
              <a:off x="3441" y="1386"/>
              <a:ext cx="0" cy="2302"/>
            </a:xfrm>
            <a:prstGeom prst="line">
              <a:avLst/>
            </a:prstGeom>
            <a:ln w="28575" cap="flat" cmpd="sng">
              <a:solidFill>
                <a:srgbClr val="66FF33"/>
              </a:solidFill>
              <a:prstDash val="solid"/>
              <a:miter/>
              <a:headEnd type="none" w="med" len="med"/>
              <a:tailEnd type="none" w="med" len="med"/>
            </a:ln>
          </p:spPr>
        </p:sp>
        <p:sp>
          <p:nvSpPr>
            <p:cNvPr id="148509" name="直接连接符 148508"/>
            <p:cNvSpPr/>
            <p:nvPr/>
          </p:nvSpPr>
          <p:spPr>
            <a:xfrm>
              <a:off x="4371" y="1386"/>
              <a:ext cx="0" cy="2302"/>
            </a:xfrm>
            <a:prstGeom prst="line">
              <a:avLst/>
            </a:prstGeom>
            <a:ln w="28575" cap="flat" cmpd="sng">
              <a:solidFill>
                <a:srgbClr val="66FF33"/>
              </a:solidFill>
              <a:prstDash val="solid"/>
              <a:miter/>
              <a:headEnd type="none" w="med" len="med"/>
              <a:tailEnd type="none" w="med" len="med"/>
            </a:ln>
          </p:spPr>
        </p:sp>
        <p:sp>
          <p:nvSpPr>
            <p:cNvPr id="148510" name="矩形 148509"/>
            <p:cNvSpPr/>
            <p:nvPr/>
          </p:nvSpPr>
          <p:spPr>
            <a:xfrm>
              <a:off x="3441" y="2740"/>
              <a:ext cx="930" cy="181"/>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01</a:t>
              </a:r>
              <a:endParaRPr lang="en-US" altLang="zh-CN" sz="2100" b="1">
                <a:latin typeface="Times New Roman" panose="02020603050405020304" pitchFamily="18" charset="0"/>
                <a:ea typeface="宋体" panose="02010600030101010101" pitchFamily="2" charset="-122"/>
              </a:endParaRPr>
            </a:p>
          </p:txBody>
        </p:sp>
        <p:sp>
          <p:nvSpPr>
            <p:cNvPr id="148511" name="矩形 148510"/>
            <p:cNvSpPr/>
            <p:nvPr/>
          </p:nvSpPr>
          <p:spPr>
            <a:xfrm>
              <a:off x="3441" y="2560"/>
              <a:ext cx="930" cy="180"/>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40</a:t>
              </a:r>
              <a:endParaRPr lang="en-US" altLang="zh-CN" sz="2100" b="1">
                <a:latin typeface="Times New Roman" panose="02020603050405020304" pitchFamily="18" charset="0"/>
                <a:ea typeface="宋体" panose="02010600030101010101" pitchFamily="2" charset="-122"/>
              </a:endParaRPr>
            </a:p>
          </p:txBody>
        </p:sp>
        <p:sp>
          <p:nvSpPr>
            <p:cNvPr id="148512" name="矩形 148511"/>
            <p:cNvSpPr/>
            <p:nvPr/>
          </p:nvSpPr>
          <p:spPr>
            <a:xfrm>
              <a:off x="3441" y="2921"/>
              <a:ext cx="930" cy="180"/>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00</a:t>
              </a:r>
              <a:endParaRPr lang="en-US" altLang="zh-CN" sz="2100" b="1">
                <a:latin typeface="Times New Roman" panose="02020603050405020304" pitchFamily="18" charset="0"/>
                <a:ea typeface="宋体" panose="02010600030101010101" pitchFamily="2" charset="-122"/>
              </a:endParaRPr>
            </a:p>
          </p:txBody>
        </p:sp>
        <p:sp>
          <p:nvSpPr>
            <p:cNvPr id="148513" name="矩形 148512"/>
            <p:cNvSpPr/>
            <p:nvPr/>
          </p:nvSpPr>
          <p:spPr>
            <a:xfrm>
              <a:off x="3441" y="3101"/>
              <a:ext cx="930" cy="181"/>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10</a:t>
              </a:r>
              <a:endParaRPr lang="en-US" altLang="zh-CN" sz="2100" b="1">
                <a:latin typeface="Times New Roman" panose="02020603050405020304" pitchFamily="18" charset="0"/>
                <a:ea typeface="宋体" panose="02010600030101010101" pitchFamily="2" charset="-122"/>
              </a:endParaRPr>
            </a:p>
          </p:txBody>
        </p:sp>
        <p:sp>
          <p:nvSpPr>
            <p:cNvPr id="148514" name="直接连接符 148513"/>
            <p:cNvSpPr/>
            <p:nvPr/>
          </p:nvSpPr>
          <p:spPr>
            <a:xfrm>
              <a:off x="3441" y="1476"/>
              <a:ext cx="930" cy="0"/>
            </a:xfrm>
            <a:prstGeom prst="line">
              <a:avLst/>
            </a:prstGeom>
            <a:ln w="28575" cap="flat" cmpd="sng">
              <a:solidFill>
                <a:srgbClr val="66FF33"/>
              </a:solidFill>
              <a:prstDash val="dash"/>
              <a:miter/>
              <a:headEnd type="none" w="med" len="med"/>
              <a:tailEnd type="none" w="med" len="med"/>
            </a:ln>
          </p:spPr>
        </p:sp>
        <p:sp>
          <p:nvSpPr>
            <p:cNvPr id="148515" name="文本框 148514"/>
            <p:cNvSpPr txBox="1"/>
            <p:nvPr/>
          </p:nvSpPr>
          <p:spPr>
            <a:xfrm>
              <a:off x="2576" y="1553"/>
              <a:ext cx="837" cy="218"/>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DS=3000H</a:t>
              </a:r>
              <a:endParaRPr lang="en-US" altLang="zh-CN" sz="2100" b="1">
                <a:latin typeface="Times New Roman" panose="02020603050405020304" pitchFamily="18" charset="0"/>
                <a:ea typeface="宋体" panose="02010600030101010101" pitchFamily="2" charset="-122"/>
              </a:endParaRPr>
            </a:p>
          </p:txBody>
        </p:sp>
        <p:sp>
          <p:nvSpPr>
            <p:cNvPr id="148516" name="文本框 148515"/>
            <p:cNvSpPr txBox="1"/>
            <p:nvPr/>
          </p:nvSpPr>
          <p:spPr>
            <a:xfrm>
              <a:off x="2567" y="1386"/>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DS→</a:t>
              </a:r>
              <a:endParaRPr lang="en-US" altLang="zh-CN" sz="2100" b="1">
                <a:latin typeface="Times New Roman" panose="02020603050405020304" pitchFamily="18" charset="0"/>
                <a:ea typeface="宋体" panose="02010600030101010101" pitchFamily="2" charset="-122"/>
              </a:endParaRPr>
            </a:p>
          </p:txBody>
        </p:sp>
        <p:sp>
          <p:nvSpPr>
            <p:cNvPr id="148517" name="文本框 148516"/>
            <p:cNvSpPr txBox="1"/>
            <p:nvPr/>
          </p:nvSpPr>
          <p:spPr>
            <a:xfrm>
              <a:off x="4371" y="1476"/>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30000</a:t>
              </a:r>
              <a:endParaRPr lang="en-US" altLang="zh-CN" sz="2100" b="1">
                <a:latin typeface="Times New Roman" panose="02020603050405020304" pitchFamily="18" charset="0"/>
                <a:ea typeface="宋体" panose="02010600030101010101" pitchFamily="2" charset="-122"/>
              </a:endParaRPr>
            </a:p>
          </p:txBody>
        </p:sp>
        <p:sp>
          <p:nvSpPr>
            <p:cNvPr id="148518" name="文本框 148517"/>
            <p:cNvSpPr txBox="1"/>
            <p:nvPr/>
          </p:nvSpPr>
          <p:spPr>
            <a:xfrm>
              <a:off x="4371" y="2560"/>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31220</a:t>
              </a:r>
              <a:endParaRPr lang="en-US" altLang="zh-CN" sz="2100" b="1">
                <a:latin typeface="Times New Roman" panose="02020603050405020304" pitchFamily="18" charset="0"/>
                <a:ea typeface="宋体" panose="02010600030101010101" pitchFamily="2" charset="-122"/>
              </a:endParaRPr>
            </a:p>
          </p:txBody>
        </p:sp>
        <p:sp>
          <p:nvSpPr>
            <p:cNvPr id="148519" name="文本框 148518"/>
            <p:cNvSpPr txBox="1"/>
            <p:nvPr/>
          </p:nvSpPr>
          <p:spPr>
            <a:xfrm>
              <a:off x="2558" y="2469"/>
              <a:ext cx="837" cy="218"/>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INTER+BX</a:t>
              </a:r>
              <a:endParaRPr lang="en-US" altLang="zh-CN" sz="2100" b="1">
                <a:latin typeface="Times New Roman" panose="02020603050405020304" pitchFamily="18" charset="0"/>
                <a:ea typeface="宋体" panose="02010600030101010101" pitchFamily="2" charset="-122"/>
              </a:endParaRPr>
            </a:p>
          </p:txBody>
        </p:sp>
        <p:sp>
          <p:nvSpPr>
            <p:cNvPr id="148520" name="文本框 148519"/>
            <p:cNvSpPr txBox="1"/>
            <p:nvPr/>
          </p:nvSpPr>
          <p:spPr>
            <a:xfrm>
              <a:off x="3581" y="1115"/>
              <a:ext cx="558" cy="217"/>
            </a:xfrm>
            <a:prstGeom prst="rect">
              <a:avLst/>
            </a:prstGeom>
            <a:noFill/>
            <a:ln w="28575">
              <a:noFill/>
            </a:ln>
          </p:spPr>
          <p:txBody>
            <a:bodyPr wrap="none" lIns="24171635" tIns="12085935" rIns="24171635" bIns="12085935" anchor="ctr"/>
            <a:lstStyle/>
            <a:p>
              <a:pPr algn="ctr" eaLnBrk="0" hangingPunct="0">
                <a:spcBef>
                  <a:spcPct val="0"/>
                </a:spcBef>
              </a:pPr>
              <a:r>
                <a:rPr lang="zh-CN" altLang="en-US" sz="2100" b="1" dirty="0">
                  <a:solidFill>
                    <a:srgbClr val="CC0000"/>
                  </a:solidFill>
                  <a:latin typeface="Times New Roman" panose="02020603050405020304" pitchFamily="18" charset="0"/>
                  <a:ea typeface="华文新魏" panose="02010800040101010101" pitchFamily="2" charset="-122"/>
                </a:rPr>
                <a:t>数据段</a:t>
              </a:r>
              <a:endParaRPr lang="zh-CN" altLang="en-US" sz="2100" b="1" dirty="0">
                <a:solidFill>
                  <a:srgbClr val="CC0000"/>
                </a:solidFill>
                <a:latin typeface="Times New Roman" panose="02020603050405020304" pitchFamily="18" charset="0"/>
                <a:ea typeface="华文新魏" panose="02010800040101010101" pitchFamily="2" charset="-122"/>
              </a:endParaRPr>
            </a:p>
          </p:txBody>
        </p:sp>
        <p:sp>
          <p:nvSpPr>
            <p:cNvPr id="148521" name="右大括号 148520"/>
            <p:cNvSpPr/>
            <p:nvPr/>
          </p:nvSpPr>
          <p:spPr>
            <a:xfrm>
              <a:off x="4849" y="2605"/>
              <a:ext cx="93" cy="361"/>
            </a:xfrm>
            <a:prstGeom prst="rightBrace">
              <a:avLst>
                <a:gd name="adj1" fmla="val 32347"/>
                <a:gd name="adj2" fmla="val 50000"/>
              </a:avLst>
            </a:prstGeom>
            <a:noFill/>
            <a:ln w="28575" cap="flat" cmpd="sng">
              <a:solidFill>
                <a:srgbClr val="66FF33"/>
              </a:solidFill>
              <a:prstDash val="solid"/>
              <a:miter/>
              <a:headEnd type="none" w="med" len="med"/>
              <a:tailEnd type="none" w="med" len="med"/>
            </a:ln>
          </p:spPr>
          <p:txBody>
            <a:bodyPr/>
            <a:lstStyle/>
            <a:p>
              <a:endParaRPr lang="zh-CN" altLang="en-US"/>
            </a:p>
          </p:txBody>
        </p:sp>
        <p:sp>
          <p:nvSpPr>
            <p:cNvPr id="148522" name="右大括号 148521"/>
            <p:cNvSpPr/>
            <p:nvPr/>
          </p:nvSpPr>
          <p:spPr>
            <a:xfrm>
              <a:off x="4864" y="2966"/>
              <a:ext cx="93" cy="361"/>
            </a:xfrm>
            <a:prstGeom prst="rightBrace">
              <a:avLst>
                <a:gd name="adj1" fmla="val 32347"/>
                <a:gd name="adj2" fmla="val 50000"/>
              </a:avLst>
            </a:prstGeom>
            <a:noFill/>
            <a:ln w="28575" cap="flat" cmpd="sng">
              <a:solidFill>
                <a:srgbClr val="66FF33"/>
              </a:solidFill>
              <a:prstDash val="solid"/>
              <a:miter/>
              <a:headEnd type="none" w="med" len="med"/>
              <a:tailEnd type="none" w="med" len="med"/>
            </a:ln>
          </p:spPr>
          <p:txBody>
            <a:bodyPr/>
            <a:lstStyle/>
            <a:p>
              <a:endParaRPr lang="zh-CN" altLang="en-US"/>
            </a:p>
          </p:txBody>
        </p:sp>
        <p:sp>
          <p:nvSpPr>
            <p:cNvPr id="148523" name="文本框 148522"/>
            <p:cNvSpPr txBox="1"/>
            <p:nvPr/>
          </p:nvSpPr>
          <p:spPr>
            <a:xfrm>
              <a:off x="4915" y="2695"/>
              <a:ext cx="558" cy="217"/>
            </a:xfrm>
            <a:prstGeom prst="rect">
              <a:avLst/>
            </a:prstGeom>
            <a:noFill/>
            <a:ln w="28575">
              <a:noFill/>
            </a:ln>
          </p:spPr>
          <p:txBody>
            <a:bodyPr wrap="none" lIns="24171635" tIns="12085935" rIns="24171635" bIns="12085935" anchor="ctr"/>
            <a:lstStyle/>
            <a:p>
              <a:pPr algn="ctr" eaLnBrk="0" hangingPunct="0">
                <a:spcBef>
                  <a:spcPct val="0"/>
                </a:spcBef>
              </a:pPr>
              <a:r>
                <a:rPr lang="zh-CN" altLang="en-US" sz="2100" b="1" dirty="0">
                  <a:latin typeface="Times New Roman" panose="02020603050405020304" pitchFamily="18" charset="0"/>
                  <a:ea typeface="宋体" panose="02010600030101010101" pitchFamily="2" charset="-122"/>
                </a:rPr>
                <a:t>新</a:t>
              </a:r>
              <a:r>
                <a:rPr lang="en-US" altLang="zh-CN" sz="2100" b="1" dirty="0">
                  <a:latin typeface="Times New Roman" panose="02020603050405020304" pitchFamily="18" charset="0"/>
                  <a:ea typeface="宋体" panose="02010600030101010101" pitchFamily="2" charset="-122"/>
                </a:rPr>
                <a:t>IP</a:t>
              </a:r>
              <a:endParaRPr lang="en-US" altLang="zh-CN" sz="2100" b="1" dirty="0">
                <a:latin typeface="Times New Roman" panose="02020603050405020304" pitchFamily="18" charset="0"/>
                <a:ea typeface="宋体" panose="02010600030101010101" pitchFamily="2" charset="-122"/>
              </a:endParaRPr>
            </a:p>
          </p:txBody>
        </p:sp>
        <p:sp>
          <p:nvSpPr>
            <p:cNvPr id="148524" name="文本框 148523"/>
            <p:cNvSpPr txBox="1"/>
            <p:nvPr/>
          </p:nvSpPr>
          <p:spPr>
            <a:xfrm>
              <a:off x="4956" y="3011"/>
              <a:ext cx="558" cy="217"/>
            </a:xfrm>
            <a:prstGeom prst="rect">
              <a:avLst/>
            </a:prstGeom>
            <a:noFill/>
            <a:ln w="28575">
              <a:noFill/>
            </a:ln>
          </p:spPr>
          <p:txBody>
            <a:bodyPr wrap="none" lIns="24171635" tIns="12085935" rIns="24171635" bIns="12085935" anchor="ctr"/>
            <a:lstStyle/>
            <a:p>
              <a:pPr algn="ctr" eaLnBrk="0" hangingPunct="0">
                <a:spcBef>
                  <a:spcPct val="0"/>
                </a:spcBef>
              </a:pPr>
              <a:r>
                <a:rPr lang="zh-CN" altLang="en-US" sz="2100" b="1">
                  <a:latin typeface="Times New Roman" panose="02020603050405020304" pitchFamily="18" charset="0"/>
                  <a:ea typeface="宋体" panose="02010600030101010101" pitchFamily="2" charset="-122"/>
                </a:rPr>
                <a:t>新</a:t>
              </a:r>
              <a:r>
                <a:rPr lang="en-US" altLang="zh-CN" sz="2100" b="1">
                  <a:latin typeface="Times New Roman" panose="02020603050405020304" pitchFamily="18" charset="0"/>
                  <a:ea typeface="宋体" panose="02010600030101010101" pitchFamily="2" charset="-122"/>
                </a:rPr>
                <a:t>CS</a:t>
              </a:r>
              <a:endParaRPr lang="en-US" altLang="zh-CN" sz="2100" b="1">
                <a:latin typeface="Times New Roman" panose="02020603050405020304" pitchFamily="18" charset="0"/>
                <a:ea typeface="宋体" panose="02010600030101010101" pitchFamily="2" charset="-122"/>
              </a:endParaRPr>
            </a:p>
          </p:txBody>
        </p:sp>
        <p:sp>
          <p:nvSpPr>
            <p:cNvPr id="148525" name="文本框 148524"/>
            <p:cNvSpPr txBox="1"/>
            <p:nvPr/>
          </p:nvSpPr>
          <p:spPr>
            <a:xfrm>
              <a:off x="4371" y="2740"/>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31221</a:t>
              </a:r>
              <a:endParaRPr lang="en-US" altLang="zh-CN" sz="2100" b="1">
                <a:latin typeface="Times New Roman" panose="02020603050405020304" pitchFamily="18" charset="0"/>
                <a:ea typeface="宋体" panose="02010600030101010101" pitchFamily="2" charset="-122"/>
              </a:endParaRPr>
            </a:p>
          </p:txBody>
        </p:sp>
        <p:sp>
          <p:nvSpPr>
            <p:cNvPr id="148526" name="文本框 148525"/>
            <p:cNvSpPr txBox="1"/>
            <p:nvPr/>
          </p:nvSpPr>
          <p:spPr>
            <a:xfrm>
              <a:off x="4371" y="2921"/>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31222</a:t>
              </a:r>
              <a:endParaRPr lang="en-US" altLang="zh-CN" sz="2100" b="1">
                <a:latin typeface="Times New Roman" panose="02020603050405020304" pitchFamily="18" charset="0"/>
                <a:ea typeface="宋体" panose="02010600030101010101" pitchFamily="2" charset="-122"/>
              </a:endParaRPr>
            </a:p>
          </p:txBody>
        </p:sp>
        <p:sp>
          <p:nvSpPr>
            <p:cNvPr id="148527" name="文本框 148526"/>
            <p:cNvSpPr txBox="1"/>
            <p:nvPr/>
          </p:nvSpPr>
          <p:spPr>
            <a:xfrm>
              <a:off x="4371" y="3101"/>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31223</a:t>
              </a:r>
              <a:endParaRPr lang="en-US" altLang="zh-CN" sz="2100" b="1">
                <a:latin typeface="Times New Roman" panose="02020603050405020304" pitchFamily="18" charset="0"/>
                <a:ea typeface="宋体" panose="02010600030101010101" pitchFamily="2" charset="-122"/>
              </a:endParaRPr>
            </a:p>
          </p:txBody>
        </p:sp>
      </p:grpSp>
      <p:sp>
        <p:nvSpPr>
          <p:cNvPr id="5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2" name="矩形 1"/>
          <p:cNvSpPr/>
          <p:nvPr/>
        </p:nvSpPr>
        <p:spPr>
          <a:xfrm>
            <a:off x="4939446" y="5771197"/>
            <a:ext cx="3397556" cy="830997"/>
          </a:xfrm>
          <a:prstGeom prst="rect">
            <a:avLst/>
          </a:prstGeom>
        </p:spPr>
        <p:txBody>
          <a:bodyPr wrap="square">
            <a:spAutoFit/>
          </a:bodyPr>
          <a:lstStyle/>
          <a:p>
            <a:r>
              <a:rPr lang="zh-CN" altLang="en-US" b="0" dirty="0">
                <a:latin typeface="华文宋体" panose="02010600040101010101" pitchFamily="2" charset="-122"/>
                <a:ea typeface="华文宋体" panose="02010600040101010101" pitchFamily="2" charset="-122"/>
              </a:rPr>
              <a:t>指令执行</a:t>
            </a:r>
            <a:r>
              <a:rPr lang="zh-CN" altLang="en-US" b="0" dirty="0" smtClean="0">
                <a:latin typeface="华文宋体" panose="02010600040101010101" pitchFamily="2" charset="-122"/>
                <a:ea typeface="华文宋体" panose="02010600040101010101" pitchFamily="2" charset="-122"/>
              </a:rPr>
              <a:t>后</a:t>
            </a:r>
            <a:r>
              <a:rPr lang="en-US" altLang="zh-CN" b="0" dirty="0" smtClean="0">
                <a:latin typeface="华文宋体" panose="02010600040101010101" pitchFamily="2" charset="-122"/>
                <a:ea typeface="华文宋体" panose="02010600040101010101" pitchFamily="2" charset="-122"/>
              </a:rPr>
              <a:t>:</a:t>
            </a:r>
            <a:endParaRPr lang="en-US" altLang="zh-CN" b="0" dirty="0" smtClean="0">
              <a:latin typeface="华文宋体" panose="02010600040101010101" pitchFamily="2" charset="-122"/>
              <a:ea typeface="华文宋体" panose="02010600040101010101" pitchFamily="2" charset="-122"/>
            </a:endParaRPr>
          </a:p>
          <a:p>
            <a:r>
              <a:rPr lang="en-US" altLang="zh-CN" dirty="0" smtClean="0">
                <a:solidFill>
                  <a:srgbClr val="FF0000"/>
                </a:solidFill>
                <a:latin typeface="华文宋体" panose="02010600040101010101" pitchFamily="2" charset="-122"/>
                <a:ea typeface="华文宋体" panose="02010600040101010101" pitchFamily="2" charset="-122"/>
              </a:rPr>
              <a:t>IP=0140H</a:t>
            </a:r>
            <a:r>
              <a:rPr lang="zh-CN" altLang="en-US" dirty="0">
                <a:solidFill>
                  <a:srgbClr val="FF0000"/>
                </a:solidFill>
                <a:latin typeface="华文宋体" panose="02010600040101010101" pitchFamily="2" charset="-122"/>
                <a:ea typeface="华文宋体" panose="02010600040101010101" pitchFamily="2" charset="-122"/>
              </a:rPr>
              <a:t>，</a:t>
            </a:r>
            <a:r>
              <a:rPr lang="en-US" altLang="zh-CN" dirty="0">
                <a:solidFill>
                  <a:srgbClr val="FF0000"/>
                </a:solidFill>
                <a:latin typeface="华文宋体" panose="02010600040101010101" pitchFamily="2" charset="-122"/>
                <a:ea typeface="华文宋体" panose="02010600040101010101" pitchFamily="2" charset="-122"/>
              </a:rPr>
              <a:t>CS=1000H</a:t>
            </a:r>
            <a:endParaRPr lang="zh-CN" alt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5656" y="2564904"/>
            <a:ext cx="6048672" cy="1872208"/>
          </a:xfrm>
        </p:spPr>
        <p:txBody>
          <a:bodyPr vert="horz" wrap="square" lIns="91440" tIns="45720" rIns="91440" bIns="45720" numCol="1" anchor="t" anchorCtr="0" compatLnSpc="1"/>
          <a:lstStyle/>
          <a:p>
            <a:pPr marL="0" indent="0" defTabSz="914400" eaLnBrk="1" latinLnBrk="0" hangingPunct="1">
              <a:lnSpc>
                <a:spcPct val="100000"/>
              </a:lnSpc>
              <a:spcBef>
                <a:spcPct val="0"/>
              </a:spcBef>
              <a:buNone/>
              <a:defRPr/>
            </a:pPr>
            <a:r>
              <a:rPr lang="zh-CN" altLang="en-US" kern="1200" dirty="0" smtClean="0">
                <a:solidFill>
                  <a:srgbClr val="800000"/>
                </a:solidFill>
                <a:latin typeface="Times New Roman" panose="02020603050405020304" pitchFamily="18" charset="0"/>
                <a:ea typeface="宋体" panose="02010600030101010101" pitchFamily="2" charset="-122"/>
              </a:rPr>
              <a:t>作业</a:t>
            </a:r>
            <a:endParaRPr lang="en-US" altLang="zh-CN" kern="1200" dirty="0">
              <a:solidFill>
                <a:srgbClr val="800000"/>
              </a:solidFill>
              <a:latin typeface="Times New Roman" panose="02020603050405020304" pitchFamily="18" charset="0"/>
              <a:ea typeface="宋体" panose="02010600030101010101" pitchFamily="2" charset="-122"/>
            </a:endParaRPr>
          </a:p>
          <a:p>
            <a:pPr marL="0" indent="0" defTabSz="914400" eaLnBrk="1" latinLnBrk="0" hangingPunct="1">
              <a:lnSpc>
                <a:spcPct val="100000"/>
              </a:lnSpc>
              <a:spcBef>
                <a:spcPct val="0"/>
              </a:spcBef>
              <a:buNone/>
              <a:defRPr/>
            </a:pPr>
            <a:endParaRPr lang="en-US" altLang="zh-CN" kern="1200" dirty="0">
              <a:solidFill>
                <a:srgbClr val="800000"/>
              </a:solidFill>
              <a:latin typeface="Times New Roman" panose="02020603050405020304" pitchFamily="18" charset="0"/>
              <a:ea typeface="宋体" panose="02010600030101010101" pitchFamily="2" charset="-122"/>
            </a:endParaRPr>
          </a:p>
          <a:p>
            <a:pPr marL="0" indent="0" defTabSz="914400" eaLnBrk="1" latinLnBrk="0" hangingPunct="1">
              <a:lnSpc>
                <a:spcPct val="150000"/>
              </a:lnSpc>
              <a:spcBef>
                <a:spcPct val="0"/>
              </a:spcBef>
              <a:buNone/>
              <a:defRPr/>
            </a:pPr>
            <a:r>
              <a:rPr lang="en-US" altLang="zh-CN" kern="1200" dirty="0">
                <a:solidFill>
                  <a:srgbClr val="800000"/>
                </a:solidFill>
                <a:latin typeface="Times New Roman" panose="02020603050405020304" pitchFamily="18" charset="0"/>
                <a:ea typeface="宋体" panose="02010600030101010101" pitchFamily="2" charset="-122"/>
              </a:rPr>
              <a:t>	</a:t>
            </a:r>
            <a:r>
              <a:rPr lang="en-US" altLang="zh-CN" kern="1200" dirty="0" smtClean="0">
                <a:solidFill>
                  <a:srgbClr val="800000"/>
                </a:solidFill>
                <a:latin typeface="Times New Roman" panose="02020603050405020304" pitchFamily="18" charset="0"/>
                <a:ea typeface="宋体" panose="02010600030101010101" pitchFamily="2" charset="-122"/>
              </a:rPr>
              <a:t>Page 34</a:t>
            </a:r>
            <a:r>
              <a:rPr lang="zh-CN" altLang="en-US" kern="1200" dirty="0" smtClean="0">
                <a:solidFill>
                  <a:srgbClr val="800000"/>
                </a:solidFill>
                <a:latin typeface="Times New Roman" panose="02020603050405020304" pitchFamily="18" charset="0"/>
                <a:ea typeface="宋体" panose="02010600030101010101" pitchFamily="2" charset="-122"/>
              </a:rPr>
              <a:t>：</a:t>
            </a:r>
            <a:r>
              <a:rPr lang="en-US" altLang="zh-CN" kern="1200" dirty="0" smtClean="0">
                <a:solidFill>
                  <a:srgbClr val="800000"/>
                </a:solidFill>
                <a:latin typeface="Times New Roman" panose="02020603050405020304" pitchFamily="18" charset="0"/>
                <a:ea typeface="宋体" panose="02010600030101010101" pitchFamily="2" charset="-122"/>
              </a:rPr>
              <a:t>2.9</a:t>
            </a:r>
            <a:endParaRPr lang="en-US" altLang="zh-CN" kern="1200" dirty="0" smtClean="0">
              <a:solidFill>
                <a:srgbClr val="800000"/>
              </a:solidFill>
              <a:latin typeface="Times New Roman" panose="02020603050405020304" pitchFamily="18" charset="0"/>
              <a:ea typeface="宋体" panose="02010600030101010101" pitchFamily="2" charset="-122"/>
            </a:endParaRPr>
          </a:p>
          <a:p>
            <a:pPr marL="0" indent="0" defTabSz="914400" eaLnBrk="1" latinLnBrk="0" hangingPunct="1">
              <a:lnSpc>
                <a:spcPct val="150000"/>
              </a:lnSpc>
              <a:spcBef>
                <a:spcPct val="0"/>
              </a:spcBef>
              <a:buNone/>
              <a:defRPr/>
            </a:pPr>
            <a:r>
              <a:rPr lang="en-US" altLang="zh-CN" kern="1200" dirty="0" smtClean="0">
                <a:solidFill>
                  <a:srgbClr val="800000"/>
                </a:solidFill>
                <a:latin typeface="Times New Roman" panose="02020603050405020304" pitchFamily="18" charset="0"/>
                <a:ea typeface="宋体" panose="02010600030101010101" pitchFamily="2" charset="-122"/>
              </a:rPr>
              <a:t>	Page </a:t>
            </a:r>
            <a:r>
              <a:rPr lang="en-US" altLang="zh-CN" kern="1200" dirty="0">
                <a:solidFill>
                  <a:srgbClr val="800000"/>
                </a:solidFill>
                <a:latin typeface="Times New Roman" panose="02020603050405020304" pitchFamily="18" charset="0"/>
                <a:ea typeface="宋体" panose="02010600030101010101" pitchFamily="2" charset="-122"/>
              </a:rPr>
              <a:t>107-108</a:t>
            </a:r>
            <a:r>
              <a:rPr lang="zh-CN" altLang="en-US" kern="1200" dirty="0" smtClean="0">
                <a:solidFill>
                  <a:srgbClr val="800000"/>
                </a:solidFill>
                <a:latin typeface="Times New Roman" panose="02020603050405020304" pitchFamily="18" charset="0"/>
                <a:ea typeface="宋体" panose="02010600030101010101" pitchFamily="2" charset="-122"/>
              </a:rPr>
              <a:t>：</a:t>
            </a:r>
            <a:r>
              <a:rPr lang="en-US" altLang="zh-CN" kern="1200" dirty="0" smtClean="0">
                <a:solidFill>
                  <a:srgbClr val="800000"/>
                </a:solidFill>
                <a:latin typeface="Times New Roman" panose="02020603050405020304" pitchFamily="18" charset="0"/>
                <a:ea typeface="宋体" panose="02010600030101010101" pitchFamily="2" charset="-122"/>
              </a:rPr>
              <a:t>3.5</a:t>
            </a:r>
            <a:r>
              <a:rPr lang="zh-CN" altLang="en-US" kern="1200" dirty="0">
                <a:solidFill>
                  <a:srgbClr val="800000"/>
                </a:solidFill>
                <a:latin typeface="Times New Roman" panose="02020603050405020304" pitchFamily="18" charset="0"/>
                <a:ea typeface="宋体" panose="02010600030101010101" pitchFamily="2" charset="-122"/>
              </a:rPr>
              <a:t>、</a:t>
            </a:r>
            <a:r>
              <a:rPr lang="en-US" altLang="zh-CN" kern="1200" dirty="0">
                <a:solidFill>
                  <a:srgbClr val="800000"/>
                </a:solidFill>
                <a:latin typeface="Times New Roman" panose="02020603050405020304" pitchFamily="18" charset="0"/>
                <a:ea typeface="宋体" panose="02010600030101010101" pitchFamily="2" charset="-122"/>
              </a:rPr>
              <a:t>3.8</a:t>
            </a:r>
            <a:endParaRPr lang="zh-CN" altLang="en-US" kern="1200" dirty="0">
              <a:solidFill>
                <a:srgbClr val="8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564" y="1052736"/>
            <a:ext cx="7931224" cy="4896544"/>
          </a:xfrm>
        </p:spPr>
        <p:txBody>
          <a:bodyPr/>
          <a:lstStyle/>
          <a:p>
            <a:pPr>
              <a:lnSpc>
                <a:spcPct val="150000"/>
              </a:lnSpc>
            </a:pPr>
            <a:r>
              <a:rPr lang="zh-CN" altLang="en-US" dirty="0">
                <a:solidFill>
                  <a:schemeClr val="tx1"/>
                </a:solidFill>
                <a:effectLst/>
              </a:rPr>
              <a:t>程序的指令序列必须安排在代码</a:t>
            </a:r>
            <a:r>
              <a:rPr lang="zh-CN" altLang="en-US" dirty="0" smtClean="0">
                <a:solidFill>
                  <a:schemeClr val="tx1"/>
                </a:solidFill>
                <a:effectLst/>
              </a:rPr>
              <a:t>段；</a:t>
            </a:r>
            <a:endParaRPr lang="zh-CN" altLang="en-US" dirty="0">
              <a:solidFill>
                <a:schemeClr val="tx1"/>
              </a:solidFill>
              <a:effectLst/>
            </a:endParaRPr>
          </a:p>
          <a:p>
            <a:pPr>
              <a:lnSpc>
                <a:spcPct val="150000"/>
              </a:lnSpc>
            </a:pPr>
            <a:r>
              <a:rPr lang="zh-CN" altLang="en-US" dirty="0">
                <a:solidFill>
                  <a:schemeClr val="tx1"/>
                </a:solidFill>
                <a:effectLst/>
              </a:rPr>
              <a:t>程序使用的堆栈一定在堆栈</a:t>
            </a:r>
            <a:r>
              <a:rPr lang="zh-CN" altLang="en-US" dirty="0" smtClean="0">
                <a:solidFill>
                  <a:schemeClr val="tx1"/>
                </a:solidFill>
                <a:effectLst/>
              </a:rPr>
              <a:t>段；</a:t>
            </a:r>
            <a:endParaRPr lang="zh-CN" altLang="en-US" dirty="0">
              <a:solidFill>
                <a:schemeClr val="tx1"/>
              </a:solidFill>
              <a:effectLst/>
            </a:endParaRPr>
          </a:p>
          <a:p>
            <a:pPr>
              <a:lnSpc>
                <a:spcPct val="150000"/>
              </a:lnSpc>
            </a:pPr>
            <a:r>
              <a:rPr lang="zh-CN" altLang="en-US" dirty="0">
                <a:solidFill>
                  <a:schemeClr val="tx1"/>
                </a:solidFill>
                <a:effectLst/>
              </a:rPr>
              <a:t>程序中的数据默认是安排在数据段，也经常安排在附加段，尤其是串操作的目的区必须是附加</a:t>
            </a:r>
            <a:r>
              <a:rPr lang="zh-CN" altLang="en-US" dirty="0" smtClean="0">
                <a:solidFill>
                  <a:schemeClr val="tx1"/>
                </a:solidFill>
                <a:effectLst/>
              </a:rPr>
              <a:t>段；</a:t>
            </a:r>
            <a:endParaRPr lang="zh-CN" altLang="en-US" dirty="0">
              <a:solidFill>
                <a:schemeClr val="tx1"/>
              </a:solidFill>
              <a:effectLst/>
            </a:endParaRPr>
          </a:p>
          <a:p>
            <a:pPr>
              <a:lnSpc>
                <a:spcPct val="150000"/>
              </a:lnSpc>
            </a:pPr>
            <a:r>
              <a:rPr lang="zh-CN" altLang="en-US" dirty="0">
                <a:solidFill>
                  <a:schemeClr val="tx1"/>
                </a:solidFill>
                <a:effectLst/>
              </a:rPr>
              <a:t>数据的存放比较灵活，实际上可以存放在任何一种逻辑段</a:t>
            </a:r>
            <a:r>
              <a:rPr lang="zh-CN" altLang="en-US" dirty="0" smtClean="0">
                <a:solidFill>
                  <a:schemeClr val="tx1"/>
                </a:solidFill>
                <a:effectLst/>
              </a:rPr>
              <a:t>中。</a:t>
            </a:r>
            <a:endParaRPr lang="zh-CN" altLang="en-US" dirty="0">
              <a:solidFill>
                <a:schemeClr val="tx1"/>
              </a:solidFill>
              <a:effectLst/>
            </a:endParaRP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寻址的概念</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323528" y="789781"/>
            <a:ext cx="8537575" cy="56938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lvl="1" algn="l">
              <a:lnSpc>
                <a:spcPct val="150000"/>
              </a:lnSpc>
              <a:spcBef>
                <a:spcPts val="600"/>
              </a:spcBef>
              <a:spcAft>
                <a:spcPts val="0"/>
              </a:spcAft>
            </a:pPr>
            <a:r>
              <a:rPr lang="zh-CN" altLang="en-US" sz="2400" dirty="0">
                <a:solidFill>
                  <a:srgbClr val="FF3300"/>
                </a:solidFill>
                <a:ea typeface="楷体_GB2312" pitchFamily="49" charset="-122"/>
              </a:rPr>
              <a:t>操作数有三种来源：</a:t>
            </a:r>
            <a:endParaRPr lang="zh-CN" altLang="en-US" sz="2400" dirty="0">
              <a:ea typeface="楷体_GB2312" pitchFamily="49" charset="-122"/>
            </a:endParaRPr>
          </a:p>
          <a:p>
            <a:pPr lvl="1" algn="l">
              <a:lnSpc>
                <a:spcPct val="150000"/>
              </a:lnSpc>
              <a:spcBef>
                <a:spcPts val="600"/>
              </a:spcBef>
              <a:spcAft>
                <a:spcPts val="0"/>
              </a:spcAft>
            </a:pPr>
            <a:r>
              <a:rPr lang="zh-CN" altLang="en-US" sz="2400" dirty="0">
                <a:solidFill>
                  <a:srgbClr val="FF3300"/>
                </a:solidFill>
                <a:ea typeface="楷体_GB2312" pitchFamily="49" charset="-122"/>
              </a:rPr>
              <a:t>①</a:t>
            </a:r>
            <a:r>
              <a:rPr lang="zh-CN" altLang="en-US" sz="2400" dirty="0">
                <a:ea typeface="楷体_GB2312" pitchFamily="49" charset="-122"/>
              </a:rPr>
              <a:t> 操作数在指令中，称</a:t>
            </a:r>
            <a:r>
              <a:rPr lang="zh-CN" altLang="en-US" sz="2400" dirty="0">
                <a:solidFill>
                  <a:srgbClr val="FF0000"/>
                </a:solidFill>
                <a:ea typeface="楷体_GB2312" pitchFamily="49" charset="-122"/>
              </a:rPr>
              <a:t>立即数操作数</a:t>
            </a:r>
            <a:endParaRPr lang="zh-CN" altLang="en-US" sz="2400" dirty="0">
              <a:ea typeface="楷体_GB2312" pitchFamily="49" charset="-122"/>
            </a:endParaRPr>
          </a:p>
          <a:p>
            <a:pPr lvl="2" algn="l">
              <a:lnSpc>
                <a:spcPct val="150000"/>
              </a:lnSpc>
              <a:spcBef>
                <a:spcPts val="600"/>
              </a:spcBef>
              <a:spcAft>
                <a:spcPts val="0"/>
              </a:spcAft>
            </a:pPr>
            <a:r>
              <a:rPr lang="zh-CN" altLang="en-US" sz="2400" dirty="0">
                <a:ea typeface="楷体_GB2312" pitchFamily="49" charset="-122"/>
              </a:rPr>
              <a:t>     如    </a:t>
            </a:r>
            <a:r>
              <a:rPr lang="en-US" altLang="zh-CN" sz="2400" dirty="0">
                <a:ea typeface="楷体_GB2312" pitchFamily="49" charset="-122"/>
              </a:rPr>
              <a:t>MOV  AL , </a:t>
            </a:r>
            <a:r>
              <a:rPr lang="en-US" altLang="zh-CN" sz="2400" dirty="0">
                <a:solidFill>
                  <a:srgbClr val="FF0000"/>
                </a:solidFill>
                <a:ea typeface="楷体_GB2312" pitchFamily="49" charset="-122"/>
              </a:rPr>
              <a:t>9</a:t>
            </a:r>
            <a:r>
              <a:rPr lang="en-US" altLang="zh-CN" sz="2400" dirty="0">
                <a:ea typeface="楷体_GB2312" pitchFamily="49" charset="-122"/>
              </a:rPr>
              <a:t>  </a:t>
            </a:r>
            <a:endParaRPr lang="en-US" altLang="zh-CN" sz="2400" dirty="0">
              <a:ea typeface="楷体_GB2312" pitchFamily="49" charset="-122"/>
            </a:endParaRPr>
          </a:p>
          <a:p>
            <a:pPr lvl="1" algn="l">
              <a:lnSpc>
                <a:spcPct val="150000"/>
              </a:lnSpc>
              <a:spcBef>
                <a:spcPts val="600"/>
              </a:spcBef>
              <a:spcAft>
                <a:spcPts val="0"/>
              </a:spcAft>
            </a:pPr>
            <a:r>
              <a:rPr lang="en-US" altLang="zh-CN" sz="2400" dirty="0">
                <a:solidFill>
                  <a:srgbClr val="FF3300"/>
                </a:solidFill>
                <a:ea typeface="楷体_GB2312" pitchFamily="49" charset="-122"/>
              </a:rPr>
              <a:t>②</a:t>
            </a:r>
            <a:r>
              <a:rPr lang="en-US" altLang="zh-CN" sz="2400" dirty="0">
                <a:ea typeface="楷体_GB2312" pitchFamily="49" charset="-122"/>
              </a:rPr>
              <a:t> </a:t>
            </a:r>
            <a:r>
              <a:rPr lang="zh-CN" altLang="en-US" sz="2400" dirty="0">
                <a:ea typeface="楷体_GB2312" pitchFamily="49" charset="-122"/>
              </a:rPr>
              <a:t>操作数在寄存器中，称</a:t>
            </a:r>
            <a:r>
              <a:rPr lang="zh-CN" altLang="en-US" sz="2400" dirty="0">
                <a:solidFill>
                  <a:srgbClr val="FF0000"/>
                </a:solidFill>
                <a:ea typeface="楷体_GB2312" pitchFamily="49" charset="-122"/>
              </a:rPr>
              <a:t>寄存器操作数</a:t>
            </a:r>
            <a:endParaRPr lang="zh-CN" altLang="en-US" sz="2400" dirty="0">
              <a:ea typeface="楷体_GB2312" pitchFamily="49" charset="-122"/>
            </a:endParaRPr>
          </a:p>
          <a:p>
            <a:pPr lvl="2" algn="l">
              <a:lnSpc>
                <a:spcPct val="150000"/>
              </a:lnSpc>
              <a:spcBef>
                <a:spcPts val="600"/>
              </a:spcBef>
              <a:spcAft>
                <a:spcPts val="0"/>
              </a:spcAft>
            </a:pPr>
            <a:r>
              <a:rPr lang="zh-CN" altLang="en-US" sz="2400" dirty="0">
                <a:ea typeface="楷体_GB2312" pitchFamily="49" charset="-122"/>
              </a:rPr>
              <a:t>指令中给出用符号表示的寄存器名。</a:t>
            </a:r>
            <a:endParaRPr lang="zh-CN" altLang="en-US" sz="2400" dirty="0">
              <a:ea typeface="楷体_GB2312" pitchFamily="49" charset="-122"/>
            </a:endParaRPr>
          </a:p>
          <a:p>
            <a:pPr lvl="2" algn="l">
              <a:lnSpc>
                <a:spcPct val="150000"/>
              </a:lnSpc>
              <a:spcBef>
                <a:spcPts val="600"/>
              </a:spcBef>
              <a:spcAft>
                <a:spcPts val="0"/>
              </a:spcAft>
            </a:pPr>
            <a:r>
              <a:rPr lang="zh-CN" altLang="en-US" sz="2400" dirty="0">
                <a:ea typeface="楷体_GB2312" pitchFamily="49" charset="-122"/>
              </a:rPr>
              <a:t>    如    </a:t>
            </a:r>
            <a:r>
              <a:rPr lang="en-US" altLang="zh-CN" sz="2400" dirty="0">
                <a:ea typeface="楷体_GB2312" pitchFamily="49" charset="-122"/>
              </a:rPr>
              <a:t>MOV  </a:t>
            </a:r>
            <a:r>
              <a:rPr lang="en-US" altLang="zh-CN" sz="2400" dirty="0">
                <a:solidFill>
                  <a:srgbClr val="FF0000"/>
                </a:solidFill>
                <a:ea typeface="楷体_GB2312" pitchFamily="49" charset="-122"/>
              </a:rPr>
              <a:t>AL ,  BL   </a:t>
            </a:r>
            <a:endParaRPr lang="en-US" altLang="zh-CN" sz="2400" dirty="0">
              <a:solidFill>
                <a:srgbClr val="FF0000"/>
              </a:solidFill>
              <a:ea typeface="楷体_GB2312" pitchFamily="49" charset="-122"/>
            </a:endParaRPr>
          </a:p>
          <a:p>
            <a:pPr lvl="1" algn="l">
              <a:lnSpc>
                <a:spcPct val="150000"/>
              </a:lnSpc>
              <a:spcBef>
                <a:spcPts val="600"/>
              </a:spcBef>
              <a:spcAft>
                <a:spcPts val="0"/>
              </a:spcAft>
            </a:pPr>
            <a:r>
              <a:rPr lang="en-US" altLang="zh-CN" sz="2400" dirty="0">
                <a:solidFill>
                  <a:srgbClr val="FF3300"/>
                </a:solidFill>
                <a:ea typeface="楷体_GB2312" pitchFamily="49" charset="-122"/>
              </a:rPr>
              <a:t>③</a:t>
            </a:r>
            <a:r>
              <a:rPr lang="en-US" altLang="zh-CN" sz="2400" dirty="0">
                <a:ea typeface="楷体_GB2312" pitchFamily="49" charset="-122"/>
              </a:rPr>
              <a:t> </a:t>
            </a:r>
            <a:r>
              <a:rPr lang="zh-CN" altLang="en-US" sz="2400" dirty="0">
                <a:ea typeface="楷体_GB2312" pitchFamily="49" charset="-122"/>
              </a:rPr>
              <a:t>操作数在内存单元中，称</a:t>
            </a:r>
            <a:r>
              <a:rPr lang="zh-CN" altLang="en-US" sz="2400" dirty="0">
                <a:solidFill>
                  <a:srgbClr val="FF0000"/>
                </a:solidFill>
                <a:ea typeface="楷体_GB2312" pitchFamily="49" charset="-122"/>
              </a:rPr>
              <a:t>存储器操作数</a:t>
            </a:r>
            <a:r>
              <a:rPr lang="zh-CN" altLang="en-US" sz="2400" dirty="0">
                <a:ea typeface="楷体_GB2312" pitchFamily="49" charset="-122"/>
              </a:rPr>
              <a:t>或</a:t>
            </a:r>
            <a:r>
              <a:rPr lang="zh-CN" altLang="en-US" sz="2400" dirty="0">
                <a:solidFill>
                  <a:srgbClr val="FF0000"/>
                </a:solidFill>
                <a:ea typeface="楷体_GB2312" pitchFamily="49" charset="-122"/>
              </a:rPr>
              <a:t>内存操作数</a:t>
            </a:r>
            <a:endParaRPr lang="zh-CN" altLang="en-US" sz="2400" dirty="0">
              <a:ea typeface="楷体_GB2312" pitchFamily="49" charset="-122"/>
            </a:endParaRPr>
          </a:p>
          <a:p>
            <a:pPr lvl="1" algn="l">
              <a:lnSpc>
                <a:spcPct val="150000"/>
              </a:lnSpc>
              <a:spcBef>
                <a:spcPts val="600"/>
              </a:spcBef>
              <a:spcAft>
                <a:spcPts val="0"/>
              </a:spcAft>
            </a:pPr>
            <a:r>
              <a:rPr lang="zh-CN" altLang="en-US" sz="2400" dirty="0">
                <a:ea typeface="楷体_GB2312" pitchFamily="49" charset="-122"/>
              </a:rPr>
              <a:t>     指令中给出该内存单元的地址。用</a:t>
            </a:r>
            <a:r>
              <a:rPr lang="en-US" altLang="zh-CN" sz="2400" dirty="0">
                <a:solidFill>
                  <a:srgbClr val="FF3300"/>
                </a:solidFill>
                <a:ea typeface="楷体_GB2312" pitchFamily="49" charset="-122"/>
              </a:rPr>
              <a:t>[   ]</a:t>
            </a:r>
            <a:r>
              <a:rPr lang="zh-CN" altLang="en-US" sz="2400" dirty="0">
                <a:ea typeface="楷体_GB2312" pitchFamily="49" charset="-122"/>
              </a:rPr>
              <a:t>表示存储器操作数</a:t>
            </a:r>
            <a:endParaRPr lang="zh-CN" altLang="en-US" sz="2400" dirty="0">
              <a:ea typeface="楷体_GB2312" pitchFamily="49" charset="-122"/>
            </a:endParaRPr>
          </a:p>
          <a:p>
            <a:pPr lvl="2" algn="l">
              <a:lnSpc>
                <a:spcPct val="150000"/>
              </a:lnSpc>
              <a:spcBef>
                <a:spcPts val="600"/>
              </a:spcBef>
              <a:spcAft>
                <a:spcPts val="0"/>
              </a:spcAft>
            </a:pPr>
            <a:r>
              <a:rPr lang="zh-CN" altLang="en-US" sz="2400" dirty="0">
                <a:ea typeface="楷体_GB2312" pitchFamily="49" charset="-122"/>
              </a:rPr>
              <a:t>    如    </a:t>
            </a:r>
            <a:r>
              <a:rPr lang="en-US" altLang="zh-CN" sz="2400" dirty="0">
                <a:ea typeface="楷体_GB2312" pitchFamily="49" charset="-122"/>
              </a:rPr>
              <a:t>MOV  AL ,  </a:t>
            </a:r>
            <a:r>
              <a:rPr lang="en-US" altLang="zh-CN" sz="2400" dirty="0">
                <a:solidFill>
                  <a:srgbClr val="FF0000"/>
                </a:solidFill>
                <a:ea typeface="楷体_GB2312" pitchFamily="49" charset="-122"/>
              </a:rPr>
              <a:t>[2000H</a:t>
            </a:r>
            <a:r>
              <a:rPr lang="en-US" altLang="zh-CN" sz="2400" dirty="0" smtClean="0">
                <a:solidFill>
                  <a:srgbClr val="FF0000"/>
                </a:solidFill>
                <a:ea typeface="楷体_GB2312" pitchFamily="49" charset="-122"/>
              </a:rPr>
              <a:t>]		</a:t>
            </a:r>
            <a:r>
              <a:rPr lang="en-US" altLang="zh-CN" dirty="0">
                <a:ea typeface="楷体_GB2312" pitchFamily="49" charset="-122"/>
              </a:rPr>
              <a:t>MOV AL, </a:t>
            </a:r>
            <a:r>
              <a:rPr lang="en-US" altLang="zh-CN" sz="2400" dirty="0" smtClean="0">
                <a:solidFill>
                  <a:srgbClr val="FF0000"/>
                </a:solidFill>
                <a:ea typeface="楷体_GB2312" pitchFamily="49" charset="-122"/>
              </a:rPr>
              <a:t>temp</a:t>
            </a:r>
            <a:endParaRPr lang="en-US" altLang="zh-CN" sz="2400" dirty="0">
              <a:solidFill>
                <a:srgbClr val="FF0000"/>
              </a:solidFill>
              <a:ea typeface="楷体_GB2312" pitchFamily="49" charset="-122"/>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寻址的概念</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2</a:t>
            </a:r>
            <a:r>
              <a:rPr lang="zh-CN" altLang="en-US" sz="2600" kern="0" dirty="0">
                <a:solidFill>
                  <a:schemeClr val="tx2"/>
                </a:solidFill>
                <a:effectLst>
                  <a:outerShdw blurRad="38100" dist="38100" dir="2700000" algn="tl">
                    <a:srgbClr val="C0C0C0"/>
                  </a:outerShdw>
                </a:effectLst>
                <a:latin typeface="+mj-lt"/>
                <a:cs typeface="+mj-cs"/>
              </a:rPr>
              <a:t>讲：80X86的寻址方式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
        <p:nvSpPr>
          <p:cNvPr id="3" name="文本框 2"/>
          <p:cNvSpPr txBox="1"/>
          <p:nvPr/>
        </p:nvSpPr>
        <p:spPr>
          <a:xfrm>
            <a:off x="1043608" y="908720"/>
            <a:ext cx="6571615" cy="4228850"/>
          </a:xfrm>
          <a:prstGeom prst="rect">
            <a:avLst/>
          </a:prstGeom>
          <a:noFill/>
        </p:spPr>
        <p:txBody>
          <a:bodyPr wrap="square" rtlCol="0">
            <a:spAutoFit/>
          </a:bodyPr>
          <a:lstStyle/>
          <a:p>
            <a:pPr marL="342900" indent="-342900" algn="l">
              <a:lnSpc>
                <a:spcPct val="160000"/>
              </a:lnSpc>
              <a:buClr>
                <a:srgbClr val="FF3300"/>
              </a:buClr>
              <a:buFont typeface="Wingdings" panose="05000000000000000000" charset="0"/>
              <a:buChar char=""/>
            </a:pPr>
            <a:r>
              <a:rPr lang="zh-CN" altLang="en-US" dirty="0"/>
              <a:t>寻址的概念</a:t>
            </a:r>
            <a:endParaRPr lang="en-US" altLang="zh-CN" dirty="0"/>
          </a:p>
          <a:p>
            <a:pPr marL="342900" indent="-342900" algn="l">
              <a:lnSpc>
                <a:spcPct val="160000"/>
              </a:lnSpc>
              <a:buClr>
                <a:srgbClr val="FF3300"/>
              </a:buClr>
              <a:buFont typeface="Wingdings" panose="05000000000000000000" charset="0"/>
              <a:buChar char=""/>
            </a:pPr>
            <a:r>
              <a:rPr lang="zh-CN" altLang="en-US" dirty="0">
                <a:solidFill>
                  <a:srgbClr val="FF0066"/>
                </a:solidFill>
              </a:rPr>
              <a:t>与数据有关的寻址方式</a:t>
            </a:r>
            <a:endParaRPr lang="en-US" altLang="zh-CN" dirty="0">
              <a:solidFill>
                <a:srgbClr val="FF0066"/>
              </a:solidFill>
            </a:endParaRPr>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342900" indent="-342900" algn="l">
              <a:lnSpc>
                <a:spcPct val="160000"/>
              </a:lnSpc>
              <a:buClr>
                <a:srgbClr val="FF3300"/>
              </a:buClr>
              <a:buFont typeface="Wingdings" panose="05000000000000000000" charset="0"/>
              <a:buChar char=""/>
            </a:pPr>
            <a:r>
              <a:rPr lang="zh-CN" altLang="en-US" dirty="0">
                <a:sym typeface="+mn-ea"/>
              </a:rPr>
              <a:t>与转移地址有关的寻址方式</a:t>
            </a:r>
            <a:endParaRPr lang="en-US" altLang="zh-CN" dirty="0">
              <a:sym typeface="+mn-ea"/>
            </a:endParaRPr>
          </a:p>
          <a:p>
            <a:pPr marL="342900" indent="-342900" algn="l">
              <a:lnSpc>
                <a:spcPct val="160000"/>
              </a:lnSpc>
              <a:buClr>
                <a:srgbClr val="FF3300"/>
              </a:buClr>
              <a:buFont typeface="Wingdings" panose="05000000000000000000" charset="0"/>
              <a:buChar char=""/>
            </a:pPr>
            <a:endParaRPr lang="zh-CN" altLang="en-US" dirty="0">
              <a:sym typeface="+mn-ea"/>
            </a:endParaRPr>
          </a:p>
        </p:txBody>
      </p:sp>
      <p:sp>
        <p:nvSpPr>
          <p:cNvPr id="4" name="矩形 3"/>
          <p:cNvSpPr/>
          <p:nvPr/>
        </p:nvSpPr>
        <p:spPr>
          <a:xfrm>
            <a:off x="1415297" y="2174084"/>
            <a:ext cx="5828235" cy="1578952"/>
          </a:xfrm>
          <a:prstGeom prst="rect">
            <a:avLst/>
          </a:prstGeom>
        </p:spPr>
        <p:txBody>
          <a:bodyPr wrap="square" numCol="2">
            <a:spAutoFit/>
          </a:bodyPr>
          <a:lstStyle/>
          <a:p>
            <a:pPr marL="342900" indent="-342900">
              <a:buFont typeface="Wingdings" panose="05000000000000000000" pitchFamily="2" charset="2"/>
              <a:buChar char="u"/>
            </a:pPr>
            <a:r>
              <a:rPr lang="zh-CN" altLang="en-US" dirty="0"/>
              <a:t>立即寻址</a:t>
            </a:r>
            <a:endParaRPr lang="zh-CN" altLang="en-US" dirty="0"/>
          </a:p>
          <a:p>
            <a:pPr marL="342900" indent="-342900">
              <a:buFont typeface="Wingdings" panose="05000000000000000000" pitchFamily="2" charset="2"/>
              <a:buChar char="u"/>
            </a:pPr>
            <a:r>
              <a:rPr lang="zh-CN" altLang="en-US" dirty="0"/>
              <a:t>寄存器寻址</a:t>
            </a:r>
            <a:endParaRPr lang="zh-CN" altLang="en-US" dirty="0"/>
          </a:p>
          <a:p>
            <a:pPr marL="342900" indent="-342900">
              <a:buFont typeface="Wingdings" panose="05000000000000000000" pitchFamily="2" charset="2"/>
              <a:buChar char="u"/>
            </a:pPr>
            <a:r>
              <a:rPr lang="zh-CN" altLang="en-US" dirty="0"/>
              <a:t>直接寻址</a:t>
            </a:r>
            <a:endParaRPr lang="zh-CN" altLang="en-US" dirty="0"/>
          </a:p>
          <a:p>
            <a:pPr marL="342900" indent="-342900">
              <a:buFont typeface="Wingdings" panose="05000000000000000000" pitchFamily="2" charset="2"/>
              <a:buChar char="u"/>
            </a:pPr>
            <a:r>
              <a:rPr lang="zh-CN" altLang="en-US" dirty="0"/>
              <a:t>寄存器间接寻址</a:t>
            </a:r>
            <a:endParaRPr lang="zh-CN" altLang="en-US" dirty="0"/>
          </a:p>
          <a:p>
            <a:pPr marL="342900" indent="-342900">
              <a:buFont typeface="Wingdings" panose="05000000000000000000" pitchFamily="2" charset="2"/>
              <a:buChar char="u"/>
            </a:pPr>
            <a:r>
              <a:rPr lang="zh-CN" altLang="en-US" dirty="0"/>
              <a:t>寄存器相对寻址</a:t>
            </a:r>
            <a:endParaRPr lang="zh-CN" altLang="en-US" dirty="0"/>
          </a:p>
          <a:p>
            <a:pPr marL="342900" indent="-342900">
              <a:buFont typeface="Wingdings" panose="05000000000000000000" pitchFamily="2" charset="2"/>
              <a:buChar char="u"/>
            </a:pPr>
            <a:r>
              <a:rPr lang="zh-CN" altLang="en-US" dirty="0"/>
              <a:t>基址变址寻址</a:t>
            </a:r>
            <a:endParaRPr lang="zh-CN" altLang="en-US" dirty="0"/>
          </a:p>
          <a:p>
            <a:pPr marL="342900" indent="-342900">
              <a:buFont typeface="Wingdings" panose="05000000000000000000" pitchFamily="2" charset="2"/>
              <a:buChar char="u"/>
            </a:pPr>
            <a:r>
              <a:rPr lang="zh-CN" altLang="en-US" dirty="0"/>
              <a:t>相对基址变址寻址</a:t>
            </a:r>
            <a:endParaRPr lang="zh-CN" altLang="en-US" dirty="0"/>
          </a:p>
        </p:txBody>
      </p:sp>
      <p:sp>
        <p:nvSpPr>
          <p:cNvPr id="5" name="矩形 4"/>
          <p:cNvSpPr/>
          <p:nvPr/>
        </p:nvSpPr>
        <p:spPr>
          <a:xfrm>
            <a:off x="1502532" y="4559640"/>
            <a:ext cx="4572000" cy="1569660"/>
          </a:xfrm>
          <a:prstGeom prst="rect">
            <a:avLst/>
          </a:prstGeom>
        </p:spPr>
        <p:txBody>
          <a:bodyPr>
            <a:spAutoFit/>
          </a:bodyPr>
          <a:lstStyle/>
          <a:p>
            <a:pPr marL="342900" indent="-342900">
              <a:buFont typeface="Wingdings" panose="05000000000000000000" pitchFamily="2" charset="2"/>
              <a:buChar char="u"/>
            </a:pPr>
            <a:r>
              <a:rPr lang="zh-CN" altLang="en-US" dirty="0"/>
              <a:t>段内直接寻址</a:t>
            </a:r>
            <a:endParaRPr lang="zh-CN" altLang="en-US" dirty="0"/>
          </a:p>
          <a:p>
            <a:pPr marL="342900" indent="-342900">
              <a:buFont typeface="Wingdings" panose="05000000000000000000" pitchFamily="2" charset="2"/>
              <a:buChar char="u"/>
            </a:pPr>
            <a:r>
              <a:rPr lang="zh-CN" altLang="en-US" dirty="0"/>
              <a:t>段内间接寻址</a:t>
            </a:r>
            <a:endParaRPr lang="zh-CN" altLang="en-US" dirty="0"/>
          </a:p>
          <a:p>
            <a:pPr marL="342900" indent="-342900">
              <a:buFont typeface="Wingdings" panose="05000000000000000000" pitchFamily="2" charset="2"/>
              <a:buChar char="u"/>
            </a:pPr>
            <a:r>
              <a:rPr lang="zh-CN" altLang="en-US" dirty="0"/>
              <a:t>段间直接寻址</a:t>
            </a:r>
            <a:endParaRPr lang="zh-CN" altLang="en-US" dirty="0"/>
          </a:p>
          <a:p>
            <a:pPr marL="342900" indent="-342900">
              <a:buFont typeface="Wingdings" panose="05000000000000000000" pitchFamily="2" charset="2"/>
              <a:buChar char="u"/>
            </a:pPr>
            <a:r>
              <a:rPr lang="zh-CN" altLang="en-US" dirty="0"/>
              <a:t>段间间接寻址</a:t>
            </a:r>
            <a:endParaRPr lang="zh-CN"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矩形 115713"/>
          <p:cNvSpPr/>
          <p:nvPr/>
        </p:nvSpPr>
        <p:spPr>
          <a:xfrm>
            <a:off x="485775" y="1088740"/>
            <a:ext cx="8043863" cy="4988610"/>
          </a:xfrm>
          <a:prstGeom prst="rect">
            <a:avLst/>
          </a:prstGeom>
          <a:noFill/>
          <a:ln w="9525">
            <a:noFill/>
          </a:ln>
        </p:spPr>
        <p:txBody>
          <a:bodyPr>
            <a:spAutoFit/>
          </a:bodyPr>
          <a:lstStyle/>
          <a:p>
            <a:pPr eaLnBrk="0" hangingPunct="0">
              <a:lnSpc>
                <a:spcPct val="150000"/>
              </a:lnSpc>
              <a:spcBef>
                <a:spcPct val="20000"/>
              </a:spcBef>
            </a:pPr>
            <a:r>
              <a:rPr lang="zh-CN" altLang="en-US" sz="2400" dirty="0">
                <a:solidFill>
                  <a:srgbClr val="FF0000"/>
                </a:solidFill>
                <a:latin typeface="华文宋体" panose="02010600040101010101" pitchFamily="2" charset="-122"/>
                <a:ea typeface="华文宋体" panose="02010600040101010101" pitchFamily="2" charset="-122"/>
              </a:rPr>
              <a:t>以 </a:t>
            </a:r>
            <a:r>
              <a:rPr lang="en-US" altLang="zh-CN" sz="2400" dirty="0">
                <a:solidFill>
                  <a:srgbClr val="FF0000"/>
                </a:solidFill>
                <a:latin typeface="华文宋体" panose="02010600040101010101" pitchFamily="2" charset="-122"/>
                <a:ea typeface="华文宋体" panose="02010600040101010101" pitchFamily="2" charset="-122"/>
              </a:rPr>
              <a:t>MOV </a:t>
            </a:r>
            <a:r>
              <a:rPr lang="zh-CN" altLang="en-US" sz="2400" dirty="0">
                <a:solidFill>
                  <a:srgbClr val="FF0000"/>
                </a:solidFill>
                <a:latin typeface="华文宋体" panose="02010600040101010101" pitchFamily="2" charset="-122"/>
                <a:ea typeface="华文宋体" panose="02010600040101010101" pitchFamily="2" charset="-122"/>
              </a:rPr>
              <a:t>指令为例：</a:t>
            </a:r>
            <a:endParaRPr lang="zh-CN" altLang="en-US" sz="2400" dirty="0">
              <a:solidFill>
                <a:srgbClr val="FF0000"/>
              </a:solidFill>
              <a:latin typeface="华文宋体" panose="02010600040101010101" pitchFamily="2" charset="-122"/>
              <a:ea typeface="华文宋体" panose="02010600040101010101" pitchFamily="2" charset="-122"/>
            </a:endParaRP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立即寻址                    </a:t>
            </a:r>
            <a:r>
              <a:rPr lang="en-US" altLang="zh-CN" sz="2400" b="0" dirty="0">
                <a:latin typeface="华文宋体" panose="02010600040101010101" pitchFamily="2" charset="-122"/>
                <a:ea typeface="华文宋体" panose="02010600040101010101" pitchFamily="2" charset="-122"/>
              </a:rPr>
              <a:t>MOV  AX , 3069H</a:t>
            </a:r>
            <a:endParaRPr lang="en-US" altLang="zh-CN" sz="2400" b="0" dirty="0">
              <a:latin typeface="华文宋体" panose="02010600040101010101" pitchFamily="2" charset="-122"/>
              <a:ea typeface="华文宋体" panose="02010600040101010101" pitchFamily="2" charset="-122"/>
            </a:endParaRP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寄存器寻址                </a:t>
            </a:r>
            <a:r>
              <a:rPr lang="en-US" altLang="zh-CN" sz="2400" b="0" dirty="0">
                <a:latin typeface="华文宋体" panose="02010600040101010101" pitchFamily="2" charset="-122"/>
                <a:ea typeface="华文宋体" panose="02010600040101010101" pitchFamily="2" charset="-122"/>
              </a:rPr>
              <a:t>MOV  AX , BX</a:t>
            </a:r>
            <a:endParaRPr lang="en-US" altLang="zh-CN" sz="2400" b="0" dirty="0">
              <a:latin typeface="华文宋体" panose="02010600040101010101" pitchFamily="2" charset="-122"/>
              <a:ea typeface="华文宋体" panose="02010600040101010101" pitchFamily="2" charset="-122"/>
            </a:endParaRP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直接寻址                    </a:t>
            </a:r>
            <a:r>
              <a:rPr lang="en-US" altLang="zh-CN" sz="2400" b="0" dirty="0">
                <a:latin typeface="华文宋体" panose="02010600040101010101" pitchFamily="2" charset="-122"/>
                <a:ea typeface="华文宋体" panose="02010600040101010101" pitchFamily="2" charset="-122"/>
              </a:rPr>
              <a:t>MOV  AX , [ 2000H ]</a:t>
            </a:r>
            <a:endParaRPr lang="en-US" altLang="zh-CN" sz="2400" b="0" dirty="0">
              <a:latin typeface="华文宋体" panose="02010600040101010101" pitchFamily="2" charset="-122"/>
              <a:ea typeface="华文宋体" panose="02010600040101010101" pitchFamily="2" charset="-122"/>
            </a:endParaRP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寄存器间接寻址        </a:t>
            </a:r>
            <a:r>
              <a:rPr lang="en-US" altLang="zh-CN" sz="2400" b="0" dirty="0">
                <a:latin typeface="华文宋体" panose="02010600040101010101" pitchFamily="2" charset="-122"/>
                <a:ea typeface="华文宋体" panose="02010600040101010101" pitchFamily="2" charset="-122"/>
              </a:rPr>
              <a:t>MOV  AX , [ BX ] </a:t>
            </a:r>
            <a:endParaRPr lang="en-US" altLang="zh-CN" sz="2400" b="0" dirty="0">
              <a:latin typeface="华文宋体" panose="02010600040101010101" pitchFamily="2" charset="-122"/>
              <a:ea typeface="华文宋体" panose="02010600040101010101" pitchFamily="2" charset="-122"/>
            </a:endParaRP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寄存器相对寻址        </a:t>
            </a:r>
            <a:r>
              <a:rPr lang="en-US" altLang="zh-CN" sz="2400" b="0" dirty="0">
                <a:latin typeface="华文宋体" panose="02010600040101010101" pitchFamily="2" charset="-122"/>
                <a:ea typeface="华文宋体" panose="02010600040101010101" pitchFamily="2" charset="-122"/>
              </a:rPr>
              <a:t>MOV  AX , COUNT [ SI ] </a:t>
            </a:r>
            <a:endParaRPr lang="en-US" altLang="zh-CN" sz="2400" b="0" dirty="0">
              <a:latin typeface="华文宋体" panose="02010600040101010101" pitchFamily="2" charset="-122"/>
              <a:ea typeface="华文宋体" panose="02010600040101010101" pitchFamily="2" charset="-122"/>
            </a:endParaRP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基址变址寻址            </a:t>
            </a:r>
            <a:r>
              <a:rPr lang="en-US" altLang="zh-CN" sz="2400" b="0" dirty="0">
                <a:latin typeface="华文宋体" panose="02010600040101010101" pitchFamily="2" charset="-122"/>
                <a:ea typeface="华文宋体" panose="02010600040101010101" pitchFamily="2" charset="-122"/>
              </a:rPr>
              <a:t>MOV  AX , [ BP ] [ DI ]</a:t>
            </a:r>
            <a:endParaRPr lang="en-US" altLang="zh-CN" sz="2400" b="0" dirty="0">
              <a:latin typeface="华文宋体" panose="02010600040101010101" pitchFamily="2" charset="-122"/>
              <a:ea typeface="华文宋体" panose="02010600040101010101" pitchFamily="2" charset="-122"/>
            </a:endParaRP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相对基址变址寻址    </a:t>
            </a:r>
            <a:r>
              <a:rPr lang="en-US" altLang="zh-CN" sz="2400" b="0" dirty="0">
                <a:latin typeface="华文宋体" panose="02010600040101010101" pitchFamily="2" charset="-122"/>
                <a:ea typeface="华文宋体" panose="02010600040101010101" pitchFamily="2" charset="-122"/>
              </a:rPr>
              <a:t>MOV  AX , MASK [ BX ] [ SI ]</a:t>
            </a:r>
            <a:endParaRPr lang="en-US" altLang="zh-CN" sz="2400" b="0" dirty="0">
              <a:latin typeface="华文宋体" panose="02010600040101010101" pitchFamily="2" charset="-122"/>
              <a:ea typeface="华文宋体" panose="02010600040101010101" pitchFamily="2" charset="-122"/>
            </a:endParaRP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endParaRPr lang="zh-CN" altLang="en-US" sz="2600" kern="0" dirty="0">
              <a:solidFill>
                <a:schemeClr val="tx2"/>
              </a:solidFill>
              <a:effectLst>
                <a:outerShdw blurRad="38100" dist="38100" dir="2700000" algn="tl">
                  <a:srgbClr val="C0C0C0"/>
                </a:outerShdw>
              </a:effectLst>
              <a:latin typeface="+mj-lt"/>
              <a:cs typeface="+mj-cs"/>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commondata" val="eyJoZGlkIjoiZTczNDg2ZGVkNDU5Mzc1YjcxZmJiYmM2MjUyM2JlZTEifQ=="/>
</p:tagLst>
</file>

<file path=ppt/theme/theme1.xml><?xml version="1.0" encoding="utf-8"?>
<a:theme xmlns:a="http://schemas.openxmlformats.org/drawingml/2006/main" name="Level">
  <a:themeElements>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fontScheme name="Level">
      <a:majorFont>
        <a:latin typeface="Times New Roman"/>
        <a:ea typeface="隶书"/>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0</TotalTime>
  <Words>11439</Words>
  <Application>WPS 演示</Application>
  <PresentationFormat>全屏显示(4:3)</PresentationFormat>
  <Paragraphs>1189</Paragraphs>
  <Slides>54</Slides>
  <Notes>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5</vt:i4>
      </vt:variant>
      <vt:variant>
        <vt:lpstr>幻灯片标题</vt:lpstr>
      </vt:variant>
      <vt:variant>
        <vt:i4>54</vt:i4>
      </vt:variant>
    </vt:vector>
  </HeadingPairs>
  <TitlesOfParts>
    <vt:vector size="77" baseType="lpstr">
      <vt:lpstr>Arial</vt:lpstr>
      <vt:lpstr>宋体</vt:lpstr>
      <vt:lpstr>Wingdings</vt:lpstr>
      <vt:lpstr>Times New Roman</vt:lpstr>
      <vt:lpstr>Verdana</vt:lpstr>
      <vt:lpstr>隶书</vt:lpstr>
      <vt:lpstr>Wingdings</vt:lpstr>
      <vt:lpstr>华文宋体</vt:lpstr>
      <vt:lpstr>华文仿宋</vt:lpstr>
      <vt:lpstr>楷体_GB2312</vt:lpstr>
      <vt:lpstr>新宋体</vt:lpstr>
      <vt:lpstr>华文新魏</vt:lpstr>
      <vt:lpstr>华文楷体</vt:lpstr>
      <vt:lpstr>微软雅黑</vt:lpstr>
      <vt:lpstr>Arial Unicode MS</vt:lpstr>
      <vt:lpstr>Tahoma</vt:lpstr>
      <vt:lpstr>Symbol</vt:lpstr>
      <vt:lpstr>Level</vt:lpstr>
      <vt:lpstr>Word.Document.8</vt:lpstr>
      <vt:lpstr>Word.Document.8</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哈尔滨工业大学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陈磊工作总结</dc:title>
  <dc:creator>陈磊</dc:creator>
  <cp:lastModifiedBy>ADMIN</cp:lastModifiedBy>
  <cp:revision>732</cp:revision>
  <dcterms:created xsi:type="dcterms:W3CDTF">2004-04-02T12:11:00Z</dcterms:created>
  <dcterms:modified xsi:type="dcterms:W3CDTF">2024-09-14T17:02:49Z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KSOProductBuildVer">
    <vt:lpwstr>2052-12.1.0.17827</vt:lpwstr>
  </property>
  <property fmtid="{D5CDD505-2E9C-101B-9397-08002B2CF9AE}" pid="4" name="ICV">
    <vt:lpwstr>C472B20B090B49D7A28D3015944B2635_12</vt:lpwstr>
  </property>
</Properties>
</file>