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9933"/>
    <a:srgbClr val="F5F5F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7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146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CD5CEB-5090-438F-A776-8FF502D120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514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1F57BA-FB6E-43F2-A2B5-BE0D2C1CF3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723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E24BC-22A1-41F0-ADCD-03C45AB5F0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9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7C353-7868-4E41-A628-31FBD3EF3B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1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C6E2F-34A2-4A27-BF14-9D0B11223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91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F2EB7F-45CA-4870-A774-964F3E6E5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8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66AE9-36A4-455B-A25B-7071B4619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8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CF25-D03C-4B09-950B-C6A51452F2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93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2CB8F-AAFE-4EE8-8F1F-1E8F9036C4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1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EB645-A1FC-49AA-AD22-3511B10BCA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5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199D4-F210-435C-AB98-6060A5D36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9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ADDC9-4AAB-44F7-8D6C-974AA0FCE8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1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11FD-2BD9-4A03-90E8-788EE4036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5DF0D-88E0-485E-BA8F-E04F9D6174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6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CF2F59-7EC5-4CCA-970E-27E7C907C8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kern="1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3213"/>
            <a:ext cx="7772400" cy="1470025"/>
          </a:xfrm>
        </p:spPr>
        <p:txBody>
          <a:bodyPr anchor="ctr"/>
          <a:lstStyle/>
          <a:p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编译原理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3059113"/>
            <a:ext cx="6400800" cy="603250"/>
          </a:xfrm>
        </p:spPr>
        <p:txBody>
          <a:bodyPr/>
          <a:lstStyle/>
          <a:p>
            <a:r>
              <a:rPr lang="en-US" altLang="zh-CN" sz="2800"/>
              <a:t>Principles of Compilers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47788" y="3898900"/>
            <a:ext cx="6400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第七章 </a:t>
            </a:r>
            <a:r>
              <a:rPr lang="zh-CN" altLang="en-US" dirty="0"/>
              <a:t>程序运行环境组织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/>
              <a:t>栈式分配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52450"/>
          </a:xfrm>
        </p:spPr>
        <p:txBody>
          <a:bodyPr/>
          <a:lstStyle/>
          <a:p>
            <a:pPr marL="0" indent="0"/>
            <a:r>
              <a:rPr lang="zh-CN" altLang="en-US" sz="2400"/>
              <a:t>例：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006600"/>
            <a:ext cx="32194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387475"/>
            <a:ext cx="36385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/>
              <a:t>堆管理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 dirty="0"/>
              <a:t>堆</a:t>
            </a:r>
            <a:r>
              <a:rPr lang="en-US" altLang="zh-CN" sz="2400" dirty="0"/>
              <a:t>(heap)</a:t>
            </a:r>
          </a:p>
          <a:p>
            <a:pPr lvl="1"/>
            <a:r>
              <a:rPr lang="zh-CN" altLang="en-US" sz="2200" dirty="0"/>
              <a:t>存储空间的一部分；</a:t>
            </a:r>
          </a:p>
          <a:p>
            <a:pPr lvl="1"/>
            <a:r>
              <a:rPr lang="zh-CN" altLang="en-US" sz="2200" dirty="0"/>
              <a:t>用来存储在编译时无法确定生存周期的数据；</a:t>
            </a:r>
          </a:p>
          <a:p>
            <a:pPr lvl="1"/>
            <a:r>
              <a:rPr lang="zh-CN" altLang="en-US" sz="2200" dirty="0"/>
              <a:t>在需要的时候申请空间；</a:t>
            </a:r>
          </a:p>
          <a:p>
            <a:pPr lvl="1"/>
            <a:r>
              <a:rPr lang="zh-CN" altLang="en-US" sz="2200" dirty="0"/>
              <a:t>在不需要的时候释放空间。</a:t>
            </a:r>
          </a:p>
          <a:p>
            <a:pPr marL="0" indent="0"/>
            <a:r>
              <a:rPr lang="zh-CN" altLang="en-US" sz="2400" dirty="0"/>
              <a:t>存储管理器</a:t>
            </a:r>
            <a:r>
              <a:rPr lang="en-US" altLang="zh-CN" sz="2400" dirty="0"/>
              <a:t>(memory manager)</a:t>
            </a:r>
          </a:p>
          <a:p>
            <a:pPr lvl="1"/>
            <a:r>
              <a:rPr lang="zh-CN" altLang="en-US" sz="2200" dirty="0"/>
              <a:t>运行时环境中的重要子系统；</a:t>
            </a:r>
          </a:p>
          <a:p>
            <a:pPr lvl="1"/>
            <a:r>
              <a:rPr lang="zh-CN" altLang="en-US" sz="2200" dirty="0"/>
              <a:t>管理堆空间中的数据分配与释放；</a:t>
            </a:r>
          </a:p>
          <a:p>
            <a:pPr lvl="1"/>
            <a:r>
              <a:rPr lang="zh-CN" altLang="en-US" sz="2200" dirty="0"/>
              <a:t>为应用程序提供分配与释放的</a:t>
            </a:r>
            <a:r>
              <a:rPr lang="en-US" altLang="zh-CN" sz="2200" dirty="0"/>
              <a:t>API</a:t>
            </a:r>
            <a:r>
              <a:rPr lang="zh-CN" altLang="en-US" sz="22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/>
              <a:t>堆管理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分配</a:t>
            </a:r>
          </a:p>
          <a:p>
            <a:pPr lvl="1"/>
            <a:r>
              <a:rPr lang="zh-CN" altLang="en-US" sz="2200"/>
              <a:t>应用程序请求存储管理器一个给定大小的空间，例如</a:t>
            </a:r>
            <a:r>
              <a:rPr lang="en-US" altLang="zh-CN" sz="2200"/>
              <a:t>p = new char[20]</a:t>
            </a:r>
            <a:r>
              <a:rPr lang="zh-CN" altLang="en-US" sz="2200"/>
              <a:t>；</a:t>
            </a:r>
          </a:p>
          <a:p>
            <a:pPr lvl="1"/>
            <a:r>
              <a:rPr lang="zh-CN" altLang="en-US" sz="2200"/>
              <a:t>存储管理器试图在堆中寻找一块合适的空闲区域并返回；</a:t>
            </a:r>
          </a:p>
          <a:p>
            <a:pPr lvl="1"/>
            <a:r>
              <a:rPr lang="zh-CN" altLang="en-US" sz="2200"/>
              <a:t>如果堆中没有合适的空闲区域，存储管理器将试图增大堆空间，如果堆空间已到上限无法增大，则返回内存耗尽的错误。</a:t>
            </a:r>
          </a:p>
          <a:p>
            <a:pPr marL="0" indent="0"/>
            <a:r>
              <a:rPr lang="zh-CN" altLang="en-US" sz="2400"/>
              <a:t>回收</a:t>
            </a:r>
          </a:p>
          <a:p>
            <a:pPr lvl="1"/>
            <a:r>
              <a:rPr lang="zh-CN" altLang="en-US" sz="2200"/>
              <a:t>应用程序通知存储管理器一块空间已经不再使用，例如</a:t>
            </a:r>
            <a:r>
              <a:rPr lang="en-US" altLang="zh-CN" sz="2200"/>
              <a:t>delete p;</a:t>
            </a:r>
          </a:p>
          <a:p>
            <a:pPr lvl="1"/>
            <a:r>
              <a:rPr lang="zh-CN" altLang="en-US" sz="2200"/>
              <a:t>存储管理器将该内存块加入到空闲区域的列表。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/>
              <a:t>堆管理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存储管理器应具备的性质</a:t>
            </a:r>
          </a:p>
          <a:p>
            <a:pPr lvl="1"/>
            <a:r>
              <a:rPr lang="zh-CN" altLang="en-US" sz="2200"/>
              <a:t>空间效率；</a:t>
            </a:r>
          </a:p>
          <a:p>
            <a:pPr lvl="1"/>
            <a:r>
              <a:rPr lang="zh-CN" altLang="en-US" sz="2200"/>
              <a:t>程序效率；</a:t>
            </a:r>
          </a:p>
          <a:p>
            <a:pPr lvl="1"/>
            <a:r>
              <a:rPr lang="zh-CN" altLang="en-US" sz="2200"/>
              <a:t>低开销。</a:t>
            </a:r>
          </a:p>
          <a:p>
            <a:pPr marL="0" indent="0"/>
            <a:r>
              <a:rPr lang="zh-CN" altLang="en-US" sz="2400"/>
              <a:t>内存碎片问题</a:t>
            </a:r>
          </a:p>
          <a:p>
            <a:pPr lvl="1"/>
            <a:r>
              <a:rPr lang="zh-CN" altLang="en-US" sz="2200"/>
              <a:t>当程序开始执行的时候，整个堆是一整块空闲区域；</a:t>
            </a:r>
          </a:p>
          <a:p>
            <a:pPr lvl="1"/>
            <a:r>
              <a:rPr lang="zh-CN" altLang="en-US" sz="2200"/>
              <a:t>随着分配与回收的反复执行，会出现很多小的空闲内存碎片；</a:t>
            </a:r>
          </a:p>
          <a:p>
            <a:pPr lvl="1"/>
            <a:r>
              <a:rPr lang="zh-CN" altLang="en-US" sz="2200"/>
              <a:t>内存碎片意味着内存的浪费。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/>
              <a:t>堆管理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en-US" altLang="zh-CN" sz="2400"/>
              <a:t>best-fit</a:t>
            </a:r>
            <a:r>
              <a:rPr lang="zh-CN" altLang="en-US" sz="2400"/>
              <a:t>策略</a:t>
            </a:r>
          </a:p>
          <a:p>
            <a:pPr lvl="1"/>
            <a:r>
              <a:rPr lang="zh-CN" altLang="en-US" sz="2200"/>
              <a:t>经验表明，将请求的对象分配到最小的可用空间，可以最大程度减少碎片的出现；</a:t>
            </a:r>
          </a:p>
          <a:p>
            <a:pPr lvl="1"/>
            <a:r>
              <a:rPr lang="en-US" altLang="zh-CN" sz="2200"/>
              <a:t>best-fit</a:t>
            </a:r>
            <a:r>
              <a:rPr lang="zh-CN" altLang="en-US" sz="2200"/>
              <a:t>算法将大的空闲空间保留下来以满足后续的更大请求；</a:t>
            </a:r>
          </a:p>
          <a:p>
            <a:pPr marL="0" indent="0"/>
            <a:r>
              <a:rPr lang="zh-CN" altLang="en-US" sz="2400"/>
              <a:t>容器机制</a:t>
            </a:r>
          </a:p>
          <a:p>
            <a:pPr lvl="1"/>
            <a:r>
              <a:rPr lang="zh-CN" altLang="en-US" sz="2200"/>
              <a:t>为小尺寸设置较多的容器，因为小对象数目较多；</a:t>
            </a:r>
          </a:p>
          <a:p>
            <a:pPr lvl="1"/>
            <a:r>
              <a:rPr lang="zh-CN" altLang="en-US" sz="2200"/>
              <a:t>如果请求的尺寸有专有容器，则从该容器中任取一个块；</a:t>
            </a:r>
          </a:p>
          <a:p>
            <a:pPr lvl="1"/>
            <a:r>
              <a:rPr lang="zh-CN" altLang="en-US" sz="2200"/>
              <a:t>如果没有专有容器，则在大于该尺寸的容器中寻找一个块；</a:t>
            </a:r>
          </a:p>
          <a:p>
            <a:pPr lvl="1"/>
            <a:r>
              <a:rPr lang="zh-CN" altLang="en-US" sz="2200"/>
              <a:t>如果以上都不满足，则从荒野块</a:t>
            </a:r>
            <a:r>
              <a:rPr lang="en-US" altLang="zh-CN" sz="2200"/>
              <a:t>(wilderness chunk)</a:t>
            </a:r>
            <a:r>
              <a:rPr lang="zh-CN" altLang="en-US" sz="2200"/>
              <a:t>中分配。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/>
              <a:t>垃圾回收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sz="2400"/>
              <a:t>垃圾</a:t>
            </a:r>
            <a:r>
              <a:rPr lang="en-US" altLang="zh-CN" sz="2400"/>
              <a:t>(garbage)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不会被引用的数据。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400"/>
              <a:t>垃圾回收</a:t>
            </a:r>
            <a:r>
              <a:rPr lang="en-US" altLang="zh-CN" sz="2400"/>
              <a:t>(garbage collection, gc)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自动回收不被引用数据的机制；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很多程序设计语言的运行时环境中都包含垃圾回收机制，包括</a:t>
            </a:r>
            <a:r>
              <a:rPr lang="en-US" altLang="zh-CN" sz="2200"/>
              <a:t>Java</a:t>
            </a:r>
            <a:r>
              <a:rPr lang="zh-CN" altLang="en-US" sz="2200"/>
              <a:t>、</a:t>
            </a:r>
            <a:r>
              <a:rPr lang="en-US" altLang="zh-CN" sz="2200"/>
              <a:t>C#</a:t>
            </a:r>
            <a:r>
              <a:rPr lang="zh-CN" altLang="en-US" sz="2200"/>
              <a:t>、</a:t>
            </a:r>
            <a:r>
              <a:rPr lang="en-US" altLang="zh-CN" sz="2200"/>
              <a:t>ML</a:t>
            </a:r>
            <a:r>
              <a:rPr lang="zh-CN" altLang="en-US" sz="2200"/>
              <a:t>、</a:t>
            </a:r>
            <a:r>
              <a:rPr lang="en-US" altLang="zh-CN" sz="2200"/>
              <a:t>Python</a:t>
            </a:r>
            <a:r>
              <a:rPr lang="zh-CN" altLang="en-US" sz="2200"/>
              <a:t>等。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400"/>
              <a:t>垃圾回收器的设计目标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类型安全；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性能指标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总体运行时间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空间使用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停顿时间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程序局部性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内存使用规范</a:t>
            </a:r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73275"/>
            <a:ext cx="7959725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内存使用规范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内存错误</a:t>
            </a:r>
          </a:p>
          <a:p>
            <a:pPr lvl="1"/>
            <a:r>
              <a:rPr lang="zh-CN" altLang="en-US" sz="2200"/>
              <a:t>程序运行时最常见的错误；</a:t>
            </a:r>
          </a:p>
          <a:p>
            <a:pPr lvl="1"/>
            <a:r>
              <a:rPr lang="zh-CN" altLang="en-US" sz="2200"/>
              <a:t>悬空引用</a:t>
            </a:r>
          </a:p>
          <a:p>
            <a:pPr lvl="2"/>
            <a:r>
              <a:rPr lang="zh-CN" altLang="en-US" sz="2000"/>
              <a:t>引用超出生命期的数据；</a:t>
            </a:r>
          </a:p>
          <a:p>
            <a:pPr marL="0" indent="0"/>
            <a:r>
              <a:rPr lang="zh-CN" altLang="en-US" sz="2400"/>
              <a:t>例：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char *strcpy(char *src)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  char buffer[MAX];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  char *p = buffer;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  while (*p++ = *src++)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    ;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  return buffer;</a:t>
            </a:r>
          </a:p>
          <a:p>
            <a:pPr lvl="1"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内存使用规范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 dirty="0"/>
              <a:t>常见准则：</a:t>
            </a:r>
          </a:p>
          <a:p>
            <a:pPr lvl="1"/>
            <a:r>
              <a:rPr lang="zh-CN" altLang="en-US" sz="2200" dirty="0"/>
              <a:t>谁分配，谁销毁；</a:t>
            </a:r>
          </a:p>
          <a:p>
            <a:pPr lvl="1"/>
            <a:r>
              <a:rPr lang="zh-CN" altLang="en-US" sz="2200" dirty="0"/>
              <a:t>尽量不要返回在堆中的数据；</a:t>
            </a:r>
          </a:p>
          <a:p>
            <a:pPr lvl="1"/>
            <a:r>
              <a:rPr lang="zh-CN" altLang="en-US" sz="2200" dirty="0"/>
              <a:t>如果返回堆中的数据，</a:t>
            </a:r>
            <a:r>
              <a:rPr lang="zh-CN" altLang="en-US" sz="2200"/>
              <a:t>则</a:t>
            </a:r>
            <a:r>
              <a:rPr lang="zh-CN" altLang="en-US" sz="2200" smtClean="0"/>
              <a:t>由</a:t>
            </a:r>
            <a:r>
              <a:rPr lang="zh-CN" altLang="en-US" sz="2200"/>
              <a:t>被</a:t>
            </a:r>
            <a:r>
              <a:rPr lang="zh-CN" altLang="en-US" sz="2200" smtClean="0"/>
              <a:t>调</a:t>
            </a:r>
            <a:r>
              <a:rPr lang="zh-CN" altLang="en-US" sz="2200"/>
              <a:t>用者销毁。</a:t>
            </a:r>
          </a:p>
          <a:p>
            <a:pPr marL="0" indent="0"/>
            <a:r>
              <a:rPr lang="zh-CN" altLang="en-US" sz="2400" dirty="0"/>
              <a:t>例：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Lucida Console" panose="020B0609040504020204" pitchFamily="49" charset="0"/>
              </a:rPr>
              <a:t>char *</a:t>
            </a:r>
            <a:r>
              <a:rPr lang="en-US" altLang="zh-CN" sz="1800" dirty="0" err="1">
                <a:latin typeface="Lucida Console" panose="020B0609040504020204" pitchFamily="49" charset="0"/>
              </a:rPr>
              <a:t>strcpy</a:t>
            </a:r>
            <a:r>
              <a:rPr lang="en-US" altLang="zh-CN" sz="1800" dirty="0">
                <a:latin typeface="Lucida Console" panose="020B0609040504020204" pitchFamily="49" charset="0"/>
              </a:rPr>
              <a:t>(char *</a:t>
            </a:r>
            <a:r>
              <a:rPr lang="en-US" altLang="zh-CN" sz="1800" dirty="0" err="1">
                <a:latin typeface="Lucida Console" panose="020B0609040504020204" pitchFamily="49" charset="0"/>
              </a:rPr>
              <a:t>dst</a:t>
            </a:r>
            <a:r>
              <a:rPr lang="en-US" altLang="zh-CN" sz="1800" dirty="0">
                <a:latin typeface="Lucida Console" panose="020B0609040504020204" pitchFamily="49" charset="0"/>
              </a:rPr>
              <a:t>, </a:t>
            </a:r>
            <a:r>
              <a:rPr lang="en-US" altLang="zh-CN" sz="1800" dirty="0" err="1">
                <a:latin typeface="Lucida Console" panose="020B0609040504020204" pitchFamily="49" charset="0"/>
              </a:rPr>
              <a:t>const</a:t>
            </a:r>
            <a:r>
              <a:rPr lang="en-US" altLang="zh-CN" sz="1800" dirty="0">
                <a:latin typeface="Lucida Console" panose="020B0609040504020204" pitchFamily="49" charset="0"/>
              </a:rPr>
              <a:t> char *</a:t>
            </a:r>
            <a:r>
              <a:rPr lang="en-US" altLang="zh-CN" sz="1800" dirty="0" err="1">
                <a:latin typeface="Lucida Console" panose="020B0609040504020204" pitchFamily="49" charset="0"/>
              </a:rPr>
              <a:t>src</a:t>
            </a:r>
            <a:r>
              <a:rPr lang="en-US" altLang="zh-CN" sz="1800" dirty="0">
                <a:latin typeface="Lucida Console" panose="020B06090405040202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Lucida Console" panose="020B060904050402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Lucida Console" panose="020B0609040504020204" pitchFamily="49" charset="0"/>
              </a:rPr>
              <a:t>  while (*</a:t>
            </a:r>
            <a:r>
              <a:rPr lang="en-US" altLang="zh-CN" sz="1800" dirty="0" err="1">
                <a:latin typeface="Lucida Console" panose="020B0609040504020204" pitchFamily="49" charset="0"/>
              </a:rPr>
              <a:t>dst</a:t>
            </a:r>
            <a:r>
              <a:rPr lang="en-US" altLang="zh-CN" sz="1800" dirty="0">
                <a:latin typeface="Lucida Console" panose="020B0609040504020204" pitchFamily="49" charset="0"/>
              </a:rPr>
              <a:t>++ = *</a:t>
            </a:r>
            <a:r>
              <a:rPr lang="en-US" altLang="zh-CN" sz="1800" dirty="0" err="1">
                <a:latin typeface="Lucida Console" panose="020B0609040504020204" pitchFamily="49" charset="0"/>
              </a:rPr>
              <a:t>src</a:t>
            </a:r>
            <a:r>
              <a:rPr lang="en-US" altLang="zh-CN" sz="1800" dirty="0">
                <a:latin typeface="Lucida Console" panose="020B0609040504020204" pitchFamily="49" charset="0"/>
              </a:rPr>
              <a:t>++)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Lucida Console" panose="020B0609040504020204" pitchFamily="49" charset="0"/>
              </a:rPr>
              <a:t>    ;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Lucida Console" panose="020B0609040504020204" pitchFamily="49" charset="0"/>
              </a:rPr>
              <a:t>  return </a:t>
            </a:r>
            <a:r>
              <a:rPr lang="en-US" altLang="zh-CN" sz="1800" dirty="0" err="1">
                <a:latin typeface="Lucida Console" panose="020B0609040504020204" pitchFamily="49" charset="0"/>
              </a:rPr>
              <a:t>dst</a:t>
            </a:r>
            <a:r>
              <a:rPr lang="en-US" altLang="zh-CN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Lucida Console" panose="020B0609040504020204" pitchFamily="49" charset="0"/>
              </a:rPr>
              <a:t>}</a:t>
            </a:r>
          </a:p>
          <a:p>
            <a:pPr marL="0" indent="0"/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/>
              <a:t>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4288"/>
            <a:ext cx="8229600" cy="5135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运行时环境</a:t>
            </a:r>
            <a:r>
              <a:rPr lang="en-US" altLang="zh-CN" sz="2400"/>
              <a:t>(runtime environment)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程序设计语言中涉及许多抽象概念，包括名称、作用域、数据类型、运算符、过程、参数等；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编译器必须与操作系统等系统软件配合，以准确地实现这些抽象概念；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编译器通过运行时环境来实现以上目标。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e.g. JRE, CLR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运行时环境的作用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为源程序中的命名对象分配存储空间；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决定目标程序如何访问变量；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类型检查与异常处理；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实现过程间的连接</a:t>
            </a:r>
            <a:r>
              <a:rPr lang="en-US" altLang="zh-CN" sz="2200"/>
              <a:t>(</a:t>
            </a:r>
            <a:r>
              <a:rPr lang="zh-CN" altLang="en-US" sz="2200"/>
              <a:t>参数传递机制</a:t>
            </a:r>
            <a:r>
              <a:rPr lang="en-US" altLang="zh-CN" sz="2200"/>
              <a:t>)</a:t>
            </a:r>
            <a:r>
              <a:rPr lang="zh-CN" altLang="en-US" sz="220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与其它系统软件交互。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/>
              <a:t>概述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4288"/>
            <a:ext cx="8229600" cy="5135562"/>
          </a:xfrm>
        </p:spPr>
        <p:txBody>
          <a:bodyPr/>
          <a:lstStyle/>
          <a:p>
            <a:r>
              <a:rPr lang="zh-CN" altLang="en-US"/>
              <a:t>本章内容</a:t>
            </a:r>
          </a:p>
          <a:p>
            <a:pPr lvl="1"/>
            <a:r>
              <a:rPr lang="zh-CN" altLang="en-US"/>
              <a:t>存储组织</a:t>
            </a:r>
          </a:p>
          <a:p>
            <a:pPr lvl="1"/>
            <a:r>
              <a:rPr lang="zh-CN" altLang="en-US"/>
              <a:t>栈式分配</a:t>
            </a:r>
          </a:p>
          <a:p>
            <a:pPr lvl="1"/>
            <a:r>
              <a:rPr lang="zh-CN" altLang="en-US"/>
              <a:t>堆式存储管理</a:t>
            </a:r>
          </a:p>
          <a:p>
            <a:pPr lvl="1"/>
            <a:r>
              <a:rPr lang="zh-CN" altLang="en-US"/>
              <a:t>垃圾回收</a:t>
            </a:r>
          </a:p>
          <a:p>
            <a:pPr lvl="1"/>
            <a:r>
              <a:rPr lang="zh-CN" altLang="en-US"/>
              <a:t>内存使用规范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存储组织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sz="2400"/>
              <a:t>存储空间</a:t>
            </a:r>
          </a:p>
          <a:p>
            <a:pPr lvl="1"/>
            <a:r>
              <a:rPr lang="zh-CN" altLang="en-US" sz="2200"/>
              <a:t>一般的来说，编译器假设程序在连续的逻辑内存空间中运行；</a:t>
            </a:r>
          </a:p>
          <a:p>
            <a:pPr lvl="1"/>
            <a:r>
              <a:rPr lang="zh-CN" altLang="en-US" sz="2200"/>
              <a:t>编译器与运行时环境决定程序如何使用这个逻辑空间；</a:t>
            </a:r>
          </a:p>
          <a:p>
            <a:pPr lvl="1"/>
            <a:r>
              <a:rPr lang="zh-CN" altLang="en-US" sz="2200"/>
              <a:t>操作系统负责将逻辑空间映射到物理空间。</a:t>
            </a:r>
          </a:p>
        </p:txBody>
      </p:sp>
      <p:graphicFrame>
        <p:nvGraphicFramePr>
          <p:cNvPr id="829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40413" y="1771650"/>
          <a:ext cx="2092325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Visio" r:id="rId3" imgW="1474671" imgH="2734778" progId="Visio.Drawing.11">
                  <p:embed/>
                </p:oleObj>
              </mc:Choice>
              <mc:Fallback>
                <p:oleObj name="Visio" r:id="rId3" imgW="1474671" imgH="27347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1771650"/>
                        <a:ext cx="2092325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存储组织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存储分配策略</a:t>
            </a:r>
          </a:p>
          <a:p>
            <a:pPr lvl="1"/>
            <a:r>
              <a:rPr lang="zh-CN" altLang="en-US" sz="2200"/>
              <a:t>静态分配：为同名对象分配相同的空间，适用于在编译的时候就能够确定的对象，如全局变量；</a:t>
            </a:r>
          </a:p>
          <a:p>
            <a:pPr lvl="1"/>
            <a:r>
              <a:rPr lang="zh-CN" altLang="en-US" sz="2200"/>
              <a:t>动态分配：在运行时才能分配内存的对象，如局部变量；</a:t>
            </a:r>
          </a:p>
          <a:p>
            <a:pPr lvl="2"/>
            <a:r>
              <a:rPr lang="zh-CN" altLang="en-US" sz="2000"/>
              <a:t>栈式存储：在栈中为过程内局部变量分配空间，每当该过程被调用的时候就向栈中压入为该过程分配的空间，每当该过程调用结束的时候则弹出被分配的空间；</a:t>
            </a:r>
          </a:p>
          <a:p>
            <a:pPr lvl="2"/>
            <a:r>
              <a:rPr lang="zh-CN" altLang="en-US" sz="2000"/>
              <a:t>堆存储：按需分配存储空间，在程序需要的时候分配内存，而当程序不需要的时候释放内存。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存储组织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例：</a:t>
            </a:r>
          </a:p>
          <a:p>
            <a:pPr lvl="1">
              <a:buFontTx/>
              <a:buNone/>
            </a:pPr>
            <a:r>
              <a:rPr lang="en-US" altLang="zh-CN" sz="2200">
                <a:latin typeface="Lucida Console" panose="020B0609040504020204" pitchFamily="49" charset="0"/>
              </a:rPr>
              <a:t>int foo; // </a:t>
            </a:r>
            <a:r>
              <a:rPr lang="zh-CN" altLang="en-US" sz="2200">
                <a:latin typeface="Lucida Console" panose="020B0609040504020204" pitchFamily="49" charset="0"/>
              </a:rPr>
              <a:t>静态分配</a:t>
            </a:r>
          </a:p>
          <a:p>
            <a:pPr lvl="1">
              <a:buFontTx/>
              <a:buNone/>
            </a:pPr>
            <a:r>
              <a:rPr lang="en-US" altLang="zh-CN" sz="2200">
                <a:latin typeface="Lucida Console" panose="020B0609040504020204" pitchFamily="49" charset="0"/>
              </a:rPr>
              <a:t>void bar()</a:t>
            </a:r>
          </a:p>
          <a:p>
            <a:pPr lvl="1">
              <a:buFontTx/>
              <a:buNone/>
            </a:pPr>
            <a:r>
              <a:rPr lang="en-US" altLang="zh-CN" sz="2200">
                <a:latin typeface="Lucida Console" panose="020B060904050402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2200">
                <a:latin typeface="Lucida Console" panose="020B0609040504020204" pitchFamily="49" charset="0"/>
              </a:rPr>
              <a:t>    int *p; // </a:t>
            </a:r>
            <a:r>
              <a:rPr lang="zh-CN" altLang="en-US" sz="2200">
                <a:latin typeface="Lucida Console" panose="020B0609040504020204" pitchFamily="49" charset="0"/>
              </a:rPr>
              <a:t>栈式分配</a:t>
            </a:r>
          </a:p>
          <a:p>
            <a:pPr lvl="1">
              <a:buFontTx/>
              <a:buNone/>
            </a:pPr>
            <a:r>
              <a:rPr lang="zh-CN" altLang="en-US" sz="2200">
                <a:latin typeface="Lucida Console" panose="020B0609040504020204" pitchFamily="49" charset="0"/>
              </a:rPr>
              <a:t>    </a:t>
            </a:r>
            <a:r>
              <a:rPr lang="en-US" altLang="zh-CN" sz="2200">
                <a:latin typeface="Lucida Console" panose="020B0609040504020204" pitchFamily="49" charset="0"/>
              </a:rPr>
              <a:t>p = (int*)malloc(40); // </a:t>
            </a:r>
            <a:r>
              <a:rPr lang="zh-CN" altLang="en-US" sz="2200">
                <a:latin typeface="Lucida Console" panose="020B0609040504020204" pitchFamily="49" charset="0"/>
              </a:rPr>
              <a:t>堆分配</a:t>
            </a:r>
          </a:p>
          <a:p>
            <a:pPr lvl="1">
              <a:buFontTx/>
              <a:buNone/>
            </a:pPr>
            <a:r>
              <a:rPr lang="zh-CN" altLang="en-US" sz="2200">
                <a:latin typeface="Lucida Console" panose="020B0609040504020204" pitchFamily="49" charset="0"/>
              </a:rPr>
              <a:t>    </a:t>
            </a:r>
            <a:r>
              <a:rPr lang="en-US" altLang="zh-CN" sz="2200">
                <a:latin typeface="Lucida Console" panose="020B0609040504020204" pitchFamily="49" charset="0"/>
              </a:rPr>
              <a:t>free(p);</a:t>
            </a:r>
          </a:p>
          <a:p>
            <a:pPr lvl="1">
              <a:buFontTx/>
              <a:buNone/>
            </a:pPr>
            <a:r>
              <a:rPr lang="en-US" altLang="zh-CN" sz="22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/>
              <a:t>栈式分配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运行时刻栈</a:t>
            </a:r>
          </a:p>
          <a:p>
            <a:pPr lvl="1"/>
            <a:r>
              <a:rPr lang="zh-CN" altLang="en-US" sz="2200"/>
              <a:t>很多程序设计语言是面向过程的，如</a:t>
            </a:r>
            <a:r>
              <a:rPr lang="en-US" altLang="zh-CN" sz="2200"/>
              <a:t>Pascal, C</a:t>
            </a:r>
            <a:r>
              <a:rPr lang="zh-CN" altLang="en-US" sz="2200"/>
              <a:t>；</a:t>
            </a:r>
          </a:p>
          <a:p>
            <a:pPr lvl="1"/>
            <a:r>
              <a:rPr lang="zh-CN" altLang="en-US" sz="2200"/>
              <a:t>针对这些语言，编译器会使用一个运行时的栈来管理存储空间；</a:t>
            </a:r>
          </a:p>
          <a:p>
            <a:pPr lvl="1"/>
            <a:r>
              <a:rPr lang="zh-CN" altLang="en-US" sz="2200"/>
              <a:t>每当一个过程被调用时，则向栈中压入该过程运行所需要的信息；</a:t>
            </a:r>
          </a:p>
          <a:p>
            <a:pPr lvl="1"/>
            <a:r>
              <a:rPr lang="zh-CN" altLang="en-US" sz="2200"/>
              <a:t>每当一个过程调用结束的时候，从栈中弹出相关内存；</a:t>
            </a:r>
          </a:p>
          <a:p>
            <a:pPr lvl="1"/>
            <a:r>
              <a:rPr lang="zh-CN" altLang="en-US" sz="2200"/>
              <a:t>过程中局部变量的地址不是固定的，但是其相对于栈顶的偏移量是固定的；</a:t>
            </a:r>
          </a:p>
          <a:p>
            <a:pPr lvl="1"/>
            <a:r>
              <a:rPr lang="zh-CN" altLang="en-US" sz="2200"/>
              <a:t>这种分配方式允许在同一时刻存在一个过程的多个实例（递归）。</a:t>
            </a:r>
          </a:p>
          <a:p>
            <a:pPr lvl="1"/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/>
              <a:t>栈式分配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活动记录</a:t>
            </a:r>
            <a:r>
              <a:rPr lang="en-US" altLang="zh-CN" sz="2400"/>
              <a:t>(stack frame)</a:t>
            </a:r>
          </a:p>
          <a:p>
            <a:pPr lvl="1"/>
            <a:r>
              <a:rPr lang="zh-CN" altLang="en-US" sz="2200"/>
              <a:t>一个过程调用在生命期内所需要的信息被称为活动记录；</a:t>
            </a:r>
          </a:p>
          <a:p>
            <a:pPr lvl="1"/>
            <a:r>
              <a:rPr lang="zh-CN" altLang="en-US" sz="2200"/>
              <a:t>活动记录中可能包含的信息：</a:t>
            </a:r>
          </a:p>
          <a:p>
            <a:pPr lvl="2"/>
            <a:r>
              <a:rPr lang="zh-CN" altLang="en-US" sz="2000"/>
              <a:t>临时变量；</a:t>
            </a:r>
          </a:p>
          <a:p>
            <a:pPr lvl="2"/>
            <a:r>
              <a:rPr lang="zh-CN" altLang="en-US" sz="2000"/>
              <a:t>局部变量；</a:t>
            </a:r>
          </a:p>
          <a:p>
            <a:pPr lvl="2"/>
            <a:r>
              <a:rPr lang="zh-CN" altLang="en-US" sz="2000"/>
              <a:t>保存的机器状态，例如返回地址；</a:t>
            </a:r>
          </a:p>
          <a:p>
            <a:pPr lvl="2"/>
            <a:r>
              <a:rPr lang="zh-CN" altLang="en-US" sz="2000"/>
              <a:t>访问链；</a:t>
            </a:r>
          </a:p>
          <a:p>
            <a:pPr lvl="2"/>
            <a:r>
              <a:rPr lang="zh-CN" altLang="en-US" sz="2000"/>
              <a:t>控制链；</a:t>
            </a:r>
          </a:p>
          <a:p>
            <a:pPr lvl="2"/>
            <a:r>
              <a:rPr lang="zh-CN" altLang="en-US" sz="2000"/>
              <a:t>返回值；</a:t>
            </a:r>
          </a:p>
          <a:p>
            <a:pPr lvl="2"/>
            <a:r>
              <a:rPr lang="zh-CN" altLang="en-US" sz="2000"/>
              <a:t>实参。</a:t>
            </a:r>
          </a:p>
          <a:p>
            <a:pPr lvl="1"/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/>
              <a:t>栈式分配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0325"/>
            <a:ext cx="8329613" cy="5135563"/>
          </a:xfrm>
        </p:spPr>
        <p:txBody>
          <a:bodyPr/>
          <a:lstStyle/>
          <a:p>
            <a:pPr marL="0" indent="0"/>
            <a:r>
              <a:rPr lang="zh-CN" altLang="en-US" sz="2400"/>
              <a:t>过程的调用</a:t>
            </a:r>
            <a:r>
              <a:rPr lang="en-US" altLang="zh-CN" sz="2400"/>
              <a:t>/</a:t>
            </a:r>
            <a:r>
              <a:rPr lang="zh-CN" altLang="en-US" sz="2400"/>
              <a:t>返回代码序列</a:t>
            </a:r>
          </a:p>
          <a:p>
            <a:pPr lvl="1"/>
            <a:r>
              <a:rPr lang="zh-CN" altLang="en-US" sz="2200"/>
              <a:t>调用代码序列</a:t>
            </a:r>
            <a:r>
              <a:rPr lang="en-US" altLang="zh-CN" sz="2200"/>
              <a:t>(calling sequence)</a:t>
            </a:r>
            <a:r>
              <a:rPr lang="zh-CN" altLang="en-US" sz="2200"/>
              <a:t>为活动记录在栈中分配内存；</a:t>
            </a:r>
          </a:p>
          <a:p>
            <a:pPr lvl="1"/>
            <a:r>
              <a:rPr lang="zh-CN" altLang="en-US" sz="2200"/>
              <a:t>返回代码序列</a:t>
            </a:r>
            <a:r>
              <a:rPr lang="en-US" altLang="zh-CN" sz="2200"/>
              <a:t>(return sequence)</a:t>
            </a:r>
            <a:r>
              <a:rPr lang="zh-CN" altLang="en-US" sz="2200"/>
              <a:t>销毁活动记录，恢复机器状态，使得调用者能在调用结束后继续运行；</a:t>
            </a:r>
          </a:p>
          <a:p>
            <a:pPr lvl="1"/>
            <a:r>
              <a:rPr lang="zh-CN" altLang="en-US" sz="2200"/>
              <a:t>设计原则：</a:t>
            </a:r>
          </a:p>
          <a:p>
            <a:pPr lvl="2"/>
            <a:r>
              <a:rPr lang="zh-CN" altLang="en-US" sz="2000"/>
              <a:t>参数放在活动记录的开始位置；</a:t>
            </a:r>
          </a:p>
          <a:p>
            <a:pPr lvl="2"/>
            <a:r>
              <a:rPr lang="zh-CN" altLang="en-US" sz="2000"/>
              <a:t>固定长度的数据放在活动记录的中间位置；</a:t>
            </a:r>
          </a:p>
          <a:p>
            <a:pPr lvl="2"/>
            <a:r>
              <a:rPr lang="zh-CN" altLang="en-US" sz="2000"/>
              <a:t>在调用早期不知道大小的数据放在活动记录的尾部；</a:t>
            </a:r>
          </a:p>
          <a:p>
            <a:pPr lvl="2"/>
            <a:r>
              <a:rPr lang="zh-CN" altLang="en-US" sz="2000"/>
              <a:t>小心控制栈顶指针的位置。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6365</TotalTime>
  <Words>1789</Words>
  <Application>Microsoft Office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Lucida Console</vt:lpstr>
      <vt:lpstr>Wingdings</vt:lpstr>
      <vt:lpstr>默认设计模板</vt:lpstr>
      <vt:lpstr>Visio</vt:lpstr>
      <vt:lpstr>编译原理</vt:lpstr>
      <vt:lpstr>7.1 概述</vt:lpstr>
      <vt:lpstr>7.1 概述</vt:lpstr>
      <vt:lpstr>7.2 存储组织</vt:lpstr>
      <vt:lpstr>7.2 存储组织</vt:lpstr>
      <vt:lpstr>7.2 存储组织</vt:lpstr>
      <vt:lpstr>7.3 栈式分配</vt:lpstr>
      <vt:lpstr>7.3 栈式分配</vt:lpstr>
      <vt:lpstr>7.3 栈式分配</vt:lpstr>
      <vt:lpstr>7.3 栈式分配</vt:lpstr>
      <vt:lpstr>7.4 堆管理</vt:lpstr>
      <vt:lpstr>7.4 堆管理</vt:lpstr>
      <vt:lpstr>7.4 堆管理</vt:lpstr>
      <vt:lpstr>7.4 堆管理</vt:lpstr>
      <vt:lpstr>7.5 垃圾回收</vt:lpstr>
      <vt:lpstr>7.6 内存使用规范</vt:lpstr>
      <vt:lpstr>7.6 内存使用规范</vt:lpstr>
      <vt:lpstr>7.6 内存使用规范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Title</dc:creator>
  <cp:lastModifiedBy>No Title</cp:lastModifiedBy>
  <cp:revision>115</cp:revision>
  <cp:lastPrinted>1601-01-01T00:00:00Z</cp:lastPrinted>
  <dcterms:created xsi:type="dcterms:W3CDTF">1601-01-01T00:00:00Z</dcterms:created>
  <dcterms:modified xsi:type="dcterms:W3CDTF">2017-12-20T15:46:52Z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