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56" r:id="rId2"/>
    <p:sldId id="272"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3" r:id="rId19"/>
    <p:sldId id="274" r:id="rId20"/>
    <p:sldId id="275" r:id="rId21"/>
    <p:sldId id="276" r:id="rId22"/>
    <p:sldId id="277" r:id="rId23"/>
    <p:sldId id="278" r:id="rId24"/>
    <p:sldId id="279" r:id="rId25"/>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00"/>
    <a:srgbClr val="FF9933"/>
    <a:srgbClr val="F5F5F5"/>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1173" y="45"/>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0" d="100"/>
          <a:sy n="60" d="100"/>
        </p:scale>
        <p:origin x="-1146" y="-96"/>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9219"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9220"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9221"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2C022167-DD30-4969-B03B-CC728C491079}" type="slidenum">
              <a:rPr lang="en-US" altLang="zh-CN"/>
              <a:pPr/>
              <a:t>‹#›</a:t>
            </a:fld>
            <a:endParaRPr lang="en-US" altLang="zh-CN"/>
          </a:p>
        </p:txBody>
      </p:sp>
    </p:spTree>
    <p:extLst>
      <p:ext uri="{BB962C8B-B14F-4D97-AF65-F5344CB8AC3E}">
        <p14:creationId xmlns:p14="http://schemas.microsoft.com/office/powerpoint/2010/main" val="32471979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1126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112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26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127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1127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1E3E55EF-521F-4BFE-9554-C80D012518E6}" type="slidenum">
              <a:rPr lang="en-US" altLang="zh-CN"/>
              <a:pPr/>
              <a:t>‹#›</a:t>
            </a:fld>
            <a:endParaRPr lang="en-US" altLang="zh-CN"/>
          </a:p>
        </p:txBody>
      </p:sp>
    </p:spTree>
    <p:extLst>
      <p:ext uri="{BB962C8B-B14F-4D97-AF65-F5344CB8AC3E}">
        <p14:creationId xmlns:p14="http://schemas.microsoft.com/office/powerpoint/2010/main" val="5639164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4A24D8EA-3970-4042-AECE-C923D8379E19}" type="slidenum">
              <a:rPr lang="en-US" altLang="zh-CN"/>
              <a:pPr/>
              <a:t>‹#›</a:t>
            </a:fld>
            <a:endParaRPr lang="en-US" altLang="zh-CN"/>
          </a:p>
        </p:txBody>
      </p:sp>
    </p:spTree>
    <p:extLst>
      <p:ext uri="{BB962C8B-B14F-4D97-AF65-F5344CB8AC3E}">
        <p14:creationId xmlns:p14="http://schemas.microsoft.com/office/powerpoint/2010/main" val="2083133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789912C6-EA30-4E57-8641-E90F31083CA9}" type="slidenum">
              <a:rPr lang="en-US" altLang="zh-CN"/>
              <a:pPr/>
              <a:t>‹#›</a:t>
            </a:fld>
            <a:endParaRPr lang="en-US" altLang="zh-CN"/>
          </a:p>
        </p:txBody>
      </p:sp>
    </p:spTree>
    <p:extLst>
      <p:ext uri="{BB962C8B-B14F-4D97-AF65-F5344CB8AC3E}">
        <p14:creationId xmlns:p14="http://schemas.microsoft.com/office/powerpoint/2010/main" val="1144176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668963"/>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457200"/>
            <a:ext cx="6019800" cy="56689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F420AB64-FFBB-4C59-B49A-B46046D3A227}" type="slidenum">
              <a:rPr lang="en-US" altLang="zh-CN"/>
              <a:pPr/>
              <a:t>‹#›</a:t>
            </a:fld>
            <a:endParaRPr lang="en-US" altLang="zh-CN"/>
          </a:p>
        </p:txBody>
      </p:sp>
    </p:spTree>
    <p:extLst>
      <p:ext uri="{BB962C8B-B14F-4D97-AF65-F5344CB8AC3E}">
        <p14:creationId xmlns:p14="http://schemas.microsoft.com/office/powerpoint/2010/main" val="981728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DE0FFDE6-6E84-41B4-9C76-39507F75396C}" type="slidenum">
              <a:rPr lang="en-US" altLang="zh-CN"/>
              <a:pPr/>
              <a:t>‹#›</a:t>
            </a:fld>
            <a:endParaRPr lang="en-US" altLang="zh-CN"/>
          </a:p>
        </p:txBody>
      </p:sp>
    </p:spTree>
    <p:extLst>
      <p:ext uri="{BB962C8B-B14F-4D97-AF65-F5344CB8AC3E}">
        <p14:creationId xmlns:p14="http://schemas.microsoft.com/office/powerpoint/2010/main" val="2474153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1261BBB8-3691-4CA7-BDBE-25B0151035B5}" type="slidenum">
              <a:rPr lang="en-US" altLang="zh-CN"/>
              <a:pPr/>
              <a:t>‹#›</a:t>
            </a:fld>
            <a:endParaRPr lang="en-US" altLang="zh-CN"/>
          </a:p>
        </p:txBody>
      </p:sp>
    </p:spTree>
    <p:extLst>
      <p:ext uri="{BB962C8B-B14F-4D97-AF65-F5344CB8AC3E}">
        <p14:creationId xmlns:p14="http://schemas.microsoft.com/office/powerpoint/2010/main" val="2435178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lvl1pPr>
              <a:defRPr/>
            </a:lvl1pPr>
          </a:lstStyle>
          <a:p>
            <a:endParaRPr lang="en-US" altLang="zh-CN"/>
          </a:p>
        </p:txBody>
      </p:sp>
      <p:sp>
        <p:nvSpPr>
          <p:cNvPr id="6" name="Footer Placeholder 5"/>
          <p:cNvSpPr>
            <a:spLocks noGrp="1"/>
          </p:cNvSpPr>
          <p:nvPr>
            <p:ph type="ftr" sz="quarter" idx="11"/>
          </p:nvPr>
        </p:nvSpPr>
        <p:spPr/>
        <p:txBody>
          <a:bodyPr/>
          <a:lstStyle>
            <a:lvl1pPr>
              <a:defRPr/>
            </a:lvl1pPr>
          </a:lstStyle>
          <a:p>
            <a:endParaRPr lang="en-US" altLang="zh-CN"/>
          </a:p>
        </p:txBody>
      </p:sp>
      <p:sp>
        <p:nvSpPr>
          <p:cNvPr id="7" name="Slide Number Placeholder 6"/>
          <p:cNvSpPr>
            <a:spLocks noGrp="1"/>
          </p:cNvSpPr>
          <p:nvPr>
            <p:ph type="sldNum" sz="quarter" idx="12"/>
          </p:nvPr>
        </p:nvSpPr>
        <p:spPr/>
        <p:txBody>
          <a:bodyPr/>
          <a:lstStyle>
            <a:lvl1pPr>
              <a:defRPr/>
            </a:lvl1pPr>
          </a:lstStyle>
          <a:p>
            <a:fld id="{FFE3B134-A45D-4AE4-8B2C-0903A93626B9}" type="slidenum">
              <a:rPr lang="en-US" altLang="zh-CN"/>
              <a:pPr/>
              <a:t>‹#›</a:t>
            </a:fld>
            <a:endParaRPr lang="en-US" altLang="zh-CN"/>
          </a:p>
        </p:txBody>
      </p:sp>
    </p:spTree>
    <p:extLst>
      <p:ext uri="{BB962C8B-B14F-4D97-AF65-F5344CB8AC3E}">
        <p14:creationId xmlns:p14="http://schemas.microsoft.com/office/powerpoint/2010/main" val="1421470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lvl1pPr>
              <a:defRPr/>
            </a:lvl1pPr>
          </a:lstStyle>
          <a:p>
            <a:endParaRPr lang="en-US" altLang="zh-CN"/>
          </a:p>
        </p:txBody>
      </p:sp>
      <p:sp>
        <p:nvSpPr>
          <p:cNvPr id="8" name="Footer Placeholder 7"/>
          <p:cNvSpPr>
            <a:spLocks noGrp="1"/>
          </p:cNvSpPr>
          <p:nvPr>
            <p:ph type="ftr" sz="quarter" idx="11"/>
          </p:nvPr>
        </p:nvSpPr>
        <p:spPr/>
        <p:txBody>
          <a:bodyPr/>
          <a:lstStyle>
            <a:lvl1pPr>
              <a:defRPr/>
            </a:lvl1pPr>
          </a:lstStyle>
          <a:p>
            <a:endParaRPr lang="en-US" altLang="zh-CN"/>
          </a:p>
        </p:txBody>
      </p:sp>
      <p:sp>
        <p:nvSpPr>
          <p:cNvPr id="9" name="Slide Number Placeholder 8"/>
          <p:cNvSpPr>
            <a:spLocks noGrp="1"/>
          </p:cNvSpPr>
          <p:nvPr>
            <p:ph type="sldNum" sz="quarter" idx="12"/>
          </p:nvPr>
        </p:nvSpPr>
        <p:spPr/>
        <p:txBody>
          <a:bodyPr/>
          <a:lstStyle>
            <a:lvl1pPr>
              <a:defRPr/>
            </a:lvl1pPr>
          </a:lstStyle>
          <a:p>
            <a:fld id="{45B64C11-329E-4627-A2A5-40D9BD4B9358}" type="slidenum">
              <a:rPr lang="en-US" altLang="zh-CN"/>
              <a:pPr/>
              <a:t>‹#›</a:t>
            </a:fld>
            <a:endParaRPr lang="en-US" altLang="zh-CN"/>
          </a:p>
        </p:txBody>
      </p:sp>
    </p:spTree>
    <p:extLst>
      <p:ext uri="{BB962C8B-B14F-4D97-AF65-F5344CB8AC3E}">
        <p14:creationId xmlns:p14="http://schemas.microsoft.com/office/powerpoint/2010/main" val="3371934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lvl1pPr>
              <a:defRPr/>
            </a:lvl1pPr>
          </a:lstStyle>
          <a:p>
            <a:endParaRPr lang="en-US" altLang="zh-CN"/>
          </a:p>
        </p:txBody>
      </p:sp>
      <p:sp>
        <p:nvSpPr>
          <p:cNvPr id="4" name="Footer Placeholder 3"/>
          <p:cNvSpPr>
            <a:spLocks noGrp="1"/>
          </p:cNvSpPr>
          <p:nvPr>
            <p:ph type="ftr" sz="quarter" idx="11"/>
          </p:nvPr>
        </p:nvSpPr>
        <p:spPr/>
        <p:txBody>
          <a:bodyPr/>
          <a:lstStyle>
            <a:lvl1pPr>
              <a:defRPr/>
            </a:lvl1pPr>
          </a:lstStyle>
          <a:p>
            <a:endParaRPr lang="en-US" altLang="zh-CN"/>
          </a:p>
        </p:txBody>
      </p:sp>
      <p:sp>
        <p:nvSpPr>
          <p:cNvPr id="5" name="Slide Number Placeholder 4"/>
          <p:cNvSpPr>
            <a:spLocks noGrp="1"/>
          </p:cNvSpPr>
          <p:nvPr>
            <p:ph type="sldNum" sz="quarter" idx="12"/>
          </p:nvPr>
        </p:nvSpPr>
        <p:spPr/>
        <p:txBody>
          <a:bodyPr/>
          <a:lstStyle>
            <a:lvl1pPr>
              <a:defRPr/>
            </a:lvl1pPr>
          </a:lstStyle>
          <a:p>
            <a:fld id="{2487AB64-3072-4753-8E82-0D0184A92D59}" type="slidenum">
              <a:rPr lang="en-US" altLang="zh-CN"/>
              <a:pPr/>
              <a:t>‹#›</a:t>
            </a:fld>
            <a:endParaRPr lang="en-US" altLang="zh-CN"/>
          </a:p>
        </p:txBody>
      </p:sp>
    </p:spTree>
    <p:extLst>
      <p:ext uri="{BB962C8B-B14F-4D97-AF65-F5344CB8AC3E}">
        <p14:creationId xmlns:p14="http://schemas.microsoft.com/office/powerpoint/2010/main" val="4202632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zh-CN"/>
          </a:p>
        </p:txBody>
      </p:sp>
      <p:sp>
        <p:nvSpPr>
          <p:cNvPr id="3" name="Footer Placeholder 2"/>
          <p:cNvSpPr>
            <a:spLocks noGrp="1"/>
          </p:cNvSpPr>
          <p:nvPr>
            <p:ph type="ftr" sz="quarter" idx="11"/>
          </p:nvPr>
        </p:nvSpPr>
        <p:spPr/>
        <p:txBody>
          <a:bodyPr/>
          <a:lstStyle>
            <a:lvl1pPr>
              <a:defRPr/>
            </a:lvl1pPr>
          </a:lstStyle>
          <a:p>
            <a:endParaRPr lang="en-US" altLang="zh-CN"/>
          </a:p>
        </p:txBody>
      </p:sp>
      <p:sp>
        <p:nvSpPr>
          <p:cNvPr id="4" name="Slide Number Placeholder 3"/>
          <p:cNvSpPr>
            <a:spLocks noGrp="1"/>
          </p:cNvSpPr>
          <p:nvPr>
            <p:ph type="sldNum" sz="quarter" idx="12"/>
          </p:nvPr>
        </p:nvSpPr>
        <p:spPr/>
        <p:txBody>
          <a:bodyPr/>
          <a:lstStyle>
            <a:lvl1pPr>
              <a:defRPr/>
            </a:lvl1pPr>
          </a:lstStyle>
          <a:p>
            <a:fld id="{FF08D54C-6C46-4B34-A943-4EF1B6BC55FB}" type="slidenum">
              <a:rPr lang="en-US" altLang="zh-CN"/>
              <a:pPr/>
              <a:t>‹#›</a:t>
            </a:fld>
            <a:endParaRPr lang="en-US" altLang="zh-CN"/>
          </a:p>
        </p:txBody>
      </p:sp>
    </p:spTree>
    <p:extLst>
      <p:ext uri="{BB962C8B-B14F-4D97-AF65-F5344CB8AC3E}">
        <p14:creationId xmlns:p14="http://schemas.microsoft.com/office/powerpoint/2010/main" val="499032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CN"/>
          </a:p>
        </p:txBody>
      </p:sp>
      <p:sp>
        <p:nvSpPr>
          <p:cNvPr id="6" name="Footer Placeholder 5"/>
          <p:cNvSpPr>
            <a:spLocks noGrp="1"/>
          </p:cNvSpPr>
          <p:nvPr>
            <p:ph type="ftr" sz="quarter" idx="11"/>
          </p:nvPr>
        </p:nvSpPr>
        <p:spPr/>
        <p:txBody>
          <a:bodyPr/>
          <a:lstStyle>
            <a:lvl1pPr>
              <a:defRPr/>
            </a:lvl1pPr>
          </a:lstStyle>
          <a:p>
            <a:endParaRPr lang="en-US" altLang="zh-CN"/>
          </a:p>
        </p:txBody>
      </p:sp>
      <p:sp>
        <p:nvSpPr>
          <p:cNvPr id="7" name="Slide Number Placeholder 6"/>
          <p:cNvSpPr>
            <a:spLocks noGrp="1"/>
          </p:cNvSpPr>
          <p:nvPr>
            <p:ph type="sldNum" sz="quarter" idx="12"/>
          </p:nvPr>
        </p:nvSpPr>
        <p:spPr/>
        <p:txBody>
          <a:bodyPr/>
          <a:lstStyle>
            <a:lvl1pPr>
              <a:defRPr/>
            </a:lvl1pPr>
          </a:lstStyle>
          <a:p>
            <a:fld id="{325E9205-8445-4364-AD53-01BEFC9F3B29}" type="slidenum">
              <a:rPr lang="en-US" altLang="zh-CN"/>
              <a:pPr/>
              <a:t>‹#›</a:t>
            </a:fld>
            <a:endParaRPr lang="en-US" altLang="zh-CN"/>
          </a:p>
        </p:txBody>
      </p:sp>
    </p:spTree>
    <p:extLst>
      <p:ext uri="{BB962C8B-B14F-4D97-AF65-F5344CB8AC3E}">
        <p14:creationId xmlns:p14="http://schemas.microsoft.com/office/powerpoint/2010/main" val="989573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CN"/>
          </a:p>
        </p:txBody>
      </p:sp>
      <p:sp>
        <p:nvSpPr>
          <p:cNvPr id="6" name="Footer Placeholder 5"/>
          <p:cNvSpPr>
            <a:spLocks noGrp="1"/>
          </p:cNvSpPr>
          <p:nvPr>
            <p:ph type="ftr" sz="quarter" idx="11"/>
          </p:nvPr>
        </p:nvSpPr>
        <p:spPr/>
        <p:txBody>
          <a:bodyPr/>
          <a:lstStyle>
            <a:lvl1pPr>
              <a:defRPr/>
            </a:lvl1pPr>
          </a:lstStyle>
          <a:p>
            <a:endParaRPr lang="en-US" altLang="zh-CN"/>
          </a:p>
        </p:txBody>
      </p:sp>
      <p:sp>
        <p:nvSpPr>
          <p:cNvPr id="7" name="Slide Number Placeholder 6"/>
          <p:cNvSpPr>
            <a:spLocks noGrp="1"/>
          </p:cNvSpPr>
          <p:nvPr>
            <p:ph type="sldNum" sz="quarter" idx="12"/>
          </p:nvPr>
        </p:nvSpPr>
        <p:spPr/>
        <p:txBody>
          <a:bodyPr/>
          <a:lstStyle>
            <a:lvl1pPr>
              <a:defRPr/>
            </a:lvl1pPr>
          </a:lstStyle>
          <a:p>
            <a:fld id="{BA580604-A961-4E2C-A1CB-11AB2635393C}" type="slidenum">
              <a:rPr lang="en-US" altLang="zh-CN"/>
              <a:pPr/>
              <a:t>‹#›</a:t>
            </a:fld>
            <a:endParaRPr lang="en-US" altLang="zh-CN"/>
          </a:p>
        </p:txBody>
      </p:sp>
    </p:spTree>
    <p:extLst>
      <p:ext uri="{BB962C8B-B14F-4D97-AF65-F5344CB8AC3E}">
        <p14:creationId xmlns:p14="http://schemas.microsoft.com/office/powerpoint/2010/main" val="494335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1" name="Picture 7"/>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026" name="Rectangle 2"/>
          <p:cNvSpPr>
            <a:spLocks noGrp="1" noChangeArrowheads="1"/>
          </p:cNvSpPr>
          <p:nvPr>
            <p:ph type="title"/>
          </p:nvPr>
        </p:nvSpPr>
        <p:spPr bwMode="auto">
          <a:xfrm>
            <a:off x="457200" y="457200"/>
            <a:ext cx="5715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9953CDF0-04F3-44FB-949E-AF4DE1FB61D2}"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spcBef>
          <a:spcPct val="0"/>
        </a:spcBef>
        <a:spcAft>
          <a:spcPct val="0"/>
        </a:spcAft>
        <a:defRPr sz="3200" b="1" kern="1200">
          <a:solidFill>
            <a:srgbClr val="CC0000"/>
          </a:solidFill>
          <a:latin typeface="+mj-lt"/>
          <a:ea typeface="+mj-ea"/>
          <a:cs typeface="+mj-cs"/>
        </a:defRPr>
      </a:lvl1pPr>
      <a:lvl2pPr algn="l" rtl="0" fontAlgn="base">
        <a:spcBef>
          <a:spcPct val="0"/>
        </a:spcBef>
        <a:spcAft>
          <a:spcPct val="0"/>
        </a:spcAft>
        <a:defRPr sz="3200" b="1">
          <a:solidFill>
            <a:srgbClr val="CC0000"/>
          </a:solidFill>
          <a:latin typeface="Arial" panose="020B0604020202020204" pitchFamily="34" charset="0"/>
          <a:ea typeface="宋体" panose="02010600030101010101" pitchFamily="2" charset="-122"/>
        </a:defRPr>
      </a:lvl2pPr>
      <a:lvl3pPr algn="l" rtl="0" fontAlgn="base">
        <a:spcBef>
          <a:spcPct val="0"/>
        </a:spcBef>
        <a:spcAft>
          <a:spcPct val="0"/>
        </a:spcAft>
        <a:defRPr sz="3200" b="1">
          <a:solidFill>
            <a:srgbClr val="CC0000"/>
          </a:solidFill>
          <a:latin typeface="Arial" panose="020B0604020202020204" pitchFamily="34" charset="0"/>
          <a:ea typeface="宋体" panose="02010600030101010101" pitchFamily="2" charset="-122"/>
        </a:defRPr>
      </a:lvl3pPr>
      <a:lvl4pPr algn="l" rtl="0" fontAlgn="base">
        <a:spcBef>
          <a:spcPct val="0"/>
        </a:spcBef>
        <a:spcAft>
          <a:spcPct val="0"/>
        </a:spcAft>
        <a:defRPr sz="3200" b="1">
          <a:solidFill>
            <a:srgbClr val="CC0000"/>
          </a:solidFill>
          <a:latin typeface="Arial" panose="020B0604020202020204" pitchFamily="34" charset="0"/>
          <a:ea typeface="宋体" panose="02010600030101010101" pitchFamily="2" charset="-122"/>
        </a:defRPr>
      </a:lvl4pPr>
      <a:lvl5pPr algn="l" rtl="0" fontAlgn="base">
        <a:spcBef>
          <a:spcPct val="0"/>
        </a:spcBef>
        <a:spcAft>
          <a:spcPct val="0"/>
        </a:spcAft>
        <a:defRPr sz="3200" b="1">
          <a:solidFill>
            <a:srgbClr val="CC0000"/>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3200" b="1">
          <a:solidFill>
            <a:srgbClr val="CC0000"/>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3200" b="1">
          <a:solidFill>
            <a:srgbClr val="CC0000"/>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3200" b="1">
          <a:solidFill>
            <a:srgbClr val="CC0000"/>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3200" b="1">
          <a:solidFill>
            <a:srgbClr val="CC0000"/>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Font typeface="Wingdings" panose="05000000000000000000" pitchFamily="2" charset="2"/>
        <a:buChar char="l"/>
        <a:defRPr sz="2800" kern="1200">
          <a:solidFill>
            <a:srgbClr val="CC0000"/>
          </a:solidFill>
          <a:latin typeface="+mn-lt"/>
          <a:ea typeface="+mn-ea"/>
          <a:cs typeface="+mn-cs"/>
        </a:defRPr>
      </a:lvl1pPr>
      <a:lvl2pPr marL="742950" indent="-285750" algn="l" rtl="0" fontAlgn="base">
        <a:spcBef>
          <a:spcPct val="20000"/>
        </a:spcBef>
        <a:spcAft>
          <a:spcPct val="0"/>
        </a:spcAft>
        <a:buChar char="–"/>
        <a:defRPr sz="26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ctrTitle"/>
          </p:nvPr>
        </p:nvSpPr>
        <p:spPr>
          <a:xfrm>
            <a:off x="685800" y="2130425"/>
            <a:ext cx="7772400" cy="1470025"/>
          </a:xfrm>
        </p:spPr>
        <p:txBody>
          <a:bodyPr anchor="ctr"/>
          <a:lstStyle/>
          <a:p>
            <a:r>
              <a:rPr lang="zh-CN" altLang="en-US" sz="4400" b="0" dirty="0" smtClean="0">
                <a:effectLst>
                  <a:outerShdw blurRad="38100" dist="38100" dir="2700000" algn="tl">
                    <a:srgbClr val="C0C0C0"/>
                  </a:outerShdw>
                </a:effectLst>
              </a:rPr>
              <a:t>第五章 </a:t>
            </a:r>
            <a:r>
              <a:rPr lang="zh-CN" altLang="en-US" sz="4400" b="0" dirty="0">
                <a:effectLst>
                  <a:outerShdw blurRad="38100" dist="38100" dir="2700000" algn="tl">
                    <a:srgbClr val="C0C0C0"/>
                  </a:outerShdw>
                </a:effectLst>
              </a:rPr>
              <a:t>语法制导的翻译方法</a:t>
            </a:r>
          </a:p>
        </p:txBody>
      </p:sp>
      <p:sp>
        <p:nvSpPr>
          <p:cNvPr id="67587" name="Rectangle 3"/>
          <p:cNvSpPr>
            <a:spLocks noGrp="1" noChangeArrowheads="1"/>
          </p:cNvSpPr>
          <p:nvPr>
            <p:ph type="subTitle" idx="1"/>
          </p:nvPr>
        </p:nvSpPr>
        <p:spPr>
          <a:xfrm>
            <a:off x="1371600" y="3886200"/>
            <a:ext cx="6400800" cy="685800"/>
          </a:xfrm>
        </p:spPr>
        <p:txBody>
          <a:bodyPr/>
          <a:lstStyle/>
          <a:p>
            <a:r>
              <a:rPr lang="zh-CN" altLang="en-US" sz="2800"/>
              <a:t>武汉大学计算机学院</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altLang="zh-CN" dirty="0" smtClean="0"/>
              <a:t>5.2 </a:t>
            </a:r>
            <a:r>
              <a:rPr lang="zh-CN" altLang="en-US" dirty="0"/>
              <a:t>语法制导的翻译方法</a:t>
            </a:r>
          </a:p>
        </p:txBody>
      </p:sp>
      <p:sp>
        <p:nvSpPr>
          <p:cNvPr id="75779" name="Rectangle 3"/>
          <p:cNvSpPr>
            <a:spLocks noGrp="1" noChangeArrowheads="1"/>
          </p:cNvSpPr>
          <p:nvPr>
            <p:ph type="body" idx="1"/>
          </p:nvPr>
        </p:nvSpPr>
        <p:spPr>
          <a:xfrm>
            <a:off x="457200" y="1600200"/>
            <a:ext cx="8359775" cy="4908550"/>
          </a:xfrm>
          <a:noFill/>
          <a:ln/>
        </p:spPr>
        <p:txBody>
          <a:bodyPr/>
          <a:lstStyle/>
          <a:p>
            <a:r>
              <a:rPr lang="zh-CN" altLang="en-US"/>
              <a:t>例</a:t>
            </a:r>
            <a:r>
              <a:rPr lang="en-US" altLang="zh-CN"/>
              <a:t>:</a:t>
            </a:r>
          </a:p>
          <a:p>
            <a:pPr lvl="1"/>
            <a:r>
              <a:rPr lang="en-US" altLang="zh-CN"/>
              <a:t>E → E’ + T	{ ss[nt].v := ss[top + 2].v + ss[top].v }</a:t>
            </a:r>
          </a:p>
          <a:p>
            <a:pPr lvl="1"/>
            <a:r>
              <a:rPr lang="en-US" altLang="zh-CN"/>
              <a:t>E → T		{ E.v := T.v }</a:t>
            </a:r>
          </a:p>
          <a:p>
            <a:pPr lvl="1"/>
            <a:r>
              <a:rPr lang="en-US" altLang="zh-CN"/>
              <a:t>T → T’ * F	{ T.v := T’.v * F.v }</a:t>
            </a:r>
          </a:p>
          <a:p>
            <a:pPr lvl="1"/>
            <a:r>
              <a:rPr lang="en-US" altLang="zh-CN"/>
              <a:t>T → F		{ T.v := F.v }</a:t>
            </a:r>
          </a:p>
          <a:p>
            <a:pPr lvl="1"/>
            <a:r>
              <a:rPr lang="en-US" altLang="zh-CN"/>
              <a:t>F → (E)	{ F.v := E.v }</a:t>
            </a:r>
          </a:p>
          <a:p>
            <a:pPr lvl="1"/>
            <a:r>
              <a:rPr lang="en-US" altLang="zh-CN"/>
              <a:t>F → num	{ F.v := num.v }</a:t>
            </a:r>
            <a:endParaRPr lang="el-GR" altLang="zh-C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altLang="zh-CN" dirty="0" smtClean="0"/>
              <a:t>5.2 </a:t>
            </a:r>
            <a:r>
              <a:rPr lang="zh-CN" altLang="en-US" dirty="0"/>
              <a:t>语法制导的翻译方法</a:t>
            </a:r>
          </a:p>
        </p:txBody>
      </p:sp>
      <p:sp>
        <p:nvSpPr>
          <p:cNvPr id="76803" name="Rectangle 3"/>
          <p:cNvSpPr>
            <a:spLocks noGrp="1" noChangeArrowheads="1"/>
          </p:cNvSpPr>
          <p:nvPr>
            <p:ph type="body" idx="1"/>
          </p:nvPr>
        </p:nvSpPr>
        <p:spPr>
          <a:xfrm>
            <a:off x="457200" y="1600200"/>
            <a:ext cx="8359775" cy="4908550"/>
          </a:xfrm>
          <a:noFill/>
          <a:ln/>
        </p:spPr>
        <p:txBody>
          <a:bodyPr/>
          <a:lstStyle/>
          <a:p>
            <a:r>
              <a:rPr lang="zh-CN" altLang="en-US"/>
              <a:t>自下而上语法制导翻译方法</a:t>
            </a:r>
          </a:p>
          <a:p>
            <a:pPr lvl="1"/>
            <a:r>
              <a:rPr lang="zh-CN" altLang="en-US"/>
              <a:t>使用一个同步的语义栈，保存语法分析的符号栈对应的语义值；</a:t>
            </a:r>
          </a:p>
          <a:p>
            <a:pPr lvl="1"/>
            <a:r>
              <a:rPr lang="zh-CN" altLang="en-US"/>
              <a:t>终结符的语义值由词法分析得到；</a:t>
            </a:r>
          </a:p>
          <a:p>
            <a:pPr lvl="1"/>
            <a:r>
              <a:rPr lang="zh-CN" altLang="en-US"/>
              <a:t>非终结符的语义值在进栈前必须求出；</a:t>
            </a:r>
          </a:p>
          <a:p>
            <a:pPr lvl="1"/>
            <a:r>
              <a:rPr lang="zh-CN" altLang="en-US"/>
              <a:t>每当使用一条产生式进行归约的时候，则调用对应的翻译子程序。</a:t>
            </a:r>
          </a:p>
          <a:p>
            <a:pPr lvl="1"/>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ltLang="zh-CN" dirty="0" smtClean="0"/>
              <a:t>5.2 </a:t>
            </a:r>
            <a:r>
              <a:rPr lang="zh-CN" altLang="en-US" dirty="0"/>
              <a:t>语法制导的翻译方法</a:t>
            </a:r>
          </a:p>
        </p:txBody>
      </p:sp>
      <p:sp>
        <p:nvSpPr>
          <p:cNvPr id="77827" name="Rectangle 3"/>
          <p:cNvSpPr>
            <a:spLocks noGrp="1" noChangeArrowheads="1"/>
          </p:cNvSpPr>
          <p:nvPr>
            <p:ph type="body" idx="1"/>
          </p:nvPr>
        </p:nvSpPr>
        <p:spPr>
          <a:xfrm>
            <a:off x="457200" y="1600200"/>
            <a:ext cx="8359775" cy="4908550"/>
          </a:xfrm>
          <a:noFill/>
          <a:ln/>
        </p:spPr>
        <p:txBody>
          <a:bodyPr/>
          <a:lstStyle/>
          <a:p>
            <a:r>
              <a:rPr lang="zh-CN" altLang="en-US"/>
              <a:t>自下而上的综合属性求解</a:t>
            </a:r>
          </a:p>
          <a:p>
            <a:pPr lvl="1"/>
            <a:r>
              <a:rPr lang="zh-CN" altLang="en-US"/>
              <a:t>由于综合属性的求解只依赖于子结点的语义值，而在自下而上的分析过程中，被归约符号的子结点全部在栈内，因此可以在语义栈中取出相应的语义值进行计算，从而求出综合属性。</a:t>
            </a:r>
          </a:p>
          <a:p>
            <a:pPr lvl="1"/>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altLang="zh-CN" dirty="0" smtClean="0"/>
              <a:t>5.2 </a:t>
            </a:r>
            <a:r>
              <a:rPr lang="zh-CN" altLang="en-US" dirty="0"/>
              <a:t>语法制导的翻译方法</a:t>
            </a:r>
          </a:p>
        </p:txBody>
      </p:sp>
      <p:sp>
        <p:nvSpPr>
          <p:cNvPr id="78851" name="Rectangle 3"/>
          <p:cNvSpPr>
            <a:spLocks noGrp="1" noChangeArrowheads="1"/>
          </p:cNvSpPr>
          <p:nvPr>
            <p:ph type="body" idx="1"/>
          </p:nvPr>
        </p:nvSpPr>
        <p:spPr>
          <a:xfrm>
            <a:off x="457200" y="1600200"/>
            <a:ext cx="8359775" cy="4908550"/>
          </a:xfrm>
          <a:noFill/>
          <a:ln/>
        </p:spPr>
        <p:txBody>
          <a:bodyPr/>
          <a:lstStyle/>
          <a:p>
            <a:r>
              <a:rPr lang="zh-CN" altLang="en-US" dirty="0"/>
              <a:t>自下而上的继承属性求解</a:t>
            </a:r>
          </a:p>
          <a:p>
            <a:pPr lvl="1"/>
            <a:r>
              <a:rPr lang="zh-CN" altLang="en-US" dirty="0"/>
              <a:t>由于继承属性的依赖项可能不在栈内，所以需要猜测依赖的属性在栈内的位置。</a:t>
            </a:r>
          </a:p>
          <a:p>
            <a:r>
              <a:rPr lang="zh-CN" altLang="en-US" dirty="0"/>
              <a:t>例：</a:t>
            </a:r>
          </a:p>
          <a:p>
            <a:pPr lvl="1"/>
            <a:r>
              <a:rPr lang="en-US" altLang="zh-CN" dirty="0"/>
              <a:t>D → TL		L.t := T.t</a:t>
            </a:r>
          </a:p>
          <a:p>
            <a:pPr lvl="1"/>
            <a:r>
              <a:rPr lang="en-US" altLang="zh-CN" dirty="0"/>
              <a:t>T → </a:t>
            </a:r>
            <a:r>
              <a:rPr lang="en-US" altLang="zh-CN" dirty="0" err="1"/>
              <a:t>int</a:t>
            </a:r>
            <a:r>
              <a:rPr lang="en-US" altLang="zh-CN" dirty="0"/>
              <a:t>			T.t := integer</a:t>
            </a:r>
          </a:p>
          <a:p>
            <a:pPr lvl="1"/>
            <a:r>
              <a:rPr lang="en-US" altLang="zh-CN" dirty="0"/>
              <a:t>L → L’, id		</a:t>
            </a:r>
            <a:r>
              <a:rPr lang="en-US" altLang="zh-CN" dirty="0" smtClean="0"/>
              <a:t>id.t := L.t</a:t>
            </a:r>
            <a:endParaRPr lang="en-US" altLang="zh-CN" dirty="0"/>
          </a:p>
          <a:p>
            <a:pPr lvl="1">
              <a:buFontTx/>
              <a:buNone/>
            </a:pPr>
            <a:r>
              <a:rPr lang="en-US" altLang="zh-CN" dirty="0"/>
              <a:t>					L’.t := L.t</a:t>
            </a:r>
          </a:p>
          <a:p>
            <a:pPr lvl="1"/>
            <a:r>
              <a:rPr lang="en-US" altLang="zh-CN" dirty="0"/>
              <a:t>L → id		</a:t>
            </a:r>
            <a:r>
              <a:rPr lang="en-US" altLang="zh-CN"/>
              <a:t>	</a:t>
            </a:r>
            <a:r>
              <a:rPr lang="en-US" altLang="zh-CN" smtClean="0"/>
              <a:t>id.t := L.t </a:t>
            </a:r>
            <a:endParaRPr lang="en-US" altLang="zh-CN" dirty="0"/>
          </a:p>
          <a:p>
            <a:pPr lvl="1"/>
            <a:endParaRPr lang="en-US" altLang="zh-C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zh-CN" dirty="0" smtClean="0"/>
              <a:t>5.2 </a:t>
            </a:r>
            <a:r>
              <a:rPr lang="zh-CN" altLang="en-US" dirty="0"/>
              <a:t>语法制导的翻译方法</a:t>
            </a:r>
          </a:p>
        </p:txBody>
      </p:sp>
      <p:sp>
        <p:nvSpPr>
          <p:cNvPr id="79875" name="Rectangle 3"/>
          <p:cNvSpPr>
            <a:spLocks noGrp="1" noChangeArrowheads="1"/>
          </p:cNvSpPr>
          <p:nvPr>
            <p:ph type="body" idx="1"/>
          </p:nvPr>
        </p:nvSpPr>
        <p:spPr>
          <a:xfrm>
            <a:off x="457200" y="1600200"/>
            <a:ext cx="8359775" cy="4908550"/>
          </a:xfrm>
          <a:noFill/>
          <a:ln/>
        </p:spPr>
        <p:txBody>
          <a:bodyPr/>
          <a:lstStyle/>
          <a:p>
            <a:r>
              <a:rPr lang="zh-CN" altLang="en-US"/>
              <a:t>自下而上的继承属性求解</a:t>
            </a:r>
          </a:p>
          <a:p>
            <a:pPr lvl="1"/>
            <a:r>
              <a:rPr lang="en-US" altLang="zh-CN"/>
              <a:t>D → TL		</a:t>
            </a:r>
          </a:p>
          <a:p>
            <a:pPr lvl="1"/>
            <a:r>
              <a:rPr lang="en-US" altLang="zh-CN"/>
              <a:t>T → int			{ $$.t := integer; }</a:t>
            </a:r>
          </a:p>
          <a:p>
            <a:pPr lvl="1"/>
            <a:r>
              <a:rPr lang="en-US" altLang="zh-CN"/>
              <a:t>L → L’, id		{ EnterSymbol( $3.text, $0.t ); }</a:t>
            </a:r>
          </a:p>
          <a:p>
            <a:pPr lvl="1"/>
            <a:r>
              <a:rPr lang="en-US" altLang="zh-CN"/>
              <a:t>L → id			{ EnterSymbol( $1.text, $0.t ); }</a:t>
            </a:r>
          </a:p>
          <a:p>
            <a:pPr lvl="1"/>
            <a:r>
              <a:rPr lang="zh-CN" altLang="en-US"/>
              <a:t>该翻译规程中，猜测依赖项在栈中的位置。</a:t>
            </a:r>
          </a:p>
          <a:p>
            <a:pPr lvl="1"/>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altLang="zh-CN" dirty="0" smtClean="0"/>
              <a:t>5.2 </a:t>
            </a:r>
            <a:r>
              <a:rPr lang="zh-CN" altLang="en-US" dirty="0"/>
              <a:t>语法制导的翻译方法</a:t>
            </a:r>
          </a:p>
        </p:txBody>
      </p:sp>
      <p:sp>
        <p:nvSpPr>
          <p:cNvPr id="80899" name="Rectangle 3"/>
          <p:cNvSpPr>
            <a:spLocks noGrp="1" noChangeArrowheads="1"/>
          </p:cNvSpPr>
          <p:nvPr>
            <p:ph type="body" idx="1"/>
          </p:nvPr>
        </p:nvSpPr>
        <p:spPr>
          <a:xfrm>
            <a:off x="457200" y="1600200"/>
            <a:ext cx="8359775" cy="4908550"/>
          </a:xfrm>
          <a:noFill/>
          <a:ln/>
        </p:spPr>
        <p:txBody>
          <a:bodyPr/>
          <a:lstStyle/>
          <a:p>
            <a:r>
              <a:rPr lang="zh-CN" altLang="en-US"/>
              <a:t>自下而上的继承属性求解</a:t>
            </a:r>
          </a:p>
          <a:p>
            <a:pPr lvl="1"/>
            <a:r>
              <a:rPr lang="zh-CN" altLang="en-US"/>
              <a:t>有的时候，根据文法无法猜测依赖项在栈中的位置，这时需要修改属性文法，使得依赖属性的位置能够被猜测到。</a:t>
            </a:r>
          </a:p>
          <a:p>
            <a:r>
              <a:rPr lang="zh-CN" altLang="en-US"/>
              <a:t>例：</a:t>
            </a:r>
          </a:p>
          <a:p>
            <a:pPr lvl="1"/>
            <a:r>
              <a:rPr lang="en-US" altLang="zh-CN"/>
              <a:t>S → aBC		C.i := B.s</a:t>
            </a:r>
          </a:p>
          <a:p>
            <a:pPr lvl="1"/>
            <a:r>
              <a:rPr lang="en-US" altLang="zh-CN"/>
              <a:t>S → aBAC		C.i := B.s</a:t>
            </a:r>
          </a:p>
          <a:p>
            <a:pPr lvl="1"/>
            <a:r>
              <a:rPr lang="en-US" altLang="zh-CN"/>
              <a:t>C → c			C.s := f( C.i )</a:t>
            </a:r>
          </a:p>
          <a:p>
            <a:pPr lvl="1"/>
            <a:r>
              <a:rPr lang="en-US" altLang="zh-CN"/>
              <a:t>C.i</a:t>
            </a:r>
            <a:r>
              <a:rPr lang="zh-CN" altLang="en-US"/>
              <a:t>所依赖的属性</a:t>
            </a:r>
            <a:r>
              <a:rPr lang="en-US" altLang="zh-CN"/>
              <a:t>B.s</a:t>
            </a:r>
            <a:r>
              <a:rPr lang="zh-CN" altLang="en-US"/>
              <a:t>无法在</a:t>
            </a:r>
            <a:r>
              <a:rPr lang="en-US" altLang="zh-CN"/>
              <a:t>c</a:t>
            </a:r>
            <a:r>
              <a:rPr lang="zh-CN" altLang="en-US"/>
              <a:t>归约到</a:t>
            </a:r>
            <a:r>
              <a:rPr lang="en-US" altLang="zh-CN"/>
              <a:t>C</a:t>
            </a:r>
            <a:r>
              <a:rPr lang="zh-CN" altLang="en-US"/>
              <a:t>时猜测，所以需要修改文法。</a:t>
            </a:r>
          </a:p>
          <a:p>
            <a:pPr lvl="1"/>
            <a:endParaRPr lang="zh-CN"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ltLang="zh-CN" dirty="0" smtClean="0"/>
              <a:t>5.2 </a:t>
            </a:r>
            <a:r>
              <a:rPr lang="zh-CN" altLang="en-US" dirty="0"/>
              <a:t>语法制导的翻译方法</a:t>
            </a:r>
          </a:p>
        </p:txBody>
      </p:sp>
      <p:sp>
        <p:nvSpPr>
          <p:cNvPr id="81923" name="Rectangle 3"/>
          <p:cNvSpPr>
            <a:spLocks noGrp="1" noChangeArrowheads="1"/>
          </p:cNvSpPr>
          <p:nvPr>
            <p:ph type="body" idx="1"/>
          </p:nvPr>
        </p:nvSpPr>
        <p:spPr>
          <a:xfrm>
            <a:off x="457200" y="1600200"/>
            <a:ext cx="8359775" cy="4908550"/>
          </a:xfrm>
          <a:noFill/>
          <a:ln/>
        </p:spPr>
        <p:txBody>
          <a:bodyPr/>
          <a:lstStyle/>
          <a:p>
            <a:r>
              <a:rPr lang="zh-CN" altLang="en-US"/>
              <a:t>自下而上的继承属性求解</a:t>
            </a:r>
          </a:p>
          <a:p>
            <a:pPr lvl="1"/>
            <a:r>
              <a:rPr lang="en-US" altLang="zh-CN"/>
              <a:t>S → aBC		C.i := B.s</a:t>
            </a:r>
          </a:p>
          <a:p>
            <a:pPr lvl="1"/>
            <a:r>
              <a:rPr lang="en-US" altLang="zh-CN"/>
              <a:t>S → aBAMC		C.i := M.s M.i := B.s</a:t>
            </a:r>
          </a:p>
          <a:p>
            <a:pPr lvl="1"/>
            <a:r>
              <a:rPr lang="en-US" altLang="zh-CN"/>
              <a:t>C → c			C.s := f( C.i )</a:t>
            </a:r>
          </a:p>
          <a:p>
            <a:pPr lvl="1"/>
            <a:r>
              <a:rPr lang="en-US" altLang="zh-CN"/>
              <a:t>M → </a:t>
            </a:r>
            <a:r>
              <a:rPr lang="el-GR" altLang="zh-CN">
                <a:cs typeface="Arial" panose="020B0604020202020204" pitchFamily="34" charset="0"/>
              </a:rPr>
              <a:t>ε</a:t>
            </a:r>
            <a:r>
              <a:rPr lang="en-US" altLang="zh-CN">
                <a:cs typeface="Arial" panose="020B0604020202020204" pitchFamily="34" charset="0"/>
              </a:rPr>
              <a:t>		M.s := M.i</a:t>
            </a:r>
          </a:p>
          <a:p>
            <a:pPr lvl="1"/>
            <a:r>
              <a:rPr lang="en-US" altLang="zh-CN">
                <a:cs typeface="Arial" panose="020B0604020202020204" pitchFamily="34" charset="0"/>
              </a:rPr>
              <a:t>M.i</a:t>
            </a:r>
            <a:r>
              <a:rPr lang="zh-CN" altLang="en-US">
                <a:cs typeface="Arial" panose="020B0604020202020204" pitchFamily="34" charset="0"/>
              </a:rPr>
              <a:t>与</a:t>
            </a:r>
            <a:r>
              <a:rPr lang="en-US" altLang="zh-CN">
                <a:cs typeface="Arial" panose="020B0604020202020204" pitchFamily="34" charset="0"/>
              </a:rPr>
              <a:t>C.i</a:t>
            </a:r>
            <a:r>
              <a:rPr lang="zh-CN" altLang="en-US">
                <a:cs typeface="Arial" panose="020B0604020202020204" pitchFamily="34" charset="0"/>
              </a:rPr>
              <a:t>都可以通过猜测的方式求出。</a:t>
            </a:r>
            <a:endParaRPr lang="zh-CN" altLang="el-GR">
              <a:cs typeface="Arial" panose="020B0604020202020204" pitchFamily="34" charset="0"/>
            </a:endParaRPr>
          </a:p>
          <a:p>
            <a:pPr lvl="1"/>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ltLang="zh-CN" dirty="0" smtClean="0"/>
              <a:t>5.2 </a:t>
            </a:r>
            <a:r>
              <a:rPr lang="zh-CN" altLang="en-US" dirty="0"/>
              <a:t>语法制导的翻译方法</a:t>
            </a:r>
          </a:p>
        </p:txBody>
      </p:sp>
      <p:sp>
        <p:nvSpPr>
          <p:cNvPr id="82947" name="Rectangle 3"/>
          <p:cNvSpPr>
            <a:spLocks noGrp="1" noChangeArrowheads="1"/>
          </p:cNvSpPr>
          <p:nvPr>
            <p:ph type="body" idx="1"/>
          </p:nvPr>
        </p:nvSpPr>
        <p:spPr>
          <a:xfrm>
            <a:off x="457200" y="1600200"/>
            <a:ext cx="8359775" cy="4908550"/>
          </a:xfrm>
          <a:noFill/>
          <a:ln/>
        </p:spPr>
        <p:txBody>
          <a:bodyPr/>
          <a:lstStyle/>
          <a:p>
            <a:r>
              <a:rPr lang="zh-CN" altLang="en-US"/>
              <a:t>自下而上的继承属性求解</a:t>
            </a:r>
          </a:p>
          <a:p>
            <a:pPr lvl="1"/>
            <a:r>
              <a:rPr lang="zh-CN" altLang="en-US"/>
              <a:t>有时可以将继承属性改为综合属性。</a:t>
            </a:r>
          </a:p>
          <a:p>
            <a:r>
              <a:rPr lang="zh-CN" altLang="en-US">
                <a:cs typeface="Arial" panose="020B0604020202020204" pitchFamily="34" charset="0"/>
              </a:rPr>
              <a:t>例：</a:t>
            </a:r>
          </a:p>
          <a:p>
            <a:pPr lvl="1"/>
            <a:r>
              <a:rPr lang="en-US" altLang="zh-CN">
                <a:cs typeface="Arial" panose="020B0604020202020204" pitchFamily="34" charset="0"/>
              </a:rPr>
              <a:t>D </a:t>
            </a:r>
            <a:r>
              <a:rPr lang="en-US" altLang="zh-CN"/>
              <a:t>→ L: T</a:t>
            </a:r>
          </a:p>
          <a:p>
            <a:pPr lvl="1"/>
            <a:r>
              <a:rPr lang="en-US" altLang="zh-CN"/>
              <a:t>T → integer | char</a:t>
            </a:r>
          </a:p>
          <a:p>
            <a:pPr lvl="1"/>
            <a:r>
              <a:rPr lang="en-US" altLang="zh-CN"/>
              <a:t>L → L, id | id</a:t>
            </a:r>
          </a:p>
          <a:p>
            <a:r>
              <a:rPr lang="zh-CN" altLang="en-US">
                <a:cs typeface="Arial" panose="020B0604020202020204" pitchFamily="34" charset="0"/>
              </a:rPr>
              <a:t>可以修改为：</a:t>
            </a:r>
          </a:p>
          <a:p>
            <a:pPr lvl="1"/>
            <a:r>
              <a:rPr lang="en-US" altLang="zh-CN">
                <a:cs typeface="Arial" panose="020B0604020202020204" pitchFamily="34" charset="0"/>
              </a:rPr>
              <a:t>D </a:t>
            </a:r>
            <a:r>
              <a:rPr lang="en-US" altLang="zh-CN"/>
              <a:t>→ id L</a:t>
            </a:r>
          </a:p>
          <a:p>
            <a:pPr lvl="1"/>
            <a:r>
              <a:rPr lang="en-US" altLang="zh-CN"/>
              <a:t>L → , id L | : T</a:t>
            </a:r>
          </a:p>
          <a:p>
            <a:pPr lvl="1"/>
            <a:r>
              <a:rPr lang="en-US" altLang="zh-CN"/>
              <a:t>T → integer | char</a:t>
            </a:r>
            <a:endParaRPr lang="el-GR" altLang="zh-CN">
              <a:cs typeface="Arial" panose="020B0604020202020204" pitchFamily="34" charset="0"/>
            </a:endParaRPr>
          </a:p>
          <a:p>
            <a:pPr lvl="1"/>
            <a:endParaRPr lang="en-US" altLang="zh-C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ltLang="zh-CN" dirty="0" smtClean="0"/>
              <a:t>5.3 </a:t>
            </a:r>
            <a:r>
              <a:rPr lang="zh-CN" altLang="en-US" dirty="0" smtClean="0"/>
              <a:t>递归下降的</a:t>
            </a:r>
            <a:r>
              <a:rPr lang="zh-CN" altLang="en-US" dirty="0"/>
              <a:t>翻译方法</a:t>
            </a:r>
          </a:p>
        </p:txBody>
      </p:sp>
      <p:sp>
        <p:nvSpPr>
          <p:cNvPr id="82947" name="Rectangle 3"/>
          <p:cNvSpPr>
            <a:spLocks noGrp="1" noChangeArrowheads="1"/>
          </p:cNvSpPr>
          <p:nvPr>
            <p:ph type="body" idx="1"/>
          </p:nvPr>
        </p:nvSpPr>
        <p:spPr>
          <a:xfrm>
            <a:off x="457200" y="1266529"/>
            <a:ext cx="8359775" cy="5242221"/>
          </a:xfrm>
          <a:noFill/>
          <a:ln/>
        </p:spPr>
        <p:txBody>
          <a:bodyPr/>
          <a:lstStyle/>
          <a:p>
            <a:r>
              <a:rPr lang="zh-CN" altLang="en-US" dirty="0" smtClean="0"/>
              <a:t>基于递归下降分析方法的语义求值</a:t>
            </a:r>
            <a:endParaRPr lang="en-US" altLang="zh-CN" dirty="0" smtClean="0"/>
          </a:p>
          <a:p>
            <a:pPr lvl="1"/>
            <a:r>
              <a:rPr lang="zh-CN" altLang="en-US" dirty="0"/>
              <a:t>函</a:t>
            </a:r>
            <a:r>
              <a:rPr lang="zh-CN" altLang="en-US" dirty="0" smtClean="0"/>
              <a:t>数</a:t>
            </a:r>
            <a:r>
              <a:rPr lang="en-US" altLang="zh-CN" dirty="0" smtClean="0"/>
              <a:t>A</a:t>
            </a:r>
            <a:r>
              <a:rPr lang="zh-CN" altLang="en-US" dirty="0" smtClean="0"/>
              <a:t>的参数是非终结符</a:t>
            </a:r>
            <a:r>
              <a:rPr lang="en-US" altLang="zh-CN" dirty="0" smtClean="0"/>
              <a:t>A</a:t>
            </a:r>
            <a:r>
              <a:rPr lang="zh-CN" altLang="en-US" dirty="0" smtClean="0"/>
              <a:t>的</a:t>
            </a:r>
            <a:r>
              <a:rPr lang="zh-CN" altLang="en-US" dirty="0"/>
              <a:t>继</a:t>
            </a:r>
            <a:r>
              <a:rPr lang="zh-CN" altLang="en-US" dirty="0" smtClean="0"/>
              <a:t>承属性</a:t>
            </a:r>
            <a:endParaRPr lang="en-US" altLang="zh-CN" dirty="0" smtClean="0"/>
          </a:p>
          <a:p>
            <a:pPr lvl="1"/>
            <a:r>
              <a:rPr lang="zh-CN" altLang="en-US" dirty="0"/>
              <a:t>函</a:t>
            </a:r>
            <a:r>
              <a:rPr lang="zh-CN" altLang="en-US" dirty="0" smtClean="0"/>
              <a:t>数</a:t>
            </a:r>
            <a:r>
              <a:rPr lang="en-US" altLang="zh-CN" dirty="0" smtClean="0"/>
              <a:t>A</a:t>
            </a:r>
            <a:r>
              <a:rPr lang="zh-CN" altLang="en-US" dirty="0" smtClean="0"/>
              <a:t>的返回值中包括</a:t>
            </a:r>
            <a:r>
              <a:rPr lang="en-US" altLang="zh-CN" dirty="0" smtClean="0"/>
              <a:t>A</a:t>
            </a:r>
            <a:r>
              <a:rPr lang="zh-CN" altLang="en-US" dirty="0" smtClean="0"/>
              <a:t>的综合属性</a:t>
            </a:r>
            <a:endParaRPr lang="en-US" altLang="zh-CN" dirty="0" smtClean="0"/>
          </a:p>
          <a:p>
            <a:pPr lvl="1"/>
            <a:r>
              <a:rPr lang="zh-CN" altLang="en-US" dirty="0" smtClean="0"/>
              <a:t>在函数</a:t>
            </a:r>
            <a:r>
              <a:rPr lang="en-US" altLang="zh-CN" dirty="0" smtClean="0"/>
              <a:t>A</a:t>
            </a:r>
            <a:r>
              <a:rPr lang="zh-CN" altLang="en-US" dirty="0" smtClean="0"/>
              <a:t>的处理过程中：</a:t>
            </a:r>
            <a:endParaRPr lang="en-US" altLang="zh-CN" dirty="0" smtClean="0"/>
          </a:p>
          <a:p>
            <a:pPr lvl="2"/>
            <a:r>
              <a:rPr lang="zh-CN" altLang="en-US" dirty="0"/>
              <a:t>决</a:t>
            </a:r>
            <a:r>
              <a:rPr lang="zh-CN" altLang="en-US" dirty="0" smtClean="0"/>
              <a:t>定采用哪条产生式进行推导</a:t>
            </a:r>
            <a:endParaRPr lang="en-US" altLang="zh-CN" dirty="0" smtClean="0"/>
          </a:p>
          <a:p>
            <a:pPr lvl="2"/>
            <a:r>
              <a:rPr lang="zh-CN" altLang="en-US" dirty="0" smtClean="0"/>
              <a:t>在局部变量中保存计算的中间结果</a:t>
            </a:r>
            <a:endParaRPr lang="en-US" altLang="zh-CN" dirty="0" smtClean="0"/>
          </a:p>
          <a:p>
            <a:pPr lvl="2"/>
            <a:r>
              <a:rPr lang="zh-CN" altLang="en-US" dirty="0" smtClean="0"/>
              <a:t>在采用产生式推导的时候，确保传递正确的参数</a:t>
            </a:r>
            <a:endParaRPr lang="en-US" altLang="zh-CN" dirty="0"/>
          </a:p>
        </p:txBody>
      </p:sp>
    </p:spTree>
    <p:extLst>
      <p:ext uri="{BB962C8B-B14F-4D97-AF65-F5344CB8AC3E}">
        <p14:creationId xmlns:p14="http://schemas.microsoft.com/office/powerpoint/2010/main" val="37586351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ltLang="zh-CN" dirty="0" smtClean="0"/>
              <a:t>5.3 </a:t>
            </a:r>
            <a:r>
              <a:rPr lang="zh-CN" altLang="en-US" dirty="0" smtClean="0"/>
              <a:t>递归下降的</a:t>
            </a:r>
            <a:r>
              <a:rPr lang="zh-CN" altLang="en-US" dirty="0"/>
              <a:t>翻译方法</a:t>
            </a:r>
          </a:p>
        </p:txBody>
      </p:sp>
      <mc:AlternateContent xmlns:mc="http://schemas.openxmlformats.org/markup-compatibility/2006">
        <mc:Choice xmlns:a14="http://schemas.microsoft.com/office/drawing/2010/main" Requires="a14">
          <p:sp>
            <p:nvSpPr>
              <p:cNvPr id="82947" name="Rectangle 3"/>
              <p:cNvSpPr>
                <a:spLocks noGrp="1" noChangeArrowheads="1"/>
              </p:cNvSpPr>
              <p:nvPr>
                <p:ph type="body" idx="1"/>
              </p:nvPr>
            </p:nvSpPr>
            <p:spPr>
              <a:xfrm>
                <a:off x="457200" y="1266529"/>
                <a:ext cx="8359775" cy="5242221"/>
              </a:xfrm>
              <a:noFill/>
              <a:ln/>
            </p:spPr>
            <p:txBody>
              <a:bodyPr/>
              <a:lstStyle/>
              <a:p>
                <a:r>
                  <a:rPr lang="zh-CN" altLang="en-US" dirty="0"/>
                  <a:t>例：</a:t>
                </a:r>
              </a:p>
              <a:p>
                <a:pPr lvl="1"/>
                <a:r>
                  <a:rPr lang="en-US" altLang="zh-CN" dirty="0"/>
                  <a:t>E → </a:t>
                </a:r>
                <a:r>
                  <a:rPr lang="en-US" altLang="zh-CN" dirty="0" smtClean="0"/>
                  <a:t>TE’, 		</a:t>
                </a:r>
                <a:r>
                  <a:rPr lang="en-US" altLang="zh-CN" dirty="0" err="1" smtClean="0"/>
                  <a:t>E.value</a:t>
                </a:r>
                <a:r>
                  <a:rPr lang="en-US" altLang="zh-CN" dirty="0" smtClean="0"/>
                  <a:t> </a:t>
                </a:r>
                <a:r>
                  <a:rPr lang="en-US" altLang="zh-CN" dirty="0"/>
                  <a:t>:= </a:t>
                </a:r>
                <a:r>
                  <a:rPr lang="en-US" altLang="zh-CN" dirty="0" err="1" smtClean="0"/>
                  <a:t>E’.value</a:t>
                </a:r>
                <a:r>
                  <a:rPr lang="en-US" altLang="zh-CN" dirty="0" smtClean="0"/>
                  <a:t> </a:t>
                </a:r>
                <a:r>
                  <a:rPr lang="en-US" altLang="zh-CN" dirty="0"/>
                  <a:t>+ </a:t>
                </a:r>
                <a:r>
                  <a:rPr lang="en-US" altLang="zh-CN" dirty="0" err="1" smtClean="0"/>
                  <a:t>T.value</a:t>
                </a:r>
                <a:endParaRPr lang="en-US" altLang="zh-CN" dirty="0" smtClean="0"/>
              </a:p>
              <a:p>
                <a:pPr lvl="1"/>
                <a:r>
                  <a:rPr lang="en-US" altLang="zh-CN" dirty="0" smtClean="0"/>
                  <a:t>E’ </a:t>
                </a:r>
                <a:r>
                  <a:rPr lang="en-US" altLang="zh-CN" dirty="0"/>
                  <a:t>→ </a:t>
                </a:r>
                <a:r>
                  <a:rPr lang="en-US" altLang="zh-CN" dirty="0" smtClean="0"/>
                  <a:t>+T</a:t>
                </a:r>
                <a14:m>
                  <m:oMath xmlns:m="http://schemas.openxmlformats.org/officeDocument/2006/math">
                    <m:r>
                      <a:rPr lang="en-US" altLang="zh-CN" i="1" dirty="0" smtClean="0">
                        <a:latin typeface="Cambria Math" panose="02040503050406030204" pitchFamily="18" charset="0"/>
                      </a:rPr>
                      <m:t>𝐸</m:t>
                    </m:r>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m:t>
                        </m:r>
                      </m:e>
                      <m:sub>
                        <m:r>
                          <a:rPr lang="en-US" altLang="zh-CN" i="1" dirty="0" smtClean="0">
                            <a:latin typeface="Cambria Math" panose="02040503050406030204" pitchFamily="18" charset="0"/>
                          </a:rPr>
                          <m:t>1</m:t>
                        </m:r>
                      </m:sub>
                    </m:sSub>
                  </m:oMath>
                </a14:m>
                <a:r>
                  <a:rPr lang="en-US" altLang="zh-CN" dirty="0" smtClean="0"/>
                  <a:t>, </a:t>
                </a:r>
                <a:r>
                  <a:rPr lang="en-US" altLang="zh-CN" dirty="0"/>
                  <a:t>		</a:t>
                </a:r>
                <a:r>
                  <a:rPr lang="en-US" altLang="zh-CN" dirty="0" err="1" smtClean="0"/>
                  <a:t>E’.value</a:t>
                </a:r>
                <a:r>
                  <a:rPr lang="en-US" altLang="zh-CN" dirty="0" smtClean="0"/>
                  <a:t> </a:t>
                </a:r>
                <a:r>
                  <a:rPr lang="en-US" altLang="zh-CN" dirty="0"/>
                  <a:t>:= </a:t>
                </a:r>
                <a:r>
                  <a:rPr lang="en-US" altLang="zh-CN" dirty="0" err="1" smtClean="0"/>
                  <a:t>T.value</a:t>
                </a:r>
                <a:r>
                  <a:rPr lang="en-US" altLang="zh-CN" dirty="0" smtClean="0"/>
                  <a:t> + </a:t>
                </a:r>
                <a14:m>
                  <m:oMath xmlns:m="http://schemas.openxmlformats.org/officeDocument/2006/math">
                    <m:r>
                      <a:rPr lang="en-US" altLang="zh-CN" i="1" dirty="0" smtClean="0">
                        <a:latin typeface="Cambria Math" panose="02040503050406030204" pitchFamily="18" charset="0"/>
                      </a:rPr>
                      <m:t>𝐸</m:t>
                    </m:r>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m:t>
                        </m:r>
                      </m:e>
                      <m:sub>
                        <m:r>
                          <a:rPr lang="en-US" altLang="zh-CN" i="1" dirty="0" smtClean="0">
                            <a:latin typeface="Cambria Math" panose="02040503050406030204" pitchFamily="18" charset="0"/>
                          </a:rPr>
                          <m:t>1</m:t>
                        </m:r>
                      </m:sub>
                    </m:sSub>
                  </m:oMath>
                </a14:m>
                <a:r>
                  <a:rPr lang="en-US" altLang="zh-CN" dirty="0" smtClean="0"/>
                  <a:t>.value</a:t>
                </a:r>
              </a:p>
              <a:p>
                <a:pPr lvl="1"/>
                <a:r>
                  <a:rPr lang="en-US" altLang="zh-CN" dirty="0" smtClean="0"/>
                  <a:t>E’ → </a:t>
                </a:r>
                <a14:m>
                  <m:oMath xmlns:m="http://schemas.openxmlformats.org/officeDocument/2006/math">
                    <m:r>
                      <a:rPr lang="en-US" altLang="zh-CN" i="1" dirty="0" smtClean="0">
                        <a:latin typeface="Cambria Math" panose="02040503050406030204" pitchFamily="18" charset="0"/>
                      </a:rPr>
                      <m:t>𝜖</m:t>
                    </m:r>
                  </m:oMath>
                </a14:m>
                <a:r>
                  <a:rPr lang="en-US" altLang="zh-CN" dirty="0" smtClean="0"/>
                  <a:t>, </a:t>
                </a:r>
                <a:r>
                  <a:rPr lang="en-US" altLang="zh-CN" dirty="0"/>
                  <a:t>		</a:t>
                </a:r>
                <a:r>
                  <a:rPr lang="en-US" altLang="zh-CN" dirty="0" err="1" smtClean="0"/>
                  <a:t>E’.value</a:t>
                </a:r>
                <a:r>
                  <a:rPr lang="en-US" altLang="zh-CN" dirty="0" smtClean="0"/>
                  <a:t> </a:t>
                </a:r>
                <a:r>
                  <a:rPr lang="en-US" altLang="zh-CN" dirty="0"/>
                  <a:t>:= </a:t>
                </a:r>
                <a:r>
                  <a:rPr lang="en-US" altLang="zh-CN" dirty="0" smtClean="0"/>
                  <a:t>0</a:t>
                </a:r>
                <a:endParaRPr lang="en-US" altLang="zh-CN" dirty="0"/>
              </a:p>
              <a:p>
                <a:pPr lvl="1"/>
                <a:r>
                  <a:rPr lang="en-US" altLang="zh-CN" dirty="0" smtClean="0"/>
                  <a:t>T </a:t>
                </a:r>
                <a:r>
                  <a:rPr lang="en-US" altLang="zh-CN" dirty="0"/>
                  <a:t>→ </a:t>
                </a:r>
                <a:r>
                  <a:rPr lang="en-US" altLang="zh-CN" dirty="0" smtClean="0"/>
                  <a:t>FT’,</a:t>
                </a:r>
                <a:r>
                  <a:rPr lang="en-US" altLang="zh-CN" dirty="0"/>
                  <a:t>	</a:t>
                </a:r>
                <a:r>
                  <a:rPr lang="en-US" altLang="zh-CN" dirty="0" smtClean="0"/>
                  <a:t>	</a:t>
                </a:r>
                <a:r>
                  <a:rPr lang="en-US" altLang="zh-CN" dirty="0" err="1" smtClean="0"/>
                  <a:t>T.value</a:t>
                </a:r>
                <a:r>
                  <a:rPr lang="en-US" altLang="zh-CN" dirty="0" smtClean="0"/>
                  <a:t> </a:t>
                </a:r>
                <a:r>
                  <a:rPr lang="en-US" altLang="zh-CN" dirty="0"/>
                  <a:t>:= </a:t>
                </a:r>
                <a:r>
                  <a:rPr lang="en-US" altLang="zh-CN" dirty="0" err="1" smtClean="0"/>
                  <a:t>F.value</a:t>
                </a:r>
                <a:r>
                  <a:rPr lang="en-US" altLang="zh-CN" smtClean="0"/>
                  <a:t> </a:t>
                </a:r>
                <a:r>
                  <a:rPr lang="en-US" altLang="zh-CN" smtClean="0"/>
                  <a:t>* </a:t>
                </a:r>
                <a:r>
                  <a:rPr lang="en-US" altLang="zh-CN" dirty="0" err="1" smtClean="0"/>
                  <a:t>T’.value</a:t>
                </a:r>
                <a:endParaRPr lang="en-US" altLang="zh-CN" dirty="0"/>
              </a:p>
              <a:p>
                <a:pPr lvl="1"/>
                <a:r>
                  <a:rPr lang="en-US" altLang="zh-CN" dirty="0" smtClean="0"/>
                  <a:t>T’ </a:t>
                </a:r>
                <a:r>
                  <a:rPr lang="en-US" altLang="zh-CN" dirty="0"/>
                  <a:t>→ </a:t>
                </a:r>
                <a:r>
                  <a:rPr lang="en-US" altLang="zh-CN" dirty="0" smtClean="0"/>
                  <a:t>*F</a:t>
                </a:r>
                <a14:m>
                  <m:oMath xmlns:m="http://schemas.openxmlformats.org/officeDocument/2006/math">
                    <m:r>
                      <a:rPr lang="en-US" altLang="zh-CN" i="1" dirty="0" smtClean="0">
                        <a:latin typeface="Cambria Math" panose="02040503050406030204" pitchFamily="18" charset="0"/>
                      </a:rPr>
                      <m:t>𝑇</m:t>
                    </m:r>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m:t>
                        </m:r>
                      </m:e>
                      <m:sub>
                        <m:r>
                          <a:rPr lang="en-US" altLang="zh-CN" i="1" dirty="0" smtClean="0">
                            <a:latin typeface="Cambria Math" panose="02040503050406030204" pitchFamily="18" charset="0"/>
                          </a:rPr>
                          <m:t>1</m:t>
                        </m:r>
                      </m:sub>
                    </m:sSub>
                  </m:oMath>
                </a14:m>
                <a:r>
                  <a:rPr lang="en-US" altLang="zh-CN" dirty="0" smtClean="0"/>
                  <a:t>, </a:t>
                </a:r>
                <a:r>
                  <a:rPr lang="en-US" altLang="zh-CN" dirty="0"/>
                  <a:t>		</a:t>
                </a:r>
                <a:r>
                  <a:rPr lang="en-US" altLang="zh-CN" dirty="0" err="1" smtClean="0"/>
                  <a:t>T’.value</a:t>
                </a:r>
                <a:r>
                  <a:rPr lang="en-US" altLang="zh-CN" dirty="0" smtClean="0"/>
                  <a:t> </a:t>
                </a:r>
                <a:r>
                  <a:rPr lang="en-US" altLang="zh-CN" dirty="0"/>
                  <a:t>:= </a:t>
                </a:r>
                <a:r>
                  <a:rPr lang="en-US" altLang="zh-CN" dirty="0" err="1" smtClean="0"/>
                  <a:t>F.value</a:t>
                </a:r>
                <a:r>
                  <a:rPr lang="en-US" altLang="zh-CN" dirty="0" smtClean="0"/>
                  <a:t> * </a:t>
                </a:r>
                <a14:m>
                  <m:oMath xmlns:m="http://schemas.openxmlformats.org/officeDocument/2006/math">
                    <m:r>
                      <a:rPr lang="en-US" altLang="zh-CN" i="1" dirty="0" smtClean="0">
                        <a:latin typeface="Cambria Math" panose="02040503050406030204" pitchFamily="18" charset="0"/>
                      </a:rPr>
                      <m:t>𝑇</m:t>
                    </m:r>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m:t>
                        </m:r>
                      </m:e>
                      <m:sub>
                        <m:r>
                          <a:rPr lang="en-US" altLang="zh-CN" i="1" dirty="0" smtClean="0">
                            <a:latin typeface="Cambria Math" panose="02040503050406030204" pitchFamily="18" charset="0"/>
                          </a:rPr>
                          <m:t>1</m:t>
                        </m:r>
                      </m:sub>
                    </m:sSub>
                  </m:oMath>
                </a14:m>
                <a:r>
                  <a:rPr lang="en-US" altLang="zh-CN" dirty="0" smtClean="0"/>
                  <a:t>.value</a:t>
                </a:r>
              </a:p>
              <a:p>
                <a:pPr lvl="1"/>
                <a:r>
                  <a:rPr lang="en-US" altLang="zh-CN" dirty="0" smtClean="0"/>
                  <a:t>T’ </a:t>
                </a:r>
                <a:r>
                  <a:rPr lang="en-US" altLang="zh-CN" dirty="0"/>
                  <a:t>→ </a:t>
                </a:r>
                <a14:m>
                  <m:oMath xmlns:m="http://schemas.openxmlformats.org/officeDocument/2006/math">
                    <m:r>
                      <a:rPr lang="en-US" altLang="zh-CN" i="1" dirty="0">
                        <a:latin typeface="Cambria Math" panose="02040503050406030204" pitchFamily="18" charset="0"/>
                      </a:rPr>
                      <m:t>𝜖</m:t>
                    </m:r>
                  </m:oMath>
                </a14:m>
                <a:r>
                  <a:rPr lang="en-US" altLang="zh-CN" dirty="0"/>
                  <a:t>, 		</a:t>
                </a:r>
                <a:r>
                  <a:rPr lang="en-US" altLang="zh-CN" dirty="0" err="1" smtClean="0"/>
                  <a:t>T’.</a:t>
                </a:r>
                <a:r>
                  <a:rPr lang="en-US" altLang="zh-CN" dirty="0" err="1"/>
                  <a:t>value</a:t>
                </a:r>
                <a:r>
                  <a:rPr lang="en-US" altLang="zh-CN" dirty="0"/>
                  <a:t> := </a:t>
                </a:r>
                <a:r>
                  <a:rPr lang="en-US" altLang="zh-CN" dirty="0" smtClean="0"/>
                  <a:t>1</a:t>
                </a:r>
                <a:endParaRPr lang="en-US" altLang="zh-CN" dirty="0"/>
              </a:p>
              <a:p>
                <a:pPr lvl="1"/>
                <a:r>
                  <a:rPr lang="en-US" altLang="zh-CN" dirty="0" smtClean="0"/>
                  <a:t>F </a:t>
                </a:r>
                <a:r>
                  <a:rPr lang="en-US" altLang="zh-CN" dirty="0"/>
                  <a:t>→ </a:t>
                </a:r>
                <a:r>
                  <a:rPr lang="en-US" altLang="zh-CN" dirty="0" err="1" smtClean="0"/>
                  <a:t>num</a:t>
                </a:r>
                <a:r>
                  <a:rPr lang="en-US" altLang="zh-CN" dirty="0" smtClean="0"/>
                  <a:t>, </a:t>
                </a:r>
                <a:r>
                  <a:rPr lang="en-US" altLang="zh-CN" dirty="0"/>
                  <a:t>		</a:t>
                </a:r>
                <a:r>
                  <a:rPr lang="en-US" altLang="zh-CN" dirty="0" err="1" smtClean="0"/>
                  <a:t>F.value</a:t>
                </a:r>
                <a:r>
                  <a:rPr lang="en-US" altLang="zh-CN" dirty="0" smtClean="0"/>
                  <a:t> </a:t>
                </a:r>
                <a:r>
                  <a:rPr lang="en-US" altLang="zh-CN" dirty="0"/>
                  <a:t>:= </a:t>
                </a:r>
                <a:r>
                  <a:rPr lang="en-US" altLang="zh-CN" dirty="0" err="1" smtClean="0"/>
                  <a:t>num.value</a:t>
                </a:r>
                <a:endParaRPr lang="en-US" altLang="zh-CN" dirty="0" smtClean="0"/>
              </a:p>
              <a:p>
                <a:pPr lvl="1"/>
                <a:r>
                  <a:rPr lang="en-US" altLang="zh-CN" dirty="0"/>
                  <a:t>F → </a:t>
                </a:r>
                <a:r>
                  <a:rPr lang="en-US" altLang="zh-CN" dirty="0" smtClean="0"/>
                  <a:t>(E), </a:t>
                </a:r>
                <a:r>
                  <a:rPr lang="en-US" altLang="zh-CN" dirty="0"/>
                  <a:t>		</a:t>
                </a:r>
                <a:r>
                  <a:rPr lang="en-US" altLang="zh-CN" dirty="0" err="1"/>
                  <a:t>F.value</a:t>
                </a:r>
                <a:r>
                  <a:rPr lang="en-US" altLang="zh-CN" dirty="0"/>
                  <a:t> := </a:t>
                </a:r>
                <a:r>
                  <a:rPr lang="en-US" altLang="zh-CN" dirty="0" err="1" smtClean="0"/>
                  <a:t>E.value</a:t>
                </a:r>
                <a:endParaRPr lang="en-US" altLang="zh-CN" dirty="0"/>
              </a:p>
              <a:p>
                <a:pPr lvl="1"/>
                <a:endParaRPr lang="en-US" altLang="zh-CN" dirty="0"/>
              </a:p>
            </p:txBody>
          </p:sp>
        </mc:Choice>
        <mc:Fallback>
          <p:sp>
            <p:nvSpPr>
              <p:cNvPr id="82947" name="Rectangle 3"/>
              <p:cNvSpPr>
                <a:spLocks noGrp="1" noRot="1" noChangeAspect="1" noMove="1" noResize="1" noEditPoints="1" noAdjustHandles="1" noChangeArrowheads="1" noChangeShapeType="1" noTextEdit="1"/>
              </p:cNvSpPr>
              <p:nvPr>
                <p:ph type="body" idx="1"/>
              </p:nvPr>
            </p:nvSpPr>
            <p:spPr>
              <a:xfrm>
                <a:off x="457200" y="1266529"/>
                <a:ext cx="8359775" cy="5242221"/>
              </a:xfrm>
              <a:blipFill rotWithShape="0">
                <a:blip r:embed="rId2"/>
                <a:stretch>
                  <a:fillRect l="-1240" t="-1628"/>
                </a:stretch>
              </a:blipFill>
              <a:ln/>
            </p:spPr>
            <p:txBody>
              <a:bodyPr/>
              <a:lstStyle/>
              <a:p>
                <a:r>
                  <a:rPr lang="en-US">
                    <a:noFill/>
                  </a:rPr>
                  <a:t> </a:t>
                </a:r>
              </a:p>
            </p:txBody>
          </p:sp>
        </mc:Fallback>
      </mc:AlternateContent>
    </p:spTree>
    <p:extLst>
      <p:ext uri="{BB962C8B-B14F-4D97-AF65-F5344CB8AC3E}">
        <p14:creationId xmlns:p14="http://schemas.microsoft.com/office/powerpoint/2010/main" val="23673795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altLang="zh-CN" dirty="0" smtClean="0"/>
              <a:t>5.1 </a:t>
            </a:r>
            <a:r>
              <a:rPr lang="zh-CN" altLang="en-US" dirty="0"/>
              <a:t>属性文</a:t>
            </a:r>
            <a:r>
              <a:rPr lang="zh-CN" altLang="en-US" dirty="0" smtClean="0"/>
              <a:t>法（语法制导定义）</a:t>
            </a:r>
            <a:endParaRPr lang="zh-CN" altLang="en-US" dirty="0"/>
          </a:p>
        </p:txBody>
      </p:sp>
      <p:sp>
        <p:nvSpPr>
          <p:cNvPr id="83971" name="Rectangle 3"/>
          <p:cNvSpPr>
            <a:spLocks noGrp="1" noChangeArrowheads="1"/>
          </p:cNvSpPr>
          <p:nvPr>
            <p:ph type="body" idx="1"/>
          </p:nvPr>
        </p:nvSpPr>
        <p:spPr>
          <a:xfrm>
            <a:off x="457200" y="1219200"/>
            <a:ext cx="8229600" cy="4906963"/>
          </a:xfrm>
          <a:noFill/>
          <a:ln/>
        </p:spPr>
        <p:txBody>
          <a:bodyPr/>
          <a:lstStyle/>
          <a:p>
            <a:r>
              <a:rPr lang="zh-CN" altLang="en-US" dirty="0"/>
              <a:t>程序设计语言的语义</a:t>
            </a:r>
          </a:p>
          <a:p>
            <a:pPr lvl="1"/>
            <a:r>
              <a:rPr lang="zh-CN" altLang="en-US" dirty="0"/>
              <a:t>要翻译一个程序设计语言，必须先读懂</a:t>
            </a:r>
            <a:r>
              <a:rPr lang="zh-CN" altLang="en-US" dirty="0" smtClean="0"/>
              <a:t>语义</a:t>
            </a:r>
            <a:r>
              <a:rPr lang="en-AU" altLang="zh-CN" dirty="0" smtClean="0"/>
              <a:t>(Semantics)</a:t>
            </a:r>
            <a:r>
              <a:rPr lang="zh-CN" altLang="en-US" dirty="0" smtClean="0"/>
              <a:t>。</a:t>
            </a:r>
            <a:endParaRPr lang="zh-CN" altLang="en-US" dirty="0"/>
          </a:p>
          <a:p>
            <a:pPr lvl="1"/>
            <a:r>
              <a:rPr lang="zh-CN" altLang="en-US" dirty="0"/>
              <a:t>程序设计语言的语义可以用操作语义、指称语义、公理语义、代数语义等方法表示。这些语义表示方法与语言的识别过程无关，不利于编译系统使用。</a:t>
            </a:r>
          </a:p>
          <a:p>
            <a:r>
              <a:rPr lang="zh-CN" altLang="en-US" dirty="0"/>
              <a:t>例：</a:t>
            </a:r>
          </a:p>
          <a:p>
            <a:pPr lvl="1"/>
            <a:r>
              <a:rPr lang="en-US" altLang="zh-CN" dirty="0"/>
              <a:t>1 + 2 * 3</a:t>
            </a:r>
            <a:r>
              <a:rPr lang="zh-CN" altLang="en-US" dirty="0"/>
              <a:t>的含义？</a:t>
            </a:r>
          </a:p>
          <a:p>
            <a:pPr lvl="1"/>
            <a:r>
              <a:rPr lang="en-US" altLang="zh-CN" dirty="0" err="1"/>
              <a:t>int</a:t>
            </a:r>
            <a:r>
              <a:rPr lang="en-US" altLang="zh-CN" dirty="0"/>
              <a:t> p, *q;</a:t>
            </a:r>
            <a:r>
              <a:rPr lang="zh-CN" altLang="en-US" dirty="0"/>
              <a:t>的含义？</a:t>
            </a:r>
          </a:p>
          <a:p>
            <a:pPr lvl="1"/>
            <a:r>
              <a:rPr lang="zh-CN" altLang="en-US" dirty="0"/>
              <a:t>*</a:t>
            </a:r>
            <a:r>
              <a:rPr lang="en-US" altLang="zh-CN" dirty="0"/>
              <a:t>q++ = p;</a:t>
            </a:r>
            <a:r>
              <a:rPr lang="zh-CN" altLang="en-US" dirty="0"/>
              <a:t>的含义？</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ltLang="zh-CN" dirty="0" smtClean="0"/>
              <a:t>5.3 </a:t>
            </a:r>
            <a:r>
              <a:rPr lang="zh-CN" altLang="en-US" dirty="0" smtClean="0"/>
              <a:t>递归下降的</a:t>
            </a:r>
            <a:r>
              <a:rPr lang="zh-CN" altLang="en-US" dirty="0"/>
              <a:t>翻译方法</a:t>
            </a:r>
          </a:p>
        </p:txBody>
      </p:sp>
      <p:sp>
        <p:nvSpPr>
          <p:cNvPr id="82947" name="Rectangle 3"/>
          <p:cNvSpPr>
            <a:spLocks noGrp="1" noChangeArrowheads="1"/>
          </p:cNvSpPr>
          <p:nvPr>
            <p:ph type="body" idx="1"/>
          </p:nvPr>
        </p:nvSpPr>
        <p:spPr>
          <a:xfrm>
            <a:off x="457200" y="1266529"/>
            <a:ext cx="8359775" cy="5242221"/>
          </a:xfrm>
          <a:noFill/>
          <a:ln/>
        </p:spPr>
        <p:txBody>
          <a:bodyPr/>
          <a:lstStyle/>
          <a:p>
            <a:r>
              <a:rPr lang="zh-CN" altLang="en-US" dirty="0"/>
              <a:t>例：</a:t>
            </a:r>
          </a:p>
          <a:p>
            <a:pPr marL="457200" lvl="1" indent="0">
              <a:buNone/>
            </a:pPr>
            <a:r>
              <a:rPr lang="en-US" altLang="zh-CN" sz="1400" dirty="0" err="1" smtClean="0">
                <a:latin typeface="Lucida Console" panose="020B0609040504020204" pitchFamily="49" charset="0"/>
              </a:rPr>
              <a:t>int</a:t>
            </a:r>
            <a:r>
              <a:rPr lang="en-US" altLang="zh-CN" sz="1400" dirty="0" smtClean="0">
                <a:latin typeface="Lucida Console" panose="020B0609040504020204" pitchFamily="49" charset="0"/>
              </a:rPr>
              <a:t> E() {</a:t>
            </a:r>
          </a:p>
          <a:p>
            <a:pPr marL="457200" lvl="1" indent="0">
              <a:buNone/>
            </a:pPr>
            <a:r>
              <a:rPr lang="en-US" altLang="zh-CN" sz="1400" dirty="0">
                <a:latin typeface="Lucida Console" panose="020B0609040504020204" pitchFamily="49" charset="0"/>
              </a:rPr>
              <a:t> </a:t>
            </a:r>
            <a:r>
              <a:rPr lang="en-US" altLang="zh-CN" sz="1400" dirty="0" smtClean="0">
                <a:latin typeface="Lucida Console" panose="020B0609040504020204" pitchFamily="49" charset="0"/>
              </a:rPr>
              <a:t> return T() + E1();</a:t>
            </a:r>
          </a:p>
          <a:p>
            <a:pPr marL="457200" lvl="1" indent="0">
              <a:buNone/>
            </a:pPr>
            <a:r>
              <a:rPr lang="en-US" altLang="zh-CN" sz="1400" dirty="0" smtClean="0">
                <a:latin typeface="Lucida Console" panose="020B0609040504020204" pitchFamily="49" charset="0"/>
              </a:rPr>
              <a:t>}</a:t>
            </a:r>
          </a:p>
          <a:p>
            <a:pPr marL="457200" lvl="1" indent="0">
              <a:buNone/>
            </a:pPr>
            <a:endParaRPr lang="en-US" altLang="zh-CN" sz="1400" dirty="0" smtClean="0">
              <a:latin typeface="Lucida Console" panose="020B0609040504020204" pitchFamily="49" charset="0"/>
            </a:endParaRPr>
          </a:p>
          <a:p>
            <a:pPr marL="457200" lvl="1" indent="0">
              <a:buNone/>
            </a:pPr>
            <a:r>
              <a:rPr lang="en-US" altLang="zh-CN" sz="1400" dirty="0" err="1" smtClean="0">
                <a:latin typeface="Lucida Console" panose="020B0609040504020204" pitchFamily="49" charset="0"/>
              </a:rPr>
              <a:t>int</a:t>
            </a:r>
            <a:r>
              <a:rPr lang="en-US" altLang="zh-CN" sz="1400" dirty="0" smtClean="0">
                <a:latin typeface="Lucida Console" panose="020B0609040504020204" pitchFamily="49" charset="0"/>
              </a:rPr>
              <a:t> E1() {</a:t>
            </a:r>
          </a:p>
          <a:p>
            <a:pPr marL="457200" lvl="1" indent="0">
              <a:buNone/>
            </a:pPr>
            <a:r>
              <a:rPr lang="en-US" altLang="zh-CN" sz="1400" dirty="0" smtClean="0">
                <a:latin typeface="Lucida Console" panose="020B0609040504020204" pitchFamily="49" charset="0"/>
              </a:rPr>
              <a:t>  if (token == ‘+’) {</a:t>
            </a:r>
          </a:p>
          <a:p>
            <a:pPr marL="457200" lvl="1" indent="0">
              <a:buNone/>
            </a:pPr>
            <a:r>
              <a:rPr lang="en-US" altLang="zh-CN" sz="1400" dirty="0">
                <a:latin typeface="Lucida Console" panose="020B0609040504020204" pitchFamily="49" charset="0"/>
              </a:rPr>
              <a:t> </a:t>
            </a:r>
            <a:r>
              <a:rPr lang="en-US" altLang="zh-CN" sz="1400" dirty="0" smtClean="0">
                <a:latin typeface="Lucida Console" panose="020B0609040504020204" pitchFamily="49" charset="0"/>
              </a:rPr>
              <a:t>   </a:t>
            </a:r>
            <a:r>
              <a:rPr lang="en-US" altLang="zh-CN" sz="1400" dirty="0" err="1" smtClean="0">
                <a:latin typeface="Lucida Console" panose="020B0609040504020204" pitchFamily="49" charset="0"/>
              </a:rPr>
              <a:t>ConsumeToken</a:t>
            </a:r>
            <a:r>
              <a:rPr lang="en-US" altLang="zh-CN" sz="1400" dirty="0" smtClean="0">
                <a:latin typeface="Lucida Console" panose="020B0609040504020204" pitchFamily="49" charset="0"/>
              </a:rPr>
              <a:t>();</a:t>
            </a:r>
          </a:p>
          <a:p>
            <a:pPr marL="457200" lvl="1" indent="0">
              <a:buNone/>
            </a:pPr>
            <a:r>
              <a:rPr lang="en-US" altLang="zh-CN" sz="1400" dirty="0" smtClean="0">
                <a:latin typeface="Lucida Console" panose="020B0609040504020204" pitchFamily="49" charset="0"/>
              </a:rPr>
              <a:t>    return T() + E1();</a:t>
            </a:r>
          </a:p>
          <a:p>
            <a:pPr marL="457200" lvl="1" indent="0">
              <a:buNone/>
            </a:pPr>
            <a:r>
              <a:rPr lang="en-US" altLang="zh-CN" sz="1400" dirty="0">
                <a:latin typeface="Lucida Console" panose="020B0609040504020204" pitchFamily="49" charset="0"/>
              </a:rPr>
              <a:t> </a:t>
            </a:r>
            <a:r>
              <a:rPr lang="en-US" altLang="zh-CN" sz="1400" dirty="0" smtClean="0">
                <a:latin typeface="Lucida Console" panose="020B0609040504020204" pitchFamily="49" charset="0"/>
              </a:rPr>
              <a:t> } else if (token == ‘$’ || token == ‘)’)</a:t>
            </a:r>
          </a:p>
          <a:p>
            <a:pPr marL="457200" lvl="1" indent="0">
              <a:buNone/>
            </a:pPr>
            <a:r>
              <a:rPr lang="en-US" altLang="zh-CN" sz="1400" dirty="0">
                <a:latin typeface="Lucida Console" panose="020B0609040504020204" pitchFamily="49" charset="0"/>
              </a:rPr>
              <a:t> </a:t>
            </a:r>
            <a:r>
              <a:rPr lang="en-US" altLang="zh-CN" sz="1400" dirty="0" smtClean="0">
                <a:latin typeface="Lucida Console" panose="020B0609040504020204" pitchFamily="49" charset="0"/>
              </a:rPr>
              <a:t>   return 0;</a:t>
            </a:r>
          </a:p>
          <a:p>
            <a:pPr marL="457200" lvl="1" indent="0">
              <a:buNone/>
            </a:pPr>
            <a:r>
              <a:rPr lang="en-US" altLang="zh-CN" sz="1400" dirty="0">
                <a:latin typeface="Lucida Console" panose="020B0609040504020204" pitchFamily="49" charset="0"/>
              </a:rPr>
              <a:t> </a:t>
            </a:r>
            <a:r>
              <a:rPr lang="en-US" altLang="zh-CN" sz="1400" dirty="0" smtClean="0">
                <a:latin typeface="Lucida Console" panose="020B0609040504020204" pitchFamily="49" charset="0"/>
              </a:rPr>
              <a:t> return ERROR();</a:t>
            </a:r>
          </a:p>
          <a:p>
            <a:pPr marL="457200" lvl="1" indent="0">
              <a:buNone/>
            </a:pPr>
            <a:r>
              <a:rPr lang="en-US" altLang="zh-CN" sz="1400" dirty="0" smtClean="0">
                <a:latin typeface="Lucida Console" panose="020B0609040504020204" pitchFamily="49" charset="0"/>
              </a:rPr>
              <a:t>}</a:t>
            </a:r>
          </a:p>
          <a:p>
            <a:pPr marL="457200" lvl="1" indent="0">
              <a:buNone/>
            </a:pPr>
            <a:endParaRPr lang="en-US" altLang="zh-CN" sz="1400" dirty="0">
              <a:latin typeface="Lucida Console" panose="020B0609040504020204" pitchFamily="49" charset="0"/>
            </a:endParaRPr>
          </a:p>
          <a:p>
            <a:pPr marL="457200" lvl="1" indent="0">
              <a:buNone/>
            </a:pPr>
            <a:r>
              <a:rPr lang="en-US" altLang="zh-CN" sz="1400" dirty="0" err="1" smtClean="0">
                <a:latin typeface="Lucida Console" panose="020B0609040504020204" pitchFamily="49" charset="0"/>
              </a:rPr>
              <a:t>int</a:t>
            </a:r>
            <a:r>
              <a:rPr lang="en-US" altLang="zh-CN" sz="1400" dirty="0" smtClean="0">
                <a:latin typeface="Lucida Console" panose="020B0609040504020204" pitchFamily="49" charset="0"/>
              </a:rPr>
              <a:t> T() {</a:t>
            </a:r>
          </a:p>
          <a:p>
            <a:pPr marL="457200" lvl="1" indent="0">
              <a:buNone/>
            </a:pPr>
            <a:r>
              <a:rPr lang="en-US" altLang="zh-CN" sz="1400" dirty="0">
                <a:latin typeface="Lucida Console" panose="020B0609040504020204" pitchFamily="49" charset="0"/>
              </a:rPr>
              <a:t> </a:t>
            </a:r>
            <a:r>
              <a:rPr lang="en-US" altLang="zh-CN" sz="1400" dirty="0" smtClean="0">
                <a:latin typeface="Lucida Console" panose="020B0609040504020204" pitchFamily="49" charset="0"/>
              </a:rPr>
              <a:t> return F() * T1();</a:t>
            </a:r>
          </a:p>
          <a:p>
            <a:pPr marL="457200" lvl="1" indent="0">
              <a:buNone/>
            </a:pPr>
            <a:r>
              <a:rPr lang="en-US" altLang="zh-CN" sz="1400" dirty="0" smtClean="0">
                <a:latin typeface="Lucida Console" panose="020B0609040504020204" pitchFamily="49" charset="0"/>
              </a:rPr>
              <a:t>}</a:t>
            </a:r>
          </a:p>
          <a:p>
            <a:pPr marL="457200" lvl="1" indent="0">
              <a:buNone/>
            </a:pPr>
            <a:endParaRPr lang="en-US" altLang="zh-CN" sz="1400" dirty="0">
              <a:latin typeface="Lucida Console" panose="020B0609040504020204" pitchFamily="49" charset="0"/>
            </a:endParaRPr>
          </a:p>
          <a:p>
            <a:pPr marL="457200" lvl="1" indent="0">
              <a:buNone/>
            </a:pPr>
            <a:r>
              <a:rPr lang="en-US" altLang="zh-CN" sz="1400" dirty="0" smtClean="0">
                <a:latin typeface="Lucida Console" panose="020B0609040504020204" pitchFamily="49" charset="0"/>
              </a:rPr>
              <a:t>……</a:t>
            </a:r>
          </a:p>
          <a:p>
            <a:pPr marL="457200" lvl="1" indent="0">
              <a:buNone/>
            </a:pPr>
            <a:endParaRPr lang="en-US" altLang="zh-CN" dirty="0"/>
          </a:p>
          <a:p>
            <a:pPr lvl="1"/>
            <a:endParaRPr lang="en-US" altLang="zh-CN" dirty="0"/>
          </a:p>
        </p:txBody>
      </p:sp>
    </p:spTree>
    <p:extLst>
      <p:ext uri="{BB962C8B-B14F-4D97-AF65-F5344CB8AC3E}">
        <p14:creationId xmlns:p14="http://schemas.microsoft.com/office/powerpoint/2010/main" val="30281373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ltLang="zh-CN" dirty="0" smtClean="0"/>
              <a:t>5.3 </a:t>
            </a:r>
            <a:r>
              <a:rPr lang="zh-CN" altLang="en-US" dirty="0" smtClean="0"/>
              <a:t>递归下降的</a:t>
            </a:r>
            <a:r>
              <a:rPr lang="zh-CN" altLang="en-US" dirty="0"/>
              <a:t>翻译方法</a:t>
            </a:r>
          </a:p>
        </p:txBody>
      </p:sp>
      <mc:AlternateContent xmlns:mc="http://schemas.openxmlformats.org/markup-compatibility/2006" xmlns:a14="http://schemas.microsoft.com/office/drawing/2010/main">
        <mc:Choice Requires="a14">
          <p:sp>
            <p:nvSpPr>
              <p:cNvPr id="82947" name="Rectangle 3"/>
              <p:cNvSpPr>
                <a:spLocks noGrp="1" noChangeArrowheads="1"/>
              </p:cNvSpPr>
              <p:nvPr>
                <p:ph type="body" idx="1"/>
              </p:nvPr>
            </p:nvSpPr>
            <p:spPr>
              <a:xfrm>
                <a:off x="457200" y="1266529"/>
                <a:ext cx="8359775" cy="5242221"/>
              </a:xfrm>
              <a:noFill/>
              <a:ln/>
            </p:spPr>
            <p:txBody>
              <a:bodyPr/>
              <a:lstStyle/>
              <a:p>
                <a:r>
                  <a:rPr lang="zh-CN" altLang="en-US" dirty="0" smtClean="0"/>
                  <a:t>递归下降的二义性文法翻译</a:t>
                </a:r>
                <a:endParaRPr lang="en-US" altLang="zh-CN" dirty="0" smtClean="0"/>
              </a:p>
              <a:p>
                <a:pPr lvl="1"/>
                <a:r>
                  <a:rPr lang="zh-CN" altLang="en-US" dirty="0"/>
                  <a:t>修</a:t>
                </a:r>
                <a:r>
                  <a:rPr lang="zh-CN" altLang="en-US" dirty="0" smtClean="0"/>
                  <a:t>改文法：</a:t>
                </a:r>
                <a:endParaRPr lang="en-US" altLang="zh-CN" dirty="0" smtClean="0"/>
              </a:p>
              <a:p>
                <a:pPr lvl="2"/>
                <a:r>
                  <a:rPr lang="en-US" altLang="zh-CN" dirty="0" err="1" smtClean="0"/>
                  <a:t>Exp</a:t>
                </a:r>
                <a:r>
                  <a:rPr lang="en-US" altLang="zh-CN" dirty="0" smtClean="0"/>
                  <a:t> → Primary </a:t>
                </a:r>
                <a:r>
                  <a:rPr lang="en-US" altLang="zh-CN" dirty="0" err="1" smtClean="0"/>
                  <a:t>BinRHS</a:t>
                </a:r>
                <a:endParaRPr lang="en-US" altLang="zh-CN" dirty="0" smtClean="0"/>
              </a:p>
              <a:p>
                <a:pPr lvl="2"/>
                <a:r>
                  <a:rPr lang="en-US" altLang="zh-CN" dirty="0" err="1" smtClean="0"/>
                  <a:t>BinRHS</a:t>
                </a:r>
                <a:r>
                  <a:rPr lang="en-US" altLang="zh-CN" dirty="0" smtClean="0"/>
                  <a:t> → + Primary </a:t>
                </a:r>
                <a:r>
                  <a:rPr lang="en-US" altLang="zh-CN" dirty="0" err="1" smtClean="0"/>
                  <a:t>BinRHS</a:t>
                </a:r>
                <a:endParaRPr lang="en-US" altLang="zh-CN" dirty="0"/>
              </a:p>
              <a:p>
                <a:pPr lvl="2"/>
                <a:r>
                  <a:rPr lang="en-US" altLang="zh-CN" dirty="0"/>
                  <a:t> </a:t>
                </a:r>
                <a:r>
                  <a:rPr lang="en-US" altLang="zh-CN" dirty="0" smtClean="0"/>
                  <a:t>                | * Primary </a:t>
                </a:r>
                <a:r>
                  <a:rPr lang="en-US" altLang="zh-CN" dirty="0" err="1" smtClean="0"/>
                  <a:t>BinRHS</a:t>
                </a:r>
                <a:endParaRPr lang="en-US" altLang="zh-CN" dirty="0" smtClean="0"/>
              </a:p>
              <a:p>
                <a:pPr lvl="2"/>
                <a:r>
                  <a:rPr lang="en-US" altLang="zh-CN" dirty="0"/>
                  <a:t> </a:t>
                </a:r>
                <a:r>
                  <a:rPr lang="en-US" altLang="zh-CN" dirty="0" smtClean="0"/>
                  <a:t>                | </a:t>
                </a:r>
                <a14:m>
                  <m:oMath xmlns:m="http://schemas.openxmlformats.org/officeDocument/2006/math">
                    <m:r>
                      <a:rPr lang="en-US" altLang="zh-CN" i="1" dirty="0" smtClean="0">
                        <a:latin typeface="Cambria Math" panose="02040503050406030204" pitchFamily="18" charset="0"/>
                      </a:rPr>
                      <m:t>𝜖</m:t>
                    </m:r>
                  </m:oMath>
                </a14:m>
                <a:r>
                  <a:rPr lang="en-US" altLang="zh-CN" dirty="0" smtClean="0"/>
                  <a:t> </a:t>
                </a:r>
              </a:p>
              <a:p>
                <a:pPr lvl="2"/>
                <a:r>
                  <a:rPr lang="en-US" altLang="zh-CN" dirty="0"/>
                  <a:t>Primary </a:t>
                </a:r>
                <a:r>
                  <a:rPr lang="en-US" altLang="zh-CN" dirty="0" smtClean="0"/>
                  <a:t>→ id | number | (</a:t>
                </a:r>
                <a:r>
                  <a:rPr lang="en-US" altLang="zh-CN" dirty="0" err="1" smtClean="0"/>
                  <a:t>Exp</a:t>
                </a:r>
                <a:r>
                  <a:rPr lang="en-US" altLang="zh-CN" dirty="0" smtClean="0"/>
                  <a:t>)</a:t>
                </a:r>
                <a:endParaRPr lang="en-US" altLang="zh-CN" dirty="0"/>
              </a:p>
              <a:p>
                <a:pPr lvl="1"/>
                <a:endParaRPr lang="en-US" altLang="zh-CN" dirty="0"/>
              </a:p>
            </p:txBody>
          </p:sp>
        </mc:Choice>
        <mc:Fallback xmlns="">
          <p:sp>
            <p:nvSpPr>
              <p:cNvPr id="82947" name="Rectangle 3"/>
              <p:cNvSpPr>
                <a:spLocks noGrp="1" noRot="1" noChangeAspect="1" noMove="1" noResize="1" noEditPoints="1" noAdjustHandles="1" noChangeArrowheads="1" noChangeShapeType="1" noTextEdit="1"/>
              </p:cNvSpPr>
              <p:nvPr>
                <p:ph type="body" idx="1"/>
              </p:nvPr>
            </p:nvSpPr>
            <p:spPr>
              <a:xfrm>
                <a:off x="457200" y="1266529"/>
                <a:ext cx="8359775" cy="5242221"/>
              </a:xfrm>
              <a:blipFill rotWithShape="0">
                <a:blip r:embed="rId2"/>
                <a:stretch>
                  <a:fillRect l="-1240" t="-1628"/>
                </a:stretch>
              </a:blipFill>
              <a:ln/>
            </p:spPr>
            <p:txBody>
              <a:bodyPr/>
              <a:lstStyle/>
              <a:p>
                <a:r>
                  <a:rPr lang="en-US">
                    <a:noFill/>
                  </a:rPr>
                  <a:t> </a:t>
                </a:r>
              </a:p>
            </p:txBody>
          </p:sp>
        </mc:Fallback>
      </mc:AlternateContent>
    </p:spTree>
    <p:extLst>
      <p:ext uri="{BB962C8B-B14F-4D97-AF65-F5344CB8AC3E}">
        <p14:creationId xmlns:p14="http://schemas.microsoft.com/office/powerpoint/2010/main" val="3134265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ltLang="zh-CN" dirty="0" smtClean="0"/>
              <a:t>5.3 </a:t>
            </a:r>
            <a:r>
              <a:rPr lang="zh-CN" altLang="en-US" dirty="0" smtClean="0"/>
              <a:t>递归下降的</a:t>
            </a:r>
            <a:r>
              <a:rPr lang="zh-CN" altLang="en-US" dirty="0"/>
              <a:t>翻译方法</a:t>
            </a:r>
          </a:p>
        </p:txBody>
      </p:sp>
      <p:sp>
        <p:nvSpPr>
          <p:cNvPr id="82947" name="Rectangle 3"/>
          <p:cNvSpPr>
            <a:spLocks noGrp="1" noChangeArrowheads="1"/>
          </p:cNvSpPr>
          <p:nvPr>
            <p:ph type="body" idx="1"/>
          </p:nvPr>
        </p:nvSpPr>
        <p:spPr>
          <a:xfrm>
            <a:off x="457200" y="1266530"/>
            <a:ext cx="8359775" cy="1050708"/>
          </a:xfrm>
          <a:noFill/>
          <a:ln/>
        </p:spPr>
        <p:txBody>
          <a:bodyPr/>
          <a:lstStyle/>
          <a:p>
            <a:r>
              <a:rPr lang="zh-CN" altLang="en-US" dirty="0" smtClean="0"/>
              <a:t>递归下降的二义性文法翻译</a:t>
            </a:r>
            <a:endParaRPr lang="en-US" altLang="zh-CN" dirty="0" smtClean="0"/>
          </a:p>
          <a:p>
            <a:pPr lvl="1"/>
            <a:r>
              <a:rPr lang="en-US" altLang="zh-CN" dirty="0" smtClean="0"/>
              <a:t>Expression</a:t>
            </a:r>
            <a:endParaRPr lang="en-US" altLang="zh-CN" dirty="0"/>
          </a:p>
          <a:p>
            <a:pPr lvl="1"/>
            <a:endParaRPr lang="en-US" altLang="zh-CN"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872" y="2317238"/>
            <a:ext cx="7277100" cy="3038475"/>
          </a:xfrm>
          <a:prstGeom prst="rect">
            <a:avLst/>
          </a:prstGeom>
        </p:spPr>
      </p:pic>
    </p:spTree>
    <p:extLst>
      <p:ext uri="{BB962C8B-B14F-4D97-AF65-F5344CB8AC3E}">
        <p14:creationId xmlns:p14="http://schemas.microsoft.com/office/powerpoint/2010/main" val="30634823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ltLang="zh-CN" dirty="0" smtClean="0"/>
              <a:t>5.3 </a:t>
            </a:r>
            <a:r>
              <a:rPr lang="zh-CN" altLang="en-US" dirty="0" smtClean="0"/>
              <a:t>递归下降的</a:t>
            </a:r>
            <a:r>
              <a:rPr lang="zh-CN" altLang="en-US" dirty="0"/>
              <a:t>翻译方法</a:t>
            </a:r>
          </a:p>
        </p:txBody>
      </p:sp>
      <p:sp>
        <p:nvSpPr>
          <p:cNvPr id="82947" name="Rectangle 3"/>
          <p:cNvSpPr>
            <a:spLocks noGrp="1" noChangeArrowheads="1"/>
          </p:cNvSpPr>
          <p:nvPr>
            <p:ph type="body" idx="1"/>
          </p:nvPr>
        </p:nvSpPr>
        <p:spPr>
          <a:xfrm>
            <a:off x="457200" y="1266530"/>
            <a:ext cx="8359775" cy="1050708"/>
          </a:xfrm>
          <a:noFill/>
          <a:ln/>
        </p:spPr>
        <p:txBody>
          <a:bodyPr/>
          <a:lstStyle/>
          <a:p>
            <a:r>
              <a:rPr lang="zh-CN" altLang="en-US" dirty="0" smtClean="0"/>
              <a:t>递归下降的二义性文法翻译</a:t>
            </a:r>
            <a:endParaRPr lang="en-US" altLang="zh-CN" dirty="0" smtClean="0"/>
          </a:p>
          <a:p>
            <a:pPr lvl="1"/>
            <a:r>
              <a:rPr lang="en-US" altLang="zh-CN" dirty="0" smtClean="0"/>
              <a:t>Primary Expression</a:t>
            </a:r>
            <a:endParaRPr lang="en-US" altLang="zh-CN" dirty="0"/>
          </a:p>
          <a:p>
            <a:pPr lvl="1"/>
            <a:endParaRPr lang="en-US" altLang="zh-CN" dirty="0"/>
          </a:p>
        </p:txBody>
      </p:sp>
      <p:pic>
        <p:nvPicPr>
          <p:cNvPr id="3" name="Picture 2"/>
          <p:cNvPicPr>
            <a:picLocks noChangeAspect="1"/>
          </p:cNvPicPr>
          <p:nvPr/>
        </p:nvPicPr>
        <p:blipFill>
          <a:blip r:embed="rId2"/>
          <a:stretch>
            <a:fillRect/>
          </a:stretch>
        </p:blipFill>
        <p:spPr>
          <a:xfrm>
            <a:off x="908023" y="2262371"/>
            <a:ext cx="7304537" cy="4234634"/>
          </a:xfrm>
          <a:prstGeom prst="rect">
            <a:avLst/>
          </a:prstGeom>
        </p:spPr>
      </p:pic>
    </p:spTree>
    <p:extLst>
      <p:ext uri="{BB962C8B-B14F-4D97-AF65-F5344CB8AC3E}">
        <p14:creationId xmlns:p14="http://schemas.microsoft.com/office/powerpoint/2010/main" val="37162388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ltLang="zh-CN" dirty="0" smtClean="0"/>
              <a:t>5.3 </a:t>
            </a:r>
            <a:r>
              <a:rPr lang="zh-CN" altLang="en-US" dirty="0" smtClean="0"/>
              <a:t>递归下降的</a:t>
            </a:r>
            <a:r>
              <a:rPr lang="zh-CN" altLang="en-US" dirty="0"/>
              <a:t>翻译方法</a:t>
            </a:r>
          </a:p>
        </p:txBody>
      </p:sp>
      <p:sp>
        <p:nvSpPr>
          <p:cNvPr id="82947" name="Rectangle 3"/>
          <p:cNvSpPr>
            <a:spLocks noGrp="1" noChangeArrowheads="1"/>
          </p:cNvSpPr>
          <p:nvPr>
            <p:ph type="body" idx="1"/>
          </p:nvPr>
        </p:nvSpPr>
        <p:spPr>
          <a:xfrm>
            <a:off x="457200" y="1266530"/>
            <a:ext cx="8359775" cy="1050708"/>
          </a:xfrm>
          <a:noFill/>
          <a:ln/>
        </p:spPr>
        <p:txBody>
          <a:bodyPr/>
          <a:lstStyle/>
          <a:p>
            <a:r>
              <a:rPr lang="zh-CN" altLang="en-US" dirty="0" smtClean="0"/>
              <a:t>递归下降的二义性文法翻译</a:t>
            </a:r>
            <a:endParaRPr lang="en-US" altLang="zh-CN" dirty="0" smtClean="0"/>
          </a:p>
          <a:p>
            <a:pPr lvl="1"/>
            <a:r>
              <a:rPr lang="en-US" altLang="zh-CN" dirty="0" err="1" smtClean="0"/>
              <a:t>BinaryOpRHS</a:t>
            </a:r>
            <a:endParaRPr lang="en-US" altLang="zh-CN" dirty="0"/>
          </a:p>
          <a:p>
            <a:pPr lvl="1"/>
            <a:endParaRPr lang="en-US" altLang="zh-CN"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4693" y="1757906"/>
            <a:ext cx="4634280" cy="4617336"/>
          </a:xfrm>
          <a:prstGeom prst="rect">
            <a:avLst/>
          </a:prstGeom>
        </p:spPr>
      </p:pic>
    </p:spTree>
    <p:extLst>
      <p:ext uri="{BB962C8B-B14F-4D97-AF65-F5344CB8AC3E}">
        <p14:creationId xmlns:p14="http://schemas.microsoft.com/office/powerpoint/2010/main" val="28039836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457199" y="457200"/>
            <a:ext cx="6403641" cy="762000"/>
          </a:xfrm>
        </p:spPr>
        <p:txBody>
          <a:bodyPr/>
          <a:lstStyle/>
          <a:p>
            <a:r>
              <a:rPr lang="en-US" altLang="zh-CN" dirty="0" smtClean="0"/>
              <a:t>5.1 </a:t>
            </a:r>
            <a:r>
              <a:rPr lang="zh-CN" altLang="en-US" dirty="0" smtClean="0"/>
              <a:t>属性文法</a:t>
            </a:r>
            <a:r>
              <a:rPr lang="en-AU" altLang="zh-CN" dirty="0" smtClean="0"/>
              <a:t>(Attribute Grammar)</a:t>
            </a:r>
            <a:endParaRPr lang="zh-CN" altLang="en-US" dirty="0"/>
          </a:p>
        </p:txBody>
      </p:sp>
      <p:sp>
        <p:nvSpPr>
          <p:cNvPr id="68611" name="Rectangle 3"/>
          <p:cNvSpPr>
            <a:spLocks noGrp="1" noChangeArrowheads="1"/>
          </p:cNvSpPr>
          <p:nvPr>
            <p:ph type="body" idx="1"/>
          </p:nvPr>
        </p:nvSpPr>
        <p:spPr>
          <a:noFill/>
          <a:ln/>
        </p:spPr>
        <p:txBody>
          <a:bodyPr/>
          <a:lstStyle/>
          <a:p>
            <a:r>
              <a:rPr lang="zh-CN" altLang="en-US" dirty="0"/>
              <a:t>编译系统往往采用属性文法来表示语义</a:t>
            </a:r>
          </a:p>
          <a:p>
            <a:pPr lvl="1"/>
            <a:r>
              <a:rPr lang="zh-CN" altLang="en-US" dirty="0"/>
              <a:t>通过对文法符号添加属性以及属性之间的约束关系得到属性文法。</a:t>
            </a:r>
          </a:p>
          <a:p>
            <a:pPr lvl="1"/>
            <a:r>
              <a:rPr lang="zh-CN" altLang="en-US" dirty="0"/>
              <a:t>属性文法与文法关系密切，可以与语言的识别过程结合。</a:t>
            </a:r>
          </a:p>
          <a:p>
            <a:r>
              <a:rPr lang="zh-CN" altLang="en-US" dirty="0"/>
              <a:t>一个文法符号的语义</a:t>
            </a:r>
          </a:p>
          <a:p>
            <a:pPr lvl="1"/>
            <a:r>
              <a:rPr lang="zh-CN" altLang="en-US" dirty="0"/>
              <a:t>对应的属性值，例如</a:t>
            </a:r>
            <a:r>
              <a:rPr lang="en-US" altLang="zh-CN" dirty="0"/>
              <a:t>: 10, 20L, </a:t>
            </a:r>
            <a:r>
              <a:rPr lang="en-US" altLang="zh-CN" dirty="0" err="1"/>
              <a:t>L’a</a:t>
            </a:r>
            <a:r>
              <a:rPr lang="en-US" altLang="zh-CN" dirty="0"/>
              <a:t>’</a:t>
            </a:r>
          </a:p>
          <a:p>
            <a:r>
              <a:rPr lang="zh-CN" altLang="en-US" dirty="0"/>
              <a:t>一个句子的语义</a:t>
            </a:r>
          </a:p>
          <a:p>
            <a:pPr lvl="1"/>
            <a:r>
              <a:rPr lang="zh-CN" altLang="en-US" dirty="0"/>
              <a:t>对应的语法树的相关属性值</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altLang="zh-CN" dirty="0" smtClean="0"/>
              <a:t>5.1 </a:t>
            </a:r>
            <a:r>
              <a:rPr lang="zh-CN" altLang="en-US" dirty="0"/>
              <a:t>属性文法</a:t>
            </a:r>
          </a:p>
        </p:txBody>
      </p:sp>
      <p:sp>
        <p:nvSpPr>
          <p:cNvPr id="69635" name="Rectangle 3"/>
          <p:cNvSpPr>
            <a:spLocks noGrp="1" noChangeArrowheads="1"/>
          </p:cNvSpPr>
          <p:nvPr>
            <p:ph type="body" idx="1"/>
          </p:nvPr>
        </p:nvSpPr>
        <p:spPr>
          <a:xfrm>
            <a:off x="457200" y="1600200"/>
            <a:ext cx="8359775" cy="4525963"/>
          </a:xfrm>
          <a:noFill/>
          <a:ln/>
        </p:spPr>
        <p:txBody>
          <a:bodyPr/>
          <a:lstStyle/>
          <a:p>
            <a:r>
              <a:rPr lang="zh-CN" altLang="en-US" dirty="0"/>
              <a:t>属性文法的定义</a:t>
            </a:r>
          </a:p>
          <a:p>
            <a:pPr lvl="1"/>
            <a:r>
              <a:rPr lang="zh-CN" altLang="en-US" dirty="0"/>
              <a:t>为文法中的每个符号添加一组属性；</a:t>
            </a:r>
          </a:p>
          <a:p>
            <a:pPr lvl="1"/>
            <a:r>
              <a:rPr lang="zh-CN" altLang="en-US" dirty="0"/>
              <a:t>对每条产生式，添加一组属性间的约束关系，形如：</a:t>
            </a:r>
            <a:r>
              <a:rPr lang="en-US" altLang="zh-CN" dirty="0"/>
              <a:t>x := f(y</a:t>
            </a:r>
            <a:r>
              <a:rPr lang="en-US" altLang="zh-CN" baseline="-25000" dirty="0"/>
              <a:t>1</a:t>
            </a:r>
            <a:r>
              <a:rPr lang="en-US" altLang="zh-CN" dirty="0"/>
              <a:t>, y</a:t>
            </a:r>
            <a:r>
              <a:rPr lang="en-US" altLang="zh-CN" baseline="-25000" dirty="0"/>
              <a:t>2</a:t>
            </a:r>
            <a:r>
              <a:rPr lang="en-US" altLang="zh-CN" dirty="0"/>
              <a:t>, …, </a:t>
            </a:r>
            <a:r>
              <a:rPr lang="en-US" altLang="zh-CN" dirty="0" err="1"/>
              <a:t>y</a:t>
            </a:r>
            <a:r>
              <a:rPr lang="en-US" altLang="zh-CN" baseline="-25000" dirty="0" err="1"/>
              <a:t>n</a:t>
            </a:r>
            <a:r>
              <a:rPr lang="en-US" altLang="zh-CN" dirty="0"/>
              <a:t>)</a:t>
            </a:r>
            <a:r>
              <a:rPr lang="zh-CN" altLang="en-US" dirty="0"/>
              <a:t>。表示属性</a:t>
            </a:r>
            <a:r>
              <a:rPr lang="en-US" altLang="zh-CN" dirty="0"/>
              <a:t>x</a:t>
            </a:r>
            <a:r>
              <a:rPr lang="zh-CN" altLang="en-US" dirty="0"/>
              <a:t>依赖于属性</a:t>
            </a:r>
            <a:r>
              <a:rPr lang="en-US" altLang="zh-CN" dirty="0"/>
              <a:t>y</a:t>
            </a:r>
            <a:r>
              <a:rPr lang="en-US" altLang="zh-CN" baseline="-25000" dirty="0"/>
              <a:t>1</a:t>
            </a:r>
            <a:r>
              <a:rPr lang="en-US" altLang="zh-CN" dirty="0"/>
              <a:t>, y</a:t>
            </a:r>
            <a:r>
              <a:rPr lang="en-US" altLang="zh-CN" baseline="-25000" dirty="0"/>
              <a:t>2</a:t>
            </a:r>
            <a:r>
              <a:rPr lang="en-US" altLang="zh-CN" dirty="0"/>
              <a:t>, …, </a:t>
            </a:r>
            <a:r>
              <a:rPr lang="en-US" altLang="zh-CN" dirty="0" err="1"/>
              <a:t>y</a:t>
            </a:r>
            <a:r>
              <a:rPr lang="en-US" altLang="zh-CN" baseline="-25000" dirty="0" err="1"/>
              <a:t>n</a:t>
            </a:r>
            <a:r>
              <a:rPr lang="zh-CN" altLang="en-US" dirty="0"/>
              <a:t>的取值，且等于</a:t>
            </a:r>
            <a:r>
              <a:rPr lang="en-US" altLang="zh-CN" dirty="0"/>
              <a:t>f(y</a:t>
            </a:r>
            <a:r>
              <a:rPr lang="en-US" altLang="zh-CN" baseline="-25000" dirty="0"/>
              <a:t>1</a:t>
            </a:r>
            <a:r>
              <a:rPr lang="en-US" altLang="zh-CN" dirty="0"/>
              <a:t>, y</a:t>
            </a:r>
            <a:r>
              <a:rPr lang="en-US" altLang="zh-CN" baseline="-25000" dirty="0"/>
              <a:t>2</a:t>
            </a:r>
            <a:r>
              <a:rPr lang="en-US" altLang="zh-CN" dirty="0"/>
              <a:t>, …, </a:t>
            </a:r>
            <a:r>
              <a:rPr lang="en-US" altLang="zh-CN" dirty="0" err="1"/>
              <a:t>y</a:t>
            </a:r>
            <a:r>
              <a:rPr lang="en-US" altLang="zh-CN" baseline="-25000" dirty="0" err="1"/>
              <a:t>n</a:t>
            </a:r>
            <a:r>
              <a:rPr lang="en-US" altLang="zh-CN" dirty="0"/>
              <a:t>)</a:t>
            </a:r>
            <a:r>
              <a:rPr lang="zh-CN" altLang="en-US" dirty="0"/>
              <a:t>。</a:t>
            </a:r>
          </a:p>
          <a:p>
            <a:pPr lvl="1"/>
            <a:r>
              <a:rPr lang="zh-CN" altLang="en-US" dirty="0"/>
              <a:t>约束关系中的函数</a:t>
            </a:r>
            <a:r>
              <a:rPr lang="en-US" altLang="zh-CN" dirty="0"/>
              <a:t>f(y</a:t>
            </a:r>
            <a:r>
              <a:rPr lang="en-US" altLang="zh-CN" baseline="-25000" dirty="0"/>
              <a:t>1</a:t>
            </a:r>
            <a:r>
              <a:rPr lang="en-US" altLang="zh-CN" dirty="0"/>
              <a:t>, y</a:t>
            </a:r>
            <a:r>
              <a:rPr lang="en-US" altLang="zh-CN" baseline="-25000" dirty="0"/>
              <a:t>2</a:t>
            </a:r>
            <a:r>
              <a:rPr lang="en-US" altLang="zh-CN" dirty="0"/>
              <a:t>, …, </a:t>
            </a:r>
            <a:r>
              <a:rPr lang="en-US" altLang="zh-CN" dirty="0" err="1"/>
              <a:t>y</a:t>
            </a:r>
            <a:r>
              <a:rPr lang="en-US" altLang="zh-CN" baseline="-25000" dirty="0" err="1"/>
              <a:t>n</a:t>
            </a:r>
            <a:r>
              <a:rPr lang="en-US" altLang="zh-CN" dirty="0"/>
              <a:t>)</a:t>
            </a:r>
            <a:r>
              <a:rPr lang="zh-CN" altLang="en-US" dirty="0"/>
              <a:t>不包含副作用。</a:t>
            </a:r>
          </a:p>
          <a:p>
            <a:r>
              <a:rPr lang="zh-CN" altLang="en-US" dirty="0"/>
              <a:t>例：</a:t>
            </a:r>
          </a:p>
          <a:p>
            <a:pPr lvl="1"/>
            <a:r>
              <a:rPr lang="en-US" altLang="zh-CN" dirty="0"/>
              <a:t>E → E</a:t>
            </a:r>
            <a:r>
              <a:rPr lang="en-US" altLang="zh-CN" baseline="30000" dirty="0"/>
              <a:t>1</a:t>
            </a:r>
            <a:r>
              <a:rPr lang="en-US" altLang="zh-CN" dirty="0"/>
              <a:t> + T, </a:t>
            </a:r>
            <a:r>
              <a:rPr lang="en-US" altLang="zh-CN" dirty="0" err="1"/>
              <a:t>E.value</a:t>
            </a:r>
            <a:r>
              <a:rPr lang="en-US" altLang="zh-CN" dirty="0"/>
              <a:t> := E</a:t>
            </a:r>
            <a:r>
              <a:rPr lang="en-US" altLang="zh-CN" baseline="30000" dirty="0"/>
              <a:t>1</a:t>
            </a:r>
            <a:r>
              <a:rPr lang="en-US" altLang="zh-CN" dirty="0"/>
              <a:t>.value + </a:t>
            </a:r>
            <a:r>
              <a:rPr lang="en-US" altLang="zh-CN" dirty="0" err="1"/>
              <a:t>T.value</a:t>
            </a:r>
            <a:endParaRPr lang="en-US" altLang="zh-C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ltLang="zh-CN" dirty="0" smtClean="0"/>
              <a:t>5.1 </a:t>
            </a:r>
            <a:r>
              <a:rPr lang="zh-CN" altLang="en-US" dirty="0"/>
              <a:t>属性文法</a:t>
            </a:r>
          </a:p>
        </p:txBody>
      </p:sp>
      <p:sp>
        <p:nvSpPr>
          <p:cNvPr id="70659" name="Rectangle 3"/>
          <p:cNvSpPr>
            <a:spLocks noGrp="1" noChangeArrowheads="1"/>
          </p:cNvSpPr>
          <p:nvPr>
            <p:ph type="body" idx="1"/>
          </p:nvPr>
        </p:nvSpPr>
        <p:spPr>
          <a:xfrm>
            <a:off x="457200" y="1600200"/>
            <a:ext cx="8359775" cy="4525963"/>
          </a:xfrm>
          <a:noFill/>
          <a:ln/>
        </p:spPr>
        <p:txBody>
          <a:bodyPr/>
          <a:lstStyle/>
          <a:p>
            <a:r>
              <a:rPr lang="zh-CN" altLang="en-US"/>
              <a:t>属性的分类</a:t>
            </a:r>
          </a:p>
          <a:p>
            <a:pPr lvl="1"/>
            <a:r>
              <a:rPr lang="zh-CN" altLang="en-US"/>
              <a:t>假设属性</a:t>
            </a:r>
            <a:r>
              <a:rPr lang="en-US" altLang="zh-CN"/>
              <a:t>x := f(y</a:t>
            </a:r>
            <a:r>
              <a:rPr lang="en-US" altLang="zh-CN" baseline="-25000"/>
              <a:t>1</a:t>
            </a:r>
            <a:r>
              <a:rPr lang="en-US" altLang="zh-CN"/>
              <a:t>, y</a:t>
            </a:r>
            <a:r>
              <a:rPr lang="en-US" altLang="zh-CN" baseline="-25000"/>
              <a:t>2</a:t>
            </a:r>
            <a:r>
              <a:rPr lang="en-US" altLang="zh-CN"/>
              <a:t>, …, y</a:t>
            </a:r>
            <a:r>
              <a:rPr lang="en-US" altLang="zh-CN" baseline="-25000"/>
              <a:t>n</a:t>
            </a:r>
            <a:r>
              <a:rPr lang="en-US" altLang="zh-CN"/>
              <a:t>),</a:t>
            </a:r>
          </a:p>
          <a:p>
            <a:pPr lvl="2"/>
            <a:r>
              <a:rPr lang="zh-CN" altLang="en-US"/>
              <a:t>称</a:t>
            </a:r>
            <a:r>
              <a:rPr lang="en-US" altLang="zh-CN"/>
              <a:t>x</a:t>
            </a:r>
            <a:r>
              <a:rPr lang="zh-CN" altLang="en-US"/>
              <a:t>为综合属性</a:t>
            </a:r>
            <a:r>
              <a:rPr lang="en-US" altLang="zh-CN"/>
              <a:t>,</a:t>
            </a:r>
            <a:r>
              <a:rPr lang="zh-CN" altLang="en-US"/>
              <a:t>如果属性</a:t>
            </a:r>
            <a:r>
              <a:rPr lang="en-US" altLang="zh-CN"/>
              <a:t>y</a:t>
            </a:r>
            <a:r>
              <a:rPr lang="en-US" altLang="zh-CN" baseline="-25000"/>
              <a:t>1</a:t>
            </a:r>
            <a:r>
              <a:rPr lang="en-US" altLang="zh-CN"/>
              <a:t>, y</a:t>
            </a:r>
            <a:r>
              <a:rPr lang="en-US" altLang="zh-CN" baseline="-25000"/>
              <a:t>2</a:t>
            </a:r>
            <a:r>
              <a:rPr lang="en-US" altLang="zh-CN"/>
              <a:t>, …, y</a:t>
            </a:r>
            <a:r>
              <a:rPr lang="en-US" altLang="zh-CN" baseline="-25000"/>
              <a:t>n</a:t>
            </a:r>
            <a:r>
              <a:rPr lang="zh-CN" altLang="en-US"/>
              <a:t>在任意一颗语法树中都是</a:t>
            </a:r>
            <a:r>
              <a:rPr lang="en-US" altLang="zh-CN"/>
              <a:t>x</a:t>
            </a:r>
            <a:r>
              <a:rPr lang="zh-CN" altLang="en-US"/>
              <a:t>的子节点的属性</a:t>
            </a:r>
            <a:r>
              <a:rPr lang="en-US" altLang="zh-CN"/>
              <a:t>;</a:t>
            </a:r>
          </a:p>
          <a:p>
            <a:pPr lvl="2"/>
            <a:r>
              <a:rPr lang="zh-CN" altLang="en-US"/>
              <a:t>称</a:t>
            </a:r>
            <a:r>
              <a:rPr lang="en-US" altLang="zh-CN"/>
              <a:t>x</a:t>
            </a:r>
            <a:r>
              <a:rPr lang="zh-CN" altLang="en-US"/>
              <a:t>为继承属性</a:t>
            </a:r>
            <a:r>
              <a:rPr lang="en-US" altLang="zh-CN"/>
              <a:t>,</a:t>
            </a:r>
            <a:r>
              <a:rPr lang="zh-CN" altLang="en-US"/>
              <a:t>如果属性</a:t>
            </a:r>
            <a:r>
              <a:rPr lang="en-US" altLang="zh-CN"/>
              <a:t>y</a:t>
            </a:r>
            <a:r>
              <a:rPr lang="en-US" altLang="zh-CN" baseline="-25000"/>
              <a:t>1</a:t>
            </a:r>
            <a:r>
              <a:rPr lang="en-US" altLang="zh-CN"/>
              <a:t>, y</a:t>
            </a:r>
            <a:r>
              <a:rPr lang="en-US" altLang="zh-CN" baseline="-25000"/>
              <a:t>2</a:t>
            </a:r>
            <a:r>
              <a:rPr lang="en-US" altLang="zh-CN"/>
              <a:t>, …, y</a:t>
            </a:r>
            <a:r>
              <a:rPr lang="en-US" altLang="zh-CN" baseline="-25000"/>
              <a:t>n</a:t>
            </a:r>
            <a:r>
              <a:rPr lang="zh-CN" altLang="en-US"/>
              <a:t>在任意一颗语法树中都是</a:t>
            </a:r>
            <a:r>
              <a:rPr lang="en-US" altLang="zh-CN"/>
              <a:t>x</a:t>
            </a:r>
            <a:r>
              <a:rPr lang="zh-CN" altLang="en-US"/>
              <a:t>的父节点或兄弟节点的属性。</a:t>
            </a:r>
          </a:p>
          <a:p>
            <a:pPr lvl="2"/>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ltLang="zh-CN" dirty="0" smtClean="0"/>
              <a:t>5.1 </a:t>
            </a:r>
            <a:r>
              <a:rPr lang="zh-CN" altLang="en-US" dirty="0"/>
              <a:t>属性文法</a:t>
            </a:r>
          </a:p>
        </p:txBody>
      </p:sp>
      <p:sp>
        <p:nvSpPr>
          <p:cNvPr id="71683" name="Rectangle 3"/>
          <p:cNvSpPr>
            <a:spLocks noGrp="1" noChangeArrowheads="1"/>
          </p:cNvSpPr>
          <p:nvPr>
            <p:ph type="body" idx="1"/>
          </p:nvPr>
        </p:nvSpPr>
        <p:spPr>
          <a:xfrm>
            <a:off x="457200" y="1600200"/>
            <a:ext cx="8359775" cy="4525963"/>
          </a:xfrm>
          <a:noFill/>
          <a:ln/>
        </p:spPr>
        <p:txBody>
          <a:bodyPr/>
          <a:lstStyle/>
          <a:p>
            <a:r>
              <a:rPr lang="zh-CN" altLang="en-US"/>
              <a:t>附注语法树</a:t>
            </a:r>
          </a:p>
          <a:p>
            <a:pPr lvl="1"/>
            <a:r>
              <a:rPr lang="zh-CN" altLang="en-US"/>
              <a:t>根据属性文法，为该文法的一颗语法树的所有节点添加属性，得到一颗附注语法树。</a:t>
            </a:r>
          </a:p>
          <a:p>
            <a:r>
              <a:rPr lang="zh-CN" altLang="en-US"/>
              <a:t>程序设计语言的属性文法语义表示</a:t>
            </a:r>
          </a:p>
          <a:p>
            <a:pPr lvl="1"/>
            <a:r>
              <a:rPr lang="zh-CN" altLang="en-US"/>
              <a:t>一个程序的语义就是一颗附注语法树。</a:t>
            </a:r>
          </a:p>
          <a:p>
            <a:pPr lvl="1"/>
            <a:r>
              <a:rPr lang="zh-CN" altLang="en-US"/>
              <a:t>程序语义的求值就是对附注语法树上所有节点的求值过程。</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altLang="zh-CN" dirty="0" smtClean="0"/>
              <a:t>5.1 </a:t>
            </a:r>
            <a:r>
              <a:rPr lang="zh-CN" altLang="en-US" dirty="0"/>
              <a:t>属性文法</a:t>
            </a:r>
          </a:p>
        </p:txBody>
      </p:sp>
      <p:sp>
        <p:nvSpPr>
          <p:cNvPr id="72707" name="Rectangle 3"/>
          <p:cNvSpPr>
            <a:spLocks noGrp="1" noChangeArrowheads="1"/>
          </p:cNvSpPr>
          <p:nvPr>
            <p:ph type="body" idx="1"/>
          </p:nvPr>
        </p:nvSpPr>
        <p:spPr>
          <a:xfrm>
            <a:off x="457200" y="1600200"/>
            <a:ext cx="8359775" cy="4525963"/>
          </a:xfrm>
          <a:noFill/>
          <a:ln/>
        </p:spPr>
        <p:txBody>
          <a:bodyPr/>
          <a:lstStyle/>
          <a:p>
            <a:r>
              <a:rPr lang="zh-CN" altLang="en-US"/>
              <a:t>附注语法树求解的一般过程</a:t>
            </a:r>
          </a:p>
          <a:p>
            <a:pPr lvl="1"/>
            <a:r>
              <a:rPr lang="zh-CN" altLang="en-US"/>
              <a:t>利用语法分析求出语法树。</a:t>
            </a:r>
          </a:p>
          <a:p>
            <a:pPr lvl="1"/>
            <a:r>
              <a:rPr lang="zh-CN" altLang="en-US"/>
              <a:t>根据属性文法中的属性约束关系，求出节点属性的依赖关系图。</a:t>
            </a:r>
          </a:p>
          <a:p>
            <a:pPr lvl="1"/>
            <a:r>
              <a:rPr lang="zh-CN" altLang="en-US"/>
              <a:t>对依赖关系图做拓补排序，依次对所有属性求解。</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ltLang="zh-CN" dirty="0" smtClean="0"/>
              <a:t>5.2 </a:t>
            </a:r>
            <a:r>
              <a:rPr lang="zh-CN" altLang="en-US" dirty="0"/>
              <a:t>语法制导的翻译方法</a:t>
            </a:r>
          </a:p>
        </p:txBody>
      </p:sp>
      <p:sp>
        <p:nvSpPr>
          <p:cNvPr id="73731" name="Rectangle 3"/>
          <p:cNvSpPr>
            <a:spLocks noGrp="1" noChangeArrowheads="1"/>
          </p:cNvSpPr>
          <p:nvPr>
            <p:ph type="body" idx="1"/>
          </p:nvPr>
        </p:nvSpPr>
        <p:spPr>
          <a:xfrm>
            <a:off x="457200" y="1600200"/>
            <a:ext cx="8359775" cy="4525963"/>
          </a:xfrm>
          <a:noFill/>
          <a:ln/>
        </p:spPr>
        <p:txBody>
          <a:bodyPr/>
          <a:lstStyle/>
          <a:p>
            <a:r>
              <a:rPr lang="zh-CN" altLang="en-US"/>
              <a:t>附注语法树求解的缺点</a:t>
            </a:r>
          </a:p>
          <a:p>
            <a:pPr lvl="1"/>
            <a:r>
              <a:rPr lang="zh-CN" altLang="en-US"/>
              <a:t>需要额外的空间存储整棵语法树以及依赖关系图。</a:t>
            </a:r>
          </a:p>
          <a:p>
            <a:r>
              <a:rPr lang="zh-CN" altLang="en-US"/>
              <a:t>语法制导的翻译方法</a:t>
            </a:r>
          </a:p>
          <a:p>
            <a:pPr lvl="1"/>
            <a:r>
              <a:rPr lang="zh-CN" altLang="en-US"/>
              <a:t>根据属性文法的特点，属性的求解可以伴随语法分析的过程进行。</a:t>
            </a:r>
          </a:p>
          <a:p>
            <a:pPr lvl="1"/>
            <a:r>
              <a:rPr lang="zh-CN" altLang="en-US"/>
              <a:t>根据语法分析的动作（推导、归约）来决定采用的属性求解动作。</a:t>
            </a:r>
          </a:p>
          <a:p>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ltLang="zh-CN" dirty="0" smtClean="0"/>
              <a:t>5.2 </a:t>
            </a:r>
            <a:r>
              <a:rPr lang="zh-CN" altLang="en-US" dirty="0"/>
              <a:t>语法制导的翻译方法</a:t>
            </a:r>
          </a:p>
        </p:txBody>
      </p:sp>
      <p:sp>
        <p:nvSpPr>
          <p:cNvPr id="74755" name="Rectangle 3"/>
          <p:cNvSpPr>
            <a:spLocks noGrp="1" noChangeArrowheads="1"/>
          </p:cNvSpPr>
          <p:nvPr>
            <p:ph type="body" idx="1"/>
          </p:nvPr>
        </p:nvSpPr>
        <p:spPr>
          <a:xfrm>
            <a:off x="457200" y="1600200"/>
            <a:ext cx="8359775" cy="4908550"/>
          </a:xfrm>
          <a:noFill/>
          <a:ln/>
        </p:spPr>
        <p:txBody>
          <a:bodyPr/>
          <a:lstStyle/>
          <a:p>
            <a:r>
              <a:rPr lang="zh-CN" altLang="en-US" dirty="0"/>
              <a:t>语法制</a:t>
            </a:r>
            <a:r>
              <a:rPr lang="zh-CN" altLang="en-US" dirty="0" smtClean="0"/>
              <a:t>导定义</a:t>
            </a:r>
            <a:endParaRPr lang="zh-CN" altLang="en-US" dirty="0"/>
          </a:p>
          <a:p>
            <a:pPr lvl="1"/>
            <a:r>
              <a:rPr lang="zh-CN" altLang="en-US" dirty="0"/>
              <a:t>一条语法制导定义是一条附加翻译动作的产生式，形如：</a:t>
            </a:r>
            <a:r>
              <a:rPr lang="en-US" altLang="zh-CN" dirty="0"/>
              <a:t>A → </a:t>
            </a:r>
            <a:r>
              <a:rPr lang="el-GR" altLang="zh-CN" i="1" dirty="0">
                <a:cs typeface="Arial" panose="020B0604020202020204" pitchFamily="34" charset="0"/>
              </a:rPr>
              <a:t>α</a:t>
            </a:r>
            <a:r>
              <a:rPr lang="en-US" altLang="zh-CN" dirty="0">
                <a:cs typeface="Arial" panose="020B0604020202020204" pitchFamily="34" charset="0"/>
              </a:rPr>
              <a:t> { Action }</a:t>
            </a:r>
            <a:r>
              <a:rPr lang="zh-CN" altLang="en-US" dirty="0">
                <a:cs typeface="Arial" panose="020B0604020202020204" pitchFamily="34" charset="0"/>
              </a:rPr>
              <a:t>。表示语法分析过程中使用该产生式进行归约或推导时则调用翻译子程序</a:t>
            </a:r>
            <a:r>
              <a:rPr lang="en-US" altLang="zh-CN" dirty="0">
                <a:cs typeface="Arial" panose="020B0604020202020204" pitchFamily="34" charset="0"/>
              </a:rPr>
              <a:t>Action</a:t>
            </a:r>
            <a:r>
              <a:rPr lang="zh-CN" altLang="en-US" dirty="0">
                <a:cs typeface="Arial" panose="020B0604020202020204" pitchFamily="34" charset="0"/>
              </a:rPr>
              <a:t>。</a:t>
            </a:r>
          </a:p>
          <a:p>
            <a:pPr lvl="1"/>
            <a:r>
              <a:rPr lang="zh-CN" altLang="en-US" dirty="0">
                <a:cs typeface="Arial" panose="020B0604020202020204" pitchFamily="34" charset="0"/>
              </a:rPr>
              <a:t>中部动作：</a:t>
            </a:r>
            <a:r>
              <a:rPr lang="en-US" altLang="zh-CN" dirty="0">
                <a:cs typeface="Arial" panose="020B0604020202020204" pitchFamily="34" charset="0"/>
              </a:rPr>
              <a:t>A </a:t>
            </a:r>
            <a:r>
              <a:rPr lang="en-US" altLang="zh-CN" dirty="0"/>
              <a:t>→ </a:t>
            </a:r>
            <a:r>
              <a:rPr lang="el-GR" altLang="zh-CN" i="1" dirty="0">
                <a:cs typeface="Arial" panose="020B0604020202020204" pitchFamily="34" charset="0"/>
              </a:rPr>
              <a:t>α</a:t>
            </a:r>
            <a:r>
              <a:rPr lang="en-US" altLang="zh-CN" baseline="-25000" dirty="0">
                <a:cs typeface="Arial" panose="020B0604020202020204" pitchFamily="34" charset="0"/>
              </a:rPr>
              <a:t>1</a:t>
            </a:r>
            <a:r>
              <a:rPr lang="en-US" altLang="zh-CN" dirty="0">
                <a:cs typeface="Arial" panose="020B0604020202020204" pitchFamily="34" charset="0"/>
              </a:rPr>
              <a:t>{Action</a:t>
            </a:r>
            <a:r>
              <a:rPr lang="en-US" altLang="zh-CN" baseline="-25000" dirty="0">
                <a:cs typeface="Arial" panose="020B0604020202020204" pitchFamily="34" charset="0"/>
              </a:rPr>
              <a:t>1</a:t>
            </a:r>
            <a:r>
              <a:rPr lang="en-US" altLang="zh-CN" dirty="0">
                <a:cs typeface="Arial" panose="020B0604020202020204" pitchFamily="34" charset="0"/>
              </a:rPr>
              <a:t>} </a:t>
            </a:r>
            <a:r>
              <a:rPr lang="el-GR" altLang="zh-CN" i="1" dirty="0">
                <a:cs typeface="Arial" panose="020B0604020202020204" pitchFamily="34" charset="0"/>
              </a:rPr>
              <a:t>α</a:t>
            </a:r>
            <a:r>
              <a:rPr lang="en-US" altLang="zh-CN" baseline="-25000" dirty="0">
                <a:cs typeface="Arial" panose="020B0604020202020204" pitchFamily="34" charset="0"/>
              </a:rPr>
              <a:t>2</a:t>
            </a:r>
            <a:r>
              <a:rPr lang="en-US" altLang="zh-CN" dirty="0">
                <a:cs typeface="Arial" panose="020B0604020202020204" pitchFamily="34" charset="0"/>
              </a:rPr>
              <a:t>{Action</a:t>
            </a:r>
            <a:r>
              <a:rPr lang="en-US" altLang="zh-CN" baseline="-25000" dirty="0">
                <a:cs typeface="Arial" panose="020B0604020202020204" pitchFamily="34" charset="0"/>
              </a:rPr>
              <a:t>2</a:t>
            </a:r>
            <a:r>
              <a:rPr lang="en-US" altLang="zh-CN" dirty="0">
                <a:cs typeface="Arial" panose="020B0604020202020204" pitchFamily="34" charset="0"/>
              </a:rPr>
              <a:t>}… </a:t>
            </a:r>
            <a:r>
              <a:rPr lang="el-GR" altLang="zh-CN" i="1" dirty="0">
                <a:cs typeface="Arial" panose="020B0604020202020204" pitchFamily="34" charset="0"/>
              </a:rPr>
              <a:t>α</a:t>
            </a:r>
            <a:r>
              <a:rPr lang="en-US" altLang="zh-CN" baseline="-25000" dirty="0">
                <a:cs typeface="Arial" panose="020B0604020202020204" pitchFamily="34" charset="0"/>
              </a:rPr>
              <a:t>n</a:t>
            </a:r>
            <a:r>
              <a:rPr lang="en-US" altLang="zh-CN" dirty="0">
                <a:cs typeface="Arial" panose="020B0604020202020204" pitchFamily="34" charset="0"/>
              </a:rPr>
              <a:t>{</a:t>
            </a:r>
            <a:r>
              <a:rPr lang="en-US" altLang="zh-CN" dirty="0" err="1">
                <a:cs typeface="Arial" panose="020B0604020202020204" pitchFamily="34" charset="0"/>
              </a:rPr>
              <a:t>Action</a:t>
            </a:r>
            <a:r>
              <a:rPr lang="en-US" altLang="zh-CN" baseline="-25000" dirty="0" err="1">
                <a:cs typeface="Arial" panose="020B0604020202020204" pitchFamily="34" charset="0"/>
              </a:rPr>
              <a:t>n</a:t>
            </a:r>
            <a:r>
              <a:rPr lang="en-US" altLang="zh-CN" dirty="0">
                <a:cs typeface="Arial" panose="020B0604020202020204" pitchFamily="34" charset="0"/>
              </a:rPr>
              <a:t>}</a:t>
            </a:r>
            <a:r>
              <a:rPr lang="zh-CN" altLang="en-US" dirty="0">
                <a:cs typeface="Arial" panose="020B0604020202020204" pitchFamily="34" charset="0"/>
              </a:rPr>
              <a:t>等价于：</a:t>
            </a:r>
          </a:p>
          <a:p>
            <a:pPr lvl="2"/>
            <a:r>
              <a:rPr lang="en-US" altLang="zh-CN" dirty="0">
                <a:cs typeface="Arial" panose="020B0604020202020204" pitchFamily="34" charset="0"/>
              </a:rPr>
              <a:t>A </a:t>
            </a:r>
            <a:r>
              <a:rPr lang="en-US" altLang="zh-CN" dirty="0"/>
              <a:t>→ </a:t>
            </a:r>
            <a:r>
              <a:rPr lang="el-GR" altLang="zh-CN" i="1" dirty="0">
                <a:cs typeface="Arial" panose="020B0604020202020204" pitchFamily="34" charset="0"/>
              </a:rPr>
              <a:t>α</a:t>
            </a:r>
            <a:r>
              <a:rPr lang="en-US" altLang="zh-CN" baseline="-25000" dirty="0">
                <a:cs typeface="Arial" panose="020B0604020202020204" pitchFamily="34" charset="0"/>
              </a:rPr>
              <a:t>1</a:t>
            </a:r>
            <a:r>
              <a:rPr lang="en-US" altLang="zh-CN" dirty="0">
                <a:cs typeface="Arial" panose="020B0604020202020204" pitchFamily="34" charset="0"/>
              </a:rPr>
              <a:t>M</a:t>
            </a:r>
            <a:r>
              <a:rPr lang="en-US" altLang="zh-CN" baseline="-25000" dirty="0">
                <a:cs typeface="Arial" panose="020B0604020202020204" pitchFamily="34" charset="0"/>
              </a:rPr>
              <a:t>1</a:t>
            </a:r>
            <a:r>
              <a:rPr lang="en-US" altLang="zh-CN" dirty="0">
                <a:cs typeface="Arial" panose="020B0604020202020204" pitchFamily="34" charset="0"/>
              </a:rPr>
              <a:t> </a:t>
            </a:r>
            <a:r>
              <a:rPr lang="el-GR" altLang="zh-CN" i="1" dirty="0">
                <a:cs typeface="Arial" panose="020B0604020202020204" pitchFamily="34" charset="0"/>
              </a:rPr>
              <a:t>α</a:t>
            </a:r>
            <a:r>
              <a:rPr lang="en-US" altLang="zh-CN" baseline="-25000" dirty="0">
                <a:cs typeface="Arial" panose="020B0604020202020204" pitchFamily="34" charset="0"/>
              </a:rPr>
              <a:t>2</a:t>
            </a:r>
            <a:r>
              <a:rPr lang="en-US" altLang="zh-CN" dirty="0">
                <a:cs typeface="Arial" panose="020B0604020202020204" pitchFamily="34" charset="0"/>
              </a:rPr>
              <a:t>M</a:t>
            </a:r>
            <a:r>
              <a:rPr lang="en-US" altLang="zh-CN" baseline="-25000" dirty="0">
                <a:cs typeface="Arial" panose="020B0604020202020204" pitchFamily="34" charset="0"/>
              </a:rPr>
              <a:t>2</a:t>
            </a:r>
            <a:r>
              <a:rPr lang="en-US" altLang="zh-CN" dirty="0">
                <a:cs typeface="Arial" panose="020B0604020202020204" pitchFamily="34" charset="0"/>
              </a:rPr>
              <a:t>… </a:t>
            </a:r>
            <a:r>
              <a:rPr lang="el-GR" altLang="zh-CN" i="1" dirty="0">
                <a:cs typeface="Arial" panose="020B0604020202020204" pitchFamily="34" charset="0"/>
              </a:rPr>
              <a:t>α</a:t>
            </a:r>
            <a:r>
              <a:rPr lang="en-US" altLang="zh-CN" baseline="-25000" dirty="0">
                <a:cs typeface="Arial" panose="020B0604020202020204" pitchFamily="34" charset="0"/>
              </a:rPr>
              <a:t>n</a:t>
            </a:r>
            <a:r>
              <a:rPr lang="en-US" altLang="zh-CN" dirty="0">
                <a:cs typeface="Arial" panose="020B0604020202020204" pitchFamily="34" charset="0"/>
              </a:rPr>
              <a:t>{</a:t>
            </a:r>
            <a:r>
              <a:rPr lang="en-US" altLang="zh-CN" dirty="0" err="1">
                <a:cs typeface="Arial" panose="020B0604020202020204" pitchFamily="34" charset="0"/>
              </a:rPr>
              <a:t>Action</a:t>
            </a:r>
            <a:r>
              <a:rPr lang="en-US" altLang="zh-CN" baseline="-25000" dirty="0" err="1">
                <a:cs typeface="Arial" panose="020B0604020202020204" pitchFamily="34" charset="0"/>
              </a:rPr>
              <a:t>n</a:t>
            </a:r>
            <a:r>
              <a:rPr lang="en-US" altLang="zh-CN" dirty="0">
                <a:cs typeface="Arial" panose="020B0604020202020204" pitchFamily="34" charset="0"/>
              </a:rPr>
              <a:t>}</a:t>
            </a:r>
          </a:p>
          <a:p>
            <a:pPr lvl="2"/>
            <a:r>
              <a:rPr lang="en-US" altLang="zh-CN" dirty="0">
                <a:cs typeface="Arial" panose="020B0604020202020204" pitchFamily="34" charset="0"/>
              </a:rPr>
              <a:t>M</a:t>
            </a:r>
            <a:r>
              <a:rPr lang="en-US" altLang="zh-CN" baseline="-25000" dirty="0">
                <a:cs typeface="Arial" panose="020B0604020202020204" pitchFamily="34" charset="0"/>
              </a:rPr>
              <a:t>1</a:t>
            </a:r>
            <a:r>
              <a:rPr lang="en-US" altLang="zh-CN" dirty="0">
                <a:cs typeface="Arial" panose="020B0604020202020204" pitchFamily="34" charset="0"/>
              </a:rPr>
              <a:t> </a:t>
            </a:r>
            <a:r>
              <a:rPr lang="en-US" altLang="zh-CN" dirty="0"/>
              <a:t>→ </a:t>
            </a:r>
            <a:r>
              <a:rPr lang="el-GR" altLang="zh-CN" dirty="0">
                <a:cs typeface="Arial" panose="020B0604020202020204" pitchFamily="34" charset="0"/>
              </a:rPr>
              <a:t>ε</a:t>
            </a:r>
            <a:r>
              <a:rPr lang="en-US" altLang="zh-CN" dirty="0">
                <a:cs typeface="Arial" panose="020B0604020202020204" pitchFamily="34" charset="0"/>
              </a:rPr>
              <a:t>{Action</a:t>
            </a:r>
            <a:r>
              <a:rPr lang="en-US" altLang="zh-CN" baseline="-25000" dirty="0">
                <a:cs typeface="Arial" panose="020B0604020202020204" pitchFamily="34" charset="0"/>
              </a:rPr>
              <a:t>1</a:t>
            </a:r>
            <a:r>
              <a:rPr lang="en-US" altLang="zh-CN" dirty="0">
                <a:cs typeface="Arial" panose="020B0604020202020204" pitchFamily="34" charset="0"/>
              </a:rPr>
              <a:t>}</a:t>
            </a:r>
          </a:p>
          <a:p>
            <a:pPr lvl="2"/>
            <a:r>
              <a:rPr lang="en-US" altLang="zh-CN" dirty="0">
                <a:cs typeface="Arial" panose="020B0604020202020204" pitchFamily="34" charset="0"/>
              </a:rPr>
              <a:t>M</a:t>
            </a:r>
            <a:r>
              <a:rPr lang="en-US" altLang="zh-CN" baseline="-25000" dirty="0">
                <a:cs typeface="Arial" panose="020B0604020202020204" pitchFamily="34" charset="0"/>
              </a:rPr>
              <a:t>2</a:t>
            </a:r>
            <a:r>
              <a:rPr lang="en-US" altLang="zh-CN" dirty="0">
                <a:cs typeface="Arial" panose="020B0604020202020204" pitchFamily="34" charset="0"/>
              </a:rPr>
              <a:t> </a:t>
            </a:r>
            <a:r>
              <a:rPr lang="en-US" altLang="zh-CN" dirty="0"/>
              <a:t>→ </a:t>
            </a:r>
            <a:r>
              <a:rPr lang="el-GR" altLang="zh-CN" dirty="0">
                <a:cs typeface="Arial" panose="020B0604020202020204" pitchFamily="34" charset="0"/>
              </a:rPr>
              <a:t>ε</a:t>
            </a:r>
            <a:r>
              <a:rPr lang="en-US" altLang="zh-CN" dirty="0" smtClean="0">
                <a:cs typeface="Arial" panose="020B0604020202020204" pitchFamily="34" charset="0"/>
              </a:rPr>
              <a:t>{Action</a:t>
            </a:r>
            <a:r>
              <a:rPr lang="en-US" altLang="zh-CN" baseline="-25000" dirty="0" smtClean="0">
                <a:cs typeface="Arial" panose="020B0604020202020204" pitchFamily="34" charset="0"/>
              </a:rPr>
              <a:t>2</a:t>
            </a:r>
            <a:r>
              <a:rPr lang="en-US" altLang="zh-CN" dirty="0" smtClean="0">
                <a:cs typeface="Arial" panose="020B0604020202020204" pitchFamily="34" charset="0"/>
              </a:rPr>
              <a:t>}</a:t>
            </a:r>
            <a:endParaRPr lang="en-US" altLang="zh-CN" dirty="0">
              <a:cs typeface="Arial" panose="020B0604020202020204" pitchFamily="34" charset="0"/>
            </a:endParaRPr>
          </a:p>
          <a:p>
            <a:pPr lvl="2"/>
            <a:r>
              <a:rPr lang="en-US" altLang="zh-CN" dirty="0">
                <a:cs typeface="Arial" panose="020B0604020202020204" pitchFamily="34" charset="0"/>
              </a:rPr>
              <a:t>…</a:t>
            </a:r>
            <a:endParaRPr lang="el-GR" altLang="zh-CN" dirty="0">
              <a:cs typeface="Arial" panose="020B0604020202020204"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3197</TotalTime>
  <Words>1763</Words>
  <Application>Microsoft Office PowerPoint</Application>
  <PresentationFormat>On-screen Show (4:3)</PresentationFormat>
  <Paragraphs>169</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宋体</vt:lpstr>
      <vt:lpstr>Arial</vt:lpstr>
      <vt:lpstr>Cambria Math</vt:lpstr>
      <vt:lpstr>Lucida Console</vt:lpstr>
      <vt:lpstr>Wingdings</vt:lpstr>
      <vt:lpstr>默认设计模板</vt:lpstr>
      <vt:lpstr>第五章 语法制导的翻译方法</vt:lpstr>
      <vt:lpstr>5.1 属性文法（语法制导定义）</vt:lpstr>
      <vt:lpstr>5.1 属性文法(Attribute Grammar)</vt:lpstr>
      <vt:lpstr>5.1 属性文法</vt:lpstr>
      <vt:lpstr>5.1 属性文法</vt:lpstr>
      <vt:lpstr>5.1 属性文法</vt:lpstr>
      <vt:lpstr>5.1 属性文法</vt:lpstr>
      <vt:lpstr>5.2 语法制导的翻译方法</vt:lpstr>
      <vt:lpstr>5.2 语法制导的翻译方法</vt:lpstr>
      <vt:lpstr>5.2 语法制导的翻译方法</vt:lpstr>
      <vt:lpstr>5.2 语法制导的翻译方法</vt:lpstr>
      <vt:lpstr>5.2 语法制导的翻译方法</vt:lpstr>
      <vt:lpstr>5.2 语法制导的翻译方法</vt:lpstr>
      <vt:lpstr>5.2 语法制导的翻译方法</vt:lpstr>
      <vt:lpstr>5.2 语法制导的翻译方法</vt:lpstr>
      <vt:lpstr>5.2 语法制导的翻译方法</vt:lpstr>
      <vt:lpstr>5.2 语法制导的翻译方法</vt:lpstr>
      <vt:lpstr>5.3 递归下降的翻译方法</vt:lpstr>
      <vt:lpstr>5.3 递归下降的翻译方法</vt:lpstr>
      <vt:lpstr>5.3 递归下降的翻译方法</vt:lpstr>
      <vt:lpstr>5.3 递归下降的翻译方法</vt:lpstr>
      <vt:lpstr>5.3 递归下降的翻译方法</vt:lpstr>
      <vt:lpstr>5.3 递归下降的翻译方法</vt:lpstr>
      <vt:lpstr>5.3 递归下降的翻译方法</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 Title</dc:creator>
  <cp:lastModifiedBy>No Title</cp:lastModifiedBy>
  <cp:revision>100</cp:revision>
  <cp:lastPrinted>1601-01-01T00:00:00Z</cp:lastPrinted>
  <dcterms:created xsi:type="dcterms:W3CDTF">1601-01-01T00:00:00Z</dcterms:created>
  <dcterms:modified xsi:type="dcterms:W3CDTF">2017-11-30T02:43:23Z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