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7" r:id="rId3"/>
    <p:sldId id="262" r:id="rId4"/>
    <p:sldId id="259" r:id="rId5"/>
    <p:sldId id="260" r:id="rId6"/>
    <p:sldId id="274" r:id="rId7"/>
    <p:sldId id="265" r:id="rId8"/>
    <p:sldId id="283" r:id="rId9"/>
    <p:sldId id="284" r:id="rId10"/>
    <p:sldId id="285" r:id="rId11"/>
    <p:sldId id="275" r:id="rId12"/>
    <p:sldId id="286" r:id="rId13"/>
    <p:sldId id="287" r:id="rId14"/>
    <p:sldId id="266" r:id="rId15"/>
    <p:sldId id="276" r:id="rId16"/>
    <p:sldId id="258" r:id="rId17"/>
    <p:sldId id="261" r:id="rId18"/>
    <p:sldId id="277" r:id="rId19"/>
    <p:sldId id="278" r:id="rId20"/>
    <p:sldId id="263" r:id="rId21"/>
    <p:sldId id="264" r:id="rId22"/>
    <p:sldId id="267" r:id="rId23"/>
    <p:sldId id="279" r:id="rId24"/>
    <p:sldId id="268" r:id="rId25"/>
    <p:sldId id="269" r:id="rId26"/>
    <p:sldId id="270" r:id="rId27"/>
    <p:sldId id="271" r:id="rId28"/>
    <p:sldId id="280" r:id="rId29"/>
    <p:sldId id="272" r:id="rId30"/>
    <p:sldId id="281" r:id="rId31"/>
    <p:sldId id="273" r:id="rId32"/>
    <p:sldId id="282" r:id="rId33"/>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FF9933"/>
    <a:srgbClr val="F5F5F5"/>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88" autoAdjust="0"/>
  </p:normalViewPr>
  <p:slideViewPr>
    <p:cSldViewPr snapToGrid="0">
      <p:cViewPr varScale="1">
        <p:scale>
          <a:sx n="84" d="100"/>
          <a:sy n="84" d="100"/>
        </p:scale>
        <p:origin x="1173"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0" d="100"/>
          <a:sy n="60" d="100"/>
        </p:scale>
        <p:origin x="-1146" y="-9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921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922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5D5F30-DDE5-4E6D-9983-00AC0A22D7CF}" type="slidenum">
              <a:rPr lang="en-US" altLang="zh-CN"/>
              <a:pPr/>
              <a:t>‹#›</a:t>
            </a:fld>
            <a:endParaRPr lang="en-US" altLang="zh-CN"/>
          </a:p>
        </p:txBody>
      </p:sp>
    </p:spTree>
    <p:extLst>
      <p:ext uri="{BB962C8B-B14F-4D97-AF65-F5344CB8AC3E}">
        <p14:creationId xmlns:p14="http://schemas.microsoft.com/office/powerpoint/2010/main" val="20791059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112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7D0C755-9504-4221-A5FC-FBD4C3300F15}" type="slidenum">
              <a:rPr lang="en-US" altLang="zh-CN"/>
              <a:pPr/>
              <a:t>‹#›</a:t>
            </a:fld>
            <a:endParaRPr lang="en-US" altLang="zh-CN"/>
          </a:p>
        </p:txBody>
      </p:sp>
    </p:spTree>
    <p:extLst>
      <p:ext uri="{BB962C8B-B14F-4D97-AF65-F5344CB8AC3E}">
        <p14:creationId xmlns:p14="http://schemas.microsoft.com/office/powerpoint/2010/main" val="28922752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5F4797C8-6AB7-443D-8359-2B2CBA351629}" type="slidenum">
              <a:rPr lang="en-US" altLang="zh-CN"/>
              <a:pPr/>
              <a:t>‹#›</a:t>
            </a:fld>
            <a:endParaRPr lang="en-US" altLang="zh-CN"/>
          </a:p>
        </p:txBody>
      </p:sp>
    </p:spTree>
    <p:extLst>
      <p:ext uri="{BB962C8B-B14F-4D97-AF65-F5344CB8AC3E}">
        <p14:creationId xmlns:p14="http://schemas.microsoft.com/office/powerpoint/2010/main" val="1378594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EB5326A6-D8E8-43FF-8961-5A6C1E3A9A65}" type="slidenum">
              <a:rPr lang="en-US" altLang="zh-CN"/>
              <a:pPr/>
              <a:t>‹#›</a:t>
            </a:fld>
            <a:endParaRPr lang="en-US" altLang="zh-CN"/>
          </a:p>
        </p:txBody>
      </p:sp>
    </p:spTree>
    <p:extLst>
      <p:ext uri="{BB962C8B-B14F-4D97-AF65-F5344CB8AC3E}">
        <p14:creationId xmlns:p14="http://schemas.microsoft.com/office/powerpoint/2010/main" val="26165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66896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457200"/>
            <a:ext cx="6019800" cy="5668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A5786028-8D22-47CA-9A74-7A7D8BCAC83C}" type="slidenum">
              <a:rPr lang="en-US" altLang="zh-CN"/>
              <a:pPr/>
              <a:t>‹#›</a:t>
            </a:fld>
            <a:endParaRPr lang="en-US" altLang="zh-CN"/>
          </a:p>
        </p:txBody>
      </p:sp>
    </p:spTree>
    <p:extLst>
      <p:ext uri="{BB962C8B-B14F-4D97-AF65-F5344CB8AC3E}">
        <p14:creationId xmlns:p14="http://schemas.microsoft.com/office/powerpoint/2010/main" val="3450574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6171052-3501-4E81-94F0-715FDC9FEAD4}" type="slidenum">
              <a:rPr lang="en-US" altLang="zh-CN"/>
              <a:pPr/>
              <a:t>‹#›</a:t>
            </a:fld>
            <a:endParaRPr lang="en-US" altLang="zh-CN"/>
          </a:p>
        </p:txBody>
      </p:sp>
    </p:spTree>
    <p:extLst>
      <p:ext uri="{BB962C8B-B14F-4D97-AF65-F5344CB8AC3E}">
        <p14:creationId xmlns:p14="http://schemas.microsoft.com/office/powerpoint/2010/main" val="124097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32FE9C0C-038F-4905-98EF-DD9C3F63035D}" type="slidenum">
              <a:rPr lang="en-US" altLang="zh-CN"/>
              <a:pPr/>
              <a:t>‹#›</a:t>
            </a:fld>
            <a:endParaRPr lang="en-US" altLang="zh-CN"/>
          </a:p>
        </p:txBody>
      </p:sp>
    </p:spTree>
    <p:extLst>
      <p:ext uri="{BB962C8B-B14F-4D97-AF65-F5344CB8AC3E}">
        <p14:creationId xmlns:p14="http://schemas.microsoft.com/office/powerpoint/2010/main" val="254908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FA48A794-2664-409F-BF62-447C3C7135B7}" type="slidenum">
              <a:rPr lang="en-US" altLang="zh-CN"/>
              <a:pPr/>
              <a:t>‹#›</a:t>
            </a:fld>
            <a:endParaRPr lang="en-US" altLang="zh-CN"/>
          </a:p>
        </p:txBody>
      </p:sp>
    </p:spTree>
    <p:extLst>
      <p:ext uri="{BB962C8B-B14F-4D97-AF65-F5344CB8AC3E}">
        <p14:creationId xmlns:p14="http://schemas.microsoft.com/office/powerpoint/2010/main" val="297955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273AB9D0-7937-49CE-9021-F1FB4285EA8B}" type="slidenum">
              <a:rPr lang="en-US" altLang="zh-CN"/>
              <a:pPr/>
              <a:t>‹#›</a:t>
            </a:fld>
            <a:endParaRPr lang="en-US" altLang="zh-CN"/>
          </a:p>
        </p:txBody>
      </p:sp>
    </p:spTree>
    <p:extLst>
      <p:ext uri="{BB962C8B-B14F-4D97-AF65-F5344CB8AC3E}">
        <p14:creationId xmlns:p14="http://schemas.microsoft.com/office/powerpoint/2010/main" val="4169350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990A921A-A213-4CD0-B7B1-4C5D155BA7F9}" type="slidenum">
              <a:rPr lang="en-US" altLang="zh-CN"/>
              <a:pPr/>
              <a:t>‹#›</a:t>
            </a:fld>
            <a:endParaRPr lang="en-US" altLang="zh-CN"/>
          </a:p>
        </p:txBody>
      </p:sp>
    </p:spTree>
    <p:extLst>
      <p:ext uri="{BB962C8B-B14F-4D97-AF65-F5344CB8AC3E}">
        <p14:creationId xmlns:p14="http://schemas.microsoft.com/office/powerpoint/2010/main" val="2659289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70D245B6-FBA6-4239-9293-E66C8E07941E}" type="slidenum">
              <a:rPr lang="en-US" altLang="zh-CN"/>
              <a:pPr/>
              <a:t>‹#›</a:t>
            </a:fld>
            <a:endParaRPr lang="en-US" altLang="zh-CN"/>
          </a:p>
        </p:txBody>
      </p:sp>
    </p:spTree>
    <p:extLst>
      <p:ext uri="{BB962C8B-B14F-4D97-AF65-F5344CB8AC3E}">
        <p14:creationId xmlns:p14="http://schemas.microsoft.com/office/powerpoint/2010/main" val="99284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8D6D4E1C-AE38-4E2D-8BB3-A3AEEA4125B7}" type="slidenum">
              <a:rPr lang="en-US" altLang="zh-CN"/>
              <a:pPr/>
              <a:t>‹#›</a:t>
            </a:fld>
            <a:endParaRPr lang="en-US" altLang="zh-CN"/>
          </a:p>
        </p:txBody>
      </p:sp>
    </p:spTree>
    <p:extLst>
      <p:ext uri="{BB962C8B-B14F-4D97-AF65-F5344CB8AC3E}">
        <p14:creationId xmlns:p14="http://schemas.microsoft.com/office/powerpoint/2010/main" val="680463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7C8E3490-B11C-4432-8E99-C9E131DD2D10}" type="slidenum">
              <a:rPr lang="en-US" altLang="zh-CN"/>
              <a:pPr/>
              <a:t>‹#›</a:t>
            </a:fld>
            <a:endParaRPr lang="en-US" altLang="zh-CN"/>
          </a:p>
        </p:txBody>
      </p:sp>
    </p:spTree>
    <p:extLst>
      <p:ext uri="{BB962C8B-B14F-4D97-AF65-F5344CB8AC3E}">
        <p14:creationId xmlns:p14="http://schemas.microsoft.com/office/powerpoint/2010/main" val="1701299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457200" y="457200"/>
            <a:ext cx="571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53BF4C95-F601-4CAA-9D1C-4D8DF6B3551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CC0000"/>
          </a:solidFill>
          <a:latin typeface="+mj-lt"/>
          <a:ea typeface="+mj-ea"/>
          <a:cs typeface="+mj-cs"/>
        </a:defRPr>
      </a:lvl1pPr>
      <a:lvl2pPr algn="l" rtl="0" fontAlgn="base">
        <a:spcBef>
          <a:spcPct val="0"/>
        </a:spcBef>
        <a:spcAft>
          <a:spcPct val="0"/>
        </a:spcAft>
        <a:defRPr sz="3200" b="1">
          <a:solidFill>
            <a:srgbClr val="CC0000"/>
          </a:solidFill>
          <a:latin typeface="Arial" panose="020B0604020202020204" pitchFamily="34" charset="0"/>
          <a:ea typeface="宋体" panose="02010600030101010101" pitchFamily="2" charset="-122"/>
        </a:defRPr>
      </a:lvl2pPr>
      <a:lvl3pPr algn="l" rtl="0" fontAlgn="base">
        <a:spcBef>
          <a:spcPct val="0"/>
        </a:spcBef>
        <a:spcAft>
          <a:spcPct val="0"/>
        </a:spcAft>
        <a:defRPr sz="3200" b="1">
          <a:solidFill>
            <a:srgbClr val="CC0000"/>
          </a:solidFill>
          <a:latin typeface="Arial" panose="020B0604020202020204" pitchFamily="34" charset="0"/>
          <a:ea typeface="宋体" panose="02010600030101010101" pitchFamily="2" charset="-122"/>
        </a:defRPr>
      </a:lvl3pPr>
      <a:lvl4pPr algn="l" rtl="0" fontAlgn="base">
        <a:spcBef>
          <a:spcPct val="0"/>
        </a:spcBef>
        <a:spcAft>
          <a:spcPct val="0"/>
        </a:spcAft>
        <a:defRPr sz="3200" b="1">
          <a:solidFill>
            <a:srgbClr val="CC0000"/>
          </a:solidFill>
          <a:latin typeface="Arial" panose="020B0604020202020204" pitchFamily="34" charset="0"/>
          <a:ea typeface="宋体" panose="02010600030101010101" pitchFamily="2" charset="-122"/>
        </a:defRPr>
      </a:lvl4pPr>
      <a:lvl5pPr algn="l" rtl="0" fontAlgn="base">
        <a:spcBef>
          <a:spcPct val="0"/>
        </a:spcBef>
        <a:spcAft>
          <a:spcPct val="0"/>
        </a:spcAft>
        <a:defRPr sz="3200" b="1">
          <a:solidFill>
            <a:srgbClr val="CC0000"/>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200" b="1">
          <a:solidFill>
            <a:srgbClr val="CC0000"/>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200" b="1">
          <a:solidFill>
            <a:srgbClr val="CC0000"/>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200" b="1">
          <a:solidFill>
            <a:srgbClr val="CC0000"/>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200" b="1">
          <a:solidFill>
            <a:srgbClr val="CC0000"/>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Font typeface="Wingdings" panose="05000000000000000000" pitchFamily="2" charset="2"/>
        <a:buChar char="l"/>
        <a:defRPr sz="2800" kern="1200">
          <a:solidFill>
            <a:srgbClr val="CC0000"/>
          </a:solidFill>
          <a:latin typeface="+mn-lt"/>
          <a:ea typeface="+mn-ea"/>
          <a:cs typeface="+mn-cs"/>
        </a:defRPr>
      </a:lvl1pPr>
      <a:lvl2pPr marL="742950" indent="-285750" algn="l" rtl="0" fontAlgn="base">
        <a:spcBef>
          <a:spcPct val="20000"/>
        </a:spcBef>
        <a:spcAft>
          <a:spcPct val="0"/>
        </a:spcAft>
        <a:buChar char="–"/>
        <a:defRPr sz="26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685800" y="1573213"/>
            <a:ext cx="7772400" cy="1470025"/>
          </a:xfrm>
        </p:spPr>
        <p:txBody>
          <a:bodyPr anchor="ctr"/>
          <a:lstStyle/>
          <a:p>
            <a:r>
              <a:rPr lang="zh-CN" altLang="en-US" b="0" dirty="0">
                <a:effectLst>
                  <a:outerShdw blurRad="38100" dist="38100" dir="2700000" algn="tl">
                    <a:srgbClr val="C0C0C0"/>
                  </a:outerShdw>
                </a:effectLst>
              </a:rPr>
              <a:t>编译原理</a:t>
            </a:r>
          </a:p>
        </p:txBody>
      </p:sp>
      <p:sp>
        <p:nvSpPr>
          <p:cNvPr id="8195" name="Rectangle 3"/>
          <p:cNvSpPr>
            <a:spLocks noGrp="1" noChangeArrowheads="1"/>
          </p:cNvSpPr>
          <p:nvPr>
            <p:ph type="subTitle" idx="1"/>
          </p:nvPr>
        </p:nvSpPr>
        <p:spPr>
          <a:xfrm>
            <a:off x="1296988" y="3059113"/>
            <a:ext cx="6400800" cy="603250"/>
          </a:xfrm>
        </p:spPr>
        <p:txBody>
          <a:bodyPr/>
          <a:lstStyle/>
          <a:p>
            <a:r>
              <a:rPr lang="en-US" altLang="zh-CN" sz="2800"/>
              <a:t>Principles of Compilers</a:t>
            </a:r>
          </a:p>
        </p:txBody>
      </p:sp>
      <p:sp>
        <p:nvSpPr>
          <p:cNvPr id="8196" name="Rectangle 4"/>
          <p:cNvSpPr>
            <a:spLocks noChangeArrowheads="1"/>
          </p:cNvSpPr>
          <p:nvPr/>
        </p:nvSpPr>
        <p:spPr bwMode="auto">
          <a:xfrm>
            <a:off x="1347788" y="3898900"/>
            <a:ext cx="64008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buChar char="l"/>
              <a:defRPr sz="2800">
                <a:solidFill>
                  <a:srgbClr val="CC0000"/>
                </a:solidFill>
                <a:latin typeface="Arial" panose="020B0604020202020204" pitchFamily="34" charset="0"/>
                <a:ea typeface="宋体" panose="02010600030101010101" pitchFamily="2" charset="-122"/>
              </a:defRPr>
            </a:lvl1pPr>
            <a:lvl2pPr>
              <a:spcBef>
                <a:spcPct val="20000"/>
              </a:spcBef>
              <a:defRPr sz="2600">
                <a:solidFill>
                  <a:schemeClr val="tx1"/>
                </a:solidFill>
                <a:latin typeface="Arial" panose="020B0604020202020204" pitchFamily="34" charset="0"/>
                <a:ea typeface="宋体" panose="02010600030101010101" pitchFamily="2" charset="-122"/>
              </a:defRPr>
            </a:lvl2pPr>
            <a:lvl3pPr>
              <a:spcBef>
                <a:spcPct val="20000"/>
              </a:spcBef>
              <a:defRPr sz="2400">
                <a:solidFill>
                  <a:schemeClr val="tx1"/>
                </a:solidFill>
                <a:latin typeface="Arial" panose="020B0604020202020204" pitchFamily="34" charset="0"/>
                <a:ea typeface="宋体" panose="02010600030101010101" pitchFamily="2" charset="-122"/>
              </a:defRPr>
            </a:lvl3pPr>
            <a:lvl4pPr>
              <a:spcBef>
                <a:spcPct val="20000"/>
              </a:spcBef>
              <a:defRPr sz="2000">
                <a:solidFill>
                  <a:schemeClr val="tx1"/>
                </a:solidFill>
                <a:latin typeface="Arial" panose="020B0604020202020204" pitchFamily="34" charset="0"/>
                <a:ea typeface="宋体" panose="02010600030101010101" pitchFamily="2" charset="-122"/>
              </a:defRPr>
            </a:lvl4pPr>
            <a:lvl5pPr>
              <a:spcBef>
                <a:spcPct val="20000"/>
              </a:spcBef>
              <a:defRPr sz="2000">
                <a:solidFill>
                  <a:schemeClr val="tx1"/>
                </a:solidFill>
                <a:latin typeface="Arial" panose="020B0604020202020204" pitchFamily="34" charset="0"/>
                <a:ea typeface="宋体" panose="02010600030101010101" pitchFamily="2" charset="-122"/>
              </a:defRPr>
            </a:lvl5pPr>
            <a:lvl6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dirty="0" smtClean="0"/>
              <a:t>第八章 </a:t>
            </a:r>
            <a:r>
              <a:rPr lang="zh-CN" altLang="en-US" dirty="0"/>
              <a:t>目标代码生成与优化</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zh-CN" dirty="0" smtClean="0"/>
              <a:t>8.2 </a:t>
            </a:r>
            <a:r>
              <a:rPr lang="zh-CN" altLang="en-US" dirty="0" smtClean="0"/>
              <a:t>常见的数据结构与工具</a:t>
            </a:r>
            <a:endParaRPr lang="zh-CN" altLang="en-US" dirty="0"/>
          </a:p>
        </p:txBody>
      </p:sp>
      <mc:AlternateContent xmlns:mc="http://schemas.openxmlformats.org/markup-compatibility/2006" xmlns:a14="http://schemas.microsoft.com/office/drawing/2010/main">
        <mc:Choice Requires="a14">
          <p:sp>
            <p:nvSpPr>
              <p:cNvPr id="115715" name="Rectangle 3"/>
              <p:cNvSpPr>
                <a:spLocks noGrp="1" noChangeArrowheads="1"/>
              </p:cNvSpPr>
              <p:nvPr>
                <p:ph type="body" idx="1"/>
              </p:nvPr>
            </p:nvSpPr>
            <p:spPr>
              <a:xfrm>
                <a:off x="539750" y="1260475"/>
                <a:ext cx="8229600" cy="5451475"/>
              </a:xfrm>
            </p:spPr>
            <p:txBody>
              <a:bodyPr/>
              <a:lstStyle/>
              <a:p>
                <a:pPr>
                  <a:lnSpc>
                    <a:spcPct val="90000"/>
                  </a:lnSpc>
                </a:pPr>
                <a:r>
                  <a:rPr lang="zh-CN" altLang="en-US" dirty="0" smtClean="0"/>
                  <a:t>到达定义的数据流方程</a:t>
                </a:r>
                <a:endParaRPr lang="en-US" altLang="zh-CN" dirty="0" smtClean="0"/>
              </a:p>
              <a:p>
                <a:pPr lvl="1">
                  <a:lnSpc>
                    <a:spcPct val="90000"/>
                  </a:lnSpc>
                </a:pPr>
                <a:r>
                  <a:rPr lang="zh-CN" altLang="en-US" dirty="0"/>
                  <a:t>给</a:t>
                </a:r>
                <a:r>
                  <a:rPr lang="zh-CN" altLang="en-US" dirty="0" smtClean="0"/>
                  <a:t>定一条语句：</a:t>
                </a:r>
                <a:r>
                  <a:rPr lang="en-US" altLang="zh-CN" dirty="0" smtClean="0"/>
                  <a:t>a = b + c;</a:t>
                </a:r>
              </a:p>
              <a:p>
                <a:pPr lvl="2">
                  <a:lnSpc>
                    <a:spcPct val="90000"/>
                  </a:lnSpc>
                </a:pPr>
                <a:r>
                  <a:rPr lang="zh-CN" altLang="en-US" dirty="0"/>
                  <a:t>使</a:t>
                </a:r>
                <a:r>
                  <a:rPr lang="zh-CN" altLang="en-US" dirty="0" smtClean="0"/>
                  <a:t>用</a:t>
                </a:r>
                <a:r>
                  <a:rPr lang="en-US" altLang="zh-CN" dirty="0" smtClean="0"/>
                  <a:t>(use)</a:t>
                </a:r>
                <a:r>
                  <a:rPr lang="zh-CN" altLang="en-US" dirty="0" smtClean="0"/>
                  <a:t>变量</a:t>
                </a:r>
                <a:r>
                  <a:rPr lang="en-US" altLang="zh-CN" dirty="0" smtClean="0"/>
                  <a:t>(b, c)</a:t>
                </a:r>
                <a:r>
                  <a:rPr lang="zh-CN" altLang="en-US" dirty="0" smtClean="0"/>
                  <a:t>；</a:t>
                </a:r>
                <a:endParaRPr lang="en-US" altLang="zh-CN" dirty="0" smtClean="0"/>
              </a:p>
              <a:p>
                <a:pPr lvl="2">
                  <a:lnSpc>
                    <a:spcPct val="90000"/>
                  </a:lnSpc>
                </a:pPr>
                <a:r>
                  <a:rPr lang="zh-CN" altLang="en-US" dirty="0"/>
                  <a:t>杀</a:t>
                </a:r>
                <a:r>
                  <a:rPr lang="zh-CN" altLang="en-US" dirty="0" smtClean="0"/>
                  <a:t>死</a:t>
                </a:r>
                <a:r>
                  <a:rPr lang="en-US" altLang="zh-CN" dirty="0" smtClean="0"/>
                  <a:t>(kill)</a:t>
                </a:r>
                <a:r>
                  <a:rPr lang="zh-CN" altLang="en-US" dirty="0" smtClean="0"/>
                  <a:t>了对变量</a:t>
                </a:r>
                <a:r>
                  <a:rPr lang="en-US" altLang="zh-CN" dirty="0" smtClean="0"/>
                  <a:t>a</a:t>
                </a:r>
                <a:r>
                  <a:rPr lang="zh-CN" altLang="en-US" dirty="0" smtClean="0"/>
                  <a:t>的旧的定义</a:t>
                </a:r>
                <a:r>
                  <a:rPr lang="en-US" altLang="zh-CN" dirty="0" smtClean="0"/>
                  <a:t>(definition)</a:t>
                </a:r>
                <a:r>
                  <a:rPr lang="zh-CN" altLang="en-US" dirty="0" smtClean="0"/>
                  <a:t>；</a:t>
                </a:r>
                <a:endParaRPr lang="en-US" altLang="zh-CN" dirty="0" smtClean="0"/>
              </a:p>
              <a:p>
                <a:pPr lvl="2">
                  <a:lnSpc>
                    <a:spcPct val="90000"/>
                  </a:lnSpc>
                </a:pPr>
                <a:r>
                  <a:rPr lang="zh-CN" altLang="en-US" dirty="0"/>
                  <a:t>生</a:t>
                </a:r>
                <a:r>
                  <a:rPr lang="zh-CN" altLang="en-US" dirty="0" smtClean="0"/>
                  <a:t>成</a:t>
                </a:r>
                <a:r>
                  <a:rPr lang="en-US" altLang="zh-CN" dirty="0" smtClean="0"/>
                  <a:t>(generate)</a:t>
                </a:r>
                <a:r>
                  <a:rPr lang="zh-CN" altLang="en-US" dirty="0" smtClean="0"/>
                  <a:t>了对变量</a:t>
                </a:r>
                <a:r>
                  <a:rPr lang="en-US" altLang="zh-CN" dirty="0" smtClean="0"/>
                  <a:t>a</a:t>
                </a:r>
                <a:r>
                  <a:rPr lang="zh-CN" altLang="en-US" dirty="0" smtClean="0"/>
                  <a:t>的新的定义。</a:t>
                </a:r>
                <a:endParaRPr lang="en-US" altLang="zh-CN" dirty="0" smtClean="0"/>
              </a:p>
              <a:p>
                <a:pPr lvl="1">
                  <a:lnSpc>
                    <a:spcPct val="90000"/>
                  </a:lnSpc>
                </a:pPr>
                <a:r>
                  <a:rPr lang="zh-CN" altLang="en-US" dirty="0" smtClean="0"/>
                  <a:t>给定基本块</a:t>
                </a:r>
                <a14:m>
                  <m:oMath xmlns:m="http://schemas.openxmlformats.org/officeDocument/2006/math">
                    <m:r>
                      <a:rPr lang="en-US" altLang="zh-CN" i="1" dirty="0" smtClean="0">
                        <a:latin typeface="Cambria Math" panose="02040503050406030204" pitchFamily="18" charset="0"/>
                      </a:rPr>
                      <m:t>𝐵</m:t>
                    </m:r>
                  </m:oMath>
                </a14:m>
                <a:endParaRPr lang="en-US" altLang="zh-CN" dirty="0" smtClean="0"/>
              </a:p>
              <a:p>
                <a:pPr lvl="2">
                  <a:lnSpc>
                    <a:spcPct val="90000"/>
                  </a:lnSpc>
                </a:pPr>
                <a:r>
                  <a:rPr lang="zh-CN" altLang="en-US" dirty="0" smtClean="0"/>
                  <a:t>生成了一组变量定义：</a:t>
                </a:r>
                <a14:m>
                  <m:oMath xmlns:m="http://schemas.openxmlformats.org/officeDocument/2006/math">
                    <m:r>
                      <a:rPr lang="en-US" altLang="zh-CN" i="1" dirty="0" smtClean="0">
                        <a:latin typeface="Cambria Math" panose="02040503050406030204" pitchFamily="18" charset="0"/>
                      </a:rPr>
                      <m:t>𝑔𝑒</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𝑛</m:t>
                        </m:r>
                      </m:e>
                      <m:sub>
                        <m:r>
                          <a:rPr lang="en-US" altLang="zh-CN" i="1" dirty="0" smtClean="0">
                            <a:latin typeface="Cambria Math" panose="02040503050406030204" pitchFamily="18" charset="0"/>
                          </a:rPr>
                          <m:t>𝐵</m:t>
                        </m:r>
                      </m:sub>
                    </m:sSub>
                  </m:oMath>
                </a14:m>
                <a:r>
                  <a:rPr lang="zh-CN" altLang="en-US" dirty="0" smtClean="0"/>
                  <a:t>；</a:t>
                </a:r>
                <a:endParaRPr lang="en-US" altLang="zh-CN" dirty="0" smtClean="0"/>
              </a:p>
              <a:p>
                <a:pPr lvl="2">
                  <a:lnSpc>
                    <a:spcPct val="90000"/>
                  </a:lnSpc>
                </a:pPr>
                <a:r>
                  <a:rPr lang="zh-CN" altLang="en-US" dirty="0"/>
                  <a:t>传</a:t>
                </a:r>
                <a:r>
                  <a:rPr lang="zh-CN" altLang="en-US" dirty="0" smtClean="0"/>
                  <a:t>播变量定义：</a:t>
                </a:r>
                <a14:m>
                  <m:oMath xmlns:m="http://schemas.openxmlformats.org/officeDocument/2006/math">
                    <m:r>
                      <a:rPr lang="en-US" altLang="zh-CN" i="1" dirty="0" smtClean="0">
                        <a:latin typeface="Cambria Math" panose="02040503050406030204" pitchFamily="18" charset="0"/>
                      </a:rPr>
                      <m:t>𝐼𝑁</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𝐵</m:t>
                        </m:r>
                      </m:e>
                    </m:d>
                    <m:r>
                      <a:rPr lang="en-US" altLang="zh-CN" i="1" dirty="0" smtClean="0">
                        <a:latin typeface="Cambria Math" panose="02040503050406030204" pitchFamily="18" charset="0"/>
                      </a:rPr>
                      <m:t>– </m:t>
                    </m:r>
                    <m:r>
                      <a:rPr lang="en-US" altLang="zh-CN" i="1" dirty="0" err="1" smtClean="0">
                        <a:latin typeface="Cambria Math" panose="02040503050406030204" pitchFamily="18" charset="0"/>
                      </a:rPr>
                      <m:t>𝑘𝑖𝑙</m:t>
                    </m:r>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𝑙</m:t>
                        </m:r>
                      </m:e>
                      <m:sub>
                        <m:r>
                          <a:rPr lang="en-US" altLang="zh-CN" i="1" dirty="0" err="1" smtClean="0">
                            <a:latin typeface="Cambria Math" panose="02040503050406030204" pitchFamily="18" charset="0"/>
                          </a:rPr>
                          <m:t>𝐵</m:t>
                        </m:r>
                      </m:sub>
                    </m:sSub>
                  </m:oMath>
                </a14:m>
                <a:r>
                  <a:rPr lang="zh-CN" altLang="en-US" dirty="0" smtClean="0"/>
                  <a:t>；</a:t>
                </a:r>
                <a:endParaRPr lang="en-US" altLang="zh-CN" dirty="0" smtClean="0"/>
              </a:p>
              <a:p>
                <a:pPr lvl="2">
                  <a:lnSpc>
                    <a:spcPct val="90000"/>
                  </a:lnSpc>
                </a:pPr>
                <a14:m>
                  <m:oMath xmlns:m="http://schemas.openxmlformats.org/officeDocument/2006/math">
                    <m:r>
                      <a:rPr lang="en-US" altLang="zh-CN" i="1" dirty="0" smtClean="0">
                        <a:latin typeface="Cambria Math" panose="02040503050406030204" pitchFamily="18" charset="0"/>
                      </a:rPr>
                      <m:t>𝑘𝑖𝑙</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𝑙</m:t>
                        </m:r>
                      </m:e>
                      <m:sub>
                        <m:r>
                          <a:rPr lang="en-US" altLang="zh-CN" i="1" dirty="0" smtClean="0">
                            <a:latin typeface="Cambria Math" panose="02040503050406030204" pitchFamily="18" charset="0"/>
                          </a:rPr>
                          <m:t>𝐵</m:t>
                        </m:r>
                      </m:sub>
                    </m:sSub>
                  </m:oMath>
                </a14:m>
                <a:r>
                  <a:rPr lang="zh-CN" altLang="en-US" dirty="0" smtClean="0"/>
                  <a:t>为</a:t>
                </a:r>
                <a14:m>
                  <m:oMath xmlns:m="http://schemas.openxmlformats.org/officeDocument/2006/math">
                    <m:r>
                      <a:rPr lang="en-US" altLang="zh-CN" i="1" dirty="0" smtClean="0">
                        <a:latin typeface="Cambria Math" panose="02040503050406030204" pitchFamily="18" charset="0"/>
                      </a:rPr>
                      <m:t>𝐵</m:t>
                    </m:r>
                  </m:oMath>
                </a14:m>
                <a:r>
                  <a:rPr lang="zh-CN" altLang="en-US" dirty="0" smtClean="0"/>
                  <a:t>中杀死的定义语句集合；</a:t>
                </a:r>
                <a:endParaRPr lang="en-US" altLang="zh-CN" dirty="0" smtClean="0"/>
              </a:p>
              <a:p>
                <a:pPr lvl="2">
                  <a:lnSpc>
                    <a:spcPct val="90000"/>
                  </a:lnSpc>
                </a:pPr>
                <a14:m>
                  <m:oMath xmlns:m="http://schemas.openxmlformats.org/officeDocument/2006/math">
                    <m:r>
                      <a:rPr lang="en-US" altLang="zh-CN" i="1" dirty="0" smtClean="0">
                        <a:latin typeface="Cambria Math" panose="02040503050406030204" pitchFamily="18" charset="0"/>
                      </a:rPr>
                      <m:t>𝑂𝑈𝑇</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𝐵</m:t>
                        </m:r>
                      </m:e>
                    </m:d>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𝑔𝑒</m:t>
                    </m:r>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𝑛</m:t>
                        </m:r>
                      </m:e>
                      <m:sub>
                        <m:r>
                          <a:rPr lang="en-US" altLang="zh-CN" i="1" dirty="0" err="1" smtClean="0">
                            <a:latin typeface="Cambria Math" panose="02040503050406030204" pitchFamily="18" charset="0"/>
                          </a:rPr>
                          <m:t>𝐵</m:t>
                        </m:r>
                      </m:sub>
                    </m:sSub>
                    <m:r>
                      <a:rPr lang="en-US" altLang="zh-CN" i="1" dirty="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𝐼𝑁</m:t>
                    </m:r>
                    <m:d>
                      <m:dPr>
                        <m:ctrlPr>
                          <a:rPr lang="en-US" altLang="zh-CN" b="0" i="1" dirty="0" smtClean="0">
                            <a:latin typeface="Cambria Math" panose="02040503050406030204" pitchFamily="18" charset="0"/>
                            <a:ea typeface="Cambria Math" panose="02040503050406030204" pitchFamily="18" charset="0"/>
                          </a:rPr>
                        </m:ctrlPr>
                      </m:dPr>
                      <m:e>
                        <m:r>
                          <a:rPr lang="en-US" altLang="zh-CN" b="0" i="1" dirty="0" smtClean="0">
                            <a:latin typeface="Cambria Math" panose="02040503050406030204" pitchFamily="18" charset="0"/>
                            <a:ea typeface="Cambria Math" panose="02040503050406030204" pitchFamily="18" charset="0"/>
                          </a:rPr>
                          <m:t>𝐵</m:t>
                        </m:r>
                      </m:e>
                    </m:d>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𝑘𝑖𝑙</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𝑙</m:t>
                        </m:r>
                      </m:e>
                      <m:sub>
                        <m:r>
                          <a:rPr lang="en-US" altLang="zh-CN" b="0" i="1" dirty="0" smtClean="0">
                            <a:latin typeface="Cambria Math" panose="02040503050406030204" pitchFamily="18" charset="0"/>
                            <a:ea typeface="Cambria Math" panose="02040503050406030204" pitchFamily="18" charset="0"/>
                          </a:rPr>
                          <m:t>𝐵</m:t>
                        </m:r>
                      </m:sub>
                    </m:sSub>
                    <m:r>
                      <a:rPr lang="en-US" altLang="zh-CN" b="0" i="1" dirty="0" smtClean="0">
                        <a:latin typeface="Cambria Math" panose="02040503050406030204" pitchFamily="18" charset="0"/>
                        <a:ea typeface="Cambria Math" panose="02040503050406030204" pitchFamily="18" charset="0"/>
                      </a:rPr>
                      <m:t>)</m:t>
                    </m:r>
                  </m:oMath>
                </a14:m>
                <a:endParaRPr lang="zh-CN" altLang="en-US" dirty="0"/>
              </a:p>
            </p:txBody>
          </p:sp>
        </mc:Choice>
        <mc:Fallback xmlns="">
          <p:sp>
            <p:nvSpPr>
              <p:cNvPr id="115715" name="Rectangle 3"/>
              <p:cNvSpPr>
                <a:spLocks noGrp="1" noRot="1" noChangeAspect="1" noMove="1" noResize="1" noEditPoints="1" noAdjustHandles="1" noChangeArrowheads="1" noChangeShapeType="1" noTextEdit="1"/>
              </p:cNvSpPr>
              <p:nvPr>
                <p:ph type="body" idx="1"/>
              </p:nvPr>
            </p:nvSpPr>
            <p:spPr>
              <a:xfrm>
                <a:off x="539750" y="1260475"/>
                <a:ext cx="8229600" cy="5451475"/>
              </a:xfrm>
              <a:blipFill rotWithShape="0">
                <a:blip r:embed="rId2"/>
                <a:stretch>
                  <a:fillRect l="-1333" t="-2349"/>
                </a:stretch>
              </a:blipFill>
            </p:spPr>
            <p:txBody>
              <a:bodyPr/>
              <a:lstStyle/>
              <a:p>
                <a:r>
                  <a:rPr lang="en-US">
                    <a:noFill/>
                  </a:rPr>
                  <a:t> </a:t>
                </a:r>
              </a:p>
            </p:txBody>
          </p:sp>
        </mc:Fallback>
      </mc:AlternateContent>
    </p:spTree>
    <p:extLst>
      <p:ext uri="{BB962C8B-B14F-4D97-AF65-F5344CB8AC3E}">
        <p14:creationId xmlns:p14="http://schemas.microsoft.com/office/powerpoint/2010/main" val="1269205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blinds(horizontal)">
                                      <p:cBhvr>
                                        <p:cTn id="7" dur="500"/>
                                        <p:tgtEl>
                                          <p:spTgt spid="11571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blinds(horizontal)">
                                      <p:cBhvr>
                                        <p:cTn id="10" dur="500"/>
                                        <p:tgtEl>
                                          <p:spTgt spid="11571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blinds(horizontal)">
                                      <p:cBhvr>
                                        <p:cTn id="13" dur="500"/>
                                        <p:tgtEl>
                                          <p:spTgt spid="11571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5715">
                                            <p:txEl>
                                              <p:pRg st="3" end="3"/>
                                            </p:txEl>
                                          </p:spTgt>
                                        </p:tgtEl>
                                        <p:attrNameLst>
                                          <p:attrName>style.visibility</p:attrName>
                                        </p:attrNameLst>
                                      </p:cBhvr>
                                      <p:to>
                                        <p:strVal val="visible"/>
                                      </p:to>
                                    </p:set>
                                    <p:animEffect transition="in" filter="blinds(horizontal)">
                                      <p:cBhvr>
                                        <p:cTn id="16" dur="500"/>
                                        <p:tgtEl>
                                          <p:spTgt spid="11571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animEffect transition="in" filter="blinds(horizontal)">
                                      <p:cBhvr>
                                        <p:cTn id="19" dur="500"/>
                                        <p:tgtEl>
                                          <p:spTgt spid="115715">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5715">
                                            <p:txEl>
                                              <p:pRg st="5" end="5"/>
                                            </p:txEl>
                                          </p:spTgt>
                                        </p:tgtEl>
                                        <p:attrNameLst>
                                          <p:attrName>style.visibility</p:attrName>
                                        </p:attrNameLst>
                                      </p:cBhvr>
                                      <p:to>
                                        <p:strVal val="visible"/>
                                      </p:to>
                                    </p:set>
                                    <p:animEffect transition="in" filter="blinds(horizontal)">
                                      <p:cBhvr>
                                        <p:cTn id="22" dur="500"/>
                                        <p:tgtEl>
                                          <p:spTgt spid="115715">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5715">
                                            <p:txEl>
                                              <p:pRg st="6" end="6"/>
                                            </p:txEl>
                                          </p:spTgt>
                                        </p:tgtEl>
                                        <p:attrNameLst>
                                          <p:attrName>style.visibility</p:attrName>
                                        </p:attrNameLst>
                                      </p:cBhvr>
                                      <p:to>
                                        <p:strVal val="visible"/>
                                      </p:to>
                                    </p:set>
                                    <p:animEffect transition="in" filter="blinds(horizontal)">
                                      <p:cBhvr>
                                        <p:cTn id="25" dur="500"/>
                                        <p:tgtEl>
                                          <p:spTgt spid="115715">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5715">
                                            <p:txEl>
                                              <p:pRg st="7" end="7"/>
                                            </p:txEl>
                                          </p:spTgt>
                                        </p:tgtEl>
                                        <p:attrNameLst>
                                          <p:attrName>style.visibility</p:attrName>
                                        </p:attrNameLst>
                                      </p:cBhvr>
                                      <p:to>
                                        <p:strVal val="visible"/>
                                      </p:to>
                                    </p:set>
                                    <p:animEffect transition="in" filter="blinds(horizontal)">
                                      <p:cBhvr>
                                        <p:cTn id="28" dur="500"/>
                                        <p:tgtEl>
                                          <p:spTgt spid="115715">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5715">
                                            <p:txEl>
                                              <p:pRg st="8" end="8"/>
                                            </p:txEl>
                                          </p:spTgt>
                                        </p:tgtEl>
                                        <p:attrNameLst>
                                          <p:attrName>style.visibility</p:attrName>
                                        </p:attrNameLst>
                                      </p:cBhvr>
                                      <p:to>
                                        <p:strVal val="visible"/>
                                      </p:to>
                                    </p:set>
                                    <p:animEffect transition="in" filter="blinds(horizontal)">
                                      <p:cBhvr>
                                        <p:cTn id="31" dur="500"/>
                                        <p:tgtEl>
                                          <p:spTgt spid="115715">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15715">
                                            <p:txEl>
                                              <p:pRg st="9" end="9"/>
                                            </p:txEl>
                                          </p:spTgt>
                                        </p:tgtEl>
                                        <p:attrNameLst>
                                          <p:attrName>style.visibility</p:attrName>
                                        </p:attrNameLst>
                                      </p:cBhvr>
                                      <p:to>
                                        <p:strVal val="visible"/>
                                      </p:to>
                                    </p:set>
                                    <p:animEffect transition="in" filter="blinds(horizontal)">
                                      <p:cBhvr>
                                        <p:cTn id="34" dur="500"/>
                                        <p:tgtEl>
                                          <p:spTgt spid="1157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zh-CN" dirty="0" smtClean="0"/>
              <a:t>8.2 </a:t>
            </a:r>
            <a:r>
              <a:rPr lang="zh-CN" altLang="en-US" dirty="0" smtClean="0"/>
              <a:t>常见的数据结构与工具</a:t>
            </a:r>
            <a:endParaRPr lang="zh-CN" altLang="en-US" dirty="0"/>
          </a:p>
        </p:txBody>
      </p:sp>
      <p:sp>
        <p:nvSpPr>
          <p:cNvPr id="115715" name="Rectangle 3"/>
          <p:cNvSpPr>
            <a:spLocks noGrp="1" noChangeArrowheads="1"/>
          </p:cNvSpPr>
          <p:nvPr>
            <p:ph type="body" idx="1"/>
          </p:nvPr>
        </p:nvSpPr>
        <p:spPr>
          <a:xfrm>
            <a:off x="539750" y="1260476"/>
            <a:ext cx="8229600" cy="505850"/>
          </a:xfrm>
        </p:spPr>
        <p:txBody>
          <a:bodyPr/>
          <a:lstStyle/>
          <a:p>
            <a:pPr>
              <a:lnSpc>
                <a:spcPct val="90000"/>
              </a:lnSpc>
            </a:pPr>
            <a:r>
              <a:rPr lang="zh-CN" altLang="en-US" dirty="0" smtClean="0"/>
              <a:t>到达定义</a:t>
            </a:r>
            <a:endParaRPr lang="en-US" altLang="zh-CN" dirty="0"/>
          </a:p>
        </p:txBody>
      </p:sp>
      <p:pic>
        <p:nvPicPr>
          <p:cNvPr id="2" name="Picture 1"/>
          <p:cNvPicPr>
            <a:picLocks noChangeAspect="1"/>
          </p:cNvPicPr>
          <p:nvPr/>
        </p:nvPicPr>
        <p:blipFill>
          <a:blip r:embed="rId2"/>
          <a:stretch>
            <a:fillRect/>
          </a:stretch>
        </p:blipFill>
        <p:spPr>
          <a:xfrm>
            <a:off x="1443685" y="1807601"/>
            <a:ext cx="6546783" cy="4746545"/>
          </a:xfrm>
          <a:prstGeom prst="rect">
            <a:avLst/>
          </a:prstGeom>
        </p:spPr>
      </p:pic>
    </p:spTree>
    <p:extLst>
      <p:ext uri="{BB962C8B-B14F-4D97-AF65-F5344CB8AC3E}">
        <p14:creationId xmlns:p14="http://schemas.microsoft.com/office/powerpoint/2010/main" val="824880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blinds(horizontal)">
                                      <p:cBhvr>
                                        <p:cTn id="7" dur="500"/>
                                        <p:tgtEl>
                                          <p:spTgt spid="1157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zh-CN" dirty="0" smtClean="0"/>
              <a:t>8.2 </a:t>
            </a:r>
            <a:r>
              <a:rPr lang="zh-CN" altLang="en-US" dirty="0" smtClean="0"/>
              <a:t>常见的数据结构与工具</a:t>
            </a:r>
            <a:endParaRPr lang="zh-CN" altLang="en-US" dirty="0"/>
          </a:p>
        </p:txBody>
      </p:sp>
      <mc:AlternateContent xmlns:mc="http://schemas.openxmlformats.org/markup-compatibility/2006" xmlns:a14="http://schemas.microsoft.com/office/drawing/2010/main">
        <mc:Choice Requires="a14">
          <p:sp>
            <p:nvSpPr>
              <p:cNvPr id="115715" name="Rectangle 3"/>
              <p:cNvSpPr>
                <a:spLocks noGrp="1" noChangeArrowheads="1"/>
              </p:cNvSpPr>
              <p:nvPr>
                <p:ph type="body" idx="1"/>
              </p:nvPr>
            </p:nvSpPr>
            <p:spPr>
              <a:xfrm>
                <a:off x="539750" y="1260475"/>
                <a:ext cx="8229600" cy="5451475"/>
              </a:xfrm>
            </p:spPr>
            <p:txBody>
              <a:bodyPr/>
              <a:lstStyle/>
              <a:p>
                <a:pPr>
                  <a:lnSpc>
                    <a:spcPct val="90000"/>
                  </a:lnSpc>
                </a:pPr>
                <a:r>
                  <a:rPr lang="zh-CN" altLang="en-US" dirty="0" smtClean="0"/>
                  <a:t>迭代求解算法</a:t>
                </a:r>
                <a:endParaRPr lang="en-US" altLang="zh-CN" dirty="0" smtClean="0"/>
              </a:p>
              <a:p>
                <a:pPr lvl="1">
                  <a:lnSpc>
                    <a:spcPct val="90000"/>
                  </a:lnSpc>
                </a:pPr>
                <a14:m>
                  <m:oMath xmlns:m="http://schemas.openxmlformats.org/officeDocument/2006/math">
                    <m:r>
                      <a:rPr lang="en-US" altLang="zh-CN" sz="2400" i="1" dirty="0" smtClean="0">
                        <a:latin typeface="Cambria Math" panose="02040503050406030204" pitchFamily="18" charset="0"/>
                      </a:rPr>
                      <m:t>𝑂𝑈𝑇</m:t>
                    </m:r>
                    <m:d>
                      <m:dPr>
                        <m:ctrlPr>
                          <a:rPr lang="en-US" altLang="zh-CN" sz="2400" i="1" dirty="0" smtClean="0">
                            <a:latin typeface="Cambria Math" panose="02040503050406030204" pitchFamily="18" charset="0"/>
                          </a:rPr>
                        </m:ctrlPr>
                      </m:dPr>
                      <m:e>
                        <m:r>
                          <a:rPr lang="en-US" altLang="zh-CN" sz="2400" i="1" dirty="0" smtClean="0">
                            <a:latin typeface="Cambria Math" panose="02040503050406030204" pitchFamily="18" charset="0"/>
                          </a:rPr>
                          <m:t>𝑒𝑛𝑡𝑟𝑦</m:t>
                        </m:r>
                      </m:e>
                    </m:d>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ea typeface="Cambria Math" panose="02040503050406030204" pitchFamily="18" charset="0"/>
                      </a:rPr>
                      <m:t>∅</m:t>
                    </m:r>
                  </m:oMath>
                </a14:m>
                <a:endParaRPr lang="en-US" altLang="zh-CN" sz="2400" dirty="0" smtClean="0"/>
              </a:p>
              <a:p>
                <a:pPr lvl="1">
                  <a:lnSpc>
                    <a:spcPct val="90000"/>
                  </a:lnSpc>
                </a:pPr>
                <a:r>
                  <a:rPr lang="en-US" altLang="zh-CN" sz="2400" b="1" dirty="0" err="1" smtClean="0">
                    <a:latin typeface="MS Gothic" panose="020B0609070205080204" pitchFamily="49" charset="-128"/>
                    <a:ea typeface="MS Gothic" panose="020B0609070205080204" pitchFamily="49" charset="-128"/>
                  </a:rPr>
                  <a:t>foreach</a:t>
                </a:r>
                <a:r>
                  <a:rPr lang="en-US" altLang="zh-CN" sz="2400" dirty="0" smtClean="0">
                    <a:latin typeface="MS Gothic" panose="020B0609070205080204" pitchFamily="49" charset="-128"/>
                    <a:ea typeface="MS Gothic" panose="020B0609070205080204" pitchFamily="49" charset="-128"/>
                  </a:rPr>
                  <a:t> basic block </a:t>
                </a:r>
                <a14:m>
                  <m:oMath xmlns:m="http://schemas.openxmlformats.org/officeDocument/2006/math">
                    <m:r>
                      <a:rPr lang="en-US" altLang="zh-CN" sz="2400" i="1" dirty="0" smtClean="0">
                        <a:latin typeface="Cambria Math" panose="02040503050406030204" pitchFamily="18" charset="0"/>
                        <a:ea typeface="MS Gothic" panose="020B0609070205080204" pitchFamily="49" charset="-128"/>
                      </a:rPr>
                      <m:t>𝐵</m:t>
                    </m:r>
                  </m:oMath>
                </a14:m>
                <a:endParaRPr lang="en-US" altLang="zh-CN" sz="2400" dirty="0" smtClean="0">
                  <a:latin typeface="MS Gothic" panose="020B0609070205080204" pitchFamily="49" charset="-128"/>
                  <a:ea typeface="MS Gothic" panose="020B0609070205080204" pitchFamily="49" charset="-128"/>
                </a:endParaRPr>
              </a:p>
              <a:p>
                <a:pPr lvl="1">
                  <a:lnSpc>
                    <a:spcPct val="90000"/>
                  </a:lnSpc>
                </a:pPr>
                <a:r>
                  <a:rPr lang="en-US" altLang="zh-CN" sz="2400" dirty="0">
                    <a:latin typeface="MS Gothic" panose="020B0609070205080204" pitchFamily="49" charset="-128"/>
                    <a:ea typeface="MS Gothic" panose="020B0609070205080204" pitchFamily="49" charset="-128"/>
                  </a:rPr>
                  <a:t> </a:t>
                </a:r>
                <a:r>
                  <a:rPr lang="en-US" altLang="zh-CN" sz="2400" dirty="0" smtClean="0">
                    <a:latin typeface="MS Gothic" panose="020B0609070205080204" pitchFamily="49" charset="-128"/>
                    <a:ea typeface="MS Gothic" panose="020B0609070205080204" pitchFamily="49" charset="-128"/>
                  </a:rPr>
                  <a:t> </a:t>
                </a:r>
                <a14:m>
                  <m:oMath xmlns:m="http://schemas.openxmlformats.org/officeDocument/2006/math">
                    <m:r>
                      <a:rPr lang="en-US" altLang="zh-CN" sz="2400" i="1" dirty="0" smtClean="0">
                        <a:latin typeface="Cambria Math" panose="02040503050406030204" pitchFamily="18" charset="0"/>
                        <a:ea typeface="MS Gothic" panose="020B0609070205080204" pitchFamily="49" charset="-128"/>
                      </a:rPr>
                      <m:t>𝑂𝑈𝑇</m:t>
                    </m:r>
                    <m:d>
                      <m:dPr>
                        <m:ctrlPr>
                          <a:rPr lang="en-US" altLang="zh-CN" sz="2400" i="1" dirty="0" smtClean="0">
                            <a:latin typeface="Cambria Math" panose="02040503050406030204" pitchFamily="18" charset="0"/>
                            <a:ea typeface="MS Gothic" panose="020B0609070205080204" pitchFamily="49" charset="-128"/>
                          </a:rPr>
                        </m:ctrlPr>
                      </m:dPr>
                      <m:e>
                        <m:r>
                          <a:rPr lang="en-US" altLang="zh-CN" sz="2400" i="1" dirty="0" smtClean="0">
                            <a:latin typeface="Cambria Math" panose="02040503050406030204" pitchFamily="18" charset="0"/>
                            <a:ea typeface="MS Gothic" panose="020B0609070205080204" pitchFamily="49" charset="-128"/>
                          </a:rPr>
                          <m:t>𝐵</m:t>
                        </m:r>
                      </m:e>
                    </m:d>
                    <m:r>
                      <a:rPr lang="en-US" altLang="zh-CN" sz="2400" i="1" dirty="0" smtClean="0">
                        <a:latin typeface="Cambria Math" panose="02040503050406030204" pitchFamily="18" charset="0"/>
                        <a:ea typeface="MS Gothic" panose="020B0609070205080204" pitchFamily="49" charset="-128"/>
                      </a:rPr>
                      <m:t>=∅</m:t>
                    </m:r>
                  </m:oMath>
                </a14:m>
                <a:endParaRPr lang="en-US" altLang="zh-CN" sz="2400" dirty="0" smtClean="0">
                  <a:latin typeface="MS Gothic" panose="020B0609070205080204" pitchFamily="49" charset="-128"/>
                  <a:ea typeface="MS Gothic" panose="020B0609070205080204" pitchFamily="49" charset="-128"/>
                </a:endParaRPr>
              </a:p>
              <a:p>
                <a:pPr lvl="1">
                  <a:lnSpc>
                    <a:spcPct val="90000"/>
                  </a:lnSpc>
                </a:pPr>
                <a:r>
                  <a:rPr lang="en-US" altLang="zh-CN" sz="2400" b="1" dirty="0" smtClean="0">
                    <a:latin typeface="MS Gothic" panose="020B0609070205080204" pitchFamily="49" charset="-128"/>
                    <a:ea typeface="MS Gothic" panose="020B0609070205080204" pitchFamily="49" charset="-128"/>
                  </a:rPr>
                  <a:t>while</a:t>
                </a:r>
                <a:r>
                  <a:rPr lang="en-US" altLang="zh-CN" sz="2400" dirty="0" smtClean="0">
                    <a:latin typeface="MS Gothic" panose="020B0609070205080204" pitchFamily="49" charset="-128"/>
                    <a:ea typeface="MS Gothic" panose="020B0609070205080204" pitchFamily="49" charset="-128"/>
                  </a:rPr>
                  <a:t> OUT set changed </a:t>
                </a:r>
                <a:r>
                  <a:rPr lang="en-US" altLang="zh-CN" sz="2400" b="1" dirty="0" smtClean="0">
                    <a:latin typeface="MS Gothic" panose="020B0609070205080204" pitchFamily="49" charset="-128"/>
                    <a:ea typeface="MS Gothic" panose="020B0609070205080204" pitchFamily="49" charset="-128"/>
                  </a:rPr>
                  <a:t>do</a:t>
                </a:r>
              </a:p>
              <a:p>
                <a:pPr lvl="1">
                  <a:lnSpc>
                    <a:spcPct val="90000"/>
                  </a:lnSpc>
                </a:pPr>
                <a:r>
                  <a:rPr lang="en-US" altLang="zh-CN" sz="2400" dirty="0">
                    <a:latin typeface="MS Gothic" panose="020B0609070205080204" pitchFamily="49" charset="-128"/>
                    <a:ea typeface="MS Gothic" panose="020B0609070205080204" pitchFamily="49" charset="-128"/>
                  </a:rPr>
                  <a:t> </a:t>
                </a:r>
                <a:r>
                  <a:rPr lang="en-US" altLang="zh-CN" sz="2400" dirty="0" smtClean="0">
                    <a:latin typeface="MS Gothic" panose="020B0609070205080204" pitchFamily="49" charset="-128"/>
                    <a:ea typeface="MS Gothic" panose="020B0609070205080204" pitchFamily="49" charset="-128"/>
                  </a:rPr>
                  <a:t> </a:t>
                </a:r>
                <a:r>
                  <a:rPr lang="en-US" altLang="zh-CN" sz="2400" b="1" dirty="0" err="1" smtClean="0">
                    <a:latin typeface="MS Gothic" panose="020B0609070205080204" pitchFamily="49" charset="-128"/>
                    <a:ea typeface="MS Gothic" panose="020B0609070205080204" pitchFamily="49" charset="-128"/>
                  </a:rPr>
                  <a:t>foreach</a:t>
                </a:r>
                <a:r>
                  <a:rPr lang="en-US" altLang="zh-CN" sz="2400" dirty="0" smtClean="0">
                    <a:latin typeface="MS Gothic" panose="020B0609070205080204" pitchFamily="49" charset="-128"/>
                    <a:ea typeface="MS Gothic" panose="020B0609070205080204" pitchFamily="49" charset="-128"/>
                  </a:rPr>
                  <a:t> basic block </a:t>
                </a:r>
                <a14:m>
                  <m:oMath xmlns:m="http://schemas.openxmlformats.org/officeDocument/2006/math">
                    <m:r>
                      <a:rPr lang="en-US" altLang="zh-CN" sz="2400" i="1" dirty="0" smtClean="0">
                        <a:latin typeface="Cambria Math" panose="02040503050406030204" pitchFamily="18" charset="0"/>
                        <a:ea typeface="MS Gothic" panose="020B0609070205080204" pitchFamily="49" charset="-128"/>
                      </a:rPr>
                      <m:t>𝐵</m:t>
                    </m:r>
                  </m:oMath>
                </a14:m>
                <a:endParaRPr lang="en-US" altLang="zh-CN" sz="2400" dirty="0" smtClean="0">
                  <a:latin typeface="MS Gothic" panose="020B0609070205080204" pitchFamily="49" charset="-128"/>
                  <a:ea typeface="MS Gothic" panose="020B0609070205080204" pitchFamily="49" charset="-128"/>
                </a:endParaRPr>
              </a:p>
              <a:p>
                <a:pPr lvl="1">
                  <a:lnSpc>
                    <a:spcPct val="90000"/>
                  </a:lnSpc>
                </a:pPr>
                <a:r>
                  <a:rPr lang="en-US" altLang="zh-CN" sz="2400" dirty="0">
                    <a:latin typeface="MS Gothic" panose="020B0609070205080204" pitchFamily="49" charset="-128"/>
                    <a:ea typeface="MS Gothic" panose="020B0609070205080204" pitchFamily="49" charset="-128"/>
                  </a:rPr>
                  <a:t> </a:t>
                </a:r>
                <a:r>
                  <a:rPr lang="en-US" altLang="zh-CN" sz="2400" dirty="0" smtClean="0">
                    <a:latin typeface="MS Gothic" panose="020B0609070205080204" pitchFamily="49" charset="-128"/>
                    <a:ea typeface="MS Gothic" panose="020B0609070205080204" pitchFamily="49" charset="-128"/>
                  </a:rPr>
                  <a:t>   </a:t>
                </a:r>
                <a14:m>
                  <m:oMath xmlns:m="http://schemas.openxmlformats.org/officeDocument/2006/math">
                    <m:r>
                      <a:rPr lang="en-US" altLang="zh-CN" sz="2400" i="1" dirty="0">
                        <a:latin typeface="Cambria Math" panose="02040503050406030204" pitchFamily="18" charset="0"/>
                      </a:rPr>
                      <m:t>𝐼𝑁</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𝐵</m:t>
                        </m:r>
                      </m:e>
                    </m:d>
                    <m:r>
                      <a:rPr lang="en-US" altLang="zh-CN" sz="2400" i="1" dirty="0">
                        <a:latin typeface="Cambria Math" panose="02040503050406030204" pitchFamily="18" charset="0"/>
                      </a:rPr>
                      <m:t>=</m:t>
                    </m:r>
                    <m:nary>
                      <m:naryPr>
                        <m:chr m:val="⋃"/>
                        <m:limLoc m:val="subSup"/>
                        <m:supHide m:val="on"/>
                        <m:ctrlPr>
                          <a:rPr lang="en-US" altLang="zh-CN" sz="2400" i="1" dirty="0">
                            <a:latin typeface="Cambria Math" panose="02040503050406030204" pitchFamily="18" charset="0"/>
                          </a:rPr>
                        </m:ctrlPr>
                      </m:naryPr>
                      <m:sub>
                        <m:r>
                          <m:rPr>
                            <m:brk m:alnAt="9"/>
                          </m:rPr>
                          <a:rPr lang="en-US" altLang="zh-CN" sz="2400" i="1" dirty="0">
                            <a:latin typeface="Cambria Math" panose="02040503050406030204" pitchFamily="18" charset="0"/>
                          </a:rPr>
                          <m:t>𝑃</m:t>
                        </m:r>
                        <m:r>
                          <a:rPr lang="en-US" altLang="zh-CN" sz="2400" i="1" dirty="0">
                            <a:latin typeface="Cambria Math" panose="02040503050406030204" pitchFamily="18" charset="0"/>
                          </a:rPr>
                          <m:t>∈</m:t>
                        </m:r>
                        <m:r>
                          <a:rPr lang="en-US" altLang="zh-CN" sz="2400" i="1" dirty="0">
                            <a:latin typeface="Cambria Math" panose="02040503050406030204" pitchFamily="18" charset="0"/>
                          </a:rPr>
                          <m:t>𝑝𝑟𝑒𝑣</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𝐵</m:t>
                            </m:r>
                          </m:e>
                        </m:d>
                      </m:sub>
                      <m:sup/>
                      <m:e>
                        <m:r>
                          <a:rPr lang="en-US" altLang="zh-CN" sz="2400" i="1" dirty="0">
                            <a:latin typeface="Cambria Math" panose="02040503050406030204" pitchFamily="18" charset="0"/>
                          </a:rPr>
                          <m:t>𝑂𝑈𝑇</m:t>
                        </m:r>
                        <m:r>
                          <a:rPr lang="en-US" altLang="zh-CN" sz="2400" i="1" dirty="0">
                            <a:latin typeface="Cambria Math" panose="02040503050406030204" pitchFamily="18" charset="0"/>
                          </a:rPr>
                          <m:t>(</m:t>
                        </m:r>
                        <m:r>
                          <a:rPr lang="en-US" altLang="zh-CN" sz="2400" i="1" dirty="0">
                            <a:latin typeface="Cambria Math" panose="02040503050406030204" pitchFamily="18" charset="0"/>
                          </a:rPr>
                          <m:t>𝑃</m:t>
                        </m:r>
                        <m:r>
                          <a:rPr lang="en-US" altLang="zh-CN" sz="2400" i="1" dirty="0">
                            <a:latin typeface="Cambria Math" panose="02040503050406030204" pitchFamily="18" charset="0"/>
                          </a:rPr>
                          <m:t>)</m:t>
                        </m:r>
                      </m:e>
                    </m:nary>
                  </m:oMath>
                </a14:m>
                <a:endParaRPr lang="en-US" altLang="zh-CN" sz="2400" dirty="0" smtClean="0">
                  <a:latin typeface="MS Gothic" panose="020B0609070205080204" pitchFamily="49" charset="-128"/>
                  <a:ea typeface="MS Gothic" panose="020B0609070205080204" pitchFamily="49" charset="-128"/>
                </a:endParaRPr>
              </a:p>
              <a:p>
                <a:pPr lvl="1">
                  <a:lnSpc>
                    <a:spcPct val="90000"/>
                  </a:lnSpc>
                </a:pPr>
                <a:r>
                  <a:rPr lang="en-US" altLang="zh-CN" sz="2400" dirty="0">
                    <a:latin typeface="MS Gothic" panose="020B0609070205080204" pitchFamily="49" charset="-128"/>
                    <a:ea typeface="MS Gothic" panose="020B0609070205080204" pitchFamily="49" charset="-128"/>
                  </a:rPr>
                  <a:t> </a:t>
                </a:r>
                <a:r>
                  <a:rPr lang="en-US" altLang="zh-CN" sz="2400" dirty="0" smtClean="0">
                    <a:latin typeface="MS Gothic" panose="020B0609070205080204" pitchFamily="49" charset="-128"/>
                    <a:ea typeface="MS Gothic" panose="020B0609070205080204" pitchFamily="49" charset="-128"/>
                  </a:rPr>
                  <a:t>   </a:t>
                </a:r>
                <a14:m>
                  <m:oMath xmlns:m="http://schemas.openxmlformats.org/officeDocument/2006/math">
                    <m:r>
                      <a:rPr lang="en-US" altLang="zh-CN" sz="2400" i="1" dirty="0">
                        <a:latin typeface="Cambria Math" panose="02040503050406030204" pitchFamily="18" charset="0"/>
                      </a:rPr>
                      <m:t>𝑂𝑈𝑇</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𝐵</m:t>
                        </m:r>
                      </m:e>
                    </m:d>
                    <m:r>
                      <a:rPr lang="en-US" altLang="zh-CN" sz="2400" i="1" dirty="0">
                        <a:latin typeface="Cambria Math" panose="02040503050406030204" pitchFamily="18" charset="0"/>
                      </a:rPr>
                      <m:t>=</m:t>
                    </m:r>
                    <m:r>
                      <a:rPr lang="en-US" altLang="zh-CN" sz="2400" i="1" dirty="0" err="1">
                        <a:latin typeface="Cambria Math" panose="02040503050406030204" pitchFamily="18" charset="0"/>
                      </a:rPr>
                      <m:t>𝑔𝑒</m:t>
                    </m:r>
                    <m:sSub>
                      <m:sSubPr>
                        <m:ctrlPr>
                          <a:rPr lang="en-US" altLang="zh-CN" sz="2400" i="1" dirty="0" err="1">
                            <a:latin typeface="Cambria Math" panose="02040503050406030204" pitchFamily="18" charset="0"/>
                          </a:rPr>
                        </m:ctrlPr>
                      </m:sSubPr>
                      <m:e>
                        <m:r>
                          <a:rPr lang="en-US" altLang="zh-CN" sz="2400" i="1" dirty="0" err="1">
                            <a:latin typeface="Cambria Math" panose="02040503050406030204" pitchFamily="18" charset="0"/>
                          </a:rPr>
                          <m:t>𝑛</m:t>
                        </m:r>
                      </m:e>
                      <m:sub>
                        <m:r>
                          <a:rPr lang="en-US" altLang="zh-CN" sz="2400" i="1" dirty="0" err="1">
                            <a:latin typeface="Cambria Math" panose="02040503050406030204" pitchFamily="18" charset="0"/>
                          </a:rPr>
                          <m:t>𝐵</m:t>
                        </m:r>
                      </m:sub>
                    </m:sSub>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𝐼𝑁</m:t>
                    </m:r>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𝐵</m:t>
                        </m:r>
                      </m:e>
                    </m:d>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𝑘𝑖𝑙</m:t>
                    </m:r>
                    <m:sSub>
                      <m:sSubPr>
                        <m:ctrlPr>
                          <a:rPr lang="en-US" altLang="zh-CN" sz="2400" i="1" dirty="0">
                            <a:latin typeface="Cambria Math" panose="02040503050406030204" pitchFamily="18" charset="0"/>
                            <a:ea typeface="Cambria Math" panose="02040503050406030204" pitchFamily="18" charset="0"/>
                          </a:rPr>
                        </m:ctrlPr>
                      </m:sSubPr>
                      <m:e>
                        <m:r>
                          <a:rPr lang="en-US" altLang="zh-CN" sz="2400" i="1" dirty="0">
                            <a:latin typeface="Cambria Math" panose="02040503050406030204" pitchFamily="18" charset="0"/>
                            <a:ea typeface="Cambria Math" panose="02040503050406030204" pitchFamily="18" charset="0"/>
                          </a:rPr>
                          <m:t>𝑙</m:t>
                        </m:r>
                      </m:e>
                      <m:sub>
                        <m:r>
                          <a:rPr lang="en-US" altLang="zh-CN" sz="2400" i="1" dirty="0">
                            <a:latin typeface="Cambria Math" panose="02040503050406030204" pitchFamily="18" charset="0"/>
                            <a:ea typeface="Cambria Math" panose="02040503050406030204" pitchFamily="18" charset="0"/>
                          </a:rPr>
                          <m:t>𝐵</m:t>
                        </m:r>
                      </m:sub>
                    </m:sSub>
                    <m:r>
                      <a:rPr lang="en-US" altLang="zh-CN" sz="2400" i="1" dirty="0">
                        <a:latin typeface="Cambria Math" panose="02040503050406030204" pitchFamily="18" charset="0"/>
                        <a:ea typeface="Cambria Math" panose="02040503050406030204" pitchFamily="18" charset="0"/>
                      </a:rPr>
                      <m:t>)</m:t>
                    </m:r>
                  </m:oMath>
                </a14:m>
                <a:endParaRPr lang="en-US" altLang="zh-CN" sz="2400" dirty="0" smtClean="0"/>
              </a:p>
              <a:p>
                <a:pPr lvl="1">
                  <a:lnSpc>
                    <a:spcPct val="90000"/>
                  </a:lnSpc>
                </a:pPr>
                <a:r>
                  <a:rPr lang="en-US" altLang="zh-CN" sz="2400" dirty="0">
                    <a:latin typeface="MS Gothic" panose="020B0609070205080204" pitchFamily="49" charset="-128"/>
                    <a:ea typeface="MS Gothic" panose="020B0609070205080204" pitchFamily="49" charset="-128"/>
                  </a:rPr>
                  <a:t>  </a:t>
                </a:r>
                <a:r>
                  <a:rPr lang="en-US" altLang="zh-CN" sz="2400" b="1" dirty="0" smtClean="0">
                    <a:latin typeface="MS Gothic" panose="020B0609070205080204" pitchFamily="49" charset="-128"/>
                    <a:ea typeface="MS Gothic" panose="020B0609070205080204" pitchFamily="49" charset="-128"/>
                  </a:rPr>
                  <a:t>end</a:t>
                </a:r>
                <a:r>
                  <a:rPr lang="en-US" altLang="zh-CN" sz="2400" dirty="0" smtClean="0">
                    <a:latin typeface="MS Gothic" panose="020B0609070205080204" pitchFamily="49" charset="-128"/>
                    <a:ea typeface="MS Gothic" panose="020B0609070205080204" pitchFamily="49" charset="-128"/>
                  </a:rPr>
                  <a:t> </a:t>
                </a:r>
                <a:r>
                  <a:rPr lang="en-US" altLang="zh-CN" sz="2400" b="1" dirty="0" smtClean="0">
                    <a:latin typeface="MS Gothic" panose="020B0609070205080204" pitchFamily="49" charset="-128"/>
                    <a:ea typeface="MS Gothic" panose="020B0609070205080204" pitchFamily="49" charset="-128"/>
                  </a:rPr>
                  <a:t>for</a:t>
                </a:r>
              </a:p>
              <a:p>
                <a:pPr lvl="1">
                  <a:lnSpc>
                    <a:spcPct val="90000"/>
                  </a:lnSpc>
                </a:pPr>
                <a:r>
                  <a:rPr lang="en-US" altLang="zh-CN" sz="2400" b="1" dirty="0" smtClean="0">
                    <a:latin typeface="MS Gothic" panose="020B0609070205080204" pitchFamily="49" charset="-128"/>
                    <a:ea typeface="MS Gothic" panose="020B0609070205080204" pitchFamily="49" charset="-128"/>
                  </a:rPr>
                  <a:t>end</a:t>
                </a:r>
                <a:r>
                  <a:rPr lang="en-US" altLang="zh-CN" sz="2400" dirty="0" smtClean="0">
                    <a:latin typeface="MS Gothic" panose="020B0609070205080204" pitchFamily="49" charset="-128"/>
                    <a:ea typeface="MS Gothic" panose="020B0609070205080204" pitchFamily="49" charset="-128"/>
                  </a:rPr>
                  <a:t> </a:t>
                </a:r>
                <a:r>
                  <a:rPr lang="en-US" altLang="zh-CN" sz="2400" b="1" dirty="0" smtClean="0">
                    <a:latin typeface="MS Gothic" panose="020B0609070205080204" pitchFamily="49" charset="-128"/>
                    <a:ea typeface="MS Gothic" panose="020B0609070205080204" pitchFamily="49" charset="-128"/>
                  </a:rPr>
                  <a:t>while</a:t>
                </a:r>
                <a:endParaRPr lang="zh-CN" altLang="en-US" sz="2400" b="1" dirty="0">
                  <a:latin typeface="MS Gothic" panose="020B0609070205080204" pitchFamily="49" charset="-128"/>
                  <a:ea typeface="MS Gothic" panose="020B0609070205080204" pitchFamily="49" charset="-128"/>
                </a:endParaRPr>
              </a:p>
              <a:p>
                <a:pPr lvl="1">
                  <a:lnSpc>
                    <a:spcPct val="90000"/>
                  </a:lnSpc>
                </a:pPr>
                <a:endParaRPr lang="en-US" altLang="zh-CN" dirty="0" smtClean="0">
                  <a:latin typeface="MS Gothic" panose="020B0609070205080204" pitchFamily="49" charset="-128"/>
                  <a:ea typeface="MS Gothic" panose="020B0609070205080204" pitchFamily="49" charset="-128"/>
                </a:endParaRPr>
              </a:p>
            </p:txBody>
          </p:sp>
        </mc:Choice>
        <mc:Fallback xmlns="">
          <p:sp>
            <p:nvSpPr>
              <p:cNvPr id="115715" name="Rectangle 3"/>
              <p:cNvSpPr>
                <a:spLocks noGrp="1" noRot="1" noChangeAspect="1" noMove="1" noResize="1" noEditPoints="1" noAdjustHandles="1" noChangeArrowheads="1" noChangeShapeType="1" noTextEdit="1"/>
              </p:cNvSpPr>
              <p:nvPr>
                <p:ph type="body" idx="1"/>
              </p:nvPr>
            </p:nvSpPr>
            <p:spPr>
              <a:xfrm>
                <a:off x="539750" y="1260475"/>
                <a:ext cx="8229600" cy="5451475"/>
              </a:xfrm>
              <a:blipFill rotWithShape="0">
                <a:blip r:embed="rId2"/>
                <a:stretch>
                  <a:fillRect l="-1333" t="-2349"/>
                </a:stretch>
              </a:blipFill>
            </p:spPr>
            <p:txBody>
              <a:bodyPr/>
              <a:lstStyle/>
              <a:p>
                <a:r>
                  <a:rPr lang="en-US">
                    <a:noFill/>
                  </a:rPr>
                  <a:t> </a:t>
                </a:r>
              </a:p>
            </p:txBody>
          </p:sp>
        </mc:Fallback>
      </mc:AlternateContent>
    </p:spTree>
    <p:extLst>
      <p:ext uri="{BB962C8B-B14F-4D97-AF65-F5344CB8AC3E}">
        <p14:creationId xmlns:p14="http://schemas.microsoft.com/office/powerpoint/2010/main" val="28465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blinds(horizontal)">
                                      <p:cBhvr>
                                        <p:cTn id="7" dur="500"/>
                                        <p:tgtEl>
                                          <p:spTgt spid="11571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blinds(horizontal)">
                                      <p:cBhvr>
                                        <p:cTn id="10" dur="500"/>
                                        <p:tgtEl>
                                          <p:spTgt spid="11571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blinds(horizontal)">
                                      <p:cBhvr>
                                        <p:cTn id="13" dur="500"/>
                                        <p:tgtEl>
                                          <p:spTgt spid="11571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5715">
                                            <p:txEl>
                                              <p:pRg st="3" end="3"/>
                                            </p:txEl>
                                          </p:spTgt>
                                        </p:tgtEl>
                                        <p:attrNameLst>
                                          <p:attrName>style.visibility</p:attrName>
                                        </p:attrNameLst>
                                      </p:cBhvr>
                                      <p:to>
                                        <p:strVal val="visible"/>
                                      </p:to>
                                    </p:set>
                                    <p:animEffect transition="in" filter="blinds(horizontal)">
                                      <p:cBhvr>
                                        <p:cTn id="16" dur="500"/>
                                        <p:tgtEl>
                                          <p:spTgt spid="11571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animEffect transition="in" filter="blinds(horizontal)">
                                      <p:cBhvr>
                                        <p:cTn id="19" dur="500"/>
                                        <p:tgtEl>
                                          <p:spTgt spid="115715">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5715">
                                            <p:txEl>
                                              <p:pRg st="5" end="5"/>
                                            </p:txEl>
                                          </p:spTgt>
                                        </p:tgtEl>
                                        <p:attrNameLst>
                                          <p:attrName>style.visibility</p:attrName>
                                        </p:attrNameLst>
                                      </p:cBhvr>
                                      <p:to>
                                        <p:strVal val="visible"/>
                                      </p:to>
                                    </p:set>
                                    <p:animEffect transition="in" filter="blinds(horizontal)">
                                      <p:cBhvr>
                                        <p:cTn id="22" dur="500"/>
                                        <p:tgtEl>
                                          <p:spTgt spid="115715">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5715">
                                            <p:txEl>
                                              <p:pRg st="6" end="6"/>
                                            </p:txEl>
                                          </p:spTgt>
                                        </p:tgtEl>
                                        <p:attrNameLst>
                                          <p:attrName>style.visibility</p:attrName>
                                        </p:attrNameLst>
                                      </p:cBhvr>
                                      <p:to>
                                        <p:strVal val="visible"/>
                                      </p:to>
                                    </p:set>
                                    <p:animEffect transition="in" filter="blinds(horizontal)">
                                      <p:cBhvr>
                                        <p:cTn id="25" dur="500"/>
                                        <p:tgtEl>
                                          <p:spTgt spid="115715">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5715">
                                            <p:txEl>
                                              <p:pRg st="7" end="7"/>
                                            </p:txEl>
                                          </p:spTgt>
                                        </p:tgtEl>
                                        <p:attrNameLst>
                                          <p:attrName>style.visibility</p:attrName>
                                        </p:attrNameLst>
                                      </p:cBhvr>
                                      <p:to>
                                        <p:strVal val="visible"/>
                                      </p:to>
                                    </p:set>
                                    <p:animEffect transition="in" filter="blinds(horizontal)">
                                      <p:cBhvr>
                                        <p:cTn id="28" dur="500"/>
                                        <p:tgtEl>
                                          <p:spTgt spid="115715">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5715">
                                            <p:txEl>
                                              <p:pRg st="8" end="8"/>
                                            </p:txEl>
                                          </p:spTgt>
                                        </p:tgtEl>
                                        <p:attrNameLst>
                                          <p:attrName>style.visibility</p:attrName>
                                        </p:attrNameLst>
                                      </p:cBhvr>
                                      <p:to>
                                        <p:strVal val="visible"/>
                                      </p:to>
                                    </p:set>
                                    <p:animEffect transition="in" filter="blinds(horizontal)">
                                      <p:cBhvr>
                                        <p:cTn id="31" dur="500"/>
                                        <p:tgtEl>
                                          <p:spTgt spid="115715">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15715">
                                            <p:txEl>
                                              <p:pRg st="9" end="9"/>
                                            </p:txEl>
                                          </p:spTgt>
                                        </p:tgtEl>
                                        <p:attrNameLst>
                                          <p:attrName>style.visibility</p:attrName>
                                        </p:attrNameLst>
                                      </p:cBhvr>
                                      <p:to>
                                        <p:strVal val="visible"/>
                                      </p:to>
                                    </p:set>
                                    <p:animEffect transition="in" filter="blinds(horizontal)">
                                      <p:cBhvr>
                                        <p:cTn id="34" dur="500"/>
                                        <p:tgtEl>
                                          <p:spTgt spid="1157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zh-CN" dirty="0" smtClean="0"/>
              <a:t>8.2 </a:t>
            </a:r>
            <a:r>
              <a:rPr lang="zh-CN" altLang="en-US" dirty="0" smtClean="0"/>
              <a:t>常见的数据结构与工具</a:t>
            </a:r>
            <a:endParaRPr lang="zh-CN" altLang="en-US" dirty="0"/>
          </a:p>
        </p:txBody>
      </p:sp>
      <p:sp>
        <p:nvSpPr>
          <p:cNvPr id="115715" name="Rectangle 3"/>
          <p:cNvSpPr>
            <a:spLocks noGrp="1" noChangeArrowheads="1"/>
          </p:cNvSpPr>
          <p:nvPr>
            <p:ph type="body" idx="1"/>
          </p:nvPr>
        </p:nvSpPr>
        <p:spPr>
          <a:xfrm>
            <a:off x="539750" y="1260476"/>
            <a:ext cx="8229600" cy="505850"/>
          </a:xfrm>
        </p:spPr>
        <p:txBody>
          <a:bodyPr/>
          <a:lstStyle/>
          <a:p>
            <a:pPr>
              <a:lnSpc>
                <a:spcPct val="90000"/>
              </a:lnSpc>
            </a:pPr>
            <a:r>
              <a:rPr lang="zh-CN" altLang="en-US" dirty="0" smtClean="0"/>
              <a:t>到达定义</a:t>
            </a:r>
            <a:endParaRPr lang="en-US" altLang="zh-CN" dirty="0"/>
          </a:p>
        </p:txBody>
      </p:sp>
      <p:pic>
        <p:nvPicPr>
          <p:cNvPr id="2" name="Picture 1"/>
          <p:cNvPicPr>
            <a:picLocks noChangeAspect="1"/>
          </p:cNvPicPr>
          <p:nvPr/>
        </p:nvPicPr>
        <p:blipFill>
          <a:blip r:embed="rId2"/>
          <a:stretch>
            <a:fillRect/>
          </a:stretch>
        </p:blipFill>
        <p:spPr>
          <a:xfrm>
            <a:off x="41308" y="1766326"/>
            <a:ext cx="5240669" cy="3799587"/>
          </a:xfrm>
          <a:prstGeom prst="rect">
            <a:avLst/>
          </a:prstGeom>
        </p:spPr>
      </p:pic>
      <p:pic>
        <p:nvPicPr>
          <p:cNvPr id="3" name="Picture 2"/>
          <p:cNvPicPr>
            <a:picLocks noChangeAspect="1"/>
          </p:cNvPicPr>
          <p:nvPr/>
        </p:nvPicPr>
        <p:blipFill>
          <a:blip r:embed="rId3"/>
          <a:stretch>
            <a:fillRect/>
          </a:stretch>
        </p:blipFill>
        <p:spPr>
          <a:xfrm>
            <a:off x="3705500" y="5156989"/>
            <a:ext cx="5264894" cy="1533466"/>
          </a:xfrm>
          <a:prstGeom prst="rect">
            <a:avLst/>
          </a:prstGeom>
        </p:spPr>
      </p:pic>
    </p:spTree>
    <p:extLst>
      <p:ext uri="{BB962C8B-B14F-4D97-AF65-F5344CB8AC3E}">
        <p14:creationId xmlns:p14="http://schemas.microsoft.com/office/powerpoint/2010/main" val="1422045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blinds(horizontal)">
                                      <p:cBhvr>
                                        <p:cTn id="7" dur="500"/>
                                        <p:tgtEl>
                                          <p:spTgt spid="1157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zh-CN" dirty="0" smtClean="0"/>
              <a:t>8.2 </a:t>
            </a:r>
            <a:r>
              <a:rPr lang="zh-CN" altLang="en-US" dirty="0" smtClean="0"/>
              <a:t>常见的数据结构与工具</a:t>
            </a:r>
            <a:endParaRPr lang="zh-CN" altLang="en-US" dirty="0"/>
          </a:p>
        </p:txBody>
      </p:sp>
      <p:sp>
        <p:nvSpPr>
          <p:cNvPr id="116739" name="Rectangle 3"/>
          <p:cNvSpPr>
            <a:spLocks noGrp="1" noChangeArrowheads="1"/>
          </p:cNvSpPr>
          <p:nvPr>
            <p:ph type="body" idx="1"/>
          </p:nvPr>
        </p:nvSpPr>
        <p:spPr>
          <a:xfrm>
            <a:off x="539750" y="1260475"/>
            <a:ext cx="8229600" cy="5451475"/>
          </a:xfrm>
        </p:spPr>
        <p:txBody>
          <a:bodyPr/>
          <a:lstStyle/>
          <a:p>
            <a:r>
              <a:rPr lang="zh-CN" altLang="en-US"/>
              <a:t>数据流分析的结果</a:t>
            </a:r>
          </a:p>
          <a:p>
            <a:pPr lvl="1"/>
            <a:r>
              <a:rPr lang="zh-CN" altLang="en-US"/>
              <a:t>活跃变量分析</a:t>
            </a:r>
            <a:r>
              <a:rPr lang="en-US" altLang="zh-CN"/>
              <a:t>(Live Variable Analysis)</a:t>
            </a:r>
          </a:p>
          <a:p>
            <a:pPr lvl="2"/>
            <a:r>
              <a:rPr lang="zh-CN" altLang="en-US"/>
              <a:t>对于变量</a:t>
            </a:r>
            <a:r>
              <a:rPr lang="en-US" altLang="zh-CN" i="1"/>
              <a:t>x</a:t>
            </a:r>
            <a:r>
              <a:rPr lang="zh-CN" altLang="en-US"/>
              <a:t>和程序点</a:t>
            </a:r>
            <a:r>
              <a:rPr lang="en-US" altLang="zh-CN" i="1"/>
              <a:t>p</a:t>
            </a:r>
            <a:r>
              <a:rPr lang="zh-CN" altLang="en-US"/>
              <a:t>，能够知道</a:t>
            </a:r>
            <a:r>
              <a:rPr lang="en-US" altLang="zh-CN" i="1"/>
              <a:t>x</a:t>
            </a:r>
            <a:r>
              <a:rPr lang="zh-CN" altLang="en-US"/>
              <a:t>是否会在控制流图从</a:t>
            </a:r>
            <a:r>
              <a:rPr lang="en-US" altLang="zh-CN" i="1"/>
              <a:t>p</a:t>
            </a:r>
            <a:r>
              <a:rPr lang="zh-CN" altLang="en-US"/>
              <a:t>点出发的某条路径中使用。</a:t>
            </a:r>
          </a:p>
          <a:p>
            <a:pPr lvl="2"/>
            <a:r>
              <a:rPr lang="zh-CN" altLang="en-US"/>
              <a:t>如果会被使用，则称</a:t>
            </a:r>
            <a:r>
              <a:rPr lang="en-US" altLang="zh-CN" i="1"/>
              <a:t>x</a:t>
            </a:r>
            <a:r>
              <a:rPr lang="zh-CN" altLang="en-US"/>
              <a:t>在</a:t>
            </a:r>
            <a:r>
              <a:rPr lang="en-US" altLang="zh-CN" i="1"/>
              <a:t>p</a:t>
            </a:r>
            <a:r>
              <a:rPr lang="zh-CN" altLang="en-US"/>
              <a:t>上是活跃的，否则称</a:t>
            </a:r>
            <a:r>
              <a:rPr lang="en-US" altLang="zh-CN" i="1"/>
              <a:t>x</a:t>
            </a:r>
            <a:r>
              <a:rPr lang="zh-CN" altLang="en-US"/>
              <a:t>在</a:t>
            </a:r>
            <a:r>
              <a:rPr lang="en-US" altLang="zh-CN" i="1"/>
              <a:t>p</a:t>
            </a:r>
            <a:r>
              <a:rPr lang="zh-CN" altLang="en-US"/>
              <a:t>上是死的。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blinds(horizontal)">
                                      <p:cBhvr>
                                        <p:cTn id="7" dur="500"/>
                                        <p:tgtEl>
                                          <p:spTgt spid="1167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6739">
                                            <p:txEl>
                                              <p:pRg st="1" end="1"/>
                                            </p:txEl>
                                          </p:spTgt>
                                        </p:tgtEl>
                                        <p:attrNameLst>
                                          <p:attrName>style.visibility</p:attrName>
                                        </p:attrNameLst>
                                      </p:cBhvr>
                                      <p:to>
                                        <p:strVal val="visible"/>
                                      </p:to>
                                    </p:set>
                                    <p:animEffect transition="in" filter="blinds(horizontal)">
                                      <p:cBhvr>
                                        <p:cTn id="10" dur="500"/>
                                        <p:tgtEl>
                                          <p:spTgt spid="11673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6739">
                                            <p:txEl>
                                              <p:pRg st="2" end="2"/>
                                            </p:txEl>
                                          </p:spTgt>
                                        </p:tgtEl>
                                        <p:attrNameLst>
                                          <p:attrName>style.visibility</p:attrName>
                                        </p:attrNameLst>
                                      </p:cBhvr>
                                      <p:to>
                                        <p:strVal val="visible"/>
                                      </p:to>
                                    </p:set>
                                    <p:animEffect transition="in" filter="blinds(horizontal)">
                                      <p:cBhvr>
                                        <p:cTn id="13" dur="500"/>
                                        <p:tgtEl>
                                          <p:spTgt spid="11673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6739">
                                            <p:txEl>
                                              <p:pRg st="3" end="3"/>
                                            </p:txEl>
                                          </p:spTgt>
                                        </p:tgtEl>
                                        <p:attrNameLst>
                                          <p:attrName>style.visibility</p:attrName>
                                        </p:attrNameLst>
                                      </p:cBhvr>
                                      <p:to>
                                        <p:strVal val="visible"/>
                                      </p:to>
                                    </p:set>
                                    <p:animEffect transition="in" filter="blinds(horizontal)">
                                      <p:cBhvr>
                                        <p:cTn id="16" dur="500"/>
                                        <p:tgtEl>
                                          <p:spTgt spid="1167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zh-CN" dirty="0" smtClean="0"/>
              <a:t>8.2 </a:t>
            </a:r>
            <a:r>
              <a:rPr lang="zh-CN" altLang="en-US" dirty="0" smtClean="0"/>
              <a:t>常见的数据结构与工具</a:t>
            </a:r>
            <a:endParaRPr lang="zh-CN" altLang="en-US" dirty="0"/>
          </a:p>
        </p:txBody>
      </p:sp>
      <p:sp>
        <p:nvSpPr>
          <p:cNvPr id="116739" name="Rectangle 3"/>
          <p:cNvSpPr>
            <a:spLocks noGrp="1" noChangeArrowheads="1"/>
          </p:cNvSpPr>
          <p:nvPr>
            <p:ph type="body" idx="1"/>
          </p:nvPr>
        </p:nvSpPr>
        <p:spPr>
          <a:xfrm>
            <a:off x="539750" y="1260475"/>
            <a:ext cx="8229600" cy="5451475"/>
          </a:xfrm>
        </p:spPr>
        <p:txBody>
          <a:bodyPr/>
          <a:lstStyle/>
          <a:p>
            <a:r>
              <a:rPr lang="zh-CN" altLang="en-US" dirty="0" smtClean="0"/>
              <a:t>指针分析 </a:t>
            </a:r>
            <a:r>
              <a:rPr lang="en-US" altLang="zh-CN" dirty="0" smtClean="0"/>
              <a:t>(Pointer/Point</a:t>
            </a:r>
            <a:r>
              <a:rPr lang="en-AU" altLang="zh-CN" dirty="0"/>
              <a:t>s</a:t>
            </a:r>
            <a:r>
              <a:rPr lang="en-US" altLang="zh-CN" dirty="0" smtClean="0"/>
              <a:t>-to/Alias Analysis</a:t>
            </a:r>
            <a:r>
              <a:rPr lang="en-US" altLang="zh-CN" dirty="0"/>
              <a:t>)</a:t>
            </a:r>
          </a:p>
          <a:p>
            <a:pPr lvl="1"/>
            <a:r>
              <a:rPr lang="zh-CN" altLang="en-US" dirty="0" smtClean="0"/>
              <a:t>为了正确分析程序的性质，需要知道每个指针可能指向哪个对象；</a:t>
            </a:r>
            <a:endParaRPr lang="en-US" altLang="zh-CN" dirty="0" smtClean="0"/>
          </a:p>
          <a:p>
            <a:pPr lvl="1"/>
            <a:r>
              <a:rPr lang="zh-CN" altLang="en-US" dirty="0" smtClean="0"/>
              <a:t>如果两个指针指向同一个对象，则这两个指针可能互为别名。</a:t>
            </a:r>
            <a:endParaRPr lang="en-US" altLang="zh-CN" dirty="0" smtClean="0"/>
          </a:p>
          <a:p>
            <a:pPr lvl="1"/>
            <a:r>
              <a:rPr lang="zh-CN" altLang="en-US" dirty="0" smtClean="0"/>
              <a:t>指针分析的难度：</a:t>
            </a:r>
            <a:endParaRPr lang="en-US" altLang="zh-CN" dirty="0" smtClean="0"/>
          </a:p>
          <a:p>
            <a:pPr lvl="2"/>
            <a:r>
              <a:rPr lang="zh-CN" altLang="en-US" dirty="0" smtClean="0"/>
              <a:t>指针可以运算</a:t>
            </a:r>
            <a:endParaRPr lang="en-US" altLang="zh-CN" dirty="0" smtClean="0"/>
          </a:p>
          <a:p>
            <a:pPr lvl="2"/>
            <a:r>
              <a:rPr lang="zh-CN" altLang="en-US" dirty="0" smtClean="0"/>
              <a:t>数组问题</a:t>
            </a:r>
            <a:endParaRPr lang="en-US" altLang="zh-CN" dirty="0" smtClean="0"/>
          </a:p>
          <a:p>
            <a:pPr lvl="2"/>
            <a:r>
              <a:rPr lang="zh-CN" altLang="en-US" dirty="0" smtClean="0"/>
              <a:t>上下文问题</a:t>
            </a:r>
            <a:endParaRPr lang="zh-CN" altLang="en-US" dirty="0"/>
          </a:p>
        </p:txBody>
      </p:sp>
    </p:spTree>
    <p:extLst>
      <p:ext uri="{BB962C8B-B14F-4D97-AF65-F5344CB8AC3E}">
        <p14:creationId xmlns:p14="http://schemas.microsoft.com/office/powerpoint/2010/main" val="338457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blinds(horizontal)">
                                      <p:cBhvr>
                                        <p:cTn id="7" dur="500"/>
                                        <p:tgtEl>
                                          <p:spTgt spid="1167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6739">
                                            <p:txEl>
                                              <p:pRg st="1" end="1"/>
                                            </p:txEl>
                                          </p:spTgt>
                                        </p:tgtEl>
                                        <p:attrNameLst>
                                          <p:attrName>style.visibility</p:attrName>
                                        </p:attrNameLst>
                                      </p:cBhvr>
                                      <p:to>
                                        <p:strVal val="visible"/>
                                      </p:to>
                                    </p:set>
                                    <p:animEffect transition="in" filter="blinds(horizontal)">
                                      <p:cBhvr>
                                        <p:cTn id="10" dur="500"/>
                                        <p:tgtEl>
                                          <p:spTgt spid="11673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6739">
                                            <p:txEl>
                                              <p:pRg st="2" end="2"/>
                                            </p:txEl>
                                          </p:spTgt>
                                        </p:tgtEl>
                                        <p:attrNameLst>
                                          <p:attrName>style.visibility</p:attrName>
                                        </p:attrNameLst>
                                      </p:cBhvr>
                                      <p:to>
                                        <p:strVal val="visible"/>
                                      </p:to>
                                    </p:set>
                                    <p:animEffect transition="in" filter="blinds(horizontal)">
                                      <p:cBhvr>
                                        <p:cTn id="13" dur="500"/>
                                        <p:tgtEl>
                                          <p:spTgt spid="11673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6739">
                                            <p:txEl>
                                              <p:pRg st="3" end="3"/>
                                            </p:txEl>
                                          </p:spTgt>
                                        </p:tgtEl>
                                        <p:attrNameLst>
                                          <p:attrName>style.visibility</p:attrName>
                                        </p:attrNameLst>
                                      </p:cBhvr>
                                      <p:to>
                                        <p:strVal val="visible"/>
                                      </p:to>
                                    </p:set>
                                    <p:animEffect transition="in" filter="blinds(horizontal)">
                                      <p:cBhvr>
                                        <p:cTn id="16" dur="500"/>
                                        <p:tgtEl>
                                          <p:spTgt spid="11673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6739">
                                            <p:txEl>
                                              <p:pRg st="4" end="4"/>
                                            </p:txEl>
                                          </p:spTgt>
                                        </p:tgtEl>
                                        <p:attrNameLst>
                                          <p:attrName>style.visibility</p:attrName>
                                        </p:attrNameLst>
                                      </p:cBhvr>
                                      <p:to>
                                        <p:strVal val="visible"/>
                                      </p:to>
                                    </p:set>
                                    <p:animEffect transition="in" filter="blinds(horizontal)">
                                      <p:cBhvr>
                                        <p:cTn id="19" dur="500"/>
                                        <p:tgtEl>
                                          <p:spTgt spid="11673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6739">
                                            <p:txEl>
                                              <p:pRg st="5" end="5"/>
                                            </p:txEl>
                                          </p:spTgt>
                                        </p:tgtEl>
                                        <p:attrNameLst>
                                          <p:attrName>style.visibility</p:attrName>
                                        </p:attrNameLst>
                                      </p:cBhvr>
                                      <p:to>
                                        <p:strVal val="visible"/>
                                      </p:to>
                                    </p:set>
                                    <p:animEffect transition="in" filter="blinds(horizontal)">
                                      <p:cBhvr>
                                        <p:cTn id="22" dur="500"/>
                                        <p:tgtEl>
                                          <p:spTgt spid="11673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6739">
                                            <p:txEl>
                                              <p:pRg st="6" end="6"/>
                                            </p:txEl>
                                          </p:spTgt>
                                        </p:tgtEl>
                                        <p:attrNameLst>
                                          <p:attrName>style.visibility</p:attrName>
                                        </p:attrNameLst>
                                      </p:cBhvr>
                                      <p:to>
                                        <p:strVal val="visible"/>
                                      </p:to>
                                    </p:set>
                                    <p:animEffect transition="in" filter="blinds(horizontal)">
                                      <p:cBhvr>
                                        <p:cTn id="25" dur="500"/>
                                        <p:tgtEl>
                                          <p:spTgt spid="1167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zh-CN" dirty="0" smtClean="0"/>
              <a:t>8.3 </a:t>
            </a:r>
            <a:r>
              <a:rPr lang="zh-CN" altLang="en-US" dirty="0"/>
              <a:t>指令选择</a:t>
            </a:r>
          </a:p>
        </p:txBody>
      </p:sp>
      <p:sp>
        <p:nvSpPr>
          <p:cNvPr id="107523" name="Rectangle 3"/>
          <p:cNvSpPr>
            <a:spLocks noGrp="1" noChangeArrowheads="1"/>
          </p:cNvSpPr>
          <p:nvPr>
            <p:ph type="body" idx="1"/>
          </p:nvPr>
        </p:nvSpPr>
        <p:spPr>
          <a:xfrm>
            <a:off x="539750" y="1260475"/>
            <a:ext cx="8229600" cy="5205413"/>
          </a:xfrm>
        </p:spPr>
        <p:txBody>
          <a:bodyPr/>
          <a:lstStyle/>
          <a:p>
            <a:r>
              <a:rPr lang="zh-CN" altLang="en-US"/>
              <a:t>指令选择</a:t>
            </a:r>
          </a:p>
          <a:p>
            <a:pPr lvl="1"/>
            <a:r>
              <a:rPr lang="zh-CN" altLang="en-US"/>
              <a:t>把</a:t>
            </a:r>
            <a:r>
              <a:rPr lang="en-US" altLang="zh-CN"/>
              <a:t>IR</a:t>
            </a:r>
            <a:r>
              <a:rPr lang="zh-CN" altLang="en-US"/>
              <a:t>程序映射为可以在目标机器上执行的代码。</a:t>
            </a:r>
          </a:p>
          <a:p>
            <a:r>
              <a:rPr lang="zh-CN" altLang="en-US"/>
              <a:t>映射的复杂性由以下因素决定：</a:t>
            </a:r>
          </a:p>
          <a:p>
            <a:pPr lvl="1"/>
            <a:r>
              <a:rPr lang="en-US" altLang="zh-CN"/>
              <a:t>IR</a:t>
            </a:r>
            <a:r>
              <a:rPr lang="zh-CN" altLang="en-US"/>
              <a:t>的抽象层次</a:t>
            </a:r>
          </a:p>
          <a:p>
            <a:pPr lvl="2"/>
            <a:r>
              <a:rPr lang="en-US" altLang="zh-CN"/>
              <a:t>IR</a:t>
            </a:r>
            <a:r>
              <a:rPr lang="zh-CN" altLang="en-US"/>
              <a:t>的层次高低决定了翻译出高效目标代码的难度</a:t>
            </a:r>
          </a:p>
          <a:p>
            <a:pPr lvl="1"/>
            <a:r>
              <a:rPr lang="zh-CN" altLang="en-US"/>
              <a:t>目标机器的指令集特性</a:t>
            </a:r>
          </a:p>
          <a:p>
            <a:pPr lvl="2"/>
            <a:r>
              <a:rPr lang="zh-CN" altLang="en-US"/>
              <a:t>指令的特殊用途需要特殊处理</a:t>
            </a:r>
          </a:p>
          <a:p>
            <a:pPr lvl="1"/>
            <a:r>
              <a:rPr lang="zh-CN" altLang="en-US"/>
              <a:t>目标代码的质量</a:t>
            </a:r>
          </a:p>
          <a:p>
            <a:pPr lvl="2"/>
            <a:r>
              <a:rPr lang="zh-CN" altLang="en-US"/>
              <a:t>单条备选指令的代价无法简单估算，需要综合考虑指令使用的上下文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Effect transition="in" filter="blinds(horizontal)">
                                      <p:cBhvr>
                                        <p:cTn id="7" dur="500"/>
                                        <p:tgtEl>
                                          <p:spTgt spid="10752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7523">
                                            <p:txEl>
                                              <p:pRg st="1" end="1"/>
                                            </p:txEl>
                                          </p:spTgt>
                                        </p:tgtEl>
                                        <p:attrNameLst>
                                          <p:attrName>style.visibility</p:attrName>
                                        </p:attrNameLst>
                                      </p:cBhvr>
                                      <p:to>
                                        <p:strVal val="visible"/>
                                      </p:to>
                                    </p:set>
                                    <p:animEffect transition="in" filter="blinds(horizontal)">
                                      <p:cBhvr>
                                        <p:cTn id="10" dur="500"/>
                                        <p:tgtEl>
                                          <p:spTgt spid="10752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7523">
                                            <p:txEl>
                                              <p:pRg st="2" end="2"/>
                                            </p:txEl>
                                          </p:spTgt>
                                        </p:tgtEl>
                                        <p:attrNameLst>
                                          <p:attrName>style.visibility</p:attrName>
                                        </p:attrNameLst>
                                      </p:cBhvr>
                                      <p:to>
                                        <p:strVal val="visible"/>
                                      </p:to>
                                    </p:set>
                                    <p:animEffect transition="in" filter="blinds(horizontal)">
                                      <p:cBhvr>
                                        <p:cTn id="15" dur="500"/>
                                        <p:tgtEl>
                                          <p:spTgt spid="10752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7523">
                                            <p:txEl>
                                              <p:pRg st="3" end="3"/>
                                            </p:txEl>
                                          </p:spTgt>
                                        </p:tgtEl>
                                        <p:attrNameLst>
                                          <p:attrName>style.visibility</p:attrName>
                                        </p:attrNameLst>
                                      </p:cBhvr>
                                      <p:to>
                                        <p:strVal val="visible"/>
                                      </p:to>
                                    </p:set>
                                    <p:animEffect transition="in" filter="blinds(horizontal)">
                                      <p:cBhvr>
                                        <p:cTn id="18" dur="500"/>
                                        <p:tgtEl>
                                          <p:spTgt spid="10752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7523">
                                            <p:txEl>
                                              <p:pRg st="4" end="4"/>
                                            </p:txEl>
                                          </p:spTgt>
                                        </p:tgtEl>
                                        <p:attrNameLst>
                                          <p:attrName>style.visibility</p:attrName>
                                        </p:attrNameLst>
                                      </p:cBhvr>
                                      <p:to>
                                        <p:strVal val="visible"/>
                                      </p:to>
                                    </p:set>
                                    <p:animEffect transition="in" filter="blinds(horizontal)">
                                      <p:cBhvr>
                                        <p:cTn id="21" dur="500"/>
                                        <p:tgtEl>
                                          <p:spTgt spid="10752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7523">
                                            <p:txEl>
                                              <p:pRg st="5" end="5"/>
                                            </p:txEl>
                                          </p:spTgt>
                                        </p:tgtEl>
                                        <p:attrNameLst>
                                          <p:attrName>style.visibility</p:attrName>
                                        </p:attrNameLst>
                                      </p:cBhvr>
                                      <p:to>
                                        <p:strVal val="visible"/>
                                      </p:to>
                                    </p:set>
                                    <p:animEffect transition="in" filter="blinds(horizontal)">
                                      <p:cBhvr>
                                        <p:cTn id="24" dur="500"/>
                                        <p:tgtEl>
                                          <p:spTgt spid="10752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7523">
                                            <p:txEl>
                                              <p:pRg st="6" end="6"/>
                                            </p:txEl>
                                          </p:spTgt>
                                        </p:tgtEl>
                                        <p:attrNameLst>
                                          <p:attrName>style.visibility</p:attrName>
                                        </p:attrNameLst>
                                      </p:cBhvr>
                                      <p:to>
                                        <p:strVal val="visible"/>
                                      </p:to>
                                    </p:set>
                                    <p:animEffect transition="in" filter="blinds(horizontal)">
                                      <p:cBhvr>
                                        <p:cTn id="27" dur="500"/>
                                        <p:tgtEl>
                                          <p:spTgt spid="10752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7523">
                                            <p:txEl>
                                              <p:pRg st="7" end="7"/>
                                            </p:txEl>
                                          </p:spTgt>
                                        </p:tgtEl>
                                        <p:attrNameLst>
                                          <p:attrName>style.visibility</p:attrName>
                                        </p:attrNameLst>
                                      </p:cBhvr>
                                      <p:to>
                                        <p:strVal val="visible"/>
                                      </p:to>
                                    </p:set>
                                    <p:animEffect transition="in" filter="blinds(horizontal)">
                                      <p:cBhvr>
                                        <p:cTn id="30" dur="500"/>
                                        <p:tgtEl>
                                          <p:spTgt spid="107523">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07523">
                                            <p:txEl>
                                              <p:pRg st="8" end="8"/>
                                            </p:txEl>
                                          </p:spTgt>
                                        </p:tgtEl>
                                        <p:attrNameLst>
                                          <p:attrName>style.visibility</p:attrName>
                                        </p:attrNameLst>
                                      </p:cBhvr>
                                      <p:to>
                                        <p:strVal val="visible"/>
                                      </p:to>
                                    </p:set>
                                    <p:animEffect transition="in" filter="blinds(horizontal)">
                                      <p:cBhvr>
                                        <p:cTn id="33" dur="500"/>
                                        <p:tgtEl>
                                          <p:spTgt spid="1075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dirty="0" smtClean="0"/>
              <a:t>8.4 </a:t>
            </a:r>
            <a:r>
              <a:rPr lang="zh-CN" altLang="en-US" dirty="0"/>
              <a:t>指令选择</a:t>
            </a:r>
          </a:p>
        </p:txBody>
      </p:sp>
      <p:sp>
        <p:nvSpPr>
          <p:cNvPr id="110595" name="Rectangle 3"/>
          <p:cNvSpPr>
            <a:spLocks noGrp="1" noChangeArrowheads="1"/>
          </p:cNvSpPr>
          <p:nvPr>
            <p:ph type="body" idx="1"/>
          </p:nvPr>
        </p:nvSpPr>
        <p:spPr>
          <a:xfrm>
            <a:off x="539750" y="1260475"/>
            <a:ext cx="8229600" cy="5205413"/>
          </a:xfrm>
        </p:spPr>
        <p:txBody>
          <a:bodyPr/>
          <a:lstStyle/>
          <a:p>
            <a:r>
              <a:rPr lang="zh-CN" altLang="en-US"/>
              <a:t>基于树重写的指令选择</a:t>
            </a:r>
          </a:p>
          <a:p>
            <a:pPr lvl="1"/>
            <a:r>
              <a:rPr lang="zh-CN" altLang="en-US"/>
              <a:t>指令选择可能是一个大型的排列组合任务；</a:t>
            </a:r>
          </a:p>
          <a:p>
            <a:pPr lvl="1"/>
            <a:r>
              <a:rPr lang="zh-CN" altLang="en-US"/>
              <a:t>当</a:t>
            </a:r>
            <a:r>
              <a:rPr lang="en-US" altLang="zh-CN"/>
              <a:t>IR</a:t>
            </a:r>
            <a:r>
              <a:rPr lang="zh-CN" altLang="en-US"/>
              <a:t>使用树的时候，可以采用树重写方法进行指令匹配；</a:t>
            </a:r>
          </a:p>
          <a:p>
            <a:pPr lvl="1"/>
            <a:r>
              <a:rPr lang="zh-CN" altLang="en-US"/>
              <a:t>类似于语法制导翻译，树重写的方法反复应用一组树重写规则来生成目标代码；</a:t>
            </a:r>
          </a:p>
          <a:p>
            <a:pPr lvl="1"/>
            <a:r>
              <a:rPr lang="zh-CN" altLang="en-US"/>
              <a:t>树重写规则：</a:t>
            </a:r>
          </a:p>
          <a:p>
            <a:pPr lvl="2"/>
            <a:r>
              <a:rPr lang="en-US" altLang="zh-CN"/>
              <a:t>replacement &lt;- template { action }</a:t>
            </a:r>
          </a:p>
          <a:p>
            <a:pPr lvl="1"/>
            <a:r>
              <a:rPr lang="zh-CN" altLang="en-US"/>
              <a:t>给定一颗树，不断匹配与应用重写规则，将子树替换为新的结点，直到树上只剩一个结点。</a:t>
            </a:r>
          </a:p>
          <a:p>
            <a:pPr lvl="1">
              <a:buFontTx/>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blinds(horizontal)">
                                      <p:cBhvr>
                                        <p:cTn id="7" dur="500"/>
                                        <p:tgtEl>
                                          <p:spTgt spid="11059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0595">
                                            <p:txEl>
                                              <p:pRg st="1" end="1"/>
                                            </p:txEl>
                                          </p:spTgt>
                                        </p:tgtEl>
                                        <p:attrNameLst>
                                          <p:attrName>style.visibility</p:attrName>
                                        </p:attrNameLst>
                                      </p:cBhvr>
                                      <p:to>
                                        <p:strVal val="visible"/>
                                      </p:to>
                                    </p:set>
                                    <p:animEffect transition="in" filter="blinds(horizontal)">
                                      <p:cBhvr>
                                        <p:cTn id="10" dur="500"/>
                                        <p:tgtEl>
                                          <p:spTgt spid="11059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0595">
                                            <p:txEl>
                                              <p:pRg st="2" end="2"/>
                                            </p:txEl>
                                          </p:spTgt>
                                        </p:tgtEl>
                                        <p:attrNameLst>
                                          <p:attrName>style.visibility</p:attrName>
                                        </p:attrNameLst>
                                      </p:cBhvr>
                                      <p:to>
                                        <p:strVal val="visible"/>
                                      </p:to>
                                    </p:set>
                                    <p:animEffect transition="in" filter="blinds(horizontal)">
                                      <p:cBhvr>
                                        <p:cTn id="13" dur="500"/>
                                        <p:tgtEl>
                                          <p:spTgt spid="11059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0595">
                                            <p:txEl>
                                              <p:pRg st="3" end="3"/>
                                            </p:txEl>
                                          </p:spTgt>
                                        </p:tgtEl>
                                        <p:attrNameLst>
                                          <p:attrName>style.visibility</p:attrName>
                                        </p:attrNameLst>
                                      </p:cBhvr>
                                      <p:to>
                                        <p:strVal val="visible"/>
                                      </p:to>
                                    </p:set>
                                    <p:animEffect transition="in" filter="blinds(horizontal)">
                                      <p:cBhvr>
                                        <p:cTn id="16" dur="500"/>
                                        <p:tgtEl>
                                          <p:spTgt spid="11059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0595">
                                            <p:txEl>
                                              <p:pRg st="4" end="4"/>
                                            </p:txEl>
                                          </p:spTgt>
                                        </p:tgtEl>
                                        <p:attrNameLst>
                                          <p:attrName>style.visibility</p:attrName>
                                        </p:attrNameLst>
                                      </p:cBhvr>
                                      <p:to>
                                        <p:strVal val="visible"/>
                                      </p:to>
                                    </p:set>
                                    <p:animEffect transition="in" filter="blinds(horizontal)">
                                      <p:cBhvr>
                                        <p:cTn id="19" dur="500"/>
                                        <p:tgtEl>
                                          <p:spTgt spid="110595">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0595">
                                            <p:txEl>
                                              <p:pRg st="5" end="5"/>
                                            </p:txEl>
                                          </p:spTgt>
                                        </p:tgtEl>
                                        <p:attrNameLst>
                                          <p:attrName>style.visibility</p:attrName>
                                        </p:attrNameLst>
                                      </p:cBhvr>
                                      <p:to>
                                        <p:strVal val="visible"/>
                                      </p:to>
                                    </p:set>
                                    <p:animEffect transition="in" filter="blinds(horizontal)">
                                      <p:cBhvr>
                                        <p:cTn id="22" dur="500"/>
                                        <p:tgtEl>
                                          <p:spTgt spid="110595">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0595">
                                            <p:txEl>
                                              <p:pRg st="6" end="6"/>
                                            </p:txEl>
                                          </p:spTgt>
                                        </p:tgtEl>
                                        <p:attrNameLst>
                                          <p:attrName>style.visibility</p:attrName>
                                        </p:attrNameLst>
                                      </p:cBhvr>
                                      <p:to>
                                        <p:strVal val="visible"/>
                                      </p:to>
                                    </p:set>
                                    <p:animEffect transition="in" filter="blinds(horizontal)">
                                      <p:cBhvr>
                                        <p:cTn id="25" dur="500"/>
                                        <p:tgtEl>
                                          <p:spTgt spid="1105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dirty="0" smtClean="0"/>
              <a:t>8.4 </a:t>
            </a:r>
            <a:r>
              <a:rPr lang="zh-CN" altLang="en-US" dirty="0"/>
              <a:t>指令选择</a:t>
            </a:r>
          </a:p>
        </p:txBody>
      </p:sp>
      <p:sp>
        <p:nvSpPr>
          <p:cNvPr id="110595" name="Rectangle 3"/>
          <p:cNvSpPr>
            <a:spLocks noGrp="1" noChangeArrowheads="1"/>
          </p:cNvSpPr>
          <p:nvPr>
            <p:ph type="body" idx="1"/>
          </p:nvPr>
        </p:nvSpPr>
        <p:spPr>
          <a:xfrm>
            <a:off x="539750" y="1260475"/>
            <a:ext cx="8229600" cy="517209"/>
          </a:xfrm>
        </p:spPr>
        <p:txBody>
          <a:bodyPr/>
          <a:lstStyle/>
          <a:p>
            <a:r>
              <a:rPr lang="zh-CN" altLang="en-US" dirty="0"/>
              <a:t>基于树重写的指令</a:t>
            </a:r>
            <a:r>
              <a:rPr lang="zh-CN" altLang="en-US" dirty="0" smtClean="0"/>
              <a:t>选择</a:t>
            </a:r>
            <a:endParaRPr lang="zh-CN" altLang="en-US" dirty="0"/>
          </a:p>
        </p:txBody>
      </p:sp>
      <p:pic>
        <p:nvPicPr>
          <p:cNvPr id="2" name="Picture 1"/>
          <p:cNvPicPr>
            <a:picLocks noChangeAspect="1"/>
          </p:cNvPicPr>
          <p:nvPr/>
        </p:nvPicPr>
        <p:blipFill>
          <a:blip r:embed="rId2"/>
          <a:stretch>
            <a:fillRect/>
          </a:stretch>
        </p:blipFill>
        <p:spPr>
          <a:xfrm>
            <a:off x="2310200" y="1776377"/>
            <a:ext cx="3727112" cy="4777600"/>
          </a:xfrm>
          <a:prstGeom prst="rect">
            <a:avLst/>
          </a:prstGeom>
        </p:spPr>
      </p:pic>
    </p:spTree>
    <p:extLst>
      <p:ext uri="{BB962C8B-B14F-4D97-AF65-F5344CB8AC3E}">
        <p14:creationId xmlns:p14="http://schemas.microsoft.com/office/powerpoint/2010/main" val="1778632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blinds(horizontal)">
                                      <p:cBhvr>
                                        <p:cTn id="7" dur="500"/>
                                        <p:tgtEl>
                                          <p:spTgt spid="1105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dirty="0" smtClean="0"/>
              <a:t>8.4 </a:t>
            </a:r>
            <a:r>
              <a:rPr lang="zh-CN" altLang="en-US" dirty="0"/>
              <a:t>指令选择</a:t>
            </a:r>
          </a:p>
        </p:txBody>
      </p:sp>
      <p:sp>
        <p:nvSpPr>
          <p:cNvPr id="110595" name="Rectangle 3"/>
          <p:cNvSpPr>
            <a:spLocks noGrp="1" noChangeArrowheads="1"/>
          </p:cNvSpPr>
          <p:nvPr>
            <p:ph type="body" idx="1"/>
          </p:nvPr>
        </p:nvSpPr>
        <p:spPr>
          <a:xfrm>
            <a:off x="539750" y="1260475"/>
            <a:ext cx="8229600" cy="5205413"/>
          </a:xfrm>
        </p:spPr>
        <p:txBody>
          <a:bodyPr/>
          <a:lstStyle/>
          <a:p>
            <a:r>
              <a:rPr lang="zh-CN" altLang="en-US" dirty="0" smtClean="0"/>
              <a:t>基于动态规划的</a:t>
            </a:r>
            <a:r>
              <a:rPr lang="zh-CN" altLang="en-US" dirty="0"/>
              <a:t>指令</a:t>
            </a:r>
            <a:r>
              <a:rPr lang="zh-CN" altLang="en-US" dirty="0" smtClean="0"/>
              <a:t>选择与代码生成</a:t>
            </a:r>
            <a:endParaRPr lang="zh-CN" altLang="en-US" dirty="0"/>
          </a:p>
          <a:p>
            <a:pPr lvl="1"/>
            <a:r>
              <a:rPr lang="zh-CN" altLang="en-US" dirty="0" smtClean="0"/>
              <a:t>在线性时间内为一颗表达式树生成最优代码；</a:t>
            </a:r>
            <a:endParaRPr lang="en-US" altLang="zh-CN" dirty="0" smtClean="0"/>
          </a:p>
          <a:p>
            <a:pPr lvl="1"/>
            <a:r>
              <a:rPr lang="zh-CN" altLang="en-US" dirty="0" smtClean="0"/>
              <a:t>适用于更复杂指令系统的计算机。</a:t>
            </a:r>
            <a:endParaRPr lang="zh-CN" altLang="en-US" dirty="0"/>
          </a:p>
          <a:p>
            <a:pPr lvl="1">
              <a:buFontTx/>
              <a:buNone/>
            </a:pPr>
            <a:endParaRPr lang="zh-CN" altLang="en-US" dirty="0"/>
          </a:p>
        </p:txBody>
      </p:sp>
    </p:spTree>
    <p:extLst>
      <p:ext uri="{BB962C8B-B14F-4D97-AF65-F5344CB8AC3E}">
        <p14:creationId xmlns:p14="http://schemas.microsoft.com/office/powerpoint/2010/main" val="1993716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blinds(horizontal)">
                                      <p:cBhvr>
                                        <p:cTn id="7" dur="500"/>
                                        <p:tgtEl>
                                          <p:spTgt spid="11059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0595">
                                            <p:txEl>
                                              <p:pRg st="1" end="1"/>
                                            </p:txEl>
                                          </p:spTgt>
                                        </p:tgtEl>
                                        <p:attrNameLst>
                                          <p:attrName>style.visibility</p:attrName>
                                        </p:attrNameLst>
                                      </p:cBhvr>
                                      <p:to>
                                        <p:strVal val="visible"/>
                                      </p:to>
                                    </p:set>
                                    <p:animEffect transition="in" filter="blinds(horizontal)">
                                      <p:cBhvr>
                                        <p:cTn id="10" dur="500"/>
                                        <p:tgtEl>
                                          <p:spTgt spid="11059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0595">
                                            <p:txEl>
                                              <p:pRg st="2" end="2"/>
                                            </p:txEl>
                                          </p:spTgt>
                                        </p:tgtEl>
                                        <p:attrNameLst>
                                          <p:attrName>style.visibility</p:attrName>
                                        </p:attrNameLst>
                                      </p:cBhvr>
                                      <p:to>
                                        <p:strVal val="visible"/>
                                      </p:to>
                                    </p:set>
                                    <p:animEffect transition="in" filter="blinds(horizontal)">
                                      <p:cBhvr>
                                        <p:cTn id="13" dur="500"/>
                                        <p:tgtEl>
                                          <p:spTgt spid="1105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smtClean="0"/>
              <a:t>8.1 </a:t>
            </a:r>
            <a:r>
              <a:rPr lang="zh-CN" altLang="en-US" dirty="0"/>
              <a:t>概述</a:t>
            </a:r>
          </a:p>
        </p:txBody>
      </p:sp>
      <p:sp>
        <p:nvSpPr>
          <p:cNvPr id="12291" name="Rectangle 3"/>
          <p:cNvSpPr>
            <a:spLocks noGrp="1" noChangeArrowheads="1"/>
          </p:cNvSpPr>
          <p:nvPr>
            <p:ph type="body" idx="1"/>
          </p:nvPr>
        </p:nvSpPr>
        <p:spPr>
          <a:xfrm>
            <a:off x="539750" y="1260475"/>
            <a:ext cx="8229600" cy="5205413"/>
          </a:xfrm>
        </p:spPr>
        <p:txBody>
          <a:bodyPr/>
          <a:lstStyle/>
          <a:p>
            <a:r>
              <a:rPr lang="zh-CN" altLang="en-US"/>
              <a:t>目标代码生成 </a:t>
            </a:r>
            <a:r>
              <a:rPr lang="en-US" altLang="zh-CN"/>
              <a:t>(Code Generation, CG)</a:t>
            </a:r>
          </a:p>
          <a:p>
            <a:pPr lvl="1"/>
            <a:r>
              <a:rPr lang="zh-CN" altLang="en-US"/>
              <a:t>以编译器前端生成的中间表示</a:t>
            </a:r>
            <a:r>
              <a:rPr lang="en-US" altLang="zh-CN"/>
              <a:t>(IR)</a:t>
            </a:r>
            <a:r>
              <a:rPr lang="zh-CN" altLang="en-US"/>
              <a:t>为输入，生成语义上等价的高质量目标代码。</a:t>
            </a:r>
          </a:p>
          <a:p>
            <a:pPr lvl="1"/>
            <a:r>
              <a:rPr lang="zh-CN" altLang="en-US"/>
              <a:t>代码生成器的主要任务：指令选择、寄存器分配与指令排序。</a:t>
            </a:r>
          </a:p>
          <a:p>
            <a:r>
              <a:rPr lang="zh-CN" altLang="en-US"/>
              <a:t>优化器 </a:t>
            </a:r>
          </a:p>
          <a:p>
            <a:pPr lvl="1"/>
            <a:r>
              <a:rPr lang="zh-CN" altLang="en-US"/>
              <a:t>为了生成高质量的代码，编译器会在</a:t>
            </a:r>
            <a:r>
              <a:rPr lang="en-US" altLang="zh-CN"/>
              <a:t>CG</a:t>
            </a:r>
            <a:r>
              <a:rPr lang="zh-CN" altLang="en-US"/>
              <a:t>之前对</a:t>
            </a:r>
            <a:r>
              <a:rPr lang="en-US" altLang="zh-CN"/>
              <a:t>IR</a:t>
            </a:r>
            <a:r>
              <a:rPr lang="zh-CN" altLang="en-US"/>
              <a:t>进行一系列变换，并应用多种优化算法，这些步骤被统称为优化器。</a:t>
            </a:r>
          </a:p>
          <a:p>
            <a:pPr lvl="1"/>
            <a:r>
              <a:rPr lang="zh-CN" altLang="en-US"/>
              <a:t>代码生成器与优化器在一起被称为编译器的后端</a:t>
            </a:r>
            <a:r>
              <a:rPr lang="en-US" altLang="zh-CN"/>
              <a:t>(Back End)</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0" dur="500"/>
                                        <p:tgtEl>
                                          <p:spTgt spid="1229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3" dur="500"/>
                                        <p:tgtEl>
                                          <p:spTgt spid="1229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8" dur="500"/>
                                        <p:tgtEl>
                                          <p:spTgt spid="12291">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21" dur="500"/>
                                        <p:tgtEl>
                                          <p:spTgt spid="1229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24" dur="500"/>
                                        <p:tgtEl>
                                          <p:spTgt spid="12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dirty="0" smtClean="0"/>
              <a:t>8.4 </a:t>
            </a:r>
            <a:r>
              <a:rPr lang="zh-CN" altLang="en-US" dirty="0"/>
              <a:t>寄存器分配</a:t>
            </a:r>
          </a:p>
        </p:txBody>
      </p:sp>
      <p:sp>
        <p:nvSpPr>
          <p:cNvPr id="112643" name="Rectangle 3"/>
          <p:cNvSpPr>
            <a:spLocks noGrp="1" noChangeArrowheads="1"/>
          </p:cNvSpPr>
          <p:nvPr>
            <p:ph type="body" idx="1"/>
          </p:nvPr>
        </p:nvSpPr>
        <p:spPr>
          <a:xfrm>
            <a:off x="539750" y="1260475"/>
            <a:ext cx="8229600" cy="5205413"/>
          </a:xfrm>
        </p:spPr>
        <p:txBody>
          <a:bodyPr/>
          <a:lstStyle/>
          <a:p>
            <a:r>
              <a:rPr lang="zh-CN" altLang="en-US"/>
              <a:t>寄存器分配</a:t>
            </a:r>
            <a:r>
              <a:rPr lang="en-US" altLang="zh-CN"/>
              <a:t>(Register Allocation)</a:t>
            </a:r>
          </a:p>
          <a:p>
            <a:pPr lvl="1"/>
            <a:r>
              <a:rPr lang="zh-CN" altLang="en-US"/>
              <a:t>只涉及寄存器的存取与运算速度相对于内存而言要高一个数量级；</a:t>
            </a:r>
          </a:p>
          <a:p>
            <a:pPr lvl="1"/>
            <a:r>
              <a:rPr lang="zh-CN" altLang="en-US"/>
              <a:t>寄存器的数量非常少；</a:t>
            </a:r>
          </a:p>
          <a:p>
            <a:pPr lvl="1"/>
            <a:r>
              <a:rPr lang="zh-CN" altLang="en-US"/>
              <a:t>寄存器的有效利用是生成高效代码的关键；</a:t>
            </a:r>
          </a:p>
          <a:p>
            <a:pPr lvl="1"/>
            <a:r>
              <a:rPr lang="zh-CN" altLang="en-US"/>
              <a:t>寄存器分配研究如何将特定的变量分配到寄存器中以提高目标代码的质量。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blinds(horizontal)">
                                      <p:cBhvr>
                                        <p:cTn id="7" dur="500"/>
                                        <p:tgtEl>
                                          <p:spTgt spid="1126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2643">
                                            <p:txEl>
                                              <p:pRg st="1" end="1"/>
                                            </p:txEl>
                                          </p:spTgt>
                                        </p:tgtEl>
                                        <p:attrNameLst>
                                          <p:attrName>style.visibility</p:attrName>
                                        </p:attrNameLst>
                                      </p:cBhvr>
                                      <p:to>
                                        <p:strVal val="visible"/>
                                      </p:to>
                                    </p:set>
                                    <p:animEffect transition="in" filter="blinds(horizontal)">
                                      <p:cBhvr>
                                        <p:cTn id="10" dur="500"/>
                                        <p:tgtEl>
                                          <p:spTgt spid="11264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2643">
                                            <p:txEl>
                                              <p:pRg st="2" end="2"/>
                                            </p:txEl>
                                          </p:spTgt>
                                        </p:tgtEl>
                                        <p:attrNameLst>
                                          <p:attrName>style.visibility</p:attrName>
                                        </p:attrNameLst>
                                      </p:cBhvr>
                                      <p:to>
                                        <p:strVal val="visible"/>
                                      </p:to>
                                    </p:set>
                                    <p:animEffect transition="in" filter="blinds(horizontal)">
                                      <p:cBhvr>
                                        <p:cTn id="13" dur="500"/>
                                        <p:tgtEl>
                                          <p:spTgt spid="11264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2643">
                                            <p:txEl>
                                              <p:pRg st="3" end="3"/>
                                            </p:txEl>
                                          </p:spTgt>
                                        </p:tgtEl>
                                        <p:attrNameLst>
                                          <p:attrName>style.visibility</p:attrName>
                                        </p:attrNameLst>
                                      </p:cBhvr>
                                      <p:to>
                                        <p:strVal val="visible"/>
                                      </p:to>
                                    </p:set>
                                    <p:animEffect transition="in" filter="blinds(horizontal)">
                                      <p:cBhvr>
                                        <p:cTn id="16" dur="500"/>
                                        <p:tgtEl>
                                          <p:spTgt spid="11264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2643">
                                            <p:txEl>
                                              <p:pRg st="4" end="4"/>
                                            </p:txEl>
                                          </p:spTgt>
                                        </p:tgtEl>
                                        <p:attrNameLst>
                                          <p:attrName>style.visibility</p:attrName>
                                        </p:attrNameLst>
                                      </p:cBhvr>
                                      <p:to>
                                        <p:strVal val="visible"/>
                                      </p:to>
                                    </p:set>
                                    <p:animEffect transition="in" filter="blinds(horizontal)">
                                      <p:cBhvr>
                                        <p:cTn id="19" dur="500"/>
                                        <p:tgtEl>
                                          <p:spTgt spid="112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smtClean="0"/>
              <a:t>8.4 </a:t>
            </a:r>
            <a:r>
              <a:rPr lang="zh-CN" altLang="en-US" dirty="0"/>
              <a:t>寄存器分配</a:t>
            </a:r>
          </a:p>
        </p:txBody>
      </p:sp>
      <p:sp>
        <p:nvSpPr>
          <p:cNvPr id="113667" name="Rectangle 3"/>
          <p:cNvSpPr>
            <a:spLocks noGrp="1" noChangeArrowheads="1"/>
          </p:cNvSpPr>
          <p:nvPr>
            <p:ph type="body" idx="1"/>
          </p:nvPr>
        </p:nvSpPr>
        <p:spPr>
          <a:xfrm>
            <a:off x="539750" y="1260475"/>
            <a:ext cx="8229600" cy="5205413"/>
          </a:xfrm>
        </p:spPr>
        <p:txBody>
          <a:bodyPr/>
          <a:lstStyle/>
          <a:p>
            <a:pPr>
              <a:lnSpc>
                <a:spcPct val="90000"/>
              </a:lnSpc>
            </a:pPr>
            <a:r>
              <a:rPr lang="zh-CN" altLang="en-US"/>
              <a:t>基于图着色的寄存器分配</a:t>
            </a:r>
          </a:p>
          <a:p>
            <a:pPr lvl="1">
              <a:lnSpc>
                <a:spcPct val="90000"/>
              </a:lnSpc>
            </a:pPr>
            <a:r>
              <a:rPr lang="zh-CN" altLang="en-US"/>
              <a:t>溢出</a:t>
            </a:r>
            <a:r>
              <a:rPr lang="en-US" altLang="zh-CN"/>
              <a:t>(Spill)</a:t>
            </a:r>
          </a:p>
          <a:p>
            <a:pPr lvl="2">
              <a:lnSpc>
                <a:spcPct val="90000"/>
              </a:lnSpc>
            </a:pPr>
            <a:r>
              <a:rPr lang="zh-CN" altLang="en-US"/>
              <a:t>当计算的时候需要一个寄存器，而当前所有寄存器都已被指派，则需要把一个寄存器的内容保存到内存中以腾出寄存器。</a:t>
            </a:r>
          </a:p>
          <a:p>
            <a:pPr lvl="1">
              <a:lnSpc>
                <a:spcPct val="90000"/>
              </a:lnSpc>
            </a:pPr>
            <a:r>
              <a:rPr lang="zh-CN" altLang="en-US"/>
              <a:t>图着色方法是一类用于管理寄存器与寄存器溢出的系统化方法。</a:t>
            </a:r>
          </a:p>
          <a:p>
            <a:pPr lvl="1">
              <a:lnSpc>
                <a:spcPct val="90000"/>
              </a:lnSpc>
            </a:pPr>
            <a:r>
              <a:rPr lang="zh-CN" altLang="en-US"/>
              <a:t>干扰图</a:t>
            </a:r>
          </a:p>
          <a:p>
            <a:pPr lvl="2">
              <a:lnSpc>
                <a:spcPct val="90000"/>
              </a:lnSpc>
            </a:pPr>
            <a:r>
              <a:rPr lang="zh-CN" altLang="en-US"/>
              <a:t>每个结点表示一个变量</a:t>
            </a:r>
          </a:p>
          <a:p>
            <a:pPr lvl="2">
              <a:lnSpc>
                <a:spcPct val="90000"/>
              </a:lnSpc>
            </a:pPr>
            <a:r>
              <a:rPr lang="zh-CN" altLang="en-US"/>
              <a:t>如果两个变量之间有一条边，则表示这两个变量的生命周期有重叠</a:t>
            </a:r>
          </a:p>
          <a:p>
            <a:pPr lvl="1">
              <a:lnSpc>
                <a:spcPct val="90000"/>
              </a:lnSpc>
            </a:pPr>
            <a:r>
              <a:rPr lang="en-US" altLang="zh-CN"/>
              <a:t>k</a:t>
            </a:r>
            <a:r>
              <a:rPr lang="zh-CN" altLang="en-US"/>
              <a:t>个寄存器的分配问题被转换为干扰图的</a:t>
            </a:r>
            <a:r>
              <a:rPr lang="en-US" altLang="zh-CN"/>
              <a:t>k-</a:t>
            </a:r>
            <a:r>
              <a:rPr lang="zh-CN" altLang="en-US"/>
              <a:t>着色问题。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blinds(horizontal)">
                                      <p:cBhvr>
                                        <p:cTn id="7" dur="500"/>
                                        <p:tgtEl>
                                          <p:spTgt spid="11366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3667">
                                            <p:txEl>
                                              <p:pRg st="1" end="1"/>
                                            </p:txEl>
                                          </p:spTgt>
                                        </p:tgtEl>
                                        <p:attrNameLst>
                                          <p:attrName>style.visibility</p:attrName>
                                        </p:attrNameLst>
                                      </p:cBhvr>
                                      <p:to>
                                        <p:strVal val="visible"/>
                                      </p:to>
                                    </p:set>
                                    <p:animEffect transition="in" filter="blinds(horizontal)">
                                      <p:cBhvr>
                                        <p:cTn id="10" dur="500"/>
                                        <p:tgtEl>
                                          <p:spTgt spid="11366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3667">
                                            <p:txEl>
                                              <p:pRg st="2" end="2"/>
                                            </p:txEl>
                                          </p:spTgt>
                                        </p:tgtEl>
                                        <p:attrNameLst>
                                          <p:attrName>style.visibility</p:attrName>
                                        </p:attrNameLst>
                                      </p:cBhvr>
                                      <p:to>
                                        <p:strVal val="visible"/>
                                      </p:to>
                                    </p:set>
                                    <p:animEffect transition="in" filter="blinds(horizontal)">
                                      <p:cBhvr>
                                        <p:cTn id="13" dur="500"/>
                                        <p:tgtEl>
                                          <p:spTgt spid="11366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3667">
                                            <p:txEl>
                                              <p:pRg st="3" end="3"/>
                                            </p:txEl>
                                          </p:spTgt>
                                        </p:tgtEl>
                                        <p:attrNameLst>
                                          <p:attrName>style.visibility</p:attrName>
                                        </p:attrNameLst>
                                      </p:cBhvr>
                                      <p:to>
                                        <p:strVal val="visible"/>
                                      </p:to>
                                    </p:set>
                                    <p:animEffect transition="in" filter="blinds(horizontal)">
                                      <p:cBhvr>
                                        <p:cTn id="16" dur="500"/>
                                        <p:tgtEl>
                                          <p:spTgt spid="11366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3667">
                                            <p:txEl>
                                              <p:pRg st="4" end="4"/>
                                            </p:txEl>
                                          </p:spTgt>
                                        </p:tgtEl>
                                        <p:attrNameLst>
                                          <p:attrName>style.visibility</p:attrName>
                                        </p:attrNameLst>
                                      </p:cBhvr>
                                      <p:to>
                                        <p:strVal val="visible"/>
                                      </p:to>
                                    </p:set>
                                    <p:animEffect transition="in" filter="blinds(horizontal)">
                                      <p:cBhvr>
                                        <p:cTn id="19" dur="500"/>
                                        <p:tgtEl>
                                          <p:spTgt spid="113667">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3667">
                                            <p:txEl>
                                              <p:pRg st="5" end="5"/>
                                            </p:txEl>
                                          </p:spTgt>
                                        </p:tgtEl>
                                        <p:attrNameLst>
                                          <p:attrName>style.visibility</p:attrName>
                                        </p:attrNameLst>
                                      </p:cBhvr>
                                      <p:to>
                                        <p:strVal val="visible"/>
                                      </p:to>
                                    </p:set>
                                    <p:animEffect transition="in" filter="blinds(horizontal)">
                                      <p:cBhvr>
                                        <p:cTn id="22" dur="500"/>
                                        <p:tgtEl>
                                          <p:spTgt spid="113667">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3667">
                                            <p:txEl>
                                              <p:pRg st="6" end="6"/>
                                            </p:txEl>
                                          </p:spTgt>
                                        </p:tgtEl>
                                        <p:attrNameLst>
                                          <p:attrName>style.visibility</p:attrName>
                                        </p:attrNameLst>
                                      </p:cBhvr>
                                      <p:to>
                                        <p:strVal val="visible"/>
                                      </p:to>
                                    </p:set>
                                    <p:animEffect transition="in" filter="blinds(horizontal)">
                                      <p:cBhvr>
                                        <p:cTn id="25" dur="500"/>
                                        <p:tgtEl>
                                          <p:spTgt spid="113667">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3667">
                                            <p:txEl>
                                              <p:pRg st="7" end="7"/>
                                            </p:txEl>
                                          </p:spTgt>
                                        </p:tgtEl>
                                        <p:attrNameLst>
                                          <p:attrName>style.visibility</p:attrName>
                                        </p:attrNameLst>
                                      </p:cBhvr>
                                      <p:to>
                                        <p:strVal val="visible"/>
                                      </p:to>
                                    </p:set>
                                    <p:animEffect transition="in" filter="blinds(horizontal)">
                                      <p:cBhvr>
                                        <p:cTn id="28" dur="500"/>
                                        <p:tgtEl>
                                          <p:spTgt spid="1136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zh-CN" dirty="0" smtClean="0"/>
              <a:t>8.5 </a:t>
            </a:r>
            <a:r>
              <a:rPr lang="zh-CN" altLang="en-US" dirty="0"/>
              <a:t>常见的代码优化</a:t>
            </a:r>
          </a:p>
        </p:txBody>
      </p:sp>
      <p:sp>
        <p:nvSpPr>
          <p:cNvPr id="117763" name="Rectangle 3"/>
          <p:cNvSpPr>
            <a:spLocks noGrp="1" noChangeArrowheads="1"/>
          </p:cNvSpPr>
          <p:nvPr>
            <p:ph type="body" idx="1"/>
          </p:nvPr>
        </p:nvSpPr>
        <p:spPr>
          <a:xfrm>
            <a:off x="539750" y="1260475"/>
            <a:ext cx="8229600" cy="5451475"/>
          </a:xfrm>
        </p:spPr>
        <p:txBody>
          <a:bodyPr/>
          <a:lstStyle/>
          <a:p>
            <a:r>
              <a:rPr lang="zh-CN" altLang="en-US"/>
              <a:t>公共子表达式合并</a:t>
            </a:r>
          </a:p>
          <a:p>
            <a:pPr lvl="1"/>
            <a:r>
              <a:rPr lang="zh-CN" altLang="en-US"/>
              <a:t>合并重复计算的公共子表达式</a:t>
            </a:r>
          </a:p>
          <a:p>
            <a:pPr lvl="1"/>
            <a:r>
              <a:rPr lang="zh-CN" altLang="en-US"/>
              <a:t>例</a:t>
            </a:r>
          </a:p>
          <a:p>
            <a:pPr lvl="2"/>
            <a:r>
              <a:rPr lang="en-US" altLang="zh-CN" sz="2000">
                <a:latin typeface="Lucida Console" panose="020B0609040504020204" pitchFamily="49" charset="0"/>
              </a:rPr>
              <a:t>a[i,j] = c + d;</a:t>
            </a:r>
          </a:p>
          <a:p>
            <a:pPr lvl="2"/>
            <a:r>
              <a:rPr lang="en-US" altLang="zh-CN" sz="2000">
                <a:latin typeface="Lucida Console" panose="020B0609040504020204" pitchFamily="49" charset="0"/>
              </a:rPr>
              <a:t>a[i, j + 1] = a[i, j] + c + 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blinds(horizontal)">
                                      <p:cBhvr>
                                        <p:cTn id="7" dur="500"/>
                                        <p:tgtEl>
                                          <p:spTgt spid="11776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7763">
                                            <p:txEl>
                                              <p:pRg st="1" end="1"/>
                                            </p:txEl>
                                          </p:spTgt>
                                        </p:tgtEl>
                                        <p:attrNameLst>
                                          <p:attrName>style.visibility</p:attrName>
                                        </p:attrNameLst>
                                      </p:cBhvr>
                                      <p:to>
                                        <p:strVal val="visible"/>
                                      </p:to>
                                    </p:set>
                                    <p:animEffect transition="in" filter="blinds(horizontal)">
                                      <p:cBhvr>
                                        <p:cTn id="10" dur="500"/>
                                        <p:tgtEl>
                                          <p:spTgt spid="11776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7763">
                                            <p:txEl>
                                              <p:pRg st="2" end="2"/>
                                            </p:txEl>
                                          </p:spTgt>
                                        </p:tgtEl>
                                        <p:attrNameLst>
                                          <p:attrName>style.visibility</p:attrName>
                                        </p:attrNameLst>
                                      </p:cBhvr>
                                      <p:to>
                                        <p:strVal val="visible"/>
                                      </p:to>
                                    </p:set>
                                    <p:animEffect transition="in" filter="blinds(horizontal)">
                                      <p:cBhvr>
                                        <p:cTn id="13" dur="500"/>
                                        <p:tgtEl>
                                          <p:spTgt spid="11776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7763">
                                            <p:txEl>
                                              <p:pRg st="3" end="3"/>
                                            </p:txEl>
                                          </p:spTgt>
                                        </p:tgtEl>
                                        <p:attrNameLst>
                                          <p:attrName>style.visibility</p:attrName>
                                        </p:attrNameLst>
                                      </p:cBhvr>
                                      <p:to>
                                        <p:strVal val="visible"/>
                                      </p:to>
                                    </p:set>
                                    <p:animEffect transition="in" filter="blinds(horizontal)">
                                      <p:cBhvr>
                                        <p:cTn id="16" dur="500"/>
                                        <p:tgtEl>
                                          <p:spTgt spid="11776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7763">
                                            <p:txEl>
                                              <p:pRg st="4" end="4"/>
                                            </p:txEl>
                                          </p:spTgt>
                                        </p:tgtEl>
                                        <p:attrNameLst>
                                          <p:attrName>style.visibility</p:attrName>
                                        </p:attrNameLst>
                                      </p:cBhvr>
                                      <p:to>
                                        <p:strVal val="visible"/>
                                      </p:to>
                                    </p:set>
                                    <p:animEffect transition="in" filter="blinds(horizontal)">
                                      <p:cBhvr>
                                        <p:cTn id="19" dur="500"/>
                                        <p:tgtEl>
                                          <p:spTgt spid="1177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zh-CN" dirty="0" smtClean="0"/>
              <a:t>8.5 </a:t>
            </a:r>
            <a:r>
              <a:rPr lang="zh-CN" altLang="en-US" dirty="0"/>
              <a:t>常见的代码优化</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896" y="1353475"/>
            <a:ext cx="7914286" cy="4866667"/>
          </a:xfrm>
          <a:prstGeom prst="rect">
            <a:avLst/>
          </a:prstGeom>
        </p:spPr>
      </p:pic>
    </p:spTree>
    <p:extLst>
      <p:ext uri="{BB962C8B-B14F-4D97-AF65-F5344CB8AC3E}">
        <p14:creationId xmlns:p14="http://schemas.microsoft.com/office/powerpoint/2010/main" val="3139724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zh-CN" dirty="0" smtClean="0"/>
              <a:t>8.5 </a:t>
            </a:r>
            <a:r>
              <a:rPr lang="zh-CN" altLang="en-US" dirty="0"/>
              <a:t>常见的代码优化</a:t>
            </a:r>
          </a:p>
        </p:txBody>
      </p:sp>
      <p:sp>
        <p:nvSpPr>
          <p:cNvPr id="118787" name="Rectangle 3"/>
          <p:cNvSpPr>
            <a:spLocks noGrp="1" noChangeArrowheads="1"/>
          </p:cNvSpPr>
          <p:nvPr>
            <p:ph type="body" idx="1"/>
          </p:nvPr>
        </p:nvSpPr>
        <p:spPr>
          <a:xfrm>
            <a:off x="539750" y="1260475"/>
            <a:ext cx="8229600" cy="5451475"/>
          </a:xfrm>
        </p:spPr>
        <p:txBody>
          <a:bodyPr/>
          <a:lstStyle/>
          <a:p>
            <a:r>
              <a:rPr lang="zh-CN" altLang="en-US" sz="2400"/>
              <a:t>窥孔优化</a:t>
            </a:r>
            <a:r>
              <a:rPr lang="en-US" altLang="zh-CN" sz="2400"/>
              <a:t>(Peephole Optimization)</a:t>
            </a:r>
          </a:p>
          <a:p>
            <a:pPr lvl="1"/>
            <a:r>
              <a:rPr lang="zh-CN" altLang="en-US" sz="2200"/>
              <a:t>通过一个滑动窗口检查目标代码，按照给定的模式做代码变换。</a:t>
            </a:r>
          </a:p>
          <a:p>
            <a:pPr lvl="1"/>
            <a:r>
              <a:rPr lang="zh-CN" altLang="en-US" sz="2200"/>
              <a:t>冗余指令消除</a:t>
            </a:r>
          </a:p>
          <a:p>
            <a:pPr lvl="2"/>
            <a:r>
              <a:rPr lang="zh-CN" altLang="en-US" sz="1800">
                <a:latin typeface="Lucida Console" panose="020B0609040504020204" pitchFamily="49" charset="0"/>
              </a:rPr>
              <a:t>    </a:t>
            </a:r>
            <a:r>
              <a:rPr lang="en-US" altLang="zh-CN" sz="1800">
                <a:latin typeface="Lucida Console" panose="020B0609040504020204" pitchFamily="49" charset="0"/>
              </a:rPr>
              <a:t>mov ax, _X</a:t>
            </a:r>
          </a:p>
          <a:p>
            <a:pPr lvl="2"/>
            <a:r>
              <a:rPr lang="en-US" altLang="zh-CN" sz="1800">
                <a:latin typeface="Lucida Console" panose="020B0609040504020204" pitchFamily="49" charset="0"/>
              </a:rPr>
              <a:t>    mov _X, ax</a:t>
            </a:r>
          </a:p>
          <a:p>
            <a:pPr lvl="1"/>
            <a:r>
              <a:rPr lang="zh-CN" altLang="en-US" sz="2000">
                <a:latin typeface="Lucida Console" panose="020B0609040504020204" pitchFamily="49" charset="0"/>
              </a:rPr>
              <a:t>控制流优化</a:t>
            </a:r>
          </a:p>
          <a:p>
            <a:pPr lvl="2"/>
            <a:r>
              <a:rPr lang="zh-CN" altLang="en-US" sz="1800">
                <a:latin typeface="Lucida Console" panose="020B0609040504020204" pitchFamily="49" charset="0"/>
              </a:rPr>
              <a:t>    </a:t>
            </a:r>
            <a:r>
              <a:rPr lang="en-US" altLang="zh-CN" sz="1800">
                <a:latin typeface="Lucida Console" panose="020B0609040504020204" pitchFamily="49" charset="0"/>
              </a:rPr>
              <a:t>jmp L1</a:t>
            </a:r>
          </a:p>
          <a:p>
            <a:pPr lvl="2"/>
            <a:r>
              <a:rPr lang="en-US" altLang="zh-CN" sz="1800">
                <a:latin typeface="Lucida Console" panose="020B0609040504020204" pitchFamily="49" charset="0"/>
              </a:rPr>
              <a:t>L1: jmp L2</a:t>
            </a:r>
          </a:p>
          <a:p>
            <a:pPr lvl="1"/>
            <a:r>
              <a:rPr lang="zh-CN" altLang="en-US" sz="2000">
                <a:latin typeface="Lucida Console" panose="020B0609040504020204" pitchFamily="49" charset="0"/>
              </a:rPr>
              <a:t>消除不可达代码</a:t>
            </a:r>
          </a:p>
          <a:p>
            <a:pPr lvl="2"/>
            <a:r>
              <a:rPr lang="zh-CN" altLang="en-US" sz="1800">
                <a:latin typeface="Lucida Console" panose="020B0609040504020204" pitchFamily="49" charset="0"/>
              </a:rPr>
              <a:t>    </a:t>
            </a:r>
            <a:r>
              <a:rPr lang="en-US" altLang="zh-CN" sz="1800">
                <a:latin typeface="Lucida Console" panose="020B0609040504020204" pitchFamily="49" charset="0"/>
              </a:rPr>
              <a:t>mov ax, 0</a:t>
            </a:r>
          </a:p>
          <a:p>
            <a:pPr lvl="2"/>
            <a:r>
              <a:rPr lang="en-US" altLang="zh-CN" sz="1800">
                <a:latin typeface="Lucida Console" panose="020B0609040504020204" pitchFamily="49" charset="0"/>
              </a:rPr>
              <a:t>    cmp ax, 1</a:t>
            </a:r>
          </a:p>
          <a:p>
            <a:pPr lvl="2"/>
            <a:r>
              <a:rPr lang="en-US" altLang="zh-CN" sz="1800">
                <a:latin typeface="Lucida Console" panose="020B0609040504020204" pitchFamily="49" charset="0"/>
              </a:rPr>
              <a:t>    jne L1</a:t>
            </a:r>
          </a:p>
          <a:p>
            <a:pPr lvl="2"/>
            <a:r>
              <a:rPr lang="en-US" altLang="zh-CN" sz="1800">
                <a:latin typeface="Lucida Console" panose="020B0609040504020204" pitchFamily="49" charset="0"/>
              </a:rPr>
              <a:t>    …</a:t>
            </a:r>
          </a:p>
          <a:p>
            <a:pPr lvl="2"/>
            <a:r>
              <a:rPr lang="en-US" altLang="zh-CN" sz="1800">
                <a:latin typeface="Lucida Console" panose="020B0609040504020204" pitchFamily="49" charset="0"/>
              </a:rPr>
              <a:t>L1: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blinds(horizontal)">
                                      <p:cBhvr>
                                        <p:cTn id="7" dur="500"/>
                                        <p:tgtEl>
                                          <p:spTgt spid="1187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8787">
                                            <p:txEl>
                                              <p:pRg st="1" end="1"/>
                                            </p:txEl>
                                          </p:spTgt>
                                        </p:tgtEl>
                                        <p:attrNameLst>
                                          <p:attrName>style.visibility</p:attrName>
                                        </p:attrNameLst>
                                      </p:cBhvr>
                                      <p:to>
                                        <p:strVal val="visible"/>
                                      </p:to>
                                    </p:set>
                                    <p:animEffect transition="in" filter="blinds(horizontal)">
                                      <p:cBhvr>
                                        <p:cTn id="10" dur="500"/>
                                        <p:tgtEl>
                                          <p:spTgt spid="11878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8787">
                                            <p:txEl>
                                              <p:pRg st="2" end="2"/>
                                            </p:txEl>
                                          </p:spTgt>
                                        </p:tgtEl>
                                        <p:attrNameLst>
                                          <p:attrName>style.visibility</p:attrName>
                                        </p:attrNameLst>
                                      </p:cBhvr>
                                      <p:to>
                                        <p:strVal val="visible"/>
                                      </p:to>
                                    </p:set>
                                    <p:animEffect transition="in" filter="blinds(horizontal)">
                                      <p:cBhvr>
                                        <p:cTn id="13" dur="500"/>
                                        <p:tgtEl>
                                          <p:spTgt spid="11878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8787">
                                            <p:txEl>
                                              <p:pRg st="3" end="3"/>
                                            </p:txEl>
                                          </p:spTgt>
                                        </p:tgtEl>
                                        <p:attrNameLst>
                                          <p:attrName>style.visibility</p:attrName>
                                        </p:attrNameLst>
                                      </p:cBhvr>
                                      <p:to>
                                        <p:strVal val="visible"/>
                                      </p:to>
                                    </p:set>
                                    <p:animEffect transition="in" filter="blinds(horizontal)">
                                      <p:cBhvr>
                                        <p:cTn id="16" dur="500"/>
                                        <p:tgtEl>
                                          <p:spTgt spid="11878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8787">
                                            <p:txEl>
                                              <p:pRg st="4" end="4"/>
                                            </p:txEl>
                                          </p:spTgt>
                                        </p:tgtEl>
                                        <p:attrNameLst>
                                          <p:attrName>style.visibility</p:attrName>
                                        </p:attrNameLst>
                                      </p:cBhvr>
                                      <p:to>
                                        <p:strVal val="visible"/>
                                      </p:to>
                                    </p:set>
                                    <p:animEffect transition="in" filter="blinds(horizontal)">
                                      <p:cBhvr>
                                        <p:cTn id="19" dur="500"/>
                                        <p:tgtEl>
                                          <p:spTgt spid="118787">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8787">
                                            <p:txEl>
                                              <p:pRg st="5" end="5"/>
                                            </p:txEl>
                                          </p:spTgt>
                                        </p:tgtEl>
                                        <p:attrNameLst>
                                          <p:attrName>style.visibility</p:attrName>
                                        </p:attrNameLst>
                                      </p:cBhvr>
                                      <p:to>
                                        <p:strVal val="visible"/>
                                      </p:to>
                                    </p:set>
                                    <p:animEffect transition="in" filter="blinds(horizontal)">
                                      <p:cBhvr>
                                        <p:cTn id="22" dur="500"/>
                                        <p:tgtEl>
                                          <p:spTgt spid="118787">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8787">
                                            <p:txEl>
                                              <p:pRg st="6" end="6"/>
                                            </p:txEl>
                                          </p:spTgt>
                                        </p:tgtEl>
                                        <p:attrNameLst>
                                          <p:attrName>style.visibility</p:attrName>
                                        </p:attrNameLst>
                                      </p:cBhvr>
                                      <p:to>
                                        <p:strVal val="visible"/>
                                      </p:to>
                                    </p:set>
                                    <p:animEffect transition="in" filter="blinds(horizontal)">
                                      <p:cBhvr>
                                        <p:cTn id="25" dur="500"/>
                                        <p:tgtEl>
                                          <p:spTgt spid="118787">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8787">
                                            <p:txEl>
                                              <p:pRg st="7" end="7"/>
                                            </p:txEl>
                                          </p:spTgt>
                                        </p:tgtEl>
                                        <p:attrNameLst>
                                          <p:attrName>style.visibility</p:attrName>
                                        </p:attrNameLst>
                                      </p:cBhvr>
                                      <p:to>
                                        <p:strVal val="visible"/>
                                      </p:to>
                                    </p:set>
                                    <p:animEffect transition="in" filter="blinds(horizontal)">
                                      <p:cBhvr>
                                        <p:cTn id="28" dur="500"/>
                                        <p:tgtEl>
                                          <p:spTgt spid="118787">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8787">
                                            <p:txEl>
                                              <p:pRg st="8" end="8"/>
                                            </p:txEl>
                                          </p:spTgt>
                                        </p:tgtEl>
                                        <p:attrNameLst>
                                          <p:attrName>style.visibility</p:attrName>
                                        </p:attrNameLst>
                                      </p:cBhvr>
                                      <p:to>
                                        <p:strVal val="visible"/>
                                      </p:to>
                                    </p:set>
                                    <p:animEffect transition="in" filter="blinds(horizontal)">
                                      <p:cBhvr>
                                        <p:cTn id="31" dur="500"/>
                                        <p:tgtEl>
                                          <p:spTgt spid="118787">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18787">
                                            <p:txEl>
                                              <p:pRg st="9" end="9"/>
                                            </p:txEl>
                                          </p:spTgt>
                                        </p:tgtEl>
                                        <p:attrNameLst>
                                          <p:attrName>style.visibility</p:attrName>
                                        </p:attrNameLst>
                                      </p:cBhvr>
                                      <p:to>
                                        <p:strVal val="visible"/>
                                      </p:to>
                                    </p:set>
                                    <p:animEffect transition="in" filter="blinds(horizontal)">
                                      <p:cBhvr>
                                        <p:cTn id="34" dur="500"/>
                                        <p:tgtEl>
                                          <p:spTgt spid="118787">
                                            <p:txEl>
                                              <p:pRg st="9" end="9"/>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18787">
                                            <p:txEl>
                                              <p:pRg st="10" end="10"/>
                                            </p:txEl>
                                          </p:spTgt>
                                        </p:tgtEl>
                                        <p:attrNameLst>
                                          <p:attrName>style.visibility</p:attrName>
                                        </p:attrNameLst>
                                      </p:cBhvr>
                                      <p:to>
                                        <p:strVal val="visible"/>
                                      </p:to>
                                    </p:set>
                                    <p:animEffect transition="in" filter="blinds(horizontal)">
                                      <p:cBhvr>
                                        <p:cTn id="37" dur="500"/>
                                        <p:tgtEl>
                                          <p:spTgt spid="118787">
                                            <p:txEl>
                                              <p:pRg st="10" end="10"/>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8787">
                                            <p:txEl>
                                              <p:pRg st="11" end="11"/>
                                            </p:txEl>
                                          </p:spTgt>
                                        </p:tgtEl>
                                        <p:attrNameLst>
                                          <p:attrName>style.visibility</p:attrName>
                                        </p:attrNameLst>
                                      </p:cBhvr>
                                      <p:to>
                                        <p:strVal val="visible"/>
                                      </p:to>
                                    </p:set>
                                    <p:animEffect transition="in" filter="blinds(horizontal)">
                                      <p:cBhvr>
                                        <p:cTn id="40" dur="500"/>
                                        <p:tgtEl>
                                          <p:spTgt spid="118787">
                                            <p:txEl>
                                              <p:pRg st="11" end="11"/>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18787">
                                            <p:txEl>
                                              <p:pRg st="12" end="12"/>
                                            </p:txEl>
                                          </p:spTgt>
                                        </p:tgtEl>
                                        <p:attrNameLst>
                                          <p:attrName>style.visibility</p:attrName>
                                        </p:attrNameLst>
                                      </p:cBhvr>
                                      <p:to>
                                        <p:strVal val="visible"/>
                                      </p:to>
                                    </p:set>
                                    <p:animEffect transition="in" filter="blinds(horizontal)">
                                      <p:cBhvr>
                                        <p:cTn id="43" dur="500"/>
                                        <p:tgtEl>
                                          <p:spTgt spid="118787">
                                            <p:txEl>
                                              <p:pRg st="12" end="12"/>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18787">
                                            <p:txEl>
                                              <p:pRg st="13" end="13"/>
                                            </p:txEl>
                                          </p:spTgt>
                                        </p:tgtEl>
                                        <p:attrNameLst>
                                          <p:attrName>style.visibility</p:attrName>
                                        </p:attrNameLst>
                                      </p:cBhvr>
                                      <p:to>
                                        <p:strVal val="visible"/>
                                      </p:to>
                                    </p:set>
                                    <p:animEffect transition="in" filter="blinds(horizontal)">
                                      <p:cBhvr>
                                        <p:cTn id="46" dur="500"/>
                                        <p:tgtEl>
                                          <p:spTgt spid="11878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zh-CN" dirty="0" smtClean="0"/>
              <a:t>8.5 </a:t>
            </a:r>
            <a:r>
              <a:rPr lang="zh-CN" altLang="en-US" dirty="0"/>
              <a:t>常见的代码优化</a:t>
            </a:r>
          </a:p>
        </p:txBody>
      </p:sp>
      <p:sp>
        <p:nvSpPr>
          <p:cNvPr id="119811" name="Rectangle 3"/>
          <p:cNvSpPr>
            <a:spLocks noGrp="1" noChangeArrowheads="1"/>
          </p:cNvSpPr>
          <p:nvPr>
            <p:ph type="body" idx="1"/>
          </p:nvPr>
        </p:nvSpPr>
        <p:spPr>
          <a:xfrm>
            <a:off x="539750" y="1260475"/>
            <a:ext cx="8229600" cy="5451475"/>
          </a:xfrm>
        </p:spPr>
        <p:txBody>
          <a:bodyPr/>
          <a:lstStyle/>
          <a:p>
            <a:r>
              <a:rPr lang="zh-CN" altLang="en-US"/>
              <a:t>窥孔优化</a:t>
            </a:r>
            <a:r>
              <a:rPr lang="en-US" altLang="zh-CN"/>
              <a:t>(Peephole Optimization)</a:t>
            </a:r>
          </a:p>
          <a:p>
            <a:pPr lvl="1"/>
            <a:r>
              <a:rPr lang="zh-CN" altLang="en-US"/>
              <a:t>代数化简</a:t>
            </a:r>
          </a:p>
          <a:p>
            <a:pPr lvl="2"/>
            <a:r>
              <a:rPr lang="zh-CN" altLang="en-US" sz="2000">
                <a:latin typeface="Lucida Console" panose="020B0609040504020204" pitchFamily="49" charset="0"/>
              </a:rPr>
              <a:t>    </a:t>
            </a:r>
            <a:r>
              <a:rPr lang="en-US" altLang="zh-CN" sz="2000">
                <a:latin typeface="Lucida Console" panose="020B0609040504020204" pitchFamily="49" charset="0"/>
              </a:rPr>
              <a:t>mov ax, _X</a:t>
            </a:r>
          </a:p>
          <a:p>
            <a:pPr lvl="2"/>
            <a:r>
              <a:rPr lang="en-US" altLang="zh-CN" sz="2000">
                <a:latin typeface="Lucida Console" panose="020B0609040504020204" pitchFamily="49" charset="0"/>
              </a:rPr>
              <a:t>    mul ax, 2</a:t>
            </a:r>
          </a:p>
          <a:p>
            <a:pPr lvl="1"/>
            <a:r>
              <a:rPr lang="zh-CN" altLang="en-US"/>
              <a:t>特有指令优化</a:t>
            </a:r>
          </a:p>
          <a:p>
            <a:pPr lvl="2"/>
            <a:r>
              <a:rPr lang="zh-CN" altLang="en-US" sz="2000">
                <a:latin typeface="Lucida Console" panose="020B0609040504020204" pitchFamily="49" charset="0"/>
              </a:rPr>
              <a:t>    </a:t>
            </a:r>
            <a:r>
              <a:rPr lang="en-US" altLang="zh-CN" sz="2000">
                <a:latin typeface="Lucida Console" panose="020B0609040504020204" pitchFamily="49" charset="0"/>
              </a:rPr>
              <a:t>mov ax, _x</a:t>
            </a:r>
          </a:p>
          <a:p>
            <a:pPr lvl="2"/>
            <a:r>
              <a:rPr lang="en-US" altLang="zh-CN" sz="2000">
                <a:latin typeface="Lucida Console" panose="020B0609040504020204" pitchFamily="49" charset="0"/>
              </a:rPr>
              <a:t>    add ax,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blinds(horizontal)">
                                      <p:cBhvr>
                                        <p:cTn id="7" dur="500"/>
                                        <p:tgtEl>
                                          <p:spTgt spid="11981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9811">
                                            <p:txEl>
                                              <p:pRg st="1" end="1"/>
                                            </p:txEl>
                                          </p:spTgt>
                                        </p:tgtEl>
                                        <p:attrNameLst>
                                          <p:attrName>style.visibility</p:attrName>
                                        </p:attrNameLst>
                                      </p:cBhvr>
                                      <p:to>
                                        <p:strVal val="visible"/>
                                      </p:to>
                                    </p:set>
                                    <p:animEffect transition="in" filter="blinds(horizontal)">
                                      <p:cBhvr>
                                        <p:cTn id="10" dur="500"/>
                                        <p:tgtEl>
                                          <p:spTgt spid="11981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9811">
                                            <p:txEl>
                                              <p:pRg st="2" end="2"/>
                                            </p:txEl>
                                          </p:spTgt>
                                        </p:tgtEl>
                                        <p:attrNameLst>
                                          <p:attrName>style.visibility</p:attrName>
                                        </p:attrNameLst>
                                      </p:cBhvr>
                                      <p:to>
                                        <p:strVal val="visible"/>
                                      </p:to>
                                    </p:set>
                                    <p:animEffect transition="in" filter="blinds(horizontal)">
                                      <p:cBhvr>
                                        <p:cTn id="13" dur="500"/>
                                        <p:tgtEl>
                                          <p:spTgt spid="11981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9811">
                                            <p:txEl>
                                              <p:pRg st="3" end="3"/>
                                            </p:txEl>
                                          </p:spTgt>
                                        </p:tgtEl>
                                        <p:attrNameLst>
                                          <p:attrName>style.visibility</p:attrName>
                                        </p:attrNameLst>
                                      </p:cBhvr>
                                      <p:to>
                                        <p:strVal val="visible"/>
                                      </p:to>
                                    </p:set>
                                    <p:animEffect transition="in" filter="blinds(horizontal)">
                                      <p:cBhvr>
                                        <p:cTn id="16" dur="500"/>
                                        <p:tgtEl>
                                          <p:spTgt spid="119811">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9811">
                                            <p:txEl>
                                              <p:pRg st="4" end="4"/>
                                            </p:txEl>
                                          </p:spTgt>
                                        </p:tgtEl>
                                        <p:attrNameLst>
                                          <p:attrName>style.visibility</p:attrName>
                                        </p:attrNameLst>
                                      </p:cBhvr>
                                      <p:to>
                                        <p:strVal val="visible"/>
                                      </p:to>
                                    </p:set>
                                    <p:animEffect transition="in" filter="blinds(horizontal)">
                                      <p:cBhvr>
                                        <p:cTn id="19" dur="500"/>
                                        <p:tgtEl>
                                          <p:spTgt spid="119811">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9811">
                                            <p:txEl>
                                              <p:pRg st="5" end="5"/>
                                            </p:txEl>
                                          </p:spTgt>
                                        </p:tgtEl>
                                        <p:attrNameLst>
                                          <p:attrName>style.visibility</p:attrName>
                                        </p:attrNameLst>
                                      </p:cBhvr>
                                      <p:to>
                                        <p:strVal val="visible"/>
                                      </p:to>
                                    </p:set>
                                    <p:animEffect transition="in" filter="blinds(horizontal)">
                                      <p:cBhvr>
                                        <p:cTn id="22" dur="500"/>
                                        <p:tgtEl>
                                          <p:spTgt spid="119811">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9811">
                                            <p:txEl>
                                              <p:pRg st="6" end="6"/>
                                            </p:txEl>
                                          </p:spTgt>
                                        </p:tgtEl>
                                        <p:attrNameLst>
                                          <p:attrName>style.visibility</p:attrName>
                                        </p:attrNameLst>
                                      </p:cBhvr>
                                      <p:to>
                                        <p:strVal val="visible"/>
                                      </p:to>
                                    </p:set>
                                    <p:animEffect transition="in" filter="blinds(horizontal)">
                                      <p:cBhvr>
                                        <p:cTn id="25" dur="500"/>
                                        <p:tgtEl>
                                          <p:spTgt spid="1198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smtClean="0"/>
              <a:t>8.5 </a:t>
            </a:r>
            <a:r>
              <a:rPr lang="zh-CN" altLang="en-US" dirty="0"/>
              <a:t>常见的代码优化</a:t>
            </a:r>
          </a:p>
        </p:txBody>
      </p:sp>
      <p:sp>
        <p:nvSpPr>
          <p:cNvPr id="121859" name="Rectangle 3"/>
          <p:cNvSpPr>
            <a:spLocks noGrp="1" noChangeArrowheads="1"/>
          </p:cNvSpPr>
          <p:nvPr>
            <p:ph type="body" idx="1"/>
          </p:nvPr>
        </p:nvSpPr>
        <p:spPr>
          <a:xfrm>
            <a:off x="539750" y="1260475"/>
            <a:ext cx="8229600" cy="5451475"/>
          </a:xfrm>
        </p:spPr>
        <p:txBody>
          <a:bodyPr/>
          <a:lstStyle/>
          <a:p>
            <a:r>
              <a:rPr lang="zh-CN" altLang="en-US"/>
              <a:t>常量传播</a:t>
            </a:r>
            <a:r>
              <a:rPr lang="en-US" altLang="zh-CN"/>
              <a:t>(Constant Propagation)</a:t>
            </a:r>
          </a:p>
          <a:p>
            <a:pPr lvl="1"/>
            <a:r>
              <a:rPr lang="zh-CN" altLang="en-US"/>
              <a:t>把每次运行时总是得到相同常量值的表达式替换为该常量值。</a:t>
            </a:r>
          </a:p>
          <a:p>
            <a:pPr lvl="1"/>
            <a:r>
              <a:rPr lang="zh-CN" altLang="en-US"/>
              <a:t>例：</a:t>
            </a:r>
          </a:p>
          <a:p>
            <a:pPr lvl="2"/>
            <a:r>
              <a:rPr lang="en-US" altLang="zh-CN"/>
              <a:t>r = 20;</a:t>
            </a:r>
          </a:p>
          <a:p>
            <a:pPr lvl="2"/>
            <a:r>
              <a:rPr lang="en-US" altLang="zh-CN"/>
              <a:t>s = 2 * 3.1415926 * r;</a:t>
            </a:r>
          </a:p>
          <a:p>
            <a:pPr lvl="2"/>
            <a:r>
              <a:rPr lang="en-US" altLang="zh-CN"/>
              <a:t>l = s * 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blinds(horizontal)">
                                      <p:cBhvr>
                                        <p:cTn id="7" dur="500"/>
                                        <p:tgtEl>
                                          <p:spTgt spid="12185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1859">
                                            <p:txEl>
                                              <p:pRg st="1" end="1"/>
                                            </p:txEl>
                                          </p:spTgt>
                                        </p:tgtEl>
                                        <p:attrNameLst>
                                          <p:attrName>style.visibility</p:attrName>
                                        </p:attrNameLst>
                                      </p:cBhvr>
                                      <p:to>
                                        <p:strVal val="visible"/>
                                      </p:to>
                                    </p:set>
                                    <p:animEffect transition="in" filter="blinds(horizontal)">
                                      <p:cBhvr>
                                        <p:cTn id="10" dur="500"/>
                                        <p:tgtEl>
                                          <p:spTgt spid="12185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1859">
                                            <p:txEl>
                                              <p:pRg st="2" end="2"/>
                                            </p:txEl>
                                          </p:spTgt>
                                        </p:tgtEl>
                                        <p:attrNameLst>
                                          <p:attrName>style.visibility</p:attrName>
                                        </p:attrNameLst>
                                      </p:cBhvr>
                                      <p:to>
                                        <p:strVal val="visible"/>
                                      </p:to>
                                    </p:set>
                                    <p:animEffect transition="in" filter="blinds(horizontal)">
                                      <p:cBhvr>
                                        <p:cTn id="13" dur="500"/>
                                        <p:tgtEl>
                                          <p:spTgt spid="12185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1859">
                                            <p:txEl>
                                              <p:pRg st="3" end="3"/>
                                            </p:txEl>
                                          </p:spTgt>
                                        </p:tgtEl>
                                        <p:attrNameLst>
                                          <p:attrName>style.visibility</p:attrName>
                                        </p:attrNameLst>
                                      </p:cBhvr>
                                      <p:to>
                                        <p:strVal val="visible"/>
                                      </p:to>
                                    </p:set>
                                    <p:animEffect transition="in" filter="blinds(horizontal)">
                                      <p:cBhvr>
                                        <p:cTn id="16" dur="500"/>
                                        <p:tgtEl>
                                          <p:spTgt spid="12185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1859">
                                            <p:txEl>
                                              <p:pRg st="4" end="4"/>
                                            </p:txEl>
                                          </p:spTgt>
                                        </p:tgtEl>
                                        <p:attrNameLst>
                                          <p:attrName>style.visibility</p:attrName>
                                        </p:attrNameLst>
                                      </p:cBhvr>
                                      <p:to>
                                        <p:strVal val="visible"/>
                                      </p:to>
                                    </p:set>
                                    <p:animEffect transition="in" filter="blinds(horizontal)">
                                      <p:cBhvr>
                                        <p:cTn id="19" dur="500"/>
                                        <p:tgtEl>
                                          <p:spTgt spid="12185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1859">
                                            <p:txEl>
                                              <p:pRg st="5" end="5"/>
                                            </p:txEl>
                                          </p:spTgt>
                                        </p:tgtEl>
                                        <p:attrNameLst>
                                          <p:attrName>style.visibility</p:attrName>
                                        </p:attrNameLst>
                                      </p:cBhvr>
                                      <p:to>
                                        <p:strVal val="visible"/>
                                      </p:to>
                                    </p:set>
                                    <p:animEffect transition="in" filter="blinds(horizontal)">
                                      <p:cBhvr>
                                        <p:cTn id="22" dur="500"/>
                                        <p:tgtEl>
                                          <p:spTgt spid="1218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CN" dirty="0" smtClean="0"/>
              <a:t>8.5 </a:t>
            </a:r>
            <a:r>
              <a:rPr lang="zh-CN" altLang="en-US" dirty="0"/>
              <a:t>常见的代码优化</a:t>
            </a:r>
          </a:p>
        </p:txBody>
      </p:sp>
      <p:sp>
        <p:nvSpPr>
          <p:cNvPr id="122883" name="Rectangle 3"/>
          <p:cNvSpPr>
            <a:spLocks noGrp="1" noChangeArrowheads="1"/>
          </p:cNvSpPr>
          <p:nvPr>
            <p:ph type="body" idx="1"/>
          </p:nvPr>
        </p:nvSpPr>
        <p:spPr>
          <a:xfrm>
            <a:off x="539750" y="1260475"/>
            <a:ext cx="8229600" cy="5451475"/>
          </a:xfrm>
        </p:spPr>
        <p:txBody>
          <a:bodyPr/>
          <a:lstStyle/>
          <a:p>
            <a:r>
              <a:rPr lang="zh-CN" altLang="en-US" dirty="0"/>
              <a:t>复制传播</a:t>
            </a:r>
            <a:r>
              <a:rPr lang="en-US" altLang="zh-CN" dirty="0"/>
              <a:t>(Copy Propagation)</a:t>
            </a:r>
          </a:p>
          <a:p>
            <a:pPr lvl="1"/>
            <a:r>
              <a:rPr lang="zh-CN" altLang="en-US" dirty="0"/>
              <a:t>如果存在一条语句</a:t>
            </a:r>
            <a:r>
              <a:rPr lang="en-US" altLang="zh-CN" i="1" dirty="0"/>
              <a:t>u</a:t>
            </a:r>
            <a:r>
              <a:rPr lang="en-US" altLang="zh-CN" dirty="0"/>
              <a:t> = </a:t>
            </a:r>
            <a:r>
              <a:rPr lang="en-US" altLang="zh-CN" i="1" dirty="0"/>
              <a:t>v</a:t>
            </a:r>
            <a:r>
              <a:rPr lang="zh-CN" altLang="en-US" dirty="0"/>
              <a:t>，则在后面尽可能使用</a:t>
            </a:r>
            <a:r>
              <a:rPr lang="en-US" altLang="zh-CN" i="1" dirty="0"/>
              <a:t>v</a:t>
            </a:r>
            <a:r>
              <a:rPr lang="zh-CN" altLang="en-US" dirty="0"/>
              <a:t>替换所有出现的</a:t>
            </a:r>
            <a:r>
              <a:rPr lang="en-US" altLang="zh-CN" i="1" dirty="0"/>
              <a:t>u</a:t>
            </a:r>
            <a:r>
              <a:rPr lang="zh-CN" altLang="en-US" dirty="0"/>
              <a:t>。</a:t>
            </a:r>
          </a:p>
          <a:p>
            <a:pPr lvl="1"/>
            <a:r>
              <a:rPr lang="zh-CN" altLang="en-US" dirty="0"/>
              <a:t>复制传播本身不能优化代码，但是可以与其它优化方法结合，进一步优化代码。</a:t>
            </a:r>
          </a:p>
          <a:p>
            <a:r>
              <a:rPr lang="zh-CN" altLang="en-US" dirty="0"/>
              <a:t>死代码删除</a:t>
            </a:r>
            <a:r>
              <a:rPr lang="en-US" altLang="zh-CN" dirty="0"/>
              <a:t>(Dead Code Elimination)</a:t>
            </a:r>
          </a:p>
          <a:p>
            <a:pPr lvl="1"/>
            <a:r>
              <a:rPr lang="zh-CN" altLang="en-US" dirty="0"/>
              <a:t>如果一个变量</a:t>
            </a:r>
            <a:r>
              <a:rPr lang="en-US" altLang="zh-CN" dirty="0"/>
              <a:t>x</a:t>
            </a:r>
            <a:r>
              <a:rPr lang="zh-CN" altLang="en-US" dirty="0"/>
              <a:t>在当前点定义，但是在所有路径中都不会使用</a:t>
            </a:r>
            <a:r>
              <a:rPr lang="zh-CN" altLang="en-US" dirty="0" smtClean="0"/>
              <a:t>，则称该</a:t>
            </a:r>
            <a:r>
              <a:rPr lang="zh-CN" altLang="en-US" dirty="0"/>
              <a:t>定义是死的（可以删除）。</a:t>
            </a:r>
          </a:p>
          <a:p>
            <a:pPr lvl="1"/>
            <a:r>
              <a:rPr lang="zh-CN" altLang="en-US" dirty="0"/>
              <a:t>例：</a:t>
            </a:r>
          </a:p>
          <a:p>
            <a:pPr lvl="2"/>
            <a:r>
              <a:rPr lang="en-US" altLang="zh-CN" dirty="0"/>
              <a:t>x = t3;</a:t>
            </a:r>
          </a:p>
          <a:p>
            <a:pPr lvl="2"/>
            <a:r>
              <a:rPr lang="en-US" altLang="zh-CN" dirty="0"/>
              <a:t>a[t4] = 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blinds(horizontal)">
                                      <p:cBhvr>
                                        <p:cTn id="7" dur="500"/>
                                        <p:tgtEl>
                                          <p:spTgt spid="12288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2883">
                                            <p:txEl>
                                              <p:pRg st="1" end="1"/>
                                            </p:txEl>
                                          </p:spTgt>
                                        </p:tgtEl>
                                        <p:attrNameLst>
                                          <p:attrName>style.visibility</p:attrName>
                                        </p:attrNameLst>
                                      </p:cBhvr>
                                      <p:to>
                                        <p:strVal val="visible"/>
                                      </p:to>
                                    </p:set>
                                    <p:animEffect transition="in" filter="blinds(horizontal)">
                                      <p:cBhvr>
                                        <p:cTn id="10" dur="500"/>
                                        <p:tgtEl>
                                          <p:spTgt spid="12288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2883">
                                            <p:txEl>
                                              <p:pRg st="2" end="2"/>
                                            </p:txEl>
                                          </p:spTgt>
                                        </p:tgtEl>
                                        <p:attrNameLst>
                                          <p:attrName>style.visibility</p:attrName>
                                        </p:attrNameLst>
                                      </p:cBhvr>
                                      <p:to>
                                        <p:strVal val="visible"/>
                                      </p:to>
                                    </p:set>
                                    <p:animEffect transition="in" filter="blinds(horizontal)">
                                      <p:cBhvr>
                                        <p:cTn id="13" dur="500"/>
                                        <p:tgtEl>
                                          <p:spTgt spid="12288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2883">
                                            <p:txEl>
                                              <p:pRg st="3" end="3"/>
                                            </p:txEl>
                                          </p:spTgt>
                                        </p:tgtEl>
                                        <p:attrNameLst>
                                          <p:attrName>style.visibility</p:attrName>
                                        </p:attrNameLst>
                                      </p:cBhvr>
                                      <p:to>
                                        <p:strVal val="visible"/>
                                      </p:to>
                                    </p:set>
                                    <p:animEffect transition="in" filter="blinds(horizontal)">
                                      <p:cBhvr>
                                        <p:cTn id="18" dur="500"/>
                                        <p:tgtEl>
                                          <p:spTgt spid="12288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2883">
                                            <p:txEl>
                                              <p:pRg st="4" end="4"/>
                                            </p:txEl>
                                          </p:spTgt>
                                        </p:tgtEl>
                                        <p:attrNameLst>
                                          <p:attrName>style.visibility</p:attrName>
                                        </p:attrNameLst>
                                      </p:cBhvr>
                                      <p:to>
                                        <p:strVal val="visible"/>
                                      </p:to>
                                    </p:set>
                                    <p:animEffect transition="in" filter="blinds(horizontal)">
                                      <p:cBhvr>
                                        <p:cTn id="21" dur="500"/>
                                        <p:tgtEl>
                                          <p:spTgt spid="12288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22883">
                                            <p:txEl>
                                              <p:pRg st="5" end="5"/>
                                            </p:txEl>
                                          </p:spTgt>
                                        </p:tgtEl>
                                        <p:attrNameLst>
                                          <p:attrName>style.visibility</p:attrName>
                                        </p:attrNameLst>
                                      </p:cBhvr>
                                      <p:to>
                                        <p:strVal val="visible"/>
                                      </p:to>
                                    </p:set>
                                    <p:animEffect transition="in" filter="blinds(horizontal)">
                                      <p:cBhvr>
                                        <p:cTn id="24" dur="500"/>
                                        <p:tgtEl>
                                          <p:spTgt spid="12288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2883">
                                            <p:txEl>
                                              <p:pRg st="6" end="6"/>
                                            </p:txEl>
                                          </p:spTgt>
                                        </p:tgtEl>
                                        <p:attrNameLst>
                                          <p:attrName>style.visibility</p:attrName>
                                        </p:attrNameLst>
                                      </p:cBhvr>
                                      <p:to>
                                        <p:strVal val="visible"/>
                                      </p:to>
                                    </p:set>
                                    <p:animEffect transition="in" filter="blinds(horizontal)">
                                      <p:cBhvr>
                                        <p:cTn id="27" dur="500"/>
                                        <p:tgtEl>
                                          <p:spTgt spid="12288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2883">
                                            <p:txEl>
                                              <p:pRg st="7" end="7"/>
                                            </p:txEl>
                                          </p:spTgt>
                                        </p:tgtEl>
                                        <p:attrNameLst>
                                          <p:attrName>style.visibility</p:attrName>
                                        </p:attrNameLst>
                                      </p:cBhvr>
                                      <p:to>
                                        <p:strVal val="visible"/>
                                      </p:to>
                                    </p:set>
                                    <p:animEffect transition="in" filter="blinds(horizontal)">
                                      <p:cBhvr>
                                        <p:cTn id="30" dur="500"/>
                                        <p:tgtEl>
                                          <p:spTgt spid="1228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smtClean="0"/>
              <a:t>8.5 </a:t>
            </a:r>
            <a:r>
              <a:rPr lang="zh-CN" altLang="en-US" dirty="0"/>
              <a:t>常见的代码优化</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56" y="1465135"/>
            <a:ext cx="4179108" cy="217542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064" y="3481534"/>
            <a:ext cx="3714906" cy="2663095"/>
          </a:xfrm>
          <a:prstGeom prst="rect">
            <a:avLst/>
          </a:prstGeom>
        </p:spPr>
      </p:pic>
    </p:spTree>
    <p:extLst>
      <p:ext uri="{BB962C8B-B14F-4D97-AF65-F5344CB8AC3E}">
        <p14:creationId xmlns:p14="http://schemas.microsoft.com/office/powerpoint/2010/main" val="8136169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8.5 </a:t>
            </a:r>
            <a:r>
              <a:rPr lang="zh-CN" altLang="en-US" dirty="0"/>
              <a:t>常见的代码优化</a:t>
            </a:r>
          </a:p>
        </p:txBody>
      </p:sp>
      <p:sp>
        <p:nvSpPr>
          <p:cNvPr id="123907" name="Rectangle 3"/>
          <p:cNvSpPr>
            <a:spLocks noGrp="1" noChangeArrowheads="1"/>
          </p:cNvSpPr>
          <p:nvPr>
            <p:ph type="body" idx="1"/>
          </p:nvPr>
        </p:nvSpPr>
        <p:spPr>
          <a:xfrm>
            <a:off x="539750" y="1260475"/>
            <a:ext cx="8229600" cy="5451475"/>
          </a:xfrm>
        </p:spPr>
        <p:txBody>
          <a:bodyPr/>
          <a:lstStyle/>
          <a:p>
            <a:r>
              <a:rPr lang="zh-CN" altLang="en-US"/>
              <a:t>循环不变式外提</a:t>
            </a:r>
          </a:p>
          <a:p>
            <a:pPr lvl="1"/>
            <a:r>
              <a:rPr lang="zh-CN" altLang="en-US"/>
              <a:t>将每次循环值都不会改变的表达式提出循环体外。</a:t>
            </a:r>
          </a:p>
          <a:p>
            <a:pPr lvl="1"/>
            <a:r>
              <a:rPr lang="zh-CN" altLang="en-US"/>
              <a:t>例</a:t>
            </a:r>
          </a:p>
          <a:p>
            <a:pPr lvl="2"/>
            <a:r>
              <a:rPr lang="en-US" altLang="zh-CN" sz="2000">
                <a:latin typeface="Lucida Console" panose="020B0609040504020204" pitchFamily="49" charset="0"/>
              </a:rPr>
              <a:t>for i = 1 to 10 do</a:t>
            </a:r>
          </a:p>
          <a:p>
            <a:pPr lvl="2"/>
            <a:r>
              <a:rPr lang="en-US" altLang="zh-CN" sz="2000">
                <a:latin typeface="Lucida Console" panose="020B0609040504020204" pitchFamily="49" charset="0"/>
              </a:rPr>
              <a:t>    j = 0;</a:t>
            </a:r>
          </a:p>
          <a:p>
            <a:pPr lvl="2"/>
            <a:r>
              <a:rPr lang="en-US" altLang="zh-CN" sz="2000">
                <a:latin typeface="Lucida Console" panose="020B0609040504020204" pitchFamily="49" charset="0"/>
              </a:rPr>
              <a:t>    …</a:t>
            </a:r>
          </a:p>
          <a:p>
            <a:pPr lvl="2"/>
            <a:r>
              <a:rPr lang="en-US" altLang="zh-CN" sz="2000">
                <a:latin typeface="Lucida Console" panose="020B0609040504020204" pitchFamily="49" charset="0"/>
              </a:rPr>
              <a:t>end for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blinds(horizontal)">
                                      <p:cBhvr>
                                        <p:cTn id="7" dur="500"/>
                                        <p:tgtEl>
                                          <p:spTgt spid="12390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blinds(horizontal)">
                                      <p:cBhvr>
                                        <p:cTn id="10" dur="500"/>
                                        <p:tgtEl>
                                          <p:spTgt spid="12390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blinds(horizontal)">
                                      <p:cBhvr>
                                        <p:cTn id="13" dur="500"/>
                                        <p:tgtEl>
                                          <p:spTgt spid="12390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blinds(horizontal)">
                                      <p:cBhvr>
                                        <p:cTn id="16" dur="500"/>
                                        <p:tgtEl>
                                          <p:spTgt spid="12390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blinds(horizontal)">
                                      <p:cBhvr>
                                        <p:cTn id="19" dur="500"/>
                                        <p:tgtEl>
                                          <p:spTgt spid="123907">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blinds(horizontal)">
                                      <p:cBhvr>
                                        <p:cTn id="22" dur="500"/>
                                        <p:tgtEl>
                                          <p:spTgt spid="123907">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blinds(horizontal)">
                                      <p:cBhvr>
                                        <p:cTn id="25" dur="500"/>
                                        <p:tgtEl>
                                          <p:spTgt spid="123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zh-CN" dirty="0" smtClean="0"/>
              <a:t>8.1 </a:t>
            </a:r>
            <a:r>
              <a:rPr lang="zh-CN" altLang="en-US" dirty="0"/>
              <a:t>概述</a:t>
            </a:r>
          </a:p>
        </p:txBody>
      </p:sp>
      <p:sp>
        <p:nvSpPr>
          <p:cNvPr id="111619" name="Rectangle 3"/>
          <p:cNvSpPr>
            <a:spLocks noGrp="1" noChangeArrowheads="1"/>
          </p:cNvSpPr>
          <p:nvPr>
            <p:ph type="body" idx="1"/>
          </p:nvPr>
        </p:nvSpPr>
        <p:spPr>
          <a:xfrm>
            <a:off x="539750" y="1260475"/>
            <a:ext cx="8229600" cy="5205413"/>
          </a:xfrm>
        </p:spPr>
        <p:txBody>
          <a:bodyPr/>
          <a:lstStyle/>
          <a:p>
            <a:r>
              <a:rPr lang="zh-CN" altLang="en-US"/>
              <a:t>代码优化</a:t>
            </a:r>
          </a:p>
          <a:p>
            <a:pPr lvl="1"/>
            <a:r>
              <a:rPr lang="zh-CN" altLang="en-US"/>
              <a:t>在保持程序语义不变的情况下提高目标代码的质量：</a:t>
            </a:r>
          </a:p>
          <a:p>
            <a:pPr lvl="2"/>
            <a:r>
              <a:rPr lang="zh-CN" altLang="en-US"/>
              <a:t>运行速度、占用空间、功耗</a:t>
            </a:r>
          </a:p>
          <a:p>
            <a:r>
              <a:rPr lang="zh-CN" altLang="en-US"/>
              <a:t>代码优化的种类</a:t>
            </a:r>
          </a:p>
          <a:p>
            <a:pPr lvl="1"/>
            <a:r>
              <a:rPr lang="zh-CN" altLang="en-US"/>
              <a:t>机器无关</a:t>
            </a:r>
            <a:r>
              <a:rPr lang="en-US" altLang="zh-CN"/>
              <a:t>/</a:t>
            </a:r>
            <a:r>
              <a:rPr lang="zh-CN" altLang="en-US"/>
              <a:t>相关优化</a:t>
            </a:r>
          </a:p>
          <a:p>
            <a:pPr lvl="1"/>
            <a:r>
              <a:rPr lang="zh-CN" altLang="en-US"/>
              <a:t>局部</a:t>
            </a:r>
            <a:r>
              <a:rPr lang="en-US" altLang="zh-CN"/>
              <a:t>/</a:t>
            </a:r>
            <a:r>
              <a:rPr lang="zh-CN" altLang="en-US"/>
              <a:t>全局优化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blinds(horizontal)">
                                      <p:cBhvr>
                                        <p:cTn id="7" dur="500"/>
                                        <p:tgtEl>
                                          <p:spTgt spid="11161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1619">
                                            <p:txEl>
                                              <p:pRg st="1" end="1"/>
                                            </p:txEl>
                                          </p:spTgt>
                                        </p:tgtEl>
                                        <p:attrNameLst>
                                          <p:attrName>style.visibility</p:attrName>
                                        </p:attrNameLst>
                                      </p:cBhvr>
                                      <p:to>
                                        <p:strVal val="visible"/>
                                      </p:to>
                                    </p:set>
                                    <p:animEffect transition="in" filter="blinds(horizontal)">
                                      <p:cBhvr>
                                        <p:cTn id="10" dur="500"/>
                                        <p:tgtEl>
                                          <p:spTgt spid="11161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1619">
                                            <p:txEl>
                                              <p:pRg st="2" end="2"/>
                                            </p:txEl>
                                          </p:spTgt>
                                        </p:tgtEl>
                                        <p:attrNameLst>
                                          <p:attrName>style.visibility</p:attrName>
                                        </p:attrNameLst>
                                      </p:cBhvr>
                                      <p:to>
                                        <p:strVal val="visible"/>
                                      </p:to>
                                    </p:set>
                                    <p:animEffect transition="in" filter="blinds(horizontal)">
                                      <p:cBhvr>
                                        <p:cTn id="13" dur="500"/>
                                        <p:tgtEl>
                                          <p:spTgt spid="11161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1619">
                                            <p:txEl>
                                              <p:pRg st="3" end="3"/>
                                            </p:txEl>
                                          </p:spTgt>
                                        </p:tgtEl>
                                        <p:attrNameLst>
                                          <p:attrName>style.visibility</p:attrName>
                                        </p:attrNameLst>
                                      </p:cBhvr>
                                      <p:to>
                                        <p:strVal val="visible"/>
                                      </p:to>
                                    </p:set>
                                    <p:animEffect transition="in" filter="blinds(horizontal)">
                                      <p:cBhvr>
                                        <p:cTn id="18" dur="500"/>
                                        <p:tgtEl>
                                          <p:spTgt spid="111619">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1619">
                                            <p:txEl>
                                              <p:pRg st="4" end="4"/>
                                            </p:txEl>
                                          </p:spTgt>
                                        </p:tgtEl>
                                        <p:attrNameLst>
                                          <p:attrName>style.visibility</p:attrName>
                                        </p:attrNameLst>
                                      </p:cBhvr>
                                      <p:to>
                                        <p:strVal val="visible"/>
                                      </p:to>
                                    </p:set>
                                    <p:animEffect transition="in" filter="blinds(horizontal)">
                                      <p:cBhvr>
                                        <p:cTn id="21" dur="500"/>
                                        <p:tgtEl>
                                          <p:spTgt spid="111619">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1619">
                                            <p:txEl>
                                              <p:pRg st="5" end="5"/>
                                            </p:txEl>
                                          </p:spTgt>
                                        </p:tgtEl>
                                        <p:attrNameLst>
                                          <p:attrName>style.visibility</p:attrName>
                                        </p:attrNameLst>
                                      </p:cBhvr>
                                      <p:to>
                                        <p:strVal val="visible"/>
                                      </p:to>
                                    </p:set>
                                    <p:animEffect transition="in" filter="blinds(horizontal)">
                                      <p:cBhvr>
                                        <p:cTn id="24" dur="500"/>
                                        <p:tgtEl>
                                          <p:spTgt spid="1116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mtClean="0"/>
              <a:t>8.5 </a:t>
            </a:r>
            <a:r>
              <a:rPr lang="zh-CN" altLang="en-US" dirty="0"/>
              <a:t>常见的代码优化</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192" y="1219200"/>
            <a:ext cx="5819459" cy="5429605"/>
          </a:xfrm>
          <a:prstGeom prst="rect">
            <a:avLst/>
          </a:prstGeom>
        </p:spPr>
      </p:pic>
    </p:spTree>
    <p:extLst>
      <p:ext uri="{BB962C8B-B14F-4D97-AF65-F5344CB8AC3E}">
        <p14:creationId xmlns:p14="http://schemas.microsoft.com/office/powerpoint/2010/main" val="7343439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zh-CN" dirty="0" smtClean="0"/>
              <a:t>9.5 </a:t>
            </a:r>
            <a:r>
              <a:rPr lang="zh-CN" altLang="en-US" dirty="0"/>
              <a:t>常见的代码优化</a:t>
            </a:r>
          </a:p>
        </p:txBody>
      </p:sp>
      <p:sp>
        <p:nvSpPr>
          <p:cNvPr id="124931" name="Rectangle 3"/>
          <p:cNvSpPr>
            <a:spLocks noGrp="1" noChangeArrowheads="1"/>
          </p:cNvSpPr>
          <p:nvPr>
            <p:ph type="body" idx="1"/>
          </p:nvPr>
        </p:nvSpPr>
        <p:spPr>
          <a:xfrm>
            <a:off x="539750" y="1260475"/>
            <a:ext cx="8229600" cy="5451475"/>
          </a:xfrm>
        </p:spPr>
        <p:txBody>
          <a:bodyPr/>
          <a:lstStyle/>
          <a:p>
            <a:r>
              <a:rPr lang="zh-CN" altLang="en-US"/>
              <a:t>循环归纳变量与强度削减</a:t>
            </a:r>
          </a:p>
          <a:p>
            <a:pPr lvl="1"/>
            <a:r>
              <a:rPr lang="zh-CN" altLang="en-US"/>
              <a:t>对于一个变量</a:t>
            </a:r>
            <a:r>
              <a:rPr lang="en-US" altLang="zh-CN"/>
              <a:t>x</a:t>
            </a:r>
            <a:r>
              <a:rPr lang="zh-CN" altLang="en-US"/>
              <a:t>，如果每次对它的定义都是增加一个常量</a:t>
            </a:r>
            <a:r>
              <a:rPr lang="en-US" altLang="zh-CN"/>
              <a:t>c</a:t>
            </a:r>
            <a:r>
              <a:rPr lang="zh-CN" altLang="en-US"/>
              <a:t>，则称</a:t>
            </a:r>
            <a:r>
              <a:rPr lang="en-US" altLang="zh-CN"/>
              <a:t>x</a:t>
            </a:r>
            <a:r>
              <a:rPr lang="zh-CN" altLang="en-US"/>
              <a:t>为归纳变量。</a:t>
            </a:r>
          </a:p>
          <a:p>
            <a:pPr lvl="1"/>
            <a:r>
              <a:rPr lang="zh-CN" altLang="en-US"/>
              <a:t>利用归纳变量的性质可以将高代价的计算（乘法）化简为低代价的计算（加法）。</a:t>
            </a:r>
          </a:p>
          <a:p>
            <a:pPr lvl="1"/>
            <a:r>
              <a:rPr lang="zh-CN" altLang="en-US"/>
              <a:t>例</a:t>
            </a:r>
          </a:p>
          <a:p>
            <a:pPr lvl="2"/>
            <a:r>
              <a:rPr lang="en-US" altLang="zh-CN" sz="2000">
                <a:latin typeface="Lucida Console" panose="020B0609040504020204" pitchFamily="49" charset="0"/>
              </a:rPr>
              <a:t>for i = 1 to j do</a:t>
            </a:r>
          </a:p>
          <a:p>
            <a:pPr lvl="2"/>
            <a:r>
              <a:rPr lang="en-US" altLang="zh-CN" sz="2000">
                <a:latin typeface="Lucida Console" panose="020B0609040504020204" pitchFamily="49" charset="0"/>
              </a:rPr>
              <a:t>  a[i] = i * 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blinds(horizontal)">
                                      <p:cBhvr>
                                        <p:cTn id="7" dur="500"/>
                                        <p:tgtEl>
                                          <p:spTgt spid="12493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4931">
                                            <p:txEl>
                                              <p:pRg st="1" end="1"/>
                                            </p:txEl>
                                          </p:spTgt>
                                        </p:tgtEl>
                                        <p:attrNameLst>
                                          <p:attrName>style.visibility</p:attrName>
                                        </p:attrNameLst>
                                      </p:cBhvr>
                                      <p:to>
                                        <p:strVal val="visible"/>
                                      </p:to>
                                    </p:set>
                                    <p:animEffect transition="in" filter="blinds(horizontal)">
                                      <p:cBhvr>
                                        <p:cTn id="10" dur="500"/>
                                        <p:tgtEl>
                                          <p:spTgt spid="12493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4931">
                                            <p:txEl>
                                              <p:pRg st="2" end="2"/>
                                            </p:txEl>
                                          </p:spTgt>
                                        </p:tgtEl>
                                        <p:attrNameLst>
                                          <p:attrName>style.visibility</p:attrName>
                                        </p:attrNameLst>
                                      </p:cBhvr>
                                      <p:to>
                                        <p:strVal val="visible"/>
                                      </p:to>
                                    </p:set>
                                    <p:animEffect transition="in" filter="blinds(horizontal)">
                                      <p:cBhvr>
                                        <p:cTn id="13" dur="500"/>
                                        <p:tgtEl>
                                          <p:spTgt spid="12493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4931">
                                            <p:txEl>
                                              <p:pRg st="3" end="3"/>
                                            </p:txEl>
                                          </p:spTgt>
                                        </p:tgtEl>
                                        <p:attrNameLst>
                                          <p:attrName>style.visibility</p:attrName>
                                        </p:attrNameLst>
                                      </p:cBhvr>
                                      <p:to>
                                        <p:strVal val="visible"/>
                                      </p:to>
                                    </p:set>
                                    <p:animEffect transition="in" filter="blinds(horizontal)">
                                      <p:cBhvr>
                                        <p:cTn id="16" dur="500"/>
                                        <p:tgtEl>
                                          <p:spTgt spid="124931">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4931">
                                            <p:txEl>
                                              <p:pRg st="4" end="4"/>
                                            </p:txEl>
                                          </p:spTgt>
                                        </p:tgtEl>
                                        <p:attrNameLst>
                                          <p:attrName>style.visibility</p:attrName>
                                        </p:attrNameLst>
                                      </p:cBhvr>
                                      <p:to>
                                        <p:strVal val="visible"/>
                                      </p:to>
                                    </p:set>
                                    <p:animEffect transition="in" filter="blinds(horizontal)">
                                      <p:cBhvr>
                                        <p:cTn id="19" dur="500"/>
                                        <p:tgtEl>
                                          <p:spTgt spid="124931">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4931">
                                            <p:txEl>
                                              <p:pRg st="5" end="5"/>
                                            </p:txEl>
                                          </p:spTgt>
                                        </p:tgtEl>
                                        <p:attrNameLst>
                                          <p:attrName>style.visibility</p:attrName>
                                        </p:attrNameLst>
                                      </p:cBhvr>
                                      <p:to>
                                        <p:strVal val="visible"/>
                                      </p:to>
                                    </p:set>
                                    <p:animEffect transition="in" filter="blinds(horizontal)">
                                      <p:cBhvr>
                                        <p:cTn id="22" dur="500"/>
                                        <p:tgtEl>
                                          <p:spTgt spid="1249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zh-CN" dirty="0" smtClean="0"/>
              <a:t>9.5 </a:t>
            </a:r>
            <a:r>
              <a:rPr lang="zh-CN" altLang="en-US" dirty="0"/>
              <a:t>常见的代码优化</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754" y="1349874"/>
            <a:ext cx="7097782" cy="4810197"/>
          </a:xfrm>
          <a:prstGeom prst="rect">
            <a:avLst/>
          </a:prstGeom>
        </p:spPr>
      </p:pic>
    </p:spTree>
    <p:extLst>
      <p:ext uri="{BB962C8B-B14F-4D97-AF65-F5344CB8AC3E}">
        <p14:creationId xmlns:p14="http://schemas.microsoft.com/office/powerpoint/2010/main" val="2124737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dirty="0" smtClean="0"/>
              <a:t>8.2 </a:t>
            </a:r>
            <a:r>
              <a:rPr lang="zh-CN" altLang="en-US" dirty="0" smtClean="0"/>
              <a:t>常见的数据结构与工具</a:t>
            </a:r>
            <a:endParaRPr lang="zh-CN" altLang="en-US" dirty="0"/>
          </a:p>
        </p:txBody>
      </p:sp>
      <p:sp>
        <p:nvSpPr>
          <p:cNvPr id="108547" name="Rectangle 3"/>
          <p:cNvSpPr>
            <a:spLocks noGrp="1" noChangeArrowheads="1"/>
          </p:cNvSpPr>
          <p:nvPr>
            <p:ph type="body" idx="1"/>
          </p:nvPr>
        </p:nvSpPr>
        <p:spPr>
          <a:xfrm>
            <a:off x="539750" y="1260475"/>
            <a:ext cx="8229600" cy="5205413"/>
          </a:xfrm>
        </p:spPr>
        <p:txBody>
          <a:bodyPr/>
          <a:lstStyle/>
          <a:p>
            <a:r>
              <a:rPr lang="zh-CN" altLang="en-US" dirty="0"/>
              <a:t>基本块</a:t>
            </a:r>
            <a:r>
              <a:rPr lang="en-US" altLang="zh-CN" dirty="0"/>
              <a:t>(Basic Block)</a:t>
            </a:r>
          </a:p>
          <a:p>
            <a:pPr lvl="1"/>
            <a:r>
              <a:rPr lang="zh-CN" altLang="en-US" dirty="0"/>
              <a:t>每个基本块是一些语句组成的序列；</a:t>
            </a:r>
          </a:p>
          <a:p>
            <a:pPr lvl="1"/>
            <a:r>
              <a:rPr lang="zh-CN" altLang="en-US" dirty="0"/>
              <a:t>控制流只能从基本块的第一条语句进入；</a:t>
            </a:r>
          </a:p>
          <a:p>
            <a:pPr lvl="1"/>
            <a:r>
              <a:rPr lang="zh-CN" altLang="en-US" dirty="0"/>
              <a:t>控制流只能从基本块的最后一条语句离开。</a:t>
            </a:r>
          </a:p>
          <a:p>
            <a:r>
              <a:rPr lang="zh-CN" altLang="en-US" dirty="0"/>
              <a:t>控制流图</a:t>
            </a:r>
            <a:r>
              <a:rPr lang="en-US" altLang="zh-CN" dirty="0"/>
              <a:t>(Control Flow Graph, CFG)</a:t>
            </a:r>
          </a:p>
          <a:p>
            <a:pPr lvl="1"/>
            <a:r>
              <a:rPr lang="en-US" altLang="zh-CN" dirty="0"/>
              <a:t>CFG</a:t>
            </a:r>
            <a:r>
              <a:rPr lang="zh-CN" altLang="en-US" dirty="0"/>
              <a:t>的每个结点为一个基本块；</a:t>
            </a:r>
          </a:p>
          <a:p>
            <a:pPr lvl="1"/>
            <a:r>
              <a:rPr lang="en-US" altLang="zh-CN" dirty="0"/>
              <a:t>CFG</a:t>
            </a:r>
            <a:r>
              <a:rPr lang="zh-CN" altLang="en-US" dirty="0"/>
              <a:t>的一条边</a:t>
            </a:r>
            <a:r>
              <a:rPr lang="en-US" altLang="zh-CN" dirty="0"/>
              <a:t>(</a:t>
            </a:r>
            <a:r>
              <a:rPr lang="en-US" altLang="zh-CN" i="1" dirty="0"/>
              <a:t>s</a:t>
            </a:r>
            <a:r>
              <a:rPr lang="en-US" altLang="zh-CN" dirty="0"/>
              <a:t>, </a:t>
            </a:r>
            <a:r>
              <a:rPr lang="en-US" altLang="zh-CN" i="1" dirty="0"/>
              <a:t>t</a:t>
            </a:r>
            <a:r>
              <a:rPr lang="en-US" altLang="zh-CN" dirty="0"/>
              <a:t>)</a:t>
            </a:r>
            <a:r>
              <a:rPr lang="zh-CN" altLang="en-US" dirty="0"/>
              <a:t>表示</a:t>
            </a:r>
            <a:r>
              <a:rPr lang="en-US" altLang="zh-CN" i="1" dirty="0"/>
              <a:t>t</a:t>
            </a:r>
            <a:r>
              <a:rPr lang="zh-CN" altLang="en-US" dirty="0"/>
              <a:t>可能在</a:t>
            </a:r>
            <a:r>
              <a:rPr lang="en-US" altLang="zh-CN" i="1" dirty="0"/>
              <a:t>s</a:t>
            </a:r>
            <a:r>
              <a:rPr lang="zh-CN" altLang="en-US" dirty="0"/>
              <a:t>后面运行；</a:t>
            </a:r>
          </a:p>
          <a:p>
            <a:pPr lvl="1"/>
            <a:r>
              <a:rPr lang="en-US" altLang="zh-CN" dirty="0"/>
              <a:t>CFG</a:t>
            </a:r>
            <a:r>
              <a:rPr lang="zh-CN" altLang="en-US" dirty="0"/>
              <a:t>能提供额外的上下文信息，辅助代码生成；</a:t>
            </a:r>
          </a:p>
          <a:p>
            <a:pPr lvl="1"/>
            <a:r>
              <a:rPr lang="en-US" altLang="zh-CN" dirty="0"/>
              <a:t>CFG</a:t>
            </a:r>
            <a:r>
              <a:rPr lang="zh-CN" altLang="en-US" dirty="0"/>
              <a:t>有助于分析程序的副作用，将复杂问题局部化。</a:t>
            </a:r>
          </a:p>
          <a:p>
            <a:pPr lvl="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blinds(horizontal)">
                                      <p:cBhvr>
                                        <p:cTn id="7" dur="500"/>
                                        <p:tgtEl>
                                          <p:spTgt spid="1085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8547">
                                            <p:txEl>
                                              <p:pRg st="1" end="1"/>
                                            </p:txEl>
                                          </p:spTgt>
                                        </p:tgtEl>
                                        <p:attrNameLst>
                                          <p:attrName>style.visibility</p:attrName>
                                        </p:attrNameLst>
                                      </p:cBhvr>
                                      <p:to>
                                        <p:strVal val="visible"/>
                                      </p:to>
                                    </p:set>
                                    <p:animEffect transition="in" filter="blinds(horizontal)">
                                      <p:cBhvr>
                                        <p:cTn id="10" dur="500"/>
                                        <p:tgtEl>
                                          <p:spTgt spid="10854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8547">
                                            <p:txEl>
                                              <p:pRg st="2" end="2"/>
                                            </p:txEl>
                                          </p:spTgt>
                                        </p:tgtEl>
                                        <p:attrNameLst>
                                          <p:attrName>style.visibility</p:attrName>
                                        </p:attrNameLst>
                                      </p:cBhvr>
                                      <p:to>
                                        <p:strVal val="visible"/>
                                      </p:to>
                                    </p:set>
                                    <p:animEffect transition="in" filter="blinds(horizontal)">
                                      <p:cBhvr>
                                        <p:cTn id="13" dur="500"/>
                                        <p:tgtEl>
                                          <p:spTgt spid="10854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8547">
                                            <p:txEl>
                                              <p:pRg st="3" end="3"/>
                                            </p:txEl>
                                          </p:spTgt>
                                        </p:tgtEl>
                                        <p:attrNameLst>
                                          <p:attrName>style.visibility</p:attrName>
                                        </p:attrNameLst>
                                      </p:cBhvr>
                                      <p:to>
                                        <p:strVal val="visible"/>
                                      </p:to>
                                    </p:set>
                                    <p:animEffect transition="in" filter="blinds(horizontal)">
                                      <p:cBhvr>
                                        <p:cTn id="16" dur="500"/>
                                        <p:tgtEl>
                                          <p:spTgt spid="10854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8547">
                                            <p:txEl>
                                              <p:pRg st="4" end="4"/>
                                            </p:txEl>
                                          </p:spTgt>
                                        </p:tgtEl>
                                        <p:attrNameLst>
                                          <p:attrName>style.visibility</p:attrName>
                                        </p:attrNameLst>
                                      </p:cBhvr>
                                      <p:to>
                                        <p:strVal val="visible"/>
                                      </p:to>
                                    </p:set>
                                    <p:animEffect transition="in" filter="blinds(horizontal)">
                                      <p:cBhvr>
                                        <p:cTn id="21" dur="500"/>
                                        <p:tgtEl>
                                          <p:spTgt spid="10854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8547">
                                            <p:txEl>
                                              <p:pRg st="5" end="5"/>
                                            </p:txEl>
                                          </p:spTgt>
                                        </p:tgtEl>
                                        <p:attrNameLst>
                                          <p:attrName>style.visibility</p:attrName>
                                        </p:attrNameLst>
                                      </p:cBhvr>
                                      <p:to>
                                        <p:strVal val="visible"/>
                                      </p:to>
                                    </p:set>
                                    <p:animEffect transition="in" filter="blinds(horizontal)">
                                      <p:cBhvr>
                                        <p:cTn id="24" dur="500"/>
                                        <p:tgtEl>
                                          <p:spTgt spid="108547">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8547">
                                            <p:txEl>
                                              <p:pRg st="6" end="6"/>
                                            </p:txEl>
                                          </p:spTgt>
                                        </p:tgtEl>
                                        <p:attrNameLst>
                                          <p:attrName>style.visibility</p:attrName>
                                        </p:attrNameLst>
                                      </p:cBhvr>
                                      <p:to>
                                        <p:strVal val="visible"/>
                                      </p:to>
                                    </p:set>
                                    <p:animEffect transition="in" filter="blinds(horizontal)">
                                      <p:cBhvr>
                                        <p:cTn id="27" dur="500"/>
                                        <p:tgtEl>
                                          <p:spTgt spid="108547">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8547">
                                            <p:txEl>
                                              <p:pRg st="7" end="7"/>
                                            </p:txEl>
                                          </p:spTgt>
                                        </p:tgtEl>
                                        <p:attrNameLst>
                                          <p:attrName>style.visibility</p:attrName>
                                        </p:attrNameLst>
                                      </p:cBhvr>
                                      <p:to>
                                        <p:strVal val="visible"/>
                                      </p:to>
                                    </p:set>
                                    <p:animEffect transition="in" filter="blinds(horizontal)">
                                      <p:cBhvr>
                                        <p:cTn id="30" dur="500"/>
                                        <p:tgtEl>
                                          <p:spTgt spid="108547">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08547">
                                            <p:txEl>
                                              <p:pRg st="8" end="8"/>
                                            </p:txEl>
                                          </p:spTgt>
                                        </p:tgtEl>
                                        <p:attrNameLst>
                                          <p:attrName>style.visibility</p:attrName>
                                        </p:attrNameLst>
                                      </p:cBhvr>
                                      <p:to>
                                        <p:strVal val="visible"/>
                                      </p:to>
                                    </p:set>
                                    <p:animEffect transition="in" filter="blinds(horizontal)">
                                      <p:cBhvr>
                                        <p:cTn id="33" dur="500"/>
                                        <p:tgtEl>
                                          <p:spTgt spid="1085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zh-CN" dirty="0" smtClean="0"/>
              <a:t>8.2 </a:t>
            </a:r>
            <a:r>
              <a:rPr lang="zh-CN" altLang="en-US" dirty="0" smtClean="0"/>
              <a:t>常见的数据结构与工具</a:t>
            </a:r>
            <a:endParaRPr lang="zh-CN" altLang="en-US" dirty="0"/>
          </a:p>
        </p:txBody>
      </p:sp>
      <p:sp>
        <p:nvSpPr>
          <p:cNvPr id="109571" name="Rectangle 3"/>
          <p:cNvSpPr>
            <a:spLocks noGrp="1" noChangeArrowheads="1"/>
          </p:cNvSpPr>
          <p:nvPr>
            <p:ph type="body" idx="1"/>
          </p:nvPr>
        </p:nvSpPr>
        <p:spPr>
          <a:xfrm>
            <a:off x="539750" y="1260475"/>
            <a:ext cx="4125913" cy="5205413"/>
          </a:xfrm>
        </p:spPr>
        <p:txBody>
          <a:bodyPr/>
          <a:lstStyle/>
          <a:p>
            <a:r>
              <a:rPr lang="zh-CN" altLang="en-US" dirty="0"/>
              <a:t>例：</a:t>
            </a:r>
          </a:p>
          <a:p>
            <a:pPr>
              <a:buFont typeface="Wingdings" panose="05000000000000000000" pitchFamily="2" charset="2"/>
              <a:buNone/>
            </a:pPr>
            <a:r>
              <a:rPr lang="zh-CN" altLang="en-US" sz="2000" dirty="0">
                <a:solidFill>
                  <a:schemeClr val="tx1"/>
                </a:solidFill>
                <a:latin typeface="Lucida Console" panose="020B0609040504020204" pitchFamily="49" charset="0"/>
              </a:rPr>
              <a:t>  </a:t>
            </a:r>
            <a:r>
              <a:rPr lang="en-US" altLang="zh-CN" sz="2000" dirty="0">
                <a:solidFill>
                  <a:schemeClr val="tx1"/>
                </a:solidFill>
                <a:latin typeface="Lucida Console" panose="020B0609040504020204" pitchFamily="49" charset="0"/>
              </a:rPr>
              <a:t>for </a:t>
            </a:r>
            <a:r>
              <a:rPr lang="en-US" altLang="zh-CN" sz="2000" dirty="0" err="1">
                <a:solidFill>
                  <a:schemeClr val="tx1"/>
                </a:solidFill>
                <a:latin typeface="Lucida Console" panose="020B0609040504020204" pitchFamily="49" charset="0"/>
              </a:rPr>
              <a:t>i</a:t>
            </a:r>
            <a:r>
              <a:rPr lang="en-US" altLang="zh-CN" sz="2000" dirty="0">
                <a:solidFill>
                  <a:schemeClr val="tx1"/>
                </a:solidFill>
                <a:latin typeface="Lucida Console" panose="020B0609040504020204" pitchFamily="49" charset="0"/>
              </a:rPr>
              <a:t> = </a:t>
            </a:r>
            <a:r>
              <a:rPr lang="en-US" altLang="zh-CN" sz="2000" dirty="0" smtClean="0">
                <a:solidFill>
                  <a:schemeClr val="tx1"/>
                </a:solidFill>
                <a:latin typeface="Lucida Console" panose="020B0609040504020204" pitchFamily="49" charset="0"/>
              </a:rPr>
              <a:t>1 </a:t>
            </a:r>
            <a:r>
              <a:rPr lang="en-US" altLang="zh-CN" sz="2000" dirty="0">
                <a:solidFill>
                  <a:schemeClr val="tx1"/>
                </a:solidFill>
                <a:latin typeface="Lucida Console" panose="020B0609040504020204" pitchFamily="49" charset="0"/>
              </a:rPr>
              <a:t>to </a:t>
            </a:r>
            <a:r>
              <a:rPr lang="en-US" altLang="zh-CN" sz="2000" dirty="0" smtClean="0">
                <a:solidFill>
                  <a:schemeClr val="tx1"/>
                </a:solidFill>
                <a:latin typeface="Lucida Console" panose="020B0609040504020204" pitchFamily="49" charset="0"/>
              </a:rPr>
              <a:t>10 </a:t>
            </a:r>
            <a:r>
              <a:rPr lang="en-US" altLang="zh-CN" sz="2000" dirty="0">
                <a:solidFill>
                  <a:schemeClr val="tx1"/>
                </a:solidFill>
                <a:latin typeface="Lucida Console" panose="020B0609040504020204" pitchFamily="49" charset="0"/>
              </a:rPr>
              <a:t>do</a:t>
            </a:r>
          </a:p>
          <a:p>
            <a:pPr>
              <a:buFont typeface="Wingdings" panose="05000000000000000000" pitchFamily="2" charset="2"/>
              <a:buNone/>
            </a:pPr>
            <a:r>
              <a:rPr lang="en-US" altLang="zh-CN" sz="2000" dirty="0">
                <a:solidFill>
                  <a:schemeClr val="tx1"/>
                </a:solidFill>
                <a:latin typeface="Lucida Console" panose="020B0609040504020204" pitchFamily="49" charset="0"/>
              </a:rPr>
              <a:t>    for j = </a:t>
            </a:r>
            <a:r>
              <a:rPr lang="en-US" altLang="zh-CN" sz="2000" dirty="0" smtClean="0">
                <a:solidFill>
                  <a:schemeClr val="tx1"/>
                </a:solidFill>
                <a:latin typeface="Lucida Console" panose="020B0609040504020204" pitchFamily="49" charset="0"/>
              </a:rPr>
              <a:t>1 </a:t>
            </a:r>
            <a:r>
              <a:rPr lang="en-US" altLang="zh-CN" sz="2000" dirty="0">
                <a:solidFill>
                  <a:schemeClr val="tx1"/>
                </a:solidFill>
                <a:latin typeface="Lucida Console" panose="020B0609040504020204" pitchFamily="49" charset="0"/>
              </a:rPr>
              <a:t>to </a:t>
            </a:r>
            <a:r>
              <a:rPr lang="en-US" altLang="zh-CN" sz="2000" dirty="0" smtClean="0">
                <a:solidFill>
                  <a:schemeClr val="tx1"/>
                </a:solidFill>
                <a:latin typeface="Lucida Console" panose="020B0609040504020204" pitchFamily="49" charset="0"/>
              </a:rPr>
              <a:t>10 </a:t>
            </a:r>
            <a:r>
              <a:rPr lang="en-US" altLang="zh-CN" sz="2000" dirty="0">
                <a:solidFill>
                  <a:schemeClr val="tx1"/>
                </a:solidFill>
                <a:latin typeface="Lucida Console" panose="020B0609040504020204" pitchFamily="49" charset="0"/>
              </a:rPr>
              <a:t>do</a:t>
            </a:r>
          </a:p>
          <a:p>
            <a:pPr>
              <a:buFont typeface="Wingdings" panose="05000000000000000000" pitchFamily="2" charset="2"/>
              <a:buNone/>
            </a:pPr>
            <a:r>
              <a:rPr lang="en-US" altLang="zh-CN" sz="2000" dirty="0">
                <a:solidFill>
                  <a:schemeClr val="tx1"/>
                </a:solidFill>
                <a:latin typeface="Lucida Console" panose="020B0609040504020204" pitchFamily="49" charset="0"/>
              </a:rPr>
              <a:t>      a[</a:t>
            </a:r>
            <a:r>
              <a:rPr lang="en-US" altLang="zh-CN" sz="2000" dirty="0" err="1">
                <a:solidFill>
                  <a:schemeClr val="tx1"/>
                </a:solidFill>
                <a:latin typeface="Lucida Console" panose="020B0609040504020204" pitchFamily="49" charset="0"/>
              </a:rPr>
              <a:t>i,j</a:t>
            </a:r>
            <a:r>
              <a:rPr lang="en-US" altLang="zh-CN" sz="2000" dirty="0">
                <a:solidFill>
                  <a:schemeClr val="tx1"/>
                </a:solidFill>
                <a:latin typeface="Lucida Console" panose="020B0609040504020204" pitchFamily="49" charset="0"/>
              </a:rPr>
              <a:t>] = 0.0;</a:t>
            </a:r>
          </a:p>
          <a:p>
            <a:pPr>
              <a:buFont typeface="Wingdings" panose="05000000000000000000" pitchFamily="2" charset="2"/>
              <a:buNone/>
            </a:pPr>
            <a:r>
              <a:rPr lang="en-US" altLang="zh-CN" sz="2000" dirty="0">
                <a:solidFill>
                  <a:schemeClr val="tx1"/>
                </a:solidFill>
                <a:latin typeface="Lucida Console" panose="020B0609040504020204" pitchFamily="49" charset="0"/>
              </a:rPr>
              <a:t>  for </a:t>
            </a:r>
            <a:r>
              <a:rPr lang="en-US" altLang="zh-CN" sz="2000" dirty="0" err="1">
                <a:solidFill>
                  <a:schemeClr val="tx1"/>
                </a:solidFill>
                <a:latin typeface="Lucida Console" panose="020B0609040504020204" pitchFamily="49" charset="0"/>
              </a:rPr>
              <a:t>i</a:t>
            </a:r>
            <a:r>
              <a:rPr lang="en-US" altLang="zh-CN" sz="2000" dirty="0">
                <a:solidFill>
                  <a:schemeClr val="tx1"/>
                </a:solidFill>
                <a:latin typeface="Lucida Console" panose="020B0609040504020204" pitchFamily="49" charset="0"/>
              </a:rPr>
              <a:t> = </a:t>
            </a:r>
            <a:r>
              <a:rPr lang="en-US" altLang="zh-CN" sz="2000" dirty="0" smtClean="0">
                <a:solidFill>
                  <a:schemeClr val="tx1"/>
                </a:solidFill>
                <a:latin typeface="Lucida Console" panose="020B0609040504020204" pitchFamily="49" charset="0"/>
              </a:rPr>
              <a:t>1 </a:t>
            </a:r>
            <a:r>
              <a:rPr lang="en-US" altLang="zh-CN" sz="2000" dirty="0">
                <a:solidFill>
                  <a:schemeClr val="tx1"/>
                </a:solidFill>
                <a:latin typeface="Lucida Console" panose="020B0609040504020204" pitchFamily="49" charset="0"/>
              </a:rPr>
              <a:t>to </a:t>
            </a:r>
            <a:r>
              <a:rPr lang="en-US" altLang="zh-CN" sz="2000" dirty="0" smtClean="0">
                <a:solidFill>
                  <a:schemeClr val="tx1"/>
                </a:solidFill>
                <a:latin typeface="Lucida Console" panose="020B0609040504020204" pitchFamily="49" charset="0"/>
              </a:rPr>
              <a:t>10 </a:t>
            </a:r>
            <a:r>
              <a:rPr lang="en-US" altLang="zh-CN" sz="2000" dirty="0">
                <a:solidFill>
                  <a:schemeClr val="tx1"/>
                </a:solidFill>
                <a:latin typeface="Lucida Console" panose="020B0609040504020204" pitchFamily="49" charset="0"/>
              </a:rPr>
              <a:t>do</a:t>
            </a:r>
          </a:p>
          <a:p>
            <a:pPr>
              <a:buFont typeface="Wingdings" panose="05000000000000000000" pitchFamily="2" charset="2"/>
              <a:buNone/>
            </a:pPr>
            <a:r>
              <a:rPr lang="en-US" altLang="zh-CN" sz="2000" dirty="0">
                <a:solidFill>
                  <a:schemeClr val="tx1"/>
                </a:solidFill>
                <a:latin typeface="Lucida Console" panose="020B0609040504020204" pitchFamily="49" charset="0"/>
              </a:rPr>
              <a:t>    a[</a:t>
            </a:r>
            <a:r>
              <a:rPr lang="en-US" altLang="zh-CN" sz="2000" dirty="0" err="1">
                <a:solidFill>
                  <a:schemeClr val="tx1"/>
                </a:solidFill>
                <a:latin typeface="Lucida Console" panose="020B0609040504020204" pitchFamily="49" charset="0"/>
              </a:rPr>
              <a:t>i</a:t>
            </a:r>
            <a:r>
              <a:rPr lang="en-US" altLang="zh-CN" sz="2000" dirty="0">
                <a:solidFill>
                  <a:schemeClr val="tx1"/>
                </a:solidFill>
                <a:latin typeface="Lucida Console" panose="020B0609040504020204" pitchFamily="49" charset="0"/>
              </a:rPr>
              <a:t>, </a:t>
            </a:r>
            <a:r>
              <a:rPr lang="en-US" altLang="zh-CN" sz="2000" dirty="0" err="1">
                <a:solidFill>
                  <a:schemeClr val="tx1"/>
                </a:solidFill>
                <a:latin typeface="Lucida Console" panose="020B0609040504020204" pitchFamily="49" charset="0"/>
              </a:rPr>
              <a:t>i</a:t>
            </a:r>
            <a:r>
              <a:rPr lang="en-US" altLang="zh-CN" sz="2000" dirty="0">
                <a:solidFill>
                  <a:schemeClr val="tx1"/>
                </a:solidFill>
                <a:latin typeface="Lucida Console" panose="020B0609040504020204" pitchFamily="49" charset="0"/>
              </a:rPr>
              <a:t>] = 1.0;</a:t>
            </a:r>
          </a:p>
        </p:txBody>
      </p:sp>
      <p:pic>
        <p:nvPicPr>
          <p:cNvPr id="3" name="Picture 2"/>
          <p:cNvPicPr>
            <a:picLocks noChangeAspect="1"/>
          </p:cNvPicPr>
          <p:nvPr/>
        </p:nvPicPr>
        <p:blipFill>
          <a:blip r:embed="rId2"/>
          <a:stretch>
            <a:fillRect/>
          </a:stretch>
        </p:blipFill>
        <p:spPr>
          <a:xfrm>
            <a:off x="5195655" y="1315751"/>
            <a:ext cx="3300881" cy="49316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blinds(horizontal)">
                                      <p:cBhvr>
                                        <p:cTn id="7" dur="500"/>
                                        <p:tgtEl>
                                          <p:spTgt spid="109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9571">
                                            <p:txEl>
                                              <p:pRg st="1" end="1"/>
                                            </p:txEl>
                                          </p:spTgt>
                                        </p:tgtEl>
                                        <p:attrNameLst>
                                          <p:attrName>style.visibility</p:attrName>
                                        </p:attrNameLst>
                                      </p:cBhvr>
                                      <p:to>
                                        <p:strVal val="visible"/>
                                      </p:to>
                                    </p:set>
                                    <p:animEffect transition="in" filter="blinds(horizontal)">
                                      <p:cBhvr>
                                        <p:cTn id="12" dur="500"/>
                                        <p:tgtEl>
                                          <p:spTgt spid="1095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9571">
                                            <p:txEl>
                                              <p:pRg st="2" end="2"/>
                                            </p:txEl>
                                          </p:spTgt>
                                        </p:tgtEl>
                                        <p:attrNameLst>
                                          <p:attrName>style.visibility</p:attrName>
                                        </p:attrNameLst>
                                      </p:cBhvr>
                                      <p:to>
                                        <p:strVal val="visible"/>
                                      </p:to>
                                    </p:set>
                                    <p:animEffect transition="in" filter="blinds(horizontal)">
                                      <p:cBhvr>
                                        <p:cTn id="17" dur="500"/>
                                        <p:tgtEl>
                                          <p:spTgt spid="1095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9571">
                                            <p:txEl>
                                              <p:pRg st="3" end="3"/>
                                            </p:txEl>
                                          </p:spTgt>
                                        </p:tgtEl>
                                        <p:attrNameLst>
                                          <p:attrName>style.visibility</p:attrName>
                                        </p:attrNameLst>
                                      </p:cBhvr>
                                      <p:to>
                                        <p:strVal val="visible"/>
                                      </p:to>
                                    </p:set>
                                    <p:animEffect transition="in" filter="blinds(horizontal)">
                                      <p:cBhvr>
                                        <p:cTn id="22" dur="500"/>
                                        <p:tgtEl>
                                          <p:spTgt spid="1095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9571">
                                            <p:txEl>
                                              <p:pRg st="4" end="4"/>
                                            </p:txEl>
                                          </p:spTgt>
                                        </p:tgtEl>
                                        <p:attrNameLst>
                                          <p:attrName>style.visibility</p:attrName>
                                        </p:attrNameLst>
                                      </p:cBhvr>
                                      <p:to>
                                        <p:strVal val="visible"/>
                                      </p:to>
                                    </p:set>
                                    <p:animEffect transition="in" filter="blinds(horizontal)">
                                      <p:cBhvr>
                                        <p:cTn id="27" dur="500"/>
                                        <p:tgtEl>
                                          <p:spTgt spid="1095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9571">
                                            <p:txEl>
                                              <p:pRg st="5" end="5"/>
                                            </p:txEl>
                                          </p:spTgt>
                                        </p:tgtEl>
                                        <p:attrNameLst>
                                          <p:attrName>style.visibility</p:attrName>
                                        </p:attrNameLst>
                                      </p:cBhvr>
                                      <p:to>
                                        <p:strVal val="visible"/>
                                      </p:to>
                                    </p:set>
                                    <p:animEffect transition="in" filter="blinds(horizontal)">
                                      <p:cBhvr>
                                        <p:cTn id="32" dur="500"/>
                                        <p:tgtEl>
                                          <p:spTgt spid="1095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dirty="0" smtClean="0"/>
              <a:t>8.2 </a:t>
            </a:r>
            <a:r>
              <a:rPr lang="zh-CN" altLang="en-US" dirty="0" smtClean="0"/>
              <a:t>常见的数据结构与工具</a:t>
            </a:r>
            <a:endParaRPr lang="zh-CN" altLang="en-US" dirty="0"/>
          </a:p>
        </p:txBody>
      </p:sp>
      <p:pic>
        <p:nvPicPr>
          <p:cNvPr id="3" name="Picture 2"/>
          <p:cNvPicPr>
            <a:picLocks noChangeAspect="1"/>
          </p:cNvPicPr>
          <p:nvPr/>
        </p:nvPicPr>
        <p:blipFill>
          <a:blip r:embed="rId2"/>
          <a:stretch>
            <a:fillRect/>
          </a:stretch>
        </p:blipFill>
        <p:spPr>
          <a:xfrm>
            <a:off x="3024600" y="1500063"/>
            <a:ext cx="3147600" cy="5005134"/>
          </a:xfrm>
          <a:prstGeom prst="rect">
            <a:avLst/>
          </a:prstGeom>
        </p:spPr>
      </p:pic>
    </p:spTree>
    <p:extLst>
      <p:ext uri="{BB962C8B-B14F-4D97-AF65-F5344CB8AC3E}">
        <p14:creationId xmlns:p14="http://schemas.microsoft.com/office/powerpoint/2010/main" val="1071236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zh-CN" dirty="0" smtClean="0"/>
              <a:t>8.2 </a:t>
            </a:r>
            <a:r>
              <a:rPr lang="zh-CN" altLang="en-US" dirty="0" smtClean="0"/>
              <a:t>常见的数据结构与工具</a:t>
            </a:r>
            <a:endParaRPr lang="zh-CN" altLang="en-US" dirty="0"/>
          </a:p>
        </p:txBody>
      </p:sp>
      <p:sp>
        <p:nvSpPr>
          <p:cNvPr id="115715" name="Rectangle 3"/>
          <p:cNvSpPr>
            <a:spLocks noGrp="1" noChangeArrowheads="1"/>
          </p:cNvSpPr>
          <p:nvPr>
            <p:ph type="body" idx="1"/>
          </p:nvPr>
        </p:nvSpPr>
        <p:spPr>
          <a:xfrm>
            <a:off x="539750" y="1260475"/>
            <a:ext cx="8229600" cy="5451475"/>
          </a:xfrm>
        </p:spPr>
        <p:txBody>
          <a:bodyPr/>
          <a:lstStyle/>
          <a:p>
            <a:pPr>
              <a:lnSpc>
                <a:spcPct val="90000"/>
              </a:lnSpc>
            </a:pPr>
            <a:r>
              <a:rPr lang="zh-CN" altLang="en-US" dirty="0"/>
              <a:t>数据流分析</a:t>
            </a:r>
          </a:p>
          <a:p>
            <a:pPr lvl="1">
              <a:lnSpc>
                <a:spcPct val="90000"/>
              </a:lnSpc>
            </a:pPr>
            <a:r>
              <a:rPr lang="zh-CN" altLang="en-US" dirty="0"/>
              <a:t>几乎所有的优化算法都依赖于数据流分析的结果；</a:t>
            </a:r>
          </a:p>
          <a:p>
            <a:pPr lvl="1">
              <a:lnSpc>
                <a:spcPct val="90000"/>
              </a:lnSpc>
            </a:pPr>
            <a:r>
              <a:rPr lang="zh-CN" altLang="en-US" dirty="0"/>
              <a:t>数据流分析指的是一组用来获取有关数据如何沿着程序执行路径流动的相关信息的技术。</a:t>
            </a:r>
          </a:p>
          <a:p>
            <a:pPr>
              <a:lnSpc>
                <a:spcPct val="90000"/>
              </a:lnSpc>
            </a:pPr>
            <a:r>
              <a:rPr lang="zh-CN" altLang="en-US" dirty="0"/>
              <a:t>数据流分析的结果</a:t>
            </a:r>
          </a:p>
          <a:p>
            <a:pPr lvl="1">
              <a:lnSpc>
                <a:spcPct val="90000"/>
              </a:lnSpc>
            </a:pPr>
            <a:r>
              <a:rPr lang="zh-CN" altLang="en-US" dirty="0"/>
              <a:t>到达定义</a:t>
            </a:r>
            <a:r>
              <a:rPr lang="en-US" altLang="zh-CN" dirty="0"/>
              <a:t>(Reaching Definition)</a:t>
            </a:r>
          </a:p>
          <a:p>
            <a:pPr lvl="2">
              <a:lnSpc>
                <a:spcPct val="90000"/>
              </a:lnSpc>
            </a:pPr>
            <a:r>
              <a:rPr lang="zh-CN" altLang="en-US" dirty="0"/>
              <a:t>当控制流到达程序某个点</a:t>
            </a:r>
            <a:r>
              <a:rPr lang="en-US" altLang="zh-CN" i="1" dirty="0"/>
              <a:t>p</a:t>
            </a:r>
            <a:r>
              <a:rPr lang="zh-CN" altLang="en-US" dirty="0"/>
              <a:t>时，能够知道每个变量</a:t>
            </a:r>
            <a:r>
              <a:rPr lang="en-US" altLang="zh-CN" i="1" dirty="0"/>
              <a:t>x</a:t>
            </a:r>
            <a:r>
              <a:rPr lang="zh-CN" altLang="en-US" dirty="0"/>
              <a:t>可能在哪些地方被定义</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blinds(horizontal)">
                                      <p:cBhvr>
                                        <p:cTn id="7" dur="500"/>
                                        <p:tgtEl>
                                          <p:spTgt spid="11571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blinds(horizontal)">
                                      <p:cBhvr>
                                        <p:cTn id="10" dur="500"/>
                                        <p:tgtEl>
                                          <p:spTgt spid="11571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blinds(horizontal)">
                                      <p:cBhvr>
                                        <p:cTn id="13" dur="500"/>
                                        <p:tgtEl>
                                          <p:spTgt spid="11571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5715">
                                            <p:txEl>
                                              <p:pRg st="3" end="3"/>
                                            </p:txEl>
                                          </p:spTgt>
                                        </p:tgtEl>
                                        <p:attrNameLst>
                                          <p:attrName>style.visibility</p:attrName>
                                        </p:attrNameLst>
                                      </p:cBhvr>
                                      <p:to>
                                        <p:strVal val="visible"/>
                                      </p:to>
                                    </p:set>
                                    <p:animEffect transition="in" filter="blinds(horizontal)">
                                      <p:cBhvr>
                                        <p:cTn id="18" dur="500"/>
                                        <p:tgtEl>
                                          <p:spTgt spid="11571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5715">
                                            <p:txEl>
                                              <p:pRg st="4" end="4"/>
                                            </p:txEl>
                                          </p:spTgt>
                                        </p:tgtEl>
                                        <p:attrNameLst>
                                          <p:attrName>style.visibility</p:attrName>
                                        </p:attrNameLst>
                                      </p:cBhvr>
                                      <p:to>
                                        <p:strVal val="visible"/>
                                      </p:to>
                                    </p:set>
                                    <p:animEffect transition="in" filter="blinds(horizontal)">
                                      <p:cBhvr>
                                        <p:cTn id="21" dur="500"/>
                                        <p:tgtEl>
                                          <p:spTgt spid="115715">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5715">
                                            <p:txEl>
                                              <p:pRg st="5" end="5"/>
                                            </p:txEl>
                                          </p:spTgt>
                                        </p:tgtEl>
                                        <p:attrNameLst>
                                          <p:attrName>style.visibility</p:attrName>
                                        </p:attrNameLst>
                                      </p:cBhvr>
                                      <p:to>
                                        <p:strVal val="visible"/>
                                      </p:to>
                                    </p:set>
                                    <p:animEffect transition="in" filter="blinds(horizontal)">
                                      <p:cBhvr>
                                        <p:cTn id="24" dur="500"/>
                                        <p:tgtEl>
                                          <p:spTgt spid="1157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zh-CN" dirty="0" smtClean="0"/>
              <a:t>8.2 </a:t>
            </a:r>
            <a:r>
              <a:rPr lang="zh-CN" altLang="en-US" dirty="0" smtClean="0"/>
              <a:t>常见的数据结构与工具</a:t>
            </a:r>
            <a:endParaRPr lang="zh-CN" altLang="en-US" dirty="0"/>
          </a:p>
        </p:txBody>
      </p:sp>
      <mc:AlternateContent xmlns:mc="http://schemas.openxmlformats.org/markup-compatibility/2006" xmlns:a14="http://schemas.microsoft.com/office/drawing/2010/main">
        <mc:Choice Requires="a14">
          <p:sp>
            <p:nvSpPr>
              <p:cNvPr id="115715" name="Rectangle 3"/>
              <p:cNvSpPr>
                <a:spLocks noGrp="1" noChangeArrowheads="1"/>
              </p:cNvSpPr>
              <p:nvPr>
                <p:ph type="body" idx="1"/>
              </p:nvPr>
            </p:nvSpPr>
            <p:spPr>
              <a:xfrm>
                <a:off x="539750" y="1260475"/>
                <a:ext cx="8229600" cy="5451475"/>
              </a:xfrm>
            </p:spPr>
            <p:txBody>
              <a:bodyPr/>
              <a:lstStyle/>
              <a:p>
                <a:pPr>
                  <a:lnSpc>
                    <a:spcPct val="90000"/>
                  </a:lnSpc>
                </a:pPr>
                <a:r>
                  <a:rPr lang="zh-CN" altLang="en-US" dirty="0" smtClean="0"/>
                  <a:t>数据流方程</a:t>
                </a:r>
                <a:endParaRPr lang="en-US" altLang="zh-CN" dirty="0" smtClean="0"/>
              </a:p>
              <a:p>
                <a:pPr lvl="1">
                  <a:lnSpc>
                    <a:spcPct val="90000"/>
                  </a:lnSpc>
                </a:pPr>
                <a:r>
                  <a:rPr lang="zh-CN" altLang="en-US" dirty="0"/>
                  <a:t>给</a:t>
                </a:r>
                <a:r>
                  <a:rPr lang="zh-CN" altLang="en-US" dirty="0" smtClean="0"/>
                  <a:t>定语句</a:t>
                </a:r>
                <a14:m>
                  <m:oMath xmlns:m="http://schemas.openxmlformats.org/officeDocument/2006/math">
                    <m:r>
                      <a:rPr lang="en-US" altLang="zh-CN" i="1" dirty="0" smtClean="0">
                        <a:latin typeface="Cambria Math" panose="02040503050406030204" pitchFamily="18" charset="0"/>
                      </a:rPr>
                      <m:t>𝑠</m:t>
                    </m:r>
                  </m:oMath>
                </a14:m>
                <a:r>
                  <a:rPr lang="zh-CN" altLang="en-US" dirty="0" smtClean="0"/>
                  <a:t>，</a:t>
                </a:r>
                <a14:m>
                  <m:oMath xmlns:m="http://schemas.openxmlformats.org/officeDocument/2006/math">
                    <m:r>
                      <a:rPr lang="en-US" altLang="zh-CN" i="1" dirty="0" smtClean="0">
                        <a:latin typeface="Cambria Math" panose="02040503050406030204" pitchFamily="18" charset="0"/>
                      </a:rPr>
                      <m:t>𝐼𝑁</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𝑠</m:t>
                        </m:r>
                      </m:e>
                    </m:d>
                  </m:oMath>
                </a14:m>
                <a:r>
                  <a:rPr lang="zh-CN" altLang="en-US" dirty="0" smtClean="0"/>
                  <a:t>与</a:t>
                </a:r>
                <a14:m>
                  <m:oMath xmlns:m="http://schemas.openxmlformats.org/officeDocument/2006/math">
                    <m:r>
                      <a:rPr lang="en-US" altLang="zh-CN" i="1" dirty="0" smtClean="0">
                        <a:latin typeface="Cambria Math" panose="02040503050406030204" pitchFamily="18" charset="0"/>
                      </a:rPr>
                      <m:t>𝑂𝑈𝑇</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𝑠</m:t>
                        </m:r>
                      </m:e>
                    </m:d>
                  </m:oMath>
                </a14:m>
                <a:r>
                  <a:rPr lang="zh-CN" altLang="en-US" dirty="0" smtClean="0"/>
                  <a:t>分别表示</a:t>
                </a:r>
                <a14:m>
                  <m:oMath xmlns:m="http://schemas.openxmlformats.org/officeDocument/2006/math">
                    <m:r>
                      <a:rPr lang="en-US" altLang="zh-CN" i="1" dirty="0" smtClean="0">
                        <a:latin typeface="Cambria Math" panose="02040503050406030204" pitchFamily="18" charset="0"/>
                      </a:rPr>
                      <m:t>𝑠</m:t>
                    </m:r>
                  </m:oMath>
                </a14:m>
                <a:r>
                  <a:rPr lang="zh-CN" altLang="en-US" dirty="0" smtClean="0"/>
                  <a:t>前后的数据流值；</a:t>
                </a:r>
                <a:endParaRPr lang="en-US" altLang="zh-CN" dirty="0" smtClean="0"/>
              </a:p>
              <a:p>
                <a:pPr lvl="1">
                  <a:lnSpc>
                    <a:spcPct val="90000"/>
                  </a:lnSpc>
                </a:pPr>
                <a:r>
                  <a:rPr lang="zh-CN" altLang="en-US" dirty="0" smtClean="0"/>
                  <a:t>数据流函数：</a:t>
                </a:r>
                <a:endParaRPr lang="en-US" altLang="zh-CN" dirty="0" smtClean="0"/>
              </a:p>
              <a:p>
                <a:pPr lvl="2">
                  <a:lnSpc>
                    <a:spcPct val="90000"/>
                  </a:lnSpc>
                </a:pPr>
                <a:r>
                  <a:rPr lang="zh-CN" altLang="en-US" dirty="0"/>
                  <a:t>前</a:t>
                </a:r>
                <a:r>
                  <a:rPr lang="zh-CN" altLang="en-US" dirty="0" smtClean="0"/>
                  <a:t>向变换函数：</a:t>
                </a:r>
                <a14:m>
                  <m:oMath xmlns:m="http://schemas.openxmlformats.org/officeDocument/2006/math">
                    <m:r>
                      <a:rPr lang="en-US" altLang="zh-CN" i="1" dirty="0" smtClean="0">
                        <a:latin typeface="Cambria Math" panose="02040503050406030204" pitchFamily="18" charset="0"/>
                      </a:rPr>
                      <m:t>𝑂𝑈𝑇</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𝑆</m:t>
                        </m:r>
                      </m:e>
                    </m:d>
                    <m:r>
                      <a:rPr lang="en-US" altLang="zh-CN" i="1" dirty="0" smtClean="0">
                        <a:latin typeface="Cambria Math" panose="02040503050406030204" pitchFamily="18" charset="0"/>
                      </a:rPr>
                      <m:t>=</m:t>
                    </m:r>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𝑓</m:t>
                        </m:r>
                      </m:e>
                      <m:sub>
                        <m:r>
                          <a:rPr lang="en-US" altLang="zh-CN" i="1" dirty="0" err="1" smtClean="0">
                            <a:latin typeface="Cambria Math" panose="02040503050406030204" pitchFamily="18" charset="0"/>
                          </a:rPr>
                          <m:t>𝑠</m:t>
                        </m:r>
                      </m:sub>
                    </m:sSub>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𝐼𝑁</m:t>
                        </m:r>
                        <m:r>
                          <m:rPr>
                            <m:lit/>
                          </m:rPr>
                          <a:rPr lang="en-US" altLang="zh-CN" i="1" dirty="0" smtClean="0">
                            <a:latin typeface="Cambria Math" panose="02040503050406030204" pitchFamily="18" charset="0"/>
                          </a:rPr>
                          <m:t>(</m:t>
                        </m:r>
                        <m:r>
                          <a:rPr lang="en-US" altLang="zh-CN" i="1" dirty="0" smtClean="0">
                            <a:latin typeface="Cambria Math" panose="02040503050406030204" pitchFamily="18" charset="0"/>
                          </a:rPr>
                          <m:t>𝑠</m:t>
                        </m:r>
                        <m:r>
                          <m:rPr>
                            <m:lit/>
                          </m:rPr>
                          <a:rPr lang="en-US" altLang="zh-CN" i="1" dirty="0" smtClean="0">
                            <a:latin typeface="Cambria Math" panose="02040503050406030204" pitchFamily="18" charset="0"/>
                          </a:rPr>
                          <m:t>)</m:t>
                        </m:r>
                      </m:e>
                    </m:d>
                  </m:oMath>
                </a14:m>
                <a:endParaRPr lang="en-US" altLang="zh-CN" dirty="0" smtClean="0"/>
              </a:p>
              <a:p>
                <a:pPr lvl="2">
                  <a:lnSpc>
                    <a:spcPct val="90000"/>
                  </a:lnSpc>
                </a:pPr>
                <a:r>
                  <a:rPr lang="zh-CN" altLang="en-US" dirty="0"/>
                  <a:t>反</a:t>
                </a:r>
                <a:r>
                  <a:rPr lang="zh-CN" altLang="en-US" dirty="0" smtClean="0"/>
                  <a:t>向变换函数：</a:t>
                </a:r>
                <a14:m>
                  <m:oMath xmlns:m="http://schemas.openxmlformats.org/officeDocument/2006/math">
                    <m:r>
                      <a:rPr lang="en-US" altLang="zh-CN" b="0" i="1" dirty="0" smtClean="0">
                        <a:latin typeface="Cambria Math" panose="02040503050406030204" pitchFamily="18" charset="0"/>
                      </a:rPr>
                      <m:t>𝐼𝑁</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𝑆</m:t>
                        </m:r>
                      </m:e>
                    </m:d>
                    <m:r>
                      <a:rPr lang="en-US" altLang="zh-CN" i="1" dirty="0">
                        <a:latin typeface="Cambria Math" panose="02040503050406030204" pitchFamily="18" charset="0"/>
                      </a:rPr>
                      <m:t>=</m:t>
                    </m:r>
                    <m:sSub>
                      <m:sSubPr>
                        <m:ctrlPr>
                          <a:rPr lang="en-US" altLang="zh-CN" i="1" dirty="0" err="1">
                            <a:latin typeface="Cambria Math" panose="02040503050406030204" pitchFamily="18" charset="0"/>
                          </a:rPr>
                        </m:ctrlPr>
                      </m:sSubPr>
                      <m:e>
                        <m:r>
                          <a:rPr lang="en-US" altLang="zh-CN" i="1" dirty="0" err="1">
                            <a:latin typeface="Cambria Math" panose="02040503050406030204" pitchFamily="18" charset="0"/>
                          </a:rPr>
                          <m:t>𝑓</m:t>
                        </m:r>
                      </m:e>
                      <m:sub>
                        <m:r>
                          <a:rPr lang="en-US" altLang="zh-CN" i="1" dirty="0" err="1">
                            <a:latin typeface="Cambria Math" panose="02040503050406030204" pitchFamily="18" charset="0"/>
                          </a:rPr>
                          <m:t>𝑠</m:t>
                        </m:r>
                      </m:sub>
                    </m:sSub>
                    <m:d>
                      <m:dPr>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𝑂𝑈𝑇</m:t>
                        </m:r>
                        <m:r>
                          <m:rPr>
                            <m:lit/>
                          </m:rPr>
                          <a:rPr lang="en-US" altLang="zh-CN" i="1" dirty="0">
                            <a:latin typeface="Cambria Math" panose="02040503050406030204" pitchFamily="18" charset="0"/>
                          </a:rPr>
                          <m:t>(</m:t>
                        </m:r>
                        <m:r>
                          <a:rPr lang="en-US" altLang="zh-CN" i="1" dirty="0">
                            <a:latin typeface="Cambria Math" panose="02040503050406030204" pitchFamily="18" charset="0"/>
                          </a:rPr>
                          <m:t>𝑠</m:t>
                        </m:r>
                        <m:r>
                          <m:rPr>
                            <m:lit/>
                          </m:rPr>
                          <a:rPr lang="en-US" altLang="zh-CN" i="1" dirty="0">
                            <a:latin typeface="Cambria Math" panose="02040503050406030204" pitchFamily="18" charset="0"/>
                          </a:rPr>
                          <m:t>)</m:t>
                        </m:r>
                      </m:e>
                    </m:d>
                  </m:oMath>
                </a14:m>
                <a:endParaRPr lang="en-US" altLang="zh-CN" dirty="0" smtClean="0"/>
              </a:p>
              <a:p>
                <a:pPr lvl="1">
                  <a:lnSpc>
                    <a:spcPct val="90000"/>
                  </a:lnSpc>
                </a:pPr>
                <a:r>
                  <a:rPr lang="zh-CN" altLang="en-US" dirty="0"/>
                  <a:t>控制</a:t>
                </a:r>
                <a:r>
                  <a:rPr lang="zh-CN" altLang="en-US" dirty="0" smtClean="0"/>
                  <a:t>流约束</a:t>
                </a:r>
                <a:endParaRPr lang="en-US" altLang="zh-CN" dirty="0" smtClean="0"/>
              </a:p>
              <a:p>
                <a:pPr lvl="2">
                  <a:lnSpc>
                    <a:spcPct val="90000"/>
                  </a:lnSpc>
                </a:pPr>
                <a:r>
                  <a:rPr lang="zh-CN" altLang="en-US" dirty="0"/>
                  <a:t>对</a:t>
                </a:r>
                <a:r>
                  <a:rPr lang="zh-CN" altLang="en-US" dirty="0" smtClean="0"/>
                  <a:t>于基本块中的顺序语句</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sub>
                    </m:sSub>
                  </m:oMath>
                </a14:m>
                <a:r>
                  <a:rPr lang="zh-CN" altLang="en-US" dirty="0" smtClean="0"/>
                  <a:t>，有</a:t>
                </a:r>
                <a14:m>
                  <m:oMath xmlns:m="http://schemas.openxmlformats.org/officeDocument/2006/math">
                    <m:r>
                      <a:rPr lang="en-US" altLang="zh-CN" i="1" dirty="0" smtClean="0">
                        <a:latin typeface="Cambria Math" panose="02040503050406030204" pitchFamily="18" charset="0"/>
                      </a:rPr>
                      <m:t>𝐼𝑁</m:t>
                    </m:r>
                    <m:r>
                      <m:rPr>
                        <m:lit/>
                      </m:rP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sub>
                    </m:sSub>
                    <m:r>
                      <m:rPr>
                        <m:lit/>
                      </m:rPr>
                      <a:rPr lang="en-US" altLang="zh-CN" i="1" dirty="0" smtClean="0">
                        <a:latin typeface="Cambria Math" panose="02040503050406030204" pitchFamily="18" charset="0"/>
                      </a:rPr>
                      <m:t>)</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𝑂𝑈𝑇</m:t>
                    </m:r>
                    <m:r>
                      <m:rPr>
                        <m:lit/>
                      </m:rPr>
                      <a:rPr lang="en-US" altLang="zh-CN" i="1" dirty="0" smtClean="0">
                        <a:latin typeface="Cambria Math" panose="02040503050406030204" pitchFamily="18" charset="0"/>
                      </a:rPr>
                      <m:t>(</m:t>
                    </m:r>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𝑠</m:t>
                        </m:r>
                      </m:e>
                      <m:sub>
                        <m:r>
                          <a:rPr lang="en-US" altLang="zh-CN" i="1" dirty="0" err="1" smtClean="0">
                            <a:latin typeface="Cambria Math" panose="02040503050406030204" pitchFamily="18" charset="0"/>
                          </a:rPr>
                          <m:t>𝑖</m:t>
                        </m:r>
                      </m:sub>
                    </m:sSub>
                    <m:r>
                      <m:rPr>
                        <m:lit/>
                      </m:rPr>
                      <a:rPr lang="en-US" altLang="zh-CN" i="1" dirty="0" smtClean="0">
                        <a:latin typeface="Cambria Math" panose="02040503050406030204" pitchFamily="18" charset="0"/>
                      </a:rPr>
                      <m:t>)</m:t>
                    </m:r>
                  </m:oMath>
                </a14:m>
                <a:endParaRPr lang="en-US" altLang="zh-CN" dirty="0" smtClean="0"/>
              </a:p>
              <a:p>
                <a:pPr lvl="2">
                  <a:lnSpc>
                    <a:spcPct val="90000"/>
                  </a:lnSpc>
                </a:pPr>
                <a:r>
                  <a:rPr lang="zh-CN" altLang="en-US" dirty="0"/>
                  <a:t>基</a:t>
                </a:r>
                <a:r>
                  <a:rPr lang="zh-CN" altLang="en-US" dirty="0" smtClean="0"/>
                  <a:t>本块之间的约束更复杂，需要按数据流值来设计</a:t>
                </a:r>
                <a:endParaRPr lang="zh-CN" altLang="en-US" dirty="0"/>
              </a:p>
            </p:txBody>
          </p:sp>
        </mc:Choice>
        <mc:Fallback xmlns="">
          <p:sp>
            <p:nvSpPr>
              <p:cNvPr id="115715" name="Rectangle 3"/>
              <p:cNvSpPr>
                <a:spLocks noGrp="1" noRot="1" noChangeAspect="1" noMove="1" noResize="1" noEditPoints="1" noAdjustHandles="1" noChangeArrowheads="1" noChangeShapeType="1" noTextEdit="1"/>
              </p:cNvSpPr>
              <p:nvPr>
                <p:ph type="body" idx="1"/>
              </p:nvPr>
            </p:nvSpPr>
            <p:spPr>
              <a:xfrm>
                <a:off x="539750" y="1260475"/>
                <a:ext cx="8229600" cy="5451475"/>
              </a:xfrm>
              <a:blipFill rotWithShape="0">
                <a:blip r:embed="rId2"/>
                <a:stretch>
                  <a:fillRect l="-1333" t="-2349"/>
                </a:stretch>
              </a:blipFill>
            </p:spPr>
            <p:txBody>
              <a:bodyPr/>
              <a:lstStyle/>
              <a:p>
                <a:r>
                  <a:rPr lang="en-US">
                    <a:noFill/>
                  </a:rPr>
                  <a:t> </a:t>
                </a:r>
              </a:p>
            </p:txBody>
          </p:sp>
        </mc:Fallback>
      </mc:AlternateContent>
    </p:spTree>
    <p:extLst>
      <p:ext uri="{BB962C8B-B14F-4D97-AF65-F5344CB8AC3E}">
        <p14:creationId xmlns:p14="http://schemas.microsoft.com/office/powerpoint/2010/main" val="2912628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blinds(horizontal)">
                                      <p:cBhvr>
                                        <p:cTn id="7" dur="500"/>
                                        <p:tgtEl>
                                          <p:spTgt spid="11571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blinds(horizontal)">
                                      <p:cBhvr>
                                        <p:cTn id="10" dur="500"/>
                                        <p:tgtEl>
                                          <p:spTgt spid="11571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blinds(horizontal)">
                                      <p:cBhvr>
                                        <p:cTn id="13" dur="500"/>
                                        <p:tgtEl>
                                          <p:spTgt spid="11571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5715">
                                            <p:txEl>
                                              <p:pRg st="3" end="3"/>
                                            </p:txEl>
                                          </p:spTgt>
                                        </p:tgtEl>
                                        <p:attrNameLst>
                                          <p:attrName>style.visibility</p:attrName>
                                        </p:attrNameLst>
                                      </p:cBhvr>
                                      <p:to>
                                        <p:strVal val="visible"/>
                                      </p:to>
                                    </p:set>
                                    <p:animEffect transition="in" filter="blinds(horizontal)">
                                      <p:cBhvr>
                                        <p:cTn id="16" dur="500"/>
                                        <p:tgtEl>
                                          <p:spTgt spid="11571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animEffect transition="in" filter="blinds(horizontal)">
                                      <p:cBhvr>
                                        <p:cTn id="19" dur="500"/>
                                        <p:tgtEl>
                                          <p:spTgt spid="115715">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5715">
                                            <p:txEl>
                                              <p:pRg st="5" end="5"/>
                                            </p:txEl>
                                          </p:spTgt>
                                        </p:tgtEl>
                                        <p:attrNameLst>
                                          <p:attrName>style.visibility</p:attrName>
                                        </p:attrNameLst>
                                      </p:cBhvr>
                                      <p:to>
                                        <p:strVal val="visible"/>
                                      </p:to>
                                    </p:set>
                                    <p:animEffect transition="in" filter="blinds(horizontal)">
                                      <p:cBhvr>
                                        <p:cTn id="22" dur="500"/>
                                        <p:tgtEl>
                                          <p:spTgt spid="115715">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5715">
                                            <p:txEl>
                                              <p:pRg st="6" end="6"/>
                                            </p:txEl>
                                          </p:spTgt>
                                        </p:tgtEl>
                                        <p:attrNameLst>
                                          <p:attrName>style.visibility</p:attrName>
                                        </p:attrNameLst>
                                      </p:cBhvr>
                                      <p:to>
                                        <p:strVal val="visible"/>
                                      </p:to>
                                    </p:set>
                                    <p:animEffect transition="in" filter="blinds(horizontal)">
                                      <p:cBhvr>
                                        <p:cTn id="25" dur="500"/>
                                        <p:tgtEl>
                                          <p:spTgt spid="115715">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5715">
                                            <p:txEl>
                                              <p:pRg st="7" end="7"/>
                                            </p:txEl>
                                          </p:spTgt>
                                        </p:tgtEl>
                                        <p:attrNameLst>
                                          <p:attrName>style.visibility</p:attrName>
                                        </p:attrNameLst>
                                      </p:cBhvr>
                                      <p:to>
                                        <p:strVal val="visible"/>
                                      </p:to>
                                    </p:set>
                                    <p:animEffect transition="in" filter="blinds(horizontal)">
                                      <p:cBhvr>
                                        <p:cTn id="28" dur="500"/>
                                        <p:tgtEl>
                                          <p:spTgt spid="1157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zh-CN" dirty="0" smtClean="0"/>
              <a:t>8.2 </a:t>
            </a:r>
            <a:r>
              <a:rPr lang="zh-CN" altLang="en-US" dirty="0" smtClean="0"/>
              <a:t>常见的数据结构与工具</a:t>
            </a:r>
            <a:endParaRPr lang="zh-CN" altLang="en-US" dirty="0"/>
          </a:p>
        </p:txBody>
      </p:sp>
      <mc:AlternateContent xmlns:mc="http://schemas.openxmlformats.org/markup-compatibility/2006" xmlns:a14="http://schemas.microsoft.com/office/drawing/2010/main">
        <mc:Choice Requires="a14">
          <p:sp>
            <p:nvSpPr>
              <p:cNvPr id="115715" name="Rectangle 3"/>
              <p:cNvSpPr>
                <a:spLocks noGrp="1" noChangeArrowheads="1"/>
              </p:cNvSpPr>
              <p:nvPr>
                <p:ph type="body" idx="1"/>
              </p:nvPr>
            </p:nvSpPr>
            <p:spPr>
              <a:xfrm>
                <a:off x="539750" y="1260475"/>
                <a:ext cx="8229600" cy="5451475"/>
              </a:xfrm>
            </p:spPr>
            <p:txBody>
              <a:bodyPr/>
              <a:lstStyle/>
              <a:p>
                <a:pPr>
                  <a:lnSpc>
                    <a:spcPct val="90000"/>
                  </a:lnSpc>
                </a:pPr>
                <a:r>
                  <a:rPr lang="zh-CN" altLang="en-US" dirty="0" smtClean="0"/>
                  <a:t>面向基本块的数据流约束</a:t>
                </a:r>
                <a:endParaRPr lang="en-US" altLang="zh-CN" dirty="0" smtClean="0"/>
              </a:p>
              <a:p>
                <a:pPr lvl="1">
                  <a:lnSpc>
                    <a:spcPct val="90000"/>
                  </a:lnSpc>
                </a:pPr>
                <a:r>
                  <a:rPr lang="zh-CN" altLang="en-US" dirty="0"/>
                  <a:t>给</a:t>
                </a:r>
                <a:r>
                  <a:rPr lang="zh-CN" altLang="en-US" dirty="0" smtClean="0"/>
                  <a:t>定基本块</a:t>
                </a:r>
                <a14:m>
                  <m:oMath xmlns:m="http://schemas.openxmlformats.org/officeDocument/2006/math">
                    <m:r>
                      <a:rPr lang="en-US" altLang="zh-CN" i="1" dirty="0" smtClean="0">
                        <a:latin typeface="Cambria Math" panose="02040503050406030204" pitchFamily="18" charset="0"/>
                      </a:rPr>
                      <m:t>𝐵</m:t>
                    </m:r>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m:t>
                    </m:r>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𝑠</m:t>
                        </m:r>
                      </m:e>
                      <m:sub>
                        <m:r>
                          <a:rPr lang="en-US" altLang="zh-CN" i="1" dirty="0" err="1" smtClean="0">
                            <a:latin typeface="Cambria Math" panose="02040503050406030204" pitchFamily="18" charset="0"/>
                          </a:rPr>
                          <m:t>𝑛</m:t>
                        </m:r>
                      </m:sub>
                    </m:sSub>
                  </m:oMath>
                </a14:m>
                <a:r>
                  <a:rPr lang="zh-CN" altLang="en-US" dirty="0" smtClean="0"/>
                  <a:t>，则有：</a:t>
                </a:r>
                <a:endParaRPr lang="en-US" altLang="zh-CN" dirty="0" smtClean="0"/>
              </a:p>
              <a:p>
                <a:pPr lvl="2">
                  <a:lnSpc>
                    <a:spcPct val="90000"/>
                  </a:lnSpc>
                </a:pPr>
                <a14:m>
                  <m:oMath xmlns:m="http://schemas.openxmlformats.org/officeDocument/2006/math">
                    <m:r>
                      <a:rPr lang="en-US" altLang="zh-CN" i="1" dirty="0" smtClean="0">
                        <a:latin typeface="Cambria Math" panose="02040503050406030204" pitchFamily="18" charset="0"/>
                      </a:rPr>
                      <m:t>𝐼𝑁</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𝐵</m:t>
                        </m:r>
                      </m:e>
                    </m:d>
                    <m:r>
                      <a:rPr lang="en-US" altLang="zh-CN" i="1" dirty="0" smtClean="0">
                        <a:latin typeface="Cambria Math" panose="02040503050406030204" pitchFamily="18" charset="0"/>
                      </a:rPr>
                      <m:t>=</m:t>
                    </m:r>
                    <m:r>
                      <a:rPr lang="en-US" altLang="zh-CN" i="1" dirty="0" smtClean="0">
                        <a:latin typeface="Cambria Math" panose="02040503050406030204" pitchFamily="18" charset="0"/>
                      </a:rPr>
                      <m:t>𝐼𝑁</m:t>
                    </m:r>
                    <m:d>
                      <m:dPr>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1</m:t>
                            </m:r>
                          </m:sub>
                        </m:sSub>
                      </m:e>
                    </m:d>
                  </m:oMath>
                </a14:m>
                <a:endParaRPr lang="en-US" altLang="zh-CN" dirty="0" smtClean="0"/>
              </a:p>
              <a:p>
                <a:pPr lvl="2">
                  <a:lnSpc>
                    <a:spcPct val="90000"/>
                  </a:lnSpc>
                </a:pPr>
                <a14:m>
                  <m:oMath xmlns:m="http://schemas.openxmlformats.org/officeDocument/2006/math">
                    <m:r>
                      <a:rPr lang="en-US" altLang="zh-CN" i="1" dirty="0" smtClean="0">
                        <a:latin typeface="Cambria Math" panose="02040503050406030204" pitchFamily="18" charset="0"/>
                      </a:rPr>
                      <m:t>𝑂𝑈𝑇</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𝐵</m:t>
                        </m:r>
                      </m:e>
                    </m:d>
                    <m:r>
                      <a:rPr lang="en-US" altLang="zh-CN" i="1" dirty="0" smtClean="0">
                        <a:latin typeface="Cambria Math" panose="02040503050406030204" pitchFamily="18" charset="0"/>
                      </a:rPr>
                      <m:t>=</m:t>
                    </m:r>
                    <m:r>
                      <a:rPr lang="en-US" altLang="zh-CN" i="1" dirty="0" smtClean="0">
                        <a:latin typeface="Cambria Math" panose="02040503050406030204" pitchFamily="18" charset="0"/>
                      </a:rPr>
                      <m:t>𝑂𝑈𝑇</m:t>
                    </m:r>
                    <m:d>
                      <m:dPr>
                        <m:ctrlPr>
                          <a:rPr lang="en-US" altLang="zh-CN" i="1" dirty="0" smtClean="0">
                            <a:latin typeface="Cambria Math" panose="02040503050406030204" pitchFamily="18" charset="0"/>
                          </a:rPr>
                        </m:ctrlPr>
                      </m:dPr>
                      <m:e>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𝑠</m:t>
                            </m:r>
                          </m:e>
                          <m:sub>
                            <m:r>
                              <a:rPr lang="en-US" altLang="zh-CN" i="1" dirty="0" err="1" smtClean="0">
                                <a:latin typeface="Cambria Math" panose="02040503050406030204" pitchFamily="18" charset="0"/>
                              </a:rPr>
                              <m:t>𝑛</m:t>
                            </m:r>
                          </m:sub>
                        </m:sSub>
                      </m:e>
                    </m:d>
                  </m:oMath>
                </a14:m>
                <a:endParaRPr lang="en-US" altLang="zh-CN" dirty="0" smtClean="0"/>
              </a:p>
              <a:p>
                <a:pPr lvl="2">
                  <a:lnSpc>
                    <a:spcPct val="90000"/>
                  </a:lnSpc>
                </a:pP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𝑓</m:t>
                        </m:r>
                      </m:e>
                      <m:sub>
                        <m:r>
                          <a:rPr lang="en-US" altLang="zh-CN" i="1" dirty="0" smtClean="0">
                            <a:latin typeface="Cambria Math" panose="02040503050406030204" pitchFamily="18" charset="0"/>
                          </a:rPr>
                          <m:t>𝐵</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𝑓</m:t>
                        </m:r>
                      </m:e>
                      <m: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𝑠</m:t>
                            </m:r>
                          </m:e>
                          <m:sub>
                            <m:r>
                              <a:rPr lang="en-US" altLang="zh-CN" b="0" i="1" dirty="0" smtClean="0">
                                <a:latin typeface="Cambria Math" panose="02040503050406030204" pitchFamily="18" charset="0"/>
                              </a:rPr>
                              <m:t>𝑛</m:t>
                            </m:r>
                          </m:sub>
                        </m:sSub>
                      </m:sub>
                    </m:sSub>
                    <m: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𝑓</m:t>
                        </m:r>
                      </m:e>
                      <m:sub>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𝑠</m:t>
                            </m:r>
                          </m:e>
                          <m:sub>
                            <m:r>
                              <a:rPr lang="en-US" altLang="zh-CN" b="0" i="1" dirty="0" smtClean="0">
                                <a:latin typeface="Cambria Math" panose="02040503050406030204" pitchFamily="18" charset="0"/>
                                <a:ea typeface="Cambria Math" panose="02040503050406030204" pitchFamily="18" charset="0"/>
                              </a:rPr>
                              <m:t>𝑛</m:t>
                            </m:r>
                            <m:r>
                              <a:rPr lang="en-US" altLang="zh-CN" b="0" i="1" dirty="0" smtClean="0">
                                <a:latin typeface="Cambria Math" panose="02040503050406030204" pitchFamily="18" charset="0"/>
                                <a:ea typeface="Cambria Math" panose="02040503050406030204" pitchFamily="18" charset="0"/>
                              </a:rPr>
                              <m:t>−1</m:t>
                            </m:r>
                          </m:sub>
                        </m:sSub>
                      </m:sub>
                    </m:sSub>
                    <m:r>
                      <a:rPr lang="en-US" altLang="zh-CN" i="1" dirty="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𝑓</m:t>
                        </m:r>
                      </m:e>
                      <m:sub>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𝑠</m:t>
                            </m:r>
                          </m:e>
                          <m:sub>
                            <m:r>
                              <a:rPr lang="en-US" altLang="zh-CN" b="0" i="1" dirty="0" smtClean="0">
                                <a:latin typeface="Cambria Math" panose="02040503050406030204" pitchFamily="18" charset="0"/>
                                <a:ea typeface="Cambria Math" panose="02040503050406030204" pitchFamily="18" charset="0"/>
                              </a:rPr>
                              <m:t>1</m:t>
                            </m:r>
                          </m:sub>
                        </m:sSub>
                      </m:sub>
                    </m:sSub>
                  </m:oMath>
                </a14:m>
                <a:endParaRPr lang="en-US" altLang="zh-CN" dirty="0" smtClean="0"/>
              </a:p>
              <a:p>
                <a:pPr lvl="2">
                  <a:lnSpc>
                    <a:spcPct val="90000"/>
                  </a:lnSpc>
                </a:pPr>
                <a14:m>
                  <m:oMath xmlns:m="http://schemas.openxmlformats.org/officeDocument/2006/math">
                    <m:r>
                      <a:rPr lang="en-US" altLang="zh-CN" i="1" dirty="0" smtClean="0">
                        <a:latin typeface="Cambria Math" panose="02040503050406030204" pitchFamily="18" charset="0"/>
                      </a:rPr>
                      <m:t>𝑂𝑈𝑇</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𝐵</m:t>
                        </m:r>
                      </m:e>
                    </m:d>
                    <m:r>
                      <a:rPr lang="en-US" altLang="zh-CN" i="1" dirty="0" smtClean="0">
                        <a:latin typeface="Cambria Math" panose="02040503050406030204" pitchFamily="18" charset="0"/>
                      </a:rPr>
                      <m:t>=</m:t>
                    </m:r>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𝑓</m:t>
                        </m:r>
                      </m:e>
                      <m:sub>
                        <m:r>
                          <a:rPr lang="en-US" altLang="zh-CN" b="0" i="1" dirty="0" smtClean="0">
                            <a:latin typeface="Cambria Math" panose="02040503050406030204" pitchFamily="18" charset="0"/>
                          </a:rPr>
                          <m:t>𝐵</m:t>
                        </m:r>
                      </m:sub>
                    </m:sSub>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𝐼𝑁</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𝐵</m:t>
                            </m:r>
                          </m:e>
                        </m:d>
                      </m:e>
                    </m:d>
                  </m:oMath>
                </a14:m>
                <a:endParaRPr lang="en-US" altLang="zh-CN" dirty="0" smtClean="0"/>
              </a:p>
              <a:p>
                <a:pPr lvl="1">
                  <a:lnSpc>
                    <a:spcPct val="90000"/>
                  </a:lnSpc>
                </a:pPr>
                <a:r>
                  <a:rPr lang="zh-CN" altLang="en-US" dirty="0"/>
                  <a:t>基本</a:t>
                </a:r>
                <a:r>
                  <a:rPr lang="zh-CN" altLang="en-US" dirty="0" smtClean="0"/>
                  <a:t>块间的约束</a:t>
                </a:r>
                <a:endParaRPr lang="en-US" altLang="zh-CN" dirty="0" smtClean="0"/>
              </a:p>
              <a:p>
                <a:pPr lvl="2">
                  <a:lnSpc>
                    <a:spcPct val="90000"/>
                  </a:lnSpc>
                </a:pPr>
                <a14:m>
                  <m:oMath xmlns:m="http://schemas.openxmlformats.org/officeDocument/2006/math">
                    <m:r>
                      <a:rPr lang="en-US" altLang="zh-CN" i="1" dirty="0" smtClean="0">
                        <a:latin typeface="Cambria Math" panose="02040503050406030204" pitchFamily="18" charset="0"/>
                      </a:rPr>
                      <m:t>𝐼𝑁</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𝐵</m:t>
                        </m:r>
                      </m:e>
                    </m:d>
                    <m:r>
                      <a:rPr lang="en-US" altLang="zh-CN" i="1" dirty="0" smtClean="0">
                        <a:latin typeface="Cambria Math" panose="02040503050406030204" pitchFamily="18" charset="0"/>
                      </a:rPr>
                      <m:t>=</m:t>
                    </m:r>
                    <m:nary>
                      <m:naryPr>
                        <m:chr m:val="⋃"/>
                        <m:limLoc m:val="subSup"/>
                        <m:supHide m:val="on"/>
                        <m:ctrlPr>
                          <a:rPr lang="en-US" altLang="zh-CN" i="1" dirty="0" smtClean="0">
                            <a:latin typeface="Cambria Math" panose="02040503050406030204" pitchFamily="18" charset="0"/>
                          </a:rPr>
                        </m:ctrlPr>
                      </m:naryPr>
                      <m:sub>
                        <m:r>
                          <m:rPr>
                            <m:brk m:alnAt="9"/>
                          </m:rPr>
                          <a:rPr lang="en-US" altLang="zh-CN" b="0" i="1" dirty="0" smtClean="0">
                            <a:latin typeface="Cambria Math" panose="02040503050406030204" pitchFamily="18" charset="0"/>
                          </a:rPr>
                          <m:t>𝑃</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𝑝𝑟𝑒𝑣</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𝐵</m:t>
                            </m:r>
                          </m:e>
                        </m:d>
                      </m:sub>
                      <m:sup/>
                      <m:e>
                        <m:r>
                          <a:rPr lang="en-US" altLang="zh-CN" b="0" i="1" dirty="0" smtClean="0">
                            <a:latin typeface="Cambria Math" panose="02040503050406030204" pitchFamily="18" charset="0"/>
                          </a:rPr>
                          <m:t>𝑂𝑈𝑇</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𝑃</m:t>
                        </m:r>
                        <m:r>
                          <a:rPr lang="en-US" altLang="zh-CN" b="0" i="1" dirty="0" smtClean="0">
                            <a:latin typeface="Cambria Math" panose="02040503050406030204" pitchFamily="18" charset="0"/>
                          </a:rPr>
                          <m:t>)</m:t>
                        </m:r>
                      </m:e>
                    </m:nary>
                  </m:oMath>
                </a14:m>
                <a:endParaRPr lang="zh-CN" altLang="en-US" dirty="0"/>
              </a:p>
            </p:txBody>
          </p:sp>
        </mc:Choice>
        <mc:Fallback xmlns="">
          <p:sp>
            <p:nvSpPr>
              <p:cNvPr id="115715" name="Rectangle 3"/>
              <p:cNvSpPr>
                <a:spLocks noGrp="1" noRot="1" noChangeAspect="1" noMove="1" noResize="1" noEditPoints="1" noAdjustHandles="1" noChangeArrowheads="1" noChangeShapeType="1" noTextEdit="1"/>
              </p:cNvSpPr>
              <p:nvPr>
                <p:ph type="body" idx="1"/>
              </p:nvPr>
            </p:nvSpPr>
            <p:spPr>
              <a:xfrm>
                <a:off x="539750" y="1260475"/>
                <a:ext cx="8229600" cy="5451475"/>
              </a:xfrm>
              <a:blipFill rotWithShape="0">
                <a:blip r:embed="rId2"/>
                <a:stretch>
                  <a:fillRect l="-1333" t="-2349"/>
                </a:stretch>
              </a:blipFill>
            </p:spPr>
            <p:txBody>
              <a:bodyPr/>
              <a:lstStyle/>
              <a:p>
                <a:r>
                  <a:rPr lang="en-US">
                    <a:noFill/>
                  </a:rPr>
                  <a:t> </a:t>
                </a:r>
              </a:p>
            </p:txBody>
          </p:sp>
        </mc:Fallback>
      </mc:AlternateContent>
    </p:spTree>
    <p:extLst>
      <p:ext uri="{BB962C8B-B14F-4D97-AF65-F5344CB8AC3E}">
        <p14:creationId xmlns:p14="http://schemas.microsoft.com/office/powerpoint/2010/main" val="1417575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blinds(horizontal)">
                                      <p:cBhvr>
                                        <p:cTn id="7" dur="500"/>
                                        <p:tgtEl>
                                          <p:spTgt spid="11571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blinds(horizontal)">
                                      <p:cBhvr>
                                        <p:cTn id="10" dur="500"/>
                                        <p:tgtEl>
                                          <p:spTgt spid="11571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blinds(horizontal)">
                                      <p:cBhvr>
                                        <p:cTn id="13" dur="500"/>
                                        <p:tgtEl>
                                          <p:spTgt spid="11571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5715">
                                            <p:txEl>
                                              <p:pRg st="3" end="3"/>
                                            </p:txEl>
                                          </p:spTgt>
                                        </p:tgtEl>
                                        <p:attrNameLst>
                                          <p:attrName>style.visibility</p:attrName>
                                        </p:attrNameLst>
                                      </p:cBhvr>
                                      <p:to>
                                        <p:strVal val="visible"/>
                                      </p:to>
                                    </p:set>
                                    <p:animEffect transition="in" filter="blinds(horizontal)">
                                      <p:cBhvr>
                                        <p:cTn id="16" dur="500"/>
                                        <p:tgtEl>
                                          <p:spTgt spid="11571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animEffect transition="in" filter="blinds(horizontal)">
                                      <p:cBhvr>
                                        <p:cTn id="19" dur="500"/>
                                        <p:tgtEl>
                                          <p:spTgt spid="115715">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5715">
                                            <p:txEl>
                                              <p:pRg st="5" end="5"/>
                                            </p:txEl>
                                          </p:spTgt>
                                        </p:tgtEl>
                                        <p:attrNameLst>
                                          <p:attrName>style.visibility</p:attrName>
                                        </p:attrNameLst>
                                      </p:cBhvr>
                                      <p:to>
                                        <p:strVal val="visible"/>
                                      </p:to>
                                    </p:set>
                                    <p:animEffect transition="in" filter="blinds(horizontal)">
                                      <p:cBhvr>
                                        <p:cTn id="22" dur="500"/>
                                        <p:tgtEl>
                                          <p:spTgt spid="115715">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5715">
                                            <p:txEl>
                                              <p:pRg st="6" end="6"/>
                                            </p:txEl>
                                          </p:spTgt>
                                        </p:tgtEl>
                                        <p:attrNameLst>
                                          <p:attrName>style.visibility</p:attrName>
                                        </p:attrNameLst>
                                      </p:cBhvr>
                                      <p:to>
                                        <p:strVal val="visible"/>
                                      </p:to>
                                    </p:set>
                                    <p:animEffect transition="in" filter="blinds(horizontal)">
                                      <p:cBhvr>
                                        <p:cTn id="25" dur="500"/>
                                        <p:tgtEl>
                                          <p:spTgt spid="115715">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5715">
                                            <p:txEl>
                                              <p:pRg st="7" end="7"/>
                                            </p:txEl>
                                          </p:spTgt>
                                        </p:tgtEl>
                                        <p:attrNameLst>
                                          <p:attrName>style.visibility</p:attrName>
                                        </p:attrNameLst>
                                      </p:cBhvr>
                                      <p:to>
                                        <p:strVal val="visible"/>
                                      </p:to>
                                    </p:set>
                                    <p:animEffect transition="in" filter="blinds(horizontal)">
                                      <p:cBhvr>
                                        <p:cTn id="28" dur="500"/>
                                        <p:tgtEl>
                                          <p:spTgt spid="1157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5423</TotalTime>
  <Words>2210</Words>
  <Application>Microsoft Office PowerPoint</Application>
  <PresentationFormat>On-screen Show (4:3)</PresentationFormat>
  <Paragraphs>202</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MS Gothic</vt:lpstr>
      <vt:lpstr>宋体</vt:lpstr>
      <vt:lpstr>Arial</vt:lpstr>
      <vt:lpstr>Cambria Math</vt:lpstr>
      <vt:lpstr>Lucida Console</vt:lpstr>
      <vt:lpstr>Wingdings</vt:lpstr>
      <vt:lpstr>默认设计模板</vt:lpstr>
      <vt:lpstr>编译原理</vt:lpstr>
      <vt:lpstr>8.1 概述</vt:lpstr>
      <vt:lpstr>8.1 概述</vt:lpstr>
      <vt:lpstr>8.2 常见的数据结构与工具</vt:lpstr>
      <vt:lpstr>8.2 常见的数据结构与工具</vt:lpstr>
      <vt:lpstr>8.2 常见的数据结构与工具</vt:lpstr>
      <vt:lpstr>8.2 常见的数据结构与工具</vt:lpstr>
      <vt:lpstr>8.2 常见的数据结构与工具</vt:lpstr>
      <vt:lpstr>8.2 常见的数据结构与工具</vt:lpstr>
      <vt:lpstr>8.2 常见的数据结构与工具</vt:lpstr>
      <vt:lpstr>8.2 常见的数据结构与工具</vt:lpstr>
      <vt:lpstr>8.2 常见的数据结构与工具</vt:lpstr>
      <vt:lpstr>8.2 常见的数据结构与工具</vt:lpstr>
      <vt:lpstr>8.2 常见的数据结构与工具</vt:lpstr>
      <vt:lpstr>8.2 常见的数据结构与工具</vt:lpstr>
      <vt:lpstr>8.3 指令选择</vt:lpstr>
      <vt:lpstr>8.4 指令选择</vt:lpstr>
      <vt:lpstr>8.4 指令选择</vt:lpstr>
      <vt:lpstr>8.4 指令选择</vt:lpstr>
      <vt:lpstr>8.4 寄存器分配</vt:lpstr>
      <vt:lpstr>8.4 寄存器分配</vt:lpstr>
      <vt:lpstr>8.5 常见的代码优化</vt:lpstr>
      <vt:lpstr>8.5 常见的代码优化</vt:lpstr>
      <vt:lpstr>8.5 常见的代码优化</vt:lpstr>
      <vt:lpstr>8.5 常见的代码优化</vt:lpstr>
      <vt:lpstr>8.5 常见的代码优化</vt:lpstr>
      <vt:lpstr>8.5 常见的代码优化</vt:lpstr>
      <vt:lpstr>8.5 常见的代码优化</vt:lpstr>
      <vt:lpstr>8.5 常见的代码优化</vt:lpstr>
      <vt:lpstr>8.5 常见的代码优化</vt:lpstr>
      <vt:lpstr>9.5 常见的代码优化</vt:lpstr>
      <vt:lpstr>9.5 常见的代码优化</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 Title</dc:creator>
  <cp:lastModifiedBy>No Title</cp:lastModifiedBy>
  <cp:revision>177</cp:revision>
  <cp:lastPrinted>1601-01-01T00:00:00Z</cp:lastPrinted>
  <dcterms:created xsi:type="dcterms:W3CDTF">1601-01-01T00:00:00Z</dcterms:created>
  <dcterms:modified xsi:type="dcterms:W3CDTF">2018-01-04T03:54:55Z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